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62" r:id="rId4"/>
    <p:sldId id="315" r:id="rId6"/>
    <p:sldId id="258" r:id="rId7"/>
    <p:sldId id="364" r:id="rId8"/>
    <p:sldId id="365" r:id="rId9"/>
    <p:sldId id="366" r:id="rId10"/>
    <p:sldId id="367" r:id="rId11"/>
    <p:sldId id="363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86" r:id="rId28"/>
    <p:sldId id="274" r:id="rId29"/>
    <p:sldId id="275" r:id="rId30"/>
    <p:sldId id="276" r:id="rId31"/>
    <p:sldId id="277" r:id="rId32"/>
    <p:sldId id="287" r:id="rId33"/>
    <p:sldId id="278" r:id="rId34"/>
    <p:sldId id="279" r:id="rId35"/>
    <p:sldId id="280" r:id="rId36"/>
    <p:sldId id="281" r:id="rId37"/>
    <p:sldId id="282" r:id="rId38"/>
    <p:sldId id="283" r:id="rId39"/>
    <p:sldId id="288" r:id="rId40"/>
    <p:sldId id="284" r:id="rId41"/>
    <p:sldId id="285" r:id="rId42"/>
    <p:sldId id="289" r:id="rId43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970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2786"/>
    <p:restoredTop sz="90413"/>
  </p:normalViewPr>
  <p:slideViewPr>
    <p:cSldViewPr showGuides="1"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2F1545-9F5B-4EFE-8972-EFB7F349FB87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71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/>
          <p:nvPr/>
        </p:nvSpPr>
        <p:spPr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algn="ctr" eaLnBrk="1" hangingPunct="1"/>
            <a:endParaRPr lang="zh-CN" altLang="zh-CN" dirty="0">
              <a:latin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2"/>
          <a:srcRect l="-900" t="-1314" r="-2" b="-36961"/>
          <a:stretch>
            <a:fillRect/>
          </a:stretch>
        </p:blipFill>
        <p:spPr>
          <a:xfrm>
            <a:off x="533400" y="3200400"/>
            <a:ext cx="8458200" cy="1158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Rectangle 4"/>
          <p:cNvSpPr/>
          <p:nvPr/>
        </p:nvSpPr>
        <p:spPr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noFill/>
          </a:ln>
        </p:spPr>
        <p:txBody>
          <a:bodyPr wrap="none" anchor="ctr" anchorCtr="0"/>
          <a:p>
            <a:pPr lvl="0" algn="ctr" eaLnBrk="1" hangingPunct="1"/>
            <a:endParaRPr lang="zh-CN" altLang="zh-CN" dirty="0">
              <a:latin typeface="Times New Roman" panose="02020603050405020304" pitchFamily="18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zh-CN" altLang="en-US" noProof="0"/>
              <a:t>单击此处编辑母版副标题样式</a:t>
            </a:r>
            <a:endParaRPr lang="zh-CN" altLang="en-US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b" anchorCtr="0" compatLnSpc="1"/>
          <a:p>
            <a:pPr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1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/>
          <p:nvPr/>
        </p:nvSpPr>
        <p:spPr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p>
            <a:pPr lvl="0" algn="ctr" eaLnBrk="1" hangingPunct="1"/>
            <a:endParaRPr lang="zh-CN" altLang="zh-CN" dirty="0">
              <a:latin typeface="Times New Roman" panose="02020603050405020304" pitchFamily="18" charset="0"/>
            </a:endParaRPr>
          </a:p>
        </p:txBody>
      </p:sp>
      <p:sp>
        <p:nvSpPr>
          <p:cNvPr id="1027" name="Rectangle 3"/>
          <p:cNvSpPr/>
          <p:nvPr/>
        </p:nvSpPr>
        <p:spPr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algn="ctr" eaLnBrk="1" hangingPunct="1"/>
            <a:endParaRPr lang="zh-CN" altLang="zh-CN" dirty="0">
              <a:latin typeface="Times New Roman" panose="02020603050405020304" pitchFamily="18" charset="0"/>
            </a:endParaRPr>
          </a:p>
        </p:txBody>
      </p:sp>
      <p:sp>
        <p:nvSpPr>
          <p:cNvPr id="1028" name="Rectangle 4"/>
          <p:cNvSpPr/>
          <p:nvPr/>
        </p:nvSpPr>
        <p:spPr>
          <a:xfrm>
            <a:off x="457200" y="0"/>
            <a:ext cx="1219200" cy="762000"/>
          </a:xfrm>
          <a:prstGeom prst="rect">
            <a:avLst/>
          </a:prstGeom>
          <a:blipFill rotWithShape="0">
            <a:blip r:embed="rId12"/>
          </a:blipFill>
          <a:ln w="9525">
            <a:noFill/>
          </a:ln>
        </p:spPr>
        <p:txBody>
          <a:bodyPr wrap="none" anchor="ctr" anchorCtr="0"/>
          <a:p>
            <a:pPr lvl="0" algn="ctr" eaLnBrk="1" hangingPunct="1"/>
            <a:endParaRPr lang="zh-CN" altLang="zh-CN" dirty="0">
              <a:latin typeface="Times New Roman" panose="02020603050405020304" pitchFamily="18" charset="0"/>
            </a:endParaRPr>
          </a:p>
        </p:txBody>
      </p:sp>
      <p:sp>
        <p:nvSpPr>
          <p:cNvPr id="1029" name="Rectangle 5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blipFill rotWithShape="0">
            <a:blip r:embed="rId12"/>
          </a:blipFill>
          <a:ln w="9525">
            <a:noFill/>
          </a:ln>
        </p:spPr>
        <p:txBody>
          <a:bodyPr wrap="none" anchor="ctr" anchorCtr="0"/>
          <a:p>
            <a:pPr lvl="0" algn="ctr" eaLnBrk="1" hangingPunct="1"/>
            <a:endParaRPr lang="zh-CN" altLang="zh-CN" dirty="0">
              <a:latin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kumimoji="0" sz="14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3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8725" y="0"/>
            <a:ext cx="7915275" cy="754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4" name="Rectangle 10"/>
          <p:cNvSpPr/>
          <p:nvPr/>
        </p:nvSpPr>
        <p:spPr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noFill/>
          </a:ln>
        </p:spPr>
        <p:txBody>
          <a:bodyPr wrap="none" anchor="ctr" anchorCtr="0"/>
          <a:p>
            <a:pPr lvl="0" algn="ctr" eaLnBrk="1" hangingPunct="1"/>
            <a:endParaRPr lang="zh-CN" altLang="zh-CN" dirty="0">
              <a:latin typeface="Times New Roman" panose="02020603050405020304" pitchFamily="18" charset="0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altLang="zh-CN" dirty="0">
                <a:latin typeface="Times New Roman" panose="02020603050405020304" pitchFamily="18" charset="0"/>
              </a:rPr>
            </a:fld>
            <a:endParaRPr lang="en-US" altLang="zh-CN" dirty="0">
              <a:latin typeface="Times New Roman" panose="02020603050405020304" pitchFamily="18" charset="0"/>
            </a:endParaRPr>
          </a:p>
        </p:txBody>
      </p:sp>
      <p:sp>
        <p:nvSpPr>
          <p:cNvPr id="1036" name="Rectangle 12"/>
          <p:cNvSpPr>
            <a:spLocks noGrp="1"/>
          </p:cNvSpPr>
          <p:nvPr>
            <p:ph type="body" idx="1"/>
          </p:nvPr>
        </p:nvSpPr>
        <p:spPr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anose="05000000000000000000" pitchFamily="2" charset="2"/>
        <a:buChar char="n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7430" indent="-45593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3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anose="05000000000000000000" pitchFamily="2" charset="2"/>
        <a:buChar char="n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3230" indent="-228600" algn="l" rtl="0" fontAlgn="base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n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SzPct val="100000"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307E0DF0-3D17-4F45-AA9B-A30DB4225515}" type="datetimeFigureOut">
              <a:rPr kumimoji="1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SzPct val="100000"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>
                <a:latin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3000">
    <p:blinds dir="vert"/>
  </p:transition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4049713" y="1212850"/>
            <a:ext cx="4572000" cy="4071938"/>
            <a:chOff x="8576" y="435"/>
            <a:chExt cx="9600" cy="8548"/>
          </a:xfrm>
        </p:grpSpPr>
        <p:pic>
          <p:nvPicPr>
            <p:cNvPr id="6147" name="图片 2" descr="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9" y="435"/>
              <a:ext cx="7694" cy="769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矩形 13"/>
            <p:cNvSpPr/>
            <p:nvPr/>
          </p:nvSpPr>
          <p:spPr>
            <a:xfrm>
              <a:off x="8576" y="7917"/>
              <a:ext cx="9600" cy="10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434B3B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+mn-lt"/>
                </a:rPr>
                <a:t>中医你真的了解吗？</a:t>
              </a: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434B3B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 advTm="3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br>
              <a:rPr lang="en-US" altLang="zh-CN" dirty="0"/>
            </a:br>
            <a:r>
              <a:rPr lang="en-US" altLang="zh-CN" dirty="0"/>
              <a:t> </a:t>
            </a:r>
            <a:r>
              <a:rPr lang="en-US" altLang="zh-CN" b="1" dirty="0"/>
              <a:t>2  </a:t>
            </a:r>
            <a:r>
              <a:rPr lang="en-US" altLang="zh-CN" b="1" dirty="0">
                <a:cs typeface="Times New Roman" panose="02020603050405020304" pitchFamily="18" charset="0"/>
              </a:rPr>
              <a:t> </a:t>
            </a:r>
            <a:r>
              <a:rPr lang="zh-CN" altLang="en-US" b="1" dirty="0"/>
              <a:t>但寒不热</a:t>
            </a:r>
            <a:endParaRPr lang="zh-CN" altLang="en-US" b="1" dirty="0"/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609600" y="1981200"/>
            <a:ext cx="7772400" cy="411480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/>
            <a:endParaRPr lang="en-US" altLang="zh-CN" dirty="0"/>
          </a:p>
          <a:p>
            <a:pPr algn="just" eaLnBrk="1" hangingPunct="1"/>
            <a:r>
              <a:rPr lang="zh-CN" altLang="en-US" sz="3600" b="1" dirty="0">
                <a:solidFill>
                  <a:schemeClr val="tx2"/>
                </a:solidFill>
              </a:rPr>
              <a:t>（</a:t>
            </a:r>
            <a:r>
              <a:rPr lang="en-US" altLang="zh-CN" sz="3600" b="1" dirty="0">
                <a:solidFill>
                  <a:schemeClr val="tx2"/>
                </a:solidFill>
              </a:rPr>
              <a:t>1</a:t>
            </a:r>
            <a:r>
              <a:rPr lang="zh-CN" altLang="en-US" sz="3600" b="1" dirty="0">
                <a:solidFill>
                  <a:schemeClr val="tx2"/>
                </a:solidFill>
              </a:rPr>
              <a:t>）</a:t>
            </a:r>
            <a:r>
              <a:rPr lang="zh-CN" altLang="en-US" sz="3600" b="1" dirty="0">
                <a:solidFill>
                  <a:schemeClr val="tx2"/>
                </a:solidFill>
                <a:cs typeface="Times New Roman" panose="02020603050405020304" pitchFamily="18" charset="0"/>
              </a:rPr>
              <a:t> </a:t>
            </a:r>
            <a:r>
              <a:rPr lang="zh-CN" altLang="en-US" sz="3600" b="1" dirty="0">
                <a:solidFill>
                  <a:schemeClr val="tx2"/>
                </a:solidFill>
              </a:rPr>
              <a:t>新病恶寒</a:t>
            </a:r>
            <a:r>
              <a:rPr lang="en-US" altLang="zh-CN" sz="3600" b="1" dirty="0">
                <a:solidFill>
                  <a:schemeClr val="tx2"/>
                </a:solidFill>
              </a:rPr>
              <a:t>------</a:t>
            </a:r>
            <a:r>
              <a:rPr lang="zh-CN" altLang="en-US" sz="3600" b="1" dirty="0">
                <a:solidFill>
                  <a:schemeClr val="tx2"/>
                </a:solidFill>
              </a:rPr>
              <a:t>外感病初期。</a:t>
            </a:r>
            <a:endParaRPr lang="zh-CN" altLang="en-US" sz="3600" b="1" dirty="0">
              <a:solidFill>
                <a:schemeClr val="tx2"/>
              </a:solidFill>
            </a:endParaRPr>
          </a:p>
          <a:p>
            <a:pPr algn="just" eaLnBrk="1" hangingPunct="1"/>
            <a:r>
              <a:rPr lang="zh-CN" altLang="en-US" sz="3600" b="1" dirty="0">
                <a:solidFill>
                  <a:schemeClr val="tx2"/>
                </a:solidFill>
              </a:rPr>
              <a:t>（</a:t>
            </a:r>
            <a:r>
              <a:rPr lang="en-US" altLang="zh-CN" sz="3600" b="1" dirty="0">
                <a:solidFill>
                  <a:schemeClr val="tx2"/>
                </a:solidFill>
              </a:rPr>
              <a:t>2</a:t>
            </a:r>
            <a:r>
              <a:rPr lang="zh-CN" altLang="en-US" sz="3600" b="1" dirty="0">
                <a:solidFill>
                  <a:schemeClr val="tx2"/>
                </a:solidFill>
              </a:rPr>
              <a:t>）</a:t>
            </a:r>
            <a:r>
              <a:rPr lang="zh-CN" altLang="en-US" sz="3600" b="1" dirty="0">
                <a:solidFill>
                  <a:schemeClr val="tx2"/>
                </a:solidFill>
                <a:cs typeface="Times New Roman" panose="02020603050405020304" pitchFamily="18" charset="0"/>
              </a:rPr>
              <a:t> </a:t>
            </a:r>
            <a:r>
              <a:rPr lang="zh-CN" altLang="en-US" sz="3600" b="1" dirty="0">
                <a:solidFill>
                  <a:schemeClr val="tx2"/>
                </a:solidFill>
              </a:rPr>
              <a:t>久病畏寒</a:t>
            </a:r>
            <a:r>
              <a:rPr lang="en-US" altLang="zh-CN" sz="3600" b="1" dirty="0">
                <a:solidFill>
                  <a:schemeClr val="tx2"/>
                </a:solidFill>
              </a:rPr>
              <a:t>-------</a:t>
            </a:r>
            <a:r>
              <a:rPr lang="zh-CN" altLang="en-US" sz="3600" b="1" dirty="0">
                <a:solidFill>
                  <a:schemeClr val="tx2"/>
                </a:solidFill>
              </a:rPr>
              <a:t>阳气不足。</a:t>
            </a:r>
            <a:endParaRPr lang="zh-CN" altLang="en-US" sz="3600" b="1" dirty="0">
              <a:solidFill>
                <a:schemeClr val="tx2"/>
              </a:solidFill>
            </a:endParaRPr>
          </a:p>
          <a:p>
            <a:pPr eaLnBrk="1" hangingPunct="1"/>
            <a:endParaRPr lang="en-US" altLang="zh-CN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b="1" dirty="0"/>
              <a:t>3  </a:t>
            </a:r>
            <a:r>
              <a:rPr lang="zh-CN" altLang="en-US" b="1" dirty="0"/>
              <a:t>但热不寒</a:t>
            </a:r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8195" name="Rectangle 3"/>
          <p:cNvSpPr>
            <a:spLocks noGrp="1"/>
          </p:cNvSpPr>
          <p:nvPr>
            <p:ph idx="1"/>
          </p:nvPr>
        </p:nvSpPr>
        <p:spPr>
          <a:xfrm>
            <a:off x="457200" y="2101850"/>
            <a:ext cx="8686800" cy="452755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>
              <a:buNone/>
            </a:pPr>
            <a:r>
              <a:rPr lang="en-US" altLang="zh-CN" sz="2800" dirty="0"/>
              <a:t>   </a:t>
            </a:r>
            <a:r>
              <a:rPr lang="zh-CN" altLang="en-US" sz="2800" dirty="0"/>
              <a:t>（</a:t>
            </a:r>
            <a:r>
              <a:rPr lang="en-US" altLang="zh-CN" sz="2400" dirty="0"/>
              <a:t>1</a:t>
            </a:r>
            <a:r>
              <a:rPr lang="zh-CN" altLang="en-US" sz="2400" dirty="0"/>
              <a:t>）</a:t>
            </a:r>
            <a:r>
              <a:rPr lang="zh-CN" altLang="en-US" sz="2400" dirty="0">
                <a:cs typeface="Times New Roman" panose="02020603050405020304" pitchFamily="18" charset="0"/>
              </a:rPr>
              <a:t>  </a:t>
            </a:r>
            <a:r>
              <a:rPr lang="zh-CN" altLang="en-US" sz="2400" b="1" dirty="0">
                <a:solidFill>
                  <a:srgbClr val="FF0000"/>
                </a:solidFill>
              </a:rPr>
              <a:t>壮热</a:t>
            </a:r>
            <a:r>
              <a:rPr lang="en-US" altLang="zh-CN" sz="2400" dirty="0"/>
              <a:t>-----</a:t>
            </a:r>
            <a:r>
              <a:rPr lang="zh-CN" altLang="en-US" sz="2400" dirty="0"/>
              <a:t>高热不退，兼见四大症</a:t>
            </a:r>
            <a:r>
              <a:rPr lang="en-US" altLang="zh-CN" sz="2400" dirty="0"/>
              <a:t>------</a:t>
            </a:r>
            <a:r>
              <a:rPr lang="zh-CN" altLang="en-US" sz="2400" dirty="0"/>
              <a:t>里热极期</a:t>
            </a:r>
            <a:endParaRPr lang="zh-CN" altLang="en-US" sz="2400" dirty="0"/>
          </a:p>
          <a:p>
            <a:pPr algn="just" eaLnBrk="1" hangingPunct="1">
              <a:buNone/>
            </a:pPr>
            <a:r>
              <a:rPr lang="zh-CN" altLang="en-US" sz="2400" dirty="0"/>
              <a:t>    （</a:t>
            </a:r>
            <a:r>
              <a:rPr lang="en-US" altLang="zh-CN" sz="2400" dirty="0"/>
              <a:t>2</a:t>
            </a:r>
            <a:r>
              <a:rPr lang="zh-CN" altLang="en-US" sz="2400" dirty="0"/>
              <a:t>）</a:t>
            </a:r>
            <a:r>
              <a:rPr lang="zh-CN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 </a:t>
            </a:r>
            <a:r>
              <a:rPr lang="zh-CN" altLang="en-US" sz="2400" b="1" dirty="0">
                <a:solidFill>
                  <a:srgbClr val="FF0000"/>
                </a:solidFill>
              </a:rPr>
              <a:t>潮热</a:t>
            </a:r>
            <a:r>
              <a:rPr lang="en-US" altLang="zh-CN" sz="2400" dirty="0"/>
              <a:t>-----</a:t>
            </a:r>
            <a:r>
              <a:rPr lang="zh-CN" altLang="en-US" sz="2400" dirty="0"/>
              <a:t>发热如潮水之有定时，按时发热或按时热甚</a:t>
            </a:r>
            <a:endParaRPr lang="zh-CN" altLang="en-US" sz="2400" dirty="0"/>
          </a:p>
          <a:p>
            <a:pPr algn="just" eaLnBrk="1" hangingPunct="1"/>
            <a:r>
              <a:rPr lang="zh-CN" altLang="en-US" sz="2400" dirty="0"/>
              <a:t>  </a:t>
            </a:r>
            <a:r>
              <a:rPr lang="en-US" altLang="zh-CN" sz="2400" dirty="0"/>
              <a:t>A</a:t>
            </a:r>
            <a:r>
              <a:rPr lang="zh-CN" altLang="en-US" sz="2400" dirty="0"/>
              <a:t>、日晡潮热：日晡（申时</a:t>
            </a:r>
            <a:r>
              <a:rPr lang="en-US" altLang="zh-CN" sz="2400" dirty="0"/>
              <a:t>3~5pm</a:t>
            </a:r>
            <a:r>
              <a:rPr lang="zh-CN" altLang="en-US" sz="2400" dirty="0"/>
              <a:t>）热甚</a:t>
            </a:r>
            <a:r>
              <a:rPr lang="en-US" altLang="zh-CN" sz="2400" dirty="0"/>
              <a:t>----</a:t>
            </a:r>
            <a:r>
              <a:rPr lang="zh-CN" altLang="en-US" sz="2400" dirty="0"/>
              <a:t>胃肠燥热内结。</a:t>
            </a:r>
            <a:endParaRPr lang="zh-CN" altLang="en-US" sz="2400" dirty="0"/>
          </a:p>
          <a:p>
            <a:pPr algn="just" eaLnBrk="1" hangingPunct="1"/>
            <a:r>
              <a:rPr lang="zh-CN" altLang="en-US" sz="2400" dirty="0"/>
              <a:t>  </a:t>
            </a:r>
            <a:r>
              <a:rPr lang="en-US" altLang="zh-CN" sz="2400" dirty="0"/>
              <a:t>B</a:t>
            </a:r>
            <a:r>
              <a:rPr lang="zh-CN" altLang="en-US" sz="2400" dirty="0"/>
              <a:t>、</a:t>
            </a:r>
            <a:r>
              <a:rPr lang="zh-CN" altLang="en-US" sz="2400" dirty="0">
                <a:cs typeface="Times New Roman" panose="02020603050405020304" pitchFamily="18" charset="0"/>
              </a:rPr>
              <a:t> </a:t>
            </a:r>
            <a:r>
              <a:rPr lang="zh-CN" altLang="en-US" sz="2400" dirty="0"/>
              <a:t>湿温潮热：午后明显</a:t>
            </a:r>
            <a:r>
              <a:rPr lang="en-US" altLang="zh-CN" sz="2400" dirty="0"/>
              <a:t>,</a:t>
            </a:r>
            <a:r>
              <a:rPr lang="zh-CN" altLang="en-US" sz="2400" dirty="0"/>
              <a:t>身热不扬</a:t>
            </a:r>
            <a:r>
              <a:rPr lang="en-US" altLang="zh-CN" sz="2400" dirty="0"/>
              <a:t>--------</a:t>
            </a:r>
            <a:r>
              <a:rPr lang="zh-CN" altLang="en-US" sz="2400" dirty="0"/>
              <a:t>湿热内盛。</a:t>
            </a:r>
            <a:endParaRPr lang="zh-CN" altLang="en-US" sz="2400" dirty="0"/>
          </a:p>
          <a:p>
            <a:pPr algn="just" eaLnBrk="1" hangingPunct="1"/>
            <a:r>
              <a:rPr lang="zh-CN" altLang="en-US" sz="2400" dirty="0"/>
              <a:t>  </a:t>
            </a:r>
            <a:r>
              <a:rPr lang="en-US" altLang="zh-CN" sz="2400" dirty="0"/>
              <a:t>C</a:t>
            </a:r>
            <a:r>
              <a:rPr lang="zh-CN" altLang="en-US" sz="2400" dirty="0"/>
              <a:t>、</a:t>
            </a:r>
            <a:r>
              <a:rPr lang="zh-CN" altLang="en-US" sz="2400" dirty="0">
                <a:cs typeface="Times New Roman" panose="02020603050405020304" pitchFamily="18" charset="0"/>
              </a:rPr>
              <a:t> </a:t>
            </a:r>
            <a:r>
              <a:rPr lang="zh-CN" altLang="en-US" sz="2400" dirty="0"/>
              <a:t>阴虚潮热：午后或入夜</a:t>
            </a:r>
            <a:r>
              <a:rPr lang="zh-CN" altLang="en-US" sz="2800" dirty="0"/>
              <a:t>低热</a:t>
            </a:r>
            <a:r>
              <a:rPr lang="en-US" altLang="zh-CN" sz="2800" dirty="0"/>
              <a:t>,</a:t>
            </a:r>
            <a:r>
              <a:rPr lang="zh-CN" altLang="en-US" sz="2400" dirty="0"/>
              <a:t>骨蒸痨热</a:t>
            </a:r>
            <a:r>
              <a:rPr lang="en-US" altLang="zh-CN" sz="2400" dirty="0"/>
              <a:t>-----</a:t>
            </a:r>
            <a:r>
              <a:rPr lang="zh-CN" altLang="en-US" sz="2400" dirty="0"/>
              <a:t>阴液内热</a:t>
            </a:r>
            <a:endParaRPr lang="zh-CN" altLang="en-US" sz="2400" dirty="0"/>
          </a:p>
          <a:p>
            <a:pPr algn="just" eaLnBrk="1" hangingPunct="1">
              <a:buNone/>
            </a:pPr>
            <a:r>
              <a:rPr lang="zh-CN" altLang="en-US" sz="2400" dirty="0"/>
              <a:t>    （</a:t>
            </a:r>
            <a:r>
              <a:rPr lang="en-US" altLang="zh-CN" sz="2400" dirty="0"/>
              <a:t>3</a:t>
            </a:r>
            <a:r>
              <a:rPr lang="zh-CN" altLang="en-US" sz="2400" dirty="0"/>
              <a:t>）</a:t>
            </a:r>
            <a:r>
              <a:rPr lang="zh-CN" altLang="en-US" sz="2400" b="1" dirty="0">
                <a:solidFill>
                  <a:srgbClr val="FF0000"/>
                </a:solidFill>
              </a:rPr>
              <a:t>微热</a:t>
            </a:r>
            <a:r>
              <a:rPr lang="en-US" altLang="zh-CN" sz="2400" dirty="0"/>
              <a:t>-----</a:t>
            </a:r>
            <a:r>
              <a:rPr lang="zh-CN" altLang="en-US" sz="2400" dirty="0"/>
              <a:t>低热或自感发热</a:t>
            </a:r>
            <a:endParaRPr lang="zh-CN" altLang="en-US" sz="2400" dirty="0"/>
          </a:p>
          <a:p>
            <a:pPr algn="just" eaLnBrk="1" hangingPunct="1">
              <a:buNone/>
            </a:pPr>
            <a:r>
              <a:rPr lang="zh-CN" altLang="en-US" sz="2400" dirty="0"/>
              <a:t>        </a:t>
            </a:r>
            <a:r>
              <a:rPr lang="en-US" altLang="zh-CN" sz="2400" dirty="0"/>
              <a:t>A</a:t>
            </a:r>
            <a:r>
              <a:rPr lang="zh-CN" altLang="en-US" sz="2400" dirty="0"/>
              <a:t>、阴虚发热</a:t>
            </a:r>
            <a:endParaRPr lang="zh-CN" altLang="en-US" sz="2400" dirty="0"/>
          </a:p>
          <a:p>
            <a:pPr algn="just" eaLnBrk="1" hangingPunct="1">
              <a:buNone/>
            </a:pPr>
            <a:r>
              <a:rPr lang="zh-CN" altLang="en-US" sz="2400" dirty="0"/>
              <a:t>        </a:t>
            </a:r>
            <a:r>
              <a:rPr lang="en-US" altLang="zh-CN" sz="2400" dirty="0"/>
              <a:t>B</a:t>
            </a:r>
            <a:r>
              <a:rPr lang="zh-CN" altLang="en-US" sz="2400" dirty="0"/>
              <a:t>、气虚发热</a:t>
            </a:r>
            <a:r>
              <a:rPr lang="en-US" altLang="zh-CN" sz="2400" dirty="0"/>
              <a:t>-----</a:t>
            </a:r>
            <a:r>
              <a:rPr lang="zh-CN" altLang="en-US" sz="2400" dirty="0"/>
              <a:t>烦劳则剧</a:t>
            </a:r>
            <a:r>
              <a:rPr lang="en-US" altLang="zh-CN" sz="2400" dirty="0"/>
              <a:t>-----</a:t>
            </a:r>
            <a:r>
              <a:rPr lang="zh-CN" altLang="en-US" sz="2400" dirty="0"/>
              <a:t>气短神疲乏力</a:t>
            </a:r>
            <a:endParaRPr lang="zh-CN" altLang="en-US" sz="2400" dirty="0"/>
          </a:p>
          <a:p>
            <a:pPr algn="just" eaLnBrk="1" hangingPunct="1">
              <a:buNone/>
            </a:pPr>
            <a:r>
              <a:rPr lang="zh-CN" altLang="en-US" sz="2400" dirty="0"/>
              <a:t>        </a:t>
            </a:r>
            <a:r>
              <a:rPr lang="en-US" altLang="zh-CN" sz="2400" dirty="0"/>
              <a:t>C</a:t>
            </a:r>
            <a:r>
              <a:rPr lang="zh-CN" altLang="en-US" sz="2400" dirty="0"/>
              <a:t>、气郁发热</a:t>
            </a:r>
            <a:r>
              <a:rPr lang="en-US" altLang="zh-CN" sz="2400" dirty="0"/>
              <a:t>-----</a:t>
            </a:r>
            <a:r>
              <a:rPr lang="zh-CN" altLang="en-US" sz="2400" dirty="0"/>
              <a:t>气有余便是火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b="1" dirty="0"/>
              <a:t>4   </a:t>
            </a:r>
            <a:r>
              <a:rPr lang="zh-CN" altLang="en-US" b="1" dirty="0"/>
              <a:t>寒热往来</a:t>
            </a:r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en-US" altLang="zh-CN" dirty="0">
                <a:cs typeface="Times New Roman" panose="02020603050405020304" pitchFamily="18" charset="0"/>
              </a:rPr>
              <a:t>  </a:t>
            </a:r>
            <a:endParaRPr lang="en-US" altLang="zh-CN" dirty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zh-CN" dirty="0">
                <a:cs typeface="Times New Roman" panose="02020603050405020304" pitchFamily="18" charset="0"/>
              </a:rPr>
              <a:t>       </a:t>
            </a:r>
            <a:r>
              <a:rPr lang="zh-CN" altLang="en-US" b="1" dirty="0">
                <a:solidFill>
                  <a:schemeClr val="tx2"/>
                </a:solidFill>
              </a:rPr>
              <a:t>恶寒与发热交替出现。</a:t>
            </a:r>
            <a:endParaRPr lang="zh-CN" altLang="en-US" b="1" dirty="0">
              <a:solidFill>
                <a:schemeClr val="tx2"/>
              </a:solidFill>
            </a:endParaRPr>
          </a:p>
          <a:p>
            <a:pPr algn="just" eaLnBrk="1" hangingPunct="1"/>
            <a:r>
              <a:rPr lang="zh-CN" altLang="en-US" b="1" dirty="0">
                <a:solidFill>
                  <a:schemeClr val="tx2"/>
                </a:solidFill>
              </a:rPr>
              <a:t>（</a:t>
            </a:r>
            <a:r>
              <a:rPr lang="en-US" altLang="zh-CN" b="1" dirty="0">
                <a:solidFill>
                  <a:schemeClr val="tx2"/>
                </a:solidFill>
              </a:rPr>
              <a:t>1</a:t>
            </a:r>
            <a:r>
              <a:rPr lang="zh-CN" altLang="en-US" b="1" dirty="0">
                <a:solidFill>
                  <a:schemeClr val="tx2"/>
                </a:solidFill>
              </a:rPr>
              <a:t>）</a:t>
            </a:r>
            <a:r>
              <a:rPr lang="zh-CN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 </a:t>
            </a:r>
            <a:r>
              <a:rPr lang="zh-CN" altLang="en-US" b="1" dirty="0">
                <a:solidFill>
                  <a:schemeClr val="tx2"/>
                </a:solidFill>
              </a:rPr>
              <a:t>寒热往来无定时</a:t>
            </a:r>
            <a:r>
              <a:rPr lang="en-US" altLang="zh-CN" b="1" dirty="0">
                <a:solidFill>
                  <a:schemeClr val="tx2"/>
                </a:solidFill>
              </a:rPr>
              <a:t>----------</a:t>
            </a:r>
            <a:r>
              <a:rPr lang="zh-CN" altLang="en-US" b="1" dirty="0">
                <a:solidFill>
                  <a:schemeClr val="tx2"/>
                </a:solidFill>
              </a:rPr>
              <a:t>少阳病（</a:t>
            </a:r>
            <a:r>
              <a:rPr lang="en-US" altLang="zh-CN" b="1" dirty="0">
                <a:solidFill>
                  <a:schemeClr val="tx2"/>
                </a:solidFill>
              </a:rPr>
              <a:t>2 </a:t>
            </a:r>
            <a:r>
              <a:rPr lang="zh-CN" altLang="en-US" b="1" dirty="0">
                <a:solidFill>
                  <a:schemeClr val="tx2"/>
                </a:solidFill>
              </a:rPr>
              <a:t>）</a:t>
            </a:r>
            <a:r>
              <a:rPr lang="zh-CN" altLang="en-US" b="1" dirty="0">
                <a:solidFill>
                  <a:schemeClr val="tx2"/>
                </a:solidFill>
                <a:cs typeface="Times New Roman" panose="02020603050405020304" pitchFamily="18" charset="0"/>
              </a:rPr>
              <a:t>  </a:t>
            </a:r>
            <a:r>
              <a:rPr lang="zh-CN" altLang="en-US" b="1" dirty="0">
                <a:solidFill>
                  <a:schemeClr val="tx2"/>
                </a:solidFill>
              </a:rPr>
              <a:t>寒热往来 有定时</a:t>
            </a:r>
            <a:r>
              <a:rPr lang="en-US" altLang="zh-CN" b="1" dirty="0">
                <a:solidFill>
                  <a:schemeClr val="tx2"/>
                </a:solidFill>
              </a:rPr>
              <a:t>------------</a:t>
            </a:r>
            <a:r>
              <a:rPr lang="zh-CN" altLang="en-US" b="1" dirty="0">
                <a:solidFill>
                  <a:schemeClr val="tx2"/>
                </a:solidFill>
              </a:rPr>
              <a:t>疟疾</a:t>
            </a:r>
            <a:endParaRPr lang="zh-CN" altLang="en-US" b="1" dirty="0">
              <a:solidFill>
                <a:schemeClr val="tx2"/>
              </a:solidFill>
            </a:endParaRPr>
          </a:p>
          <a:p>
            <a:pPr eaLnBrk="1" hangingPunct="1"/>
            <a:endParaRPr lang="en-US" altLang="zh-C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dirty="0"/>
              <a:t>【</a:t>
            </a:r>
            <a:r>
              <a:rPr lang="en-US" altLang="zh-CN" b="1" dirty="0"/>
              <a:t> Ⅱ</a:t>
            </a:r>
            <a:r>
              <a:rPr lang="en-US" altLang="zh-CN" dirty="0"/>
              <a:t> 】 </a:t>
            </a:r>
            <a:r>
              <a:rPr lang="zh-CN" altLang="en-US" b="1" dirty="0"/>
              <a:t>问汗</a:t>
            </a:r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zh-CN" altLang="en-US" b="1" dirty="0"/>
              <a:t>（一）表证辨汗 </a:t>
            </a:r>
            <a:endParaRPr lang="zh-CN" altLang="en-US" b="1" dirty="0"/>
          </a:p>
          <a:p>
            <a:pPr algn="just" eaLnBrk="1" hangingPunct="1"/>
            <a:r>
              <a:rPr lang="zh-CN" altLang="en-US" b="1" dirty="0"/>
              <a:t>     </a:t>
            </a:r>
            <a:endParaRPr lang="zh-CN" altLang="en-US" b="1" dirty="0"/>
          </a:p>
          <a:p>
            <a:pPr algn="just" eaLnBrk="1" hangingPunct="1"/>
            <a:r>
              <a:rPr lang="zh-CN" altLang="en-US" b="1" dirty="0"/>
              <a:t>     表证无汗</a:t>
            </a:r>
            <a:r>
              <a:rPr lang="en-US" altLang="zh-CN" b="1" dirty="0"/>
              <a:t>——</a:t>
            </a:r>
            <a:r>
              <a:rPr lang="zh-CN" altLang="en-US" b="1" dirty="0"/>
              <a:t>表寒证（外感风寒）</a:t>
            </a:r>
            <a:endParaRPr lang="zh-CN" altLang="en-US" b="1" dirty="0"/>
          </a:p>
          <a:p>
            <a:pPr algn="just" eaLnBrk="1" hangingPunct="1"/>
            <a:r>
              <a:rPr lang="zh-CN" altLang="en-US" b="1" dirty="0"/>
              <a:t>     表证有汗</a:t>
            </a:r>
            <a:r>
              <a:rPr lang="en-US" altLang="zh-CN" b="1" dirty="0"/>
              <a:t>——</a:t>
            </a:r>
            <a:r>
              <a:rPr lang="zh-CN" altLang="en-US" b="1" dirty="0"/>
              <a:t>表虚证（外感风邪）</a:t>
            </a:r>
            <a:endParaRPr lang="zh-CN" altLang="en-US" b="1" dirty="0"/>
          </a:p>
          <a:p>
            <a:pPr algn="just" eaLnBrk="1" hangingPunct="1"/>
            <a:r>
              <a:rPr lang="zh-CN" altLang="en-US" b="1" dirty="0"/>
              <a:t>                             表热证（外感风热）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zh-CN" altLang="en-US" b="1" dirty="0">
                <a:ea typeface="楷体_GB2312" pitchFamily="49" charset="-122"/>
              </a:rPr>
              <a:t>（二）里证辨汗</a:t>
            </a:r>
            <a:endParaRPr lang="zh-CN" altLang="en-US" b="1" dirty="0">
              <a:ea typeface="楷体_GB2312" pitchFamily="49" charset="-122"/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en-US" altLang="zh-CN" sz="2400" dirty="0">
                <a:solidFill>
                  <a:srgbClr val="FF0000"/>
                </a:solidFill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自汗</a:t>
            </a:r>
            <a:r>
              <a:rPr lang="en-US" altLang="zh-CN" sz="2400" b="1" dirty="0"/>
              <a:t>——</a:t>
            </a:r>
            <a:r>
              <a:rPr lang="zh-CN" altLang="en-US" sz="2400" b="1" dirty="0"/>
              <a:t>日间汗出不止，活动更甚</a:t>
            </a:r>
            <a:r>
              <a:rPr lang="en-US" altLang="zh-CN" sz="2400" b="1" dirty="0"/>
              <a:t>------</a:t>
            </a:r>
            <a:r>
              <a:rPr lang="zh-CN" altLang="en-US" sz="2400" b="1" dirty="0"/>
              <a:t>气虚、阳虚</a:t>
            </a:r>
            <a:endParaRPr lang="zh-CN" altLang="en-US" sz="2400" b="1" dirty="0"/>
          </a:p>
          <a:p>
            <a:pPr algn="just" eaLnBrk="1" hangingPunct="1"/>
            <a:r>
              <a:rPr lang="zh-CN" altLang="en-US" sz="2400" b="1" dirty="0"/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盗汗</a:t>
            </a:r>
            <a:r>
              <a:rPr lang="en-US" altLang="zh-CN" sz="2400" b="1" dirty="0"/>
              <a:t>——</a:t>
            </a:r>
            <a:r>
              <a:rPr lang="zh-CN" altLang="en-US" sz="2400" b="1" dirty="0"/>
              <a:t>入睡后汗出，醒后则止</a:t>
            </a:r>
            <a:r>
              <a:rPr lang="en-US" altLang="zh-CN" sz="2400" b="1" dirty="0"/>
              <a:t>-------</a:t>
            </a:r>
            <a:r>
              <a:rPr lang="zh-CN" altLang="en-US" sz="2400" b="1" dirty="0"/>
              <a:t>阴虚。</a:t>
            </a:r>
            <a:endParaRPr lang="zh-CN" altLang="en-US" sz="2400" b="1" dirty="0"/>
          </a:p>
          <a:p>
            <a:pPr algn="just" eaLnBrk="1" hangingPunct="1"/>
            <a:r>
              <a:rPr lang="zh-CN" altLang="en-US" sz="2400" b="1" dirty="0"/>
              <a:t>  </a:t>
            </a:r>
            <a:r>
              <a:rPr lang="zh-CN" altLang="en-US" sz="2400" b="1" dirty="0">
                <a:solidFill>
                  <a:srgbClr val="FF0000"/>
                </a:solidFill>
              </a:rPr>
              <a:t>大汗</a:t>
            </a:r>
            <a:r>
              <a:rPr lang="en-US" altLang="zh-CN" sz="2400" b="1" dirty="0"/>
              <a:t>——</a:t>
            </a:r>
            <a:r>
              <a:rPr lang="zh-CN" altLang="en-US" sz="2400" b="1" dirty="0"/>
              <a:t>大汗有实热、亡阳、亡阴、战汗之分。</a:t>
            </a:r>
            <a:endParaRPr lang="zh-CN" altLang="en-US" sz="2400" b="1" dirty="0"/>
          </a:p>
          <a:p>
            <a:pPr algn="just" eaLnBrk="1" hangingPunct="1"/>
            <a:r>
              <a:rPr lang="zh-CN" altLang="en-US" sz="2400" b="1" dirty="0"/>
              <a:t>             实热证：四大症。</a:t>
            </a:r>
            <a:endParaRPr lang="zh-CN" altLang="en-US" sz="2400" b="1" dirty="0"/>
          </a:p>
          <a:p>
            <a:pPr algn="just" eaLnBrk="1" hangingPunct="1"/>
            <a:r>
              <a:rPr lang="zh-CN" altLang="en-US" sz="2400" b="1" dirty="0"/>
              <a:t>             亡阳证：汗出如珠，冷汗清稀，味淡</a:t>
            </a:r>
            <a:endParaRPr lang="zh-CN" altLang="en-US" sz="2400" b="1" dirty="0"/>
          </a:p>
          <a:p>
            <a:pPr algn="just" eaLnBrk="1" hangingPunct="1"/>
            <a:r>
              <a:rPr lang="zh-CN" altLang="en-US" sz="2400" b="1" dirty="0"/>
              <a:t>             亡阴证：汗出如油，热汗而粘。</a:t>
            </a:r>
            <a:endParaRPr lang="zh-CN" altLang="en-US" sz="2400" b="1" dirty="0"/>
          </a:p>
          <a:p>
            <a:pPr algn="just" eaLnBrk="1" hangingPunct="1"/>
            <a:r>
              <a:rPr lang="zh-CN" altLang="en-US" sz="2400" b="1" dirty="0"/>
              <a:t> </a:t>
            </a:r>
            <a:r>
              <a:rPr lang="zh-CN" altLang="en-US" sz="2400" b="1" dirty="0">
                <a:solidFill>
                  <a:srgbClr val="FF0000"/>
                </a:solidFill>
              </a:rPr>
              <a:t>战汗</a:t>
            </a:r>
            <a:r>
              <a:rPr lang="en-US" altLang="zh-CN" sz="2400" b="1" dirty="0"/>
              <a:t>——</a:t>
            </a:r>
            <a:r>
              <a:rPr lang="zh-CN" altLang="en-US" sz="2400" b="1" dirty="0"/>
              <a:t>先战栗后大汗</a:t>
            </a:r>
            <a:r>
              <a:rPr lang="en-US" altLang="zh-CN" sz="2400" b="1" dirty="0"/>
              <a:t>----</a:t>
            </a:r>
            <a:r>
              <a:rPr lang="zh-CN" altLang="en-US" sz="2400" b="1" dirty="0"/>
              <a:t>邪正相争剧烈，疾病转折</a:t>
            </a:r>
            <a:endParaRPr lang="zh-CN" altLang="en-US" sz="2400" b="1" dirty="0"/>
          </a:p>
          <a:p>
            <a:pPr algn="just" eaLnBrk="1" hangingPunct="1"/>
            <a:r>
              <a:rPr lang="zh-CN" altLang="en-US" sz="2400" b="1" dirty="0"/>
              <a:t> </a:t>
            </a:r>
            <a:r>
              <a:rPr lang="zh-CN" altLang="en-US" sz="2400" b="1" dirty="0">
                <a:solidFill>
                  <a:srgbClr val="FF0000"/>
                </a:solidFill>
              </a:rPr>
              <a:t>黄汗</a:t>
            </a:r>
            <a:r>
              <a:rPr lang="en-US" altLang="zh-CN" sz="2400" b="1" dirty="0"/>
              <a:t>——</a:t>
            </a:r>
            <a:r>
              <a:rPr lang="zh-CN" altLang="en-US" sz="2400" b="1" dirty="0"/>
              <a:t>汗出色黄如柏汁</a:t>
            </a:r>
            <a:r>
              <a:rPr lang="en-US" altLang="zh-CN" sz="2400" b="1" dirty="0"/>
              <a:t>-----</a:t>
            </a:r>
            <a:r>
              <a:rPr lang="zh-CN" altLang="en-US" sz="2400" b="1" dirty="0"/>
              <a:t>湿热交蒸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br>
              <a:rPr lang="en-US" altLang="zh-CN" dirty="0"/>
            </a:br>
            <a:r>
              <a:rPr lang="en-US" altLang="zh-CN" dirty="0"/>
              <a:t> </a:t>
            </a:r>
            <a:r>
              <a:rPr lang="zh-CN" altLang="en-US" dirty="0"/>
              <a:t>（三）</a:t>
            </a:r>
            <a:r>
              <a:rPr lang="zh-CN" altLang="en-US" b="1" dirty="0">
                <a:cs typeface="Times New Roman" panose="02020603050405020304" pitchFamily="18" charset="0"/>
              </a:rPr>
              <a:t> </a:t>
            </a:r>
            <a:r>
              <a:rPr lang="zh-CN" altLang="en-US" b="1" dirty="0"/>
              <a:t>局部汗出</a:t>
            </a:r>
            <a:endParaRPr lang="zh-CN" altLang="en-US" b="1" dirty="0"/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endParaRPr lang="en-US" altLang="zh-CN" sz="2800" dirty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zh-CN" sz="2800" b="1" dirty="0">
                <a:cs typeface="Times New Roman" panose="02020603050405020304" pitchFamily="18" charset="0"/>
              </a:rPr>
              <a:t>1 </a:t>
            </a:r>
            <a:r>
              <a:rPr lang="zh-CN" altLang="en-US" sz="2800" b="1" dirty="0">
                <a:solidFill>
                  <a:srgbClr val="FF0000"/>
                </a:solidFill>
              </a:rPr>
              <a:t>头汗</a:t>
            </a:r>
            <a:r>
              <a:rPr lang="en-US" altLang="zh-CN" sz="2800" b="1" dirty="0"/>
              <a:t>------</a:t>
            </a:r>
            <a:r>
              <a:rPr lang="zh-CN" altLang="en-US" sz="2800" b="1" dirty="0"/>
              <a:t>上焦热盛；中焦湿热；虚阳上越</a:t>
            </a:r>
            <a:endParaRPr lang="zh-CN" altLang="en-US" sz="2800" b="1" dirty="0"/>
          </a:p>
          <a:p>
            <a:pPr algn="just" eaLnBrk="1" hangingPunct="1"/>
            <a:r>
              <a:rPr lang="en-US" altLang="zh-CN" sz="2800" b="1" dirty="0"/>
              <a:t>2 </a:t>
            </a:r>
            <a:r>
              <a:rPr lang="zh-CN" altLang="en-US" sz="2800" b="1" dirty="0">
                <a:solidFill>
                  <a:srgbClr val="FF0000"/>
                </a:solidFill>
              </a:rPr>
              <a:t>半身汗</a:t>
            </a:r>
            <a:r>
              <a:rPr lang="en-US" altLang="zh-CN" sz="2800" b="1" dirty="0"/>
              <a:t>----</a:t>
            </a:r>
            <a:r>
              <a:rPr lang="zh-CN" altLang="en-US" sz="2800" b="1" dirty="0"/>
              <a:t>无汗侧是病位</a:t>
            </a:r>
            <a:r>
              <a:rPr lang="en-US" altLang="zh-CN" sz="2800" b="1" dirty="0"/>
              <a:t>----</a:t>
            </a:r>
            <a:r>
              <a:rPr lang="zh-CN" altLang="en-US" sz="2800" b="1" dirty="0"/>
              <a:t>风痰或风湿阻络</a:t>
            </a:r>
            <a:endParaRPr lang="zh-CN" altLang="en-US" sz="2800" b="1" dirty="0"/>
          </a:p>
          <a:p>
            <a:pPr algn="just" eaLnBrk="1" hangingPunct="1"/>
            <a:r>
              <a:rPr lang="en-US" altLang="zh-CN" sz="2800" b="1" dirty="0"/>
              <a:t>3 </a:t>
            </a:r>
            <a:r>
              <a:rPr lang="zh-CN" altLang="en-US" sz="2800" b="1" dirty="0">
                <a:solidFill>
                  <a:srgbClr val="FF0000"/>
                </a:solidFill>
              </a:rPr>
              <a:t>手足汗</a:t>
            </a:r>
            <a:r>
              <a:rPr lang="en-US" altLang="zh-CN" sz="2800" b="1" dirty="0"/>
              <a:t>------</a:t>
            </a:r>
            <a:r>
              <a:rPr lang="zh-CN" altLang="en-US" sz="2800" b="1" dirty="0"/>
              <a:t>脾胃湿热；阴经郁热；阳气内郁</a:t>
            </a:r>
            <a:endParaRPr lang="zh-CN" altLang="en-US" sz="2800" b="1" dirty="0"/>
          </a:p>
          <a:p>
            <a:pPr algn="just" eaLnBrk="1" hangingPunct="1"/>
            <a:r>
              <a:rPr lang="en-US" altLang="zh-CN" sz="2800" b="1" dirty="0"/>
              <a:t>4 </a:t>
            </a:r>
            <a:r>
              <a:rPr lang="zh-CN" altLang="en-US" sz="2800" b="1" dirty="0">
                <a:solidFill>
                  <a:srgbClr val="FF0000"/>
                </a:solidFill>
              </a:rPr>
              <a:t>心胸汗</a:t>
            </a:r>
            <a:r>
              <a:rPr lang="en-US" altLang="zh-CN" sz="2800" b="1" dirty="0"/>
              <a:t>------</a:t>
            </a:r>
            <a:r>
              <a:rPr lang="zh-CN" altLang="en-US" sz="2800" b="1" dirty="0"/>
              <a:t>虚证（心脾两虚；心肾不交）</a:t>
            </a:r>
            <a:endParaRPr lang="zh-CN" altLang="en-US" sz="2800" b="1" dirty="0"/>
          </a:p>
          <a:p>
            <a:pPr algn="just" eaLnBrk="1" hangingPunct="1"/>
            <a:r>
              <a:rPr lang="en-US" altLang="zh-CN" sz="2800" b="1" dirty="0"/>
              <a:t>5 </a:t>
            </a:r>
            <a:r>
              <a:rPr lang="zh-CN" altLang="en-US" sz="2800" b="1" dirty="0">
                <a:solidFill>
                  <a:srgbClr val="FF0000"/>
                </a:solidFill>
              </a:rPr>
              <a:t>阴汗</a:t>
            </a:r>
            <a:r>
              <a:rPr lang="en-US" altLang="zh-CN" sz="2800" b="1" dirty="0"/>
              <a:t>---------</a:t>
            </a:r>
            <a:r>
              <a:rPr lang="zh-CN" altLang="en-US" sz="2800" b="1" dirty="0"/>
              <a:t>下焦湿热</a:t>
            </a:r>
            <a:endParaRPr lang="zh-CN" altLang="en-US" sz="2800" b="1" dirty="0"/>
          </a:p>
          <a:p>
            <a:pPr eaLnBrk="1" hangingPunct="1"/>
            <a:endParaRPr lang="en-US" altLang="zh-CN" sz="2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br>
              <a:rPr lang="en-US" altLang="zh-CN" dirty="0"/>
            </a:br>
            <a:r>
              <a:rPr lang="en-US" altLang="zh-CN" dirty="0"/>
              <a:t> 【 </a:t>
            </a:r>
            <a:r>
              <a:rPr lang="en-US" altLang="zh-CN" b="1" dirty="0"/>
              <a:t>Ⅲ </a:t>
            </a:r>
            <a:r>
              <a:rPr lang="en-US" altLang="zh-CN" dirty="0"/>
              <a:t>】 </a:t>
            </a:r>
            <a:r>
              <a:rPr lang="zh-CN" altLang="en-US" b="1" dirty="0"/>
              <a:t>问疼痛</a:t>
            </a:r>
            <a:endParaRPr lang="zh-CN" altLang="en-US" b="1" dirty="0"/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zh-CN" altLang="en-US" sz="2800" b="1" dirty="0"/>
              <a:t>疼痛机理：实</a:t>
            </a:r>
            <a:r>
              <a:rPr lang="en-US" altLang="zh-CN" sz="2800" b="1" dirty="0"/>
              <a:t>------</a:t>
            </a:r>
            <a:r>
              <a:rPr lang="zh-CN" altLang="en-US" sz="2800" b="1" dirty="0"/>
              <a:t>不通则痛</a:t>
            </a:r>
            <a:endParaRPr lang="zh-CN" altLang="en-US" sz="2800" b="1" dirty="0"/>
          </a:p>
          <a:p>
            <a:pPr eaLnBrk="1" hangingPunct="1"/>
            <a:r>
              <a:rPr lang="zh-CN" altLang="en-US" sz="2800" b="1" dirty="0"/>
              <a:t>                    虚</a:t>
            </a:r>
            <a:r>
              <a:rPr lang="en-US" altLang="zh-CN" sz="2800" b="1" dirty="0"/>
              <a:t>------</a:t>
            </a:r>
            <a:r>
              <a:rPr lang="zh-CN" altLang="en-US" sz="2800" b="1" dirty="0"/>
              <a:t>不荣则痛</a:t>
            </a:r>
            <a:endParaRPr lang="zh-CN" altLang="en-US" sz="2800" b="1" dirty="0"/>
          </a:p>
          <a:p>
            <a:pPr eaLnBrk="1" hangingPunct="1">
              <a:buNone/>
            </a:pPr>
            <a:r>
              <a:rPr lang="zh-CN" altLang="en-US" sz="2800" b="1" dirty="0"/>
              <a:t>（一）疼痛性质</a:t>
            </a:r>
            <a:endParaRPr lang="zh-CN" altLang="en-US" sz="2800" b="1" dirty="0"/>
          </a:p>
          <a:p>
            <a:pPr algn="just" eaLnBrk="1" hangingPunct="1">
              <a:buNone/>
            </a:pPr>
            <a:r>
              <a:rPr lang="zh-CN" altLang="en-US" sz="2800" b="1" dirty="0"/>
              <a:t>     </a:t>
            </a:r>
            <a:r>
              <a:rPr lang="zh-CN" altLang="en-US" sz="2400" b="1" dirty="0"/>
              <a:t>胀痛</a:t>
            </a:r>
            <a:r>
              <a:rPr lang="en-US" altLang="zh-CN" sz="2400" b="1" dirty="0"/>
              <a:t>——</a:t>
            </a:r>
            <a:r>
              <a:rPr lang="zh-CN" altLang="en-US" sz="2400" b="1" dirty="0"/>
              <a:t>气滞       刺痛</a:t>
            </a:r>
            <a:r>
              <a:rPr lang="en-US" altLang="zh-CN" sz="2400" b="1" dirty="0"/>
              <a:t>——</a:t>
            </a:r>
            <a:r>
              <a:rPr lang="zh-CN" altLang="en-US" sz="2400" b="1" dirty="0"/>
              <a:t>瘀血</a:t>
            </a:r>
            <a:endParaRPr lang="zh-CN" altLang="en-US" sz="2400" b="1" dirty="0"/>
          </a:p>
          <a:p>
            <a:pPr algn="just" eaLnBrk="1" hangingPunct="1">
              <a:buNone/>
            </a:pPr>
            <a:r>
              <a:rPr lang="zh-CN" altLang="en-US" sz="2400" b="1" dirty="0"/>
              <a:t>      冷痛</a:t>
            </a:r>
            <a:r>
              <a:rPr lang="en-US" altLang="zh-CN" sz="2400" b="1" dirty="0"/>
              <a:t>-------</a:t>
            </a:r>
            <a:r>
              <a:rPr lang="zh-CN" altLang="en-US" sz="2400" b="1" dirty="0"/>
              <a:t>寒          灼痛</a:t>
            </a:r>
            <a:r>
              <a:rPr lang="en-US" altLang="zh-CN" sz="2400" b="1" dirty="0"/>
              <a:t>------</a:t>
            </a:r>
            <a:r>
              <a:rPr lang="zh-CN" altLang="en-US" sz="2400" b="1" dirty="0"/>
              <a:t>热</a:t>
            </a:r>
            <a:endParaRPr lang="zh-CN" altLang="en-US" sz="2400" b="1" dirty="0"/>
          </a:p>
          <a:p>
            <a:pPr algn="just" eaLnBrk="1" hangingPunct="1">
              <a:buNone/>
            </a:pPr>
            <a:r>
              <a:rPr lang="zh-CN" altLang="en-US" sz="2400" b="1" dirty="0"/>
              <a:t>      重痛</a:t>
            </a:r>
            <a:r>
              <a:rPr lang="en-US" altLang="zh-CN" sz="2400" b="1" dirty="0"/>
              <a:t>-------</a:t>
            </a:r>
            <a:r>
              <a:rPr lang="zh-CN" altLang="en-US" sz="2400" b="1" dirty="0"/>
              <a:t>湿          绞痛</a:t>
            </a:r>
            <a:r>
              <a:rPr lang="en-US" altLang="zh-CN" sz="2400" b="1" dirty="0"/>
              <a:t>------</a:t>
            </a:r>
            <a:r>
              <a:rPr lang="zh-CN" altLang="en-US" sz="2400" b="1" dirty="0"/>
              <a:t>寒或有形实邪</a:t>
            </a:r>
            <a:endParaRPr lang="zh-CN" altLang="en-US" sz="2400" b="1" dirty="0"/>
          </a:p>
          <a:p>
            <a:pPr algn="just" eaLnBrk="1" hangingPunct="1">
              <a:buNone/>
            </a:pPr>
            <a:r>
              <a:rPr lang="zh-CN" altLang="en-US" sz="2400" b="1" dirty="0"/>
              <a:t>      隐痛</a:t>
            </a:r>
            <a:r>
              <a:rPr lang="en-US" altLang="zh-CN" sz="2400" b="1" dirty="0"/>
              <a:t>-------</a:t>
            </a:r>
            <a:r>
              <a:rPr lang="zh-CN" altLang="en-US" sz="2400" b="1" dirty="0"/>
              <a:t>虚          酸痛</a:t>
            </a:r>
            <a:r>
              <a:rPr lang="en-US" altLang="zh-CN" sz="2400" b="1" dirty="0"/>
              <a:t>------</a:t>
            </a:r>
            <a:r>
              <a:rPr lang="zh-CN" altLang="en-US" sz="2400" b="1" dirty="0"/>
              <a:t>湿、虚</a:t>
            </a:r>
            <a:endParaRPr lang="zh-CN" altLang="en-US" sz="2400" b="1" dirty="0"/>
          </a:p>
          <a:p>
            <a:pPr algn="just" eaLnBrk="1" hangingPunct="1">
              <a:buNone/>
            </a:pPr>
            <a:r>
              <a:rPr lang="zh-CN" altLang="en-US" sz="2400" b="1" dirty="0"/>
              <a:t>      空痛</a:t>
            </a:r>
            <a:r>
              <a:rPr lang="en-US" altLang="zh-CN" sz="2400" b="1" dirty="0"/>
              <a:t>-------</a:t>
            </a:r>
            <a:r>
              <a:rPr lang="zh-CN" altLang="en-US" sz="2400" b="1" dirty="0"/>
              <a:t>虚          窜痛、掣痛</a:t>
            </a:r>
            <a:r>
              <a:rPr lang="en-US" altLang="zh-CN" sz="2400" b="1" dirty="0"/>
              <a:t>------</a:t>
            </a:r>
            <a:r>
              <a:rPr lang="zh-CN" altLang="en-US" sz="2400" b="1" dirty="0"/>
              <a:t>气、风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b="1" dirty="0"/>
              <a:t>          </a:t>
            </a:r>
            <a:r>
              <a:rPr lang="zh-CN" altLang="en-US" b="1" dirty="0"/>
              <a:t>疼痛的一般规律</a:t>
            </a:r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2457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zh-CN" altLang="en-US" b="1" dirty="0">
                <a:solidFill>
                  <a:srgbClr val="FF0000"/>
                </a:solidFill>
              </a:rPr>
              <a:t>实证</a:t>
            </a:r>
            <a:r>
              <a:rPr lang="en-US" altLang="zh-CN" b="1" dirty="0"/>
              <a:t>——</a:t>
            </a:r>
            <a:r>
              <a:rPr lang="zh-CN" altLang="en-US" b="1" dirty="0"/>
              <a:t>新病；痛剧；持续 ；拒按。</a:t>
            </a:r>
            <a:endParaRPr lang="zh-CN" altLang="en-US" b="1" dirty="0"/>
          </a:p>
          <a:p>
            <a:pPr algn="just" eaLnBrk="1" hangingPunct="1"/>
            <a:r>
              <a:rPr lang="zh-CN" altLang="en-US" b="1" dirty="0">
                <a:solidFill>
                  <a:srgbClr val="FF0000"/>
                </a:solidFill>
              </a:rPr>
              <a:t>虚证</a:t>
            </a:r>
            <a:r>
              <a:rPr lang="en-US" altLang="zh-CN" b="1" dirty="0"/>
              <a:t>——</a:t>
            </a:r>
            <a:r>
              <a:rPr lang="zh-CN" altLang="en-US" b="1" dirty="0"/>
              <a:t>久病；痛轻，阵发； 喜按。</a:t>
            </a:r>
            <a:endParaRPr lang="zh-CN" altLang="en-US" b="1" dirty="0"/>
          </a:p>
          <a:p>
            <a:pPr algn="just" eaLnBrk="1" hangingPunct="1"/>
            <a:r>
              <a:rPr lang="zh-CN" altLang="en-US" b="1" dirty="0">
                <a:solidFill>
                  <a:srgbClr val="FF0000"/>
                </a:solidFill>
              </a:rPr>
              <a:t>寒证</a:t>
            </a:r>
            <a:r>
              <a:rPr lang="en-US" altLang="zh-CN" b="1" dirty="0"/>
              <a:t>——</a:t>
            </a:r>
            <a:r>
              <a:rPr lang="zh-CN" altLang="en-US" b="1" dirty="0"/>
              <a:t>喜温</a:t>
            </a:r>
            <a:endParaRPr lang="zh-CN" altLang="en-US" b="1" dirty="0"/>
          </a:p>
          <a:p>
            <a:pPr algn="just" eaLnBrk="1" hangingPunct="1"/>
            <a:r>
              <a:rPr lang="zh-CN" altLang="en-US" b="1" dirty="0">
                <a:solidFill>
                  <a:srgbClr val="FF0000"/>
                </a:solidFill>
              </a:rPr>
              <a:t>热证</a:t>
            </a:r>
            <a:r>
              <a:rPr lang="en-US" altLang="zh-CN" b="1" dirty="0"/>
              <a:t>——</a:t>
            </a:r>
            <a:r>
              <a:rPr lang="zh-CN" altLang="en-US" b="1" dirty="0"/>
              <a:t>喜凉 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br>
              <a:rPr lang="en-US" altLang="zh-CN" dirty="0"/>
            </a:br>
            <a:endParaRPr lang="en-US" altLang="zh-CN" dirty="0"/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xfrm>
            <a:off x="914400" y="2101850"/>
            <a:ext cx="7924800" cy="411480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zh-CN" altLang="en-US" sz="2800" b="1" dirty="0">
                <a:solidFill>
                  <a:srgbClr val="FF0000"/>
                </a:solidFill>
              </a:rPr>
              <a:t>（一）</a:t>
            </a:r>
            <a:r>
              <a:rPr lang="zh-CN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  </a:t>
            </a:r>
            <a:r>
              <a:rPr lang="zh-CN" altLang="en-US" sz="2800" b="1" dirty="0">
                <a:solidFill>
                  <a:srgbClr val="FF0000"/>
                </a:solidFill>
              </a:rPr>
              <a:t>头痛</a:t>
            </a:r>
            <a:endParaRPr lang="zh-CN" altLang="en-US" sz="2800" dirty="0"/>
          </a:p>
          <a:p>
            <a:pPr algn="just" eaLnBrk="1" hangingPunct="1"/>
            <a:r>
              <a:rPr lang="zh-CN" altLang="en-US" sz="2800" b="1" dirty="0">
                <a:solidFill>
                  <a:srgbClr val="970D2E"/>
                </a:solidFill>
              </a:rPr>
              <a:t> 六经头痛</a:t>
            </a:r>
            <a:endParaRPr lang="zh-CN" altLang="en-US" sz="2800" b="1" dirty="0">
              <a:solidFill>
                <a:srgbClr val="970D2E"/>
              </a:solidFill>
            </a:endParaRPr>
          </a:p>
          <a:p>
            <a:pPr algn="just" eaLnBrk="1" hangingPunct="1"/>
            <a:r>
              <a:rPr lang="zh-CN" altLang="en-US" sz="2800" b="1" dirty="0"/>
              <a:t>阳明经头痛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前额连眉棱骨痛</a:t>
            </a:r>
            <a:endParaRPr lang="zh-CN" altLang="en-US" sz="2800" b="1" dirty="0"/>
          </a:p>
          <a:p>
            <a:pPr algn="just" eaLnBrk="1" hangingPunct="1"/>
            <a:r>
              <a:rPr lang="zh-CN" altLang="en-US" sz="2800" b="1" dirty="0"/>
              <a:t>少阳经头痛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侧头部，两侧太阳穴附近为甚</a:t>
            </a:r>
            <a:endParaRPr lang="zh-CN" altLang="en-US" sz="2800" b="1" dirty="0"/>
          </a:p>
          <a:p>
            <a:pPr algn="just" eaLnBrk="1" hangingPunct="1"/>
            <a:r>
              <a:rPr lang="zh-CN" altLang="en-US" sz="2800" b="1" dirty="0"/>
              <a:t>太阳经头痛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后头部连项痛</a:t>
            </a:r>
            <a:endParaRPr lang="zh-CN" altLang="en-US" sz="2800" b="1" dirty="0"/>
          </a:p>
          <a:p>
            <a:pPr algn="just" eaLnBrk="1" hangingPunct="1"/>
            <a:r>
              <a:rPr lang="zh-CN" altLang="en-US" sz="2800" b="1" dirty="0"/>
              <a:t>厥阴经头痛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颠顶痛</a:t>
            </a:r>
            <a:endParaRPr lang="zh-CN" altLang="en-US" sz="2800" b="1" dirty="0"/>
          </a:p>
          <a:p>
            <a:pPr algn="just" eaLnBrk="1" hangingPunct="1"/>
            <a:r>
              <a:rPr lang="zh-CN" altLang="en-US" sz="2800" b="1" dirty="0"/>
              <a:t>少阴经头痛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头痛连齿及咽喉</a:t>
            </a:r>
            <a:endParaRPr lang="zh-CN" altLang="en-US" sz="2800" b="1" dirty="0"/>
          </a:p>
          <a:p>
            <a:pPr algn="just" eaLnBrk="1" hangingPunct="1"/>
            <a:r>
              <a:rPr lang="zh-CN" altLang="en-US" sz="2800" b="1" dirty="0"/>
              <a:t>太阴经头痛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头痛昏沉、腹泻自汗</a:t>
            </a:r>
            <a:endParaRPr lang="zh-CN" altLang="en-US" sz="2800" b="1" dirty="0"/>
          </a:p>
          <a:p>
            <a:pPr eaLnBrk="1" hangingPunct="1"/>
            <a:endParaRPr lang="en-US" altLang="zh-CN" sz="2800" dirty="0"/>
          </a:p>
        </p:txBody>
      </p:sp>
      <p:sp>
        <p:nvSpPr>
          <p:cNvPr id="25604" name="Rectangle 4"/>
          <p:cNvSpPr/>
          <p:nvPr/>
        </p:nvSpPr>
        <p:spPr>
          <a:xfrm>
            <a:off x="1066800" y="1295400"/>
            <a:ext cx="5432425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（二）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4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疼痛的部位</a:t>
            </a:r>
            <a:endParaRPr lang="zh-CN" altLang="en-US" sz="44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>
              <a:lnSpc>
                <a:spcPct val="9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（一）</a:t>
            </a:r>
            <a:r>
              <a:rPr lang="zh-CN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  </a:t>
            </a:r>
            <a:r>
              <a:rPr lang="zh-CN" altLang="en-US" b="1" dirty="0">
                <a:solidFill>
                  <a:srgbClr val="FF0000"/>
                </a:solidFill>
              </a:rPr>
              <a:t>胸痛</a:t>
            </a:r>
            <a:endParaRPr lang="zh-CN" altLang="en-US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b="1" dirty="0"/>
              <a:t>胸痹</a:t>
            </a:r>
            <a:r>
              <a:rPr lang="en-US" altLang="zh-CN" b="1" dirty="0"/>
              <a:t>——</a:t>
            </a:r>
            <a:r>
              <a:rPr lang="zh-CN" altLang="en-US" b="1" dirty="0"/>
              <a:t>胸痛憋闷、痛引肩臂</a:t>
            </a:r>
            <a:endParaRPr lang="zh-CN" altLang="en-US" b="1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b="1" dirty="0"/>
              <a:t>真心痛</a:t>
            </a:r>
            <a:r>
              <a:rPr lang="en-US" altLang="zh-CN" b="1" dirty="0"/>
              <a:t>——</a:t>
            </a:r>
            <a:r>
              <a:rPr lang="zh-CN" altLang="en-US" b="1" dirty="0"/>
              <a:t>胸背彻痛剧烈，面色青灰，  </a:t>
            </a:r>
            <a:endParaRPr lang="zh-CN" altLang="en-US" b="1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b="1" dirty="0"/>
              <a:t>                    手足青至节</a:t>
            </a:r>
            <a:endParaRPr lang="zh-CN" altLang="en-US" b="1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b="1" dirty="0"/>
              <a:t>           胸痹与真心痛均为心脉痹阻</a:t>
            </a:r>
            <a:endParaRPr lang="zh-CN" altLang="en-US" b="1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b="1" dirty="0"/>
              <a:t>肺痈</a:t>
            </a:r>
            <a:r>
              <a:rPr lang="en-US" altLang="zh-CN" b="1" dirty="0"/>
              <a:t>——</a:t>
            </a:r>
            <a:r>
              <a:rPr lang="zh-CN" altLang="en-US" b="1" dirty="0"/>
              <a:t>胸痛身热，咳吐脓血腥臭痰，为邪热壅肺，肺络损伤，血败肉腐成脓所致。</a:t>
            </a:r>
            <a:endParaRPr lang="zh-CN" altLang="en-US" b="1" dirty="0"/>
          </a:p>
          <a:p>
            <a:pPr eaLnBrk="1" hangingPunct="1">
              <a:lnSpc>
                <a:spcPct val="90000"/>
              </a:lnSpc>
            </a:pPr>
            <a:endParaRPr lang="en-US" altLang="zh-CN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8194" name="组合 1"/>
          <p:cNvGrpSpPr/>
          <p:nvPr/>
        </p:nvGrpSpPr>
        <p:grpSpPr>
          <a:xfrm>
            <a:off x="3094038" y="1003300"/>
            <a:ext cx="2955925" cy="520700"/>
            <a:chOff x="7068146" y="1138269"/>
            <a:chExt cx="3941701" cy="693848"/>
          </a:xfrm>
        </p:grpSpPr>
        <p:pic>
          <p:nvPicPr>
            <p:cNvPr id="8211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8146" y="1138269"/>
              <a:ext cx="3941701" cy="6938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12" name="矩形 3"/>
            <p:cNvSpPr/>
            <p:nvPr/>
          </p:nvSpPr>
          <p:spPr>
            <a:xfrm>
              <a:off x="7274415" y="1192805"/>
              <a:ext cx="3529170" cy="6155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dirty="0">
                  <a:solidFill>
                    <a:srgbClr val="C00000"/>
                  </a:solidFill>
                  <a:latin typeface="思源黑体 CN Medium"/>
                  <a:ea typeface="思源黑体 CN Medium"/>
                  <a:sym typeface="+mn-lt"/>
                </a:rPr>
                <a:t>“望闻问切</a:t>
              </a:r>
              <a:r>
                <a:rPr lang="en-US" altLang="zh-CN" sz="2400" dirty="0">
                  <a:solidFill>
                    <a:srgbClr val="C00000"/>
                  </a:solidFill>
                  <a:latin typeface="思源黑体 CN Medium"/>
                  <a:ea typeface="思源黑体 CN Medium"/>
                  <a:sym typeface="+mn-lt"/>
                </a:rPr>
                <a:t>”</a:t>
              </a:r>
              <a:r>
                <a:rPr lang="zh-CN" altLang="en-US" sz="2400" dirty="0">
                  <a:solidFill>
                    <a:srgbClr val="C00000"/>
                  </a:solidFill>
                  <a:latin typeface="思源黑体 CN Medium"/>
                  <a:ea typeface="思源黑体 CN Medium"/>
                  <a:sym typeface="+mn-lt"/>
                </a:rPr>
                <a:t>由来</a:t>
              </a:r>
              <a:endParaRPr lang="zh-CN" altLang="en-US" sz="2400" dirty="0">
                <a:solidFill>
                  <a:srgbClr val="C00000"/>
                </a:solidFill>
                <a:latin typeface="思源黑体 CN Medium"/>
                <a:ea typeface="思源黑体 CN Medium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95313" y="2146300"/>
            <a:ext cx="1612900" cy="3249613"/>
            <a:chOff x="1702" y="3075"/>
            <a:chExt cx="3206" cy="6457"/>
          </a:xfrm>
        </p:grpSpPr>
        <p:pic>
          <p:nvPicPr>
            <p:cNvPr id="8208" name="Picture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8" y="3075"/>
              <a:ext cx="3060" cy="6457"/>
            </a:xfrm>
            <a:prstGeom prst="rect">
              <a:avLst/>
            </a:prstGeom>
            <a:solidFill>
              <a:srgbClr val="740000"/>
            </a:solidFill>
            <a:ln w="9525" cap="flat" cmpd="sng">
              <a:solidFill>
                <a:srgbClr val="74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5" name="椭圆 4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SpPr/>
            <p:nvPr/>
          </p:nvSpPr>
          <p:spPr>
            <a:xfrm>
              <a:off x="2677" y="3728"/>
              <a:ext cx="1404" cy="1404"/>
            </a:xfrm>
            <a:prstGeom prst="ellipse">
              <a:avLst/>
            </a:prstGeom>
            <a:solidFill>
              <a:srgbClr val="7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经典繁角隶" panose="02010609000101010101" pitchFamily="49" charset="-122"/>
                </a:rPr>
                <a:t>望</a:t>
              </a:r>
              <a:endPara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经典繁角隶" panose="02010609000101010101" pitchFamily="49" charset="-122"/>
              </a:endParaRPr>
            </a:p>
          </p:txBody>
        </p:sp>
        <p:sp>
          <p:nvSpPr>
            <p:cNvPr id="8210" name="文本框 9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SpPr txBox="1"/>
            <p:nvPr/>
          </p:nvSpPr>
          <p:spPr>
            <a:xfrm>
              <a:off x="1702" y="5413"/>
              <a:ext cx="2294" cy="348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lstStyle>
              <a:lvl1pPr marL="171450" indent="-171450" algn="l" defTabSz="685800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dirty="0">
                  <a:solidFill>
                    <a:srgbClr val="0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指 观 气 色</a:t>
              </a:r>
              <a:endParaRPr lang="zh-CN" altLang="en-US" dirty="0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659063" y="2146300"/>
            <a:ext cx="1614487" cy="3249613"/>
            <a:chOff x="5805" y="3075"/>
            <a:chExt cx="3206" cy="6457"/>
          </a:xfrm>
        </p:grpSpPr>
        <p:pic>
          <p:nvPicPr>
            <p:cNvPr id="8205" name="Picture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" y="3075"/>
              <a:ext cx="3060" cy="6457"/>
            </a:xfrm>
            <a:prstGeom prst="rect">
              <a:avLst/>
            </a:prstGeom>
            <a:solidFill>
              <a:srgbClr val="740000"/>
            </a:solidFill>
            <a:ln w="9525" cap="flat" cmpd="sng">
              <a:solidFill>
                <a:srgbClr val="74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3" name="椭圆 12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SpPr/>
            <p:nvPr/>
          </p:nvSpPr>
          <p:spPr>
            <a:xfrm>
              <a:off x="6779" y="3728"/>
              <a:ext cx="1403" cy="1404"/>
            </a:xfrm>
            <a:prstGeom prst="ellipse">
              <a:avLst/>
            </a:prstGeom>
            <a:solidFill>
              <a:srgbClr val="7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经典繁角隶" panose="02010609000101010101" pitchFamily="49" charset="-122"/>
                </a:rPr>
                <a:t>闻</a:t>
              </a:r>
              <a:endPara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经典繁角隶" panose="02010609000101010101" pitchFamily="49" charset="-122"/>
              </a:endParaRPr>
            </a:p>
          </p:txBody>
        </p:sp>
        <p:sp>
          <p:nvSpPr>
            <p:cNvPr id="14" name="文本框 13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SpPr txBox="1"/>
            <p:nvPr/>
          </p:nvSpPr>
          <p:spPr>
            <a:xfrm>
              <a:off x="5805" y="5412"/>
              <a:ext cx="2295" cy="3482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marR="0" defTabSz="6858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kern="1200" cap="none" spc="0" normalizeH="0" baseline="0" noProof="0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cs"/>
                  <a:sym typeface="+mn-ea"/>
                </a:rPr>
                <a:t>指 听 声 息</a:t>
              </a:r>
              <a:endParaRPr kumimoji="0" lang="zh-CN" altLang="en-US" sz="1050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752975" y="2146300"/>
            <a:ext cx="1612900" cy="3249613"/>
            <a:chOff x="9964" y="3075"/>
            <a:chExt cx="3206" cy="6457"/>
          </a:xfrm>
        </p:grpSpPr>
        <p:pic>
          <p:nvPicPr>
            <p:cNvPr id="8202" name="Picture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10" y="3075"/>
              <a:ext cx="3060" cy="6457"/>
            </a:xfrm>
            <a:prstGeom prst="rect">
              <a:avLst/>
            </a:prstGeom>
            <a:solidFill>
              <a:srgbClr val="740000"/>
            </a:solidFill>
            <a:ln w="9525" cap="flat" cmpd="sng">
              <a:solidFill>
                <a:srgbClr val="74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7" name="椭圆 1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SpPr/>
            <p:nvPr/>
          </p:nvSpPr>
          <p:spPr>
            <a:xfrm>
              <a:off x="10936" y="3728"/>
              <a:ext cx="1404" cy="1404"/>
            </a:xfrm>
            <a:prstGeom prst="ellipse">
              <a:avLst/>
            </a:prstGeom>
            <a:solidFill>
              <a:srgbClr val="7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经典繁角隶" panose="02010609000101010101" pitchFamily="49" charset="-122"/>
                </a:rPr>
                <a:t>问</a:t>
              </a:r>
              <a:endPara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经典繁角隶" panose="02010609000101010101" pitchFamily="49" charset="-122"/>
              </a:endParaRPr>
            </a:p>
          </p:txBody>
        </p:sp>
        <p:sp>
          <p:nvSpPr>
            <p:cNvPr id="18" name="文本框 1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SpPr txBox="1"/>
            <p:nvPr/>
          </p:nvSpPr>
          <p:spPr>
            <a:xfrm>
              <a:off x="9964" y="5412"/>
              <a:ext cx="2294" cy="3482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marR="0" defTabSz="6858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kern="1200" cap="none" spc="0" normalizeH="0" baseline="0" noProof="0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cs"/>
                  <a:sym typeface="+mn-ea"/>
                </a:rPr>
                <a:t>指 询 问 症 状</a:t>
              </a:r>
              <a:endParaRPr kumimoji="0" lang="zh-CN" altLang="en-US" sz="1050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816725" y="2146300"/>
            <a:ext cx="1612900" cy="3249613"/>
            <a:chOff x="14067" y="3075"/>
            <a:chExt cx="3206" cy="6457"/>
          </a:xfrm>
        </p:grpSpPr>
        <p:pic>
          <p:nvPicPr>
            <p:cNvPr id="8199" name="Picture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13" y="3075"/>
              <a:ext cx="3060" cy="6457"/>
            </a:xfrm>
            <a:prstGeom prst="rect">
              <a:avLst/>
            </a:prstGeom>
            <a:solidFill>
              <a:srgbClr val="740000"/>
            </a:solidFill>
            <a:ln w="9525" cap="flat" cmpd="sng">
              <a:solidFill>
                <a:srgbClr val="74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1" name="椭圆 20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SpPr/>
            <p:nvPr/>
          </p:nvSpPr>
          <p:spPr>
            <a:xfrm>
              <a:off x="15042" y="3728"/>
              <a:ext cx="1404" cy="1404"/>
            </a:xfrm>
            <a:prstGeom prst="ellipse">
              <a:avLst/>
            </a:prstGeom>
            <a:solidFill>
              <a:srgbClr val="7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charset="-122"/>
                  <a:ea typeface="思源黑体 CN Medium" panose="020B0600000000000000" charset="-122"/>
                  <a:cs typeface="经典繁角隶" panose="02010609000101010101" pitchFamily="49" charset="-122"/>
                </a:rPr>
                <a:t>切</a:t>
              </a:r>
              <a:endPara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经典繁角隶" panose="02010609000101010101" pitchFamily="49" charset="-122"/>
              </a:endParaRPr>
            </a:p>
          </p:txBody>
        </p:sp>
        <p:sp>
          <p:nvSpPr>
            <p:cNvPr id="22" name="文本框 21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  <p:cNvSpPr txBox="1"/>
            <p:nvPr/>
          </p:nvSpPr>
          <p:spPr>
            <a:xfrm>
              <a:off x="14067" y="5412"/>
              <a:ext cx="2294" cy="3482"/>
            </a:xfrm>
            <a:prstGeom prst="rect">
              <a:avLst/>
            </a:prstGeom>
            <a:noFill/>
          </p:spPr>
          <p:txBody>
            <a:bodyPr vert="eaVert">
              <a:spAutoFit/>
            </a:bodyPr>
            <a:lstStyle/>
            <a:p>
              <a:pPr marR="0" defTabSz="6858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kern="1200" cap="none" spc="0" normalizeH="0" baseline="0" noProof="0" dirty="0">
                  <a:solidFill>
                    <a:prstClr val="black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cs"/>
                  <a:sym typeface="+mn-ea"/>
                </a:rPr>
                <a:t>指 摸 脉 象</a:t>
              </a:r>
              <a:endParaRPr kumimoji="0" lang="zh-CN" altLang="en-US" sz="1050" kern="1200" cap="none" spc="0" normalizeH="0" baseline="0" noProof="0" dirty="0">
                <a:solidFill>
                  <a:prstClr val="white">
                    <a:lumMod val="50000"/>
                  </a:prst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cs"/>
              </a:endParaRPr>
            </a:p>
          </p:txBody>
        </p:sp>
      </p:grpSp>
    </p:spTree>
  </p:cSld>
  <p:clrMapOvr>
    <a:masterClrMapping/>
  </p:clrMapOvr>
  <p:transition spd="slow" advTm="3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zh-CN" altLang="en-US" b="1" dirty="0">
                <a:solidFill>
                  <a:srgbClr val="FF0000"/>
                </a:solidFill>
              </a:rPr>
              <a:t>（一）</a:t>
            </a:r>
            <a:r>
              <a:rPr lang="zh-CN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  </a:t>
            </a:r>
            <a:r>
              <a:rPr lang="zh-CN" altLang="en-US" b="1" dirty="0">
                <a:solidFill>
                  <a:srgbClr val="FF0000"/>
                </a:solidFill>
              </a:rPr>
              <a:t>胁痛</a:t>
            </a:r>
            <a:endParaRPr lang="zh-CN" altLang="en-US" dirty="0"/>
          </a:p>
          <a:p>
            <a:pPr algn="just" eaLnBrk="1" hangingPunct="1"/>
            <a:endParaRPr lang="zh-CN" altLang="en-US" dirty="0"/>
          </a:p>
          <a:p>
            <a:pPr algn="just" eaLnBrk="1" hangingPunct="1"/>
            <a:r>
              <a:rPr lang="zh-CN" altLang="en-US" sz="2800" dirty="0"/>
              <a:t>悬饮</a:t>
            </a:r>
            <a:r>
              <a:rPr lang="en-US" altLang="zh-CN" sz="2800" dirty="0"/>
              <a:t>——</a:t>
            </a:r>
            <a:r>
              <a:rPr lang="zh-CN" altLang="en-US" sz="2800" dirty="0"/>
              <a:t>胸胁咳唾引痛、肋间饱满、咳逆喘促、 </a:t>
            </a:r>
            <a:endParaRPr lang="zh-CN" altLang="en-US" sz="2800" dirty="0"/>
          </a:p>
          <a:p>
            <a:pPr algn="just" eaLnBrk="1" hangingPunct="1"/>
            <a:r>
              <a:rPr lang="zh-CN" altLang="en-US" sz="2800" dirty="0"/>
              <a:t>              舌苔白腻、脉弦滑</a:t>
            </a:r>
            <a:r>
              <a:rPr lang="en-US" altLang="zh-CN" sz="2800" dirty="0"/>
              <a:t>-----</a:t>
            </a:r>
            <a:r>
              <a:rPr lang="zh-CN" altLang="en-US" sz="2800" dirty="0"/>
              <a:t>饮停胸胁</a:t>
            </a:r>
            <a:r>
              <a:rPr lang="zh-CN" altLang="en-US" b="1" dirty="0">
                <a:solidFill>
                  <a:srgbClr val="FF0000"/>
                </a:solidFill>
              </a:rPr>
              <a:t>（二）</a:t>
            </a:r>
            <a:r>
              <a:rPr lang="zh-CN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  </a:t>
            </a:r>
            <a:r>
              <a:rPr lang="zh-CN" altLang="en-US" b="1" dirty="0">
                <a:solidFill>
                  <a:srgbClr val="FF0000"/>
                </a:solidFill>
              </a:rPr>
              <a:t>脘痛</a:t>
            </a:r>
            <a:endParaRPr lang="zh-CN" altLang="en-US" dirty="0"/>
          </a:p>
          <a:p>
            <a:pPr algn="just" eaLnBrk="1" hangingPunct="1"/>
            <a:r>
              <a:rPr lang="zh-CN" altLang="en-US" b="1" dirty="0">
                <a:solidFill>
                  <a:srgbClr val="FF0000"/>
                </a:solidFill>
              </a:rPr>
              <a:t>（三）</a:t>
            </a:r>
            <a:r>
              <a:rPr lang="zh-CN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  </a:t>
            </a:r>
            <a:r>
              <a:rPr lang="zh-CN" altLang="en-US" b="1" dirty="0">
                <a:solidFill>
                  <a:srgbClr val="FF0000"/>
                </a:solidFill>
              </a:rPr>
              <a:t>腹痛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xfrm>
            <a:off x="609600" y="2133600"/>
            <a:ext cx="8229600" cy="411480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（一）</a:t>
            </a:r>
            <a:r>
              <a:rPr lang="zh-CN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  </a:t>
            </a:r>
            <a:r>
              <a:rPr lang="zh-CN" altLang="en-US" sz="2800" b="1" dirty="0">
                <a:solidFill>
                  <a:srgbClr val="FF0000"/>
                </a:solidFill>
              </a:rPr>
              <a:t>腰痛</a:t>
            </a:r>
            <a:endParaRPr lang="zh-CN" altLang="en-US" sz="2800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dirty="0"/>
              <a:t>      </a:t>
            </a:r>
            <a:r>
              <a:rPr lang="zh-CN" altLang="en-US" sz="2800" b="1" dirty="0">
                <a:solidFill>
                  <a:schemeClr val="tx2"/>
                </a:solidFill>
              </a:rPr>
              <a:t>肾的病变。区分寒湿、湿热、肾虚、瘀血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（二）</a:t>
            </a:r>
            <a:r>
              <a:rPr lang="zh-CN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  </a:t>
            </a:r>
            <a:r>
              <a:rPr lang="zh-CN" altLang="en-US" sz="2800" b="1" dirty="0">
                <a:solidFill>
                  <a:srgbClr val="FF0000"/>
                </a:solidFill>
              </a:rPr>
              <a:t>四肢痛</a:t>
            </a:r>
            <a:endParaRPr lang="zh-CN" altLang="en-US" sz="2800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dirty="0"/>
              <a:t>         </a:t>
            </a:r>
            <a:r>
              <a:rPr lang="zh-CN" altLang="en-US" sz="2800" b="1" dirty="0">
                <a:solidFill>
                  <a:schemeClr val="tx2"/>
                </a:solidFill>
              </a:rPr>
              <a:t>行痹</a:t>
            </a:r>
            <a:r>
              <a:rPr lang="en-US" altLang="zh-CN" sz="2800" b="1" dirty="0">
                <a:solidFill>
                  <a:schemeClr val="tx2"/>
                </a:solidFill>
              </a:rPr>
              <a:t>——</a:t>
            </a:r>
            <a:r>
              <a:rPr lang="zh-CN" altLang="en-US" sz="2800" b="1" dirty="0">
                <a:solidFill>
                  <a:schemeClr val="tx2"/>
                </a:solidFill>
              </a:rPr>
              <a:t>疼痛游走不定，感受风邪。</a:t>
            </a:r>
            <a:endParaRPr lang="zh-CN" altLang="en-US" sz="2800" b="1" dirty="0">
              <a:solidFill>
                <a:schemeClr val="tx2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chemeClr val="tx2"/>
                </a:solidFill>
              </a:rPr>
              <a:t>         痛痹</a:t>
            </a:r>
            <a:r>
              <a:rPr lang="en-US" altLang="zh-CN" sz="2800" b="1" dirty="0">
                <a:solidFill>
                  <a:schemeClr val="tx2"/>
                </a:solidFill>
              </a:rPr>
              <a:t>——</a:t>
            </a:r>
            <a:r>
              <a:rPr lang="zh-CN" altLang="en-US" sz="2800" b="1" dirty="0">
                <a:solidFill>
                  <a:schemeClr val="tx2"/>
                </a:solidFill>
              </a:rPr>
              <a:t>疼痛剧烈，得暖稍缓，感受寒邪。</a:t>
            </a:r>
            <a:endParaRPr lang="zh-CN" altLang="en-US" sz="2800" b="1" dirty="0">
              <a:solidFill>
                <a:schemeClr val="tx2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chemeClr val="tx2"/>
                </a:solidFill>
              </a:rPr>
              <a:t>         著痹</a:t>
            </a:r>
            <a:r>
              <a:rPr lang="en-US" altLang="zh-CN" sz="2800" b="1" dirty="0">
                <a:solidFill>
                  <a:schemeClr val="tx2"/>
                </a:solidFill>
              </a:rPr>
              <a:t>——</a:t>
            </a:r>
            <a:r>
              <a:rPr lang="zh-CN" altLang="en-US" sz="2800" b="1" dirty="0">
                <a:solidFill>
                  <a:schemeClr val="tx2"/>
                </a:solidFill>
              </a:rPr>
              <a:t>痛处固定，肢体沉重，感受湿邪。</a:t>
            </a:r>
            <a:endParaRPr lang="zh-CN" altLang="en-US" sz="2800" b="1" dirty="0">
              <a:solidFill>
                <a:schemeClr val="tx2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chemeClr val="tx2"/>
                </a:solidFill>
              </a:rPr>
              <a:t>         热痹</a:t>
            </a:r>
            <a:r>
              <a:rPr lang="en-US" altLang="zh-CN" sz="2800" b="1" dirty="0">
                <a:solidFill>
                  <a:schemeClr val="tx2"/>
                </a:solidFill>
              </a:rPr>
              <a:t>——</a:t>
            </a:r>
            <a:r>
              <a:rPr lang="zh-CN" altLang="en-US" sz="2800" b="1" dirty="0">
                <a:solidFill>
                  <a:schemeClr val="tx2"/>
                </a:solidFill>
              </a:rPr>
              <a:t>红肿疼痛，得冷稍减，感受热邪。</a:t>
            </a:r>
            <a:endParaRPr lang="zh-CN" altLang="en-US" sz="2800" b="1" dirty="0">
              <a:solidFill>
                <a:schemeClr val="tx2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（三）</a:t>
            </a:r>
            <a:r>
              <a:rPr lang="zh-CN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  </a:t>
            </a:r>
            <a:r>
              <a:rPr lang="zh-CN" altLang="en-US" sz="2800" b="1" dirty="0">
                <a:solidFill>
                  <a:srgbClr val="FF0000"/>
                </a:solidFill>
              </a:rPr>
              <a:t>周身痛</a:t>
            </a:r>
            <a:endParaRPr lang="zh-CN" altLang="en-US" sz="2800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dirty="0"/>
              <a:t>        </a:t>
            </a:r>
            <a:r>
              <a:rPr lang="zh-CN" altLang="en-US" sz="2800" b="1" dirty="0">
                <a:solidFill>
                  <a:schemeClr val="tx2"/>
                </a:solidFill>
              </a:rPr>
              <a:t>新病周身痛，为实证；</a:t>
            </a:r>
            <a:endParaRPr lang="zh-CN" altLang="en-US" sz="2800" b="1" dirty="0">
              <a:solidFill>
                <a:schemeClr val="tx2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chemeClr val="tx2"/>
                </a:solidFill>
              </a:rPr>
              <a:t>        久病周身痛，为虚证。</a:t>
            </a:r>
            <a:endParaRPr lang="zh-CN" altLang="en-US" sz="28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zh-CN" altLang="en-US" b="1" dirty="0"/>
              <a:t>问头身胸腹不适</a:t>
            </a:r>
            <a:endParaRPr lang="zh-CN" altLang="en-US" b="1" dirty="0"/>
          </a:p>
        </p:txBody>
      </p:sp>
      <p:sp>
        <p:nvSpPr>
          <p:cNvPr id="29699" name="Rectangle 3"/>
          <p:cNvSpPr>
            <a:spLocks noGrp="1"/>
          </p:cNvSpPr>
          <p:nvPr>
            <p:ph idx="1"/>
          </p:nvPr>
        </p:nvSpPr>
        <p:spPr>
          <a:xfrm>
            <a:off x="1066800" y="2101850"/>
            <a:ext cx="7969250" cy="4640263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zh-CN" altLang="en-US" sz="2400" b="1" dirty="0">
                <a:latin typeface="Impact" panose="020B0806030902050204" pitchFamily="34" charset="0"/>
                <a:ea typeface="新宋体" panose="02010609030101010101" charset="-122"/>
              </a:rPr>
              <a:t>头晕：</a:t>
            </a:r>
            <a:r>
              <a:rPr lang="zh-CN" altLang="en-US" sz="2400" dirty="0">
                <a:latin typeface="宋体" panose="02010600030101010101" pitchFamily="2" charset="-122"/>
                <a:ea typeface="新宋体" panose="02010609030101010101" charset="-122"/>
              </a:rPr>
              <a:t>自觉头脑有眩晕之感，重者感觉自身或景物旋转，站立不稳。</a:t>
            </a:r>
            <a:endParaRPr lang="en-US" altLang="zh-CN" sz="2400" b="1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/>
            <a:r>
              <a:rPr lang="zh-CN" altLang="en-US" sz="2400" b="1" dirty="0">
                <a:latin typeface="Impact" panose="020B0806030902050204" pitchFamily="34" charset="0"/>
                <a:ea typeface="新宋体" panose="02010609030101010101" charset="-122"/>
              </a:rPr>
              <a:t>胸闷：</a:t>
            </a: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胸部有痞塞满闷之感。 </a:t>
            </a:r>
            <a:endParaRPr lang="en-US" altLang="zh-CN" sz="2400" b="1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/>
            <a:r>
              <a:rPr lang="zh-CN" altLang="en-US" sz="2400" b="1" dirty="0">
                <a:latin typeface="Impact" panose="020B0806030902050204" pitchFamily="34" charset="0"/>
                <a:ea typeface="新宋体" panose="02010609030101010101" charset="-122"/>
              </a:rPr>
              <a:t>心悸：</a:t>
            </a: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经常自觉心跳、心慌悸动不安。 </a:t>
            </a:r>
            <a:endParaRPr lang="en-US" altLang="zh-CN" sz="2400" b="1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/>
            <a:r>
              <a:rPr lang="zh-CN" altLang="en-US" sz="2400" b="1" dirty="0">
                <a:latin typeface="Impact" panose="020B0806030902050204" pitchFamily="34" charset="0"/>
                <a:ea typeface="新宋体" panose="02010609030101010101" charset="-122"/>
              </a:rPr>
              <a:t>胁胀</a:t>
            </a: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：胁的一侧或二侧胀满不舒。 </a:t>
            </a:r>
            <a:endParaRPr lang="en-US" altLang="zh-CN" sz="2400" b="1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/>
            <a:r>
              <a:rPr lang="zh-CN" altLang="en-US" sz="2400" b="1" dirty="0">
                <a:latin typeface="Impact" panose="020B0806030902050204" pitchFamily="34" charset="0"/>
                <a:ea typeface="新宋体" panose="02010609030101010101" charset="-122"/>
              </a:rPr>
              <a:t>脘痞：</a:t>
            </a: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患者自觉胃脘部窒塞满闷，是脾胃病的表现。</a:t>
            </a:r>
            <a:endParaRPr lang="en-US" altLang="zh-CN" sz="2400" b="1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/>
            <a:r>
              <a:rPr lang="zh-CN" altLang="en-US" sz="2400" b="1" dirty="0">
                <a:latin typeface="Impact" panose="020B0806030902050204" pitchFamily="34" charset="0"/>
                <a:ea typeface="新宋体" panose="02010609030101010101" charset="-122"/>
              </a:rPr>
              <a:t>腹胀：</a:t>
            </a: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自觉腹部胀满痞塞不舒，如物支撑。 </a:t>
            </a:r>
            <a:endParaRPr lang="en-US" altLang="zh-CN" sz="2400" b="1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/>
            <a:r>
              <a:rPr lang="zh-CN" altLang="en-US" sz="2400" b="1" dirty="0">
                <a:latin typeface="Impact" panose="020B0806030902050204" pitchFamily="34" charset="0"/>
                <a:ea typeface="新宋体" panose="02010609030101010101" charset="-122"/>
              </a:rPr>
              <a:t>身重</a:t>
            </a: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：身体有沉重酸困的感觉。 </a:t>
            </a:r>
            <a:endParaRPr lang="en-US" altLang="zh-CN" sz="2400" b="1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/>
            <a:r>
              <a:rPr lang="zh-CN" altLang="en-US" sz="2400" b="1" dirty="0">
                <a:latin typeface="Impact" panose="020B0806030902050204" pitchFamily="34" charset="0"/>
                <a:ea typeface="新宋体" panose="02010609030101010101" charset="-122"/>
              </a:rPr>
              <a:t>麻木</a:t>
            </a: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：肌肤感觉减退，甚至消失。 </a:t>
            </a:r>
            <a:endParaRPr lang="zh-CN" altLang="en-US" sz="2400" dirty="0">
              <a:latin typeface="Impact" panose="020B0806030902050204" pitchFamily="34" charset="0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dirty="0"/>
              <a:t>【</a:t>
            </a:r>
            <a:r>
              <a:rPr lang="en-US" altLang="zh-CN" b="1" dirty="0"/>
              <a:t> Ⅳ </a:t>
            </a:r>
            <a:r>
              <a:rPr lang="en-US" altLang="zh-CN" dirty="0"/>
              <a:t>】 </a:t>
            </a:r>
            <a:r>
              <a:rPr lang="zh-CN" altLang="en-US" b="1" dirty="0"/>
              <a:t>问睡眠</a:t>
            </a:r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762000" y="2101850"/>
            <a:ext cx="8382000" cy="411480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>
              <a:lnSpc>
                <a:spcPct val="90000"/>
              </a:lnSpc>
              <a:buNone/>
            </a:pPr>
            <a:r>
              <a:rPr lang="en-US" altLang="zh-CN" sz="2800" dirty="0">
                <a:solidFill>
                  <a:srgbClr val="0000FF"/>
                </a:solidFill>
              </a:rPr>
              <a:t> </a:t>
            </a:r>
            <a:endParaRPr lang="en-US" altLang="zh-CN" sz="2800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  <a:buNone/>
            </a:pPr>
            <a:r>
              <a:rPr lang="en-US" altLang="zh-CN" sz="2800" dirty="0">
                <a:solidFill>
                  <a:srgbClr val="0000FF"/>
                </a:solidFill>
              </a:rPr>
              <a:t>  1</a:t>
            </a:r>
            <a:r>
              <a:rPr lang="zh-CN" altLang="en-US" sz="2800" dirty="0">
                <a:solidFill>
                  <a:srgbClr val="0000FF"/>
                </a:solidFill>
              </a:rPr>
              <a:t>、</a:t>
            </a:r>
            <a:r>
              <a:rPr lang="zh-CN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solidFill>
                  <a:srgbClr val="0000FF"/>
                </a:solidFill>
              </a:rPr>
              <a:t>失眠：又称为不寐或不得眠。</a:t>
            </a:r>
            <a:endParaRPr lang="zh-CN" altLang="en-US" sz="2800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dirty="0">
                <a:solidFill>
                  <a:srgbClr val="0000FF"/>
                </a:solidFill>
              </a:rPr>
              <a:t>概念：经常不易入睡，或睡而易醒不能再</a:t>
            </a:r>
            <a:endParaRPr lang="zh-CN" altLang="en-US" sz="2800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dirty="0">
                <a:solidFill>
                  <a:srgbClr val="0000FF"/>
                </a:solidFill>
              </a:rPr>
              <a:t>             睡，或时时惊醒而睡不安稳，甚至 </a:t>
            </a:r>
            <a:endParaRPr lang="zh-CN" altLang="en-US" sz="2800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dirty="0">
                <a:solidFill>
                  <a:srgbClr val="0000FF"/>
                </a:solidFill>
              </a:rPr>
              <a:t>             彻夜不眠。</a:t>
            </a:r>
            <a:endParaRPr lang="zh-CN" altLang="en-US" sz="2800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dirty="0">
                <a:solidFill>
                  <a:srgbClr val="0000FF"/>
                </a:solidFill>
              </a:rPr>
              <a:t>病机：虚</a:t>
            </a:r>
            <a:r>
              <a:rPr lang="en-US" altLang="zh-CN" sz="2800" dirty="0">
                <a:solidFill>
                  <a:srgbClr val="0000FF"/>
                </a:solidFill>
              </a:rPr>
              <a:t>---</a:t>
            </a:r>
            <a:r>
              <a:rPr lang="zh-CN" altLang="en-US" sz="2800" dirty="0">
                <a:solidFill>
                  <a:srgbClr val="0000FF"/>
                </a:solidFill>
              </a:rPr>
              <a:t>心肾不交、心肝血虚、心胆气虚。</a:t>
            </a:r>
            <a:endParaRPr lang="zh-CN" altLang="en-US" sz="2800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dirty="0">
                <a:solidFill>
                  <a:srgbClr val="0000FF"/>
                </a:solidFill>
              </a:rPr>
              <a:t>            实</a:t>
            </a:r>
            <a:r>
              <a:rPr lang="en-US" altLang="zh-CN" sz="2800" dirty="0">
                <a:solidFill>
                  <a:srgbClr val="0000FF"/>
                </a:solidFill>
              </a:rPr>
              <a:t>---</a:t>
            </a:r>
            <a:r>
              <a:rPr lang="zh-CN" altLang="en-US" sz="2800" dirty="0">
                <a:solidFill>
                  <a:srgbClr val="0000FF"/>
                </a:solidFill>
              </a:rPr>
              <a:t>肝火上炎、痰热内扰、食滞胃脘</a:t>
            </a:r>
            <a:endParaRPr lang="zh-CN" altLang="en-US" sz="2800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endParaRPr lang="zh-CN" altLang="en-US" sz="2400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400" dirty="0"/>
              <a:t> </a:t>
            </a:r>
            <a:endParaRPr lang="zh-CN" altLang="en-US" sz="2400" dirty="0"/>
          </a:p>
          <a:p>
            <a:pPr algn="just" eaLnBrk="1" hangingPunct="1">
              <a:lnSpc>
                <a:spcPct val="90000"/>
              </a:lnSpc>
            </a:pPr>
            <a:endParaRPr lang="zh-CN" altLang="en-US" sz="2400" dirty="0"/>
          </a:p>
          <a:p>
            <a:pPr eaLnBrk="1" hangingPunct="1">
              <a:lnSpc>
                <a:spcPct val="90000"/>
              </a:lnSpc>
            </a:pPr>
            <a:endParaRPr lang="en-US" altLang="zh-C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en-US" altLang="zh-CN" dirty="0">
                <a:solidFill>
                  <a:srgbClr val="0000FF"/>
                </a:solidFill>
              </a:rPr>
              <a:t>2</a:t>
            </a:r>
            <a:r>
              <a:rPr lang="zh-CN" altLang="en-US" dirty="0">
                <a:solidFill>
                  <a:srgbClr val="0000FF"/>
                </a:solidFill>
              </a:rPr>
              <a:t>、</a:t>
            </a:r>
            <a:r>
              <a:rPr lang="zh-CN" alt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0000FF"/>
                </a:solidFill>
              </a:rPr>
              <a:t>嗜睡：又称“多寐”、“多眠睡”。</a:t>
            </a:r>
            <a:endParaRPr lang="zh-CN" altLang="en-US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dirty="0">
                <a:solidFill>
                  <a:srgbClr val="0000FF"/>
                </a:solidFill>
              </a:rPr>
              <a:t>概念</a:t>
            </a:r>
            <a:r>
              <a:rPr lang="en-US" altLang="zh-CN" dirty="0">
                <a:solidFill>
                  <a:srgbClr val="0000FF"/>
                </a:solidFill>
              </a:rPr>
              <a:t>-----</a:t>
            </a:r>
            <a:r>
              <a:rPr lang="zh-CN" altLang="en-US" dirty="0">
                <a:solidFill>
                  <a:srgbClr val="0000FF"/>
                </a:solidFill>
              </a:rPr>
              <a:t>睡意很浓，不分昼夜，不分场</a:t>
            </a:r>
            <a:endParaRPr lang="zh-CN" altLang="en-US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dirty="0">
                <a:solidFill>
                  <a:srgbClr val="0000FF"/>
                </a:solidFill>
              </a:rPr>
              <a:t>              合地点，时时欲睡，呼之能醒，</a:t>
            </a:r>
            <a:endParaRPr lang="zh-CN" altLang="en-US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dirty="0">
                <a:solidFill>
                  <a:srgbClr val="0000FF"/>
                </a:solidFill>
              </a:rPr>
              <a:t>              醒后复睡。</a:t>
            </a:r>
            <a:endParaRPr lang="zh-CN" altLang="en-US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dirty="0">
                <a:solidFill>
                  <a:srgbClr val="0000FF"/>
                </a:solidFill>
              </a:rPr>
              <a:t>病机：痰湿困脾、脾胃气虚、心肾阳虚。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838200"/>
          </a:xfrm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dirty="0"/>
              <a:t>【 </a:t>
            </a:r>
            <a:r>
              <a:rPr lang="en-US" altLang="zh-CN" b="1" dirty="0"/>
              <a:t>Ⅴ</a:t>
            </a:r>
            <a:r>
              <a:rPr lang="en-US" altLang="zh-CN" dirty="0"/>
              <a:t> 】</a:t>
            </a:r>
            <a:r>
              <a:rPr lang="zh-CN" altLang="en-US" b="1" dirty="0"/>
              <a:t>问饮食</a:t>
            </a:r>
            <a:endParaRPr lang="zh-CN" altLang="en-US" b="1" dirty="0"/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>
          <a:xfrm>
            <a:off x="533400" y="1752600"/>
            <a:ext cx="8610600" cy="510540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>
              <a:buNone/>
            </a:pPr>
            <a:r>
              <a:rPr lang="en-US" altLang="zh-CN" sz="2800" dirty="0">
                <a:solidFill>
                  <a:srgbClr val="0000FF"/>
                </a:solidFill>
              </a:rPr>
              <a:t>1</a:t>
            </a:r>
            <a:r>
              <a:rPr lang="zh-CN" altLang="en-US" sz="2800" dirty="0">
                <a:solidFill>
                  <a:srgbClr val="0000FF"/>
                </a:solidFill>
              </a:rPr>
              <a:t>、</a:t>
            </a:r>
            <a:r>
              <a:rPr lang="zh-CN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solidFill>
                  <a:srgbClr val="0000FF"/>
                </a:solidFill>
              </a:rPr>
              <a:t>口渴与饮水</a:t>
            </a:r>
            <a:endParaRPr lang="zh-CN" altLang="en-US" sz="2800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dirty="0">
                <a:solidFill>
                  <a:srgbClr val="0000FF"/>
                </a:solidFill>
              </a:rPr>
              <a:t>①</a:t>
            </a:r>
            <a:r>
              <a:rPr lang="zh-CN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    </a:t>
            </a:r>
            <a:r>
              <a:rPr lang="zh-CN" altLang="en-US" sz="2800" dirty="0">
                <a:solidFill>
                  <a:srgbClr val="0000FF"/>
                </a:solidFill>
              </a:rPr>
              <a:t>口不渴</a:t>
            </a:r>
            <a:r>
              <a:rPr lang="en-US" altLang="zh-CN" sz="2800" dirty="0">
                <a:solidFill>
                  <a:srgbClr val="0000FF"/>
                </a:solidFill>
              </a:rPr>
              <a:t>------</a:t>
            </a:r>
            <a:r>
              <a:rPr lang="zh-CN" altLang="en-US" sz="2800" dirty="0">
                <a:solidFill>
                  <a:srgbClr val="0000FF"/>
                </a:solidFill>
              </a:rPr>
              <a:t>寒证</a:t>
            </a:r>
            <a:endParaRPr lang="zh-CN" altLang="en-US" sz="2800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dirty="0">
                <a:solidFill>
                  <a:srgbClr val="0000FF"/>
                </a:solidFill>
              </a:rPr>
              <a:t>②</a:t>
            </a:r>
            <a:r>
              <a:rPr lang="zh-CN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    </a:t>
            </a:r>
            <a:r>
              <a:rPr lang="zh-CN" altLang="en-US" sz="2800" dirty="0">
                <a:solidFill>
                  <a:srgbClr val="0000FF"/>
                </a:solidFill>
              </a:rPr>
              <a:t>口渴多饮      </a:t>
            </a:r>
            <a:r>
              <a:rPr lang="zh-CN" altLang="en-US" sz="2400" dirty="0">
                <a:solidFill>
                  <a:srgbClr val="0000FF"/>
                </a:solidFill>
              </a:rPr>
              <a:t>若喜冷饮</a:t>
            </a:r>
            <a:r>
              <a:rPr lang="en-US" altLang="zh-CN" sz="2400" dirty="0">
                <a:solidFill>
                  <a:srgbClr val="0000FF"/>
                </a:solidFill>
              </a:rPr>
              <a:t>-------</a:t>
            </a:r>
            <a:r>
              <a:rPr lang="zh-CN" altLang="en-US" sz="2400" dirty="0">
                <a:solidFill>
                  <a:srgbClr val="0000FF"/>
                </a:solidFill>
              </a:rPr>
              <a:t>里实热证；</a:t>
            </a:r>
            <a:endParaRPr lang="zh-CN" altLang="en-US" sz="2800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400" dirty="0">
                <a:solidFill>
                  <a:srgbClr val="0000FF"/>
                </a:solidFill>
              </a:rPr>
              <a:t>                                   若伴食多、尿多、消瘦</a:t>
            </a:r>
            <a:r>
              <a:rPr lang="en-US" altLang="zh-CN" sz="2400" dirty="0">
                <a:solidFill>
                  <a:srgbClr val="0000FF"/>
                </a:solidFill>
              </a:rPr>
              <a:t>-----</a:t>
            </a:r>
            <a:r>
              <a:rPr lang="zh-CN" altLang="en-US" sz="2400" dirty="0">
                <a:solidFill>
                  <a:srgbClr val="0000FF"/>
                </a:solidFill>
              </a:rPr>
              <a:t>消渴病。</a:t>
            </a:r>
            <a:endParaRPr lang="zh-CN" altLang="en-US" sz="2400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400" dirty="0">
                <a:solidFill>
                  <a:srgbClr val="0000FF"/>
                </a:solidFill>
              </a:rPr>
              <a:t>                                   若剧烈汗吐下后</a:t>
            </a:r>
            <a:r>
              <a:rPr lang="en-US" altLang="zh-CN" sz="2400" dirty="0">
                <a:solidFill>
                  <a:srgbClr val="0000FF"/>
                </a:solidFill>
              </a:rPr>
              <a:t>-------</a:t>
            </a:r>
            <a:r>
              <a:rPr lang="zh-CN" altLang="en-US" sz="2400" dirty="0">
                <a:solidFill>
                  <a:srgbClr val="0000FF"/>
                </a:solidFill>
              </a:rPr>
              <a:t>津伤，欲引水自救。              </a:t>
            </a:r>
            <a:endParaRPr lang="zh-CN" altLang="en-US" sz="2400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dirty="0">
                <a:solidFill>
                  <a:srgbClr val="0000FF"/>
                </a:solidFill>
              </a:rPr>
              <a:t>③</a:t>
            </a:r>
            <a:r>
              <a:rPr lang="zh-CN" altLang="en-US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     </a:t>
            </a:r>
            <a:r>
              <a:rPr lang="zh-CN" altLang="en-US" sz="2800" dirty="0">
                <a:solidFill>
                  <a:srgbClr val="0000FF"/>
                </a:solidFill>
              </a:rPr>
              <a:t>渴不多饮：     </a:t>
            </a:r>
            <a:r>
              <a:rPr lang="zh-CN" altLang="en-US" sz="2400" dirty="0">
                <a:solidFill>
                  <a:srgbClr val="0000FF"/>
                </a:solidFill>
              </a:rPr>
              <a:t>痰饮水湿内停</a:t>
            </a:r>
            <a:endParaRPr lang="zh-CN" altLang="en-US" sz="2800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400" dirty="0">
                <a:solidFill>
                  <a:srgbClr val="0000FF"/>
                </a:solidFill>
              </a:rPr>
              <a:t>                                        湿热内困；</a:t>
            </a:r>
            <a:endParaRPr lang="zh-CN" altLang="en-US" sz="2400" dirty="0">
              <a:solidFill>
                <a:srgbClr val="0000FF"/>
              </a:solidFill>
            </a:endParaRPr>
          </a:p>
          <a:p>
            <a:pPr algn="just" eaLnBrk="1" hangingPunct="1">
              <a:buNone/>
            </a:pPr>
            <a:r>
              <a:rPr lang="zh-CN" altLang="en-US" sz="2400" dirty="0">
                <a:solidFill>
                  <a:srgbClr val="0000FF"/>
                </a:solidFill>
              </a:rPr>
              <a:t>                                              热入营血；</a:t>
            </a:r>
            <a:endParaRPr lang="zh-CN" altLang="en-US" sz="2400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400" dirty="0">
                <a:solidFill>
                  <a:srgbClr val="0000FF"/>
                </a:solidFill>
              </a:rPr>
              <a:t>                                        瘀血（口干但欲漱水不欲咽）。</a:t>
            </a:r>
            <a:endParaRPr lang="zh-CN" altLang="en-US" sz="2400" dirty="0">
              <a:solidFill>
                <a:srgbClr val="0000FF"/>
              </a:solidFill>
            </a:endParaRPr>
          </a:p>
          <a:p>
            <a:pPr algn="just" eaLnBrk="1" hangingPunct="1"/>
            <a:endParaRPr lang="zh-CN" altLang="en-US" sz="2400" dirty="0">
              <a:solidFill>
                <a:srgbClr val="0000FF"/>
              </a:solidFill>
            </a:endParaRPr>
          </a:p>
          <a:p>
            <a:pPr eaLnBrk="1" hangingPunct="1"/>
            <a:endParaRPr lang="en-US" altLang="zh-CN" sz="2400" dirty="0"/>
          </a:p>
        </p:txBody>
      </p:sp>
      <p:sp>
        <p:nvSpPr>
          <p:cNvPr id="32772" name="AutoShape 4"/>
          <p:cNvSpPr/>
          <p:nvPr/>
        </p:nvSpPr>
        <p:spPr>
          <a:xfrm>
            <a:off x="3581400" y="4419600"/>
            <a:ext cx="304800" cy="1447800"/>
          </a:xfrm>
          <a:prstGeom prst="leftBrace">
            <a:avLst>
              <a:gd name="adj1" fmla="val 39583"/>
              <a:gd name="adj2" fmla="val 50000"/>
            </a:avLst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eaLnBrk="1" hangingPunct="1"/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32773" name="AutoShape 5"/>
          <p:cNvSpPr/>
          <p:nvPr/>
        </p:nvSpPr>
        <p:spPr>
          <a:xfrm>
            <a:off x="3352800" y="3048000"/>
            <a:ext cx="152400" cy="990600"/>
          </a:xfrm>
          <a:prstGeom prst="leftBrace">
            <a:avLst>
              <a:gd name="adj1" fmla="val 54166"/>
              <a:gd name="adj2" fmla="val 50000"/>
            </a:avLst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eaLnBrk="1" hangingPunct="1"/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1066800" y="914400"/>
            <a:ext cx="7772400" cy="990600"/>
          </a:xfrm>
          <a:ln/>
        </p:spPr>
        <p:txBody>
          <a:bodyPr vert="horz" wrap="square" lIns="91440" tIns="45720" rIns="91440" bIns="45720" anchor="b" anchorCtr="0"/>
          <a:p>
            <a:pPr eaLnBrk="1" hangingPunct="1"/>
            <a:br>
              <a:rPr lang="en-US" altLang="zh-CN" dirty="0"/>
            </a:br>
            <a:r>
              <a:rPr lang="en-US" altLang="zh-CN" dirty="0"/>
              <a:t> </a:t>
            </a:r>
            <a:r>
              <a:rPr lang="en-US" altLang="zh-CN" b="1" dirty="0"/>
              <a:t>2</a:t>
            </a:r>
            <a:r>
              <a:rPr lang="zh-CN" altLang="en-US" b="1" dirty="0"/>
              <a:t>、</a:t>
            </a:r>
            <a:r>
              <a:rPr lang="zh-CN" altLang="en-US" b="1" dirty="0">
                <a:cs typeface="Times New Roman" panose="02020603050405020304" pitchFamily="18" charset="0"/>
              </a:rPr>
              <a:t> </a:t>
            </a:r>
            <a:r>
              <a:rPr lang="zh-CN" altLang="en-US" b="1" dirty="0"/>
              <a:t>食欲与食量</a:t>
            </a:r>
            <a:endParaRPr lang="zh-CN" altLang="en-US" b="1" dirty="0"/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235450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buNone/>
            </a:pPr>
            <a:r>
              <a:rPr lang="en-US" altLang="zh-CN" sz="2800" dirty="0"/>
              <a:t>  </a:t>
            </a:r>
            <a:r>
              <a:rPr lang="en-US" altLang="zh-CN" sz="2800" b="1" dirty="0">
                <a:solidFill>
                  <a:srgbClr val="0000FF"/>
                </a:solidFill>
              </a:rPr>
              <a:t>⑴  </a:t>
            </a:r>
            <a:r>
              <a:rPr lang="zh-CN" altLang="en-US" sz="2800" b="1" dirty="0">
                <a:solidFill>
                  <a:srgbClr val="0000FF"/>
                </a:solidFill>
              </a:rPr>
              <a:t>食欲减退：脾胃虚弱；湿邪 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>
              <a:buNone/>
            </a:pPr>
            <a:r>
              <a:rPr lang="zh-CN" altLang="en-US" sz="2800" b="1" dirty="0">
                <a:solidFill>
                  <a:srgbClr val="0000FF"/>
                </a:solidFill>
              </a:rPr>
              <a:t>  ⑵  厌食：    嗳腐吞酸</a:t>
            </a:r>
            <a:r>
              <a:rPr lang="en-US" altLang="zh-CN" sz="2800" b="1" dirty="0">
                <a:solidFill>
                  <a:srgbClr val="0000FF"/>
                </a:solidFill>
              </a:rPr>
              <a:t>-------</a:t>
            </a:r>
            <a:r>
              <a:rPr lang="zh-CN" altLang="en-US" sz="2800" b="1" dirty="0">
                <a:solidFill>
                  <a:srgbClr val="0000FF"/>
                </a:solidFill>
              </a:rPr>
              <a:t>伤食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               厌油腻</a:t>
            </a:r>
            <a:r>
              <a:rPr lang="en-US" altLang="zh-CN" sz="2800" b="1" dirty="0">
                <a:solidFill>
                  <a:srgbClr val="0000FF"/>
                </a:solidFill>
              </a:rPr>
              <a:t>——</a:t>
            </a:r>
            <a:r>
              <a:rPr lang="zh-CN" altLang="en-US" sz="2800" b="1" dirty="0">
                <a:solidFill>
                  <a:srgbClr val="0000FF"/>
                </a:solidFill>
              </a:rPr>
              <a:t>肝胆湿热。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</a:rPr>
              <a:t>                   孕妇厌食恶吐</a:t>
            </a:r>
            <a:r>
              <a:rPr lang="en-US" altLang="zh-CN" sz="2800" b="1" dirty="0">
                <a:solidFill>
                  <a:srgbClr val="0000FF"/>
                </a:solidFill>
              </a:rPr>
              <a:t>——</a:t>
            </a:r>
            <a:r>
              <a:rPr lang="zh-CN" altLang="en-US" sz="2800" b="1" dirty="0">
                <a:solidFill>
                  <a:srgbClr val="0000FF"/>
                </a:solidFill>
              </a:rPr>
              <a:t>妊娠恶阻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eaLnBrk="1" hangingPunct="1">
              <a:buNone/>
            </a:pPr>
            <a:r>
              <a:rPr lang="zh-CN" altLang="en-US" sz="2800" b="1" dirty="0">
                <a:solidFill>
                  <a:srgbClr val="0000FF"/>
                </a:solidFill>
              </a:rPr>
              <a:t>  ⑶  消谷善饥：胃火炽盛。    伴大便溏</a:t>
            </a:r>
            <a:r>
              <a:rPr lang="en-US" altLang="zh-CN" sz="2800" b="1" dirty="0">
                <a:solidFill>
                  <a:srgbClr val="0000FF"/>
                </a:solidFill>
              </a:rPr>
              <a:t>---</a:t>
            </a:r>
            <a:r>
              <a:rPr lang="zh-CN" altLang="en-US" sz="2800" b="1" dirty="0">
                <a:solidFill>
                  <a:srgbClr val="0000FF"/>
                </a:solidFill>
              </a:rPr>
              <a:t>胃强脾弱 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>
              <a:buNone/>
            </a:pPr>
            <a:r>
              <a:rPr lang="zh-CN" altLang="en-US" sz="2800" b="1" dirty="0">
                <a:solidFill>
                  <a:srgbClr val="0000FF"/>
                </a:solidFill>
              </a:rPr>
              <a:t>  ⑷ 饥不欲食：胃阴不足。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>
              <a:buNone/>
            </a:pPr>
            <a:r>
              <a:rPr lang="zh-CN" altLang="en-US" sz="2800" b="1" dirty="0">
                <a:solidFill>
                  <a:srgbClr val="0000FF"/>
                </a:solidFill>
              </a:rPr>
              <a:t>  ⑸ 偏嗜饮食：虫积。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eaLnBrk="1" hangingPunct="1">
              <a:buNone/>
            </a:pPr>
            <a:endParaRPr lang="en-US" altLang="zh-CN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br>
              <a:rPr lang="en-US" altLang="zh-CN" dirty="0"/>
            </a:br>
            <a:r>
              <a:rPr lang="en-US" altLang="zh-CN" dirty="0"/>
              <a:t> </a:t>
            </a:r>
            <a:r>
              <a:rPr lang="en-US" altLang="zh-CN" b="1" dirty="0"/>
              <a:t>1</a:t>
            </a:r>
            <a:r>
              <a:rPr lang="zh-CN" altLang="en-US" b="1" dirty="0"/>
              <a:t>、</a:t>
            </a:r>
            <a:r>
              <a:rPr lang="zh-CN" altLang="en-US" b="1" dirty="0">
                <a:cs typeface="Times New Roman" panose="02020603050405020304" pitchFamily="18" charset="0"/>
              </a:rPr>
              <a:t> </a:t>
            </a:r>
            <a:r>
              <a:rPr lang="zh-CN" altLang="en-US" b="1" dirty="0"/>
              <a:t>口味</a:t>
            </a:r>
            <a:endParaRPr lang="zh-CN" altLang="en-US" b="1" dirty="0"/>
          </a:p>
        </p:txBody>
      </p:sp>
      <p:sp>
        <p:nvSpPr>
          <p:cNvPr id="3481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</a:rPr>
              <a:t>口淡乏味</a:t>
            </a:r>
            <a:r>
              <a:rPr lang="en-US" altLang="zh-CN" b="1" dirty="0">
                <a:solidFill>
                  <a:srgbClr val="0000FF"/>
                </a:solidFill>
              </a:rPr>
              <a:t>——</a:t>
            </a:r>
            <a:r>
              <a:rPr lang="zh-CN" altLang="en-US" b="1" dirty="0">
                <a:solidFill>
                  <a:srgbClr val="0000FF"/>
                </a:solidFill>
              </a:rPr>
              <a:t>脾胃气虚</a:t>
            </a:r>
            <a:endParaRPr lang="zh-CN" altLang="en-US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</a:rPr>
              <a:t>口苦</a:t>
            </a:r>
            <a:r>
              <a:rPr lang="en-US" altLang="zh-CN" b="1" dirty="0">
                <a:solidFill>
                  <a:srgbClr val="0000FF"/>
                </a:solidFill>
              </a:rPr>
              <a:t>——</a:t>
            </a:r>
            <a:r>
              <a:rPr lang="zh-CN" altLang="en-US" b="1" dirty="0">
                <a:solidFill>
                  <a:srgbClr val="0000FF"/>
                </a:solidFill>
              </a:rPr>
              <a:t>肝火</a:t>
            </a:r>
            <a:endParaRPr lang="zh-CN" altLang="en-US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</a:rPr>
              <a:t>口甜或有粘腻感</a:t>
            </a:r>
            <a:r>
              <a:rPr lang="en-US" altLang="zh-CN" b="1" dirty="0">
                <a:solidFill>
                  <a:srgbClr val="0000FF"/>
                </a:solidFill>
              </a:rPr>
              <a:t>——</a:t>
            </a:r>
            <a:r>
              <a:rPr lang="zh-CN" altLang="en-US" b="1" dirty="0">
                <a:solidFill>
                  <a:srgbClr val="0000FF"/>
                </a:solidFill>
              </a:rPr>
              <a:t>脾胃湿热</a:t>
            </a:r>
            <a:endParaRPr lang="zh-CN" altLang="en-US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</a:rPr>
              <a:t>口中泛酸</a:t>
            </a:r>
            <a:r>
              <a:rPr lang="en-US" altLang="zh-CN" b="1" dirty="0">
                <a:solidFill>
                  <a:srgbClr val="0000FF"/>
                </a:solidFill>
              </a:rPr>
              <a:t>——</a:t>
            </a:r>
            <a:r>
              <a:rPr lang="zh-CN" altLang="en-US" b="1" dirty="0">
                <a:solidFill>
                  <a:srgbClr val="0000FF"/>
                </a:solidFill>
              </a:rPr>
              <a:t>肝胃不和</a:t>
            </a:r>
            <a:endParaRPr lang="zh-CN" altLang="en-US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</a:rPr>
              <a:t>口中酸馊</a:t>
            </a:r>
            <a:r>
              <a:rPr lang="en-US" altLang="zh-CN" b="1" dirty="0">
                <a:solidFill>
                  <a:srgbClr val="0000FF"/>
                </a:solidFill>
              </a:rPr>
              <a:t>——</a:t>
            </a:r>
            <a:r>
              <a:rPr lang="zh-CN" altLang="en-US" b="1" dirty="0">
                <a:solidFill>
                  <a:srgbClr val="0000FF"/>
                </a:solidFill>
              </a:rPr>
              <a:t>食积内停</a:t>
            </a:r>
            <a:endParaRPr lang="zh-CN" altLang="en-US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</a:rPr>
              <a:t>口咸</a:t>
            </a:r>
            <a:r>
              <a:rPr lang="en-US" altLang="zh-CN" b="1" dirty="0">
                <a:solidFill>
                  <a:srgbClr val="0000FF"/>
                </a:solidFill>
              </a:rPr>
              <a:t>——</a:t>
            </a:r>
            <a:r>
              <a:rPr lang="zh-CN" altLang="en-US" b="1" dirty="0">
                <a:solidFill>
                  <a:srgbClr val="0000FF"/>
                </a:solidFill>
              </a:rPr>
              <a:t>肾病</a:t>
            </a:r>
            <a:endParaRPr lang="zh-CN" altLang="en-US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</a:rPr>
              <a:t>口涩</a:t>
            </a:r>
            <a:r>
              <a:rPr lang="en-US" altLang="zh-CN" b="1" dirty="0">
                <a:solidFill>
                  <a:srgbClr val="0000FF"/>
                </a:solidFill>
              </a:rPr>
              <a:t>——</a:t>
            </a:r>
            <a:r>
              <a:rPr lang="zh-CN" altLang="en-US" b="1" dirty="0">
                <a:solidFill>
                  <a:srgbClr val="0000FF"/>
                </a:solidFill>
              </a:rPr>
              <a:t>燥热</a:t>
            </a:r>
            <a:endParaRPr lang="zh-CN" altLang="en-US" b="1" dirty="0">
              <a:solidFill>
                <a:srgbClr val="0000FF"/>
              </a:solidFill>
            </a:endParaRPr>
          </a:p>
          <a:p>
            <a:pPr eaLnBrk="1" hangingPunct="1"/>
            <a:endParaRPr lang="en-US" altLang="zh-CN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762000"/>
          </a:xfrm>
          <a:ln/>
        </p:spPr>
        <p:txBody>
          <a:bodyPr vert="horz" wrap="square" lIns="91440" tIns="45720" rIns="91440" bIns="45720" anchor="b" anchorCtr="0"/>
          <a:p>
            <a:pPr eaLnBrk="1" hangingPunct="1"/>
            <a:br>
              <a:rPr lang="en-US" altLang="zh-CN" dirty="0"/>
            </a:br>
            <a:r>
              <a:rPr lang="en-US" altLang="zh-CN" dirty="0"/>
              <a:t> 【 </a:t>
            </a:r>
            <a:r>
              <a:rPr lang="en-US" altLang="zh-CN" b="1" dirty="0"/>
              <a:t>Ⅵ</a:t>
            </a:r>
            <a:r>
              <a:rPr lang="en-US" altLang="zh-CN" dirty="0"/>
              <a:t> 】</a:t>
            </a:r>
            <a:r>
              <a:rPr lang="zh-CN" altLang="en-US" b="1" dirty="0"/>
              <a:t>问二便</a:t>
            </a:r>
            <a:endParaRPr lang="zh-CN" altLang="en-US" b="1" dirty="0"/>
          </a:p>
        </p:txBody>
      </p:sp>
      <p:sp>
        <p:nvSpPr>
          <p:cNvPr id="35843" name="Rectangle 3"/>
          <p:cNvSpPr>
            <a:spLocks noGrp="1"/>
          </p:cNvSpPr>
          <p:nvPr>
            <p:ph idx="1"/>
          </p:nvPr>
        </p:nvSpPr>
        <p:spPr>
          <a:xfrm>
            <a:off x="914400" y="1752600"/>
            <a:ext cx="7772400" cy="426720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zh-CN" altLang="en-US" sz="2800" b="1" dirty="0"/>
              <a:t>（一）问</a:t>
            </a:r>
            <a:r>
              <a:rPr lang="zh-CN" altLang="en-US" sz="2800" b="1" dirty="0">
                <a:cs typeface="Times New Roman" panose="02020603050405020304" pitchFamily="18" charset="0"/>
              </a:rPr>
              <a:t> </a:t>
            </a:r>
            <a:r>
              <a:rPr lang="zh-CN" altLang="en-US" sz="2800" b="1" dirty="0"/>
              <a:t>大便</a:t>
            </a:r>
            <a:endParaRPr lang="zh-CN" altLang="en-US" sz="2800" b="1" dirty="0"/>
          </a:p>
          <a:p>
            <a:pPr algn="just" eaLnBrk="1" hangingPunct="1"/>
            <a:r>
              <a:rPr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、便次异常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①</a:t>
            </a:r>
            <a:r>
              <a:rPr lang="zh-CN" altLang="en-US" sz="2800" b="1" dirty="0">
                <a:solidFill>
                  <a:srgbClr val="0000FF"/>
                </a:solidFill>
                <a:ea typeface="楷体_GB2312" pitchFamily="49" charset="-122"/>
              </a:rPr>
              <a:t>   </a:t>
            </a: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便秘：排便困难，排便间隔时间延长。 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病因：热秘：热结胃肠，腑气不通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      冷秘：阳虚寒凝，肠道气机滞塞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      虚秘：气阴两虚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      气秘：恼怒忧郁，气机郁结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838200" y="2101850"/>
            <a:ext cx="8153400" cy="411480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en-US" altLang="zh-CN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②</a:t>
            </a:r>
            <a:r>
              <a:rPr lang="en-US" altLang="zh-CN" b="1" dirty="0">
                <a:solidFill>
                  <a:srgbClr val="0000FF"/>
                </a:solidFill>
                <a:ea typeface="楷体_GB2312" pitchFamily="49" charset="-122"/>
              </a:rPr>
              <a:t> </a:t>
            </a:r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泄泻：便次增多，便质稀薄，甚水样便。</a:t>
            </a:r>
            <a:endParaRPr lang="zh-CN" altLang="en-US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     病因：外邪侵袭；</a:t>
            </a:r>
            <a:endParaRPr lang="zh-CN" altLang="en-US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           食积内停；</a:t>
            </a:r>
            <a:endParaRPr lang="zh-CN" altLang="en-US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           脾胃虚寒；</a:t>
            </a:r>
            <a:endParaRPr lang="zh-CN" altLang="en-US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           肾阳虚衰；</a:t>
            </a:r>
            <a:endParaRPr lang="zh-CN" altLang="en-US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           肝气乘脾</a:t>
            </a:r>
            <a:endParaRPr lang="zh-CN" altLang="en-US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endParaRPr lang="en-US" altLang="zh-C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dirty="0"/>
              <a:t>                   </a:t>
            </a:r>
            <a:r>
              <a:rPr lang="zh-CN" altLang="en-US" dirty="0"/>
              <a:t>问诊</a:t>
            </a:r>
            <a:endParaRPr lang="zh-CN" altLang="en-US" dirty="0"/>
          </a:p>
        </p:txBody>
      </p:sp>
      <p:sp>
        <p:nvSpPr>
          <p:cNvPr id="512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zh-CN" altLang="en-US" sz="3600" b="1" dirty="0">
                <a:solidFill>
                  <a:srgbClr val="FF3399"/>
                </a:solidFill>
                <a:latin typeface="楷体_GB2312" pitchFamily="49" charset="-122"/>
                <a:ea typeface="新宋体" panose="02010609030101010101" charset="-122"/>
              </a:rPr>
              <a:t>问诊</a:t>
            </a:r>
            <a:r>
              <a:rPr lang="zh-CN" altLang="en-US" dirty="0">
                <a:solidFill>
                  <a:srgbClr val="000000"/>
                </a:solidFill>
                <a:ea typeface="新宋体" panose="02010609030101010101" charset="-122"/>
              </a:rPr>
              <a:t>：是医者通过询问患者或陪诊者，了解疾病的发生、发展、治疗经过、现在症状和其它与疾病有关的情况</a:t>
            </a:r>
            <a:r>
              <a:rPr lang="en-US" altLang="zh-CN" dirty="0">
                <a:solidFill>
                  <a:srgbClr val="000000"/>
                </a:solidFill>
                <a:ea typeface="新宋体" panose="02010609030101010101" charset="-122"/>
              </a:rPr>
              <a:t>,</a:t>
            </a:r>
            <a:r>
              <a:rPr lang="zh-CN" altLang="en-US" dirty="0">
                <a:solidFill>
                  <a:srgbClr val="000000"/>
                </a:solidFill>
                <a:ea typeface="新宋体" panose="02010609030101010101" charset="-122"/>
              </a:rPr>
              <a:t>为辨证论治和临床诊断提供依据的一种诊病方法。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dirty="0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dirty="0">
                <a:latin typeface="楷体_GB2312" pitchFamily="49" charset="-122"/>
                <a:ea typeface="楷体_GB2312" pitchFamily="49" charset="-122"/>
              </a:rPr>
              <a:t>、便质异常</a:t>
            </a:r>
            <a:endParaRPr lang="zh-CN" altLang="en-US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完谷不化</a:t>
            </a:r>
            <a:r>
              <a:rPr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------</a:t>
            </a: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脾胃虚寒或肾阳虚衰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溏结不调：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时干时稀</a:t>
            </a:r>
            <a:r>
              <a:rPr lang="en-US" altLang="zh-CN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</a:t>
            </a:r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肝郁脾虚 先干后稀</a:t>
            </a:r>
            <a:r>
              <a:rPr lang="en-US" altLang="zh-CN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</a:t>
            </a:r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脾胃气虚</a:t>
            </a:r>
            <a:endParaRPr lang="zh-CN" altLang="en-US" sz="24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、排便感异常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肛门灼热</a:t>
            </a:r>
            <a:r>
              <a:rPr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--------</a:t>
            </a: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大肠湿热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里急后重</a:t>
            </a:r>
            <a:r>
              <a:rPr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--------</a:t>
            </a: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大肠湿热，痢疾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排便不爽</a:t>
            </a:r>
            <a:r>
              <a:rPr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--------</a:t>
            </a: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大肠气滞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滑泄失禁</a:t>
            </a:r>
            <a:r>
              <a:rPr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--------</a:t>
            </a: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大肠虚寒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    肛门气坠</a:t>
            </a:r>
            <a:r>
              <a:rPr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--------</a:t>
            </a:r>
            <a:r>
              <a:rPr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脾虚气陷</a:t>
            </a:r>
            <a:endParaRPr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br>
              <a:rPr lang="en-US" altLang="zh-CN" dirty="0"/>
            </a:br>
            <a:r>
              <a:rPr lang="en-US" altLang="zh-CN" dirty="0"/>
              <a:t> </a:t>
            </a:r>
            <a:r>
              <a:rPr lang="zh-CN" altLang="en-US" dirty="0"/>
              <a:t>（二）</a:t>
            </a:r>
            <a:r>
              <a:rPr lang="zh-CN" altLang="en-US" b="1" dirty="0"/>
              <a:t>小便 </a:t>
            </a:r>
            <a:endParaRPr lang="zh-CN" altLang="en-US" b="1" dirty="0"/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、尿量异常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</a:rPr>
              <a:t>①</a:t>
            </a:r>
            <a:r>
              <a:rPr lang="zh-CN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     </a:t>
            </a:r>
            <a:r>
              <a:rPr lang="zh-CN" altLang="en-US" sz="2800" b="1" dirty="0">
                <a:solidFill>
                  <a:srgbClr val="0000FF"/>
                </a:solidFill>
              </a:rPr>
              <a:t>增多：虚寒证，或消渴病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</a:rPr>
              <a:t>②</a:t>
            </a:r>
            <a:r>
              <a:rPr lang="zh-CN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     </a:t>
            </a:r>
            <a:r>
              <a:rPr lang="zh-CN" altLang="en-US" sz="2800" b="1" dirty="0">
                <a:solidFill>
                  <a:srgbClr val="0000FF"/>
                </a:solidFill>
              </a:rPr>
              <a:t>减少：化源不足，或水液内停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、尿次异常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</a:rPr>
              <a:t>①</a:t>
            </a:r>
            <a:r>
              <a:rPr lang="zh-CN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   </a:t>
            </a:r>
            <a:r>
              <a:rPr lang="zh-CN" altLang="en-US" sz="2800" b="1" dirty="0">
                <a:solidFill>
                  <a:srgbClr val="0000FF"/>
                </a:solidFill>
              </a:rPr>
              <a:t>小便频数：</a:t>
            </a:r>
            <a:r>
              <a:rPr lang="zh-CN" altLang="en-US" sz="2400" b="1" dirty="0">
                <a:solidFill>
                  <a:srgbClr val="0000FF"/>
                </a:solidFill>
              </a:rPr>
              <a:t>频数量少色赤而急迫</a:t>
            </a:r>
            <a:r>
              <a:rPr lang="en-US" altLang="zh-CN" sz="2400" b="1" dirty="0">
                <a:solidFill>
                  <a:srgbClr val="0000FF"/>
                </a:solidFill>
              </a:rPr>
              <a:t>----</a:t>
            </a:r>
            <a:r>
              <a:rPr lang="zh-CN" altLang="en-US" sz="2400" b="1" dirty="0">
                <a:solidFill>
                  <a:srgbClr val="0000FF"/>
                </a:solidFill>
              </a:rPr>
              <a:t>下焦湿热；</a:t>
            </a:r>
            <a:endParaRPr lang="zh-CN" altLang="en-US" sz="2400" b="1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400" b="1" dirty="0">
                <a:solidFill>
                  <a:srgbClr val="0000FF"/>
                </a:solidFill>
              </a:rPr>
              <a:t>                   频数量多色清而长</a:t>
            </a:r>
            <a:r>
              <a:rPr lang="en-US" altLang="zh-CN" sz="2400" b="1" dirty="0">
                <a:solidFill>
                  <a:srgbClr val="0000FF"/>
                </a:solidFill>
              </a:rPr>
              <a:t>----</a:t>
            </a:r>
            <a:r>
              <a:rPr lang="zh-CN" altLang="en-US" sz="2400" b="1" dirty="0">
                <a:solidFill>
                  <a:srgbClr val="0000FF"/>
                </a:solidFill>
              </a:rPr>
              <a:t>肾阳虚。</a:t>
            </a:r>
            <a:endParaRPr lang="zh-CN" altLang="en-US" sz="2400" b="1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</a:rPr>
              <a:t>②</a:t>
            </a:r>
            <a:r>
              <a:rPr lang="zh-CN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  </a:t>
            </a:r>
            <a:r>
              <a:rPr lang="zh-CN" altLang="en-US" sz="2800" b="1" dirty="0">
                <a:solidFill>
                  <a:srgbClr val="0000FF"/>
                </a:solidFill>
              </a:rPr>
              <a:t>癃闭：点滴而出为癃；点滴不出为闭。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</a:rPr>
              <a:t>     主病：实</a:t>
            </a:r>
            <a:r>
              <a:rPr lang="en-US" altLang="zh-CN" sz="2800" b="1" dirty="0">
                <a:solidFill>
                  <a:srgbClr val="0000FF"/>
                </a:solidFill>
              </a:rPr>
              <a:t>----</a:t>
            </a:r>
            <a:r>
              <a:rPr lang="zh-CN" altLang="en-US" sz="2800" b="1" dirty="0">
                <a:solidFill>
                  <a:srgbClr val="0000FF"/>
                </a:solidFill>
              </a:rPr>
              <a:t>湿热下注；瘀血、砂石阻滞。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</a:rPr>
              <a:t>                 虚</a:t>
            </a:r>
            <a:r>
              <a:rPr lang="en-US" altLang="zh-CN" sz="2800" b="1" dirty="0">
                <a:solidFill>
                  <a:srgbClr val="0000FF"/>
                </a:solidFill>
              </a:rPr>
              <a:t>----</a:t>
            </a:r>
            <a:r>
              <a:rPr lang="zh-CN" altLang="en-US" sz="2800" b="1" dirty="0">
                <a:solidFill>
                  <a:srgbClr val="0000FF"/>
                </a:solidFill>
              </a:rPr>
              <a:t>肾阳不足；肾阴不足。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b="1" dirty="0"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、排尿感异常</a:t>
            </a: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993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小便涩痛</a:t>
            </a:r>
            <a:r>
              <a:rPr lang="en-US" altLang="zh-CN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-------</a:t>
            </a:r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膀胱湿热</a:t>
            </a:r>
            <a:endParaRPr lang="zh-CN" altLang="en-US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余沥不尽</a:t>
            </a:r>
            <a:r>
              <a:rPr lang="en-US" altLang="zh-CN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-------</a:t>
            </a:r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肾气不固</a:t>
            </a:r>
            <a:endParaRPr lang="zh-CN" altLang="en-US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小便失禁</a:t>
            </a:r>
            <a:r>
              <a:rPr lang="en-US" altLang="zh-CN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-------</a:t>
            </a:r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肾气不固</a:t>
            </a:r>
            <a:endParaRPr lang="zh-CN" altLang="en-US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/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遗尿</a:t>
            </a:r>
            <a:r>
              <a:rPr lang="en-US" altLang="zh-CN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-----------</a:t>
            </a:r>
            <a:r>
              <a:rPr lang="zh-CN" altLang="en-US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肾气不足</a:t>
            </a:r>
            <a:endParaRPr lang="zh-CN" altLang="en-US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914400"/>
          </a:xfrm>
          <a:ln/>
        </p:spPr>
        <p:txBody>
          <a:bodyPr vert="horz" wrap="square" lIns="91440" tIns="45720" rIns="91440" bIns="45720" anchor="b" anchorCtr="0"/>
          <a:p>
            <a:pPr eaLnBrk="1" hangingPunct="1"/>
            <a:br>
              <a:rPr lang="en-US" altLang="zh-CN" dirty="0"/>
            </a:br>
            <a:r>
              <a:rPr lang="en-US" altLang="zh-CN" dirty="0"/>
              <a:t> 【 </a:t>
            </a:r>
            <a:r>
              <a:rPr lang="en-US" altLang="zh-CN" b="1" dirty="0"/>
              <a:t>Ⅻ </a:t>
            </a:r>
            <a:r>
              <a:rPr lang="en-US" altLang="zh-CN" dirty="0"/>
              <a:t>】 </a:t>
            </a:r>
            <a:r>
              <a:rPr lang="zh-CN" altLang="en-US" b="1" dirty="0"/>
              <a:t>问耳目</a:t>
            </a:r>
            <a:endParaRPr lang="zh-CN" altLang="en-US" b="1" dirty="0"/>
          </a:p>
        </p:txBody>
      </p:sp>
      <p:sp>
        <p:nvSpPr>
          <p:cNvPr id="28675" name="Rectangle 3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46405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en-US" altLang="zh-CN" sz="2800" b="1" dirty="0">
                <a:solidFill>
                  <a:srgbClr val="0000FF"/>
                </a:solidFill>
              </a:rPr>
              <a:t>1</a:t>
            </a:r>
            <a:r>
              <a:rPr lang="zh-CN" altLang="en-US" sz="2800" b="1" dirty="0">
                <a:solidFill>
                  <a:srgbClr val="0000FF"/>
                </a:solidFill>
              </a:rPr>
              <a:t>、</a:t>
            </a:r>
            <a:r>
              <a:rPr lang="zh-CN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  </a:t>
            </a:r>
            <a:r>
              <a:rPr lang="zh-CN" altLang="en-US" sz="2800" b="1" dirty="0">
                <a:solidFill>
                  <a:srgbClr val="0000FF"/>
                </a:solidFill>
              </a:rPr>
              <a:t>问耳：有耳鸣、耳聋、重听。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①</a:t>
            </a:r>
            <a:r>
              <a:rPr lang="zh-CN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     </a:t>
            </a:r>
            <a:r>
              <a:rPr lang="zh-CN" altLang="en-US" sz="2800" b="1" dirty="0">
                <a:solidFill>
                  <a:srgbClr val="0000FF"/>
                </a:solidFill>
              </a:rPr>
              <a:t>耳鸣</a:t>
            </a:r>
            <a:r>
              <a:rPr lang="en-US" altLang="zh-CN" sz="2800" b="1" dirty="0">
                <a:solidFill>
                  <a:srgbClr val="0000FF"/>
                </a:solidFill>
              </a:rPr>
              <a:t>——</a:t>
            </a:r>
            <a:r>
              <a:rPr lang="zh-CN" altLang="en-US" sz="2800" b="1" dirty="0">
                <a:solidFill>
                  <a:srgbClr val="0000FF"/>
                </a:solidFill>
              </a:rPr>
              <a:t>自觉耳内鸣响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 实证：暴鸣声大，以手按之更甚。肝胆火旺；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 虚证：渐鸣声小，以手按之可减轻。肾精不足；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②</a:t>
            </a:r>
            <a:r>
              <a:rPr lang="zh-CN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    </a:t>
            </a:r>
            <a:r>
              <a:rPr lang="zh-CN" altLang="en-US" sz="2800" b="1" dirty="0">
                <a:solidFill>
                  <a:srgbClr val="0000FF"/>
                </a:solidFill>
              </a:rPr>
              <a:t>耳聋</a:t>
            </a:r>
            <a:r>
              <a:rPr lang="en-US" altLang="zh-CN" sz="2800" b="1" dirty="0">
                <a:solidFill>
                  <a:srgbClr val="0000FF"/>
                </a:solidFill>
              </a:rPr>
              <a:t>——</a:t>
            </a:r>
            <a:r>
              <a:rPr lang="zh-CN" altLang="en-US" sz="2800" b="1" dirty="0">
                <a:solidFill>
                  <a:srgbClr val="0000FF"/>
                </a:solidFill>
              </a:rPr>
              <a:t>听力减退，甚至听力丧失。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     重听</a:t>
            </a:r>
            <a:r>
              <a:rPr lang="en-US" altLang="zh-CN" sz="2800" b="1" dirty="0">
                <a:solidFill>
                  <a:srgbClr val="0000FF"/>
                </a:solidFill>
              </a:rPr>
              <a:t>——</a:t>
            </a:r>
            <a:r>
              <a:rPr lang="zh-CN" altLang="en-US" sz="2800" b="1" dirty="0">
                <a:solidFill>
                  <a:srgbClr val="0000FF"/>
                </a:solidFill>
              </a:rPr>
              <a:t>耳聋之轻者。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 实证</a:t>
            </a:r>
            <a:r>
              <a:rPr lang="en-US" altLang="zh-CN" sz="2800" b="1" dirty="0">
                <a:solidFill>
                  <a:srgbClr val="0000FF"/>
                </a:solidFill>
              </a:rPr>
              <a:t>------</a:t>
            </a:r>
            <a:r>
              <a:rPr lang="zh-CN" altLang="en-US" sz="2800" b="1" dirty="0">
                <a:solidFill>
                  <a:srgbClr val="0000FF"/>
                </a:solidFill>
              </a:rPr>
              <a:t>肝胆火旺，或外邪侵袭。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虚证</a:t>
            </a:r>
            <a:r>
              <a:rPr lang="en-US" altLang="zh-CN" sz="2800" b="1" dirty="0">
                <a:solidFill>
                  <a:srgbClr val="0000FF"/>
                </a:solidFill>
              </a:rPr>
              <a:t>------</a:t>
            </a:r>
            <a:r>
              <a:rPr lang="zh-CN" altLang="en-US" sz="2800" b="1" dirty="0">
                <a:solidFill>
                  <a:srgbClr val="0000FF"/>
                </a:solidFill>
              </a:rPr>
              <a:t>肾精亏损，或脾气虚弱。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eaLnBrk="1" hangingPunct="1"/>
            <a:endParaRPr lang="en-US" altLang="zh-C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9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en-US" altLang="zh-CN" sz="2800" b="1" dirty="0">
                <a:solidFill>
                  <a:srgbClr val="0000FF"/>
                </a:solidFill>
              </a:rPr>
              <a:t>①</a:t>
            </a:r>
            <a:r>
              <a:rPr lang="en-US" altLang="zh-C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 </a:t>
            </a:r>
            <a:r>
              <a:rPr lang="en-US" altLang="zh-CN" sz="2800" dirty="0">
                <a:cs typeface="Times New Roman" panose="02020603050405020304" pitchFamily="18" charset="0"/>
              </a:rPr>
              <a:t>  </a:t>
            </a:r>
            <a:r>
              <a:rPr lang="en-US" altLang="zh-C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 </a:t>
            </a:r>
            <a:r>
              <a:rPr lang="zh-CN" altLang="en-US" sz="2800" b="1" dirty="0">
                <a:solidFill>
                  <a:srgbClr val="FF0000"/>
                </a:solidFill>
              </a:rPr>
              <a:t>目痛</a:t>
            </a:r>
            <a:r>
              <a:rPr lang="zh-CN" altLang="en-US" sz="2800" b="1" dirty="0">
                <a:solidFill>
                  <a:srgbClr val="0000FF"/>
                </a:solidFill>
              </a:rPr>
              <a:t>：目赤而痛</a:t>
            </a:r>
            <a:r>
              <a:rPr lang="en-US" altLang="zh-CN" sz="2800" b="1" dirty="0">
                <a:solidFill>
                  <a:srgbClr val="0000FF"/>
                </a:solidFill>
              </a:rPr>
              <a:t>------</a:t>
            </a:r>
            <a:r>
              <a:rPr lang="zh-CN" altLang="en-US" sz="2800" b="1" dirty="0">
                <a:solidFill>
                  <a:srgbClr val="0000FF"/>
                </a:solidFill>
              </a:rPr>
              <a:t>肝火上炎。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       青风内障（青光眼）</a:t>
            </a:r>
            <a:r>
              <a:rPr lang="en-US" altLang="zh-CN" sz="2800" b="1" dirty="0">
                <a:solidFill>
                  <a:srgbClr val="0000FF"/>
                </a:solidFill>
              </a:rPr>
              <a:t>——</a:t>
            </a:r>
            <a:r>
              <a:rPr lang="zh-CN" altLang="en-US" sz="2800" b="1" dirty="0">
                <a:solidFill>
                  <a:srgbClr val="0000FF"/>
                </a:solidFill>
              </a:rPr>
              <a:t>眼珠胀痛，伴 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            头痛，头晕，视物昏花，瞳孔散大。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②</a:t>
            </a:r>
            <a:r>
              <a:rPr lang="zh-CN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    </a:t>
            </a:r>
            <a:r>
              <a:rPr lang="zh-CN" altLang="en-US" sz="2800" b="1" dirty="0">
                <a:solidFill>
                  <a:srgbClr val="FF0000"/>
                </a:solidFill>
              </a:rPr>
              <a:t>目昏</a:t>
            </a:r>
            <a:r>
              <a:rPr lang="en-US" altLang="zh-CN" sz="2800" b="1" dirty="0">
                <a:solidFill>
                  <a:srgbClr val="0000FF"/>
                </a:solidFill>
              </a:rPr>
              <a:t>——</a:t>
            </a:r>
            <a:r>
              <a:rPr lang="zh-CN" altLang="en-US" sz="2800" b="1" dirty="0">
                <a:solidFill>
                  <a:srgbClr val="0000FF"/>
                </a:solidFill>
              </a:rPr>
              <a:t>两目昏花，视物不清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    </a:t>
            </a:r>
            <a:r>
              <a:rPr lang="zh-CN" altLang="en-US" sz="2800" b="1" dirty="0">
                <a:solidFill>
                  <a:srgbClr val="FF0000"/>
                </a:solidFill>
              </a:rPr>
              <a:t>雀盲</a:t>
            </a:r>
            <a:r>
              <a:rPr lang="en-US" altLang="zh-CN" sz="2800" b="1" dirty="0">
                <a:solidFill>
                  <a:srgbClr val="0000FF"/>
                </a:solidFill>
              </a:rPr>
              <a:t>——</a:t>
            </a:r>
            <a:r>
              <a:rPr lang="zh-CN" altLang="en-US" sz="2800" b="1" dirty="0">
                <a:solidFill>
                  <a:srgbClr val="0000FF"/>
                </a:solidFill>
              </a:rPr>
              <a:t>即黄昏天暗时视物不清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    </a:t>
            </a:r>
            <a:r>
              <a:rPr lang="zh-CN" altLang="en-US" sz="2800" b="1" dirty="0">
                <a:solidFill>
                  <a:srgbClr val="FF0000"/>
                </a:solidFill>
              </a:rPr>
              <a:t>歧视</a:t>
            </a:r>
            <a:r>
              <a:rPr lang="en-US" altLang="zh-CN" sz="2800" b="1" dirty="0">
                <a:solidFill>
                  <a:srgbClr val="0000FF"/>
                </a:solidFill>
              </a:rPr>
              <a:t>——</a:t>
            </a:r>
            <a:r>
              <a:rPr lang="zh-CN" altLang="en-US" sz="2800" b="1" dirty="0">
                <a:solidFill>
                  <a:srgbClr val="0000FF"/>
                </a:solidFill>
              </a:rPr>
              <a:t>视一物成二物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zh-CN" altLang="en-US" sz="2800" b="1" dirty="0">
                <a:solidFill>
                  <a:srgbClr val="0000FF"/>
                </a:solidFill>
              </a:rPr>
              <a:t>        三者</a:t>
            </a:r>
            <a:r>
              <a:rPr lang="en-US" altLang="zh-CN" sz="2800" b="1" dirty="0">
                <a:solidFill>
                  <a:srgbClr val="0000FF"/>
                </a:solidFill>
              </a:rPr>
              <a:t>-----</a:t>
            </a:r>
            <a:r>
              <a:rPr lang="zh-CN" altLang="en-US" sz="2800" b="1" dirty="0">
                <a:solidFill>
                  <a:srgbClr val="0000FF"/>
                </a:solidFill>
              </a:rPr>
              <a:t>肝肾不足，精血亏少，目失所养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41988" name="Rectangle 4"/>
          <p:cNvSpPr/>
          <p:nvPr/>
        </p:nvSpPr>
        <p:spPr>
          <a:xfrm>
            <a:off x="1143000" y="1219200"/>
            <a:ext cx="75438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400" dirty="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4400" dirty="0">
                <a:solidFill>
                  <a:schemeClr val="tx2"/>
                </a:solidFill>
                <a:latin typeface="Times New Roman" panose="02020603050405020304" pitchFamily="18" charset="0"/>
              </a:rPr>
              <a:t>、问目</a:t>
            </a:r>
            <a:endParaRPr lang="zh-CN" altLang="en-US" sz="44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dirty="0"/>
              <a:t>【</a:t>
            </a:r>
            <a:r>
              <a:rPr lang="en-US" altLang="zh-CN" b="1" dirty="0"/>
              <a:t> Ⅷ </a:t>
            </a:r>
            <a:r>
              <a:rPr lang="en-US" altLang="zh-CN" dirty="0"/>
              <a:t>】</a:t>
            </a:r>
            <a:r>
              <a:rPr lang="zh-CN" altLang="en-US" b="1" dirty="0"/>
              <a:t>问经带胎产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>
          <a:xfrm>
            <a:off x="0" y="1447800"/>
            <a:ext cx="9448800" cy="457200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>
              <a:lnSpc>
                <a:spcPct val="90000"/>
              </a:lnSpc>
            </a:pPr>
            <a:r>
              <a:rPr lang="en-US" altLang="zh-CN" sz="3600" b="1" dirty="0">
                <a:solidFill>
                  <a:srgbClr val="FF0000"/>
                </a:solidFill>
              </a:rPr>
              <a:t>1</a:t>
            </a:r>
            <a:r>
              <a:rPr lang="zh-CN" altLang="en-US" sz="3600" b="1" dirty="0">
                <a:solidFill>
                  <a:srgbClr val="FF0000"/>
                </a:solidFill>
              </a:rPr>
              <a:t>、</a:t>
            </a:r>
            <a:r>
              <a:rPr lang="zh-CN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</a:rPr>
              <a:t>月经</a:t>
            </a:r>
            <a:r>
              <a:rPr lang="zh-CN" altLang="en-US" b="1" dirty="0"/>
              <a:t>  </a:t>
            </a:r>
            <a:endParaRPr lang="zh-CN" altLang="en-US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b="1" dirty="0">
                <a:solidFill>
                  <a:srgbClr val="970D2E"/>
                </a:solidFill>
              </a:rPr>
              <a:t>⑴ 经期异常</a:t>
            </a:r>
            <a:r>
              <a:rPr lang="zh-CN" altLang="en-US" dirty="0">
                <a:solidFill>
                  <a:srgbClr val="970D2E"/>
                </a:solidFill>
              </a:rPr>
              <a:t>：       </a:t>
            </a:r>
            <a:endParaRPr lang="zh-CN" altLang="en-US" dirty="0">
              <a:solidFill>
                <a:srgbClr val="970D2E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970D2E"/>
                </a:solidFill>
              </a:rPr>
              <a:t>①月经先期</a:t>
            </a:r>
            <a:r>
              <a:rPr lang="en-US" altLang="zh-CN" sz="2800" b="1" dirty="0">
                <a:solidFill>
                  <a:srgbClr val="970D2E"/>
                </a:solidFill>
              </a:rPr>
              <a:t>-----</a:t>
            </a:r>
            <a:r>
              <a:rPr lang="zh-CN" altLang="en-US" sz="2800" b="1" dirty="0">
                <a:solidFill>
                  <a:srgbClr val="970D2E"/>
                </a:solidFill>
              </a:rPr>
              <a:t>提前</a:t>
            </a:r>
            <a:r>
              <a:rPr lang="en-US" altLang="zh-CN" sz="2800" b="1" dirty="0">
                <a:solidFill>
                  <a:srgbClr val="970D2E"/>
                </a:solidFill>
              </a:rPr>
              <a:t>7</a:t>
            </a:r>
            <a:r>
              <a:rPr lang="zh-CN" altLang="en-US" sz="2800" b="1" dirty="0">
                <a:solidFill>
                  <a:srgbClr val="970D2E"/>
                </a:solidFill>
              </a:rPr>
              <a:t>天以上，连续两个周期</a:t>
            </a:r>
            <a:endParaRPr lang="zh-CN" altLang="en-US" sz="2800" b="1" dirty="0">
              <a:solidFill>
                <a:srgbClr val="970D2E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970D2E"/>
                </a:solidFill>
              </a:rPr>
              <a:t>                    </a:t>
            </a:r>
            <a:r>
              <a:rPr lang="en-US" altLang="zh-CN" sz="2800" b="1" dirty="0">
                <a:solidFill>
                  <a:srgbClr val="970D2E"/>
                </a:solidFill>
              </a:rPr>
              <a:t>-----</a:t>
            </a:r>
            <a:r>
              <a:rPr lang="zh-CN" altLang="en-US" sz="2800" b="1" dirty="0">
                <a:solidFill>
                  <a:srgbClr val="970D2E"/>
                </a:solidFill>
              </a:rPr>
              <a:t>血热、气虚。</a:t>
            </a:r>
            <a:endParaRPr lang="zh-CN" altLang="en-US" sz="2800" b="1" dirty="0">
              <a:solidFill>
                <a:srgbClr val="970D2E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970D2E"/>
                </a:solidFill>
              </a:rPr>
              <a:t>②月经后期</a:t>
            </a:r>
            <a:r>
              <a:rPr lang="en-US" altLang="zh-CN" sz="2800" b="1" dirty="0">
                <a:solidFill>
                  <a:srgbClr val="970D2E"/>
                </a:solidFill>
              </a:rPr>
              <a:t>-----</a:t>
            </a:r>
            <a:r>
              <a:rPr lang="zh-CN" altLang="en-US" sz="2800" b="1" dirty="0">
                <a:solidFill>
                  <a:srgbClr val="970D2E"/>
                </a:solidFill>
              </a:rPr>
              <a:t>错后</a:t>
            </a:r>
            <a:r>
              <a:rPr lang="en-US" altLang="zh-CN" sz="2800" b="1" dirty="0">
                <a:solidFill>
                  <a:srgbClr val="970D2E"/>
                </a:solidFill>
              </a:rPr>
              <a:t>7</a:t>
            </a:r>
            <a:r>
              <a:rPr lang="zh-CN" altLang="en-US" sz="2800" b="1" dirty="0">
                <a:solidFill>
                  <a:srgbClr val="970D2E"/>
                </a:solidFill>
              </a:rPr>
              <a:t>天以上，连续两个周期</a:t>
            </a:r>
            <a:endParaRPr lang="zh-CN" altLang="en-US" sz="2800" b="1" dirty="0">
              <a:solidFill>
                <a:srgbClr val="970D2E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970D2E"/>
                </a:solidFill>
              </a:rPr>
              <a:t>                    </a:t>
            </a:r>
            <a:r>
              <a:rPr lang="en-US" altLang="zh-CN" sz="2800" b="1" dirty="0">
                <a:solidFill>
                  <a:srgbClr val="970D2E"/>
                </a:solidFill>
              </a:rPr>
              <a:t>-----</a:t>
            </a:r>
            <a:r>
              <a:rPr lang="zh-CN" altLang="en-US" sz="2800" b="1" dirty="0">
                <a:solidFill>
                  <a:srgbClr val="970D2E"/>
                </a:solidFill>
              </a:rPr>
              <a:t>寒凝、血虚。</a:t>
            </a:r>
            <a:endParaRPr lang="zh-CN" altLang="en-US" sz="2800" b="1" dirty="0">
              <a:solidFill>
                <a:srgbClr val="970D2E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970D2E"/>
                </a:solidFill>
              </a:rPr>
              <a:t>③月经先后不定期</a:t>
            </a:r>
            <a:r>
              <a:rPr lang="en-US" altLang="zh-CN" sz="2800" b="1" dirty="0">
                <a:solidFill>
                  <a:srgbClr val="970D2E"/>
                </a:solidFill>
              </a:rPr>
              <a:t>---</a:t>
            </a:r>
            <a:r>
              <a:rPr lang="zh-CN" altLang="en-US" sz="2800" b="1" dirty="0">
                <a:solidFill>
                  <a:srgbClr val="970D2E"/>
                </a:solidFill>
              </a:rPr>
              <a:t>或前或后</a:t>
            </a:r>
            <a:r>
              <a:rPr lang="en-US" altLang="zh-CN" sz="2800" b="1" dirty="0">
                <a:solidFill>
                  <a:srgbClr val="970D2E"/>
                </a:solidFill>
              </a:rPr>
              <a:t>7</a:t>
            </a:r>
            <a:r>
              <a:rPr lang="zh-CN" altLang="en-US" sz="2800" b="1" dirty="0">
                <a:solidFill>
                  <a:srgbClr val="970D2E"/>
                </a:solidFill>
              </a:rPr>
              <a:t>天以上，连续两个周期。</a:t>
            </a:r>
            <a:endParaRPr lang="zh-CN" altLang="en-US" sz="2800" b="1" dirty="0">
              <a:solidFill>
                <a:srgbClr val="970D2E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sz="2800" b="1" dirty="0">
                <a:solidFill>
                  <a:srgbClr val="970D2E"/>
                </a:solidFill>
              </a:rPr>
              <a:t>                                </a:t>
            </a:r>
            <a:r>
              <a:rPr lang="en-US" altLang="zh-CN" sz="2800" b="1" dirty="0">
                <a:solidFill>
                  <a:srgbClr val="970D2E"/>
                </a:solidFill>
              </a:rPr>
              <a:t>---</a:t>
            </a:r>
            <a:r>
              <a:rPr lang="zh-CN" altLang="en-US" sz="2800" b="1" dirty="0">
                <a:solidFill>
                  <a:srgbClr val="970D2E"/>
                </a:solidFill>
              </a:rPr>
              <a:t>气滞或脾肾虚</a:t>
            </a:r>
            <a:endParaRPr lang="zh-CN" altLang="en-US" sz="2800" b="1" dirty="0">
              <a:solidFill>
                <a:srgbClr val="970D2E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zh-CN" altLang="en-US" dirty="0"/>
              <a:t>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en-US" altLang="zh-CN" sz="2800" b="1" dirty="0">
                <a:solidFill>
                  <a:srgbClr val="FF0000"/>
                </a:solidFill>
              </a:rPr>
              <a:t>⑵ </a:t>
            </a:r>
            <a:r>
              <a:rPr lang="zh-CN" altLang="en-US" sz="2800" b="1" dirty="0">
                <a:solidFill>
                  <a:srgbClr val="FF0000"/>
                </a:solidFill>
              </a:rPr>
              <a:t>经量异常：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zh-CN" altLang="en-US" sz="2400" b="1" dirty="0">
                <a:solidFill>
                  <a:srgbClr val="970D2E"/>
                </a:solidFill>
              </a:rPr>
              <a:t>①</a:t>
            </a:r>
            <a:r>
              <a:rPr lang="zh-CN" altLang="en-US" sz="2400" b="1" dirty="0">
                <a:solidFill>
                  <a:srgbClr val="970D2E"/>
                </a:solidFill>
                <a:cs typeface="Times New Roman" panose="02020603050405020304" pitchFamily="18" charset="0"/>
              </a:rPr>
              <a:t>   </a:t>
            </a:r>
            <a:r>
              <a:rPr lang="zh-CN" altLang="en-US" sz="2400" b="1" dirty="0">
                <a:solidFill>
                  <a:srgbClr val="970D2E"/>
                </a:solidFill>
              </a:rPr>
              <a:t>月经量多：血热，或气虚。</a:t>
            </a:r>
            <a:endParaRPr lang="zh-CN" altLang="en-US" sz="2400" b="1" dirty="0">
              <a:solidFill>
                <a:srgbClr val="970D2E"/>
              </a:solidFill>
            </a:endParaRPr>
          </a:p>
          <a:p>
            <a:pPr algn="just" eaLnBrk="1" hangingPunct="1"/>
            <a:r>
              <a:rPr lang="zh-CN" altLang="en-US" sz="2400" b="1" dirty="0">
                <a:solidFill>
                  <a:srgbClr val="970D2E"/>
                </a:solidFill>
              </a:rPr>
              <a:t>②</a:t>
            </a:r>
            <a:r>
              <a:rPr lang="zh-CN" altLang="en-US" sz="2400" b="1" dirty="0">
                <a:solidFill>
                  <a:srgbClr val="970D2E"/>
                </a:solidFill>
                <a:cs typeface="Times New Roman" panose="02020603050405020304" pitchFamily="18" charset="0"/>
              </a:rPr>
              <a:t>  </a:t>
            </a:r>
            <a:r>
              <a:rPr lang="zh-CN" altLang="en-US" sz="2400" b="1" dirty="0">
                <a:solidFill>
                  <a:srgbClr val="970D2E"/>
                </a:solidFill>
              </a:rPr>
              <a:t>崩漏：不在行经期间，阴道大量出血（崩）或淋</a:t>
            </a:r>
            <a:endParaRPr lang="zh-CN" altLang="en-US" sz="2400" b="1" dirty="0">
              <a:solidFill>
                <a:srgbClr val="970D2E"/>
              </a:solidFill>
            </a:endParaRPr>
          </a:p>
          <a:p>
            <a:pPr algn="just" eaLnBrk="1" hangingPunct="1"/>
            <a:r>
              <a:rPr lang="zh-CN" altLang="en-US" sz="2400" b="1" dirty="0">
                <a:solidFill>
                  <a:srgbClr val="970D2E"/>
                </a:solidFill>
              </a:rPr>
              <a:t>                   漓不断（漏）。   </a:t>
            </a:r>
            <a:endParaRPr lang="zh-CN" altLang="en-US" sz="2400" b="1" dirty="0">
              <a:solidFill>
                <a:srgbClr val="970D2E"/>
              </a:solidFill>
            </a:endParaRPr>
          </a:p>
          <a:p>
            <a:pPr algn="just" eaLnBrk="1" hangingPunct="1"/>
            <a:r>
              <a:rPr lang="zh-CN" altLang="en-US" sz="2400" b="1" dirty="0">
                <a:solidFill>
                  <a:srgbClr val="970D2E"/>
                </a:solidFill>
              </a:rPr>
              <a:t>                   血热，气虚，瘀血阻滞胞宫。</a:t>
            </a:r>
            <a:endParaRPr lang="zh-CN" altLang="en-US" sz="2400" b="1" dirty="0">
              <a:solidFill>
                <a:srgbClr val="970D2E"/>
              </a:solidFill>
            </a:endParaRPr>
          </a:p>
          <a:p>
            <a:pPr algn="just" eaLnBrk="1" hangingPunct="1"/>
            <a:r>
              <a:rPr lang="zh-CN" altLang="en-US" sz="2400" b="1" dirty="0">
                <a:solidFill>
                  <a:srgbClr val="970D2E"/>
                </a:solidFill>
              </a:rPr>
              <a:t>③</a:t>
            </a:r>
            <a:r>
              <a:rPr lang="zh-CN" altLang="en-US" sz="2400" b="1" dirty="0">
                <a:solidFill>
                  <a:srgbClr val="970D2E"/>
                </a:solidFill>
                <a:cs typeface="Times New Roman" panose="02020603050405020304" pitchFamily="18" charset="0"/>
              </a:rPr>
              <a:t>   </a:t>
            </a:r>
            <a:r>
              <a:rPr lang="zh-CN" altLang="en-US" sz="2400" b="1" dirty="0">
                <a:solidFill>
                  <a:srgbClr val="970D2E"/>
                </a:solidFill>
              </a:rPr>
              <a:t>月经量少：血虚、寒凝、血瘀、痰湿</a:t>
            </a:r>
            <a:endParaRPr lang="zh-CN" altLang="en-US" sz="2400" b="1" dirty="0">
              <a:solidFill>
                <a:srgbClr val="970D2E"/>
              </a:solidFill>
            </a:endParaRPr>
          </a:p>
          <a:p>
            <a:pPr algn="just" eaLnBrk="1" hangingPunct="1"/>
            <a:r>
              <a:rPr lang="zh-CN" altLang="en-US" sz="2400" b="1" dirty="0">
                <a:solidFill>
                  <a:srgbClr val="970D2E"/>
                </a:solidFill>
              </a:rPr>
              <a:t>④</a:t>
            </a:r>
            <a:r>
              <a:rPr lang="zh-CN" altLang="en-US" sz="2400" b="1" dirty="0">
                <a:solidFill>
                  <a:srgbClr val="970D2E"/>
                </a:solidFill>
                <a:cs typeface="Times New Roman" panose="02020603050405020304" pitchFamily="18" charset="0"/>
              </a:rPr>
              <a:t>   </a:t>
            </a:r>
            <a:r>
              <a:rPr lang="zh-CN" altLang="en-US" sz="2400" b="1" dirty="0">
                <a:solidFill>
                  <a:srgbClr val="970D2E"/>
                </a:solidFill>
              </a:rPr>
              <a:t>闭经：年满</a:t>
            </a:r>
            <a:r>
              <a:rPr lang="en-US" altLang="zh-CN" sz="2400" b="1" dirty="0">
                <a:solidFill>
                  <a:srgbClr val="970D2E"/>
                </a:solidFill>
              </a:rPr>
              <a:t>18</a:t>
            </a:r>
            <a:r>
              <a:rPr lang="zh-CN" altLang="en-US" sz="2400" b="1" dirty="0">
                <a:solidFill>
                  <a:srgbClr val="970D2E"/>
                </a:solidFill>
              </a:rPr>
              <a:t>岁，尚未来潮，或周期 建立后又闭</a:t>
            </a:r>
            <a:endParaRPr lang="zh-CN" altLang="en-US" sz="2400" b="1" dirty="0">
              <a:solidFill>
                <a:srgbClr val="970D2E"/>
              </a:solidFill>
            </a:endParaRPr>
          </a:p>
          <a:p>
            <a:pPr algn="just" eaLnBrk="1" hangingPunct="1"/>
            <a:r>
              <a:rPr lang="zh-CN" altLang="en-US" sz="2400" b="1" dirty="0">
                <a:solidFill>
                  <a:srgbClr val="970D2E"/>
                </a:solidFill>
              </a:rPr>
              <a:t>                   止</a:t>
            </a:r>
            <a:r>
              <a:rPr lang="en-US" altLang="zh-CN" sz="2400" b="1" dirty="0">
                <a:solidFill>
                  <a:srgbClr val="970D2E"/>
                </a:solidFill>
              </a:rPr>
              <a:t>3</a:t>
            </a:r>
            <a:r>
              <a:rPr lang="zh-CN" altLang="en-US" sz="2400" b="1" dirty="0">
                <a:solidFill>
                  <a:srgbClr val="970D2E"/>
                </a:solidFill>
              </a:rPr>
              <a:t>个月以上。 </a:t>
            </a:r>
            <a:endParaRPr lang="zh-CN" altLang="en-US" sz="2400" b="1" dirty="0">
              <a:solidFill>
                <a:srgbClr val="970D2E"/>
              </a:solidFill>
            </a:endParaRPr>
          </a:p>
          <a:p>
            <a:pPr algn="just" eaLnBrk="1" hangingPunct="1"/>
            <a:r>
              <a:rPr lang="zh-CN" altLang="en-US" sz="2400" b="1" dirty="0">
                <a:solidFill>
                  <a:srgbClr val="970D2E"/>
                </a:solidFill>
              </a:rPr>
              <a:t>                   脾虚；血虚；气滞血瘀；寒湿凝滞</a:t>
            </a:r>
            <a:r>
              <a:rPr lang="zh-CN" altLang="en-US" sz="2400" dirty="0"/>
              <a:t>。</a:t>
            </a:r>
            <a:endParaRPr lang="zh-CN" altLang="en-US" sz="2400" dirty="0"/>
          </a:p>
          <a:p>
            <a:pPr eaLnBrk="1" hangingPunct="1"/>
            <a:endParaRPr lang="en-US" altLang="zh-C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dirty="0">
                <a:solidFill>
                  <a:srgbClr val="FF0000"/>
                </a:solidFill>
              </a:rPr>
              <a:t>⑶ </a:t>
            </a:r>
            <a:r>
              <a:rPr lang="zh-CN" altLang="en-US" dirty="0">
                <a:solidFill>
                  <a:srgbClr val="FF0000"/>
                </a:solidFill>
              </a:rPr>
              <a:t>经色、经质异常：</a:t>
            </a:r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</a:rPr>
              <a:t>淡红质稀</a:t>
            </a:r>
            <a:r>
              <a:rPr lang="en-US" altLang="zh-CN" sz="2800" b="1" dirty="0">
                <a:solidFill>
                  <a:srgbClr val="FF0000"/>
                </a:solidFill>
              </a:rPr>
              <a:t>------</a:t>
            </a:r>
            <a:r>
              <a:rPr lang="zh-CN" altLang="en-US" sz="2800" b="1" dirty="0">
                <a:solidFill>
                  <a:srgbClr val="FF0000"/>
                </a:solidFill>
              </a:rPr>
              <a:t>血虚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</a:rPr>
              <a:t>深红质稠</a:t>
            </a:r>
            <a:r>
              <a:rPr lang="en-US" altLang="zh-CN" sz="2800" b="1" dirty="0">
                <a:solidFill>
                  <a:srgbClr val="FF0000"/>
                </a:solidFill>
              </a:rPr>
              <a:t>------</a:t>
            </a:r>
            <a:r>
              <a:rPr lang="zh-CN" altLang="en-US" sz="2800" b="1" dirty="0">
                <a:solidFill>
                  <a:srgbClr val="FF0000"/>
                </a:solidFill>
              </a:rPr>
              <a:t>血热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</a:rPr>
              <a:t>紫暗有块</a:t>
            </a:r>
            <a:r>
              <a:rPr lang="en-US" altLang="zh-CN" sz="2800" b="1" dirty="0">
                <a:solidFill>
                  <a:srgbClr val="FF0000"/>
                </a:solidFill>
              </a:rPr>
              <a:t>------</a:t>
            </a:r>
            <a:r>
              <a:rPr lang="zh-CN" altLang="en-US" sz="2800" b="1" dirty="0">
                <a:solidFill>
                  <a:srgbClr val="FF0000"/>
                </a:solidFill>
              </a:rPr>
              <a:t>寒凝血瘀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</a:rPr>
              <a:t>）痛经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        经前或经期痛</a:t>
            </a:r>
            <a:r>
              <a:rPr lang="en-US" altLang="zh-CN" sz="2800" b="1" dirty="0">
                <a:solidFill>
                  <a:srgbClr val="FF0000"/>
                </a:solidFill>
              </a:rPr>
              <a:t>------</a:t>
            </a:r>
            <a:r>
              <a:rPr lang="zh-CN" altLang="en-US" sz="2800" b="1" dirty="0">
                <a:solidFill>
                  <a:srgbClr val="FF0000"/>
                </a:solidFill>
              </a:rPr>
              <a:t>实，气滞血瘀寒凝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        经后痛</a:t>
            </a:r>
            <a:r>
              <a:rPr lang="en-US" altLang="zh-CN" sz="2800" b="1" dirty="0">
                <a:solidFill>
                  <a:srgbClr val="FF0000"/>
                </a:solidFill>
              </a:rPr>
              <a:t>------</a:t>
            </a:r>
            <a:r>
              <a:rPr lang="zh-CN" altLang="en-US" sz="2800" b="1" dirty="0">
                <a:solidFill>
                  <a:srgbClr val="FF0000"/>
                </a:solidFill>
              </a:rPr>
              <a:t>虚，气血两虚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eaLnBrk="1" hangingPunct="1">
              <a:buNone/>
            </a:pPr>
            <a:endParaRPr lang="en-US" altLang="zh-C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b="1" dirty="0"/>
              <a:t>2</a:t>
            </a:r>
            <a:r>
              <a:rPr lang="zh-CN" altLang="en-US" b="1" dirty="0"/>
              <a:t>、带下</a:t>
            </a:r>
            <a:endParaRPr lang="zh-CN" altLang="en-US" b="1" dirty="0"/>
          </a:p>
        </p:txBody>
      </p:sp>
      <p:sp>
        <p:nvSpPr>
          <p:cNvPr id="32771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en-US" altLang="zh-CN" sz="2800" dirty="0"/>
          </a:p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</a:rPr>
              <a:t>白带</a:t>
            </a:r>
            <a:r>
              <a:rPr lang="en-US" altLang="zh-CN" sz="2800" b="1" dirty="0">
                <a:solidFill>
                  <a:srgbClr val="0000FF"/>
                </a:solidFill>
              </a:rPr>
              <a:t>------</a:t>
            </a:r>
            <a:r>
              <a:rPr lang="zh-CN" altLang="en-US" sz="2800" b="1" dirty="0">
                <a:solidFill>
                  <a:srgbClr val="0000FF"/>
                </a:solidFill>
              </a:rPr>
              <a:t>色白，量多，质稀</a:t>
            </a:r>
            <a:r>
              <a:rPr lang="en-US" altLang="zh-CN" sz="2800" b="1" dirty="0">
                <a:solidFill>
                  <a:srgbClr val="0000FF"/>
                </a:solidFill>
              </a:rPr>
              <a:t>-----</a:t>
            </a:r>
            <a:r>
              <a:rPr lang="zh-CN" altLang="en-US" sz="2800" b="1" dirty="0">
                <a:solidFill>
                  <a:srgbClr val="0000FF"/>
                </a:solidFill>
              </a:rPr>
              <a:t>脾肾阳虚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</a:rPr>
              <a:t>黄带</a:t>
            </a:r>
            <a:r>
              <a:rPr lang="en-US" altLang="zh-CN" sz="2800" b="1" dirty="0">
                <a:solidFill>
                  <a:srgbClr val="0000FF"/>
                </a:solidFill>
              </a:rPr>
              <a:t>------</a:t>
            </a:r>
            <a:r>
              <a:rPr lang="zh-CN" altLang="en-US" sz="2800" b="1" dirty="0">
                <a:solidFill>
                  <a:srgbClr val="0000FF"/>
                </a:solidFill>
              </a:rPr>
              <a:t>色黄，质稠，臭秽</a:t>
            </a:r>
            <a:r>
              <a:rPr lang="en-US" altLang="zh-CN" sz="2800" b="1" dirty="0">
                <a:solidFill>
                  <a:srgbClr val="0000FF"/>
                </a:solidFill>
              </a:rPr>
              <a:t>-----</a:t>
            </a:r>
            <a:r>
              <a:rPr lang="zh-CN" altLang="en-US" sz="2800" b="1" dirty="0">
                <a:solidFill>
                  <a:srgbClr val="0000FF"/>
                </a:solidFill>
              </a:rPr>
              <a:t>湿热下注</a:t>
            </a:r>
            <a:endParaRPr lang="zh-CN" altLang="en-US" sz="2800" b="1" dirty="0">
              <a:solidFill>
                <a:srgbClr val="0000FF"/>
              </a:solidFill>
            </a:endParaRPr>
          </a:p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</a:rPr>
              <a:t>赤白带</a:t>
            </a:r>
            <a:r>
              <a:rPr lang="en-US" altLang="zh-CN" sz="2800" b="1" dirty="0">
                <a:solidFill>
                  <a:srgbClr val="0000FF"/>
                </a:solidFill>
              </a:rPr>
              <a:t>---</a:t>
            </a:r>
            <a:r>
              <a:rPr lang="zh-CN" altLang="en-US" sz="2800" b="1" dirty="0">
                <a:solidFill>
                  <a:srgbClr val="0000FF"/>
                </a:solidFill>
              </a:rPr>
              <a:t>赤白杂见</a:t>
            </a:r>
            <a:r>
              <a:rPr lang="en-US" altLang="zh-CN" sz="2800" b="1" dirty="0">
                <a:solidFill>
                  <a:srgbClr val="0000FF"/>
                </a:solidFill>
              </a:rPr>
              <a:t>----</a:t>
            </a:r>
            <a:r>
              <a:rPr lang="zh-CN" altLang="en-US" sz="2800" b="1" dirty="0">
                <a:solidFill>
                  <a:srgbClr val="0000FF"/>
                </a:solidFill>
              </a:rPr>
              <a:t>肝经郁热，湿热下注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br>
              <a:rPr lang="en-US" altLang="zh-CN" b="1" dirty="0">
                <a:cs typeface="Times New Roman" panose="02020603050405020304" pitchFamily="18" charset="0"/>
              </a:rPr>
            </a:br>
            <a:r>
              <a:rPr lang="en-US" altLang="zh-CN" b="1" dirty="0">
                <a:cs typeface="Times New Roman" panose="02020603050405020304" pitchFamily="18" charset="0"/>
              </a:rPr>
              <a:t>                </a:t>
            </a:r>
            <a:r>
              <a:rPr lang="zh-CN" altLang="en-US" b="1" dirty="0">
                <a:latin typeface="宋体" panose="02010600030101010101" pitchFamily="2" charset="-122"/>
              </a:rPr>
              <a:t>问小儿</a:t>
            </a:r>
            <a:endParaRPr lang="zh-CN" altLang="en-US" b="1" dirty="0">
              <a:latin typeface="宋体" panose="02010600030101010101" pitchFamily="2" charset="-122"/>
            </a:endParaRPr>
          </a:p>
        </p:txBody>
      </p:sp>
      <p:sp>
        <p:nvSpPr>
          <p:cNvPr id="47107" name="Rectangle 3"/>
          <p:cNvSpPr>
            <a:spLocks noGrp="1"/>
          </p:cNvSpPr>
          <p:nvPr>
            <p:ph idx="1"/>
          </p:nvPr>
        </p:nvSpPr>
        <p:spPr>
          <a:xfrm>
            <a:off x="1143000" y="2438400"/>
            <a:ext cx="7772400" cy="4114800"/>
          </a:xfrm>
          <a:ln/>
        </p:spPr>
        <p:txBody>
          <a:bodyPr vert="horz" wrap="square" lIns="91440" tIns="45720" rIns="91440" bIns="45720" anchor="t" anchorCtr="0"/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</a:rPr>
              <a:t>（一）出生前后情况</a:t>
            </a:r>
            <a:endParaRPr lang="zh-CN" altLang="en-US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</a:rPr>
              <a:t>（二）预防接种、传染病史</a:t>
            </a:r>
            <a:endParaRPr lang="zh-CN" altLang="en-US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just" eaLnBrk="1" hangingPunct="1"/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</a:rPr>
              <a:t>（三）发病原因</a:t>
            </a:r>
            <a:endParaRPr lang="zh-CN" altLang="en-US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zh-CN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>
              <a:buNone/>
            </a:pPr>
            <a:r>
              <a:rPr lang="en-US" altLang="zh-CN" dirty="0"/>
              <a:t>                   </a:t>
            </a:r>
            <a:r>
              <a:rPr lang="zh-CN" altLang="en-US" dirty="0"/>
              <a:t>问诊的注意事项</a:t>
            </a:r>
            <a:endParaRPr lang="zh-CN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defRPr/>
            </a:pP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 1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、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态度：认真负责，耐心细致，和蔼可亲，忌不良刺激。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act" panose="020B0806030902050204" pitchFamily="34" charset="0"/>
              <a:ea typeface="新宋体" panose="02010609030101010101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2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、选择安静适宜的环境，避免干扰和便于隐秘病情的获得。   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act" panose="020B0806030902050204" pitchFamily="34" charset="0"/>
              <a:ea typeface="新宋体" panose="02010609030101010101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 3、必要时进行有目的地询问或作某些提示，但不能凭主观意愿去暗示套问病人。    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act" panose="020B0806030902050204" pitchFamily="34" charset="0"/>
              <a:ea typeface="新宋体" panose="02010609030101010101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 4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、抓住主要矛盾 ，进行有目的、有步骤的深入问诊，做到边问边辨，边辨边问，问辨结合，从而减少问诊的盲目性，有利于疾病的正确诊断。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act" panose="020B0806030902050204" pitchFamily="34" charset="0"/>
              <a:ea typeface="新宋体" panose="02010609030101010101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5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+mn-cs"/>
              </a:rPr>
              <a:t>、对危急病人应扼要询问，及时抢救，待病情稳定后再详细问诊。 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act" panose="020B0806030902050204" pitchFamily="34" charset="0"/>
              <a:ea typeface="新宋体" panose="02010609030101010101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>
              <a:buNone/>
            </a:pPr>
            <a:r>
              <a:rPr lang="en-US" altLang="zh-CN" dirty="0"/>
              <a:t>                   </a:t>
            </a:r>
            <a:r>
              <a:rPr lang="zh-CN" altLang="en-US" dirty="0"/>
              <a:t>问诊的内容</a:t>
            </a:r>
            <a:endParaRPr lang="zh-CN" altLang="en-US" dirty="0"/>
          </a:p>
        </p:txBody>
      </p:sp>
      <p:sp>
        <p:nvSpPr>
          <p:cNvPr id="512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一、一般情况</a:t>
            </a:r>
            <a:endParaRPr lang="zh-CN" altLang="en-US" sz="2400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二、主诉</a:t>
            </a:r>
            <a:endParaRPr lang="zh-CN" altLang="en-US" sz="2400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三、现病史</a:t>
            </a:r>
            <a:endParaRPr lang="zh-CN" altLang="en-US" sz="2400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四、既往史</a:t>
            </a:r>
            <a:endParaRPr lang="zh-CN" altLang="en-US" sz="2400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五、个人生活史：生活经历、精神情志、饮食起居</a:t>
            </a:r>
            <a:endParaRPr lang="zh-CN" altLang="en-US" sz="2400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六、婚姻史与月经生育史</a:t>
            </a:r>
            <a:endParaRPr lang="zh-CN" altLang="en-US" sz="2400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CN" altLang="en-US" sz="2400" dirty="0">
                <a:latin typeface="Impact" panose="020B0806030902050204" pitchFamily="34" charset="0"/>
                <a:ea typeface="新宋体" panose="02010609030101010101" charset="-122"/>
              </a:rPr>
              <a:t>七、家族史</a:t>
            </a:r>
            <a:endParaRPr lang="zh-CN" altLang="en-US" sz="2400" dirty="0"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>
              <a:buNone/>
            </a:pPr>
            <a:r>
              <a:rPr lang="en-US" altLang="zh-CN" dirty="0"/>
              <a:t>                   </a:t>
            </a:r>
            <a:r>
              <a:rPr lang="zh-CN" altLang="en-US" dirty="0"/>
              <a:t>问现在症</a:t>
            </a:r>
            <a:endParaRPr lang="zh-CN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Arial" panose="020B0604020202020204"/>
              </a:rPr>
              <a:t>问</a:t>
            </a: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Arial" panose="020B0604020202020204"/>
              </a:rPr>
              <a:t>现在症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pitchFamily="34" charset="0"/>
                <a:ea typeface="新宋体" panose="02010609030101010101" charset="-122"/>
                <a:cs typeface="Arial" panose="020B0604020202020204"/>
              </a:rPr>
              <a:t>，是指询问患者就诊时的全部症状，以及与其病情相关的全身情况进行详细询问。它是问诊的主要内容，是辨证诊断的主要依据。 问现在症的内容涉及很广，可用张景岳的十问歌加以概括。但问诊顺序应灵活掌握。 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新宋体" panose="02010609030101010101" charset="-122"/>
                <a:cs typeface="Arial" panose="020B0604020202020204"/>
              </a:rPr>
              <a:t>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新宋体" panose="02010609030101010101" charset="-122"/>
                <a:cs typeface="Arial" panose="020B0604020202020204"/>
              </a:rPr>
              <a:t>  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新宋体" panose="02010609030101010101" charset="-122"/>
              <a:cs typeface="Arial" panose="020B0604020202020204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>
              <a:buNone/>
            </a:pPr>
            <a:r>
              <a:rPr lang="en-US" altLang="zh-CN" dirty="0"/>
              <a:t>                   </a:t>
            </a:r>
            <a:r>
              <a:rPr lang="zh-CN" altLang="en-US" dirty="0"/>
              <a:t>十问歌</a:t>
            </a:r>
            <a:endParaRPr lang="zh-CN" altLang="en-US" dirty="0"/>
          </a:p>
        </p:txBody>
      </p:sp>
      <p:sp>
        <p:nvSpPr>
          <p:cNvPr id="512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dirty="0">
                <a:solidFill>
                  <a:schemeClr val="tx2"/>
                </a:solidFill>
                <a:latin typeface="Impact" panose="020B0806030902050204" pitchFamily="34" charset="0"/>
                <a:ea typeface="新宋体" panose="02010609030101010101" charset="-122"/>
              </a:rPr>
              <a:t>一问寒热二问汗，</a:t>
            </a:r>
            <a:endParaRPr lang="zh-CN" altLang="en-US" sz="2400" dirty="0">
              <a:solidFill>
                <a:schemeClr val="tx2"/>
              </a:solidFill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dirty="0">
                <a:solidFill>
                  <a:schemeClr val="tx2"/>
                </a:solidFill>
                <a:latin typeface="Impact" panose="020B0806030902050204" pitchFamily="34" charset="0"/>
                <a:ea typeface="新宋体" panose="02010609030101010101" charset="-122"/>
              </a:rPr>
              <a:t>三问头身四问便， </a:t>
            </a:r>
            <a:endParaRPr lang="zh-CN" altLang="en-US" sz="2400" dirty="0">
              <a:solidFill>
                <a:schemeClr val="tx2"/>
              </a:solidFill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dirty="0">
                <a:solidFill>
                  <a:schemeClr val="tx2"/>
                </a:solidFill>
                <a:latin typeface="Impact" panose="020B0806030902050204" pitchFamily="34" charset="0"/>
                <a:ea typeface="新宋体" panose="02010609030101010101" charset="-122"/>
              </a:rPr>
              <a:t>五问饮食六问胸，</a:t>
            </a:r>
            <a:endParaRPr lang="zh-CN" altLang="en-US" sz="2400" dirty="0">
              <a:solidFill>
                <a:schemeClr val="tx2"/>
              </a:solidFill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dirty="0">
                <a:solidFill>
                  <a:schemeClr val="tx2"/>
                </a:solidFill>
                <a:latin typeface="Impact" panose="020B0806030902050204" pitchFamily="34" charset="0"/>
                <a:ea typeface="新宋体" panose="02010609030101010101" charset="-122"/>
              </a:rPr>
              <a:t>七聋八渴俱当辨，</a:t>
            </a:r>
            <a:endParaRPr lang="zh-CN" altLang="en-US" sz="2400" dirty="0">
              <a:solidFill>
                <a:schemeClr val="tx2"/>
              </a:solidFill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dirty="0">
                <a:solidFill>
                  <a:schemeClr val="tx2"/>
                </a:solidFill>
                <a:latin typeface="Impact" panose="020B0806030902050204" pitchFamily="34" charset="0"/>
                <a:ea typeface="新宋体" panose="02010609030101010101" charset="-122"/>
              </a:rPr>
              <a:t> 九问旧病十问因，</a:t>
            </a:r>
            <a:endParaRPr lang="zh-CN" altLang="en-US" sz="2400" dirty="0">
              <a:solidFill>
                <a:schemeClr val="tx2"/>
              </a:solidFill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dirty="0">
                <a:solidFill>
                  <a:schemeClr val="tx2"/>
                </a:solidFill>
                <a:latin typeface="Impact" panose="020B0806030902050204" pitchFamily="34" charset="0"/>
                <a:ea typeface="新宋体" panose="02010609030101010101" charset="-122"/>
              </a:rPr>
              <a:t>再兼服药参机变，</a:t>
            </a:r>
            <a:endParaRPr lang="zh-CN" altLang="en-US" sz="2400" dirty="0">
              <a:solidFill>
                <a:schemeClr val="tx2"/>
              </a:solidFill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dirty="0">
                <a:solidFill>
                  <a:schemeClr val="tx2"/>
                </a:solidFill>
                <a:latin typeface="Impact" panose="020B0806030902050204" pitchFamily="34" charset="0"/>
                <a:ea typeface="新宋体" panose="02010609030101010101" charset="-122"/>
              </a:rPr>
              <a:t> 妇女尤必问经期，</a:t>
            </a:r>
            <a:endParaRPr lang="zh-CN" altLang="en-US" sz="2400" dirty="0">
              <a:solidFill>
                <a:schemeClr val="tx2"/>
              </a:solidFill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dirty="0">
                <a:solidFill>
                  <a:schemeClr val="tx2"/>
                </a:solidFill>
                <a:latin typeface="Impact" panose="020B0806030902050204" pitchFamily="34" charset="0"/>
                <a:ea typeface="新宋体" panose="02010609030101010101" charset="-122"/>
              </a:rPr>
              <a:t>迟速闭崩皆可见， </a:t>
            </a:r>
            <a:endParaRPr lang="zh-CN" altLang="en-US" sz="2400" dirty="0">
              <a:solidFill>
                <a:schemeClr val="tx2"/>
              </a:solidFill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dirty="0">
                <a:solidFill>
                  <a:schemeClr val="tx2"/>
                </a:solidFill>
                <a:latin typeface="Impact" panose="020B0806030902050204" pitchFamily="34" charset="0"/>
                <a:ea typeface="新宋体" panose="02010609030101010101" charset="-122"/>
              </a:rPr>
              <a:t>再添片语告儿科，</a:t>
            </a:r>
            <a:endParaRPr lang="zh-CN" altLang="en-US" sz="2400" dirty="0">
              <a:solidFill>
                <a:schemeClr val="tx2"/>
              </a:solidFill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400" dirty="0">
                <a:solidFill>
                  <a:schemeClr val="tx2"/>
                </a:solidFill>
                <a:latin typeface="Impact" panose="020B0806030902050204" pitchFamily="34" charset="0"/>
                <a:ea typeface="新宋体" panose="02010609030101010101" charset="-122"/>
              </a:rPr>
              <a:t>天花麻疹全占验。</a:t>
            </a:r>
            <a:endParaRPr lang="zh-CN" altLang="en-US" sz="2400" dirty="0">
              <a:solidFill>
                <a:schemeClr val="tx2"/>
              </a:solidFill>
              <a:latin typeface="Impact" panose="020B0806030902050204" pitchFamily="34" charset="0"/>
              <a:ea typeface="新宋体" panose="02010609030101010101" charset="-122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>
              <a:buNone/>
            </a:pPr>
            <a:r>
              <a:rPr lang="en-US" altLang="zh-CN" dirty="0"/>
              <a:t>                   </a:t>
            </a:r>
            <a:r>
              <a:rPr lang="zh-CN" altLang="en-US" dirty="0"/>
              <a:t>问现在症</a:t>
            </a:r>
            <a:endParaRPr lang="zh-CN" altLang="en-US" dirty="0"/>
          </a:p>
        </p:txBody>
      </p:sp>
      <p:sp>
        <p:nvSpPr>
          <p:cNvPr id="5123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>
              <a:lnSpc>
                <a:spcPct val="90000"/>
              </a:lnSpc>
            </a:pPr>
            <a:r>
              <a:rPr lang="en-US" altLang="zh-CN" dirty="0"/>
              <a:t>【 </a:t>
            </a:r>
            <a:r>
              <a:rPr lang="en-US" altLang="zh-CN" b="1" dirty="0"/>
              <a:t>Ⅰ</a:t>
            </a:r>
            <a:r>
              <a:rPr lang="en-US" altLang="zh-CN" dirty="0"/>
              <a:t> 】 </a:t>
            </a:r>
            <a:r>
              <a:rPr lang="zh-CN" altLang="en-US" b="1" dirty="0"/>
              <a:t>问寒热</a:t>
            </a:r>
            <a:endParaRPr lang="zh-CN" altLang="en-US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400" dirty="0">
                <a:solidFill>
                  <a:srgbClr val="FF0000"/>
                </a:solidFill>
              </a:rPr>
              <a:t>寒</a:t>
            </a:r>
            <a:r>
              <a:rPr lang="zh-CN" altLang="en-US" sz="2400" dirty="0"/>
              <a:t>：恶寒</a:t>
            </a:r>
            <a:r>
              <a:rPr lang="en-US" altLang="zh-CN" sz="2400" dirty="0"/>
              <a:t>——</a:t>
            </a:r>
            <a:r>
              <a:rPr lang="zh-CN" altLang="en-US" sz="2400" dirty="0"/>
              <a:t>怕冷，加衣被，近火取暖   仍觉寒冷。</a:t>
            </a:r>
            <a:endParaRPr lang="zh-CN" altLang="en-US" sz="2400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400" dirty="0"/>
              <a:t>        畏寒</a:t>
            </a:r>
            <a:r>
              <a:rPr lang="en-US" altLang="zh-CN" sz="2400" dirty="0"/>
              <a:t>——</a:t>
            </a:r>
            <a:r>
              <a:rPr lang="zh-CN" altLang="en-US" sz="2400" dirty="0"/>
              <a:t>怕冷，加衣被，近火取暖能够缓解。</a:t>
            </a:r>
            <a:endParaRPr lang="zh-CN" altLang="en-US" sz="2400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400" dirty="0"/>
              <a:t>        恶风</a:t>
            </a:r>
            <a:r>
              <a:rPr lang="en-US" altLang="zh-CN" sz="2400" dirty="0"/>
              <a:t>——</a:t>
            </a:r>
            <a:r>
              <a:rPr lang="zh-CN" altLang="en-US" sz="2400" dirty="0"/>
              <a:t>遇风觉冷，避之可缓。</a:t>
            </a:r>
            <a:endParaRPr lang="zh-CN" altLang="en-US" sz="2400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400" dirty="0"/>
              <a:t>        寒战</a:t>
            </a:r>
            <a:r>
              <a:rPr lang="en-US" altLang="zh-CN" sz="2400" dirty="0"/>
              <a:t>——</a:t>
            </a:r>
            <a:r>
              <a:rPr lang="zh-CN" altLang="en-US" sz="2400" dirty="0"/>
              <a:t>恶寒严重，全身发抖</a:t>
            </a:r>
            <a:endParaRPr lang="zh-CN" altLang="en-US" sz="2400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400" dirty="0">
                <a:solidFill>
                  <a:srgbClr val="FF0000"/>
                </a:solidFill>
              </a:rPr>
              <a:t>热</a:t>
            </a:r>
            <a:r>
              <a:rPr lang="zh-CN" altLang="en-US" sz="2400" dirty="0"/>
              <a:t>：发热</a:t>
            </a:r>
            <a:r>
              <a:rPr lang="en-US" altLang="zh-CN" sz="2400" dirty="0"/>
              <a:t>——</a:t>
            </a:r>
            <a:r>
              <a:rPr lang="zh-CN" altLang="en-US" sz="2400" dirty="0"/>
              <a:t>体温升高；或病人自觉全身或局部发热，   </a:t>
            </a:r>
            <a:endParaRPr lang="zh-CN" altLang="en-US" sz="2400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400" dirty="0"/>
              <a:t>                         而量体温并不增高</a:t>
            </a:r>
            <a:r>
              <a:rPr lang="zh-CN" altLang="en-US" dirty="0"/>
              <a:t>。</a:t>
            </a:r>
            <a:endParaRPr lang="zh-CN" altLang="en-US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dirty="0"/>
              <a:t>      </a:t>
            </a:r>
            <a:r>
              <a:rPr lang="zh-CN" altLang="en-US" sz="2400" dirty="0"/>
              <a:t>五心烦热</a:t>
            </a:r>
            <a:r>
              <a:rPr lang="en-US" altLang="zh-CN" sz="2400" dirty="0"/>
              <a:t>——</a:t>
            </a:r>
            <a:r>
              <a:rPr lang="zh-CN" altLang="en-US" sz="2400" dirty="0"/>
              <a:t>手足心发热及胸中烦热</a:t>
            </a:r>
            <a:endParaRPr lang="zh-CN" altLang="en-US" sz="2400" dirty="0"/>
          </a:p>
          <a:p>
            <a:pPr algn="just" eaLnBrk="1" hangingPunct="1">
              <a:lnSpc>
                <a:spcPct val="90000"/>
              </a:lnSpc>
            </a:pPr>
            <a:r>
              <a:rPr lang="zh-CN" altLang="en-US" sz="2400" dirty="0"/>
              <a:t>        骨蒸发热</a:t>
            </a:r>
            <a:r>
              <a:rPr lang="en-US" altLang="zh-CN" sz="2400" dirty="0"/>
              <a:t>——</a:t>
            </a:r>
            <a:r>
              <a:rPr lang="zh-CN" altLang="en-US" sz="2400" dirty="0"/>
              <a:t>热自骨髓向外蒸发。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r>
              <a:rPr lang="en-US" altLang="zh-CN" b="1" dirty="0"/>
              <a:t>1  </a:t>
            </a:r>
            <a:r>
              <a:rPr lang="zh-CN" altLang="en-US" b="1" dirty="0"/>
              <a:t>恶寒发热</a:t>
            </a:r>
            <a:r>
              <a:rPr lang="zh-CN" altLang="en-US" dirty="0"/>
              <a:t> </a:t>
            </a:r>
            <a:endParaRPr lang="zh-CN" altLang="en-US" dirty="0"/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pPr algn="just" eaLnBrk="1" hangingPunct="1"/>
            <a:endParaRPr lang="en-US" altLang="zh-CN" dirty="0"/>
          </a:p>
          <a:p>
            <a:pPr algn="just" eaLnBrk="1" hangingPunct="1"/>
            <a:r>
              <a:rPr lang="en-US" altLang="zh-CN" dirty="0"/>
              <a:t> </a:t>
            </a:r>
            <a:r>
              <a:rPr lang="zh-CN" altLang="en-US" b="1" dirty="0"/>
              <a:t>恶寒与发热同时并见</a:t>
            </a:r>
            <a:r>
              <a:rPr lang="en-US" altLang="zh-CN" b="1" dirty="0"/>
              <a:t>-----</a:t>
            </a:r>
            <a:r>
              <a:rPr lang="zh-CN" altLang="en-US" b="1" dirty="0"/>
              <a:t>外感表证。</a:t>
            </a:r>
            <a:endParaRPr lang="zh-CN" altLang="en-US" b="1" dirty="0"/>
          </a:p>
          <a:p>
            <a:pPr algn="just" eaLnBrk="1" hangingPunct="1">
              <a:buNone/>
            </a:pPr>
            <a:endParaRPr lang="zh-CN" altLang="en-US" b="1" dirty="0"/>
          </a:p>
          <a:p>
            <a:pPr algn="just" eaLnBrk="1" hangingPunct="1"/>
            <a:r>
              <a:rPr lang="zh-CN" altLang="en-US" b="1" dirty="0"/>
              <a:t>（</a:t>
            </a:r>
            <a:r>
              <a:rPr lang="en-US" altLang="zh-CN" b="1" dirty="0"/>
              <a:t>1</a:t>
            </a:r>
            <a:r>
              <a:rPr lang="zh-CN" altLang="en-US" b="1" dirty="0"/>
              <a:t>）</a:t>
            </a:r>
            <a:r>
              <a:rPr lang="zh-CN" altLang="en-US" b="1" dirty="0">
                <a:cs typeface="Times New Roman" panose="02020603050405020304" pitchFamily="18" charset="0"/>
              </a:rPr>
              <a:t>       </a:t>
            </a:r>
            <a:r>
              <a:rPr lang="zh-CN" altLang="en-US" b="1" dirty="0"/>
              <a:t>恶寒重发热轻：主风寒表证。</a:t>
            </a:r>
            <a:endParaRPr lang="zh-CN" altLang="en-US" b="1" dirty="0"/>
          </a:p>
          <a:p>
            <a:pPr algn="just" eaLnBrk="1" hangingPunct="1"/>
            <a:r>
              <a:rPr lang="zh-CN" altLang="en-US" b="1" dirty="0"/>
              <a:t>（</a:t>
            </a:r>
            <a:r>
              <a:rPr lang="en-US" altLang="zh-CN" b="1" dirty="0"/>
              <a:t>2</a:t>
            </a:r>
            <a:r>
              <a:rPr lang="zh-CN" altLang="en-US" b="1" dirty="0"/>
              <a:t>）</a:t>
            </a:r>
            <a:r>
              <a:rPr lang="zh-CN" altLang="en-US" b="1" dirty="0">
                <a:cs typeface="Times New Roman" panose="02020603050405020304" pitchFamily="18" charset="0"/>
              </a:rPr>
              <a:t>       </a:t>
            </a:r>
            <a:r>
              <a:rPr lang="zh-CN" altLang="en-US" b="1" dirty="0"/>
              <a:t>发热重恶寒轻：主风热表证。</a:t>
            </a:r>
            <a:endParaRPr lang="zh-CN" altLang="en-US" b="1" dirty="0"/>
          </a:p>
          <a:p>
            <a:pPr algn="just" eaLnBrk="1" hangingPunct="1"/>
            <a:r>
              <a:rPr lang="zh-CN" altLang="en-US" b="1" dirty="0"/>
              <a:t>（</a:t>
            </a:r>
            <a:r>
              <a:rPr lang="en-US" altLang="zh-CN" b="1" dirty="0"/>
              <a:t>3</a:t>
            </a:r>
            <a:r>
              <a:rPr lang="zh-CN" altLang="en-US" b="1" dirty="0"/>
              <a:t>）</a:t>
            </a:r>
            <a:r>
              <a:rPr lang="zh-CN" altLang="en-US" b="1" dirty="0">
                <a:cs typeface="Times New Roman" panose="02020603050405020304" pitchFamily="18" charset="0"/>
              </a:rPr>
              <a:t>       </a:t>
            </a:r>
            <a:r>
              <a:rPr lang="zh-CN" altLang="en-US" b="1" dirty="0"/>
              <a:t>发热轻而恶风：主伤风表证。</a:t>
            </a:r>
            <a:endParaRPr lang="zh-CN" altLang="en-US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0</TotalTime>
  <Words>5363</Words>
  <Application>WPS 演示</Application>
  <PresentationFormat>全屏显示(4:3)</PresentationFormat>
  <Paragraphs>379</Paragraphs>
  <Slides>39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65" baseType="lpstr">
      <vt:lpstr>Arial</vt:lpstr>
      <vt:lpstr>宋体</vt:lpstr>
      <vt:lpstr>Wingdings</vt:lpstr>
      <vt:lpstr>Times New Roman</vt:lpstr>
      <vt:lpstr>等线</vt:lpstr>
      <vt:lpstr>Calibri Light</vt:lpstr>
      <vt:lpstr>Calibri</vt:lpstr>
      <vt:lpstr>思源黑体 CN Medium</vt:lpstr>
      <vt:lpstr>黑体</vt:lpstr>
      <vt:lpstr>+mn-lt</vt:lpstr>
      <vt:lpstr>Segoe Print</vt:lpstr>
      <vt:lpstr>思源黑体 CN Light</vt:lpstr>
      <vt:lpstr>经典繁角隶</vt:lpstr>
      <vt:lpstr>隶书</vt:lpstr>
      <vt:lpstr>华文中宋</vt:lpstr>
      <vt:lpstr>+mn-ea</vt:lpstr>
      <vt:lpstr>楷体_GB2312</vt:lpstr>
      <vt:lpstr>新宋体</vt:lpstr>
      <vt:lpstr>Impact</vt:lpstr>
      <vt:lpstr>思源黑体 CN Medium</vt:lpstr>
      <vt:lpstr>经典繁角隶</vt:lpstr>
      <vt:lpstr>Arial</vt:lpstr>
      <vt:lpstr>微软雅黑</vt:lpstr>
      <vt:lpstr>Arial Unicode MS</vt:lpstr>
      <vt:lpstr>Nature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CJFH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问诊</dc:title>
  <dc:creator>LI HAI CONG</dc:creator>
  <cp:lastModifiedBy>Psq7798</cp:lastModifiedBy>
  <cp:revision>79</cp:revision>
  <dcterms:created xsi:type="dcterms:W3CDTF">2005-01-24T10:46:29Z</dcterms:created>
  <dcterms:modified xsi:type="dcterms:W3CDTF">2025-07-14T03:45:10Z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225F05D3F3A64EA3B0025900EA60B16A_13</vt:lpwstr>
  </property>
  <property fmtid="{D5CDD505-2E9C-101B-9397-08002B2CF9AE}" pid="3" name="KSOProductBuildVer">
    <vt:lpwstr>2052-12.1.0.21915</vt:lpwstr>
  </property>
</Properties>
</file>