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6.svg" ContentType="image/svg+xml"/>
  <Override PartName="/ppt/media/image18.svg" ContentType="image/svg+xml"/>
  <Override PartName="/ppt/media/image20.svg" ContentType="image/svg+xml"/>
  <Override PartName="/ppt/media/image2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4" r:id="rId3"/>
    <p:sldId id="2565" r:id="rId4"/>
    <p:sldId id="2566" r:id="rId5"/>
    <p:sldId id="2593" r:id="rId6"/>
    <p:sldId id="2597" r:id="rId7"/>
    <p:sldId id="2602" r:id="rId8"/>
    <p:sldId id="2603" r:id="rId9"/>
    <p:sldId id="2567" r:id="rId10"/>
    <p:sldId id="2576" r:id="rId11"/>
    <p:sldId id="2598" r:id="rId12"/>
    <p:sldId id="2569" r:id="rId13"/>
    <p:sldId id="2570" r:id="rId14"/>
    <p:sldId id="2592" r:id="rId15"/>
    <p:sldId id="2596" r:id="rId16"/>
    <p:sldId id="2587" r:id="rId17"/>
    <p:sldId id="2594" r:id="rId18"/>
    <p:sldId id="2599" r:id="rId19"/>
    <p:sldId id="2600" r:id="rId20"/>
    <p:sldId id="2601" r:id="rId21"/>
    <p:sldId id="2588" r:id="rId22"/>
    <p:sldId id="2589" r:id="rId23"/>
    <p:sldId id="2561"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C3BEDF6-67D5-42DE-9027-EBE600393B31}" styleName="表样式 1 14">
    <a:wholeTbl>
      <a:tcTxStyle>
        <a:fontRef idx="none">
          <a:srgbClr val="000000"/>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a:noFill/>
            </a:ln>
          </a:top>
          <a:bottom>
            <a:ln>
              <a:noFill/>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a:noFill/>
            </a:ln>
          </a:top>
          <a:bottom>
            <a:ln>
              <a:noFill/>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a:noFill/>
            </a:ln>
          </a:top>
          <a:bottom>
            <a:ln>
              <a:noFill/>
            </a:ln>
          </a:bottom>
          <a:insideH>
            <a:ln>
              <a:noFill/>
            </a:ln>
          </a:insideH>
          <a:insideV>
            <a:ln>
              <a:noFill/>
            </a:ln>
          </a:insideV>
        </a:tcBdr>
        <a:fill>
          <a:solidFill>
            <a:schemeClr val="accent1">
              <a:lumMod val="20000"/>
              <a:lumOff val="80000"/>
            </a:schemeClr>
          </a:solidFill>
        </a:fill>
      </a:tcStyle>
    </a:firstCol>
    <a:lastRow>
      <a:tcTxStyle b="on">
        <a:fontRef idx="none">
          <a:srgbClr val="FFFFFF"/>
        </a:fontRef>
      </a:tcTxStyle>
      <a:tcStyle>
        <a:tcBdr>
          <a:left>
            <a:ln>
              <a:noFill/>
            </a:ln>
          </a:left>
          <a:right>
            <a:ln>
              <a:noFill/>
            </a:ln>
          </a:right>
          <a:top>
            <a:ln w="9525" cmpd="sng">
              <a:solidFill>
                <a:schemeClr val="accent1"/>
              </a:solidFill>
            </a:ln>
          </a:top>
          <a:bottom>
            <a:ln w="9525" cmpd="sng">
              <a:solidFill>
                <a:schemeClr val="accent1"/>
              </a:solidFill>
            </a:ln>
          </a:bottom>
          <a:insideH>
            <a:ln>
              <a:noFill/>
            </a:ln>
          </a:insideH>
          <a:insideV>
            <a:ln>
              <a:noFill/>
            </a:ln>
          </a:insideV>
        </a:tcBdr>
        <a:fill>
          <a:solidFill>
            <a:schemeClr val="accent1"/>
          </a:solidFill>
        </a:fill>
      </a:tcStyle>
    </a:lastRow>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8"/>
    <p:restoredTop sz="94719"/>
  </p:normalViewPr>
  <p:slideViewPr>
    <p:cSldViewPr snapToGrid="0">
      <p:cViewPr varScale="1">
        <p:scale>
          <a:sx n="69" d="100"/>
          <a:sy n="69" d="100"/>
        </p:scale>
        <p:origin x="570" y="60"/>
      </p:cViewPr>
      <p:guideLst/>
    </p:cSldViewPr>
  </p:slideViewPr>
  <p:notesTextViewPr>
    <p:cViewPr>
      <p:scale>
        <a:sx n="1" d="1"/>
        <a:sy n="1" d="1"/>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4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DA3F0-BFDA-49B3-A58E-1F0ED0A0C6F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C7AFC-18F8-46B7-B44F-E8ACB6AF51E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9BD39F2-4651-4151-AF0A-F2EC0DCE17A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8A4E86-A167-472C-BA6F-C5F97F9E7E3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D39F2-4651-4151-AF0A-F2EC0DCE17A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A4E86-A167-472C-BA6F-C5F97F9E7E3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xml"/><Relationship Id="rId5" Type="http://schemas.openxmlformats.org/officeDocument/2006/relationships/image" Target="../media/image3.jpeg"/><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tags" Target="../tags/tag76.xml"/><Relationship Id="rId3" Type="http://schemas.openxmlformats.org/officeDocument/2006/relationships/image" Target="../media/image1.png"/><Relationship Id="rId2" Type="http://schemas.openxmlformats.org/officeDocument/2006/relationships/tags" Target="../tags/tag75.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78.xml"/><Relationship Id="rId2" Type="http://schemas.openxmlformats.org/officeDocument/2006/relationships/image" Target="../media/image1.png"/><Relationship Id="rId1" Type="http://schemas.openxmlformats.org/officeDocument/2006/relationships/tags" Target="../tags/tag77.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png"/><Relationship Id="rId3" Type="http://schemas.openxmlformats.org/officeDocument/2006/relationships/tags" Target="../tags/tag80.xml"/><Relationship Id="rId2" Type="http://schemas.openxmlformats.org/officeDocument/2006/relationships/image" Target="../media/image1.png"/><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2.png"/><Relationship Id="rId34" Type="http://schemas.openxmlformats.org/officeDocument/2006/relationships/slideLayout" Target="../slideLayouts/slideLayout7.xml"/><Relationship Id="rId33" Type="http://schemas.openxmlformats.org/officeDocument/2006/relationships/tags" Target="../tags/tag103.xml"/><Relationship Id="rId32" Type="http://schemas.openxmlformats.org/officeDocument/2006/relationships/image" Target="../media/image22.svg"/><Relationship Id="rId31" Type="http://schemas.openxmlformats.org/officeDocument/2006/relationships/image" Target="../media/image21.png"/><Relationship Id="rId30" Type="http://schemas.openxmlformats.org/officeDocument/2006/relationships/tags" Target="../tags/tag102.xml"/><Relationship Id="rId3" Type="http://schemas.openxmlformats.org/officeDocument/2006/relationships/tags" Target="../tags/tag82.xml"/><Relationship Id="rId29" Type="http://schemas.openxmlformats.org/officeDocument/2006/relationships/tags" Target="../tags/tag101.xml"/><Relationship Id="rId28" Type="http://schemas.openxmlformats.org/officeDocument/2006/relationships/tags" Target="../tags/tag100.xml"/><Relationship Id="rId27" Type="http://schemas.openxmlformats.org/officeDocument/2006/relationships/tags" Target="../tags/tag99.xml"/><Relationship Id="rId26" Type="http://schemas.openxmlformats.org/officeDocument/2006/relationships/tags" Target="../tags/tag98.xml"/><Relationship Id="rId25" Type="http://schemas.openxmlformats.org/officeDocument/2006/relationships/tags" Target="../tags/tag97.xml"/><Relationship Id="rId24" Type="http://schemas.openxmlformats.org/officeDocument/2006/relationships/tags" Target="../tags/tag96.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image" Target="../media/image1.png"/><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image" Target="../media/image20.svg"/><Relationship Id="rId15" Type="http://schemas.openxmlformats.org/officeDocument/2006/relationships/image" Target="../media/image19.png"/><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tags" Target="../tags/tag86.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 Id="rId3" Type="http://schemas.openxmlformats.org/officeDocument/2006/relationships/tags" Target="../tags/tag105.xml"/><Relationship Id="rId2" Type="http://schemas.openxmlformats.org/officeDocument/2006/relationships/image" Target="../media/image1.png"/><Relationship Id="rId1" Type="http://schemas.openxmlformats.org/officeDocument/2006/relationships/tags" Target="../tags/tag104.xml"/></Relationships>
</file>

<file path=ppt/slides/_rels/slide15.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image" Target="../media/image26.png"/><Relationship Id="rId5" Type="http://schemas.openxmlformats.org/officeDocument/2006/relationships/tags" Target="../tags/tag108.xml"/><Relationship Id="rId4" Type="http://schemas.openxmlformats.org/officeDocument/2006/relationships/image" Target="../media/image2.png"/><Relationship Id="rId3" Type="http://schemas.openxmlformats.org/officeDocument/2006/relationships/tags" Target="../tags/tag107.xml"/><Relationship Id="rId2" Type="http://schemas.openxmlformats.org/officeDocument/2006/relationships/image" Target="../media/image1.png"/><Relationship Id="rId19" Type="http://schemas.openxmlformats.org/officeDocument/2006/relationships/slideLayout" Target="../slideLayouts/slideLayout7.xml"/><Relationship Id="rId18" Type="http://schemas.openxmlformats.org/officeDocument/2006/relationships/tags" Target="../tags/tag117.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image" Target="../media/image29.png"/><Relationship Id="rId14" Type="http://schemas.openxmlformats.org/officeDocument/2006/relationships/tags" Target="../tags/tag114.xml"/><Relationship Id="rId13" Type="http://schemas.openxmlformats.org/officeDocument/2006/relationships/image" Target="../media/image28.png"/><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image" Target="../media/image2.png"/><Relationship Id="rId3" Type="http://schemas.openxmlformats.org/officeDocument/2006/relationships/tags" Target="../tags/tag119.xml"/><Relationship Id="rId2" Type="http://schemas.openxmlformats.org/officeDocument/2006/relationships/image" Target="../media/image1.png"/><Relationship Id="rId17" Type="http://schemas.openxmlformats.org/officeDocument/2006/relationships/slideLayout" Target="../slideLayouts/slideLayout7.xml"/><Relationship Id="rId16" Type="http://schemas.openxmlformats.org/officeDocument/2006/relationships/image" Target="../media/image33.png"/><Relationship Id="rId15" Type="http://schemas.openxmlformats.org/officeDocument/2006/relationships/image" Target="../media/image32.png"/><Relationship Id="rId14" Type="http://schemas.openxmlformats.org/officeDocument/2006/relationships/tags" Target="../tags/tag127.xml"/><Relationship Id="rId13" Type="http://schemas.openxmlformats.org/officeDocument/2006/relationships/image" Target="../media/image31.png"/><Relationship Id="rId12" Type="http://schemas.openxmlformats.org/officeDocument/2006/relationships/tags" Target="../tags/tag126.xml"/><Relationship Id="rId11" Type="http://schemas.openxmlformats.org/officeDocument/2006/relationships/image" Target="../media/image30.png"/><Relationship Id="rId10" Type="http://schemas.openxmlformats.org/officeDocument/2006/relationships/tags" Target="../tags/tag125.xml"/><Relationship Id="rId1" Type="http://schemas.openxmlformats.org/officeDocument/2006/relationships/tags" Target="../tags/tag118.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129.xml"/><Relationship Id="rId2" Type="http://schemas.openxmlformats.org/officeDocument/2006/relationships/image" Target="../media/image1.png"/><Relationship Id="rId1" Type="http://schemas.openxmlformats.org/officeDocument/2006/relationships/tags" Target="../tags/tag128.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tags" Target="../tags/tag131.xml"/><Relationship Id="rId2" Type="http://schemas.openxmlformats.org/officeDocument/2006/relationships/image" Target="../media/image1.png"/><Relationship Id="rId1" Type="http://schemas.openxmlformats.org/officeDocument/2006/relationships/tags" Target="../tags/tag130.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png"/><Relationship Id="rId3" Type="http://schemas.openxmlformats.org/officeDocument/2006/relationships/tags" Target="../tags/tag133.xml"/><Relationship Id="rId2" Type="http://schemas.openxmlformats.org/officeDocument/2006/relationships/image" Target="../media/image1.png"/><Relationship Id="rId1" Type="http://schemas.openxmlformats.org/officeDocument/2006/relationships/tags" Target="../tags/tag132.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2.png"/><Relationship Id="rId3" Type="http://schemas.openxmlformats.org/officeDocument/2006/relationships/tags" Target="../tags/tag5.xml"/><Relationship Id="rId26" Type="http://schemas.openxmlformats.org/officeDocument/2006/relationships/slideLayout" Target="../slideLayouts/slideLayout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image" Target="../media/image1.png"/><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 Id="rId3" Type="http://schemas.openxmlformats.org/officeDocument/2006/relationships/tags" Target="../tags/tag135.xml"/><Relationship Id="rId2" Type="http://schemas.openxmlformats.org/officeDocument/2006/relationships/image" Target="../media/image1.png"/><Relationship Id="rId1" Type="http://schemas.openxmlformats.org/officeDocument/2006/relationships/tags" Target="../tags/tag134.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tags" Target="../tags/tag137.xml"/><Relationship Id="rId3" Type="http://schemas.openxmlformats.org/officeDocument/2006/relationships/image" Target="../media/image1.png"/><Relationship Id="rId2" Type="http://schemas.openxmlformats.org/officeDocument/2006/relationships/tags" Target="../tags/tag136.xml"/><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141.xml"/><Relationship Id="rId6" Type="http://schemas.openxmlformats.org/officeDocument/2006/relationships/image" Target="../media/image2.png"/><Relationship Id="rId5" Type="http://schemas.openxmlformats.org/officeDocument/2006/relationships/tags" Target="../tags/tag140.xml"/><Relationship Id="rId4" Type="http://schemas.openxmlformats.org/officeDocument/2006/relationships/image" Target="../media/image43.png"/><Relationship Id="rId3" Type="http://schemas.openxmlformats.org/officeDocument/2006/relationships/tags" Target="../tags/tag139.xml"/><Relationship Id="rId2" Type="http://schemas.openxmlformats.org/officeDocument/2006/relationships/image" Target="../media/image1.png"/><Relationship Id="rId1" Type="http://schemas.openxmlformats.org/officeDocument/2006/relationships/tags" Target="../tags/tag138.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 Id="rId3" Type="http://schemas.openxmlformats.org/officeDocument/2006/relationships/tags" Target="../tags/tag28.xml"/><Relationship Id="rId2" Type="http://schemas.openxmlformats.org/officeDocument/2006/relationships/image" Target="../media/image1.png"/><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1.xml"/><Relationship Id="rId5" Type="http://schemas.openxmlformats.org/officeDocument/2006/relationships/image" Target="../media/image5.png"/><Relationship Id="rId4" Type="http://schemas.openxmlformats.org/officeDocument/2006/relationships/image" Target="../media/image2.png"/><Relationship Id="rId3" Type="http://schemas.openxmlformats.org/officeDocument/2006/relationships/tags" Target="../tags/tag30.xml"/><Relationship Id="rId2" Type="http://schemas.openxmlformats.org/officeDocument/2006/relationships/image" Target="../media/image1.png"/><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image" Target="../media/image1.png"/><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png"/><Relationship Id="rId3" Type="http://schemas.openxmlformats.org/officeDocument/2006/relationships/tags" Target="../tags/tag35.xml"/><Relationship Id="rId2" Type="http://schemas.openxmlformats.org/officeDocument/2006/relationships/image" Target="../media/image1.png"/><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png"/><Relationship Id="rId3" Type="http://schemas.openxmlformats.org/officeDocument/2006/relationships/tags" Target="../tags/tag37.xml"/><Relationship Id="rId2" Type="http://schemas.openxmlformats.org/officeDocument/2006/relationships/image" Target="../media/image1.png"/><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image" Target="../media/image2.png"/><Relationship Id="rId3" Type="http://schemas.openxmlformats.org/officeDocument/2006/relationships/tags" Target="../tags/tag39.xml"/><Relationship Id="rId2" Type="http://schemas.openxmlformats.org/officeDocument/2006/relationships/image" Target="../media/image1.png"/><Relationship Id="rId12" Type="http://schemas.openxmlformats.org/officeDocument/2006/relationships/slideLayout" Target="../slideLayouts/slideLayout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image" Target="../media/image10.png"/><Relationship Id="rId4" Type="http://schemas.openxmlformats.org/officeDocument/2006/relationships/image" Target="../media/image2.png"/><Relationship Id="rId33" Type="http://schemas.openxmlformats.org/officeDocument/2006/relationships/slideLayout" Target="../slideLayouts/slideLayout7.xml"/><Relationship Id="rId32" Type="http://schemas.openxmlformats.org/officeDocument/2006/relationships/tags" Target="../tags/tag74.xml"/><Relationship Id="rId31" Type="http://schemas.openxmlformats.org/officeDocument/2006/relationships/tags" Target="../tags/tag73.xml"/><Relationship Id="rId30" Type="http://schemas.openxmlformats.org/officeDocument/2006/relationships/tags" Target="../tags/tag72.xml"/><Relationship Id="rId3" Type="http://schemas.openxmlformats.org/officeDocument/2006/relationships/tags" Target="../tags/tag48.xml"/><Relationship Id="rId29" Type="http://schemas.openxmlformats.org/officeDocument/2006/relationships/tags" Target="../tags/tag71.xml"/><Relationship Id="rId28" Type="http://schemas.openxmlformats.org/officeDocument/2006/relationships/tags" Target="../tags/tag70.xml"/><Relationship Id="rId27" Type="http://schemas.openxmlformats.org/officeDocument/2006/relationships/tags" Target="../tags/tag69.xml"/><Relationship Id="rId26" Type="http://schemas.openxmlformats.org/officeDocument/2006/relationships/tags" Target="../tags/tag68.xml"/><Relationship Id="rId25" Type="http://schemas.openxmlformats.org/officeDocument/2006/relationships/tags" Target="../tags/tag67.xml"/><Relationship Id="rId24" Type="http://schemas.openxmlformats.org/officeDocument/2006/relationships/tags" Target="../tags/tag66.xml"/><Relationship Id="rId23" Type="http://schemas.openxmlformats.org/officeDocument/2006/relationships/tags" Target="../tags/tag65.xml"/><Relationship Id="rId22" Type="http://schemas.openxmlformats.org/officeDocument/2006/relationships/tags" Target="../tags/tag64.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image" Target="../media/image1.png"/><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image" Target="../media/image11.png"/><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pic>
        <p:nvPicPr>
          <p:cNvPr id="3" name="图片 2" descr="C:/Users/武汉同济航天城医院/Desktop/医护照片/医院图片/医院图片2.jpg医院图片2"/>
          <p:cNvPicPr>
            <a:picLocks noChangeAspect="1"/>
          </p:cNvPicPr>
          <p:nvPr/>
        </p:nvPicPr>
        <p:blipFill>
          <a:blip r:embed="rId5"/>
          <a:srcRect l="17998" r="17998"/>
          <a:stretch>
            <a:fillRect/>
          </a:stretch>
        </p:blipFill>
        <p:spPr>
          <a:xfrm>
            <a:off x="0" y="1015365"/>
            <a:ext cx="5140960" cy="5355590"/>
          </a:xfrm>
          <a:custGeom>
            <a:avLst/>
            <a:gdLst>
              <a:gd name="connsiteX0" fmla="*/ 0 w 6593305"/>
              <a:gd name="connsiteY0" fmla="*/ 0 h 6853294"/>
              <a:gd name="connsiteX1" fmla="*/ 6586056 w 6593305"/>
              <a:gd name="connsiteY1" fmla="*/ 0 h 6853294"/>
              <a:gd name="connsiteX2" fmla="*/ 6593305 w 6593305"/>
              <a:gd name="connsiteY2" fmla="*/ 286679 h 6853294"/>
              <a:gd name="connsiteX3" fmla="*/ 26690 w 6593305"/>
              <a:gd name="connsiteY3" fmla="*/ 6853294 h 6853294"/>
              <a:gd name="connsiteX4" fmla="*/ 0 w 6593305"/>
              <a:gd name="connsiteY4" fmla="*/ 6852620 h 685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3305" h="6853294">
                <a:moveTo>
                  <a:pt x="0" y="0"/>
                </a:moveTo>
                <a:lnTo>
                  <a:pt x="6586056" y="0"/>
                </a:lnTo>
                <a:lnTo>
                  <a:pt x="6593305" y="286679"/>
                </a:lnTo>
                <a:cubicBezTo>
                  <a:pt x="6232358" y="3853163"/>
                  <a:pt x="3653331" y="6853294"/>
                  <a:pt x="26690" y="6853294"/>
                </a:cubicBezTo>
                <a:lnTo>
                  <a:pt x="0" y="6852620"/>
                </a:lnTo>
                <a:close/>
              </a:path>
            </a:pathLst>
          </a:custGeom>
        </p:spPr>
      </p:pic>
      <p:sp>
        <p:nvSpPr>
          <p:cNvPr id="4" name="文本框 3"/>
          <p:cNvSpPr txBox="1"/>
          <p:nvPr/>
        </p:nvSpPr>
        <p:spPr>
          <a:xfrm>
            <a:off x="5318760" y="2241550"/>
            <a:ext cx="7739380" cy="706755"/>
          </a:xfrm>
          <a:prstGeom prst="rect">
            <a:avLst/>
          </a:prstGeom>
          <a:noFill/>
        </p:spPr>
        <p:txBody>
          <a:bodyPr wrap="square" rtlCol="0">
            <a:spAutoFit/>
          </a:bodyPr>
          <a:p>
            <a:r>
              <a:rPr lang="zh-CN" altLang="en-US" sz="4000">
                <a:solidFill>
                  <a:schemeClr val="accent5">
                    <a:lumMod val="50000"/>
                  </a:schemeClr>
                </a:solidFill>
                <a:latin typeface="微软雅黑" panose="020B0503020204020204" charset="-122"/>
                <a:ea typeface="微软雅黑" panose="020B0503020204020204" charset="-122"/>
              </a:rPr>
              <a:t>精索静脉曲张的诊治与护理</a:t>
            </a:r>
            <a:endParaRPr lang="zh-CN" altLang="en-US" sz="4000">
              <a:solidFill>
                <a:schemeClr val="accent5">
                  <a:lumMod val="50000"/>
                </a:schemeClr>
              </a:solidFill>
              <a:latin typeface="微软雅黑" panose="020B0503020204020204" charset="-122"/>
              <a:ea typeface="微软雅黑" panose="020B0503020204020204" charset="-122"/>
            </a:endParaRPr>
          </a:p>
        </p:txBody>
      </p:sp>
      <p:sp>
        <p:nvSpPr>
          <p:cNvPr id="8" name="文本框 7"/>
          <p:cNvSpPr txBox="1"/>
          <p:nvPr>
            <p:custDataLst>
              <p:tags r:id="rId6"/>
            </p:custDataLst>
          </p:nvPr>
        </p:nvSpPr>
        <p:spPr>
          <a:xfrm>
            <a:off x="6519545" y="3963670"/>
            <a:ext cx="5337810" cy="942340"/>
          </a:xfrm>
          <a:prstGeom prst="rect">
            <a:avLst/>
          </a:prstGeom>
          <a:noFill/>
        </p:spPr>
        <p:txBody>
          <a:bodyPr wrap="square" rtlCol="0">
            <a:noAutofit/>
          </a:bodyPr>
          <a:p>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2025</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年</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6</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月</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6</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日</a:t>
            </a:r>
            <a:r>
              <a:rPr lang="en-US" altLang="zh-CN" sz="240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李利丽</a:t>
            </a:r>
            <a:endPar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4568825" y="3245485"/>
            <a:ext cx="7472045" cy="368300"/>
          </a:xfrm>
          <a:prstGeom prst="rect">
            <a:avLst/>
          </a:prstGeom>
        </p:spPr>
        <p:txBody>
          <a:bodyPr wrap="square">
            <a:spAutoFit/>
          </a:bodyPr>
          <a:p>
            <a:pPr algn="l"/>
            <a:r>
              <a:rPr lang="zh-CN" altLang="en-US" sz="1800">
                <a:latin typeface="Arial" panose="020B0604020202020204" pitchFamily="34" charset="0"/>
                <a:ea typeface="微软雅黑" panose="020B0503020204020204" charset="-122"/>
              </a:rPr>
              <a:t>（</a:t>
            </a:r>
            <a:r>
              <a:rPr lang="en-US" altLang="zh-CN" sz="1800">
                <a:latin typeface="Arial" panose="020B0604020202020204" pitchFamily="34" charset="0"/>
                <a:ea typeface="微软雅黑" panose="020B0503020204020204" charset="-122"/>
              </a:rPr>
              <a:t>2022</a:t>
            </a:r>
            <a:r>
              <a:rPr lang="zh-CN" altLang="en-US" sz="1800">
                <a:latin typeface="Arial" panose="020B0604020202020204" pitchFamily="34" charset="0"/>
                <a:ea typeface="微软雅黑" panose="020B0503020204020204" charset="-122"/>
              </a:rPr>
              <a:t>年中华医学会男科学分会</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精索静脉曲张诊断与治疗指南编写组）</a:t>
            </a:r>
            <a:endParaRPr lang="zh-CN" altLang="en-US" sz="1800">
              <a:latin typeface="Arial" panose="020B0604020202020204" pitchFamily="34" charset="0"/>
              <a:ea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1841500" y="4491355"/>
            <a:ext cx="2126615" cy="1468120"/>
          </a:xfrm>
          <a:prstGeom prst="rect">
            <a:avLst/>
          </a:prstGeom>
        </p:spPr>
      </p:pic>
      <p:pic>
        <p:nvPicPr>
          <p:cNvPr id="16" name="图片 15" descr="VI-logo1"/>
          <p:cNvPicPr>
            <a:picLocks noChangeAspect="1"/>
          </p:cNvPicPr>
          <p:nvPr>
            <p:custDataLst>
              <p:tags r:id="rId2"/>
            </p:custDataLst>
          </p:nvPr>
        </p:nvPicPr>
        <p:blipFill>
          <a:blip r:embed="rId3"/>
          <a:stretch>
            <a:fillRect/>
          </a:stretch>
        </p:blipFill>
        <p:spPr>
          <a:xfrm>
            <a:off x="234315" y="267970"/>
            <a:ext cx="2783205" cy="596900"/>
          </a:xfrm>
          <a:prstGeom prst="rect">
            <a:avLst/>
          </a:prstGeom>
        </p:spPr>
      </p:pic>
      <p:pic>
        <p:nvPicPr>
          <p:cNvPr id="7" name="图片 6" descr="diwen"/>
          <p:cNvPicPr>
            <a:picLocks noChangeAspect="1"/>
          </p:cNvPicPr>
          <p:nvPr>
            <p:custDataLst>
              <p:tags r:id="rId4"/>
            </p:custDataLst>
          </p:nvPr>
        </p:nvPicPr>
        <p:blipFill>
          <a:blip r:embed="rId5"/>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pic>
        <p:nvPicPr>
          <p:cNvPr id="4" name="图片 3"/>
          <p:cNvPicPr>
            <a:picLocks noChangeAspect="1"/>
          </p:cNvPicPr>
          <p:nvPr/>
        </p:nvPicPr>
        <p:blipFill>
          <a:blip r:embed="rId6"/>
          <a:stretch>
            <a:fillRect/>
          </a:stretch>
        </p:blipFill>
        <p:spPr>
          <a:xfrm>
            <a:off x="234315" y="1034415"/>
            <a:ext cx="5000625" cy="3456940"/>
          </a:xfrm>
          <a:prstGeom prst="rect">
            <a:avLst/>
          </a:prstGeom>
        </p:spPr>
      </p:pic>
      <p:sp>
        <p:nvSpPr>
          <p:cNvPr id="6" name="文本框 5"/>
          <p:cNvSpPr txBox="1"/>
          <p:nvPr/>
        </p:nvSpPr>
        <p:spPr>
          <a:xfrm>
            <a:off x="5709920" y="2298382"/>
            <a:ext cx="5080000" cy="2722880"/>
          </a:xfrm>
          <a:prstGeom prst="rect">
            <a:avLst/>
          </a:prstGeom>
        </p:spPr>
        <p:txBody>
          <a:bodyPr>
            <a:spAutoFit/>
          </a:bodyPr>
          <a:p>
            <a:pPr marL="0" indent="0">
              <a:lnSpc>
                <a:spcPct val="150000"/>
              </a:lnSpc>
            </a:pPr>
            <a:r>
              <a:rPr lang="en-US" altLang="zh-CN" sz="1600" b="0" i="0">
                <a:solidFill>
                  <a:schemeClr val="accent5">
                    <a:lumMod val="75000"/>
                  </a:schemeClr>
                </a:solidFill>
                <a:latin typeface="微软雅黑" panose="020B0503020204020204" charset="-122"/>
                <a:ea typeface="微软雅黑" panose="020B0503020204020204" charset="-122"/>
                <a:cs typeface="微软雅黑" panose="020B0503020204020204" charset="-122"/>
              </a:rPr>
              <a:t>   </a:t>
            </a:r>
            <a:r>
              <a:rPr lang="zh-CN" altLang="en-US" sz="2400" b="0" i="0">
                <a:solidFill>
                  <a:schemeClr val="accent5">
                    <a:lumMod val="75000"/>
                  </a:schemeClr>
                </a:solidFill>
                <a:latin typeface="微软雅黑" panose="020B0503020204020204" charset="-122"/>
                <a:ea typeface="微软雅黑" panose="020B0503020204020204" charset="-122"/>
                <a:cs typeface="微软雅黑" panose="020B0503020204020204" charset="-122"/>
              </a:rPr>
              <a:t>“胡桃夹综合征”</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a:t>
            </a:r>
            <a:r>
              <a:rPr lang="zh-CN" altLang="en-US" b="0" i="0">
                <a:solidFill>
                  <a:srgbClr val="333333"/>
                </a:solidFill>
                <a:latin typeface="微软雅黑" panose="020B0503020204020204" charset="-122"/>
                <a:ea typeface="微软雅黑" panose="020B0503020204020204" charset="-122"/>
                <a:cs typeface="微软雅黑" panose="020B0503020204020204" charset="-122"/>
              </a:rPr>
              <a:t>又称左肾静脉压迫综合征，是由腹主动脉和肠系膜上动脉的夹角变小所致，多与血管位置发育异常有关。正常时，肠系膜上动脉与腹主动脉之间的夹角被肠系膜、脂肪、淋巴结和腹膜等所充塞，使左肾静脉不会受到挤压。</a:t>
            </a:r>
            <a:endParaRPr lang="zh-CN" altLang="en-US" b="0" i="0">
              <a:solidFill>
                <a:srgbClr val="333333"/>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109585" y="389255"/>
            <a:ext cx="3542665" cy="645160"/>
          </a:xfrm>
          <a:prstGeom prst="rect">
            <a:avLst/>
          </a:prstGeom>
          <a:noFill/>
        </p:spPr>
        <p:txBody>
          <a:bodyPr wrap="square" rtlCol="0">
            <a:spAutoFit/>
            <a:scene3d>
              <a:camera prst="orthographicFront"/>
              <a:lightRig rig="threePt" dir="t"/>
            </a:scene3d>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四、病理生理学</a:t>
            </a:r>
            <a:endPar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100" name="文本框 99"/>
          <p:cNvSpPr txBox="1"/>
          <p:nvPr/>
        </p:nvSpPr>
        <p:spPr>
          <a:xfrm>
            <a:off x="726440" y="1247775"/>
            <a:ext cx="10926445" cy="829945"/>
          </a:xfrm>
          <a:prstGeom prst="rect">
            <a:avLst/>
          </a:prstGeom>
          <a:noFill/>
          <a:ln w="9525">
            <a:solidFill>
              <a:schemeClr val="accent5"/>
            </a:solidFill>
            <a:prstDash val="sysDot"/>
          </a:ln>
        </p:spPr>
        <p:txBody>
          <a:bodyPr wrap="square">
            <a:spAutoFit/>
          </a:bodyPr>
          <a:p>
            <a:pPr indent="0"/>
            <a:r>
              <a:rPr lang="zh-CN" sz="2400" b="0">
                <a:solidFill>
                  <a:srgbClr val="000000"/>
                </a:solidFill>
                <a:latin typeface="微软雅黑" panose="020B0503020204020204" charset="-122"/>
                <a:ea typeface="微软雅黑" panose="020B0503020204020204" charset="-122"/>
                <a:cs typeface="宋体" panose="02010600030101010101" pitchFamily="2" charset="-122"/>
              </a:rPr>
              <a:t>目前研究认为，精索静脉曲张可能与</a:t>
            </a:r>
            <a:r>
              <a:rPr lang="zh-CN" sz="2400" b="0" u="sng">
                <a:solidFill>
                  <a:srgbClr val="FF0000"/>
                </a:solidFill>
                <a:latin typeface="微软雅黑" panose="020B0503020204020204" charset="-122"/>
                <a:ea typeface="微软雅黑" panose="020B0503020204020204" charset="-122"/>
                <a:cs typeface="宋体" panose="02010600030101010101" pitchFamily="2" charset="-122"/>
              </a:rPr>
              <a:t>男性不育</a:t>
            </a:r>
            <a:r>
              <a:rPr lang="zh-CN" sz="2400" b="0">
                <a:solidFill>
                  <a:srgbClr val="000000"/>
                </a:solidFill>
                <a:latin typeface="微软雅黑" panose="020B0503020204020204" charset="-122"/>
                <a:ea typeface="微软雅黑" panose="020B0503020204020204" charset="-122"/>
                <a:cs typeface="宋体" panose="02010600030101010101" pitchFamily="2" charset="-122"/>
              </a:rPr>
              <a:t>、</a:t>
            </a:r>
            <a:r>
              <a:rPr lang="zh-CN" sz="2400" b="0" u="sng">
                <a:solidFill>
                  <a:srgbClr val="0070C0"/>
                </a:solidFill>
                <a:latin typeface="微软雅黑" panose="020B0503020204020204" charset="-122"/>
                <a:ea typeface="微软雅黑" panose="020B0503020204020204" charset="-122"/>
                <a:cs typeface="宋体" panose="02010600030101010101" pitchFamily="2" charset="-122"/>
              </a:rPr>
              <a:t>同侧阴囊及其内容物</a:t>
            </a:r>
            <a:r>
              <a:rPr lang="zh-CN" sz="2400" b="1" u="sng">
                <a:solidFill>
                  <a:srgbClr val="0070C0"/>
                </a:solidFill>
                <a:latin typeface="微软雅黑" panose="020B0503020204020204" charset="-122"/>
                <a:ea typeface="微软雅黑" panose="020B0503020204020204" charset="-122"/>
                <a:cs typeface="宋体" panose="02010600030101010101" pitchFamily="2" charset="-122"/>
              </a:rPr>
              <a:t>疼痛</a:t>
            </a:r>
            <a:r>
              <a:rPr lang="zh-CN" sz="2400" b="0" u="sng">
                <a:solidFill>
                  <a:srgbClr val="0070C0"/>
                </a:solidFill>
                <a:latin typeface="微软雅黑" panose="020B0503020204020204" charset="-122"/>
                <a:ea typeface="微软雅黑" panose="020B0503020204020204" charset="-122"/>
                <a:cs typeface="宋体" panose="02010600030101010101" pitchFamily="2" charset="-122"/>
              </a:rPr>
              <a:t>不适</a:t>
            </a:r>
            <a:r>
              <a:rPr lang="zh-CN" sz="2400" b="0">
                <a:solidFill>
                  <a:srgbClr val="000000"/>
                </a:solidFill>
                <a:latin typeface="微软雅黑" panose="020B0503020204020204" charset="-122"/>
                <a:ea typeface="微软雅黑" panose="020B0503020204020204" charset="-122"/>
                <a:cs typeface="宋体" panose="02010600030101010101" pitchFamily="2" charset="-122"/>
              </a:rPr>
              <a:t>、</a:t>
            </a:r>
            <a:r>
              <a:rPr lang="zh-CN" sz="2400" b="0" u="sng">
                <a:solidFill>
                  <a:srgbClr val="0070C0"/>
                </a:solidFill>
                <a:latin typeface="微软雅黑" panose="020B0503020204020204" charset="-122"/>
                <a:ea typeface="微软雅黑" panose="020B0503020204020204" charset="-122"/>
                <a:cs typeface="宋体" panose="02010600030101010101" pitchFamily="2" charset="-122"/>
              </a:rPr>
              <a:t>睾酮合成和分泌异常</a:t>
            </a:r>
            <a:r>
              <a:rPr lang="zh-CN" sz="2400" b="0">
                <a:solidFill>
                  <a:srgbClr val="000000"/>
                </a:solidFill>
                <a:latin typeface="微软雅黑" panose="020B0503020204020204" charset="-122"/>
                <a:ea typeface="微软雅黑" panose="020B0503020204020204" charset="-122"/>
                <a:cs typeface="宋体" panose="02010600030101010101" pitchFamily="2" charset="-122"/>
              </a:rPr>
              <a:t>有关。</a:t>
            </a:r>
            <a:endParaRPr lang="zh-CN" altLang="en-US" sz="2400">
              <a:latin typeface="微软雅黑" panose="020B0503020204020204" charset="-122"/>
              <a:ea typeface="微软雅黑" panose="020B0503020204020204" charset="-122"/>
            </a:endParaRPr>
          </a:p>
        </p:txBody>
      </p:sp>
      <p:sp>
        <p:nvSpPr>
          <p:cNvPr id="3" name="文本框 2"/>
          <p:cNvSpPr txBox="1"/>
          <p:nvPr/>
        </p:nvSpPr>
        <p:spPr>
          <a:xfrm>
            <a:off x="865505" y="2460625"/>
            <a:ext cx="9958705" cy="3046095"/>
          </a:xfrm>
          <a:prstGeom prst="rect">
            <a:avLst/>
          </a:prstGeom>
          <a:noFill/>
          <a:ln w="9525">
            <a:noFill/>
          </a:ln>
        </p:spPr>
        <p:txBody>
          <a:bodyPr wrap="square">
            <a:spAutoFit/>
          </a:bodyPr>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目前认为，精索静脉曲张可</a:t>
            </a:r>
            <a:r>
              <a:rPr lang="zh-CN" sz="2400" b="0">
                <a:solidFill>
                  <a:srgbClr val="000000"/>
                </a:solidFill>
                <a:latin typeface="微软雅黑" panose="020B0503020204020204" charset="-122"/>
                <a:ea typeface="微软雅黑" panose="020B0503020204020204" charset="-122"/>
                <a:cs typeface="宋体" panose="02010600030101010101" pitchFamily="2" charset="-122"/>
              </a:rPr>
              <a:t>以影响睾丸的生精功能，可能机制包括：</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①睾丸内温度升高；</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②睾丸血流改变及微循环障碍；</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③生殖细胞缺氧、损伤及凋亡；</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④肾和肾上腺代谢物逆流；</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⑤氧化应激损伤；</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⑥免疫应答异常；</a:t>
            </a:r>
            <a:endParaRPr lang="zh-CN" sz="2400" b="0">
              <a:solidFill>
                <a:srgbClr val="000000"/>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000000"/>
                </a:solidFill>
                <a:latin typeface="微软雅黑" panose="020B0503020204020204" charset="-122"/>
                <a:ea typeface="微软雅黑" panose="020B0503020204020204" charset="-122"/>
                <a:cs typeface="宋体" panose="02010600030101010101" pitchFamily="2" charset="-122"/>
              </a:rPr>
              <a:t>⑦睾丸间质细胞数量和功能受损，导致睾丸内睾酮水平下降</a:t>
            </a:r>
            <a:endParaRPr lang="zh-CN" altLang="en-US" sz="2400">
              <a:latin typeface="微软雅黑" panose="020B0503020204020204" charset="-122"/>
              <a:ea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28100" y="26797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五、诊 断</a:t>
            </a:r>
            <a:endParaRPr lang="zh-CN" altLang="en-US" sz="3600">
              <a:solidFill>
                <a:schemeClr val="accent5">
                  <a:lumMod val="50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grpSp>
        <p:nvGrpSpPr>
          <p:cNvPr id="22" name="组合 21"/>
          <p:cNvGrpSpPr/>
          <p:nvPr/>
        </p:nvGrpSpPr>
        <p:grpSpPr>
          <a:xfrm>
            <a:off x="702945" y="1407795"/>
            <a:ext cx="10606405" cy="3223260"/>
            <a:chOff x="2876" y="3870"/>
            <a:chExt cx="13200" cy="3060"/>
          </a:xfrm>
        </p:grpSpPr>
        <p:pic>
          <p:nvPicPr>
            <p:cNvPr id="6" name="Image 1" descr="preencoded.png"/>
            <p:cNvPicPr>
              <a:picLocks noChangeAspect="1"/>
            </p:cNvPicPr>
            <p:nvPr/>
          </p:nvPicPr>
          <p:blipFill>
            <a:blip r:embed="rId5"/>
            <a:srcRect/>
            <a:stretch>
              <a:fillRect/>
            </a:stretch>
          </p:blipFill>
          <p:spPr>
            <a:xfrm>
              <a:off x="2876" y="3870"/>
              <a:ext cx="13200" cy="3060"/>
            </a:xfrm>
            <a:prstGeom prst="rect">
              <a:avLst/>
            </a:prstGeom>
          </p:spPr>
        </p:pic>
        <p:grpSp>
          <p:nvGrpSpPr>
            <p:cNvPr id="19" name="组合 18"/>
            <p:cNvGrpSpPr/>
            <p:nvPr/>
          </p:nvGrpSpPr>
          <p:grpSpPr>
            <a:xfrm>
              <a:off x="3541" y="4174"/>
              <a:ext cx="11874" cy="2570"/>
              <a:chOff x="1264" y="3461"/>
              <a:chExt cx="11874" cy="2570"/>
            </a:xfrm>
          </p:grpSpPr>
          <p:sp>
            <p:nvSpPr>
              <p:cNvPr id="8" name="Text 3"/>
              <p:cNvSpPr/>
              <p:nvPr/>
            </p:nvSpPr>
            <p:spPr>
              <a:xfrm>
                <a:off x="2783" y="3461"/>
                <a:ext cx="420" cy="480"/>
              </a:xfrm>
              <a:prstGeom prst="rect">
                <a:avLst/>
              </a:prstGeom>
              <a:noFill/>
            </p:spPr>
            <p:txBody>
              <a:bodyPr vert="horz" wrap="square" lIns="0" tIns="0" rIns="0" bIns="0" rtlCol="0" anchor="ctr"/>
              <a:p>
                <a:pPr marL="0" indent="0" algn="ctr">
                  <a:lnSpc>
                    <a:spcPts val="2100"/>
                  </a:lnSpc>
                  <a:buNone/>
                </a:pPr>
                <a:r>
                  <a:rPr lang="en-US" sz="1500" b="1" dirty="0">
                    <a:solidFill>
                      <a:srgbClr val="615CED"/>
                    </a:solidFill>
                    <a:latin typeface="微软雅黑" panose="020B0503020204020204" charset="-122"/>
                    <a:ea typeface="微软雅黑" panose="020B0503020204020204" charset="-122"/>
                    <a:cs typeface="微软雅黑" panose="020B0503020204020204" pitchFamily="34" charset="-120"/>
                  </a:rPr>
                  <a:t>01</a:t>
                </a:r>
                <a:endParaRPr lang="en-US" sz="1500" dirty="0"/>
              </a:p>
            </p:txBody>
          </p:sp>
          <p:sp>
            <p:nvSpPr>
              <p:cNvPr id="9" name="Text 4"/>
              <p:cNvSpPr/>
              <p:nvPr/>
            </p:nvSpPr>
            <p:spPr>
              <a:xfrm>
                <a:off x="1710" y="4076"/>
                <a:ext cx="2565" cy="398"/>
              </a:xfrm>
              <a:prstGeom prst="rect">
                <a:avLst/>
              </a:prstGeom>
              <a:noFill/>
            </p:spPr>
            <p:txBody>
              <a:bodyPr vert="horz" wrap="square" lIns="0" tIns="0" rIns="0" bIns="0" rtlCol="0" anchor="ctr"/>
              <a:p>
                <a:pPr marL="0" indent="0" algn="ctr">
                  <a:lnSpc>
                    <a:spcPts val="1690"/>
                  </a:lnSpc>
                  <a:buNone/>
                </a:pPr>
                <a:r>
                  <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rPr>
                  <a:t>病史采集</a:t>
                </a:r>
                <a:endPar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endParaRPr>
              </a:p>
            </p:txBody>
          </p:sp>
          <p:sp>
            <p:nvSpPr>
              <p:cNvPr id="10" name="Text 5"/>
              <p:cNvSpPr/>
              <p:nvPr/>
            </p:nvSpPr>
            <p:spPr>
              <a:xfrm>
                <a:off x="1264" y="4534"/>
                <a:ext cx="3013" cy="1462"/>
              </a:xfrm>
              <a:prstGeom prst="rect">
                <a:avLst/>
              </a:prstGeom>
              <a:noFill/>
              <a:ln>
                <a:solidFill>
                  <a:schemeClr val="tx1"/>
                </a:solidFill>
                <a:prstDash val="dash"/>
              </a:ln>
            </p:spPr>
            <p:txBody>
              <a:bodyPr vert="horz" wrap="square" lIns="0" tIns="0" rIns="0" bIns="0" rtlCol="0" anchor="ctr"/>
              <a:p>
                <a:pPr marL="0" indent="0" algn="l">
                  <a:lnSpc>
                    <a:spcPct val="150000"/>
                  </a:lnSpc>
                  <a:buNone/>
                </a:pPr>
                <a:r>
                  <a:rPr lang="en-US" dirty="0">
                    <a:solidFill>
                      <a:schemeClr val="tx1"/>
                    </a:solidFill>
                    <a:latin typeface="微软雅黑" panose="020B0503020204020204" charset="-122"/>
                    <a:ea typeface="微软雅黑" panose="020B0503020204020204" charset="-122"/>
                    <a:cs typeface="微软雅黑" panose="020B0503020204020204" pitchFamily="34" charset="-120"/>
                  </a:rPr>
                  <a:t>收集患者既往史、婚育史、症状出现时间和性质及伴随症状，以识别精索静脉曲张相关线索</a:t>
                </a:r>
                <a:r>
                  <a:rPr lang="en-US" dirty="0">
                    <a:solidFill>
                      <a:srgbClr val="666666"/>
                    </a:solidFill>
                    <a:latin typeface="微软雅黑" panose="020B0503020204020204" charset="-122"/>
                    <a:ea typeface="微软雅黑" panose="020B0503020204020204" charset="-122"/>
                    <a:cs typeface="微软雅黑" panose="020B0503020204020204" pitchFamily="34" charset="-120"/>
                  </a:rPr>
                  <a:t>。</a:t>
                </a:r>
                <a:endParaRPr lang="en-US" dirty="0"/>
              </a:p>
            </p:txBody>
          </p:sp>
          <p:sp>
            <p:nvSpPr>
              <p:cNvPr id="11" name="Text 6"/>
              <p:cNvSpPr/>
              <p:nvPr/>
            </p:nvSpPr>
            <p:spPr>
              <a:xfrm>
                <a:off x="5587" y="3461"/>
                <a:ext cx="420" cy="480"/>
              </a:xfrm>
              <a:prstGeom prst="rect">
                <a:avLst/>
              </a:prstGeom>
              <a:noFill/>
            </p:spPr>
            <p:txBody>
              <a:bodyPr vert="horz" wrap="square" lIns="0" tIns="0" rIns="0" bIns="0" rtlCol="0" anchor="ctr"/>
              <a:p>
                <a:pPr marL="0" indent="0" algn="ctr">
                  <a:lnSpc>
                    <a:spcPts val="2100"/>
                  </a:lnSpc>
                  <a:buNone/>
                </a:pPr>
                <a:r>
                  <a:rPr lang="en-US" sz="1500" b="1" dirty="0">
                    <a:solidFill>
                      <a:srgbClr val="5BB1E1"/>
                    </a:solidFill>
                    <a:latin typeface="微软雅黑" panose="020B0503020204020204" charset="-122"/>
                    <a:ea typeface="微软雅黑" panose="020B0503020204020204" charset="-122"/>
                    <a:cs typeface="微软雅黑" panose="020B0503020204020204" pitchFamily="34" charset="-120"/>
                  </a:rPr>
                  <a:t>02</a:t>
                </a:r>
                <a:endParaRPr lang="en-US" sz="1500" dirty="0"/>
              </a:p>
            </p:txBody>
          </p:sp>
          <p:sp>
            <p:nvSpPr>
              <p:cNvPr id="12" name="Text 7"/>
              <p:cNvSpPr/>
              <p:nvPr/>
            </p:nvSpPr>
            <p:spPr>
              <a:xfrm>
                <a:off x="4515" y="4076"/>
                <a:ext cx="2565" cy="398"/>
              </a:xfrm>
              <a:prstGeom prst="rect">
                <a:avLst/>
              </a:prstGeom>
              <a:noFill/>
            </p:spPr>
            <p:txBody>
              <a:bodyPr vert="horz" wrap="square" lIns="0" tIns="0" rIns="0" bIns="0" rtlCol="0" anchor="ctr"/>
              <a:p>
                <a:pPr marL="0" indent="0" algn="ctr">
                  <a:lnSpc>
                    <a:spcPts val="1690"/>
                  </a:lnSpc>
                  <a:buNone/>
                </a:pPr>
                <a:r>
                  <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rPr>
                  <a:t>体格检查</a:t>
                </a:r>
                <a:endParaRPr lang="en-US" sz="1200" dirty="0"/>
              </a:p>
            </p:txBody>
          </p:sp>
          <p:sp>
            <p:nvSpPr>
              <p:cNvPr id="13" name="Text 8"/>
              <p:cNvSpPr/>
              <p:nvPr/>
            </p:nvSpPr>
            <p:spPr>
              <a:xfrm>
                <a:off x="4515" y="4534"/>
                <a:ext cx="2565" cy="1050"/>
              </a:xfrm>
              <a:prstGeom prst="rect">
                <a:avLst/>
              </a:prstGeom>
              <a:noFill/>
              <a:ln>
                <a:solidFill>
                  <a:schemeClr val="tx1"/>
                </a:solidFill>
                <a:prstDash val="dash"/>
              </a:ln>
            </p:spPr>
            <p:txBody>
              <a:bodyPr vert="horz" wrap="square" lIns="0" tIns="0" rIns="0" bIns="0" rtlCol="0" anchor="ctr"/>
              <a:p>
                <a:pPr marL="0" indent="0" algn="l">
                  <a:lnSpc>
                    <a:spcPct val="150000"/>
                  </a:lnSpc>
                  <a:buNone/>
                </a:pPr>
                <a:r>
                  <a:rPr lang="en-US" dirty="0">
                    <a:solidFill>
                      <a:schemeClr val="tx1"/>
                    </a:solidFill>
                    <a:latin typeface="微软雅黑" panose="020B0503020204020204" charset="-122"/>
                    <a:ea typeface="微软雅黑" panose="020B0503020204020204" charset="-122"/>
                    <a:cs typeface="微软雅黑" panose="020B0503020204020204" pitchFamily="34" charset="-120"/>
                  </a:rPr>
                  <a:t>在适宜环境下细致</a:t>
                </a:r>
                <a:endParaRPr lang="en-US"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ct val="150000"/>
                  </a:lnSpc>
                  <a:buNone/>
                </a:pPr>
                <a:r>
                  <a:rPr lang="en-US" dirty="0">
                    <a:solidFill>
                      <a:schemeClr val="tx1"/>
                    </a:solidFill>
                    <a:latin typeface="微软雅黑" panose="020B0503020204020204" charset="-122"/>
                    <a:ea typeface="微软雅黑" panose="020B0503020204020204" charset="-122"/>
                    <a:cs typeface="微软雅黑" panose="020B0503020204020204" pitchFamily="34" charset="-120"/>
                  </a:rPr>
                  <a:t>检查阴囊及其内容物，评估静脉曲张程度。</a:t>
                </a:r>
                <a:endParaRPr lang="en-US" dirty="0">
                  <a:solidFill>
                    <a:schemeClr val="tx1"/>
                  </a:solidFill>
                  <a:latin typeface="微软雅黑" panose="020B0503020204020204" charset="-122"/>
                  <a:ea typeface="微软雅黑" panose="020B0503020204020204" charset="-122"/>
                  <a:cs typeface="微软雅黑" panose="020B0503020204020204" pitchFamily="34" charset="-120"/>
                </a:endParaRPr>
              </a:p>
            </p:txBody>
          </p:sp>
          <p:sp>
            <p:nvSpPr>
              <p:cNvPr id="14" name="Text 9"/>
              <p:cNvSpPr/>
              <p:nvPr/>
            </p:nvSpPr>
            <p:spPr>
              <a:xfrm>
                <a:off x="8393" y="3461"/>
                <a:ext cx="420" cy="480"/>
              </a:xfrm>
              <a:prstGeom prst="rect">
                <a:avLst/>
              </a:prstGeom>
              <a:noFill/>
            </p:spPr>
            <p:txBody>
              <a:bodyPr vert="horz" wrap="square" lIns="0" tIns="0" rIns="0" bIns="0" rtlCol="0" anchor="ctr"/>
              <a:p>
                <a:pPr marL="0" indent="0" algn="ctr">
                  <a:lnSpc>
                    <a:spcPts val="2100"/>
                  </a:lnSpc>
                  <a:buNone/>
                </a:pPr>
                <a:r>
                  <a:rPr lang="en-US" sz="1500" b="1" dirty="0">
                    <a:solidFill>
                      <a:srgbClr val="615CED"/>
                    </a:solidFill>
                    <a:latin typeface="微软雅黑" panose="020B0503020204020204" charset="-122"/>
                    <a:ea typeface="微软雅黑" panose="020B0503020204020204" charset="-122"/>
                    <a:cs typeface="微软雅黑" panose="020B0503020204020204" pitchFamily="34" charset="-120"/>
                  </a:rPr>
                  <a:t>03</a:t>
                </a:r>
                <a:endParaRPr lang="en-US" sz="1500" dirty="0"/>
              </a:p>
            </p:txBody>
          </p:sp>
          <p:sp>
            <p:nvSpPr>
              <p:cNvPr id="15" name="Text 10"/>
              <p:cNvSpPr/>
              <p:nvPr/>
            </p:nvSpPr>
            <p:spPr>
              <a:xfrm>
                <a:off x="7320" y="4076"/>
                <a:ext cx="2565" cy="398"/>
              </a:xfrm>
              <a:prstGeom prst="rect">
                <a:avLst/>
              </a:prstGeom>
              <a:noFill/>
            </p:spPr>
            <p:txBody>
              <a:bodyPr vert="horz" wrap="square" lIns="0" tIns="0" rIns="0" bIns="0" rtlCol="0" anchor="ctr"/>
              <a:p>
                <a:pPr marL="0" indent="0" algn="ctr">
                  <a:lnSpc>
                    <a:spcPts val="1690"/>
                  </a:lnSpc>
                  <a:buNone/>
                </a:pPr>
                <a:r>
                  <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rPr>
                  <a:t>疼痛评估</a:t>
                </a:r>
                <a:endPar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endParaRPr>
              </a:p>
            </p:txBody>
          </p:sp>
          <p:sp>
            <p:nvSpPr>
              <p:cNvPr id="17" name="Text 11"/>
              <p:cNvSpPr/>
              <p:nvPr/>
            </p:nvSpPr>
            <p:spPr>
              <a:xfrm>
                <a:off x="7320" y="4534"/>
                <a:ext cx="2658" cy="1490"/>
              </a:xfrm>
              <a:prstGeom prst="rect">
                <a:avLst/>
              </a:prstGeom>
              <a:noFill/>
              <a:ln>
                <a:solidFill>
                  <a:schemeClr val="tx1"/>
                </a:solidFill>
                <a:prstDash val="dash"/>
              </a:ln>
            </p:spPr>
            <p:txBody>
              <a:bodyPr vert="horz" wrap="square" lIns="0" tIns="0" rIns="0" bIns="0" rtlCol="0" anchor="ctr"/>
              <a:p>
                <a:pPr marL="0" indent="0" algn="l">
                  <a:lnSpc>
                    <a:spcPct val="150000"/>
                  </a:lnSpc>
                  <a:buNone/>
                </a:pPr>
                <a:r>
                  <a:rPr lang="en-US" dirty="0">
                    <a:solidFill>
                      <a:schemeClr val="tx1"/>
                    </a:solidFill>
                    <a:latin typeface="微软雅黑" panose="020B0503020204020204" charset="-122"/>
                    <a:ea typeface="微软雅黑" panose="020B0503020204020204" charset="-122"/>
                    <a:cs typeface="微软雅黑" panose="020B0503020204020204" pitchFamily="34" charset="-120"/>
                  </a:rPr>
                  <a:t>通过数字分级法、面部表情评分或主诉分级量化患者疼痛程度，指导治疗方案制定。</a:t>
                </a:r>
                <a:endParaRPr lang="en-US" dirty="0">
                  <a:solidFill>
                    <a:schemeClr val="tx1"/>
                  </a:solidFill>
                  <a:latin typeface="微软雅黑" panose="020B0503020204020204" charset="-122"/>
                  <a:ea typeface="微软雅黑" panose="020B0503020204020204" charset="-122"/>
                  <a:cs typeface="微软雅黑" panose="020B0503020204020204" pitchFamily="34" charset="-120"/>
                </a:endParaRPr>
              </a:p>
            </p:txBody>
          </p:sp>
          <p:sp>
            <p:nvSpPr>
              <p:cNvPr id="18" name="Text 12"/>
              <p:cNvSpPr/>
              <p:nvPr/>
            </p:nvSpPr>
            <p:spPr>
              <a:xfrm>
                <a:off x="11198" y="3461"/>
                <a:ext cx="420" cy="480"/>
              </a:xfrm>
              <a:prstGeom prst="rect">
                <a:avLst/>
              </a:prstGeom>
              <a:noFill/>
            </p:spPr>
            <p:txBody>
              <a:bodyPr vert="horz" wrap="square" lIns="0" tIns="0" rIns="0" bIns="0" rtlCol="0" anchor="ctr"/>
              <a:p>
                <a:pPr marL="0" indent="0" algn="ctr">
                  <a:lnSpc>
                    <a:spcPts val="2100"/>
                  </a:lnSpc>
                  <a:buNone/>
                </a:pPr>
                <a:r>
                  <a:rPr lang="en-US" sz="1500" b="1" dirty="0">
                    <a:solidFill>
                      <a:srgbClr val="5BB1E1"/>
                    </a:solidFill>
                    <a:latin typeface="微软雅黑" panose="020B0503020204020204" charset="-122"/>
                    <a:ea typeface="微软雅黑" panose="020B0503020204020204" charset="-122"/>
                    <a:cs typeface="微软雅黑" panose="020B0503020204020204" pitchFamily="34" charset="-120"/>
                  </a:rPr>
                  <a:t>04</a:t>
                </a:r>
                <a:endParaRPr lang="en-US" sz="1500" dirty="0"/>
              </a:p>
            </p:txBody>
          </p:sp>
          <p:sp>
            <p:nvSpPr>
              <p:cNvPr id="20" name="Text 13"/>
              <p:cNvSpPr/>
              <p:nvPr/>
            </p:nvSpPr>
            <p:spPr>
              <a:xfrm>
                <a:off x="10125" y="4076"/>
                <a:ext cx="2565" cy="398"/>
              </a:xfrm>
              <a:prstGeom prst="rect">
                <a:avLst/>
              </a:prstGeom>
              <a:noFill/>
            </p:spPr>
            <p:txBody>
              <a:bodyPr vert="horz" wrap="square" lIns="0" tIns="0" rIns="0" bIns="0" rtlCol="0" anchor="ctr"/>
              <a:p>
                <a:pPr marL="0" indent="0" algn="ctr">
                  <a:lnSpc>
                    <a:spcPts val="1690"/>
                  </a:lnSpc>
                  <a:buNone/>
                </a:pPr>
                <a:r>
                  <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rPr>
                  <a:t>睾丸功能检查</a:t>
                </a:r>
                <a:endParaRPr lang="en-US" sz="2000" b="1" dirty="0">
                  <a:solidFill>
                    <a:schemeClr val="accent5">
                      <a:lumMod val="50000"/>
                    </a:schemeClr>
                  </a:solidFill>
                  <a:latin typeface="微软雅黑" panose="020B0503020204020204" charset="-122"/>
                  <a:ea typeface="微软雅黑" panose="020B0503020204020204" charset="-122"/>
                  <a:cs typeface="微软雅黑" panose="020B0503020204020204" pitchFamily="34" charset="-120"/>
                </a:endParaRPr>
              </a:p>
            </p:txBody>
          </p:sp>
          <p:sp>
            <p:nvSpPr>
              <p:cNvPr id="21" name="Text 14"/>
              <p:cNvSpPr/>
              <p:nvPr/>
            </p:nvSpPr>
            <p:spPr>
              <a:xfrm>
                <a:off x="10125" y="4534"/>
                <a:ext cx="3013" cy="1497"/>
              </a:xfrm>
              <a:prstGeom prst="rect">
                <a:avLst/>
              </a:prstGeom>
              <a:noFill/>
              <a:ln>
                <a:solidFill>
                  <a:schemeClr val="tx1"/>
                </a:solidFill>
                <a:prstDash val="dash"/>
              </a:ln>
            </p:spPr>
            <p:txBody>
              <a:bodyPr vert="horz" wrap="square" lIns="0" tIns="0" rIns="0" bIns="0" rtlCol="0" anchor="ctr"/>
              <a:p>
                <a:pPr marL="0" indent="0" algn="l">
                  <a:lnSpc>
                    <a:spcPct val="150000"/>
                  </a:lnSpc>
                  <a:buNone/>
                </a:pPr>
                <a:r>
                  <a:rPr lang="en-US" dirty="0">
                    <a:solidFill>
                      <a:schemeClr val="tx1"/>
                    </a:solidFill>
                    <a:latin typeface="微软雅黑" panose="020B0503020204020204" charset="-122"/>
                    <a:ea typeface="微软雅黑" panose="020B0503020204020204" charset="-122"/>
                    <a:cs typeface="微软雅黑" panose="020B0503020204020204" pitchFamily="34" charset="-120"/>
                  </a:rPr>
                  <a:t>通过睾丸</a:t>
                </a:r>
                <a:r>
                  <a:rPr lang="en-US" u="sng" dirty="0">
                    <a:solidFill>
                      <a:schemeClr val="tx1"/>
                    </a:solidFill>
                    <a:latin typeface="微软雅黑" panose="020B0503020204020204" charset="-122"/>
                    <a:ea typeface="微软雅黑" panose="020B0503020204020204" charset="-122"/>
                    <a:cs typeface="微软雅黑" panose="020B0503020204020204" pitchFamily="34" charset="-120"/>
                  </a:rPr>
                  <a:t>大小、质地</a:t>
                </a:r>
                <a:r>
                  <a:rPr lang="en-US" dirty="0">
                    <a:solidFill>
                      <a:schemeClr val="tx1"/>
                    </a:solidFill>
                    <a:latin typeface="微软雅黑" panose="020B0503020204020204" charset="-122"/>
                    <a:ea typeface="微软雅黑" panose="020B0503020204020204" charset="-122"/>
                    <a:cs typeface="微软雅黑" panose="020B0503020204020204" pitchFamily="34" charset="-120"/>
                  </a:rPr>
                  <a:t>、精液分析和睾酮水平评估，判断精索静脉曲张对生育能力的影响。</a:t>
                </a:r>
                <a:endParaRPr lang="en-US" dirty="0">
                  <a:solidFill>
                    <a:schemeClr val="tx1"/>
                  </a:solidFill>
                  <a:latin typeface="微软雅黑" panose="020B0503020204020204" charset="-122"/>
                  <a:ea typeface="微软雅黑" panose="020B0503020204020204" charset="-122"/>
                  <a:cs typeface="微软雅黑" panose="020B0503020204020204" pitchFamily="34" charset="-120"/>
                </a:endParaRPr>
              </a:p>
            </p:txBody>
          </p:sp>
        </p:grpSp>
      </p:grpSp>
      <p:sp>
        <p:nvSpPr>
          <p:cNvPr id="23" name="椭圆形标注 22"/>
          <p:cNvSpPr/>
          <p:nvPr/>
        </p:nvSpPr>
        <p:spPr>
          <a:xfrm>
            <a:off x="10722610" y="2202180"/>
            <a:ext cx="1457960" cy="991870"/>
          </a:xfrm>
          <a:prstGeom prst="wedgeEllipseCallout">
            <a:avLst>
              <a:gd name="adj1" fmla="val -61030"/>
              <a:gd name="adj2" fmla="val 46406"/>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10546715" y="2375535"/>
            <a:ext cx="1696085" cy="645160"/>
          </a:xfrm>
          <a:prstGeom prst="rect">
            <a:avLst/>
          </a:prstGeom>
          <a:noFill/>
          <a:ln w="9525">
            <a:noFill/>
          </a:ln>
        </p:spPr>
        <p:txBody>
          <a:bodyPr wrap="square">
            <a:spAutoFit/>
          </a:bodyPr>
          <a:p>
            <a:pPr indent="279400"/>
            <a:r>
              <a:rPr lang="zh-CN" sz="1200" b="0">
                <a:solidFill>
                  <a:srgbClr val="000000"/>
                </a:solidFill>
                <a:latin typeface="微软雅黑" panose="020B0503020204020204" charset="-122"/>
                <a:ea typeface="微软雅黑" panose="020B0503020204020204" charset="-122"/>
                <a:cs typeface="宋体" panose="02010600030101010101" pitchFamily="2" charset="-122"/>
              </a:rPr>
              <a:t>患侧睾丸变小、</a:t>
            </a:r>
            <a:endParaRPr lang="zh-CN" sz="1200" b="0">
              <a:solidFill>
                <a:srgbClr val="000000"/>
              </a:solidFill>
              <a:latin typeface="微软雅黑" panose="020B0503020204020204" charset="-122"/>
              <a:ea typeface="微软雅黑" panose="020B0503020204020204" charset="-122"/>
              <a:cs typeface="宋体" panose="02010600030101010101" pitchFamily="2" charset="-122"/>
            </a:endParaRPr>
          </a:p>
          <a:p>
            <a:pPr indent="279400"/>
            <a:r>
              <a:rPr lang="zh-CN" sz="1200" b="0">
                <a:solidFill>
                  <a:srgbClr val="000000"/>
                </a:solidFill>
                <a:latin typeface="微软雅黑" panose="020B0503020204020204" charset="-122"/>
                <a:ea typeface="微软雅黑" panose="020B0503020204020204" charset="-122"/>
                <a:cs typeface="宋体" panose="02010600030101010101" pitchFamily="2" charset="-122"/>
              </a:rPr>
              <a:t>质地变软是睾丸</a:t>
            </a:r>
            <a:endParaRPr lang="zh-CN" sz="1200" b="0">
              <a:solidFill>
                <a:srgbClr val="000000"/>
              </a:solidFill>
              <a:latin typeface="微软雅黑" panose="020B0503020204020204" charset="-122"/>
              <a:ea typeface="微软雅黑" panose="020B0503020204020204" charset="-122"/>
              <a:cs typeface="宋体" panose="02010600030101010101" pitchFamily="2" charset="-122"/>
            </a:endParaRPr>
          </a:p>
          <a:p>
            <a:pPr indent="279400"/>
            <a:r>
              <a:rPr lang="zh-CN" sz="1200" b="0">
                <a:solidFill>
                  <a:srgbClr val="000000"/>
                </a:solidFill>
                <a:latin typeface="微软雅黑" panose="020B0503020204020204" charset="-122"/>
                <a:ea typeface="微软雅黑" panose="020B0503020204020204" charset="-122"/>
                <a:cs typeface="宋体" panose="02010600030101010101" pitchFamily="2" charset="-122"/>
              </a:rPr>
              <a:t>功能不全的征象</a:t>
            </a:r>
            <a:r>
              <a:rPr lang="zh-CN" sz="1100" b="0">
                <a:solidFill>
                  <a:srgbClr val="000000"/>
                </a:solidFill>
                <a:latin typeface="微软雅黑" panose="020B0503020204020204" charset="-122"/>
                <a:ea typeface="微软雅黑" panose="020B0503020204020204" charset="-122"/>
                <a:cs typeface="宋体" panose="02010600030101010101" pitchFamily="2" charset="-122"/>
              </a:rPr>
              <a:t>。</a:t>
            </a:r>
            <a:endParaRPr lang="zh-CN" altLang="en-US">
              <a:latin typeface="微软雅黑" panose="020B0503020204020204" charset="-122"/>
              <a:ea typeface="微软雅黑" panose="020B0503020204020204" charset="-122"/>
            </a:endParaRPr>
          </a:p>
        </p:txBody>
      </p:sp>
      <p:sp>
        <p:nvSpPr>
          <p:cNvPr id="3" name="文本框 2"/>
          <p:cNvSpPr txBox="1"/>
          <p:nvPr/>
        </p:nvSpPr>
        <p:spPr>
          <a:xfrm>
            <a:off x="234315" y="1049020"/>
            <a:ext cx="4366895" cy="495300"/>
          </a:xfrm>
          <a:prstGeom prst="rect">
            <a:avLst/>
          </a:prstGeom>
          <a:noFill/>
        </p:spPr>
        <p:txBody>
          <a:bodyPr wrap="none" rtlCol="0" anchor="t">
            <a:spAutoFit/>
          </a:bodyPr>
          <a:p>
            <a:pPr indent="0">
              <a:lnSpc>
                <a:spcPts val="3150"/>
              </a:lnSpc>
              <a:buNone/>
            </a:pPr>
            <a:r>
              <a:rPr lang="en-US" sz="2400" b="1" dirty="0">
                <a:solidFill>
                  <a:srgbClr val="333333"/>
                </a:solidFill>
                <a:latin typeface="微软雅黑" panose="020B0503020204020204" charset="-122"/>
                <a:ea typeface="微软雅黑" panose="020B0503020204020204" charset="-122"/>
                <a:cs typeface="微软雅黑" panose="020B0503020204020204" pitchFamily="34" charset="-120"/>
                <a:sym typeface="+mn-ea"/>
              </a:rPr>
              <a:t>病史询问与体格检查</a:t>
            </a:r>
            <a:r>
              <a:rPr lang="zh-CN" altLang="en-US" sz="2400" b="1" dirty="0">
                <a:solidFill>
                  <a:srgbClr val="333333"/>
                </a:solidFill>
                <a:latin typeface="微软雅黑" panose="020B0503020204020204" charset="-122"/>
                <a:ea typeface="微软雅黑" panose="020B0503020204020204" charset="-122"/>
                <a:cs typeface="微软雅黑" panose="020B0503020204020204" pitchFamily="34" charset="-120"/>
                <a:sym typeface="+mn-ea"/>
              </a:rPr>
              <a:t>（推荐</a:t>
            </a:r>
            <a:r>
              <a:rPr lang="en-US" altLang="zh-CN" sz="2400" b="1" dirty="0">
                <a:solidFill>
                  <a:srgbClr val="333333"/>
                </a:solidFill>
                <a:latin typeface="微软雅黑" panose="020B0503020204020204" charset="-122"/>
                <a:ea typeface="微软雅黑" panose="020B0503020204020204" charset="-122"/>
                <a:cs typeface="微软雅黑" panose="020B0503020204020204" pitchFamily="34" charset="-120"/>
                <a:sym typeface="+mn-ea"/>
              </a:rPr>
              <a:t>A</a:t>
            </a:r>
            <a:r>
              <a:rPr lang="zh-CN" altLang="en-US" sz="2400" b="1" dirty="0">
                <a:solidFill>
                  <a:srgbClr val="333333"/>
                </a:solidFill>
                <a:latin typeface="微软雅黑" panose="020B0503020204020204" charset="-122"/>
                <a:ea typeface="微软雅黑" panose="020B0503020204020204" charset="-122"/>
                <a:cs typeface="微软雅黑" panose="020B0503020204020204" pitchFamily="34" charset="-120"/>
                <a:sym typeface="+mn-ea"/>
              </a:rPr>
              <a:t>）</a:t>
            </a:r>
            <a:endParaRPr lang="zh-CN" altLang="en-US" sz="2400" b="1" dirty="0">
              <a:solidFill>
                <a:srgbClr val="333333"/>
              </a:solidFill>
              <a:latin typeface="微软雅黑" panose="020B0503020204020204" charset="-122"/>
              <a:ea typeface="微软雅黑" panose="020B0503020204020204" charset="-122"/>
              <a:cs typeface="微软雅黑" panose="020B0503020204020204" pitchFamily="34" charset="-120"/>
              <a:sym typeface="+mn-ea"/>
            </a:endParaRPr>
          </a:p>
        </p:txBody>
      </p:sp>
      <p:sp>
        <p:nvSpPr>
          <p:cNvPr id="24" name="下箭头 23"/>
          <p:cNvSpPr/>
          <p:nvPr/>
        </p:nvSpPr>
        <p:spPr>
          <a:xfrm>
            <a:off x="4799965" y="4074795"/>
            <a:ext cx="320040" cy="44767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p>
            <a:pPr algn="ctr"/>
            <a:endParaRPr lang="zh-CN" altLang="en-US"/>
          </a:p>
        </p:txBody>
      </p:sp>
      <p:sp>
        <p:nvSpPr>
          <p:cNvPr id="25" name="文本框 24"/>
          <p:cNvSpPr txBox="1"/>
          <p:nvPr/>
        </p:nvSpPr>
        <p:spPr>
          <a:xfrm>
            <a:off x="1236980" y="4723765"/>
            <a:ext cx="9541510" cy="1322070"/>
          </a:xfrm>
          <a:prstGeom prst="rect">
            <a:avLst/>
          </a:prstGeom>
          <a:noFill/>
          <a:ln w="9525">
            <a:solidFill>
              <a:schemeClr val="tx1"/>
            </a:solidFill>
            <a:prstDash val="dashDot"/>
          </a:ln>
        </p:spPr>
        <p:txBody>
          <a:bodyPr wrap="square">
            <a:spAutoFit/>
          </a:bodyPr>
          <a:p>
            <a:pPr marL="0" indent="292100" algn="l"/>
            <a:r>
              <a:rPr lang="en-US" altLang="zh-CN" sz="1600" b="0">
                <a:solidFill>
                  <a:srgbClr val="000000"/>
                </a:solidFill>
                <a:cs typeface="宋体" panose="02010600030101010101" pitchFamily="2" charset="-122"/>
              </a:rPr>
              <a:t> </a:t>
            </a:r>
            <a:r>
              <a:rPr lang="zh-CN" sz="1600" b="0">
                <a:solidFill>
                  <a:srgbClr val="000000"/>
                </a:solidFill>
                <a:cs typeface="宋体" panose="02010600030101010101" pitchFamily="2" charset="-122"/>
              </a:rPr>
              <a:t>患者先站立位，视诊阴囊，</a:t>
            </a:r>
            <a:r>
              <a:rPr lang="en-US" sz="1600" b="0">
                <a:solidFill>
                  <a:srgbClr val="000000"/>
                </a:solidFill>
                <a:latin typeface="Calibri" panose="020F0502020204030204" charset="0"/>
              </a:rPr>
              <a:t>III</a:t>
            </a:r>
            <a:r>
              <a:rPr lang="zh-CN" sz="1600" b="0">
                <a:solidFill>
                  <a:srgbClr val="000000"/>
                </a:solidFill>
                <a:cs typeface="宋体" panose="02010600030101010101" pitchFamily="2" charset="-122"/>
              </a:rPr>
              <a:t>度精索静脉曲张患者常可见患侧阴囊松弛下垂，在阴囊部位可见到突出于皮肤的扩张扭曲呈团块状的精索蔓状静脉丛，触诊可触及弯曲的血管团。</a:t>
            </a:r>
            <a:endParaRPr lang="zh-CN" sz="1600" b="0">
              <a:solidFill>
                <a:srgbClr val="000000"/>
              </a:solidFill>
              <a:cs typeface="宋体" panose="02010600030101010101" pitchFamily="2" charset="-122"/>
            </a:endParaRPr>
          </a:p>
          <a:p>
            <a:pPr marL="0" indent="292100" algn="l"/>
            <a:r>
              <a:rPr lang="en-US" altLang="zh-CN" sz="1600" b="0">
                <a:solidFill>
                  <a:srgbClr val="000000"/>
                </a:solidFill>
                <a:cs typeface="宋体" panose="02010600030101010101" pitchFamily="2" charset="-122"/>
              </a:rPr>
              <a:t> </a:t>
            </a:r>
            <a:r>
              <a:rPr lang="zh-CN" sz="1600" b="0">
                <a:solidFill>
                  <a:srgbClr val="000000"/>
                </a:solidFill>
                <a:cs typeface="宋体" panose="02010600030101010101" pitchFamily="2" charset="-122"/>
              </a:rPr>
              <a:t>对于亚临床型和</a:t>
            </a:r>
            <a:r>
              <a:rPr lang="en-US" sz="1600" b="0">
                <a:solidFill>
                  <a:srgbClr val="000000"/>
                </a:solidFill>
                <a:latin typeface="Calibri" panose="020F0502020204030204" charset="0"/>
              </a:rPr>
              <a:t>I</a:t>
            </a:r>
            <a:r>
              <a:rPr lang="zh-CN" sz="1600" b="0">
                <a:solidFill>
                  <a:srgbClr val="000000"/>
                </a:solidFill>
                <a:cs typeface="宋体" panose="02010600030101010101" pitchFamily="2" charset="-122"/>
              </a:rPr>
              <a:t>、</a:t>
            </a:r>
            <a:r>
              <a:rPr lang="en-US" sz="1600" b="0">
                <a:solidFill>
                  <a:srgbClr val="000000"/>
                </a:solidFill>
                <a:latin typeface="Calibri" panose="020F0502020204030204" charset="0"/>
              </a:rPr>
              <a:t>II</a:t>
            </a:r>
            <a:r>
              <a:rPr lang="zh-CN" sz="1600" b="0">
                <a:solidFill>
                  <a:srgbClr val="000000"/>
                </a:solidFill>
                <a:cs typeface="宋体" panose="02010600030101010101" pitchFamily="2" charset="-122"/>
              </a:rPr>
              <a:t>度精索静脉曲张患者，需采用</a:t>
            </a:r>
            <a:r>
              <a:rPr lang="en-US" sz="1600" b="0">
                <a:solidFill>
                  <a:srgbClr val="FF0000"/>
                </a:solidFill>
                <a:latin typeface="Calibri" panose="020F0502020204030204" charset="0"/>
              </a:rPr>
              <a:t>Valsalva</a:t>
            </a:r>
            <a:r>
              <a:rPr lang="en-US" sz="1600" b="0">
                <a:solidFill>
                  <a:srgbClr val="FF0000"/>
                </a:solidFill>
                <a:latin typeface="宋体" panose="02010600030101010101" pitchFamily="2" charset="-122"/>
              </a:rPr>
              <a:t> </a:t>
            </a:r>
            <a:r>
              <a:rPr lang="zh-CN" sz="1600" b="0">
                <a:solidFill>
                  <a:srgbClr val="FF0000"/>
                </a:solidFill>
                <a:cs typeface="宋体" panose="02010600030101010101" pitchFamily="2" charset="-122"/>
              </a:rPr>
              <a:t>试验</a:t>
            </a:r>
            <a:r>
              <a:rPr lang="zh-CN" sz="1600" b="0">
                <a:solidFill>
                  <a:srgbClr val="000000"/>
                </a:solidFill>
                <a:cs typeface="宋体" panose="02010600030101010101" pitchFamily="2" charset="-122"/>
              </a:rPr>
              <a:t>检查，方法如下：患者取站立位，深吸气后紧闭声门，再用力做呼气动作，必要时辅以手压患者腹部，以加大腹压，达到更好的效果，此时再视诊和触诊阴囊。</a:t>
            </a:r>
            <a:endParaRPr lang="zh-CN" alt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28100" y="26797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五、诊 断</a:t>
            </a:r>
            <a:endPar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3" name="Text 0"/>
          <p:cNvSpPr/>
          <p:nvPr/>
        </p:nvSpPr>
        <p:spPr>
          <a:xfrm>
            <a:off x="366395" y="1203960"/>
            <a:ext cx="8001000" cy="400050"/>
          </a:xfrm>
          <a:prstGeom prst="rect">
            <a:avLst/>
          </a:prstGeom>
          <a:noFill/>
        </p:spPr>
        <p:txBody>
          <a:bodyPr vert="horz" wrap="square" lIns="0" tIns="0" rIns="0" bIns="0" rtlCol="0" anchor="ctr"/>
          <a:p>
            <a:pPr marL="0" indent="0" algn="l">
              <a:lnSpc>
                <a:spcPts val="3150"/>
              </a:lnSpc>
              <a:buNone/>
            </a:pPr>
            <a:r>
              <a:rPr lang="en-US" sz="2250" b="1" dirty="0">
                <a:solidFill>
                  <a:srgbClr val="333333"/>
                </a:solidFill>
                <a:latin typeface="微软雅黑" panose="020B0503020204020204" charset="-122"/>
                <a:ea typeface="微软雅黑" panose="020B0503020204020204" charset="-122"/>
                <a:cs typeface="微软雅黑" panose="020B0503020204020204" pitchFamily="34" charset="-120"/>
              </a:rPr>
              <a:t>影像学检查与睾丸功能评估</a:t>
            </a:r>
            <a:endParaRPr lang="en-US" sz="2250" b="1" dirty="0">
              <a:solidFill>
                <a:srgbClr val="333333"/>
              </a:solidFill>
              <a:latin typeface="微软雅黑" panose="020B0503020204020204" charset="-122"/>
              <a:ea typeface="微软雅黑" panose="020B0503020204020204" charset="-122"/>
              <a:cs typeface="微软雅黑" panose="020B0503020204020204" pitchFamily="34" charset="-120"/>
            </a:endParaRPr>
          </a:p>
        </p:txBody>
      </p:sp>
      <p:sp>
        <p:nvSpPr>
          <p:cNvPr id="20" name="右箭头 19"/>
          <p:cNvSpPr/>
          <p:nvPr>
            <p:custDataLst>
              <p:tags r:id="rId5"/>
            </p:custDataLst>
          </p:nvPr>
        </p:nvSpPr>
        <p:spPr>
          <a:xfrm rot="2700000" flipH="1">
            <a:off x="4508091" y="2162108"/>
            <a:ext cx="1971411" cy="1139140"/>
          </a:xfrm>
          <a:prstGeom prst="rightArrow">
            <a:avLst>
              <a:gd name="adj1" fmla="val 55333"/>
              <a:gd name="adj2" fmla="val 6605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1" name="图片 20" descr="32313538333630393b32313538333730383bc9cfbfcecce1d0d1"/>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111502" y="2345655"/>
            <a:ext cx="359064" cy="358491"/>
          </a:xfrm>
          <a:prstGeom prst="rect">
            <a:avLst/>
          </a:prstGeom>
        </p:spPr>
      </p:pic>
      <p:sp>
        <p:nvSpPr>
          <p:cNvPr id="22" name="右箭头 21"/>
          <p:cNvSpPr/>
          <p:nvPr>
            <p:custDataLst>
              <p:tags r:id="rId9"/>
            </p:custDataLst>
          </p:nvPr>
        </p:nvSpPr>
        <p:spPr>
          <a:xfrm rot="2700000" flipH="1">
            <a:off x="4461631" y="3812312"/>
            <a:ext cx="1971411" cy="1139140"/>
          </a:xfrm>
          <a:prstGeom prst="rightArrow">
            <a:avLst>
              <a:gd name="adj1" fmla="val 55333"/>
              <a:gd name="adj2" fmla="val 6605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3" name="图片 22" descr="32313538333630393b32313538333730393bbed9cad6cce1ceca"/>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5089133" y="4024538"/>
            <a:ext cx="359064" cy="358491"/>
          </a:xfrm>
          <a:prstGeom prst="rect">
            <a:avLst/>
          </a:prstGeom>
        </p:spPr>
      </p:pic>
      <p:sp>
        <p:nvSpPr>
          <p:cNvPr id="24" name="任意多边形 23"/>
          <p:cNvSpPr/>
          <p:nvPr>
            <p:custDataLst>
              <p:tags r:id="rId13"/>
            </p:custDataLst>
          </p:nvPr>
        </p:nvSpPr>
        <p:spPr>
          <a:xfrm rot="18900000">
            <a:off x="5389245" y="4694555"/>
            <a:ext cx="2296160" cy="1313815"/>
          </a:xfrm>
          <a:custGeom>
            <a:avLst/>
            <a:gdLst>
              <a:gd name="adj1" fmla="val 55333"/>
              <a:gd name="adj2" fmla="val 66053"/>
              <a:gd name="maxAdj2" fmla="*/ 100000 w ss"/>
              <a:gd name="a1" fmla="pin 0 adj1 100000"/>
              <a:gd name="a2" fmla="pin 0 adj2 maxAdj2"/>
              <a:gd name="dx1" fmla="*/ ss a2 100000"/>
              <a:gd name="x1" fmla="+- r 0 dx1"/>
              <a:gd name="dy1" fmla="*/ h a1 200000"/>
              <a:gd name="y1" fmla="+- vc 0 dy1"/>
              <a:gd name="y2" fmla="+- vc dy1 0"/>
              <a:gd name="dx2" fmla="*/ y1 dx1 hd2"/>
              <a:gd name="x2" fmla="+- x1 dx2 0"/>
            </a:gdLst>
            <a:ahLst/>
            <a:cxnLst>
              <a:cxn ang="3">
                <a:pos x="x1" y="t"/>
              </a:cxn>
              <a:cxn ang="cd2">
                <a:pos x="l" y="vc"/>
              </a:cxn>
              <a:cxn ang="cd4">
                <a:pos x="x1" y="b"/>
              </a:cxn>
              <a:cxn ang="0">
                <a:pos x="r" y="vc"/>
              </a:cxn>
            </a:cxnLst>
            <a:rect l="l" t="t" r="r" b="b"/>
            <a:pathLst>
              <a:path w="3677" h="1866">
                <a:moveTo>
                  <a:pt x="2608" y="0"/>
                </a:moveTo>
                <a:lnTo>
                  <a:pt x="3677" y="810"/>
                </a:lnTo>
                <a:lnTo>
                  <a:pt x="2608" y="1619"/>
                </a:lnTo>
                <a:lnTo>
                  <a:pt x="2608" y="1257"/>
                </a:lnTo>
                <a:lnTo>
                  <a:pt x="1231" y="1257"/>
                </a:lnTo>
                <a:lnTo>
                  <a:pt x="623" y="1866"/>
                </a:lnTo>
                <a:lnTo>
                  <a:pt x="0" y="1243"/>
                </a:lnTo>
                <a:lnTo>
                  <a:pt x="875" y="368"/>
                </a:lnTo>
                <a:lnTo>
                  <a:pt x="877" y="370"/>
                </a:lnTo>
                <a:lnTo>
                  <a:pt x="877" y="362"/>
                </a:lnTo>
                <a:lnTo>
                  <a:pt x="2608" y="362"/>
                </a:lnTo>
                <a:lnTo>
                  <a:pt x="260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25" name="图片 24" descr="32313538333630393b32313538333731323bd4dacfdfbdccd3fd"/>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6617163" y="4792568"/>
            <a:ext cx="359064" cy="359064"/>
          </a:xfrm>
          <a:prstGeom prst="rect">
            <a:avLst/>
          </a:prstGeom>
        </p:spPr>
      </p:pic>
      <p:sp>
        <p:nvSpPr>
          <p:cNvPr id="27" name="文本框 26"/>
          <p:cNvSpPr txBox="1"/>
          <p:nvPr>
            <p:custDataLst>
              <p:tags r:id="rId17"/>
            </p:custDataLst>
          </p:nvPr>
        </p:nvSpPr>
        <p:spPr>
          <a:xfrm>
            <a:off x="2450642" y="1604010"/>
            <a:ext cx="2075230" cy="377419"/>
          </a:xfrm>
          <a:prstGeom prst="rect">
            <a:avLst/>
          </a:prstGeom>
          <a:noFill/>
        </p:spPr>
        <p:txBody>
          <a:bodyPr wrap="square" bIns="0" rtlCol="0">
            <a:normAutofit/>
            <a:scene3d>
              <a:camera prst="orthographicFront"/>
              <a:lightRig rig="threePt" dir="t"/>
            </a:scene3d>
          </a:bodyPr>
          <a:p>
            <a:pPr marL="0" indent="0" algn="r">
              <a:lnSpc>
                <a:spcPct val="100000"/>
              </a:lnSpc>
              <a:spcBef>
                <a:spcPts val="0"/>
              </a:spcBef>
              <a:spcAft>
                <a:spcPts val="0"/>
              </a:spcAft>
              <a:buSzPct val="100000"/>
            </a:pPr>
            <a:r>
              <a:rPr lang="en-US" b="1" spc="300" dirty="0">
                <a:solidFill>
                  <a:schemeClr val="accent4"/>
                </a:solidFill>
                <a:effectLst/>
                <a:uFillTx/>
                <a:latin typeface="微软雅黑" panose="020B0503020204020204" charset="-122"/>
                <a:ea typeface="微软雅黑" panose="020B0503020204020204" charset="-122"/>
              </a:rPr>
              <a:t>精液检查</a:t>
            </a:r>
            <a:endParaRPr lang="en-US" b="1" spc="300" dirty="0">
              <a:solidFill>
                <a:schemeClr val="accent4"/>
              </a:solidFill>
              <a:effectLst/>
              <a:uFillTx/>
              <a:latin typeface="微软雅黑" panose="020B0503020204020204" charset="-122"/>
              <a:ea typeface="微软雅黑" panose="020B0503020204020204" charset="-122"/>
            </a:endParaRPr>
          </a:p>
        </p:txBody>
      </p:sp>
      <p:sp>
        <p:nvSpPr>
          <p:cNvPr id="28" name="文本框 27"/>
          <p:cNvSpPr txBox="1"/>
          <p:nvPr>
            <p:custDataLst>
              <p:tags r:id="rId18"/>
            </p:custDataLst>
          </p:nvPr>
        </p:nvSpPr>
        <p:spPr>
          <a:xfrm>
            <a:off x="1257012" y="1990606"/>
            <a:ext cx="3268860" cy="704936"/>
          </a:xfrm>
          <a:prstGeom prst="rect">
            <a:avLst/>
          </a:prstGeom>
          <a:noFill/>
        </p:spPr>
        <p:txBody>
          <a:bodyPr wrap="square" rtlCol="0">
            <a:noAutofit/>
            <a:scene3d>
              <a:camera prst="orthographicFront"/>
              <a:lightRig rig="threePt" dir="t"/>
            </a:scene3d>
          </a:bodyPr>
          <a:p>
            <a:pPr marL="0" indent="0" algn="l" fontAlgn="auto">
              <a:lnSpc>
                <a:spcPct val="130000"/>
              </a:lnSpc>
              <a:spcBef>
                <a:spcPts val="0"/>
              </a:spcBef>
              <a:spcAft>
                <a:spcPts val="1000"/>
              </a:spcAft>
              <a:buSzPct val="100000"/>
            </a:pPr>
            <a:r>
              <a:rPr lang="en-US" sz="1400" spc="150" dirty="0">
                <a:solidFill>
                  <a:schemeClr val="tx1"/>
                </a:solidFill>
                <a:effectLst/>
                <a:uFillTx/>
                <a:latin typeface="微软雅黑" panose="020B0503020204020204" charset="-122"/>
                <a:ea typeface="微软雅黑" panose="020B0503020204020204" charset="-122"/>
              </a:rPr>
              <a:t>对不育患者或有生育需求者，检测精液质量，包括精子浓度、活力、形态等，评估生育能力。</a:t>
            </a:r>
            <a:endParaRPr lang="en-US" sz="1400" spc="150" dirty="0">
              <a:solidFill>
                <a:schemeClr val="tx1"/>
              </a:solidFill>
              <a:effectLst/>
              <a:uFillTx/>
              <a:latin typeface="微软雅黑" panose="020B0503020204020204" charset="-122"/>
              <a:ea typeface="微软雅黑" panose="020B0503020204020204" charset="-122"/>
            </a:endParaRPr>
          </a:p>
        </p:txBody>
      </p:sp>
      <p:cxnSp>
        <p:nvCxnSpPr>
          <p:cNvPr id="33" name="直接连接符 32"/>
          <p:cNvCxnSpPr/>
          <p:nvPr>
            <p:custDataLst>
              <p:tags r:id="rId19"/>
            </p:custDataLst>
          </p:nvPr>
        </p:nvCxnSpPr>
        <p:spPr>
          <a:xfrm>
            <a:off x="2530370" y="1967089"/>
            <a:ext cx="1995502" cy="0"/>
          </a:xfrm>
          <a:prstGeom prst="line">
            <a:avLst/>
          </a:prstGeom>
          <a:ln>
            <a:solidFill>
              <a:schemeClr val="accent4"/>
            </a:solidFill>
            <a:prstDash val="lgDash"/>
            <a:headEnd type="oval"/>
            <a:tailEnd type="ova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20"/>
            </p:custDataLst>
          </p:nvPr>
        </p:nvSpPr>
        <p:spPr>
          <a:xfrm>
            <a:off x="2420242" y="3497987"/>
            <a:ext cx="2075230" cy="377419"/>
          </a:xfrm>
          <a:prstGeom prst="rect">
            <a:avLst/>
          </a:prstGeom>
          <a:noFill/>
        </p:spPr>
        <p:txBody>
          <a:bodyPr wrap="square" bIns="0" rtlCol="0">
            <a:normAutofit/>
            <a:scene3d>
              <a:camera prst="orthographicFront"/>
              <a:lightRig rig="threePt" dir="t"/>
            </a:scene3d>
          </a:bodyPr>
          <a:p>
            <a:pPr marL="0" indent="0" algn="r">
              <a:lnSpc>
                <a:spcPct val="100000"/>
              </a:lnSpc>
              <a:spcBef>
                <a:spcPts val="0"/>
              </a:spcBef>
              <a:spcAft>
                <a:spcPts val="0"/>
              </a:spcAft>
              <a:buSzPct val="100000"/>
            </a:pPr>
            <a:r>
              <a:rPr lang="en-US" b="1" spc="300" dirty="0">
                <a:solidFill>
                  <a:schemeClr val="accent5"/>
                </a:solidFill>
                <a:effectLst/>
                <a:uFillTx/>
                <a:latin typeface="微软雅黑" panose="020B0503020204020204" charset="-122"/>
                <a:ea typeface="微软雅黑" panose="020B0503020204020204" charset="-122"/>
                <a:cs typeface="微软雅黑" panose="020B0503020204020204" charset="-122"/>
              </a:rPr>
              <a:t>CT与MRI</a:t>
            </a:r>
            <a:endParaRPr lang="en-US" b="1" spc="300" dirty="0">
              <a:solidFill>
                <a:schemeClr val="accent5"/>
              </a:solidFill>
              <a:effectLst/>
              <a:uFillTx/>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custDataLst>
              <p:tags r:id="rId21"/>
            </p:custDataLst>
          </p:nvPr>
        </p:nvSpPr>
        <p:spPr>
          <a:xfrm>
            <a:off x="1257300" y="3898265"/>
            <a:ext cx="3339465" cy="704850"/>
          </a:xfrm>
          <a:prstGeom prst="rect">
            <a:avLst/>
          </a:prstGeom>
          <a:noFill/>
        </p:spPr>
        <p:txBody>
          <a:bodyPr wrap="square" rtlCol="0">
            <a:noAutofit/>
            <a:scene3d>
              <a:camera prst="orthographicFront"/>
              <a:lightRig rig="threePt" dir="t"/>
            </a:scene3d>
          </a:bodyPr>
          <a:p>
            <a:pPr marL="0" indent="0" algn="l" fontAlgn="auto">
              <a:lnSpc>
                <a:spcPct val="130000"/>
              </a:lnSpc>
              <a:spcBef>
                <a:spcPts val="0"/>
              </a:spcBef>
              <a:spcAft>
                <a:spcPts val="1000"/>
              </a:spcAft>
              <a:buSzPct val="100000"/>
            </a:pPr>
            <a:r>
              <a:rPr lang="en-US" sz="1400" spc="150" dirty="0">
                <a:solidFill>
                  <a:schemeClr val="tx1"/>
                </a:solidFill>
                <a:effectLst/>
                <a:uFillTx/>
                <a:latin typeface="微软雅黑" panose="020B0503020204020204" charset="-122"/>
                <a:ea typeface="微软雅黑" panose="020B0503020204020204" charset="-122"/>
              </a:rPr>
              <a:t>用于评估肾静脉受压、肿瘤性质，鉴别诊断继发性精索静脉曲张，了解癌栓情况。</a:t>
            </a:r>
            <a:endParaRPr lang="en-US" sz="1400" spc="150" dirty="0">
              <a:solidFill>
                <a:schemeClr val="tx1"/>
              </a:solidFill>
              <a:effectLst/>
              <a:uFillTx/>
              <a:latin typeface="微软雅黑" panose="020B0503020204020204" charset="-122"/>
              <a:ea typeface="微软雅黑" panose="020B0503020204020204" charset="-122"/>
            </a:endParaRPr>
          </a:p>
        </p:txBody>
      </p:sp>
      <p:cxnSp>
        <p:nvCxnSpPr>
          <p:cNvPr id="34" name="直接连接符 33"/>
          <p:cNvCxnSpPr/>
          <p:nvPr>
            <p:custDataLst>
              <p:tags r:id="rId22"/>
            </p:custDataLst>
          </p:nvPr>
        </p:nvCxnSpPr>
        <p:spPr>
          <a:xfrm>
            <a:off x="2499970" y="3886878"/>
            <a:ext cx="1995502" cy="0"/>
          </a:xfrm>
          <a:prstGeom prst="line">
            <a:avLst/>
          </a:prstGeom>
          <a:ln w="6350" cap="flat" cmpd="sng" algn="ctr">
            <a:solidFill>
              <a:schemeClr val="accent5"/>
            </a:solidFill>
            <a:prstDash val="dash"/>
            <a:miter lim="800000"/>
            <a:headEnd type="oval" w="med" len="med"/>
            <a:tailEnd type="oval" w="med" len="med"/>
          </a:ln>
        </p:spPr>
        <p:style>
          <a:lnRef idx="0">
            <a:schemeClr val="accent1"/>
          </a:lnRef>
          <a:fillRef idx="0">
            <a:srgbClr val="FFFFFF"/>
          </a:fillRef>
          <a:effectRef idx="0">
            <a:srgbClr val="FFFFFF"/>
          </a:effectRef>
          <a:fontRef idx="minor">
            <a:schemeClr val="tx1"/>
          </a:fontRef>
        </p:style>
      </p:cxnSp>
      <p:sp>
        <p:nvSpPr>
          <p:cNvPr id="30" name="文本框 29"/>
          <p:cNvSpPr txBox="1"/>
          <p:nvPr>
            <p:custDataLst>
              <p:tags r:id="rId23"/>
            </p:custDataLst>
          </p:nvPr>
        </p:nvSpPr>
        <p:spPr>
          <a:xfrm>
            <a:off x="7685751" y="2203406"/>
            <a:ext cx="2075230" cy="377419"/>
          </a:xfrm>
          <a:prstGeom prst="rect">
            <a:avLst/>
          </a:prstGeom>
          <a:noFill/>
        </p:spPr>
        <p:txBody>
          <a:bodyPr wrap="square" bIns="0" rtlCol="0">
            <a:normAutofit/>
            <a:scene3d>
              <a:camera prst="orthographicFront"/>
              <a:lightRig rig="threePt" dir="t"/>
            </a:scene3d>
          </a:bodyPr>
          <a:p>
            <a:pPr marL="0" indent="0" algn="l">
              <a:lnSpc>
                <a:spcPct val="100000"/>
              </a:lnSpc>
              <a:spcBef>
                <a:spcPts val="0"/>
              </a:spcBef>
              <a:spcAft>
                <a:spcPts val="0"/>
              </a:spcAft>
              <a:buSzPct val="100000"/>
            </a:pPr>
            <a:r>
              <a:rPr lang="en-US" b="1" spc="300" dirty="0">
                <a:solidFill>
                  <a:schemeClr val="accent6">
                    <a:lumMod val="75000"/>
                  </a:schemeClr>
                </a:solidFill>
                <a:effectLst/>
                <a:uFillTx/>
                <a:latin typeface="微软雅黑" panose="020B0503020204020204" charset="-122"/>
                <a:ea typeface="微软雅黑" panose="020B0503020204020204" charset="-122"/>
              </a:rPr>
              <a:t>睾丸功能评估</a:t>
            </a:r>
            <a:endParaRPr lang="en-US" b="1" spc="300" dirty="0">
              <a:solidFill>
                <a:schemeClr val="accent6">
                  <a:lumMod val="75000"/>
                </a:schemeClr>
              </a:solidFill>
              <a:effectLst/>
              <a:uFillTx/>
              <a:latin typeface="微软雅黑" panose="020B0503020204020204" charset="-122"/>
              <a:ea typeface="微软雅黑" panose="020B0503020204020204" charset="-122"/>
            </a:endParaRPr>
          </a:p>
        </p:txBody>
      </p:sp>
      <p:sp>
        <p:nvSpPr>
          <p:cNvPr id="31" name="文本框 30"/>
          <p:cNvSpPr txBox="1"/>
          <p:nvPr>
            <p:custDataLst>
              <p:tags r:id="rId24"/>
            </p:custDataLst>
          </p:nvPr>
        </p:nvSpPr>
        <p:spPr>
          <a:xfrm>
            <a:off x="7685751" y="2614093"/>
            <a:ext cx="3268860" cy="704936"/>
          </a:xfrm>
          <a:prstGeom prst="rect">
            <a:avLst/>
          </a:prstGeom>
          <a:noFill/>
        </p:spPr>
        <p:txBody>
          <a:bodyPr wrap="square" rtlCol="0">
            <a:noAutofit/>
            <a:scene3d>
              <a:camera prst="orthographicFront"/>
              <a:lightRig rig="threePt" dir="t"/>
            </a:scene3d>
          </a:bodyPr>
          <a:p>
            <a:pPr marL="0" indent="0" algn="l" fontAlgn="auto">
              <a:lnSpc>
                <a:spcPct val="130000"/>
              </a:lnSpc>
              <a:spcBef>
                <a:spcPts val="0"/>
              </a:spcBef>
              <a:spcAft>
                <a:spcPts val="1000"/>
              </a:spcAft>
              <a:buSzPct val="100000"/>
            </a:pPr>
            <a:r>
              <a:rPr lang="en-US" sz="1400" spc="150" dirty="0">
                <a:solidFill>
                  <a:schemeClr val="tx1"/>
                </a:solidFill>
                <a:effectLst/>
                <a:uFillTx/>
                <a:latin typeface="微软雅黑" panose="020B0503020204020204" charset="-122"/>
                <a:ea typeface="微软雅黑" panose="020B0503020204020204" charset="-122"/>
              </a:rPr>
              <a:t>包括睾丸大小、质地、精液分析、睾酮水平，综合判断睾丸生精功能和雄激素状态</a:t>
            </a:r>
            <a:r>
              <a:rPr lang="en-US" sz="1400" spc="150" dirty="0">
                <a:solidFill>
                  <a:schemeClr val="tx1">
                    <a:lumMod val="75000"/>
                    <a:lumOff val="25000"/>
                  </a:schemeClr>
                </a:solidFill>
                <a:effectLst/>
                <a:uFillTx/>
                <a:latin typeface="思源黑体 CN Light" panose="020B0300000000000000" charset="-122"/>
                <a:ea typeface="思源黑体 CN Light" panose="020B0300000000000000" charset="-122"/>
              </a:rPr>
              <a:t>。</a:t>
            </a:r>
            <a:endParaRPr lang="en-US" sz="1400" spc="150" dirty="0">
              <a:solidFill>
                <a:schemeClr val="tx1">
                  <a:lumMod val="75000"/>
                  <a:lumOff val="25000"/>
                </a:schemeClr>
              </a:solidFill>
              <a:effectLst/>
              <a:uFillTx/>
              <a:latin typeface="思源黑体 CN Light" panose="020B0300000000000000" charset="-122"/>
              <a:ea typeface="思源黑体 CN Light" panose="020B0300000000000000" charset="-122"/>
            </a:endParaRPr>
          </a:p>
        </p:txBody>
      </p:sp>
      <p:cxnSp>
        <p:nvCxnSpPr>
          <p:cNvPr id="36" name="直接连接符 35"/>
          <p:cNvCxnSpPr/>
          <p:nvPr>
            <p:custDataLst>
              <p:tags r:id="rId25"/>
            </p:custDataLst>
          </p:nvPr>
        </p:nvCxnSpPr>
        <p:spPr>
          <a:xfrm>
            <a:off x="7766627" y="2584840"/>
            <a:ext cx="1995502" cy="0"/>
          </a:xfrm>
          <a:prstGeom prst="line">
            <a:avLst/>
          </a:prstGeom>
          <a:ln w="6350" cap="flat" cmpd="sng" algn="ctr">
            <a:solidFill>
              <a:schemeClr val="accent1"/>
            </a:solidFill>
            <a:prstDash val="dash"/>
            <a:miter lim="800000"/>
            <a:headEnd type="oval" w="med" len="med"/>
            <a:tailEnd type="oval" w="med" len="med"/>
          </a:ln>
        </p:spPr>
        <p:style>
          <a:lnRef idx="0">
            <a:schemeClr val="accent1"/>
          </a:lnRef>
          <a:fillRef idx="0">
            <a:srgbClr val="FFFFFF"/>
          </a:fillRef>
          <a:effectRef idx="0">
            <a:srgbClr val="FFFFFF"/>
          </a:effectRef>
          <a:fontRef idx="minor">
            <a:schemeClr val="tx1"/>
          </a:fontRef>
        </p:style>
      </p:cxnSp>
      <p:sp>
        <p:nvSpPr>
          <p:cNvPr id="32" name="文本框 31"/>
          <p:cNvSpPr txBox="1"/>
          <p:nvPr>
            <p:custDataLst>
              <p:tags r:id="rId26"/>
            </p:custDataLst>
          </p:nvPr>
        </p:nvSpPr>
        <p:spPr>
          <a:xfrm>
            <a:off x="7685751" y="4171950"/>
            <a:ext cx="2075230" cy="377419"/>
          </a:xfrm>
          <a:prstGeom prst="rect">
            <a:avLst/>
          </a:prstGeom>
          <a:noFill/>
        </p:spPr>
        <p:txBody>
          <a:bodyPr wrap="square" bIns="0" rtlCol="0">
            <a:normAutofit fontScale="90000"/>
            <a:scene3d>
              <a:camera prst="orthographicFront"/>
              <a:lightRig rig="threePt" dir="t"/>
            </a:scene3d>
          </a:bodyPr>
          <a:p>
            <a:pPr marL="0" indent="0" algn="l">
              <a:lnSpc>
                <a:spcPct val="100000"/>
              </a:lnSpc>
              <a:spcBef>
                <a:spcPts val="0"/>
              </a:spcBef>
              <a:spcAft>
                <a:spcPts val="0"/>
              </a:spcAft>
              <a:buSzPct val="100000"/>
            </a:pPr>
            <a:r>
              <a:rPr lang="en-US" sz="2000" b="1" spc="300" dirty="0">
                <a:solidFill>
                  <a:schemeClr val="accent1">
                    <a:lumMod val="75000"/>
                  </a:schemeClr>
                </a:solidFill>
                <a:effectLst/>
                <a:uFillTx/>
                <a:latin typeface="思源黑体 CN Heavy" panose="020B0A00000000000000" charset="-122"/>
                <a:ea typeface="思源黑体 CN Heavy" panose="020B0A00000000000000" charset="-122"/>
              </a:rPr>
              <a:t>彩色多普勒超声</a:t>
            </a:r>
            <a:endParaRPr lang="en-US" sz="2000" b="1" spc="300" dirty="0">
              <a:solidFill>
                <a:schemeClr val="accent1">
                  <a:lumMod val="75000"/>
                </a:schemeClr>
              </a:solidFill>
              <a:effectLst/>
              <a:uFillTx/>
              <a:latin typeface="思源黑体 CN Heavy" panose="020B0A00000000000000" charset="-122"/>
              <a:ea typeface="思源黑体 CN Heavy" panose="020B0A00000000000000" charset="-122"/>
            </a:endParaRPr>
          </a:p>
        </p:txBody>
      </p:sp>
      <p:sp>
        <p:nvSpPr>
          <p:cNvPr id="35" name="文本框 34"/>
          <p:cNvSpPr txBox="1"/>
          <p:nvPr>
            <p:custDataLst>
              <p:tags r:id="rId27"/>
            </p:custDataLst>
          </p:nvPr>
        </p:nvSpPr>
        <p:spPr>
          <a:xfrm>
            <a:off x="7685751" y="4582636"/>
            <a:ext cx="3268860" cy="704936"/>
          </a:xfrm>
          <a:prstGeom prst="rect">
            <a:avLst/>
          </a:prstGeom>
          <a:noFill/>
        </p:spPr>
        <p:txBody>
          <a:bodyPr wrap="square" rtlCol="0">
            <a:noAutofit/>
            <a:scene3d>
              <a:camera prst="orthographicFront"/>
              <a:lightRig rig="threePt" dir="t"/>
            </a:scene3d>
          </a:bodyPr>
          <a:p>
            <a:pPr marL="0" indent="0" algn="l" fontAlgn="auto">
              <a:lnSpc>
                <a:spcPct val="130000"/>
              </a:lnSpc>
              <a:spcBef>
                <a:spcPts val="0"/>
              </a:spcBef>
              <a:spcAft>
                <a:spcPts val="1000"/>
              </a:spcAft>
              <a:buSzPct val="100000"/>
            </a:pPr>
            <a:r>
              <a:rPr lang="en-US" sz="1400" b="1" spc="150" dirty="0">
                <a:solidFill>
                  <a:srgbClr val="FF0000"/>
                </a:solidFill>
                <a:effectLst/>
                <a:uFillTx/>
                <a:latin typeface="微软雅黑" panose="020B0503020204020204" charset="-122"/>
                <a:ea typeface="微软雅黑" panose="020B0503020204020204" charset="-122"/>
              </a:rPr>
              <a:t>首选</a:t>
            </a:r>
            <a:r>
              <a:rPr lang="en-US" sz="1400" spc="150" dirty="0">
                <a:solidFill>
                  <a:schemeClr val="tx1"/>
                </a:solidFill>
                <a:effectLst/>
                <a:uFillTx/>
                <a:latin typeface="微软雅黑" panose="020B0503020204020204" charset="-122"/>
                <a:ea typeface="微软雅黑" panose="020B0503020204020204" charset="-122"/>
              </a:rPr>
              <a:t>影像学检查，评估精索静脉内径、血流反流，诊断精索静脉曲张并分度，监测睾丸功能。</a:t>
            </a:r>
            <a:endParaRPr lang="en-US" sz="1400" spc="150" dirty="0">
              <a:solidFill>
                <a:schemeClr val="tx1"/>
              </a:solidFill>
              <a:effectLst/>
              <a:uFillTx/>
              <a:latin typeface="微软雅黑" panose="020B0503020204020204" charset="-122"/>
              <a:ea typeface="微软雅黑" panose="020B0503020204020204" charset="-122"/>
            </a:endParaRPr>
          </a:p>
        </p:txBody>
      </p:sp>
      <p:cxnSp>
        <p:nvCxnSpPr>
          <p:cNvPr id="37" name="直接连接符 36"/>
          <p:cNvCxnSpPr/>
          <p:nvPr>
            <p:custDataLst>
              <p:tags r:id="rId28"/>
            </p:custDataLst>
          </p:nvPr>
        </p:nvCxnSpPr>
        <p:spPr>
          <a:xfrm>
            <a:off x="7766627" y="4555104"/>
            <a:ext cx="1995502" cy="0"/>
          </a:xfrm>
          <a:prstGeom prst="line">
            <a:avLst/>
          </a:prstGeom>
          <a:ln>
            <a:solidFill>
              <a:schemeClr val="accent1"/>
            </a:solidFill>
            <a:prstDash val="lgDash"/>
            <a:headEnd type="oval"/>
            <a:tailEnd type="oval"/>
          </a:ln>
        </p:spPr>
        <p:style>
          <a:lnRef idx="1">
            <a:schemeClr val="accent1"/>
          </a:lnRef>
          <a:fillRef idx="0">
            <a:schemeClr val="accent1"/>
          </a:fillRef>
          <a:effectRef idx="0">
            <a:schemeClr val="accent1"/>
          </a:effectRef>
          <a:fontRef idx="minor">
            <a:schemeClr val="tx1"/>
          </a:fontRef>
        </p:style>
      </p:cxnSp>
      <p:sp>
        <p:nvSpPr>
          <p:cNvPr id="38" name="右箭头 37"/>
          <p:cNvSpPr/>
          <p:nvPr>
            <p:custDataLst>
              <p:tags r:id="rId29"/>
            </p:custDataLst>
          </p:nvPr>
        </p:nvSpPr>
        <p:spPr>
          <a:xfrm rot="18900000">
            <a:off x="5609948" y="2998969"/>
            <a:ext cx="2034506" cy="1139140"/>
          </a:xfrm>
          <a:prstGeom prst="rightArrow">
            <a:avLst>
              <a:gd name="adj1" fmla="val 55333"/>
              <a:gd name="adj2" fmla="val 660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9" name="图片 38" descr="32313538333630393b32313538333731313bd0cbc8a4c6abbac3"/>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6629208" y="3184810"/>
            <a:ext cx="359064" cy="359064"/>
          </a:xfrm>
          <a:prstGeom prst="rect">
            <a:avLst/>
          </a:prstGeom>
        </p:spPr>
      </p:pic>
    </p:spTree>
    <p:custDataLst>
      <p:tags r:id="rId3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28100" y="26797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六、治</a:t>
            </a:r>
            <a:r>
              <a:rPr lang="en-US" altLang="zh-CN"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 </a:t>
            </a:r>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疗</a:t>
            </a:r>
            <a:endPar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Text 1"/>
          <p:cNvSpPr/>
          <p:nvPr/>
        </p:nvSpPr>
        <p:spPr>
          <a:xfrm>
            <a:off x="146050" y="1119505"/>
            <a:ext cx="8001000" cy="400050"/>
          </a:xfrm>
          <a:prstGeom prst="rect">
            <a:avLst/>
          </a:prstGeom>
          <a:noFill/>
        </p:spPr>
        <p:txBody>
          <a:bodyPr vert="horz" wrap="square" lIns="0" tIns="0" rIns="0" bIns="0" rtlCol="0" anchor="ctr"/>
          <a:p>
            <a:pPr marL="0" indent="0" algn="l">
              <a:lnSpc>
                <a:spcPts val="3150"/>
              </a:lnSpc>
              <a:buNone/>
            </a:pPr>
            <a:r>
              <a:rPr lang="en-US" sz="2250" b="1" dirty="0">
                <a:solidFill>
                  <a:srgbClr val="333333"/>
                </a:solidFill>
                <a:latin typeface="微软雅黑" panose="020B0503020204020204" charset="-122"/>
                <a:ea typeface="微软雅黑" panose="020B0503020204020204" charset="-122"/>
                <a:cs typeface="微软雅黑" panose="020B0503020204020204" pitchFamily="34" charset="-120"/>
              </a:rPr>
              <a:t>一般治疗与药物治疗</a:t>
            </a:r>
            <a:endParaRPr lang="en-US" sz="2250" dirty="0"/>
          </a:p>
        </p:txBody>
      </p:sp>
      <p:pic>
        <p:nvPicPr>
          <p:cNvPr id="32" name="图片 31"/>
          <p:cNvPicPr>
            <a:picLocks noChangeAspect="1"/>
          </p:cNvPicPr>
          <p:nvPr/>
        </p:nvPicPr>
        <p:blipFill>
          <a:blip r:embed="rId5"/>
          <a:srcRect t="8215" b="7306"/>
          <a:stretch>
            <a:fillRect/>
          </a:stretch>
        </p:blipFill>
        <p:spPr>
          <a:xfrm>
            <a:off x="1728470" y="1604010"/>
            <a:ext cx="7029450" cy="3186430"/>
          </a:xfrm>
          <a:prstGeom prst="rect">
            <a:avLst/>
          </a:prstGeom>
        </p:spPr>
      </p:pic>
      <p:pic>
        <p:nvPicPr>
          <p:cNvPr id="35" name="图片 34"/>
          <p:cNvPicPr>
            <a:picLocks noChangeAspect="1"/>
          </p:cNvPicPr>
          <p:nvPr/>
        </p:nvPicPr>
        <p:blipFill>
          <a:blip r:embed="rId6"/>
          <a:stretch>
            <a:fillRect/>
          </a:stretch>
        </p:blipFill>
        <p:spPr>
          <a:xfrm>
            <a:off x="9902190" y="3541395"/>
            <a:ext cx="2171700" cy="2828925"/>
          </a:xfrm>
          <a:prstGeom prst="rect">
            <a:avLst/>
          </a:prstGeom>
        </p:spPr>
      </p:pic>
      <p:pic>
        <p:nvPicPr>
          <p:cNvPr id="36" name="图片 35"/>
          <p:cNvPicPr>
            <a:picLocks noChangeAspect="1"/>
          </p:cNvPicPr>
          <p:nvPr/>
        </p:nvPicPr>
        <p:blipFill>
          <a:blip r:embed="rId7"/>
          <a:stretch>
            <a:fillRect/>
          </a:stretch>
        </p:blipFill>
        <p:spPr>
          <a:xfrm>
            <a:off x="7025640" y="4965700"/>
            <a:ext cx="2893060" cy="1459865"/>
          </a:xfrm>
          <a:prstGeom prst="rect">
            <a:avLst/>
          </a:prstGeom>
        </p:spPr>
      </p:pic>
      <p:sp>
        <p:nvSpPr>
          <p:cNvPr id="37" name="文本框 36"/>
          <p:cNvSpPr txBox="1"/>
          <p:nvPr/>
        </p:nvSpPr>
        <p:spPr>
          <a:xfrm>
            <a:off x="1728470" y="4965615"/>
            <a:ext cx="4064000" cy="1476375"/>
          </a:xfrm>
          <a:prstGeom prst="rect">
            <a:avLst/>
          </a:prstGeom>
        </p:spPr>
        <p:txBody>
          <a:bodyPr>
            <a:spAutoFit/>
          </a:bodyPr>
          <a:p>
            <a:pPr algn="l"/>
            <a:r>
              <a:rPr lang="zh-CN" altLang="en-US" sz="1800">
                <a:solidFill>
                  <a:schemeClr val="accent5">
                    <a:lumMod val="75000"/>
                  </a:schemeClr>
                </a:solidFill>
                <a:latin typeface="Arial" panose="020B0604020202020204" pitchFamily="34" charset="0"/>
                <a:ea typeface="微软雅黑" panose="020B0503020204020204" charset="-122"/>
              </a:rPr>
              <a:t>药物治疗：</a:t>
            </a:r>
            <a:endParaRPr lang="zh-CN" altLang="en-US" sz="1800">
              <a:latin typeface="Arial" panose="020B0604020202020204" pitchFamily="34" charset="0"/>
              <a:ea typeface="微软雅黑" panose="020B0503020204020204" charset="-122"/>
            </a:endParaRPr>
          </a:p>
          <a:p>
            <a:pPr algn="l"/>
            <a:r>
              <a:rPr lang="en-US" dirty="0">
                <a:latin typeface="微软雅黑" panose="020B0503020204020204" charset="-122"/>
                <a:ea typeface="微软雅黑" panose="020B0503020204020204" charset="-122"/>
                <a:cs typeface="微软雅黑" panose="020B0503020204020204" pitchFamily="34" charset="-120"/>
                <a:sym typeface="+mn-ea"/>
              </a:rPr>
              <a:t>使用七叶皂苷类药物，改善微循环。使用黄酮类药物，抗炎抗氧化。</a:t>
            </a:r>
            <a:endParaRPr lang="en-US" altLang="en-US" dirty="0">
              <a:latin typeface="微软雅黑" panose="020B0503020204020204" charset="-122"/>
              <a:ea typeface="微软雅黑" panose="020B0503020204020204" charset="-122"/>
              <a:cs typeface="微软雅黑" panose="020B0503020204020204" pitchFamily="34" charset="-120"/>
              <a:sym typeface="+mn-ea"/>
            </a:endParaRPr>
          </a:p>
          <a:p>
            <a:pPr algn="l"/>
            <a:endParaRPr lang="en-US" altLang="en-US" dirty="0">
              <a:latin typeface="微软雅黑" panose="020B0503020204020204" charset="-122"/>
              <a:ea typeface="微软雅黑" panose="020B0503020204020204" charset="-122"/>
              <a:cs typeface="微软雅黑" panose="020B0503020204020204" pitchFamily="34" charset="-120"/>
              <a:sym typeface="+mn-ea"/>
            </a:endParaRPr>
          </a:p>
          <a:p>
            <a:pPr algn="l"/>
            <a:endParaRPr lang="zh-CN" altLang="en-US" sz="1800">
              <a:latin typeface="Arial" panose="020B0604020202020204" pitchFamily="34" charset="0"/>
              <a:ea typeface="微软雅黑" panose="020B050302020402020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28100" y="26797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六、治</a:t>
            </a:r>
            <a:r>
              <a:rPr lang="en-US" altLang="zh-CN"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 </a:t>
            </a:r>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疗</a:t>
            </a:r>
            <a:endPar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Text 1"/>
          <p:cNvSpPr/>
          <p:nvPr/>
        </p:nvSpPr>
        <p:spPr>
          <a:xfrm>
            <a:off x="234315" y="1203960"/>
            <a:ext cx="8001000" cy="400050"/>
          </a:xfrm>
          <a:prstGeom prst="rect">
            <a:avLst/>
          </a:prstGeom>
          <a:noFill/>
        </p:spPr>
        <p:txBody>
          <a:bodyPr vert="horz" wrap="square" lIns="0" tIns="0" rIns="0" bIns="0" rtlCol="0" anchor="ctr"/>
          <a:p>
            <a:pPr marL="0" indent="0" algn="l">
              <a:lnSpc>
                <a:spcPts val="3150"/>
              </a:lnSpc>
              <a:buNone/>
            </a:pPr>
            <a:r>
              <a:rPr lang="zh-CN" altLang="en-US" sz="2250" b="1" dirty="0">
                <a:solidFill>
                  <a:srgbClr val="333333"/>
                </a:solidFill>
                <a:latin typeface="微软雅黑" panose="020B0503020204020204" charset="-122"/>
                <a:ea typeface="微软雅黑" panose="020B0503020204020204" charset="-122"/>
                <a:cs typeface="微软雅黑" panose="020B0503020204020204" pitchFamily="34" charset="-120"/>
              </a:rPr>
              <a:t>手术</a:t>
            </a:r>
            <a:r>
              <a:rPr lang="en-US" sz="2250" b="1" dirty="0">
                <a:solidFill>
                  <a:srgbClr val="333333"/>
                </a:solidFill>
                <a:latin typeface="微软雅黑" panose="020B0503020204020204" charset="-122"/>
                <a:ea typeface="微软雅黑" panose="020B0503020204020204" charset="-122"/>
                <a:cs typeface="微软雅黑" panose="020B0503020204020204" pitchFamily="34" charset="-120"/>
              </a:rPr>
              <a:t>治疗</a:t>
            </a:r>
            <a:endParaRPr lang="en-US" sz="2250" dirty="0"/>
          </a:p>
        </p:txBody>
      </p:sp>
      <p:sp>
        <p:nvSpPr>
          <p:cNvPr id="3" name="文本框 2"/>
          <p:cNvSpPr txBox="1"/>
          <p:nvPr/>
        </p:nvSpPr>
        <p:spPr>
          <a:xfrm>
            <a:off x="1813560" y="1250950"/>
            <a:ext cx="5846445" cy="368300"/>
          </a:xfrm>
          <a:prstGeom prst="rect">
            <a:avLst/>
          </a:prstGeom>
        </p:spPr>
        <p:txBody>
          <a:bodyPr wrap="square">
            <a:spAutoFit/>
          </a:bodyPr>
          <a:p>
            <a:pPr algn="l"/>
            <a:r>
              <a:rPr lang="zh-CN" altLang="en-US" sz="1800">
                <a:solidFill>
                  <a:schemeClr val="accent5">
                    <a:lumMod val="75000"/>
                  </a:schemeClr>
                </a:solidFill>
                <a:latin typeface="Arial" panose="020B0604020202020204" pitchFamily="34" charset="0"/>
                <a:ea typeface="微软雅黑" panose="020B0503020204020204" charset="-122"/>
              </a:rPr>
              <a:t>手术治疗仍是目前最常见的男性不育外科治疗手段之一</a:t>
            </a:r>
            <a:endParaRPr lang="zh-CN" altLang="en-US" sz="1800">
              <a:solidFill>
                <a:schemeClr val="accent5">
                  <a:lumMod val="75000"/>
                </a:schemeClr>
              </a:solidFill>
              <a:latin typeface="Arial" panose="020B0604020202020204" pitchFamily="34" charset="0"/>
              <a:ea typeface="微软雅黑" panose="020B0503020204020204" charset="-122"/>
            </a:endParaRPr>
          </a:p>
        </p:txBody>
      </p:sp>
      <p:pic>
        <p:nvPicPr>
          <p:cNvPr id="6" name="Image 1" descr="preencoded.png"/>
          <p:cNvPicPr>
            <a:picLocks noChangeAspect="1"/>
          </p:cNvPicPr>
          <p:nvPr>
            <p:custDataLst>
              <p:tags r:id="rId5"/>
            </p:custDataLst>
          </p:nvPr>
        </p:nvPicPr>
        <p:blipFill>
          <a:blip r:embed="rId6"/>
          <a:srcRect/>
          <a:stretch>
            <a:fillRect/>
          </a:stretch>
        </p:blipFill>
        <p:spPr>
          <a:xfrm>
            <a:off x="295275" y="1835785"/>
            <a:ext cx="2781300" cy="3956051"/>
          </a:xfrm>
          <a:prstGeom prst="rect">
            <a:avLst/>
          </a:prstGeom>
        </p:spPr>
      </p:pic>
      <p:sp>
        <p:nvSpPr>
          <p:cNvPr id="8" name="Text 2"/>
          <p:cNvSpPr/>
          <p:nvPr>
            <p:custDataLst>
              <p:tags r:id="rId7"/>
            </p:custDataLst>
          </p:nvPr>
        </p:nvSpPr>
        <p:spPr>
          <a:xfrm>
            <a:off x="1418590" y="2398395"/>
            <a:ext cx="1841500" cy="336551"/>
          </a:xfrm>
          <a:prstGeom prst="rect">
            <a:avLst/>
          </a:prstGeom>
          <a:noFill/>
        </p:spPr>
        <p:txBody>
          <a:bodyPr vert="horz" wrap="square" lIns="0" tIns="0" rIns="0" bIns="0" rtlCol="0" anchor="ctr"/>
          <a:p>
            <a:pPr marL="0" indent="0" algn="l">
              <a:lnSpc>
                <a:spcPts val="1690"/>
              </a:lnSpc>
              <a:buNone/>
            </a:pPr>
            <a:r>
              <a:rPr lang="en-US" sz="1600" b="1" dirty="0">
                <a:solidFill>
                  <a:srgbClr val="333333"/>
                </a:solidFill>
                <a:latin typeface="微软雅黑" panose="020B0503020204020204" charset="-122"/>
                <a:ea typeface="微软雅黑" panose="020B0503020204020204" charset="-122"/>
                <a:cs typeface="微软雅黑" panose="020B0503020204020204" pitchFamily="34" charset="-120"/>
              </a:rPr>
              <a:t>手术适应证</a:t>
            </a:r>
            <a:endParaRPr lang="en-US" sz="1600" dirty="0"/>
          </a:p>
        </p:txBody>
      </p:sp>
      <p:pic>
        <p:nvPicPr>
          <p:cNvPr id="10" name="Image 2" descr="preencoded.png"/>
          <p:cNvPicPr>
            <a:picLocks noChangeAspect="1"/>
          </p:cNvPicPr>
          <p:nvPr>
            <p:custDataLst>
              <p:tags r:id="rId8"/>
            </p:custDataLst>
          </p:nvPr>
        </p:nvPicPr>
        <p:blipFill>
          <a:blip r:embed="rId9"/>
          <a:srcRect/>
          <a:stretch>
            <a:fillRect/>
          </a:stretch>
        </p:blipFill>
        <p:spPr>
          <a:xfrm>
            <a:off x="6122035" y="1835785"/>
            <a:ext cx="2781300" cy="3956051"/>
          </a:xfrm>
          <a:prstGeom prst="rect">
            <a:avLst/>
          </a:prstGeom>
        </p:spPr>
      </p:pic>
      <p:grpSp>
        <p:nvGrpSpPr>
          <p:cNvPr id="21" name="组合 20"/>
          <p:cNvGrpSpPr/>
          <p:nvPr/>
        </p:nvGrpSpPr>
        <p:grpSpPr>
          <a:xfrm>
            <a:off x="6503035" y="2287270"/>
            <a:ext cx="2311400" cy="2408555"/>
            <a:chOff x="5960" y="3777"/>
            <a:chExt cx="3640" cy="3793"/>
          </a:xfrm>
        </p:grpSpPr>
        <p:sp>
          <p:nvSpPr>
            <p:cNvPr id="11" name="Text 4"/>
            <p:cNvSpPr/>
            <p:nvPr>
              <p:custDataLst>
                <p:tags r:id="rId10"/>
              </p:custDataLst>
            </p:nvPr>
          </p:nvSpPr>
          <p:spPr>
            <a:xfrm>
              <a:off x="6700" y="3777"/>
              <a:ext cx="2900" cy="530"/>
            </a:xfrm>
            <a:prstGeom prst="rect">
              <a:avLst/>
            </a:prstGeom>
            <a:noFill/>
          </p:spPr>
          <p:txBody>
            <a:bodyPr vert="horz" wrap="square" lIns="0" tIns="0" rIns="0" bIns="0" rtlCol="0" anchor="ctr"/>
            <a:p>
              <a:pPr marL="0" indent="0" algn="l">
                <a:lnSpc>
                  <a:spcPts val="1690"/>
                </a:lnSpc>
                <a:buNone/>
              </a:pPr>
              <a:r>
                <a:rPr lang="en-US" sz="1600" b="1" dirty="0">
                  <a:solidFill>
                    <a:srgbClr val="333333"/>
                  </a:solidFill>
                  <a:latin typeface="微软雅黑" panose="020B0503020204020204" charset="-122"/>
                  <a:ea typeface="微软雅黑" panose="020B0503020204020204" charset="-122"/>
                  <a:cs typeface="微软雅黑" panose="020B0503020204020204" pitchFamily="34" charset="-120"/>
                </a:rPr>
                <a:t>手术方式</a:t>
              </a:r>
              <a:endParaRPr lang="en-US" sz="1600" dirty="0"/>
            </a:p>
          </p:txBody>
        </p:sp>
        <p:sp>
          <p:nvSpPr>
            <p:cNvPr id="12" name="Text 5"/>
            <p:cNvSpPr/>
            <p:nvPr>
              <p:custDataLst>
                <p:tags r:id="rId11"/>
              </p:custDataLst>
            </p:nvPr>
          </p:nvSpPr>
          <p:spPr>
            <a:xfrm>
              <a:off x="5960" y="5290"/>
              <a:ext cx="2983" cy="2280"/>
            </a:xfrm>
            <a:prstGeom prst="rect">
              <a:avLst/>
            </a:prstGeom>
            <a:noFill/>
          </p:spPr>
          <p:txBody>
            <a:bodyPr vert="horz" wrap="square" lIns="0" tIns="0" rIns="0" bIns="0" rtlCol="0" anchor="ctr"/>
            <a:p>
              <a:pPr marL="0" indent="0" algn="l">
                <a:lnSpc>
                  <a:spcPts val="1650"/>
                </a:lnSpc>
                <a:buNone/>
              </a:pPr>
              <a:endParaRPr lang="en-US" sz="1400" dirty="0">
                <a:solidFill>
                  <a:schemeClr val="tx1"/>
                </a:solidFill>
                <a:latin typeface="微软雅黑" panose="020B0503020204020204" charset="-122"/>
                <a:ea typeface="微软雅黑" panose="020B0503020204020204" charset="-122"/>
                <a:cs typeface="微软雅黑" panose="020B0503020204020204" pitchFamily="34" charset="-120"/>
              </a:endParaRPr>
            </a:p>
          </p:txBody>
        </p:sp>
      </p:grpSp>
      <p:pic>
        <p:nvPicPr>
          <p:cNvPr id="13" name="Image 3" descr="preencoded.png"/>
          <p:cNvPicPr>
            <a:picLocks noChangeAspect="1"/>
          </p:cNvPicPr>
          <p:nvPr>
            <p:custDataLst>
              <p:tags r:id="rId12"/>
            </p:custDataLst>
          </p:nvPr>
        </p:nvPicPr>
        <p:blipFill>
          <a:blip r:embed="rId13"/>
          <a:srcRect/>
          <a:stretch>
            <a:fillRect/>
          </a:stretch>
        </p:blipFill>
        <p:spPr>
          <a:xfrm>
            <a:off x="8877300" y="1835785"/>
            <a:ext cx="2781300" cy="3956051"/>
          </a:xfrm>
          <a:prstGeom prst="rect">
            <a:avLst/>
          </a:prstGeom>
        </p:spPr>
      </p:pic>
      <p:pic>
        <p:nvPicPr>
          <p:cNvPr id="17" name="Image 4" descr="preencoded.png"/>
          <p:cNvPicPr>
            <a:picLocks noChangeAspect="1"/>
          </p:cNvPicPr>
          <p:nvPr>
            <p:custDataLst>
              <p:tags r:id="rId14"/>
            </p:custDataLst>
          </p:nvPr>
        </p:nvPicPr>
        <p:blipFill>
          <a:blip r:embed="rId15"/>
          <a:srcRect/>
          <a:stretch>
            <a:fillRect/>
          </a:stretch>
        </p:blipFill>
        <p:spPr>
          <a:xfrm>
            <a:off x="2989580" y="1835785"/>
            <a:ext cx="3275330" cy="3956050"/>
          </a:xfrm>
          <a:prstGeom prst="rect">
            <a:avLst/>
          </a:prstGeom>
        </p:spPr>
      </p:pic>
      <p:sp>
        <p:nvSpPr>
          <p:cNvPr id="19" name="Text 9"/>
          <p:cNvSpPr/>
          <p:nvPr>
            <p:custDataLst>
              <p:tags r:id="rId16"/>
            </p:custDataLst>
          </p:nvPr>
        </p:nvSpPr>
        <p:spPr>
          <a:xfrm>
            <a:off x="9347200" y="3359151"/>
            <a:ext cx="1841500" cy="1168400"/>
          </a:xfrm>
          <a:prstGeom prst="rect">
            <a:avLst/>
          </a:prstGeom>
          <a:noFill/>
        </p:spPr>
        <p:txBody>
          <a:bodyPr vert="horz" wrap="square" lIns="0" tIns="0" rIns="0" bIns="0" rtlCol="0" anchor="ctr"/>
          <a:p>
            <a:pPr marL="0" indent="0" algn="l">
              <a:lnSpc>
                <a:spcPts val="1650"/>
              </a:lnSpc>
              <a:buNone/>
            </a:pPr>
            <a:endParaRPr lang="en-US" sz="1400" dirty="0"/>
          </a:p>
        </p:txBody>
      </p:sp>
      <p:sp>
        <p:nvSpPr>
          <p:cNvPr id="20" name="文本框 19"/>
          <p:cNvSpPr txBox="1"/>
          <p:nvPr/>
        </p:nvSpPr>
        <p:spPr>
          <a:xfrm>
            <a:off x="652780" y="2793365"/>
            <a:ext cx="1945640" cy="2871470"/>
          </a:xfrm>
          <a:prstGeom prst="rect">
            <a:avLst/>
          </a:prstGeom>
        </p:spPr>
        <p:txBody>
          <a:bodyPr wrap="square">
            <a:noAutofit/>
          </a:bodyPr>
          <a:p>
            <a:pPr algn="l"/>
            <a:r>
              <a:rPr lang="en-US" altLang="zh-CN" sz="1000">
                <a:latin typeface="Arial" panose="020B0604020202020204" pitchFamily="34" charset="0"/>
                <a:ea typeface="微软雅黑" panose="020B0503020204020204" charset="-122"/>
              </a:rPr>
              <a:t> </a:t>
            </a:r>
            <a:r>
              <a:rPr lang="zh-CN" altLang="en-US" sz="1000" b="1">
                <a:solidFill>
                  <a:srgbClr val="FF0000"/>
                </a:solidFill>
                <a:latin typeface="Arial" panose="020B0604020202020204" pitchFamily="34" charset="0"/>
                <a:ea typeface="微软雅黑" panose="020B0503020204020204" charset="-122"/>
              </a:rPr>
              <a:t>成年</a:t>
            </a:r>
            <a:r>
              <a:rPr lang="zh-CN" altLang="en-US" sz="1000">
                <a:solidFill>
                  <a:schemeClr val="accent5">
                    <a:lumMod val="75000"/>
                  </a:schemeClr>
                </a:solidFill>
                <a:latin typeface="Arial" panose="020B0604020202020204" pitchFamily="34" charset="0"/>
                <a:ea typeface="微软雅黑" panose="020B0503020204020204" charset="-122"/>
              </a:rPr>
              <a:t>临床型精索静脉曲张</a:t>
            </a:r>
            <a:endParaRPr lang="zh-CN" altLang="en-US" sz="1000">
              <a:latin typeface="Arial" panose="020B0604020202020204" pitchFamily="34" charset="0"/>
              <a:ea typeface="微软雅黑" panose="020B0503020204020204" charset="-122"/>
            </a:endParaRPr>
          </a:p>
          <a:p>
            <a:pPr algn="l"/>
            <a:r>
              <a:rPr lang="en-US" altLang="zh-CN" sz="1000">
                <a:latin typeface="微软雅黑" panose="020B0503020204020204" charset="-122"/>
                <a:ea typeface="微软雅黑" panose="020B0503020204020204" charset="-122"/>
                <a:cs typeface="微软雅黑" panose="020B0503020204020204" charset="-122"/>
              </a:rPr>
              <a:t>1.</a:t>
            </a:r>
            <a:r>
              <a:rPr lang="zh-CN" altLang="en-US" sz="1000">
                <a:latin typeface="微软雅黑" panose="020B0503020204020204" charset="-122"/>
                <a:ea typeface="微软雅黑" panose="020B0503020204020204" charset="-122"/>
                <a:cs typeface="微软雅黑" panose="020B0503020204020204" charset="-122"/>
                <a:sym typeface="+mn-ea"/>
              </a:rPr>
              <a:t>同时</a:t>
            </a:r>
            <a:r>
              <a:rPr lang="zh-CN" altLang="en-US" sz="1000">
                <a:latin typeface="微软雅黑" panose="020B0503020204020204" charset="-122"/>
                <a:ea typeface="微软雅黑" panose="020B0503020204020204" charset="-122"/>
                <a:cs typeface="微软雅黑" panose="020B0503020204020204" charset="-122"/>
              </a:rPr>
              <a:t>具备以下</a:t>
            </a:r>
            <a:r>
              <a:rPr lang="en-US" altLang="zh-CN" sz="1000">
                <a:latin typeface="微软雅黑" panose="020B0503020204020204" charset="-122"/>
                <a:ea typeface="微软雅黑" panose="020B0503020204020204" charset="-122"/>
                <a:cs typeface="微软雅黑" panose="020B0503020204020204" charset="-122"/>
              </a:rPr>
              <a:t>3</a:t>
            </a:r>
            <a:r>
              <a:rPr lang="zh-CN" altLang="en-US" sz="1000">
                <a:latin typeface="微软雅黑" panose="020B0503020204020204" charset="-122"/>
                <a:ea typeface="微软雅黑" panose="020B0503020204020204" charset="-122"/>
                <a:cs typeface="微软雅黑" panose="020B0503020204020204" charset="-122"/>
              </a:rPr>
              <a:t>个条件：</a:t>
            </a:r>
            <a:endParaRPr lang="zh-CN" altLang="en-US" sz="1000">
              <a:latin typeface="微软雅黑" panose="020B0503020204020204" charset="-122"/>
              <a:ea typeface="微软雅黑" panose="020B0503020204020204" charset="-122"/>
              <a:cs typeface="微软雅黑" panose="020B0503020204020204" charset="-122"/>
            </a:endParaRPr>
          </a:p>
          <a:p>
            <a:pPr algn="l"/>
            <a:r>
              <a:rPr lang="en-US" altLang="en-US" sz="1000">
                <a:latin typeface="微软雅黑" panose="020B0503020204020204" charset="-122"/>
                <a:ea typeface="微软雅黑" panose="020B0503020204020204" charset="-122"/>
                <a:cs typeface="微软雅黑" panose="020B0503020204020204" charset="-122"/>
              </a:rPr>
              <a:t>①</a:t>
            </a:r>
            <a:r>
              <a:rPr lang="zh-CN" altLang="en-US" sz="1000">
                <a:latin typeface="微软雅黑" panose="020B0503020204020204" charset="-122"/>
                <a:ea typeface="微软雅黑" panose="020B0503020204020204" charset="-122"/>
                <a:cs typeface="微软雅黑" panose="020B0503020204020204" charset="-122"/>
              </a:rPr>
              <a:t>存在不育；</a:t>
            </a:r>
            <a:endParaRPr lang="zh-CN" altLang="en-US" sz="1000">
              <a:latin typeface="微软雅黑" panose="020B0503020204020204" charset="-122"/>
              <a:ea typeface="微软雅黑" panose="020B0503020204020204" charset="-122"/>
              <a:cs typeface="微软雅黑" panose="020B0503020204020204" charset="-122"/>
            </a:endParaRPr>
          </a:p>
          <a:p>
            <a:pPr algn="l"/>
            <a:r>
              <a:rPr lang="en-US" altLang="en-US" sz="1000">
                <a:latin typeface="微软雅黑" panose="020B0503020204020204" charset="-122"/>
                <a:ea typeface="微软雅黑" panose="020B0503020204020204" charset="-122"/>
                <a:cs typeface="微软雅黑" panose="020B0503020204020204" charset="-122"/>
              </a:rPr>
              <a:t>②</a:t>
            </a:r>
            <a:r>
              <a:rPr lang="zh-CN" altLang="en-US" sz="1000">
                <a:latin typeface="微软雅黑" panose="020B0503020204020204" charset="-122"/>
                <a:ea typeface="微软雅黑" panose="020B0503020204020204" charset="-122"/>
                <a:cs typeface="微软雅黑" panose="020B0503020204020204" charset="-122"/>
              </a:rPr>
              <a:t>精液质量异常；</a:t>
            </a:r>
            <a:endParaRPr lang="zh-CN" altLang="en-US" sz="1000">
              <a:latin typeface="微软雅黑" panose="020B0503020204020204" charset="-122"/>
              <a:ea typeface="微软雅黑" panose="020B0503020204020204" charset="-122"/>
              <a:cs typeface="微软雅黑" panose="020B0503020204020204" charset="-122"/>
            </a:endParaRPr>
          </a:p>
          <a:p>
            <a:pPr algn="l"/>
            <a:r>
              <a:rPr lang="en-US" altLang="en-US" sz="1000">
                <a:latin typeface="微软雅黑" panose="020B0503020204020204" charset="-122"/>
                <a:ea typeface="微软雅黑" panose="020B0503020204020204" charset="-122"/>
                <a:cs typeface="微软雅黑" panose="020B0503020204020204" charset="-122"/>
              </a:rPr>
              <a:t>③</a:t>
            </a:r>
            <a:r>
              <a:rPr lang="zh-CN" altLang="en-US" sz="1000">
                <a:latin typeface="微软雅黑" panose="020B0503020204020204" charset="-122"/>
                <a:ea typeface="微软雅黑" panose="020B0503020204020204" charset="-122"/>
                <a:cs typeface="微软雅黑" panose="020B0503020204020204" charset="-122"/>
              </a:rPr>
              <a:t>女方生育能力正常，或虽患有导致不孕的疾病，但可能治愈（</a:t>
            </a:r>
            <a:r>
              <a:rPr lang="zh-CN" altLang="en-US" sz="1000">
                <a:solidFill>
                  <a:schemeClr val="accent6">
                    <a:lumMod val="75000"/>
                  </a:schemeClr>
                </a:solidFill>
                <a:latin typeface="微软雅黑" panose="020B0503020204020204" charset="-122"/>
                <a:ea typeface="微软雅黑" panose="020B0503020204020204" charset="-122"/>
                <a:cs typeface="微软雅黑" panose="020B0503020204020204" charset="-122"/>
              </a:rPr>
              <a:t>推荐</a:t>
            </a:r>
            <a:r>
              <a:rPr lang="zh-CN" altLang="en-US" sz="1000">
                <a:latin typeface="微软雅黑" panose="020B0503020204020204" charset="-122"/>
                <a:ea typeface="微软雅黑" panose="020B0503020204020204" charset="-122"/>
                <a:cs typeface="微软雅黑" panose="020B0503020204020204" charset="-122"/>
              </a:rPr>
              <a:t>）</a:t>
            </a:r>
            <a:endParaRPr lang="zh-CN" altLang="en-US" sz="1000">
              <a:latin typeface="微软雅黑" panose="020B0503020204020204" charset="-122"/>
              <a:ea typeface="微软雅黑" panose="020B0503020204020204" charset="-122"/>
              <a:cs typeface="微软雅黑" panose="020B0503020204020204" charset="-122"/>
            </a:endParaRPr>
          </a:p>
          <a:p>
            <a:pPr algn="l"/>
            <a:r>
              <a:rPr lang="en-US" altLang="zh-CN" sz="1000">
                <a:latin typeface="微软雅黑" panose="020B0503020204020204" charset="-122"/>
                <a:ea typeface="微软雅黑" panose="020B0503020204020204" charset="-122"/>
                <a:cs typeface="微软雅黑" panose="020B0503020204020204" charset="-122"/>
              </a:rPr>
              <a:t>2.</a:t>
            </a:r>
            <a:r>
              <a:rPr lang="zh-CN" altLang="en-US" sz="1000">
                <a:latin typeface="微软雅黑" panose="020B0503020204020204" charset="-122"/>
                <a:ea typeface="微软雅黑" panose="020B0503020204020204" charset="-122"/>
                <a:cs typeface="微软雅黑" panose="020B0503020204020204" charset="-122"/>
              </a:rPr>
              <a:t>精索静脉曲张伴发阴囊及其内容物疼痛、不适，影响日常生活，经一般治疗和药物治疗改善不明显者，与患者及家属充分交流后可考虑行手术治疗（可选）</a:t>
            </a:r>
            <a:endParaRPr lang="zh-CN" altLang="en-US" sz="1000">
              <a:latin typeface="微软雅黑" panose="020B0503020204020204" charset="-122"/>
              <a:ea typeface="微软雅黑" panose="020B0503020204020204" charset="-122"/>
              <a:cs typeface="微软雅黑" panose="020B0503020204020204" charset="-122"/>
            </a:endParaRPr>
          </a:p>
          <a:p>
            <a:pPr algn="l"/>
            <a:r>
              <a:rPr lang="en-US" altLang="zh-CN" sz="1000">
                <a:latin typeface="微软雅黑" panose="020B0503020204020204" charset="-122"/>
                <a:ea typeface="微软雅黑" panose="020B0503020204020204" charset="-122"/>
                <a:cs typeface="微软雅黑" panose="020B0503020204020204" charset="-122"/>
              </a:rPr>
              <a:t>3.II</a:t>
            </a:r>
            <a:r>
              <a:rPr lang="zh-CN" altLang="en-US" sz="1000">
                <a:latin typeface="微软雅黑" panose="020B0503020204020204" charset="-122"/>
                <a:ea typeface="微软雅黑" panose="020B0503020204020204" charset="-122"/>
                <a:cs typeface="微软雅黑" panose="020B0503020204020204" charset="-122"/>
              </a:rPr>
              <a:t>度或</a:t>
            </a:r>
            <a:r>
              <a:rPr lang="en-US" altLang="zh-CN" sz="1000">
                <a:latin typeface="微软雅黑" panose="020B0503020204020204" charset="-122"/>
                <a:ea typeface="微软雅黑" panose="020B0503020204020204" charset="-122"/>
                <a:cs typeface="微软雅黑" panose="020B0503020204020204" charset="-122"/>
              </a:rPr>
              <a:t>III</a:t>
            </a:r>
            <a:r>
              <a:rPr lang="zh-CN" altLang="en-US" sz="1000">
                <a:latin typeface="微软雅黑" panose="020B0503020204020204" charset="-122"/>
                <a:ea typeface="微软雅黑" panose="020B0503020204020204" charset="-122"/>
                <a:cs typeface="微软雅黑" panose="020B0503020204020204" charset="-122"/>
              </a:rPr>
              <a:t>度精索静脉曲张患者，血睾酮水平明显下降，排除其他原因所致者（可选）</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4207510" y="2280285"/>
            <a:ext cx="1337310" cy="583565"/>
          </a:xfrm>
          <a:prstGeom prst="rect">
            <a:avLst/>
          </a:prstGeom>
          <a:noFill/>
        </p:spPr>
        <p:txBody>
          <a:bodyPr wrap="square" rtlCol="0">
            <a:spAutoFit/>
          </a:bodyPr>
          <a:p>
            <a:r>
              <a:rPr lang="en-US" sz="1600" b="1" dirty="0">
                <a:solidFill>
                  <a:srgbClr val="333333"/>
                </a:solidFill>
                <a:latin typeface="微软雅黑" panose="020B0503020204020204" charset="-122"/>
                <a:ea typeface="微软雅黑" panose="020B0503020204020204" charset="-122"/>
                <a:cs typeface="微软雅黑" panose="020B0503020204020204" pitchFamily="34" charset="-120"/>
                <a:sym typeface="+mn-ea"/>
              </a:rPr>
              <a:t>手术适应证</a:t>
            </a:r>
            <a:endParaRPr lang="en-US" sz="1600" dirty="0"/>
          </a:p>
          <a:p>
            <a:endParaRPr lang="zh-CN" altLang="en-US" sz="1600"/>
          </a:p>
        </p:txBody>
      </p:sp>
      <p:sp>
        <p:nvSpPr>
          <p:cNvPr id="23" name="文本框 22"/>
          <p:cNvSpPr txBox="1"/>
          <p:nvPr/>
        </p:nvSpPr>
        <p:spPr>
          <a:xfrm>
            <a:off x="3454400" y="2793365"/>
            <a:ext cx="2527935" cy="2428875"/>
          </a:xfrm>
          <a:prstGeom prst="rect">
            <a:avLst/>
          </a:prstGeom>
          <a:noFill/>
        </p:spPr>
        <p:txBody>
          <a:bodyPr wrap="square" rtlCol="0">
            <a:noAutofit/>
          </a:bodyPr>
          <a:p>
            <a:r>
              <a:rPr lang="zh-CN" altLang="en-US" sz="1000" b="1">
                <a:solidFill>
                  <a:srgbClr val="FF0000"/>
                </a:solidFill>
                <a:latin typeface="微软雅黑" panose="020B0503020204020204" charset="-122"/>
                <a:ea typeface="微软雅黑" panose="020B0503020204020204" charset="-122"/>
                <a:cs typeface="微软雅黑" panose="020B0503020204020204" charset="-122"/>
              </a:rPr>
              <a:t>青少年</a:t>
            </a:r>
            <a:r>
              <a:rPr lang="zh-CN" altLang="en-US" sz="1000">
                <a:solidFill>
                  <a:schemeClr val="accent5">
                    <a:lumMod val="75000"/>
                  </a:schemeClr>
                </a:solidFill>
                <a:latin typeface="微软雅黑" panose="020B0503020204020204" charset="-122"/>
                <a:ea typeface="微软雅黑" panose="020B0503020204020204" charset="-122"/>
                <a:cs typeface="微软雅黑" panose="020B0503020204020204" charset="-122"/>
              </a:rPr>
              <a:t>型精索静脉曲张</a:t>
            </a:r>
            <a:endParaRPr lang="zh-CN" altLang="en-US" sz="1000">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1</a:t>
            </a: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II</a:t>
            </a:r>
            <a:r>
              <a:rPr lang="zh-CN" altLang="en-US" sz="1000">
                <a:latin typeface="微软雅黑" panose="020B0503020204020204" charset="-122"/>
                <a:ea typeface="微软雅黑" panose="020B0503020204020204" charset="-122"/>
                <a:cs typeface="微软雅黑" panose="020B0503020204020204" charset="-122"/>
              </a:rPr>
              <a:t>度或皿度精索静脉曲张（</a:t>
            </a:r>
            <a:r>
              <a:rPr lang="zh-CN" altLang="en-US" sz="1000">
                <a:solidFill>
                  <a:schemeClr val="accent6">
                    <a:lumMod val="75000"/>
                  </a:schemeClr>
                </a:solidFill>
                <a:latin typeface="微软雅黑" panose="020B0503020204020204" charset="-122"/>
                <a:ea typeface="微软雅黑" panose="020B0503020204020204" charset="-122"/>
                <a:cs typeface="微软雅黑" panose="020B0503020204020204" charset="-122"/>
              </a:rPr>
              <a:t>推荐</a:t>
            </a:r>
            <a:r>
              <a:rPr lang="zh-CN" altLang="en-US" sz="1000">
                <a:latin typeface="微软雅黑" panose="020B0503020204020204" charset="-122"/>
                <a:ea typeface="微软雅黑" panose="020B0503020204020204" charset="-122"/>
                <a:cs typeface="微软雅黑" panose="020B0503020204020204" charset="-122"/>
              </a:rPr>
              <a:t>）。</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2</a:t>
            </a:r>
            <a:r>
              <a:rPr lang="zh-CN" altLang="en-US" sz="1000">
                <a:latin typeface="微软雅黑" panose="020B0503020204020204" charset="-122"/>
                <a:ea typeface="微软雅黑" panose="020B0503020204020204" charset="-122"/>
                <a:cs typeface="微软雅黑" panose="020B0503020204020204" charset="-122"/>
              </a:rPr>
              <a:t>）精索静脉曲张合并睾丸萎缩，患侧</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睾丸体积低于健侧</a:t>
            </a:r>
            <a:r>
              <a:rPr lang="en-US" altLang="zh-CN" sz="1000">
                <a:latin typeface="微软雅黑" panose="020B0503020204020204" charset="-122"/>
                <a:ea typeface="微软雅黑" panose="020B0503020204020204" charset="-122"/>
                <a:cs typeface="微软雅黑" panose="020B0503020204020204" charset="-122"/>
              </a:rPr>
              <a:t>20</a:t>
            </a:r>
            <a:r>
              <a:rPr lang="zh-CN" altLang="en-US" sz="1000">
                <a:latin typeface="微软雅黑" panose="020B0503020204020204" charset="-122"/>
                <a:ea typeface="微软雅黑" panose="020B0503020204020204" charset="-122"/>
                <a:cs typeface="微软雅黑" panose="020B0503020204020204" charset="-122"/>
              </a:rPr>
              <a:t>％者（</a:t>
            </a:r>
            <a:r>
              <a:rPr lang="zh-CN" altLang="en-US" sz="1000">
                <a:solidFill>
                  <a:schemeClr val="accent6">
                    <a:lumMod val="75000"/>
                  </a:schemeClr>
                </a:solidFill>
                <a:latin typeface="微软雅黑" panose="020B0503020204020204" charset="-122"/>
                <a:ea typeface="微软雅黑" panose="020B0503020204020204" charset="-122"/>
                <a:cs typeface="微软雅黑" panose="020B0503020204020204" charset="-122"/>
              </a:rPr>
              <a:t>推荐</a:t>
            </a:r>
            <a:r>
              <a:rPr lang="zh-CN" altLang="en-US" sz="1000">
                <a:latin typeface="微软雅黑" panose="020B0503020204020204" charset="-122"/>
                <a:ea typeface="微软雅黑" panose="020B0503020204020204" charset="-122"/>
                <a:cs typeface="微软雅黑" panose="020B0503020204020204" charset="-122"/>
              </a:rPr>
              <a:t>）。</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3</a:t>
            </a:r>
            <a:r>
              <a:rPr lang="zh-CN" altLang="en-US" sz="1000">
                <a:latin typeface="微软雅黑" panose="020B0503020204020204" charset="-122"/>
                <a:ea typeface="微软雅黑" panose="020B0503020204020204" charset="-122"/>
                <a:cs typeface="微软雅黑" panose="020B0503020204020204" charset="-122"/>
              </a:rPr>
              <a:t>）睾丸生精功能下降（具体见睾丸功</a:t>
            </a: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能评价部分）（</a:t>
            </a:r>
            <a:r>
              <a:rPr lang="zh-CN" altLang="en-US" sz="1000">
                <a:solidFill>
                  <a:schemeClr val="accent6">
                    <a:lumMod val="75000"/>
                  </a:schemeClr>
                </a:solidFill>
                <a:latin typeface="微软雅黑" panose="020B0503020204020204" charset="-122"/>
                <a:ea typeface="微软雅黑" panose="020B0503020204020204" charset="-122"/>
                <a:cs typeface="微软雅黑" panose="020B0503020204020204" charset="-122"/>
              </a:rPr>
              <a:t>推荐</a:t>
            </a:r>
            <a:r>
              <a:rPr lang="zh-CN" altLang="en-US" sz="1000">
                <a:latin typeface="微软雅黑" panose="020B0503020204020204" charset="-122"/>
                <a:ea typeface="微软雅黑" panose="020B0503020204020204" charset="-122"/>
                <a:cs typeface="微软雅黑" panose="020B0503020204020204" charset="-122"/>
              </a:rPr>
              <a:t>）。</a:t>
            </a:r>
            <a:endParaRPr lang="zh-CN" altLang="en-US" sz="100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4</a:t>
            </a:r>
            <a:r>
              <a:rPr lang="zh-CN" altLang="en-US" sz="1000">
                <a:latin typeface="微软雅黑" panose="020B0503020204020204" charset="-122"/>
                <a:ea typeface="微软雅黑" panose="020B0503020204020204" charset="-122"/>
                <a:cs typeface="微软雅黑" panose="020B0503020204020204" charset="-122"/>
              </a:rPr>
              <a:t>）精索静脉曲张伴发阴囊及其内容物</a:t>
            </a:r>
            <a:r>
              <a:rPr lang="en-US" altLang="zh-CN" sz="1000">
                <a:latin typeface="微软雅黑" panose="020B0503020204020204" charset="-122"/>
                <a:ea typeface="微软雅黑" panose="020B0503020204020204" charset="-122"/>
                <a:cs typeface="微软雅黑" panose="020B0503020204020204" charset="-122"/>
              </a:rPr>
              <a:t>  </a:t>
            </a:r>
            <a:r>
              <a:rPr lang="zh-CN" altLang="en-US" sz="1000">
                <a:latin typeface="微软雅黑" panose="020B0503020204020204" charset="-122"/>
                <a:ea typeface="微软雅黑" panose="020B0503020204020204" charset="-122"/>
                <a:cs typeface="微软雅黑" panose="020B0503020204020204" charset="-122"/>
              </a:rPr>
              <a:t>疼痛、不适，影响日常生活，经一般治疗和药物治疗改善不明显者，与患者及家属充分沟通后可考虑行手术治疗（可选）</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nvSpPr>
        <p:spPr>
          <a:xfrm>
            <a:off x="6656705" y="2925445"/>
            <a:ext cx="1888490" cy="2089150"/>
          </a:xfrm>
          <a:prstGeom prst="rect">
            <a:avLst/>
          </a:prstGeom>
        </p:spPr>
        <p:txBody>
          <a:bodyPr wrap="square">
            <a:noAutofit/>
          </a:bodyPr>
          <a:p>
            <a:pPr algn="l">
              <a:lnSpc>
                <a:spcPct val="150000"/>
              </a:lnSpc>
            </a:pPr>
            <a:r>
              <a:rPr lang="zh-CN" altLang="en-US" sz="1000">
                <a:latin typeface="Arial" panose="020B0604020202020204" pitchFamily="34" charset="0"/>
                <a:ea typeface="微软雅黑" panose="020B0503020204020204" charset="-122"/>
              </a:rPr>
              <a:t>精索静脉曲张的手术方法包括</a:t>
            </a:r>
            <a:r>
              <a:rPr lang="zh-CN" altLang="en-US" sz="1000" u="sng">
                <a:solidFill>
                  <a:srgbClr val="FF0000"/>
                </a:solidFill>
                <a:latin typeface="Arial" panose="020B0604020202020204" pitchFamily="34" charset="0"/>
                <a:ea typeface="微软雅黑" panose="020B0503020204020204" charset="-122"/>
              </a:rPr>
              <a:t>开放手术</a:t>
            </a:r>
            <a:r>
              <a:rPr lang="zh-CN" altLang="en-US" sz="1000">
                <a:latin typeface="Arial" panose="020B0604020202020204" pitchFamily="34" charset="0"/>
                <a:ea typeface="微软雅黑" panose="020B0503020204020204" charset="-122"/>
              </a:rPr>
              <a:t>、</a:t>
            </a:r>
            <a:r>
              <a:rPr lang="zh-CN" altLang="en-US" sz="1000" u="sng">
                <a:solidFill>
                  <a:srgbClr val="FF0000"/>
                </a:solidFill>
                <a:latin typeface="Arial" panose="020B0604020202020204" pitchFamily="34" charset="0"/>
                <a:ea typeface="微软雅黑" panose="020B0503020204020204" charset="-122"/>
              </a:rPr>
              <a:t>腹腔镜下手术</a:t>
            </a:r>
            <a:r>
              <a:rPr lang="zh-CN" altLang="en-US" sz="1000">
                <a:latin typeface="Arial" panose="020B0604020202020204" pitchFamily="34" charset="0"/>
                <a:ea typeface="微软雅黑" panose="020B0503020204020204" charset="-122"/>
              </a:rPr>
              <a:t>、</a:t>
            </a:r>
            <a:r>
              <a:rPr lang="zh-CN" altLang="en-US" sz="1000" u="sng">
                <a:solidFill>
                  <a:srgbClr val="FF0000"/>
                </a:solidFill>
                <a:latin typeface="Arial" panose="020B0604020202020204" pitchFamily="34" charset="0"/>
                <a:ea typeface="微软雅黑" panose="020B0503020204020204" charset="-122"/>
              </a:rPr>
              <a:t>显微镜下手术</a:t>
            </a:r>
            <a:r>
              <a:rPr lang="zh-CN" altLang="en-US" sz="1000">
                <a:latin typeface="Arial" panose="020B0604020202020204" pitchFamily="34" charset="0"/>
                <a:ea typeface="微软雅黑" panose="020B0503020204020204" charset="-122"/>
              </a:rPr>
              <a:t>、</a:t>
            </a:r>
            <a:r>
              <a:rPr lang="zh-CN" altLang="en-US" sz="1000" u="sng">
                <a:solidFill>
                  <a:srgbClr val="FF0000"/>
                </a:solidFill>
                <a:latin typeface="Arial" panose="020B0604020202020204" pitchFamily="34" charset="0"/>
                <a:ea typeface="微软雅黑" panose="020B0503020204020204" charset="-122"/>
              </a:rPr>
              <a:t>介入手术</a:t>
            </a:r>
            <a:r>
              <a:rPr lang="zh-CN" altLang="en-US" sz="1000">
                <a:solidFill>
                  <a:srgbClr val="FF0000"/>
                </a:solidFill>
                <a:latin typeface="Arial" panose="020B0604020202020204" pitchFamily="34" charset="0"/>
                <a:ea typeface="微软雅黑" panose="020B0503020204020204" charset="-122"/>
              </a:rPr>
              <a:t>。</a:t>
            </a:r>
            <a:endParaRPr lang="zh-CN" altLang="en-US" sz="1000">
              <a:solidFill>
                <a:srgbClr val="FF0000"/>
              </a:solidFill>
              <a:latin typeface="Arial" panose="020B0604020202020204" pitchFamily="34" charset="0"/>
              <a:ea typeface="微软雅黑" panose="020B0503020204020204" charset="-122"/>
            </a:endParaRPr>
          </a:p>
          <a:p>
            <a:pPr algn="l"/>
            <a:endParaRPr lang="zh-CN" altLang="en-US" sz="1000">
              <a:solidFill>
                <a:srgbClr val="FF0000"/>
              </a:solidFill>
              <a:latin typeface="Arial" panose="020B0604020202020204" pitchFamily="34" charset="0"/>
              <a:ea typeface="微软雅黑" panose="020B0503020204020204" charset="-122"/>
            </a:endParaRPr>
          </a:p>
          <a:p>
            <a:pPr algn="l">
              <a:lnSpc>
                <a:spcPct val="150000"/>
              </a:lnSpc>
            </a:pPr>
            <a:r>
              <a:rPr lang="zh-CN" altLang="en-US" sz="1000">
                <a:latin typeface="Arial" panose="020B0604020202020204" pitchFamily="34" charset="0"/>
                <a:ea typeface="微软雅黑" panose="020B0503020204020204" charset="-122"/>
              </a:rPr>
              <a:t>近年显微手术越来越受到关注，但在选择术式时应充分考虑患者的具体情况、医院条件、术者的擅长和经验等因素，需要与患者充分沟通并尊重患者的意愿。</a:t>
            </a:r>
            <a:endParaRPr lang="zh-CN" altLang="en-US" sz="1000">
              <a:latin typeface="Arial" panose="020B0604020202020204" pitchFamily="34" charset="0"/>
              <a:ea typeface="微软雅黑" panose="020B0503020204020204" charset="-122"/>
            </a:endParaRPr>
          </a:p>
        </p:txBody>
      </p:sp>
      <p:sp>
        <p:nvSpPr>
          <p:cNvPr id="26" name="圆角矩形标注 25"/>
          <p:cNvSpPr/>
          <p:nvPr/>
        </p:nvSpPr>
        <p:spPr>
          <a:xfrm>
            <a:off x="10475595" y="1081405"/>
            <a:ext cx="1657350" cy="1043305"/>
          </a:xfrm>
          <a:prstGeom prst="wedgeRoundRectCallout">
            <a:avLst>
              <a:gd name="adj1" fmla="val -15593"/>
              <a:gd name="adj2" fmla="val 134236"/>
              <a:gd name="adj3" fmla="val 16667"/>
            </a:avLst>
          </a:prstGeom>
          <a:solidFill>
            <a:schemeClr val="accent5">
              <a:lumMod val="40000"/>
              <a:lumOff val="60000"/>
            </a:schemeClr>
          </a:solidFill>
          <a:ln w="12700" cmpd="sng">
            <a:solidFill>
              <a:schemeClr val="accent1">
                <a:shade val="5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10492740" y="1155700"/>
            <a:ext cx="1581150" cy="860425"/>
          </a:xfrm>
          <a:prstGeom prst="rect">
            <a:avLst/>
          </a:prstGeom>
        </p:spPr>
        <p:txBody>
          <a:bodyPr wrap="square">
            <a:spAutoFit/>
          </a:bodyPr>
          <a:p>
            <a:pPr algn="l"/>
            <a:r>
              <a:rPr lang="zh-CN" altLang="en-US" sz="1000">
                <a:latin typeface="微软雅黑" panose="020B0503020204020204" charset="-122"/>
                <a:ea typeface="微软雅黑" panose="020B0503020204020204" charset="-122"/>
                <a:cs typeface="微软雅黑" panose="020B0503020204020204" charset="-122"/>
              </a:rPr>
              <a:t>是精索静脉曲张术后</a:t>
            </a:r>
            <a:r>
              <a:rPr lang="zh-CN" altLang="en-US" sz="1000">
                <a:highlight>
                  <a:srgbClr val="FFFF00"/>
                </a:highlight>
                <a:latin typeface="微软雅黑" panose="020B0503020204020204" charset="-122"/>
                <a:ea typeface="微软雅黑" panose="020B0503020204020204" charset="-122"/>
                <a:cs typeface="微软雅黑" panose="020B0503020204020204" charset="-122"/>
              </a:rPr>
              <a:t>最常</a:t>
            </a:r>
            <a:r>
              <a:rPr lang="zh-CN" altLang="en-US" sz="1000">
                <a:latin typeface="微软雅黑" panose="020B0503020204020204" charset="-122"/>
                <a:ea typeface="微软雅黑" panose="020B0503020204020204" charset="-122"/>
                <a:cs typeface="微软雅黑" panose="020B0503020204020204" charset="-122"/>
              </a:rPr>
              <a:t>见的并发症，发生率为</a:t>
            </a:r>
            <a:r>
              <a:rPr lang="en-US" altLang="zh-CN" sz="1000">
                <a:latin typeface="微软雅黑" panose="020B0503020204020204" charset="-122"/>
                <a:ea typeface="微软雅黑" panose="020B0503020204020204" charset="-122"/>
                <a:cs typeface="微软雅黑" panose="020B0503020204020204" charset="-122"/>
              </a:rPr>
              <a:t>3</a:t>
            </a:r>
            <a:r>
              <a:rPr lang="zh-CN" altLang="en-US" sz="1000">
                <a:latin typeface="微软雅黑" panose="020B0503020204020204" charset="-122"/>
                <a:ea typeface="微软雅黑" panose="020B0503020204020204" charset="-122"/>
                <a:cs typeface="微软雅黑" panose="020B0503020204020204" charset="-122"/>
              </a:rPr>
              <a:t>％～</a:t>
            </a:r>
            <a:r>
              <a:rPr lang="en-US" altLang="zh-CN" sz="1000">
                <a:latin typeface="微软雅黑" panose="020B0503020204020204" charset="-122"/>
                <a:ea typeface="微软雅黑" panose="020B0503020204020204" charset="-122"/>
                <a:cs typeface="微软雅黑" panose="020B0503020204020204" charset="-122"/>
              </a:rPr>
              <a:t>39</a:t>
            </a:r>
            <a:r>
              <a:rPr lang="zh-CN" altLang="en-US" sz="1000">
                <a:latin typeface="微软雅黑" panose="020B0503020204020204" charset="-122"/>
                <a:ea typeface="微软雅黑" panose="020B0503020204020204" charset="-122"/>
                <a:cs typeface="微软雅黑" panose="020B0503020204020204" charset="-122"/>
              </a:rPr>
              <a:t>％。，淋巴管损伤或被误扎是引起鞘膜积液的主要原因</a:t>
            </a:r>
            <a:endParaRPr lang="zh-CN" altLang="en-US" sz="1000">
              <a:latin typeface="微软雅黑" panose="020B0503020204020204" charset="-122"/>
              <a:ea typeface="微软雅黑" panose="020B0503020204020204" charset="-122"/>
              <a:cs typeface="微软雅黑" panose="020B0503020204020204" charset="-122"/>
            </a:endParaRPr>
          </a:p>
        </p:txBody>
      </p:sp>
      <p:sp>
        <p:nvSpPr>
          <p:cNvPr id="14" name="Text 6"/>
          <p:cNvSpPr/>
          <p:nvPr>
            <p:custDataLst>
              <p:tags r:id="rId17"/>
            </p:custDataLst>
          </p:nvPr>
        </p:nvSpPr>
        <p:spPr>
          <a:xfrm>
            <a:off x="9920605" y="2287270"/>
            <a:ext cx="1841500" cy="336551"/>
          </a:xfrm>
          <a:prstGeom prst="rect">
            <a:avLst/>
          </a:prstGeom>
          <a:noFill/>
        </p:spPr>
        <p:txBody>
          <a:bodyPr vert="horz" wrap="square" lIns="0" tIns="0" rIns="0" bIns="0" rtlCol="0" anchor="ctr"/>
          <a:p>
            <a:pPr marL="0" indent="0" algn="l">
              <a:lnSpc>
                <a:spcPts val="1690"/>
              </a:lnSpc>
              <a:buNone/>
            </a:pPr>
            <a:r>
              <a:rPr lang="zh-CN" altLang="en-US" sz="1600" b="1" dirty="0">
                <a:solidFill>
                  <a:srgbClr val="333333"/>
                </a:solidFill>
                <a:latin typeface="微软雅黑" panose="020B0503020204020204" charset="-122"/>
                <a:ea typeface="微软雅黑" panose="020B0503020204020204" charset="-122"/>
                <a:cs typeface="微软雅黑" panose="020B0503020204020204" pitchFamily="34" charset="-120"/>
              </a:rPr>
              <a:t>手术</a:t>
            </a:r>
            <a:r>
              <a:rPr lang="en-US" sz="1600" b="1" dirty="0">
                <a:solidFill>
                  <a:srgbClr val="333333"/>
                </a:solidFill>
                <a:latin typeface="微软雅黑" panose="020B0503020204020204" charset="-122"/>
                <a:ea typeface="微软雅黑" panose="020B0503020204020204" charset="-122"/>
                <a:cs typeface="微软雅黑" panose="020B0503020204020204" pitchFamily="34" charset="-120"/>
              </a:rPr>
              <a:t>并发症</a:t>
            </a:r>
            <a:endParaRPr lang="en-US" sz="1600" b="1" dirty="0">
              <a:solidFill>
                <a:srgbClr val="333333"/>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90"/>
              </a:lnSpc>
              <a:buNone/>
            </a:pPr>
            <a:r>
              <a:rPr lang="en-US" altLang="zh-CN" sz="1600" b="1" dirty="0">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复发处理</a:t>
            </a:r>
            <a:endParaRPr lang="zh-CN" altLang="en-US" sz="1600" b="1" dirty="0">
              <a:latin typeface="微软雅黑" panose="020B0503020204020204" charset="-122"/>
              <a:ea typeface="微软雅黑" panose="020B0503020204020204" charset="-122"/>
              <a:cs typeface="微软雅黑" panose="020B0503020204020204" charset="-122"/>
            </a:endParaRPr>
          </a:p>
        </p:txBody>
      </p:sp>
      <p:cxnSp>
        <p:nvCxnSpPr>
          <p:cNvPr id="29" name="直接箭头连接符 28"/>
          <p:cNvCxnSpPr/>
          <p:nvPr/>
        </p:nvCxnSpPr>
        <p:spPr>
          <a:xfrm>
            <a:off x="8535035" y="5109845"/>
            <a:ext cx="10160" cy="292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15" name="Text 7"/>
          <p:cNvSpPr/>
          <p:nvPr>
            <p:custDataLst>
              <p:tags r:id="rId18"/>
            </p:custDataLst>
          </p:nvPr>
        </p:nvSpPr>
        <p:spPr>
          <a:xfrm>
            <a:off x="9347200" y="2793365"/>
            <a:ext cx="1841500" cy="2082800"/>
          </a:xfrm>
          <a:prstGeom prst="rect">
            <a:avLst/>
          </a:prstGeom>
          <a:noFill/>
        </p:spPr>
        <p:txBody>
          <a:bodyPr vert="horz" wrap="square" lIns="0" tIns="0" rIns="0" bIns="0" rtlCol="0" anchor="ctr"/>
          <a:p>
            <a:pPr marL="0" indent="0" algn="l">
              <a:lnSpc>
                <a:spcPts val="1650"/>
              </a:lnSpc>
              <a:buNone/>
            </a:pPr>
            <a:endParaRPr lang="zh-CN" altLang="en-US" sz="1000"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50"/>
              </a:lnSpc>
              <a:buNone/>
            </a:pPr>
            <a:endParaRPr lang="zh-CN" altLang="en-US" sz="1000"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50"/>
              </a:lnSpc>
              <a:buNone/>
            </a:pPr>
            <a:endParaRPr lang="zh-CN" altLang="en-US" sz="1000"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50"/>
              </a:lnSpc>
              <a:buNone/>
            </a:pPr>
            <a:r>
              <a:rPr lang="zh-CN" altLang="en-US" sz="1000" dirty="0">
                <a:solidFill>
                  <a:schemeClr val="tx1"/>
                </a:solidFill>
                <a:latin typeface="微软雅黑" panose="020B0503020204020204" charset="-122"/>
                <a:ea typeface="微软雅黑" panose="020B0503020204020204" charset="-122"/>
                <a:cs typeface="微软雅黑" panose="020B0503020204020204" pitchFamily="34" charset="-120"/>
              </a:rPr>
              <a:t>除了一般手术的并发症还包括</a:t>
            </a:r>
            <a:r>
              <a:rPr lang="en-US" sz="1000" u="sng" dirty="0">
                <a:solidFill>
                  <a:srgbClr val="FF0000"/>
                </a:solidFill>
                <a:latin typeface="微软雅黑" panose="020B0503020204020204" charset="-122"/>
                <a:ea typeface="微软雅黑" panose="020B0503020204020204" charset="-122"/>
                <a:cs typeface="微软雅黑" panose="020B0503020204020204" pitchFamily="34" charset="-120"/>
              </a:rPr>
              <a:t>睾丸鞘膜积液</a:t>
            </a:r>
            <a:r>
              <a:rPr lang="en-US" sz="1000" dirty="0">
                <a:solidFill>
                  <a:schemeClr val="tx1"/>
                </a:solidFill>
                <a:latin typeface="微软雅黑" panose="020B0503020204020204" charset="-122"/>
                <a:ea typeface="微软雅黑" panose="020B0503020204020204" charset="-122"/>
                <a:cs typeface="微软雅黑" panose="020B0503020204020204" pitchFamily="34" charset="-120"/>
              </a:rPr>
              <a:t>、</a:t>
            </a:r>
            <a:r>
              <a:rPr lang="en-US" sz="1000" u="sng" dirty="0">
                <a:solidFill>
                  <a:srgbClr val="FF0000"/>
                </a:solidFill>
                <a:latin typeface="微软雅黑" panose="020B0503020204020204" charset="-122"/>
                <a:ea typeface="微软雅黑" panose="020B0503020204020204" charset="-122"/>
                <a:cs typeface="微软雅黑" panose="020B0503020204020204" pitchFamily="34" charset="-120"/>
              </a:rPr>
              <a:t>睾丸萎缩</a:t>
            </a:r>
            <a:r>
              <a:rPr lang="en-US" sz="1000" dirty="0">
                <a:solidFill>
                  <a:schemeClr val="tx1"/>
                </a:solidFill>
                <a:latin typeface="微软雅黑" panose="020B0503020204020204" charset="-122"/>
                <a:ea typeface="微软雅黑" panose="020B0503020204020204" charset="-122"/>
                <a:cs typeface="微软雅黑" panose="020B0503020204020204" pitchFamily="34" charset="-120"/>
              </a:rPr>
              <a:t>等，需密切关注并及时处理。</a:t>
            </a:r>
            <a:endParaRPr lang="en-US" sz="1000"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50"/>
              </a:lnSpc>
              <a:buNone/>
            </a:pPr>
            <a:endParaRPr lang="en-US" sz="1000" dirty="0">
              <a:solidFill>
                <a:schemeClr val="tx1"/>
              </a:solidFill>
              <a:latin typeface="微软雅黑" panose="020B0503020204020204" charset="-122"/>
              <a:ea typeface="微软雅黑" panose="020B0503020204020204" charset="-122"/>
              <a:cs typeface="微软雅黑" panose="020B0503020204020204" pitchFamily="34" charset="-120"/>
            </a:endParaRPr>
          </a:p>
          <a:p>
            <a:pPr marL="0" indent="0" algn="l">
              <a:lnSpc>
                <a:spcPts val="1650"/>
              </a:lnSpc>
              <a:buNone/>
            </a:pPr>
            <a:r>
              <a:rPr lang="zh-CN" altLang="en-US" sz="1000" dirty="0">
                <a:solidFill>
                  <a:schemeClr val="tx1"/>
                </a:solidFill>
                <a:latin typeface="微软雅黑" panose="020B0503020204020204" charset="-122"/>
                <a:ea typeface="微软雅黑" panose="020B0503020204020204" charset="-122"/>
              </a:rPr>
              <a:t>目前对于判断精索静脉曲张是否复发尚缺乏统一标准。一般认为应综合术后</a:t>
            </a:r>
            <a:r>
              <a:rPr lang="en-US" altLang="zh-CN" sz="1000" dirty="0">
                <a:solidFill>
                  <a:schemeClr val="tx1"/>
                </a:solidFill>
                <a:latin typeface="微软雅黑" panose="020B0503020204020204" charset="-122"/>
                <a:ea typeface="微软雅黑" panose="020B0503020204020204" charset="-122"/>
              </a:rPr>
              <a:t>6</a:t>
            </a:r>
            <a:r>
              <a:rPr lang="zh-CN" altLang="en-US" sz="1000" dirty="0">
                <a:solidFill>
                  <a:schemeClr val="tx1"/>
                </a:solidFill>
                <a:latin typeface="微软雅黑" panose="020B0503020204020204" charset="-122"/>
                <a:ea typeface="微软雅黑" panose="020B0503020204020204" charset="-122"/>
              </a:rPr>
              <a:t>个月以后的体格检查和彩色多普勒超声检查结果，</a:t>
            </a:r>
            <a:endParaRPr lang="zh-CN" altLang="en-US" sz="1000" dirty="0">
              <a:solidFill>
                <a:schemeClr val="tx1"/>
              </a:solidFill>
              <a:latin typeface="微软雅黑" panose="020B0503020204020204" charset="-122"/>
              <a:ea typeface="微软雅黑" panose="020B0503020204020204" charset="-122"/>
            </a:endParaRPr>
          </a:p>
          <a:p>
            <a:pPr marL="0" indent="0" algn="l">
              <a:lnSpc>
                <a:spcPts val="1650"/>
              </a:lnSpc>
              <a:buNone/>
            </a:pPr>
            <a:r>
              <a:rPr lang="en-US" sz="1000" dirty="0">
                <a:solidFill>
                  <a:schemeClr val="tx1"/>
                </a:solidFill>
                <a:latin typeface="微软雅黑" panose="020B0503020204020204" charset="-122"/>
                <a:ea typeface="微软雅黑" panose="020B0503020204020204" charset="-122"/>
                <a:cs typeface="微软雅黑" panose="020B0503020204020204" pitchFamily="34" charset="-120"/>
                <a:sym typeface="+mn-ea"/>
              </a:rPr>
              <a:t>再次手术遵循原治疗原则，综合考虑选择合适方法。</a:t>
            </a:r>
            <a:endParaRPr lang="en-US" sz="1000" dirty="0">
              <a:solidFill>
                <a:schemeClr val="tx1"/>
              </a:solidFill>
              <a:latin typeface="微软雅黑" panose="020B0503020204020204" charset="-122"/>
              <a:ea typeface="微软雅黑" panose="020B0503020204020204" charset="-122"/>
            </a:endParaRPr>
          </a:p>
          <a:p>
            <a:pPr marL="0" indent="0" algn="l">
              <a:lnSpc>
                <a:spcPts val="1650"/>
              </a:lnSpc>
              <a:buNone/>
            </a:pPr>
            <a:endParaRPr lang="en-US" sz="1000" dirty="0">
              <a:solidFill>
                <a:schemeClr val="tx1"/>
              </a:solidFill>
              <a:latin typeface="微软雅黑" panose="020B0503020204020204" charset="-122"/>
              <a:ea typeface="微软雅黑" panose="020B0503020204020204" charset="-122"/>
            </a:endParaRPr>
          </a:p>
        </p:txBody>
      </p:sp>
      <p:sp>
        <p:nvSpPr>
          <p:cNvPr id="33" name="线形标注 1 32"/>
          <p:cNvSpPr/>
          <p:nvPr/>
        </p:nvSpPr>
        <p:spPr>
          <a:xfrm>
            <a:off x="10492740" y="5214620"/>
            <a:ext cx="1482725" cy="920750"/>
          </a:xfrm>
          <a:prstGeom prst="borderCallout1">
            <a:avLst>
              <a:gd name="adj1" fmla="val 3034"/>
              <a:gd name="adj2" fmla="val 99528"/>
              <a:gd name="adj3" fmla="val -193862"/>
              <a:gd name="adj4" fmla="val 6081"/>
            </a:avLst>
          </a:prstGeom>
          <a:solidFill>
            <a:schemeClr val="accent5">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nvSpPr>
        <p:spPr>
          <a:xfrm>
            <a:off x="10619740" y="5293995"/>
            <a:ext cx="1249045" cy="752475"/>
          </a:xfrm>
          <a:prstGeom prst="rect">
            <a:avLst/>
          </a:prstGeom>
          <a:noFill/>
        </p:spPr>
        <p:txBody>
          <a:bodyPr wrap="square" rtlCol="0">
            <a:noAutofit/>
          </a:bodyPr>
          <a:p>
            <a:r>
              <a:rPr lang="zh-CN" altLang="en-US" sz="1000">
                <a:latin typeface="微软雅黑" panose="020B0503020204020204" charset="-122"/>
                <a:ea typeface="微软雅黑" panose="020B0503020204020204" charset="-122"/>
              </a:rPr>
              <a:t>睾丸萎缩的发生率</a:t>
            </a:r>
            <a:r>
              <a:rPr lang="zh-CN" altLang="en-US" sz="1000">
                <a:highlight>
                  <a:srgbClr val="FFFF00"/>
                </a:highlight>
                <a:latin typeface="微软雅黑" panose="020B0503020204020204" charset="-122"/>
                <a:ea typeface="微软雅黑" panose="020B0503020204020204" charset="-122"/>
              </a:rPr>
              <a:t>较低</a:t>
            </a:r>
            <a:r>
              <a:rPr lang="zh-CN" altLang="en-US" sz="1000">
                <a:latin typeface="微软雅黑" panose="020B0503020204020204" charset="-122"/>
                <a:ea typeface="微软雅黑" panose="020B0503020204020204" charset="-122"/>
              </a:rPr>
              <a:t>，多数是由手术时结扎或损伤供应睾丸的动脉引起</a:t>
            </a:r>
            <a:endParaRPr lang="zh-CN" altLang="en-US" sz="1000">
              <a:latin typeface="微软雅黑" panose="020B0503020204020204" charset="-122"/>
              <a:ea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手术方式</a:t>
            </a:r>
            <a:endPar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160" name="任意多边形: 形状 25"/>
          <p:cNvSpPr/>
          <p:nvPr>
            <p:custDataLst>
              <p:tags r:id="rId5"/>
            </p:custDataLst>
          </p:nvPr>
        </p:nvSpPr>
        <p:spPr>
          <a:xfrm>
            <a:off x="1033463" y="2319655"/>
            <a:ext cx="2456815" cy="1535430"/>
          </a:xfrm>
          <a:custGeom>
            <a:avLst/>
            <a:gdLst>
              <a:gd name="connsiteX0" fmla="*/ 2697959 w 2697959"/>
              <a:gd name="connsiteY0" fmla="*/ 0 h 1685925"/>
              <a:gd name="connsiteX1" fmla="*/ 2695580 w 2697959"/>
              <a:gd name="connsiteY1" fmla="*/ 1271588 h 1685925"/>
              <a:gd name="connsiteX2" fmla="*/ 1652286 w 2697959"/>
              <a:gd name="connsiteY2" fmla="*/ 1432664 h 1685925"/>
              <a:gd name="connsiteX3" fmla="*/ 1645164 w 2697959"/>
              <a:gd name="connsiteY3" fmla="*/ 1419543 h 1685925"/>
              <a:gd name="connsiteX4" fmla="*/ 1348979 w 2697959"/>
              <a:gd name="connsiteY4" fmla="*/ 1262063 h 1685925"/>
              <a:gd name="connsiteX5" fmla="*/ 1019862 w 2697959"/>
              <a:gd name="connsiteY5" fmla="*/ 1480217 h 1685925"/>
              <a:gd name="connsiteX6" fmla="*/ 1003531 w 2697959"/>
              <a:gd name="connsiteY6" fmla="*/ 1532827 h 1685925"/>
              <a:gd name="connsiteX7" fmla="*/ 11909 w 2697959"/>
              <a:gd name="connsiteY7" fmla="*/ 1685925 h 1685925"/>
              <a:gd name="connsiteX8" fmla="*/ 0 w 2697959"/>
              <a:gd name="connsiteY8" fmla="*/ 419100 h 1685925"/>
              <a:gd name="connsiteX9" fmla="*/ 2697959 w 2697959"/>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7959" h="1685925">
                <a:moveTo>
                  <a:pt x="2697959" y="0"/>
                </a:moveTo>
                <a:cubicBezTo>
                  <a:pt x="2695579" y="415925"/>
                  <a:pt x="2697960" y="855663"/>
                  <a:pt x="2695580" y="1271588"/>
                </a:cubicBezTo>
                <a:lnTo>
                  <a:pt x="1652286" y="1432664"/>
                </a:lnTo>
                <a:lnTo>
                  <a:pt x="1645164" y="1419543"/>
                </a:lnTo>
                <a:cubicBezTo>
                  <a:pt x="1580975" y="1324531"/>
                  <a:pt x="1472272" y="1262063"/>
                  <a:pt x="1348979" y="1262063"/>
                </a:cubicBezTo>
                <a:cubicBezTo>
                  <a:pt x="1201027" y="1262063"/>
                  <a:pt x="1074086" y="1352017"/>
                  <a:pt x="1019862" y="1480217"/>
                </a:cubicBezTo>
                <a:lnTo>
                  <a:pt x="1003531" y="1532827"/>
                </a:lnTo>
                <a:lnTo>
                  <a:pt x="11909" y="1685925"/>
                </a:lnTo>
                <a:lnTo>
                  <a:pt x="0" y="419100"/>
                </a:lnTo>
                <a:lnTo>
                  <a:pt x="2697959" y="0"/>
                </a:lnTo>
                <a:close/>
              </a:path>
            </a:pathLst>
          </a:custGeom>
          <a:gradFill>
            <a:gsLst>
              <a:gs pos="0">
                <a:schemeClr val="accent1">
                  <a:lumMod val="60000"/>
                  <a:lumOff val="40000"/>
                  <a:alpha val="100000"/>
                </a:schemeClr>
              </a:gs>
              <a:gs pos="90000">
                <a:schemeClr val="accent1">
                  <a:alpha val="100000"/>
                </a:schemeClr>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71755" bIns="10795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chemeClr val="lt1"/>
                </a:solidFill>
                <a:latin typeface="+mn-ea"/>
                <a:cs typeface="+mn-ea"/>
                <a:sym typeface="+mn-ea"/>
              </a:rPr>
              <a:t>开发手术</a:t>
            </a:r>
            <a:endParaRPr lang="zh-CN" altLang="en-US" b="1" dirty="0">
              <a:solidFill>
                <a:schemeClr val="lt1"/>
              </a:solidFill>
              <a:latin typeface="+mn-ea"/>
              <a:cs typeface="+mn-ea"/>
              <a:sym typeface="+mn-ea"/>
            </a:endParaRPr>
          </a:p>
        </p:txBody>
      </p:sp>
      <p:sp>
        <p:nvSpPr>
          <p:cNvPr id="162" name="任意多边形: 形状 43"/>
          <p:cNvSpPr/>
          <p:nvPr>
            <p:custDataLst>
              <p:tags r:id="rId6"/>
            </p:custDataLst>
          </p:nvPr>
        </p:nvSpPr>
        <p:spPr>
          <a:xfrm>
            <a:off x="3518853" y="2319655"/>
            <a:ext cx="2439035" cy="1535430"/>
          </a:xfrm>
          <a:custGeom>
            <a:avLst/>
            <a:gdLst>
              <a:gd name="connsiteX0" fmla="*/ 0 w 2678910"/>
              <a:gd name="connsiteY0" fmla="*/ 0 h 1685925"/>
              <a:gd name="connsiteX1" fmla="*/ 1016889 w 2678910"/>
              <a:gd name="connsiteY1" fmla="*/ 159087 h 1685925"/>
              <a:gd name="connsiteX2" fmla="*/ 1010841 w 2678910"/>
              <a:gd name="connsiteY2" fmla="*/ 219078 h 1685925"/>
              <a:gd name="connsiteX3" fmla="*/ 1368028 w 2678910"/>
              <a:gd name="connsiteY3" fmla="*/ 576265 h 1685925"/>
              <a:gd name="connsiteX4" fmla="*/ 1717958 w 2678910"/>
              <a:gd name="connsiteY4" fmla="*/ 291064 h 1685925"/>
              <a:gd name="connsiteX5" fmla="*/ 1720171 w 2678910"/>
              <a:gd name="connsiteY5" fmla="*/ 269111 h 1685925"/>
              <a:gd name="connsiteX6" fmla="*/ 2678910 w 2678910"/>
              <a:gd name="connsiteY6" fmla="*/ 419100 h 1685925"/>
              <a:gd name="connsiteX7" fmla="*/ 2667085 w 2678910"/>
              <a:gd name="connsiteY7" fmla="*/ 1685925 h 1685925"/>
              <a:gd name="connsiteX8" fmla="*/ 2362 w 2678910"/>
              <a:gd name="connsiteY8" fmla="*/ 1271588 h 1685925"/>
              <a:gd name="connsiteX9" fmla="*/ 0 w 267891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8910" h="1685925">
                <a:moveTo>
                  <a:pt x="0" y="0"/>
                </a:moveTo>
                <a:lnTo>
                  <a:pt x="1016889" y="159087"/>
                </a:lnTo>
                <a:lnTo>
                  <a:pt x="1010841" y="219078"/>
                </a:lnTo>
                <a:cubicBezTo>
                  <a:pt x="1010841" y="416347"/>
                  <a:pt x="1170759" y="576265"/>
                  <a:pt x="1368028" y="576265"/>
                </a:cubicBezTo>
                <a:cubicBezTo>
                  <a:pt x="1540639" y="576265"/>
                  <a:pt x="1684652" y="453828"/>
                  <a:pt x="1717958" y="291064"/>
                </a:cubicBezTo>
                <a:lnTo>
                  <a:pt x="1720171" y="269111"/>
                </a:lnTo>
                <a:lnTo>
                  <a:pt x="2678910" y="419100"/>
                </a:lnTo>
                <a:lnTo>
                  <a:pt x="2667085" y="1685925"/>
                </a:lnTo>
                <a:lnTo>
                  <a:pt x="2362" y="1271588"/>
                </a:lnTo>
                <a:cubicBezTo>
                  <a:pt x="-1" y="855663"/>
                  <a:pt x="2363" y="415925"/>
                  <a:pt x="0" y="0"/>
                </a:cubicBezTo>
                <a:close/>
              </a:path>
            </a:pathLst>
          </a:custGeom>
          <a:gradFill>
            <a:gsLst>
              <a:gs pos="0">
                <a:schemeClr val="accent2">
                  <a:lumMod val="60000"/>
                  <a:lumOff val="40000"/>
                  <a:alpha val="100000"/>
                </a:schemeClr>
              </a:gs>
              <a:gs pos="90000">
                <a:schemeClr val="accent2">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17970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chemeClr val="lt1"/>
                </a:solidFill>
                <a:latin typeface="+mn-ea"/>
                <a:cs typeface="+mn-ea"/>
                <a:sym typeface="+mn-ea"/>
              </a:rPr>
              <a:t>腹腔镜手术</a:t>
            </a:r>
            <a:endParaRPr lang="zh-CN" altLang="en-US" b="1" dirty="0">
              <a:solidFill>
                <a:schemeClr val="lt1"/>
              </a:solidFill>
              <a:latin typeface="+mn-ea"/>
              <a:cs typeface="+mn-ea"/>
              <a:sym typeface="+mn-ea"/>
            </a:endParaRPr>
          </a:p>
        </p:txBody>
      </p:sp>
      <p:sp>
        <p:nvSpPr>
          <p:cNvPr id="164" name="任意多边形: 形状 41"/>
          <p:cNvSpPr/>
          <p:nvPr>
            <p:custDataLst>
              <p:tags r:id="rId7"/>
            </p:custDataLst>
          </p:nvPr>
        </p:nvSpPr>
        <p:spPr>
          <a:xfrm>
            <a:off x="5986463" y="2693670"/>
            <a:ext cx="2439035" cy="1535430"/>
          </a:xfrm>
          <a:custGeom>
            <a:avLst/>
            <a:gdLst>
              <a:gd name="connsiteX0" fmla="*/ 0 w 2678910"/>
              <a:gd name="connsiteY0" fmla="*/ 0 h 1685925"/>
              <a:gd name="connsiteX1" fmla="*/ 2678910 w 2678910"/>
              <a:gd name="connsiteY1" fmla="*/ 419100 h 1685925"/>
              <a:gd name="connsiteX2" fmla="*/ 2667085 w 2678910"/>
              <a:gd name="connsiteY2" fmla="*/ 1685925 h 1685925"/>
              <a:gd name="connsiteX3" fmla="*/ 1695784 w 2678910"/>
              <a:gd name="connsiteY3" fmla="*/ 1534898 h 1685925"/>
              <a:gd name="connsiteX4" fmla="*/ 1696642 w 2678910"/>
              <a:gd name="connsiteY4" fmla="*/ 1526381 h 1685925"/>
              <a:gd name="connsiteX5" fmla="*/ 1339455 w 2678910"/>
              <a:gd name="connsiteY5" fmla="*/ 1169194 h 1685925"/>
              <a:gd name="connsiteX6" fmla="*/ 1010338 w 2678910"/>
              <a:gd name="connsiteY6" fmla="*/ 1387348 h 1685925"/>
              <a:gd name="connsiteX7" fmla="*/ 998206 w 2678910"/>
              <a:gd name="connsiteY7" fmla="*/ 1426432 h 1685925"/>
              <a:gd name="connsiteX8" fmla="*/ 2362 w 2678910"/>
              <a:gd name="connsiteY8" fmla="*/ 1271588 h 1685925"/>
              <a:gd name="connsiteX9" fmla="*/ 0 w 2678910"/>
              <a:gd name="connsiteY9" fmla="*/ 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8910" h="1685925">
                <a:moveTo>
                  <a:pt x="0" y="0"/>
                </a:moveTo>
                <a:lnTo>
                  <a:pt x="2678910" y="419100"/>
                </a:lnTo>
                <a:lnTo>
                  <a:pt x="2667085" y="1685925"/>
                </a:lnTo>
                <a:lnTo>
                  <a:pt x="1695784" y="1534898"/>
                </a:lnTo>
                <a:lnTo>
                  <a:pt x="1696642" y="1526381"/>
                </a:lnTo>
                <a:cubicBezTo>
                  <a:pt x="1696642" y="1329112"/>
                  <a:pt x="1536724" y="1169194"/>
                  <a:pt x="1339455" y="1169194"/>
                </a:cubicBezTo>
                <a:cubicBezTo>
                  <a:pt x="1191503" y="1169194"/>
                  <a:pt x="1064562" y="1259148"/>
                  <a:pt x="1010338" y="1387348"/>
                </a:cubicBezTo>
                <a:lnTo>
                  <a:pt x="998206" y="1426432"/>
                </a:lnTo>
                <a:lnTo>
                  <a:pt x="2362" y="1271588"/>
                </a:lnTo>
                <a:cubicBezTo>
                  <a:pt x="-1" y="855663"/>
                  <a:pt x="2363" y="415925"/>
                  <a:pt x="0" y="0"/>
                </a:cubicBezTo>
                <a:close/>
              </a:path>
            </a:pathLst>
          </a:custGeom>
          <a:gradFill>
            <a:gsLst>
              <a:gs pos="0">
                <a:schemeClr val="accent1">
                  <a:lumMod val="60000"/>
                  <a:lumOff val="40000"/>
                  <a:alpha val="100000"/>
                </a:schemeClr>
              </a:gs>
              <a:gs pos="90000">
                <a:schemeClr val="accent1">
                  <a:alpha val="100000"/>
                </a:schemeClr>
              </a:gs>
            </a:gsLst>
            <a:lin ang="27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tIns="71755" bIns="14414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chemeClr val="lt1"/>
                </a:solidFill>
                <a:latin typeface="+mn-ea"/>
                <a:cs typeface="+mn-ea"/>
                <a:sym typeface="+mn-ea"/>
              </a:rPr>
              <a:t>显微镜手术</a:t>
            </a:r>
            <a:endParaRPr lang="zh-CN" altLang="en-US" b="1" dirty="0">
              <a:solidFill>
                <a:schemeClr val="lt1"/>
              </a:solidFill>
              <a:latin typeface="+mn-ea"/>
              <a:cs typeface="+mn-ea"/>
              <a:sym typeface="+mn-ea"/>
            </a:endParaRPr>
          </a:p>
        </p:txBody>
      </p:sp>
      <p:sp>
        <p:nvSpPr>
          <p:cNvPr id="166" name="任意多边形: 形状 37"/>
          <p:cNvSpPr/>
          <p:nvPr>
            <p:custDataLst>
              <p:tags r:id="rId8"/>
            </p:custDataLst>
          </p:nvPr>
        </p:nvSpPr>
        <p:spPr>
          <a:xfrm>
            <a:off x="8425498" y="2680970"/>
            <a:ext cx="2447925" cy="1548130"/>
          </a:xfrm>
          <a:custGeom>
            <a:avLst/>
            <a:gdLst>
              <a:gd name="connsiteX0" fmla="*/ 2688435 w 2688435"/>
              <a:gd name="connsiteY0" fmla="*/ 0 h 1700212"/>
              <a:gd name="connsiteX1" fmla="*/ 2688435 w 2688435"/>
              <a:gd name="connsiteY1" fmla="*/ 1266825 h 1700212"/>
              <a:gd name="connsiteX2" fmla="*/ 0 w 2688435"/>
              <a:gd name="connsiteY2" fmla="*/ 1700212 h 1700212"/>
              <a:gd name="connsiteX3" fmla="*/ 0 w 2688435"/>
              <a:gd name="connsiteY3" fmla="*/ 428625 h 1700212"/>
              <a:gd name="connsiteX4" fmla="*/ 996229 w 2688435"/>
              <a:gd name="connsiteY4" fmla="*/ 269793 h 1700212"/>
              <a:gd name="connsiteX5" fmla="*/ 1010338 w 2688435"/>
              <a:gd name="connsiteY5" fmla="*/ 315245 h 1700212"/>
              <a:gd name="connsiteX6" fmla="*/ 1339455 w 2688435"/>
              <a:gd name="connsiteY6" fmla="*/ 533399 h 1700212"/>
              <a:gd name="connsiteX7" fmla="*/ 1696642 w 2688435"/>
              <a:gd name="connsiteY7" fmla="*/ 176212 h 1700212"/>
              <a:gd name="connsiteX8" fmla="*/ 1694847 w 2688435"/>
              <a:gd name="connsiteY8" fmla="*/ 158411 h 1700212"/>
              <a:gd name="connsiteX9" fmla="*/ 2688435 w 2688435"/>
              <a:gd name="connsiteY9" fmla="*/ 0 h 170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8435" h="1700212">
                <a:moveTo>
                  <a:pt x="2688435" y="0"/>
                </a:moveTo>
                <a:lnTo>
                  <a:pt x="2688435" y="1266825"/>
                </a:lnTo>
                <a:lnTo>
                  <a:pt x="0" y="1700212"/>
                </a:lnTo>
                <a:lnTo>
                  <a:pt x="0" y="428625"/>
                </a:lnTo>
                <a:lnTo>
                  <a:pt x="996229" y="269793"/>
                </a:lnTo>
                <a:lnTo>
                  <a:pt x="1010338" y="315245"/>
                </a:lnTo>
                <a:cubicBezTo>
                  <a:pt x="1064561" y="443445"/>
                  <a:pt x="1191503" y="533399"/>
                  <a:pt x="1339455" y="533399"/>
                </a:cubicBezTo>
                <a:cubicBezTo>
                  <a:pt x="1536724" y="533399"/>
                  <a:pt x="1696642" y="373481"/>
                  <a:pt x="1696642" y="176212"/>
                </a:cubicBezTo>
                <a:lnTo>
                  <a:pt x="1694847" y="158411"/>
                </a:lnTo>
                <a:lnTo>
                  <a:pt x="2688435" y="0"/>
                </a:lnTo>
                <a:close/>
              </a:path>
            </a:pathLst>
          </a:custGeom>
          <a:gradFill>
            <a:gsLst>
              <a:gs pos="0">
                <a:schemeClr val="accent2">
                  <a:lumMod val="60000"/>
                  <a:lumOff val="40000"/>
                  <a:alpha val="100000"/>
                </a:schemeClr>
              </a:gs>
              <a:gs pos="90000">
                <a:schemeClr val="accent2">
                  <a:alpha val="10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179705" bIns="36195"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spcBef>
                <a:spcPct val="0"/>
              </a:spcBef>
              <a:spcAft>
                <a:spcPct val="0"/>
              </a:spcAft>
              <a:buClrTx/>
              <a:buSzTx/>
              <a:buFontTx/>
            </a:pPr>
            <a:r>
              <a:rPr lang="zh-CN" altLang="en-US" b="1" dirty="0">
                <a:solidFill>
                  <a:schemeClr val="lt1"/>
                </a:solidFill>
                <a:latin typeface="+mn-ea"/>
                <a:cs typeface="+mn-ea"/>
                <a:sym typeface="+mn-ea"/>
              </a:rPr>
              <a:t>介入手术</a:t>
            </a:r>
            <a:endParaRPr lang="zh-CN" altLang="en-US" b="1" dirty="0">
              <a:solidFill>
                <a:schemeClr val="lt1"/>
              </a:solidFill>
              <a:latin typeface="+mn-ea"/>
              <a:cs typeface="+mn-ea"/>
              <a:sym typeface="+mn-ea"/>
            </a:endParaRPr>
          </a:p>
        </p:txBody>
      </p:sp>
      <p:sp>
        <p:nvSpPr>
          <p:cNvPr id="3" name="矩形 2"/>
          <p:cNvSpPr/>
          <p:nvPr>
            <p:custDataLst>
              <p:tags r:id="rId9"/>
            </p:custDataLst>
          </p:nvPr>
        </p:nvSpPr>
        <p:spPr>
          <a:xfrm>
            <a:off x="1273175" y="1903730"/>
            <a:ext cx="1536065" cy="789940"/>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传统术式刀口</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4cm</a:t>
            </a:r>
            <a:endPar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custDataLst>
              <p:tags r:id="rId10"/>
            </p:custDataLst>
          </p:nvPr>
        </p:nvSpPr>
        <p:spPr>
          <a:xfrm>
            <a:off x="8663940" y="1713865"/>
            <a:ext cx="2268220" cy="972820"/>
          </a:xfrm>
          <a:prstGeom prst="rect">
            <a:avLst/>
          </a:prstGeom>
          <a:noFill/>
        </p:spPr>
        <p:txBody>
          <a:bodyPr wrap="square" lIns="0" tIns="0" rIns="0" bIns="0" rtlCol="0" anchor="t" anchorCtr="0">
            <a:noAutofit/>
          </a:bodyPr>
          <a:lstStyle/>
          <a:p>
            <a:pPr algn="ctr">
              <a:lnSpc>
                <a:spcPct val="150000"/>
              </a:lnSpc>
              <a:spcBef>
                <a:spcPct val="0"/>
              </a:spcBef>
              <a:spcAft>
                <a:spcPct val="0"/>
              </a:spcAft>
            </a:pP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经右侧股静脉穿刺</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置入导丝</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右侧髂外静脉</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右侧髂总静脉</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下腔静脉</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左侧肾静脉</a:t>
            </a:r>
            <a:r>
              <a:rPr lang="en-US" altLang="zh-CN"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左侧精索没静脉</a:t>
            </a:r>
            <a:endParaRPr lang="zh-CN" altLang="en-US" sz="12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11"/>
          <a:srcRect t="26812" b="22212"/>
          <a:stretch>
            <a:fillRect/>
          </a:stretch>
        </p:blipFill>
        <p:spPr>
          <a:xfrm>
            <a:off x="1038225" y="4066540"/>
            <a:ext cx="1979295" cy="2188845"/>
          </a:xfrm>
          <a:prstGeom prst="rect">
            <a:avLst/>
          </a:prstGeom>
        </p:spPr>
      </p:pic>
      <p:sp>
        <p:nvSpPr>
          <p:cNvPr id="10" name="矩形 9"/>
          <p:cNvSpPr/>
          <p:nvPr>
            <p:custDataLst>
              <p:tags r:id="rId12"/>
            </p:custDataLst>
          </p:nvPr>
        </p:nvSpPr>
        <p:spPr>
          <a:xfrm>
            <a:off x="6532245" y="2260600"/>
            <a:ext cx="1536065" cy="78994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显微镜刀口</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1cm</a:t>
            </a:r>
            <a:endPar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13"/>
          <a:srcRect t="25567" r="6961" b="31520"/>
          <a:stretch>
            <a:fillRect/>
          </a:stretch>
        </p:blipFill>
        <p:spPr>
          <a:xfrm>
            <a:off x="6142990" y="4236085"/>
            <a:ext cx="2126615" cy="2127250"/>
          </a:xfrm>
          <a:prstGeom prst="rect">
            <a:avLst/>
          </a:prstGeom>
        </p:spPr>
      </p:pic>
      <p:sp>
        <p:nvSpPr>
          <p:cNvPr id="12" name="矩形 11"/>
          <p:cNvSpPr/>
          <p:nvPr>
            <p:custDataLst>
              <p:tags r:id="rId14"/>
            </p:custDataLst>
          </p:nvPr>
        </p:nvSpPr>
        <p:spPr>
          <a:xfrm>
            <a:off x="4118610" y="1891030"/>
            <a:ext cx="1536065" cy="789940"/>
          </a:xfrm>
          <a:prstGeom prst="rect">
            <a:avLst/>
          </a:prstGeom>
          <a:noFill/>
        </p:spPr>
        <p:txBody>
          <a:bodyPr wrap="square" lIns="0" tIns="0" rIns="0" bIns="0" rtlCol="0" anchor="t" anchorCtr="0">
            <a:noAutofit/>
          </a:bodyPr>
          <a:p>
            <a:pPr algn="ctr">
              <a:lnSpc>
                <a:spcPct val="150000"/>
              </a:lnSpc>
              <a:spcBef>
                <a:spcPct val="0"/>
              </a:spcBef>
              <a:spcAft>
                <a:spcPct val="0"/>
              </a:spcAft>
            </a:pPr>
            <a:r>
              <a:rPr 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三个</a:t>
            </a:r>
            <a:r>
              <a:rPr lang="en-US" altLang="zh-CN"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1cm</a:t>
            </a: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刀口</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p:txBody>
      </p:sp>
      <p:pic>
        <p:nvPicPr>
          <p:cNvPr id="13" name="图片 12"/>
          <p:cNvPicPr>
            <a:picLocks noChangeAspect="1"/>
          </p:cNvPicPr>
          <p:nvPr/>
        </p:nvPicPr>
        <p:blipFill>
          <a:blip r:embed="rId15"/>
          <a:stretch>
            <a:fillRect/>
          </a:stretch>
        </p:blipFill>
        <p:spPr>
          <a:xfrm>
            <a:off x="8550910" y="4274820"/>
            <a:ext cx="2505075" cy="2095500"/>
          </a:xfrm>
          <a:prstGeom prst="rect">
            <a:avLst/>
          </a:prstGeom>
        </p:spPr>
      </p:pic>
      <p:pic>
        <p:nvPicPr>
          <p:cNvPr id="14" name="图片 13"/>
          <p:cNvPicPr>
            <a:picLocks noChangeAspect="1"/>
          </p:cNvPicPr>
          <p:nvPr/>
        </p:nvPicPr>
        <p:blipFill>
          <a:blip r:embed="rId16"/>
          <a:srcRect l="1266" r="2463"/>
          <a:stretch>
            <a:fillRect/>
          </a:stretch>
        </p:blipFill>
        <p:spPr>
          <a:xfrm>
            <a:off x="3302635" y="4274820"/>
            <a:ext cx="2655570" cy="183578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七、护理</a:t>
            </a:r>
            <a:endPar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1417320" y="1312545"/>
            <a:ext cx="9376410" cy="304609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2400" b="1">
                <a:solidFill>
                  <a:schemeClr val="accent5">
                    <a:lumMod val="75000"/>
                  </a:schemeClr>
                </a:solidFill>
                <a:latin typeface="Arial" panose="020B0604020202020204" pitchFamily="34" charset="0"/>
                <a:ea typeface="微软雅黑" panose="020B0503020204020204" charset="-122"/>
              </a:rPr>
              <a:t>术前护理：</a:t>
            </a:r>
            <a:endParaRPr lang="zh-CN" altLang="en-US" sz="2400" b="1">
              <a:solidFill>
                <a:schemeClr val="accent5">
                  <a:lumMod val="75000"/>
                </a:schemeClr>
              </a:solidFill>
              <a:latin typeface="Arial" panose="020B0604020202020204" pitchFamily="34" charset="0"/>
              <a:ea typeface="微软雅黑" panose="020B0503020204020204" charset="-122"/>
            </a:endParaRPr>
          </a:p>
          <a:p>
            <a:pPr algn="l">
              <a:lnSpc>
                <a:spcPct val="150000"/>
              </a:lnSpc>
            </a:pPr>
            <a:endParaRPr lang="zh-CN" altLang="en-US" sz="2400" b="1">
              <a:solidFill>
                <a:schemeClr val="accent5">
                  <a:lumMod val="75000"/>
                </a:schemeClr>
              </a:solidFill>
              <a:latin typeface="Arial" panose="020B0604020202020204" pitchFamily="34" charset="0"/>
              <a:ea typeface="微软雅黑" panose="020B0503020204020204" charset="-122"/>
            </a:endParaRPr>
          </a:p>
          <a:p>
            <a:pPr algn="l">
              <a:lnSpc>
                <a:spcPct val="100000"/>
              </a:lnSpc>
            </a:pPr>
            <a:r>
              <a:rPr lang="en-US" altLang="zh-CN" sz="2000">
                <a:solidFill>
                  <a:schemeClr val="accent1"/>
                </a:solidFill>
                <a:latin typeface="Arial" panose="020B0604020202020204" pitchFamily="34" charset="0"/>
                <a:ea typeface="微软雅黑" panose="020B0503020204020204" charset="-122"/>
              </a:rPr>
              <a:t>1.</a:t>
            </a:r>
            <a:r>
              <a:rPr lang="zh-CN" altLang="en-US" sz="2000" b="1">
                <a:solidFill>
                  <a:schemeClr val="accent1"/>
                </a:solidFill>
                <a:latin typeface="Arial" panose="020B0604020202020204" pitchFamily="34" charset="0"/>
                <a:ea typeface="微软雅黑" panose="020B0503020204020204" charset="-122"/>
              </a:rPr>
              <a:t>心理疏导</a:t>
            </a:r>
            <a:r>
              <a:rPr lang="zh-CN" altLang="en-US" sz="2000">
                <a:latin typeface="Arial" panose="020B0604020202020204" pitchFamily="34" charset="0"/>
                <a:ea typeface="微软雅黑" panose="020B0503020204020204" charset="-122"/>
              </a:rPr>
              <a:t>：与患者沟通，讲解手术的必要性、过程及安全性，分享成功案例，增强患者信心，缓解其不良情绪，使其以良好的心态接受手术</a:t>
            </a:r>
            <a:endParaRPr lang="zh-CN" altLang="en-US" sz="2000">
              <a:latin typeface="Arial" panose="020B0604020202020204" pitchFamily="34" charset="0"/>
              <a:ea typeface="微软雅黑" panose="020B0503020204020204" charset="-122"/>
            </a:endParaRPr>
          </a:p>
          <a:p>
            <a:pPr algn="l">
              <a:lnSpc>
                <a:spcPct val="100000"/>
              </a:lnSpc>
            </a:pPr>
            <a:endParaRPr lang="zh-CN" altLang="en-US" sz="2000">
              <a:latin typeface="Arial" panose="020B0604020202020204" pitchFamily="34" charset="0"/>
              <a:ea typeface="微软雅黑" panose="020B0503020204020204" charset="-122"/>
            </a:endParaRPr>
          </a:p>
          <a:p>
            <a:pPr algn="l">
              <a:lnSpc>
                <a:spcPct val="100000"/>
              </a:lnSpc>
            </a:pPr>
            <a:r>
              <a:rPr lang="en-US" altLang="zh-CN" sz="2000">
                <a:solidFill>
                  <a:schemeClr val="accent1"/>
                </a:solidFill>
                <a:latin typeface="Arial" panose="020B0604020202020204" pitchFamily="34" charset="0"/>
                <a:ea typeface="微软雅黑" panose="020B0503020204020204" charset="-122"/>
              </a:rPr>
              <a:t>2.</a:t>
            </a:r>
            <a:r>
              <a:rPr lang="zh-CN" altLang="en-US" sz="2000" b="1">
                <a:solidFill>
                  <a:schemeClr val="accent1"/>
                </a:solidFill>
                <a:latin typeface="Arial" panose="020B0604020202020204" pitchFamily="34" charset="0"/>
                <a:ea typeface="微软雅黑" panose="020B0503020204020204" charset="-122"/>
              </a:rPr>
              <a:t>术前准备</a:t>
            </a:r>
            <a:r>
              <a:rPr lang="zh-CN" altLang="en-US" sz="2000">
                <a:latin typeface="Arial" panose="020B0604020202020204" pitchFamily="34" charset="0"/>
                <a:ea typeface="微软雅黑" panose="020B0503020204020204" charset="-122"/>
              </a:rPr>
              <a:t>：协助患者做好各项术前检查，以评估患者的身体状况，确保手术安全。同时做好个人卫生，尤其是会阴部清洁，预防术后感染。还有术前禁食禁水的常规宣教</a:t>
            </a:r>
            <a:endParaRPr lang="zh-CN" altLang="en-US" sz="2000">
              <a:latin typeface="Arial" panose="020B0604020202020204" pitchFamily="34" charset="0"/>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七、护理</a:t>
            </a:r>
            <a:endPar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994410" y="1490980"/>
            <a:ext cx="10196195" cy="387667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2400" b="1">
                <a:solidFill>
                  <a:schemeClr val="accent5">
                    <a:lumMod val="75000"/>
                  </a:schemeClr>
                </a:solidFill>
                <a:latin typeface="Arial" panose="020B0604020202020204" pitchFamily="34" charset="0"/>
                <a:ea typeface="微软雅黑" panose="020B0503020204020204" charset="-122"/>
              </a:rPr>
              <a:t>术后护理：</a:t>
            </a:r>
            <a:endParaRPr lang="zh-CN" altLang="en-US" sz="2400" b="1">
              <a:solidFill>
                <a:schemeClr val="accent5">
                  <a:lumMod val="75000"/>
                </a:schemeClr>
              </a:solidFill>
              <a:latin typeface="Arial" panose="020B0604020202020204" pitchFamily="34" charset="0"/>
              <a:ea typeface="微软雅黑" panose="020B0503020204020204" charset="-122"/>
            </a:endParaRPr>
          </a:p>
          <a:p>
            <a:pPr algn="l">
              <a:lnSpc>
                <a:spcPct val="150000"/>
              </a:lnSpc>
            </a:pPr>
            <a:r>
              <a:rPr lang="en-US" altLang="zh-CN" sz="2000">
                <a:solidFill>
                  <a:schemeClr val="accent1"/>
                </a:solidFill>
                <a:latin typeface="Arial" panose="020B0604020202020204" pitchFamily="34" charset="0"/>
                <a:ea typeface="微软雅黑" panose="020B0503020204020204" charset="-122"/>
              </a:rPr>
              <a:t>1.</a:t>
            </a:r>
            <a:r>
              <a:rPr lang="zh-CN" altLang="en-US" sz="2000" b="1">
                <a:solidFill>
                  <a:schemeClr val="accent1"/>
                </a:solidFill>
                <a:latin typeface="Arial" panose="020B0604020202020204" pitchFamily="34" charset="0"/>
                <a:ea typeface="微软雅黑" panose="020B0503020204020204" charset="-122"/>
              </a:rPr>
              <a:t>体位与休息</a:t>
            </a:r>
            <a:r>
              <a:rPr lang="zh-CN" altLang="en-US" sz="2000">
                <a:latin typeface="Arial" panose="020B0604020202020204" pitchFamily="34" charset="0"/>
                <a:ea typeface="微软雅黑" panose="020B0503020204020204" charset="-122"/>
              </a:rPr>
              <a:t>：术后</a:t>
            </a:r>
            <a:r>
              <a:rPr lang="en-US" altLang="zh-CN" sz="2000">
                <a:latin typeface="Arial" panose="020B0604020202020204" pitchFamily="34" charset="0"/>
                <a:ea typeface="微软雅黑" panose="020B0503020204020204" charset="-122"/>
              </a:rPr>
              <a:t>6</a:t>
            </a:r>
            <a:r>
              <a:rPr lang="zh-CN" altLang="en-US" sz="2000">
                <a:latin typeface="Arial" panose="020B0604020202020204" pitchFamily="34" charset="0"/>
                <a:ea typeface="微软雅黑" panose="020B0503020204020204" charset="-122"/>
              </a:rPr>
              <a:t>小时平卧，</a:t>
            </a:r>
            <a:r>
              <a:rPr lang="en-US" altLang="zh-CN" sz="2000">
                <a:latin typeface="Arial" panose="020B0604020202020204" pitchFamily="34" charset="0"/>
                <a:ea typeface="微软雅黑" panose="020B0503020204020204" charset="-122"/>
              </a:rPr>
              <a:t>6</a:t>
            </a:r>
            <a:r>
              <a:rPr lang="zh-CN" altLang="en-US" sz="2000">
                <a:latin typeface="Arial" panose="020B0604020202020204" pitchFamily="34" charset="0"/>
                <a:ea typeface="微软雅黑" panose="020B0503020204020204" charset="-122"/>
              </a:rPr>
              <a:t>小时后床上活动，一般建议卧床休息</a:t>
            </a:r>
            <a:r>
              <a:rPr lang="en-US" altLang="zh-CN" sz="2000">
                <a:latin typeface="Arial" panose="020B0604020202020204" pitchFamily="34" charset="0"/>
                <a:ea typeface="微软雅黑" panose="020B0503020204020204" charset="-122"/>
              </a:rPr>
              <a:t>1-2</a:t>
            </a:r>
            <a:r>
              <a:rPr lang="zh-CN" altLang="en-US" sz="2000">
                <a:latin typeface="Arial" panose="020B0604020202020204" pitchFamily="34" charset="0"/>
                <a:ea typeface="微软雅黑" panose="020B0503020204020204" charset="-122"/>
              </a:rPr>
              <a:t>天，之后逐渐增加活动量，但要避免长时间站立或久坐，防止阴囊坠胀。</a:t>
            </a:r>
            <a:endParaRPr lang="zh-CN" altLang="en-US" sz="2000">
              <a:latin typeface="Arial" panose="020B0604020202020204" pitchFamily="34" charset="0"/>
              <a:ea typeface="微软雅黑" panose="020B0503020204020204" charset="-122"/>
            </a:endParaRPr>
          </a:p>
          <a:p>
            <a:pPr algn="l">
              <a:lnSpc>
                <a:spcPct val="150000"/>
              </a:lnSpc>
            </a:pPr>
            <a:r>
              <a:rPr lang="en-US" altLang="zh-CN" sz="2000">
                <a:solidFill>
                  <a:schemeClr val="accent1"/>
                </a:solidFill>
                <a:latin typeface="Arial" panose="020B0604020202020204" pitchFamily="34" charset="0"/>
                <a:ea typeface="微软雅黑" panose="020B0503020204020204" charset="-122"/>
              </a:rPr>
              <a:t>2</a:t>
            </a:r>
            <a:r>
              <a:rPr lang="en-US" altLang="zh-CN" sz="2000" b="1">
                <a:solidFill>
                  <a:schemeClr val="accent1"/>
                </a:solidFill>
                <a:latin typeface="Arial" panose="020B0604020202020204" pitchFamily="34" charset="0"/>
                <a:ea typeface="微软雅黑" panose="020B0503020204020204" charset="-122"/>
              </a:rPr>
              <a:t>.</a:t>
            </a:r>
            <a:r>
              <a:rPr lang="zh-CN" altLang="en-US" sz="2000" b="1">
                <a:solidFill>
                  <a:schemeClr val="accent1"/>
                </a:solidFill>
                <a:latin typeface="Arial" panose="020B0604020202020204" pitchFamily="34" charset="0"/>
                <a:ea typeface="微软雅黑" panose="020B0503020204020204" charset="-122"/>
              </a:rPr>
              <a:t>伤口护理</a:t>
            </a:r>
            <a:r>
              <a:rPr lang="zh-CN" altLang="en-US" sz="2000">
                <a:latin typeface="Arial" panose="020B0604020202020204" pitchFamily="34" charset="0"/>
                <a:ea typeface="微软雅黑" panose="020B0503020204020204" charset="-122"/>
              </a:rPr>
              <a:t>：保持伤口敷料干洁，密切观察伤口有无渗血、渗液，如果发现伤口出现红肿、疼痛加剧、发热等异常情况，及时向医生汇报。</a:t>
            </a:r>
            <a:endParaRPr lang="zh-CN" altLang="en-US" sz="2000">
              <a:latin typeface="Arial" panose="020B0604020202020204" pitchFamily="34" charset="0"/>
              <a:ea typeface="微软雅黑" panose="020B0503020204020204" charset="-122"/>
            </a:endParaRPr>
          </a:p>
          <a:p>
            <a:pPr algn="l">
              <a:lnSpc>
                <a:spcPct val="150000"/>
              </a:lnSpc>
            </a:pPr>
            <a:r>
              <a:rPr lang="en-US" altLang="zh-CN" sz="2000">
                <a:solidFill>
                  <a:schemeClr val="accent1"/>
                </a:solidFill>
                <a:latin typeface="Arial" panose="020B0604020202020204" pitchFamily="34" charset="0"/>
                <a:ea typeface="微软雅黑" panose="020B0503020204020204" charset="-122"/>
              </a:rPr>
              <a:t>3.</a:t>
            </a:r>
            <a:r>
              <a:rPr lang="zh-CN" altLang="en-US" sz="2000" b="1">
                <a:solidFill>
                  <a:schemeClr val="accent1"/>
                </a:solidFill>
                <a:latin typeface="Arial" panose="020B0604020202020204" pitchFamily="34" charset="0"/>
                <a:ea typeface="微软雅黑" panose="020B0503020204020204" charset="-122"/>
              </a:rPr>
              <a:t>阴囊护理</a:t>
            </a:r>
            <a:r>
              <a:rPr lang="zh-CN" altLang="en-US" sz="2000">
                <a:latin typeface="Arial" panose="020B0604020202020204" pitchFamily="34" charset="0"/>
                <a:ea typeface="微软雅黑" panose="020B0503020204020204" charset="-122"/>
              </a:rPr>
              <a:t>：要注意观察阴囊皮肤颜色、温度及水肿情况。</a:t>
            </a:r>
            <a:endParaRPr lang="zh-CN" altLang="en-US" sz="2000">
              <a:latin typeface="Arial" panose="020B0604020202020204" pitchFamily="34" charset="0"/>
              <a:ea typeface="微软雅黑" panose="020B0503020204020204" charset="-122"/>
            </a:endParaRPr>
          </a:p>
          <a:p>
            <a:pPr algn="l">
              <a:lnSpc>
                <a:spcPct val="150000"/>
              </a:lnSpc>
            </a:pPr>
            <a:r>
              <a:rPr lang="en-US" altLang="zh-CN" sz="2000">
                <a:solidFill>
                  <a:schemeClr val="accent1"/>
                </a:solidFill>
                <a:latin typeface="Arial" panose="020B0604020202020204" pitchFamily="34" charset="0"/>
                <a:ea typeface="微软雅黑" panose="020B0503020204020204" charset="-122"/>
              </a:rPr>
              <a:t>4.</a:t>
            </a:r>
            <a:r>
              <a:rPr lang="zh-CN" altLang="en-US" sz="2000" b="1">
                <a:solidFill>
                  <a:schemeClr val="accent1"/>
                </a:solidFill>
                <a:latin typeface="Arial" panose="020B0604020202020204" pitchFamily="34" charset="0"/>
                <a:ea typeface="微软雅黑" panose="020B0503020204020204" charset="-122"/>
              </a:rPr>
              <a:t>疼痛管理</a:t>
            </a:r>
            <a:r>
              <a:rPr lang="zh-CN" altLang="en-US" sz="2000">
                <a:latin typeface="Arial" panose="020B0604020202020204" pitchFamily="34" charset="0"/>
                <a:ea typeface="微软雅黑" panose="020B0503020204020204" charset="-122"/>
              </a:rPr>
              <a:t>：术后疼痛要关注疼痛的位置，如果是伤口痛可以遵医嘱使用止痛药物，如果是阴囊部位，我们要检查一下，应警惕是否存在阴囊血肿等并发症，需及时报告医生处理。</a:t>
            </a:r>
            <a:endParaRPr lang="zh-CN" sz="2000">
              <a:latin typeface="Arial" panose="020B0604020202020204" pitchFamily="34" charset="0"/>
              <a:ea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七、护理</a:t>
            </a:r>
            <a:endParaRPr lang="zh-CN" altLang="en-US" sz="3600">
              <a:solidFill>
                <a:schemeClr val="accent5">
                  <a:lumMod val="75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367665" y="1034415"/>
            <a:ext cx="10196195" cy="1106805"/>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2400" b="1">
                <a:solidFill>
                  <a:schemeClr val="accent5">
                    <a:lumMod val="75000"/>
                  </a:schemeClr>
                </a:solidFill>
                <a:latin typeface="Arial" panose="020B0604020202020204" pitchFamily="34" charset="0"/>
                <a:ea typeface="微软雅黑" panose="020B0503020204020204" charset="-122"/>
              </a:rPr>
              <a:t>出院宣教：</a:t>
            </a:r>
            <a:endParaRPr lang="zh-CN" altLang="en-US" sz="2400" b="1">
              <a:solidFill>
                <a:schemeClr val="accent5">
                  <a:lumMod val="75000"/>
                </a:schemeClr>
              </a:solidFill>
              <a:latin typeface="Arial" panose="020B0604020202020204" pitchFamily="34" charset="0"/>
              <a:ea typeface="微软雅黑" panose="020B0503020204020204" charset="-122"/>
            </a:endParaRPr>
          </a:p>
          <a:p>
            <a:pPr algn="l">
              <a:lnSpc>
                <a:spcPct val="150000"/>
              </a:lnSpc>
            </a:pPr>
            <a:endParaRPr lang="zh-CN" sz="2000">
              <a:latin typeface="Arial" panose="020B0604020202020204" pitchFamily="34" charset="0"/>
              <a:ea typeface="微软雅黑" panose="020B0503020204020204" charset="-122"/>
            </a:endParaRPr>
          </a:p>
        </p:txBody>
      </p:sp>
      <p:pic>
        <p:nvPicPr>
          <p:cNvPr id="3" name="图片 2"/>
          <p:cNvPicPr/>
          <p:nvPr/>
        </p:nvPicPr>
        <p:blipFill>
          <a:blip r:embed="rId5"/>
          <a:stretch>
            <a:fillRect/>
          </a:stretch>
        </p:blipFill>
        <p:spPr>
          <a:xfrm>
            <a:off x="367665" y="1757045"/>
            <a:ext cx="3138170" cy="3343910"/>
          </a:xfrm>
          <a:prstGeom prst="rect">
            <a:avLst/>
          </a:prstGeom>
        </p:spPr>
      </p:pic>
      <p:pic>
        <p:nvPicPr>
          <p:cNvPr id="6" name="图片 5"/>
          <p:cNvPicPr/>
          <p:nvPr/>
        </p:nvPicPr>
        <p:blipFill>
          <a:blip r:embed="rId6"/>
          <a:stretch>
            <a:fillRect/>
          </a:stretch>
        </p:blipFill>
        <p:spPr>
          <a:xfrm>
            <a:off x="4327525" y="1757045"/>
            <a:ext cx="2953385" cy="3149600"/>
          </a:xfrm>
          <a:prstGeom prst="rect">
            <a:avLst/>
          </a:prstGeom>
        </p:spPr>
      </p:pic>
      <p:pic>
        <p:nvPicPr>
          <p:cNvPr id="8" name="图片 7"/>
          <p:cNvPicPr/>
          <p:nvPr/>
        </p:nvPicPr>
        <p:blipFill>
          <a:blip r:embed="rId7"/>
          <a:stretch>
            <a:fillRect/>
          </a:stretch>
        </p:blipFill>
        <p:spPr>
          <a:xfrm>
            <a:off x="7863840" y="2251710"/>
            <a:ext cx="3590290" cy="1971675"/>
          </a:xfrm>
          <a:prstGeom prst="rect">
            <a:avLst/>
          </a:prstGeom>
        </p:spPr>
      </p:pic>
      <p:sp>
        <p:nvSpPr>
          <p:cNvPr id="9" name="文本框 8"/>
          <p:cNvSpPr txBox="1"/>
          <p:nvPr/>
        </p:nvSpPr>
        <p:spPr>
          <a:xfrm>
            <a:off x="716280" y="5222240"/>
            <a:ext cx="2440940" cy="86042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accent1"/>
                </a:solidFill>
                <a:latin typeface="Arial" panose="020B0604020202020204" pitchFamily="34" charset="0"/>
                <a:ea typeface="微软雅黑" panose="020B0503020204020204" charset="-122"/>
              </a:rPr>
              <a:t>1.</a:t>
            </a:r>
            <a:r>
              <a:rPr lang="zh-CN" altLang="en-US" sz="1800">
                <a:solidFill>
                  <a:schemeClr val="accent1"/>
                </a:solidFill>
                <a:latin typeface="Arial" panose="020B0604020202020204" pitchFamily="34" charset="0"/>
                <a:ea typeface="微软雅黑" panose="020B0503020204020204" charset="-122"/>
              </a:rPr>
              <a:t>饮食调理</a:t>
            </a:r>
            <a:endParaRPr lang="zh-CN" altLang="en-US" sz="1800">
              <a:solidFill>
                <a:schemeClr val="accent1"/>
              </a:solidFill>
              <a:latin typeface="Arial" panose="020B0604020202020204" pitchFamily="34" charset="0"/>
              <a:ea typeface="微软雅黑" panose="020B0503020204020204" charset="-122"/>
            </a:endParaRPr>
          </a:p>
          <a:p>
            <a:pPr algn="l"/>
            <a:r>
              <a:rPr lang="zh-CN" altLang="en-US" sz="1600">
                <a:latin typeface="Arial" panose="020B0604020202020204" pitchFamily="34" charset="0"/>
                <a:ea typeface="微软雅黑" panose="020B0503020204020204" charset="-122"/>
              </a:rPr>
              <a:t>保持大便通常，避免增加腹压</a:t>
            </a:r>
            <a:endParaRPr lang="zh-CN" altLang="en-US" sz="1600">
              <a:latin typeface="Arial" panose="020B0604020202020204" pitchFamily="34" charset="0"/>
              <a:ea typeface="微软雅黑" panose="020B0503020204020204" charset="-122"/>
            </a:endParaRPr>
          </a:p>
        </p:txBody>
      </p:sp>
      <p:sp>
        <p:nvSpPr>
          <p:cNvPr id="10" name="文本框 9"/>
          <p:cNvSpPr txBox="1"/>
          <p:nvPr/>
        </p:nvSpPr>
        <p:spPr>
          <a:xfrm>
            <a:off x="4327525" y="5160010"/>
            <a:ext cx="2705735" cy="86042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solidFill>
                  <a:schemeClr val="accent1"/>
                </a:solidFill>
                <a:latin typeface="Arial" panose="020B0604020202020204" pitchFamily="34" charset="0"/>
                <a:ea typeface="微软雅黑" panose="020B0503020204020204" charset="-122"/>
              </a:rPr>
              <a:t>2.</a:t>
            </a:r>
            <a:r>
              <a:rPr lang="zh-CN" altLang="en-US" sz="1800">
                <a:solidFill>
                  <a:schemeClr val="accent1"/>
                </a:solidFill>
                <a:latin typeface="Arial" panose="020B0604020202020204" pitchFamily="34" charset="0"/>
                <a:ea typeface="微软雅黑" panose="020B0503020204020204" charset="-122"/>
              </a:rPr>
              <a:t>运动管理</a:t>
            </a:r>
            <a:endParaRPr lang="zh-CN" altLang="en-US" sz="1800">
              <a:latin typeface="Arial" panose="020B0604020202020204" pitchFamily="34" charset="0"/>
              <a:ea typeface="微软雅黑" panose="020B0503020204020204" charset="-122"/>
            </a:endParaRPr>
          </a:p>
          <a:p>
            <a:pPr algn="l"/>
            <a:r>
              <a:rPr lang="zh-CN" altLang="en-US" sz="1600">
                <a:latin typeface="Arial" panose="020B0604020202020204" pitchFamily="34" charset="0"/>
                <a:ea typeface="微软雅黑" panose="020B0503020204020204" charset="-122"/>
              </a:rPr>
              <a:t>循序渐进，避免做一些容易引起腹压升高的运动</a:t>
            </a:r>
            <a:endParaRPr lang="zh-CN" altLang="en-US" sz="1600">
              <a:latin typeface="Arial" panose="020B0604020202020204" pitchFamily="34" charset="0"/>
              <a:ea typeface="微软雅黑" panose="020B0503020204020204" charset="-122"/>
            </a:endParaRPr>
          </a:p>
        </p:txBody>
      </p:sp>
      <p:sp>
        <p:nvSpPr>
          <p:cNvPr id="11" name="文本框 10"/>
          <p:cNvSpPr txBox="1"/>
          <p:nvPr/>
        </p:nvSpPr>
        <p:spPr>
          <a:xfrm>
            <a:off x="7863840" y="4575090"/>
            <a:ext cx="4064000" cy="1106805"/>
          </a:xfrm>
          <a:prstGeom prst="rect">
            <a:avLst/>
          </a:prstGeom>
        </p:spPr>
        <p:txBody>
          <a:bodyPr>
            <a:spAutoFit/>
            <a:extLst>
              <a:ext uri="{4A0BC546-FE56-4ADE-93B0-CB8AF2F6F144}">
                <wpsdc:textFrameExt xmlns:wpsdc="http://www.wps.cn/officeDocument/2022/drawingmlCustomData" type="text"/>
              </a:ext>
            </a:extLst>
          </a:bodyPr>
          <a:p>
            <a:pPr algn="l"/>
            <a:r>
              <a:rPr lang="en-US" altLang="zh-CN" sz="1800">
                <a:solidFill>
                  <a:schemeClr val="accent1"/>
                </a:solidFill>
                <a:latin typeface="Arial" panose="020B0604020202020204" pitchFamily="34" charset="0"/>
                <a:ea typeface="微软雅黑" panose="020B0503020204020204" charset="-122"/>
              </a:rPr>
              <a:t>3.</a:t>
            </a:r>
            <a:r>
              <a:rPr lang="zh-CN" altLang="en-US" sz="1800">
                <a:solidFill>
                  <a:schemeClr val="accent1"/>
                </a:solidFill>
                <a:latin typeface="Arial" panose="020B0604020202020204" pitchFamily="34" charset="0"/>
                <a:ea typeface="微软雅黑" panose="020B0503020204020204" charset="-122"/>
              </a:rPr>
              <a:t>良好的生活习惯</a:t>
            </a:r>
            <a:endParaRPr lang="zh-CN" altLang="en-US" sz="1800">
              <a:solidFill>
                <a:schemeClr val="accent1"/>
              </a:solidFill>
              <a:latin typeface="Arial" panose="020B0604020202020204" pitchFamily="34" charset="0"/>
              <a:ea typeface="微软雅黑" panose="020B0503020204020204" charset="-122"/>
            </a:endParaRPr>
          </a:p>
          <a:p>
            <a:pPr algn="l"/>
            <a:r>
              <a:rPr lang="zh-CN" altLang="en-US" sz="1600">
                <a:latin typeface="Arial" panose="020B0604020202020204" pitchFamily="34" charset="0"/>
                <a:ea typeface="微软雅黑" panose="020B0503020204020204" charset="-122"/>
              </a:rPr>
              <a:t>规律作息，避免熬夜，保证充足睡眠</a:t>
            </a:r>
            <a:endParaRPr lang="zh-CN" altLang="en-US" sz="1600">
              <a:latin typeface="Arial" panose="020B0604020202020204" pitchFamily="34" charset="0"/>
              <a:ea typeface="微软雅黑" panose="020B0503020204020204" charset="-122"/>
            </a:endParaRPr>
          </a:p>
          <a:p>
            <a:pPr algn="l"/>
            <a:r>
              <a:rPr lang="zh-CN" altLang="en-US" sz="1600">
                <a:latin typeface="Arial" panose="020B0604020202020204" pitchFamily="34" charset="0"/>
                <a:ea typeface="微软雅黑" panose="020B0503020204020204" charset="-122"/>
              </a:rPr>
              <a:t>注意个人卫生，会阴部清洁，勤换内裤</a:t>
            </a:r>
            <a:endParaRPr lang="zh-CN" altLang="en-US" sz="1600">
              <a:latin typeface="Arial" panose="020B0604020202020204" pitchFamily="34" charset="0"/>
              <a:ea typeface="微软雅黑" panose="020B0503020204020204" charset="-122"/>
            </a:endParaRPr>
          </a:p>
          <a:p>
            <a:pPr algn="l"/>
            <a:r>
              <a:rPr lang="zh-CN" altLang="en-US" sz="1600">
                <a:latin typeface="Arial" panose="020B0604020202020204" pitchFamily="34" charset="0"/>
                <a:ea typeface="微软雅黑" panose="020B0503020204020204" charset="-122"/>
              </a:rPr>
              <a:t>避免穿过紧的裤子</a:t>
            </a:r>
            <a:endParaRPr lang="zh-CN" altLang="en-US" sz="1600">
              <a:latin typeface="Arial" panose="020B0604020202020204" pitchFamily="34" charset="0"/>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10081895" y="389255"/>
            <a:ext cx="165100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目</a:t>
            </a:r>
            <a:r>
              <a:rPr lang="en-US" altLang="zh-CN"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录</a:t>
            </a:r>
            <a:endPar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nvGrpSpPr>
          <p:cNvPr id="8" name="组合 7"/>
          <p:cNvGrpSpPr/>
          <p:nvPr>
            <p:custDataLst>
              <p:tags r:id="rId5"/>
            </p:custDataLst>
          </p:nvPr>
        </p:nvGrpSpPr>
        <p:grpSpPr>
          <a:xfrm>
            <a:off x="1144905" y="1814195"/>
            <a:ext cx="6507480" cy="3394979"/>
            <a:chOff x="6879" y="1973"/>
            <a:chExt cx="11102" cy="5346"/>
          </a:xfrm>
        </p:grpSpPr>
        <p:sp>
          <p:nvSpPr>
            <p:cNvPr id="11" name="矩形: 圆角 10"/>
            <p:cNvSpPr/>
            <p:nvPr>
              <p:custDataLst>
                <p:tags r:id="rId6"/>
              </p:custDataLst>
            </p:nvPr>
          </p:nvSpPr>
          <p:spPr>
            <a:xfrm>
              <a:off x="6879" y="1973"/>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一</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12" name="文本框 3"/>
            <p:cNvSpPr txBox="1"/>
            <p:nvPr>
              <p:custDataLst>
                <p:tags r:id="rId7"/>
              </p:custDataLst>
            </p:nvPr>
          </p:nvSpPr>
          <p:spPr>
            <a:xfrm>
              <a:off x="7898" y="1973"/>
              <a:ext cx="8454"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概</a:t>
              </a:r>
              <a:r>
                <a:rPr kumimoji="1" lang="en-US" altLang="zh-CN" sz="2800" dirty="0">
                  <a:solidFill>
                    <a:srgbClr val="262626"/>
                  </a:solidFill>
                  <a:latin typeface="微软雅黑" panose="020B0503020204020204" charset="-122"/>
                  <a:ea typeface="微软雅黑" panose="020B0503020204020204" charset="-122"/>
                  <a:cs typeface="Times New Roman" panose="02020603050405020304" pitchFamily="18" charset="0"/>
                </a:rPr>
                <a:t> </a:t>
              </a:r>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述</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sp>
          <p:nvSpPr>
            <p:cNvPr id="22" name="矩形: 圆角 21"/>
            <p:cNvSpPr/>
            <p:nvPr>
              <p:custDataLst>
                <p:tags r:id="rId8"/>
              </p:custDataLst>
            </p:nvPr>
          </p:nvSpPr>
          <p:spPr>
            <a:xfrm>
              <a:off x="6879" y="3481"/>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二</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23" name="文本框 3"/>
            <p:cNvSpPr txBox="1"/>
            <p:nvPr>
              <p:custDataLst>
                <p:tags r:id="rId9"/>
              </p:custDataLst>
            </p:nvPr>
          </p:nvSpPr>
          <p:spPr>
            <a:xfrm>
              <a:off x="7898" y="3481"/>
              <a:ext cx="10083" cy="822"/>
            </a:xfrm>
            <a:prstGeom prst="rect">
              <a:avLst/>
            </a:prstGeom>
            <a:noFill/>
            <a:ln w="12700">
              <a:noFill/>
            </a:ln>
          </p:spPr>
          <p:txBody>
            <a:bodyPr wrap="square" rtlCol="0">
              <a:spAutoFit/>
            </a:bodyPr>
            <a:p>
              <a:r>
                <a:rPr kumimoji="1" lang="zh-CN" altLang="en-US" sz="2800" spc="600" dirty="0">
                  <a:solidFill>
                    <a:srgbClr val="262626"/>
                  </a:solidFill>
                  <a:latin typeface="微软雅黑" panose="020B0503020204020204" charset="-122"/>
                  <a:ea typeface="微软雅黑" panose="020B0503020204020204" charset="-122"/>
                  <a:cs typeface="Times New Roman" panose="02020603050405020304" pitchFamily="18" charset="0"/>
                </a:rPr>
                <a:t>流行病学</a:t>
              </a:r>
              <a:endParaRPr kumimoji="1" lang="zh-CN" altLang="en-US" sz="2800" spc="6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sp>
          <p:nvSpPr>
            <p:cNvPr id="24" name="矩形: 圆角 23"/>
            <p:cNvSpPr/>
            <p:nvPr>
              <p:custDataLst>
                <p:tags r:id="rId10"/>
              </p:custDataLst>
            </p:nvPr>
          </p:nvSpPr>
          <p:spPr>
            <a:xfrm>
              <a:off x="6879" y="4988"/>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三</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25" name="文本框 3"/>
            <p:cNvSpPr txBox="1"/>
            <p:nvPr>
              <p:custDataLst>
                <p:tags r:id="rId11"/>
              </p:custDataLst>
            </p:nvPr>
          </p:nvSpPr>
          <p:spPr>
            <a:xfrm>
              <a:off x="7898" y="4988"/>
              <a:ext cx="7001"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病因学</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sp>
          <p:nvSpPr>
            <p:cNvPr id="26" name="矩形: 圆角 25"/>
            <p:cNvSpPr/>
            <p:nvPr>
              <p:custDataLst>
                <p:tags r:id="rId12"/>
              </p:custDataLst>
            </p:nvPr>
          </p:nvSpPr>
          <p:spPr>
            <a:xfrm>
              <a:off x="6879" y="6495"/>
              <a:ext cx="905" cy="824"/>
            </a:xfrm>
            <a:prstGeom prst="roundRect">
              <a:avLst>
                <a:gd name="adj" fmla="val 14368"/>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四</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27" name="文本框 3"/>
            <p:cNvSpPr txBox="1"/>
            <p:nvPr>
              <p:custDataLst>
                <p:tags r:id="rId13"/>
              </p:custDataLst>
            </p:nvPr>
          </p:nvSpPr>
          <p:spPr>
            <a:xfrm>
              <a:off x="7821" y="6495"/>
              <a:ext cx="8056"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病理生理学</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9" name="组合 8"/>
          <p:cNvGrpSpPr/>
          <p:nvPr>
            <p:custDataLst>
              <p:tags r:id="rId14"/>
            </p:custDataLst>
          </p:nvPr>
        </p:nvGrpSpPr>
        <p:grpSpPr>
          <a:xfrm>
            <a:off x="5989743" y="1845265"/>
            <a:ext cx="5092912" cy="523206"/>
            <a:chOff x="6879" y="8003"/>
            <a:chExt cx="8020" cy="824"/>
          </a:xfrm>
        </p:grpSpPr>
        <p:sp>
          <p:nvSpPr>
            <p:cNvPr id="28" name="矩形: 圆角 27"/>
            <p:cNvSpPr/>
            <p:nvPr>
              <p:custDataLst>
                <p:tags r:id="rId15"/>
              </p:custDataLst>
            </p:nvPr>
          </p:nvSpPr>
          <p:spPr>
            <a:xfrm>
              <a:off x="6879" y="8003"/>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五</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29" name="文本框 3"/>
            <p:cNvSpPr txBox="1"/>
            <p:nvPr>
              <p:custDataLst>
                <p:tags r:id="rId16"/>
              </p:custDataLst>
            </p:nvPr>
          </p:nvSpPr>
          <p:spPr>
            <a:xfrm>
              <a:off x="7898" y="8003"/>
              <a:ext cx="7001"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诊</a:t>
              </a:r>
              <a:r>
                <a:rPr kumimoji="1" lang="en-US" altLang="zh-CN" sz="2800" dirty="0">
                  <a:solidFill>
                    <a:srgbClr val="262626"/>
                  </a:solidFill>
                  <a:latin typeface="微软雅黑" panose="020B0503020204020204" charset="-122"/>
                  <a:ea typeface="微软雅黑" panose="020B0503020204020204" charset="-122"/>
                  <a:cs typeface="Times New Roman" panose="02020603050405020304" pitchFamily="18" charset="0"/>
                </a:rPr>
                <a:t> </a:t>
              </a:r>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断</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32" name="组合 31"/>
          <p:cNvGrpSpPr/>
          <p:nvPr>
            <p:custDataLst>
              <p:tags r:id="rId17"/>
            </p:custDataLst>
          </p:nvPr>
        </p:nvGrpSpPr>
        <p:grpSpPr>
          <a:xfrm>
            <a:off x="5989955" y="2771775"/>
            <a:ext cx="5092700" cy="523240"/>
            <a:chOff x="6879" y="8003"/>
            <a:chExt cx="8020" cy="824"/>
          </a:xfrm>
        </p:grpSpPr>
        <p:sp>
          <p:nvSpPr>
            <p:cNvPr id="33" name="矩形: 圆角 27"/>
            <p:cNvSpPr/>
            <p:nvPr>
              <p:custDataLst>
                <p:tags r:id="rId18"/>
              </p:custDataLst>
            </p:nvPr>
          </p:nvSpPr>
          <p:spPr>
            <a:xfrm>
              <a:off x="6879" y="8003"/>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六</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34" name="文本框 3"/>
            <p:cNvSpPr txBox="1"/>
            <p:nvPr>
              <p:custDataLst>
                <p:tags r:id="rId19"/>
              </p:custDataLst>
            </p:nvPr>
          </p:nvSpPr>
          <p:spPr>
            <a:xfrm>
              <a:off x="7898" y="8003"/>
              <a:ext cx="7001"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治</a:t>
              </a:r>
              <a:r>
                <a:rPr kumimoji="1" lang="en-US" altLang="zh-CN" sz="2800" dirty="0">
                  <a:solidFill>
                    <a:srgbClr val="262626"/>
                  </a:solidFill>
                  <a:latin typeface="微软雅黑" panose="020B0503020204020204" charset="-122"/>
                  <a:ea typeface="微软雅黑" panose="020B0503020204020204" charset="-122"/>
                  <a:cs typeface="Times New Roman" panose="02020603050405020304" pitchFamily="18" charset="0"/>
                </a:rPr>
                <a:t> </a:t>
              </a:r>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疗</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35" name="组合 34"/>
          <p:cNvGrpSpPr/>
          <p:nvPr>
            <p:custDataLst>
              <p:tags r:id="rId20"/>
            </p:custDataLst>
          </p:nvPr>
        </p:nvGrpSpPr>
        <p:grpSpPr>
          <a:xfrm>
            <a:off x="5989955" y="3700780"/>
            <a:ext cx="5092700" cy="523240"/>
            <a:chOff x="6879" y="8003"/>
            <a:chExt cx="8020" cy="824"/>
          </a:xfrm>
        </p:grpSpPr>
        <p:sp>
          <p:nvSpPr>
            <p:cNvPr id="36" name="矩形: 圆角 27"/>
            <p:cNvSpPr/>
            <p:nvPr>
              <p:custDataLst>
                <p:tags r:id="rId21"/>
              </p:custDataLst>
            </p:nvPr>
          </p:nvSpPr>
          <p:spPr>
            <a:xfrm>
              <a:off x="6879" y="8003"/>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七</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37" name="文本框 3"/>
            <p:cNvSpPr txBox="1"/>
            <p:nvPr>
              <p:custDataLst>
                <p:tags r:id="rId22"/>
              </p:custDataLst>
            </p:nvPr>
          </p:nvSpPr>
          <p:spPr>
            <a:xfrm>
              <a:off x="7898" y="8003"/>
              <a:ext cx="7001"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护理</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3" name="组合 2"/>
          <p:cNvGrpSpPr/>
          <p:nvPr>
            <p:custDataLst>
              <p:tags r:id="rId23"/>
            </p:custDataLst>
          </p:nvPr>
        </p:nvGrpSpPr>
        <p:grpSpPr>
          <a:xfrm>
            <a:off x="5989955" y="4629785"/>
            <a:ext cx="5092700" cy="523240"/>
            <a:chOff x="6879" y="8003"/>
            <a:chExt cx="8020" cy="824"/>
          </a:xfrm>
        </p:grpSpPr>
        <p:sp>
          <p:nvSpPr>
            <p:cNvPr id="4" name="矩形: 圆角 27"/>
            <p:cNvSpPr/>
            <p:nvPr>
              <p:custDataLst>
                <p:tags r:id="rId24"/>
              </p:custDataLst>
            </p:nvPr>
          </p:nvSpPr>
          <p:spPr>
            <a:xfrm>
              <a:off x="6879" y="8003"/>
              <a:ext cx="905" cy="824"/>
            </a:xfrm>
            <a:prstGeom prst="roundRect">
              <a:avLst>
                <a:gd name="adj" fmla="val 1436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rPr>
                <a:t>八</a:t>
              </a:r>
              <a:endParaRPr lang="zh-CN" altLang="en-US" sz="2800" dirty="0">
                <a:solidFill>
                  <a:srgbClr val="FFFFFE"/>
                </a:solidFill>
                <a:effectLst>
                  <a:outerShdw blurRad="38100" dist="38100" dir="2700000" algn="tl">
                    <a:srgbClr val="000000">
                      <a:alpha val="43137"/>
                    </a:srgbClr>
                  </a:outerShdw>
                </a:effectLst>
                <a:latin typeface="思源黑体 Heavy" panose="020B0A00000000000000" pitchFamily="34" charset="-122"/>
                <a:ea typeface="思源黑体 Heavy" panose="020B0A00000000000000" pitchFamily="34" charset="-122"/>
              </a:endParaRPr>
            </a:p>
          </p:txBody>
        </p:sp>
        <p:sp>
          <p:nvSpPr>
            <p:cNvPr id="6" name="文本框 3"/>
            <p:cNvSpPr txBox="1"/>
            <p:nvPr>
              <p:custDataLst>
                <p:tags r:id="rId25"/>
              </p:custDataLst>
            </p:nvPr>
          </p:nvSpPr>
          <p:spPr>
            <a:xfrm>
              <a:off x="7898" y="8003"/>
              <a:ext cx="7001" cy="822"/>
            </a:xfrm>
            <a:prstGeom prst="rect">
              <a:avLst/>
            </a:prstGeom>
            <a:noFill/>
            <a:ln w="12700">
              <a:noFill/>
            </a:ln>
          </p:spPr>
          <p:txBody>
            <a:bodyPr wrap="square" rtlCol="0">
              <a:spAutoFit/>
            </a:bodyPr>
            <a:p>
              <a:r>
                <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rPr>
                <a:t>案例分享</a:t>
              </a:r>
              <a:endParaRPr kumimoji="1" lang="zh-CN" altLang="en-US" sz="2800" dirty="0">
                <a:solidFill>
                  <a:srgbClr val="262626"/>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案例1</a:t>
            </a:r>
            <a:endParaRPr lang="en-US" altLang="zh-CN" sz="3600">
              <a:solidFill>
                <a:schemeClr val="accent5">
                  <a:lumMod val="50000"/>
                </a:schemeClr>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3" name="文本框 2"/>
          <p:cNvSpPr txBox="1"/>
          <p:nvPr/>
        </p:nvSpPr>
        <p:spPr>
          <a:xfrm>
            <a:off x="586105" y="1295400"/>
            <a:ext cx="4744085" cy="4892675"/>
          </a:xfrm>
          <a:prstGeom prst="rect">
            <a:avLst/>
          </a:prstGeom>
          <a:ln>
            <a:solidFill>
              <a:schemeClr val="accent1"/>
            </a:solidFill>
          </a:ln>
        </p:spPr>
        <p:txBody>
          <a:bodyPr wrap="square">
            <a:spAutoFit/>
          </a:bodyPr>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患者信息</a:t>
            </a:r>
            <a:r>
              <a:rPr lang="zh-CN" altLang="en-US" sz="1600">
                <a:latin typeface="Arial" panose="020B0604020202020204" pitchFamily="34" charset="0"/>
                <a:ea typeface="微软雅黑" panose="020B0503020204020204" charset="-122"/>
              </a:rPr>
              <a:t>：</a:t>
            </a:r>
            <a:r>
              <a:rPr lang="en-US" altLang="zh-CN" sz="1600">
                <a:latin typeface="Arial" panose="020B0604020202020204" pitchFamily="34" charset="0"/>
                <a:ea typeface="微软雅黑" panose="020B0503020204020204" charset="-122"/>
              </a:rPr>
              <a:t>55</a:t>
            </a:r>
            <a:r>
              <a:rPr lang="zh-CN" altLang="en-US" sz="1600">
                <a:latin typeface="Arial" panose="020B0604020202020204" pitchFamily="34" charset="0"/>
                <a:ea typeface="微软雅黑" panose="020B0503020204020204" charset="-122"/>
              </a:rPr>
              <a:t>岁，男性，长期久居高原</a:t>
            </a:r>
            <a:endParaRPr lang="zh-CN" altLang="en-US" sz="1600">
              <a:latin typeface="Arial" panose="020B0604020202020204" pitchFamily="34" charset="0"/>
              <a:ea typeface="微软雅黑" panose="020B0503020204020204" charset="-122"/>
            </a:endParaRPr>
          </a:p>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主诉</a:t>
            </a:r>
            <a:r>
              <a:rPr lang="zh-CN" altLang="en-US" sz="1600" b="1">
                <a:latin typeface="Arial" panose="020B0604020202020204" pitchFamily="34" charset="0"/>
                <a:ea typeface="微软雅黑" panose="020B0503020204020204" charset="-122"/>
              </a:rPr>
              <a:t>：</a:t>
            </a:r>
            <a:r>
              <a:rPr lang="zh-CN" altLang="en-US" sz="1600">
                <a:latin typeface="Arial" panose="020B0604020202020204" pitchFamily="34" charset="0"/>
                <a:ea typeface="微软雅黑" panose="020B0503020204020204" charset="-122"/>
              </a:rPr>
              <a:t>左侧阴囊静脉曲张</a:t>
            </a:r>
            <a:r>
              <a:rPr lang="en-US" altLang="zh-CN" sz="1600">
                <a:latin typeface="Arial" panose="020B0604020202020204" pitchFamily="34" charset="0"/>
                <a:ea typeface="微软雅黑" panose="020B0503020204020204" charset="-122"/>
              </a:rPr>
              <a:t>10+</a:t>
            </a:r>
            <a:r>
              <a:rPr lang="zh-CN" altLang="en-US" sz="1600">
                <a:latin typeface="Arial" panose="020B0604020202020204" pitchFamily="34" charset="0"/>
                <a:ea typeface="微软雅黑" panose="020B0503020204020204" charset="-122"/>
              </a:rPr>
              <a:t>年，破裂出血</a:t>
            </a:r>
            <a:r>
              <a:rPr lang="en-US" altLang="zh-CN" sz="1600">
                <a:latin typeface="Arial" panose="020B0604020202020204" pitchFamily="34" charset="0"/>
                <a:ea typeface="微软雅黑" panose="020B0503020204020204" charset="-122"/>
              </a:rPr>
              <a:t>1</a:t>
            </a:r>
            <a:r>
              <a:rPr lang="zh-CN" altLang="en-US" sz="1600">
                <a:latin typeface="Arial" panose="020B0604020202020204" pitchFamily="34" charset="0"/>
                <a:ea typeface="微软雅黑" panose="020B0503020204020204" charset="-122"/>
              </a:rPr>
              <a:t>周</a:t>
            </a:r>
            <a:endParaRPr lang="zh-CN" altLang="en-US" sz="1600">
              <a:latin typeface="Arial" panose="020B0604020202020204" pitchFamily="34" charset="0"/>
              <a:ea typeface="微软雅黑" panose="020B0503020204020204" charset="-122"/>
            </a:endParaRPr>
          </a:p>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现病史与既往史</a:t>
            </a:r>
            <a:r>
              <a:rPr lang="zh-CN" altLang="en-US" sz="1600">
                <a:latin typeface="Arial" panose="020B0604020202020204" pitchFamily="34" charset="0"/>
                <a:ea typeface="微软雅黑" panose="020B0503020204020204" charset="-122"/>
              </a:rPr>
              <a:t>：患者</a:t>
            </a:r>
            <a:r>
              <a:rPr lang="en-US" altLang="zh-CN" sz="1600">
                <a:latin typeface="Arial" panose="020B0604020202020204" pitchFamily="34" charset="0"/>
                <a:ea typeface="微软雅黑" panose="020B0503020204020204" charset="-122"/>
              </a:rPr>
              <a:t>10+</a:t>
            </a:r>
            <a:r>
              <a:rPr lang="zh-CN" altLang="en-US" sz="1600">
                <a:latin typeface="Arial" panose="020B0604020202020204" pitchFamily="34" charset="0"/>
                <a:ea typeface="微软雅黑" panose="020B0503020204020204" charset="-122"/>
              </a:rPr>
              <a:t>年前无明显诱因出现左侧阴囊静脉曲张，无阴囊坠胀疼痛、尿频、尿急、腹胀等不适，患者未重视未治疗。</a:t>
            </a:r>
            <a:r>
              <a:rPr lang="en-US" altLang="zh-CN" sz="1600">
                <a:latin typeface="Arial" panose="020B0604020202020204" pitchFamily="34" charset="0"/>
                <a:ea typeface="微软雅黑" panose="020B0503020204020204" charset="-122"/>
              </a:rPr>
              <a:t>1</a:t>
            </a:r>
            <a:r>
              <a:rPr lang="zh-CN" altLang="en-US" sz="1600">
                <a:latin typeface="Arial" panose="020B0604020202020204" pitchFamily="34" charset="0"/>
                <a:ea typeface="微软雅黑" panose="020B0503020204020204" charset="-122"/>
              </a:rPr>
              <a:t>周前因骑马致阴囊皮肤挫伤，伴有阴囊曲张静脉破裂出血，自行予以丝线表面结扎。</a:t>
            </a:r>
            <a:endParaRPr lang="zh-CN" altLang="en-US" sz="1600">
              <a:latin typeface="Arial" panose="020B0604020202020204" pitchFamily="34" charset="0"/>
              <a:ea typeface="微软雅黑" panose="020B0503020204020204" charset="-122"/>
            </a:endParaRPr>
          </a:p>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诊断</a:t>
            </a:r>
            <a:r>
              <a:rPr lang="zh-CN" altLang="en-US" sz="1600">
                <a:latin typeface="Arial" panose="020B0604020202020204" pitchFamily="34" charset="0"/>
                <a:ea typeface="微软雅黑" panose="020B0503020204020204" charset="-122"/>
              </a:rPr>
              <a:t>：阴囊静脉曲张伴出血、感染；双侧精索静脉曲张，右侧腹股沟疝</a:t>
            </a:r>
            <a:endParaRPr lang="zh-CN" altLang="en-US" sz="1600">
              <a:latin typeface="Arial" panose="020B0604020202020204" pitchFamily="34" charset="0"/>
              <a:ea typeface="微软雅黑" panose="020B0503020204020204" charset="-122"/>
            </a:endParaRPr>
          </a:p>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阴囊彩超</a:t>
            </a:r>
            <a:r>
              <a:rPr lang="zh-CN" altLang="en-US" sz="1600">
                <a:latin typeface="Arial" panose="020B0604020202020204" pitchFamily="34" charset="0"/>
                <a:ea typeface="微软雅黑" panose="020B0503020204020204" charset="-122"/>
              </a:rPr>
              <a:t>：双侧精索静脉曲张（左侧明显）最宽处内径约</a:t>
            </a:r>
            <a:r>
              <a:rPr lang="en-US" altLang="zh-CN" sz="1600">
                <a:latin typeface="Arial" panose="020B0604020202020204" pitchFamily="34" charset="0"/>
                <a:ea typeface="微软雅黑" panose="020B0503020204020204" charset="-122"/>
              </a:rPr>
              <a:t>8.6mm</a:t>
            </a:r>
            <a:r>
              <a:rPr lang="zh-CN" altLang="en-US" sz="1600">
                <a:latin typeface="Arial" panose="020B0604020202020204" pitchFamily="34" charset="0"/>
                <a:ea typeface="微软雅黑" panose="020B0503020204020204" charset="-122"/>
              </a:rPr>
              <a:t>；左侧精索静脉血流瘀滞</a:t>
            </a:r>
            <a:endParaRPr lang="zh-CN" altLang="en-US" sz="1600">
              <a:latin typeface="Arial" panose="020B0604020202020204" pitchFamily="34" charset="0"/>
              <a:ea typeface="微软雅黑" panose="020B0503020204020204" charset="-122"/>
            </a:endParaRPr>
          </a:p>
          <a:p>
            <a:pPr algn="l">
              <a:lnSpc>
                <a:spcPct val="150000"/>
              </a:lnSpc>
            </a:pPr>
            <a:r>
              <a:rPr lang="zh-CN" altLang="en-US" sz="1600" b="1">
                <a:solidFill>
                  <a:schemeClr val="accent5">
                    <a:lumMod val="75000"/>
                  </a:schemeClr>
                </a:solidFill>
                <a:latin typeface="Arial" panose="020B0604020202020204" pitchFamily="34" charset="0"/>
                <a:ea typeface="微软雅黑" panose="020B0503020204020204" charset="-122"/>
              </a:rPr>
              <a:t>手术治疗</a:t>
            </a:r>
            <a:r>
              <a:rPr lang="zh-CN" altLang="en-US" sz="1600">
                <a:latin typeface="Arial" panose="020B0604020202020204" pitchFamily="34" charset="0"/>
                <a:ea typeface="微软雅黑" panose="020B0503020204020204" charset="-122"/>
              </a:rPr>
              <a:t>：腰麻下双侧精索静脉高位结扎</a:t>
            </a:r>
            <a:r>
              <a:rPr lang="en-US" altLang="zh-CN" sz="1600">
                <a:latin typeface="Arial" panose="020B0604020202020204" pitchFamily="34" charset="0"/>
                <a:ea typeface="微软雅黑" panose="020B0503020204020204" charset="-122"/>
              </a:rPr>
              <a:t>+</a:t>
            </a:r>
            <a:r>
              <a:rPr lang="zh-CN" altLang="en-US" sz="1600">
                <a:latin typeface="Arial" panose="020B0604020202020204" pitchFamily="34" charset="0"/>
                <a:ea typeface="微软雅黑" panose="020B0503020204020204" charset="-122"/>
              </a:rPr>
              <a:t>腹股沟疝修补术</a:t>
            </a:r>
            <a:r>
              <a:rPr lang="en-US" altLang="zh-CN" sz="1600">
                <a:latin typeface="Arial" panose="020B0604020202020204" pitchFamily="34" charset="0"/>
                <a:ea typeface="微软雅黑" panose="020B0503020204020204" charset="-122"/>
              </a:rPr>
              <a:t>+</a:t>
            </a:r>
            <a:r>
              <a:rPr lang="zh-CN" altLang="en-US" sz="1600">
                <a:latin typeface="Arial" panose="020B0604020202020204" pitchFamily="34" charset="0"/>
                <a:ea typeface="微软雅黑" panose="020B0503020204020204" charset="-122"/>
              </a:rPr>
              <a:t>阴囊病损切除术</a:t>
            </a:r>
            <a:endParaRPr lang="zh-CN" altLang="en-US" sz="1600">
              <a:latin typeface="Arial" panose="020B0604020202020204" pitchFamily="34" charset="0"/>
              <a:ea typeface="微软雅黑" panose="020B0503020204020204" charset="-122"/>
            </a:endParaRPr>
          </a:p>
        </p:txBody>
      </p:sp>
      <p:grpSp>
        <p:nvGrpSpPr>
          <p:cNvPr id="11" name="组合 10"/>
          <p:cNvGrpSpPr/>
          <p:nvPr/>
        </p:nvGrpSpPr>
        <p:grpSpPr>
          <a:xfrm>
            <a:off x="5430520" y="1295400"/>
            <a:ext cx="3589020" cy="3691890"/>
            <a:chOff x="8552" y="2040"/>
            <a:chExt cx="5652" cy="5814"/>
          </a:xfrm>
        </p:grpSpPr>
        <p:pic>
          <p:nvPicPr>
            <p:cNvPr id="4" name="图片 3"/>
            <p:cNvPicPr>
              <a:picLocks noChangeAspect="1"/>
            </p:cNvPicPr>
            <p:nvPr/>
          </p:nvPicPr>
          <p:blipFill>
            <a:blip r:embed="rId5"/>
            <a:stretch>
              <a:fillRect/>
            </a:stretch>
          </p:blipFill>
          <p:spPr>
            <a:xfrm>
              <a:off x="8552" y="2040"/>
              <a:ext cx="5653" cy="5815"/>
            </a:xfrm>
            <a:prstGeom prst="rect">
              <a:avLst/>
            </a:prstGeom>
          </p:spPr>
        </p:pic>
        <p:sp>
          <p:nvSpPr>
            <p:cNvPr id="6" name="圆角矩形 5"/>
            <p:cNvSpPr/>
            <p:nvPr/>
          </p:nvSpPr>
          <p:spPr>
            <a:xfrm>
              <a:off x="9773" y="2070"/>
              <a:ext cx="1140" cy="501"/>
            </a:xfrm>
            <a:prstGeom prst="roundRect">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grpSp>
      <p:pic>
        <p:nvPicPr>
          <p:cNvPr id="8" name="图片 7"/>
          <p:cNvPicPr>
            <a:picLocks noChangeAspect="1"/>
          </p:cNvPicPr>
          <p:nvPr/>
        </p:nvPicPr>
        <p:blipFill>
          <a:blip r:embed="rId6"/>
          <a:stretch>
            <a:fillRect/>
          </a:stretch>
        </p:blipFill>
        <p:spPr>
          <a:xfrm>
            <a:off x="9120505" y="2512060"/>
            <a:ext cx="2900045" cy="3006725"/>
          </a:xfrm>
          <a:prstGeom prst="rect">
            <a:avLst/>
          </a:prstGeom>
        </p:spPr>
      </p:pic>
      <p:sp>
        <p:nvSpPr>
          <p:cNvPr id="9" name="文本框 8"/>
          <p:cNvSpPr txBox="1"/>
          <p:nvPr/>
        </p:nvSpPr>
        <p:spPr>
          <a:xfrm>
            <a:off x="6464300" y="5133890"/>
            <a:ext cx="4064000" cy="368300"/>
          </a:xfrm>
          <a:prstGeom prst="rect">
            <a:avLst/>
          </a:prstGeom>
        </p:spPr>
        <p:txBody>
          <a:bodyPr>
            <a:spAutoFit/>
          </a:bodyPr>
          <a:p>
            <a:pPr algn="l"/>
            <a:r>
              <a:rPr lang="zh-CN" altLang="en-US" sz="1800">
                <a:latin typeface="Arial" panose="020B0604020202020204" pitchFamily="34" charset="0"/>
                <a:ea typeface="微软雅黑" panose="020B0503020204020204" charset="-122"/>
              </a:rPr>
              <a:t>术</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前</a:t>
            </a:r>
            <a:endParaRPr lang="zh-CN" altLang="en-US" sz="1800">
              <a:latin typeface="Arial" panose="020B0604020202020204" pitchFamily="34" charset="0"/>
              <a:ea typeface="微软雅黑" panose="020B0503020204020204" charset="-122"/>
            </a:endParaRPr>
          </a:p>
        </p:txBody>
      </p:sp>
      <p:sp>
        <p:nvSpPr>
          <p:cNvPr id="10" name="文本框 9"/>
          <p:cNvSpPr txBox="1"/>
          <p:nvPr/>
        </p:nvSpPr>
        <p:spPr>
          <a:xfrm>
            <a:off x="10155555" y="5648325"/>
            <a:ext cx="1864995" cy="368300"/>
          </a:xfrm>
          <a:prstGeom prst="rect">
            <a:avLst/>
          </a:prstGeom>
        </p:spPr>
        <p:txBody>
          <a:bodyPr wrap="square">
            <a:spAutoFit/>
          </a:bodyPr>
          <a:p>
            <a:pPr algn="l"/>
            <a:r>
              <a:rPr lang="zh-CN" altLang="en-US" sz="1800">
                <a:latin typeface="Arial" panose="020B0604020202020204" pitchFamily="34" charset="0"/>
                <a:ea typeface="微软雅黑" panose="020B0503020204020204" charset="-122"/>
              </a:rPr>
              <a:t>术后</a:t>
            </a:r>
            <a:r>
              <a:rPr lang="en-US" altLang="zh-CN" sz="1800">
                <a:latin typeface="Arial" panose="020B0604020202020204" pitchFamily="34" charset="0"/>
                <a:ea typeface="微软雅黑" panose="020B0503020204020204" charset="-122"/>
              </a:rPr>
              <a:t>1</a:t>
            </a:r>
            <a:r>
              <a:rPr lang="zh-CN" altLang="en-US" sz="1800">
                <a:latin typeface="Arial" panose="020B0604020202020204" pitchFamily="34" charset="0"/>
                <a:ea typeface="微软雅黑" panose="020B0503020204020204" charset="-122"/>
              </a:rPr>
              <a:t>月余</a:t>
            </a:r>
            <a:endParaRPr lang="zh-CN" altLang="en-US" sz="1800">
              <a:latin typeface="Arial" panose="020B0604020202020204" pitchFamily="34" charset="0"/>
              <a:ea typeface="微软雅黑" panose="020B0503020204020204" charset="-122"/>
            </a:endParaRPr>
          </a:p>
        </p:txBody>
      </p:sp>
      <p:sp>
        <p:nvSpPr>
          <p:cNvPr id="15" name="文本框 14"/>
          <p:cNvSpPr txBox="1"/>
          <p:nvPr/>
        </p:nvSpPr>
        <p:spPr>
          <a:xfrm>
            <a:off x="11053445" y="2583815"/>
            <a:ext cx="481965" cy="413385"/>
          </a:xfrm>
          <a:prstGeom prst="rect">
            <a:avLst/>
          </a:prstGeom>
          <a:gradFill>
            <a:gsLst>
              <a:gs pos="0">
                <a:srgbClr val="00E7BD"/>
              </a:gs>
              <a:gs pos="100000">
                <a:srgbClr val="0080DD"/>
              </a:gs>
            </a:gsLst>
            <a:lin ang="2700000" scaled="1"/>
          </a:gradFill>
        </p:spPr>
        <p:txBody>
          <a:bodyPr wrap="square">
            <a:noAutofit/>
            <a:extLst>
              <a:ext uri="{4A0BC546-FE56-4ADE-93B0-CB8AF2F6F144}">
                <wpsdc:textFrameExt xmlns:wpsdc="http://www.wps.cn/officeDocument/2022/drawingmlCustomData" type="text"/>
              </a:ext>
            </a:extLst>
          </a:bodyPr>
          <a:p>
            <a:pPr algn="l"/>
            <a:r>
              <a:rPr lang="en-US" altLang="zh-CN" sz="1800">
                <a:latin typeface="Arial" panose="020B0604020202020204" pitchFamily="34" charset="0"/>
                <a:ea typeface="微软雅黑" panose="020B0503020204020204" charset="-122"/>
              </a:rPr>
              <a:t>   </a:t>
            </a:r>
            <a:endParaRPr lang="en-US" altLang="zh-CN" sz="1800">
              <a:latin typeface="Arial" panose="020B0604020202020204" pitchFamily="34" charset="0"/>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2518410" y="2552065"/>
            <a:ext cx="3517900" cy="2004060"/>
          </a:xfrm>
          <a:prstGeom prst="rect">
            <a:avLst/>
          </a:prstGeom>
        </p:spPr>
      </p:pic>
      <p:pic>
        <p:nvPicPr>
          <p:cNvPr id="16" name="图片 15" descr="VI-logo1"/>
          <p:cNvPicPr>
            <a:picLocks noChangeAspect="1"/>
          </p:cNvPicPr>
          <p:nvPr>
            <p:custDataLst>
              <p:tags r:id="rId2"/>
            </p:custDataLst>
          </p:nvPr>
        </p:nvPicPr>
        <p:blipFill>
          <a:blip r:embed="rId3"/>
          <a:stretch>
            <a:fillRect/>
          </a:stretch>
        </p:blipFill>
        <p:spPr>
          <a:xfrm>
            <a:off x="234315" y="267970"/>
            <a:ext cx="2783205" cy="596900"/>
          </a:xfrm>
          <a:prstGeom prst="rect">
            <a:avLst/>
          </a:prstGeom>
        </p:spPr>
      </p:pic>
      <p:pic>
        <p:nvPicPr>
          <p:cNvPr id="7" name="图片 6" descr="diwen"/>
          <p:cNvPicPr>
            <a:picLocks noChangeAspect="1"/>
          </p:cNvPicPr>
          <p:nvPr>
            <p:custDataLst>
              <p:tags r:id="rId4"/>
            </p:custDataLst>
          </p:nvPr>
        </p:nvPicPr>
        <p:blipFill>
          <a:blip r:embed="rId5"/>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966835" y="219710"/>
            <a:ext cx="3145790" cy="645160"/>
          </a:xfrm>
          <a:prstGeom prst="rect">
            <a:avLst/>
          </a:prstGeom>
          <a:noFill/>
        </p:spPr>
        <p:txBody>
          <a:bodyPr wrap="square" rtlCol="0">
            <a:spAutoFit/>
          </a:bodyPr>
          <a:p>
            <a:r>
              <a:rPr lang="zh-CN" altLang="en-US"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案例</a:t>
            </a:r>
            <a:r>
              <a:rPr lang="en-US" altLang="zh-CN"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rPr>
              <a:t>2</a:t>
            </a:r>
            <a:endParaRPr lang="en-US" altLang="zh-CN" sz="3600">
              <a:solidFill>
                <a:srgbClr val="0070C0"/>
              </a:solidFill>
              <a:effectLst>
                <a:outerShdw blurRad="38100" dist="19050" dir="2700000" algn="tl" rotWithShape="0">
                  <a:schemeClr val="dk1">
                    <a:alpha val="40000"/>
                    <a:alpha val="40000"/>
                  </a:schemeClr>
                </a:outerShdw>
              </a:effectLst>
              <a:latin typeface="微软雅黑" panose="020B0503020204020204" charset="-122"/>
              <a:ea typeface="微软雅黑" panose="020B0503020204020204" charset="-122"/>
            </a:endParaRPr>
          </a:p>
        </p:txBody>
      </p:sp>
      <p:sp>
        <p:nvSpPr>
          <p:cNvPr id="4" name="文本框 3"/>
          <p:cNvSpPr txBox="1"/>
          <p:nvPr/>
        </p:nvSpPr>
        <p:spPr>
          <a:xfrm>
            <a:off x="557530" y="1265555"/>
            <a:ext cx="4064000" cy="922020"/>
          </a:xfrm>
          <a:prstGeom prst="rect">
            <a:avLst/>
          </a:prstGeom>
          <a:noFill/>
        </p:spPr>
        <p:txBody>
          <a:bodyPr wrap="square" rtlCol="0">
            <a:spAutoFit/>
          </a:bodyPr>
          <a:p>
            <a:r>
              <a:rPr lang="zh-CN" altLang="en-US">
                <a:solidFill>
                  <a:schemeClr val="accent5">
                    <a:lumMod val="75000"/>
                  </a:schemeClr>
                </a:solidFill>
                <a:latin typeface="微软雅黑" panose="020B0503020204020204" charset="-122"/>
                <a:ea typeface="微软雅黑" panose="020B0503020204020204" charset="-122"/>
                <a:cs typeface="微软雅黑" panose="020B0503020204020204" charset="-122"/>
              </a:rPr>
              <a:t>患者基本信息：</a:t>
            </a:r>
            <a:endParaRPr lang="zh-CN" altLang="en-US">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a:p>
            <a:endParaRPr lang="zh-CN" altLang="en-US">
              <a:solidFill>
                <a:schemeClr val="accent5">
                  <a:lumMod val="75000"/>
                </a:schemeClr>
              </a:solidFill>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rPr>
              <a:t>18</a:t>
            </a:r>
            <a:r>
              <a:rPr lang="zh-CN" altLang="en-US">
                <a:latin typeface="微软雅黑" panose="020B0503020204020204" charset="-122"/>
                <a:ea typeface="微软雅黑" panose="020B0503020204020204" charset="-122"/>
                <a:cs typeface="微软雅黑" panose="020B0503020204020204" charset="-122"/>
              </a:rPr>
              <a:t>岁，男，阴囊坠胀疼痛不适</a:t>
            </a:r>
            <a:r>
              <a:rPr lang="en-US" altLang="zh-CN">
                <a:latin typeface="微软雅黑" panose="020B0503020204020204" charset="-122"/>
                <a:ea typeface="微软雅黑" panose="020B0503020204020204" charset="-122"/>
                <a:cs typeface="微软雅黑" panose="020B0503020204020204" charset="-122"/>
              </a:rPr>
              <a:t>1</a:t>
            </a:r>
            <a:r>
              <a:rPr lang="zh-CN" altLang="en-US">
                <a:latin typeface="微软雅黑" panose="020B0503020204020204" charset="-122"/>
                <a:ea typeface="微软雅黑" panose="020B0503020204020204" charset="-122"/>
                <a:cs typeface="微软雅黑" panose="020B0503020204020204" charset="-122"/>
              </a:rPr>
              <a:t>年余</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03505" y="4710980"/>
            <a:ext cx="4064000" cy="368300"/>
          </a:xfrm>
          <a:prstGeom prst="rect">
            <a:avLst/>
          </a:prstGeom>
        </p:spPr>
        <p:txBody>
          <a:bodyPr>
            <a:spAutoFit/>
          </a:bodyPr>
          <a:p>
            <a:pPr algn="l"/>
            <a:r>
              <a:rPr lang="zh-CN" altLang="en-US" sz="1800">
                <a:solidFill>
                  <a:schemeClr val="accent5">
                    <a:lumMod val="50000"/>
                  </a:schemeClr>
                </a:solidFill>
                <a:latin typeface="Arial" panose="020B0604020202020204" pitchFamily="34" charset="0"/>
                <a:ea typeface="微软雅黑" panose="020B0503020204020204" charset="-122"/>
              </a:rPr>
              <a:t>术前自然状态下查体</a:t>
            </a:r>
            <a:endParaRPr lang="zh-CN" altLang="en-US" sz="1800">
              <a:solidFill>
                <a:schemeClr val="accent5">
                  <a:lumMod val="50000"/>
                </a:schemeClr>
              </a:solidFill>
              <a:latin typeface="Arial" panose="020B0604020202020204" pitchFamily="34" charset="0"/>
              <a:ea typeface="微软雅黑" panose="020B0503020204020204" charset="-122"/>
            </a:endParaRPr>
          </a:p>
        </p:txBody>
      </p:sp>
      <p:sp>
        <p:nvSpPr>
          <p:cNvPr id="8" name="文本框 7"/>
          <p:cNvSpPr txBox="1"/>
          <p:nvPr/>
        </p:nvSpPr>
        <p:spPr>
          <a:xfrm>
            <a:off x="3171190" y="4710980"/>
            <a:ext cx="4064000" cy="368300"/>
          </a:xfrm>
          <a:prstGeom prst="rect">
            <a:avLst/>
          </a:prstGeom>
        </p:spPr>
        <p:txBody>
          <a:bodyPr>
            <a:spAutoFit/>
          </a:bodyPr>
          <a:p>
            <a:pPr algn="l"/>
            <a:r>
              <a:rPr lang="en-US" altLang="zh-CN" sz="1800">
                <a:solidFill>
                  <a:schemeClr val="accent5">
                    <a:lumMod val="50000"/>
                  </a:schemeClr>
                </a:solidFill>
                <a:latin typeface="Arial" panose="020B0604020202020204" pitchFamily="34" charset="0"/>
                <a:ea typeface="微软雅黑" panose="020B0503020204020204" charset="-122"/>
              </a:rPr>
              <a:t>Valsalva</a:t>
            </a:r>
            <a:r>
              <a:rPr lang="zh-CN" altLang="en-US" sz="1800">
                <a:solidFill>
                  <a:schemeClr val="accent5">
                    <a:lumMod val="50000"/>
                  </a:schemeClr>
                </a:solidFill>
                <a:latin typeface="Arial" panose="020B0604020202020204" pitchFamily="34" charset="0"/>
                <a:ea typeface="微软雅黑" panose="020B0503020204020204" charset="-122"/>
              </a:rPr>
              <a:t>动作后</a:t>
            </a:r>
            <a:endParaRPr lang="zh-CN" altLang="en-US" sz="1800">
              <a:solidFill>
                <a:schemeClr val="accent5">
                  <a:lumMod val="50000"/>
                </a:schemeClr>
              </a:solidFill>
              <a:latin typeface="Arial" panose="020B0604020202020204" pitchFamily="34" charset="0"/>
              <a:ea typeface="微软雅黑" panose="020B0503020204020204" charset="-122"/>
            </a:endParaRPr>
          </a:p>
        </p:txBody>
      </p:sp>
      <p:sp>
        <p:nvSpPr>
          <p:cNvPr id="9" name="文本框 8"/>
          <p:cNvSpPr txBox="1"/>
          <p:nvPr/>
        </p:nvSpPr>
        <p:spPr>
          <a:xfrm>
            <a:off x="5520690" y="4710980"/>
            <a:ext cx="4064000" cy="368300"/>
          </a:xfrm>
          <a:prstGeom prst="rect">
            <a:avLst/>
          </a:prstGeom>
        </p:spPr>
        <p:txBody>
          <a:bodyPr>
            <a:spAutoFit/>
          </a:bodyPr>
          <a:p>
            <a:pPr algn="l"/>
            <a:r>
              <a:rPr lang="zh-CN" altLang="en-US" sz="1800">
                <a:solidFill>
                  <a:schemeClr val="accent5">
                    <a:lumMod val="50000"/>
                  </a:schemeClr>
                </a:solidFill>
                <a:latin typeface="Arial" panose="020B0604020202020204" pitchFamily="34" charset="0"/>
                <a:ea typeface="微软雅黑" panose="020B0503020204020204" charset="-122"/>
              </a:rPr>
              <a:t>术中探查左侧精索静脉明显增粗</a:t>
            </a:r>
            <a:endParaRPr lang="zh-CN" altLang="en-US" sz="1800">
              <a:solidFill>
                <a:schemeClr val="accent5">
                  <a:lumMod val="50000"/>
                </a:schemeClr>
              </a:solidFill>
              <a:latin typeface="Arial" panose="020B0604020202020204" pitchFamily="34" charset="0"/>
              <a:ea typeface="微软雅黑" panose="020B0503020204020204" charset="-122"/>
            </a:endParaRPr>
          </a:p>
        </p:txBody>
      </p:sp>
      <p:sp>
        <p:nvSpPr>
          <p:cNvPr id="10" name="文本框 9"/>
          <p:cNvSpPr txBox="1"/>
          <p:nvPr/>
        </p:nvSpPr>
        <p:spPr>
          <a:xfrm>
            <a:off x="9297670" y="4710980"/>
            <a:ext cx="4064000" cy="368300"/>
          </a:xfrm>
          <a:prstGeom prst="rect">
            <a:avLst/>
          </a:prstGeom>
        </p:spPr>
        <p:txBody>
          <a:bodyPr>
            <a:spAutoFit/>
          </a:bodyPr>
          <a:p>
            <a:pPr algn="l"/>
            <a:r>
              <a:rPr lang="zh-CN" altLang="en-US" sz="1800">
                <a:solidFill>
                  <a:schemeClr val="accent5">
                    <a:lumMod val="50000"/>
                  </a:schemeClr>
                </a:solidFill>
                <a:latin typeface="Arial" panose="020B0604020202020204" pitchFamily="34" charset="0"/>
                <a:ea typeface="微软雅黑" panose="020B0503020204020204" charset="-122"/>
              </a:rPr>
              <a:t>术后</a:t>
            </a:r>
            <a:r>
              <a:rPr lang="en-US" altLang="zh-CN" sz="1800">
                <a:solidFill>
                  <a:schemeClr val="accent5">
                    <a:lumMod val="50000"/>
                  </a:schemeClr>
                </a:solidFill>
                <a:latin typeface="Arial" panose="020B0604020202020204" pitchFamily="34" charset="0"/>
                <a:ea typeface="微软雅黑" panose="020B0503020204020204" charset="-122"/>
              </a:rPr>
              <a:t>1</a:t>
            </a:r>
            <a:r>
              <a:rPr lang="zh-CN" altLang="en-US" sz="1800">
                <a:solidFill>
                  <a:schemeClr val="accent5">
                    <a:lumMod val="50000"/>
                  </a:schemeClr>
                </a:solidFill>
                <a:latin typeface="Arial" panose="020B0604020202020204" pitchFamily="34" charset="0"/>
                <a:ea typeface="微软雅黑" panose="020B0503020204020204" charset="-122"/>
              </a:rPr>
              <a:t>月复查</a:t>
            </a:r>
            <a:endParaRPr lang="zh-CN" altLang="en-US" sz="1800">
              <a:solidFill>
                <a:schemeClr val="accent5">
                  <a:lumMod val="50000"/>
                </a:schemeClr>
              </a:solidFill>
              <a:latin typeface="Arial" panose="020B0604020202020204" pitchFamily="34" charset="0"/>
              <a:ea typeface="微软雅黑" panose="020B0503020204020204" charset="-122"/>
            </a:endParaRPr>
          </a:p>
        </p:txBody>
      </p:sp>
      <p:pic>
        <p:nvPicPr>
          <p:cNvPr id="12" name="图片 11"/>
          <p:cNvPicPr>
            <a:picLocks noChangeAspect="1"/>
          </p:cNvPicPr>
          <p:nvPr/>
        </p:nvPicPr>
        <p:blipFill>
          <a:blip r:embed="rId6"/>
          <a:stretch>
            <a:fillRect/>
          </a:stretch>
        </p:blipFill>
        <p:spPr>
          <a:xfrm>
            <a:off x="5737225" y="2552065"/>
            <a:ext cx="3295015" cy="1998980"/>
          </a:xfrm>
          <a:prstGeom prst="rect">
            <a:avLst/>
          </a:prstGeom>
        </p:spPr>
      </p:pic>
      <p:pic>
        <p:nvPicPr>
          <p:cNvPr id="13" name="图片 12"/>
          <p:cNvPicPr>
            <a:picLocks noChangeAspect="1"/>
          </p:cNvPicPr>
          <p:nvPr/>
        </p:nvPicPr>
        <p:blipFill>
          <a:blip r:embed="rId7"/>
          <a:srcRect l="12736" r="12893"/>
          <a:stretch>
            <a:fillRect/>
          </a:stretch>
        </p:blipFill>
        <p:spPr>
          <a:xfrm>
            <a:off x="9095105" y="2552065"/>
            <a:ext cx="2703195" cy="1911985"/>
          </a:xfrm>
          <a:prstGeom prst="rect">
            <a:avLst/>
          </a:prstGeom>
        </p:spPr>
      </p:pic>
      <p:grpSp>
        <p:nvGrpSpPr>
          <p:cNvPr id="14" name="组合 13"/>
          <p:cNvGrpSpPr/>
          <p:nvPr/>
        </p:nvGrpSpPr>
        <p:grpSpPr>
          <a:xfrm>
            <a:off x="103505" y="2601595"/>
            <a:ext cx="3009900" cy="1861820"/>
            <a:chOff x="163" y="4097"/>
            <a:chExt cx="4740" cy="2932"/>
          </a:xfrm>
        </p:grpSpPr>
        <p:pic>
          <p:nvPicPr>
            <p:cNvPr id="3" name="图片 2"/>
            <p:cNvPicPr>
              <a:picLocks noChangeAspect="1"/>
            </p:cNvPicPr>
            <p:nvPr/>
          </p:nvPicPr>
          <p:blipFill>
            <a:blip r:embed="rId8"/>
            <a:srcRect l="8764" t="19383" r="17916"/>
            <a:stretch>
              <a:fillRect/>
            </a:stretch>
          </p:blipFill>
          <p:spPr>
            <a:xfrm>
              <a:off x="163" y="4097"/>
              <a:ext cx="4740" cy="2933"/>
            </a:xfrm>
            <a:prstGeom prst="rect">
              <a:avLst/>
            </a:prstGeom>
          </p:spPr>
        </p:pic>
        <p:sp>
          <p:nvSpPr>
            <p:cNvPr id="17" name="圆角矩形 16"/>
            <p:cNvSpPr/>
            <p:nvPr/>
          </p:nvSpPr>
          <p:spPr>
            <a:xfrm>
              <a:off x="1688" y="5082"/>
              <a:ext cx="682" cy="440"/>
            </a:xfrm>
            <a:prstGeom prst="roundRect">
              <a:avLst/>
            </a:prstGeom>
          </p:spPr>
          <p:style>
            <a:lnRef idx="0">
              <a:srgbClr val="FFFFFF"/>
            </a:lnRef>
            <a:fillRef idx="2">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461010" y="4191635"/>
            <a:ext cx="2662555" cy="570865"/>
          </a:xfrm>
          <a:prstGeom prst="rect">
            <a:avLst/>
          </a:prstGeom>
        </p:spPr>
      </p:pic>
      <p:pic>
        <p:nvPicPr>
          <p:cNvPr id="8" name="图片 7" descr="tj"/>
          <p:cNvPicPr>
            <a:picLocks noChangeAspect="1"/>
          </p:cNvPicPr>
          <p:nvPr>
            <p:custDataLst>
              <p:tags r:id="rId3"/>
            </p:custDataLst>
          </p:nvPr>
        </p:nvPicPr>
        <p:blipFill>
          <a:blip r:embed="rId4"/>
          <a:stretch>
            <a:fillRect/>
          </a:stretch>
        </p:blipFill>
        <p:spPr>
          <a:xfrm>
            <a:off x="7993380" y="3822700"/>
            <a:ext cx="4198620" cy="2547620"/>
          </a:xfrm>
          <a:prstGeom prst="rect">
            <a:avLst/>
          </a:prstGeom>
        </p:spPr>
      </p:pic>
      <p:pic>
        <p:nvPicPr>
          <p:cNvPr id="7" name="图片 6" descr="diwen"/>
          <p:cNvPicPr>
            <a:picLocks noChangeAspect="1"/>
          </p:cNvPicPr>
          <p:nvPr>
            <p:custDataLst>
              <p:tags r:id="rId5"/>
            </p:custDataLst>
          </p:nvPr>
        </p:nvPicPr>
        <p:blipFill>
          <a:blip r:embed="rId6"/>
          <a:stretch>
            <a:fillRect/>
          </a:stretch>
        </p:blipFill>
        <p:spPr>
          <a:xfrm>
            <a:off x="0" y="6370320"/>
            <a:ext cx="12192000" cy="487680"/>
          </a:xfrm>
          <a:prstGeom prst="rect">
            <a:avLst/>
          </a:prstGeom>
        </p:spPr>
      </p:pic>
      <p:cxnSp>
        <p:nvCxnSpPr>
          <p:cNvPr id="2" name="直接连接符 1"/>
          <p:cNvCxnSpPr/>
          <p:nvPr/>
        </p:nvCxnSpPr>
        <p:spPr>
          <a:xfrm flipV="1">
            <a:off x="-2540" y="3423285"/>
            <a:ext cx="8795385" cy="11430"/>
          </a:xfrm>
          <a:prstGeom prst="line">
            <a:avLst/>
          </a:prstGeom>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1360805" y="1699895"/>
            <a:ext cx="1539240" cy="783590"/>
          </a:xfrm>
          <a:prstGeom prst="rect">
            <a:avLst/>
          </a:prstGeom>
          <a:noFill/>
        </p:spPr>
        <p:txBody>
          <a:bodyPr wrap="square" rtlCol="0">
            <a:spAutoFit/>
          </a:bodyPr>
          <a:p>
            <a:r>
              <a:rPr lang="zh-CN" sz="4500">
                <a:latin typeface="思源黑体 CN Bold" panose="020B0800000000000000" charset="-122"/>
                <a:ea typeface="思源黑体 CN Bold" panose="020B0800000000000000" charset="-122"/>
              </a:rPr>
              <a:t>谢谢</a:t>
            </a:r>
            <a:endParaRPr lang="zh-CN" sz="4500">
              <a:latin typeface="思源黑体 CN Bold" panose="020B0800000000000000" charset="-122"/>
              <a:ea typeface="思源黑体 CN Bold" panose="020B0800000000000000" charset="-122"/>
            </a:endParaRPr>
          </a:p>
        </p:txBody>
      </p:sp>
      <p:sp>
        <p:nvSpPr>
          <p:cNvPr id="4" name="文本框 3"/>
          <p:cNvSpPr txBox="1"/>
          <p:nvPr>
            <p:custDataLst>
              <p:tags r:id="rId7"/>
            </p:custDataLst>
          </p:nvPr>
        </p:nvSpPr>
        <p:spPr>
          <a:xfrm>
            <a:off x="1360805" y="2385060"/>
            <a:ext cx="1641475" cy="604520"/>
          </a:xfrm>
          <a:prstGeom prst="rect">
            <a:avLst/>
          </a:prstGeom>
          <a:noFill/>
        </p:spPr>
        <p:txBody>
          <a:bodyPr wrap="square" rtlCol="0">
            <a:noAutofit/>
          </a:bodyPr>
          <a:p>
            <a:r>
              <a:rPr lang="en-US" altLang="zh-CN" sz="2600">
                <a:solidFill>
                  <a:schemeClr val="bg1">
                    <a:lumMod val="50000"/>
                  </a:schemeClr>
                </a:solidFill>
                <a:latin typeface="思源黑体 CN Normal" panose="020B0400000000000000" charset="-122"/>
                <a:ea typeface="思源黑体 CN Normal" panose="020B0400000000000000" charset="-122"/>
                <a:sym typeface="+mn-ea"/>
              </a:rPr>
              <a:t>Thanks</a:t>
            </a:r>
            <a:endParaRPr lang="en-US" altLang="zh-CN" sz="2600" b="1">
              <a:solidFill>
                <a:schemeClr val="bg1">
                  <a:lumMod val="50000"/>
                </a:schemeClr>
              </a:solidFill>
              <a:latin typeface="思源黑体 CN Medium" panose="020B0600000000000000" charset="-122"/>
              <a:ea typeface="思源黑体 CN Medium" panose="020B0600000000000000" charset="-122"/>
            </a:endParaRPr>
          </a:p>
        </p:txBody>
      </p:sp>
      <p:sp>
        <p:nvSpPr>
          <p:cNvPr id="5" name="文本框 4"/>
          <p:cNvSpPr txBox="1"/>
          <p:nvPr/>
        </p:nvSpPr>
        <p:spPr>
          <a:xfrm>
            <a:off x="960120" y="4777740"/>
            <a:ext cx="6119495" cy="755015"/>
          </a:xfrm>
          <a:prstGeom prst="rect">
            <a:avLst/>
          </a:prstGeom>
          <a:noFill/>
        </p:spPr>
        <p:txBody>
          <a:bodyPr wrap="square" rtlCol="0">
            <a:spAutoFit/>
          </a:bodyPr>
          <a:p>
            <a:pPr>
              <a:lnSpc>
                <a:spcPct val="120000"/>
              </a:lnSpc>
            </a:pP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地址</a:t>
            </a:r>
            <a:r>
              <a:rPr lang="zh-CN"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武汉市新洲区龙王咀一分场兴龙街80号</a:t>
            </a:r>
            <a:endPar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Add：</a:t>
            </a:r>
            <a:r>
              <a:rPr lang="en-US" altLang="zh-CN"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 </a:t>
            </a: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No.80 Xinglong StreetLongwang</a:t>
            </a:r>
            <a:r>
              <a:rPr lang="en-US" altLang="zh-CN"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z</a:t>
            </a: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ui 1st BranchXinzhou DistrictWuhan City</a:t>
            </a:r>
            <a:endPar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电话/Tel：027-86910058</a:t>
            </a:r>
            <a:endParaRPr lang="zh-CN" altLang="en-US" sz="12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9558655" y="389255"/>
            <a:ext cx="217424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一、概述</a:t>
            </a:r>
            <a:endPar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5"/>
          <a:stretch>
            <a:fillRect/>
          </a:stretch>
        </p:blipFill>
        <p:spPr>
          <a:xfrm>
            <a:off x="100965" y="1809115"/>
            <a:ext cx="4023360" cy="3239135"/>
          </a:xfrm>
          <a:prstGeom prst="rect">
            <a:avLst/>
          </a:prstGeom>
        </p:spPr>
      </p:pic>
      <p:sp>
        <p:nvSpPr>
          <p:cNvPr id="3" name="文本框 2"/>
          <p:cNvSpPr txBox="1"/>
          <p:nvPr/>
        </p:nvSpPr>
        <p:spPr>
          <a:xfrm>
            <a:off x="2242820" y="5571490"/>
            <a:ext cx="8763635" cy="368300"/>
          </a:xfrm>
          <a:prstGeom prst="rect">
            <a:avLst/>
          </a:prstGeom>
        </p:spPr>
        <p:txBody>
          <a:bodyPr wrap="square">
            <a:spAutoFit/>
          </a:bodyPr>
          <a:p>
            <a:pPr algn="l"/>
            <a:r>
              <a:rPr lang="zh-CN" altLang="en-US" sz="1800">
                <a:latin typeface="Arial" panose="020B0604020202020204" pitchFamily="34" charset="0"/>
                <a:ea typeface="微软雅黑" panose="020B0503020204020204" charset="-122"/>
              </a:rPr>
              <a:t>中华男科学杂志</a:t>
            </a:r>
            <a:r>
              <a:rPr lang="en-US" altLang="zh-CN" sz="1800">
                <a:latin typeface="Arial" panose="020B0604020202020204" pitchFamily="34" charset="0"/>
                <a:ea typeface="微软雅黑" panose="020B0503020204020204" charset="-122"/>
              </a:rPr>
              <a:t> 2022</a:t>
            </a:r>
            <a:r>
              <a:rPr lang="zh-CN" altLang="en-US" sz="1800">
                <a:latin typeface="Arial" panose="020B0604020202020204" pitchFamily="34" charset="0"/>
                <a:ea typeface="微软雅黑" panose="020B0503020204020204" charset="-122"/>
              </a:rPr>
              <a:t>年</a:t>
            </a:r>
            <a:r>
              <a:rPr lang="en-US" altLang="zh-CN" sz="1800">
                <a:latin typeface="Arial" panose="020B0604020202020204" pitchFamily="34" charset="0"/>
                <a:ea typeface="微软雅黑" panose="020B0503020204020204" charset="-122"/>
              </a:rPr>
              <a:t>8</a:t>
            </a:r>
            <a:r>
              <a:rPr lang="zh-CN" altLang="en-US" sz="1800">
                <a:latin typeface="Arial" panose="020B0604020202020204" pitchFamily="34" charset="0"/>
                <a:ea typeface="微软雅黑" panose="020B0503020204020204" charset="-122"/>
              </a:rPr>
              <a:t>月</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第</a:t>
            </a:r>
            <a:r>
              <a:rPr lang="en-US" altLang="zh-CN" sz="1800">
                <a:latin typeface="Arial" panose="020B0604020202020204" pitchFamily="34" charset="0"/>
                <a:ea typeface="微软雅黑" panose="020B0503020204020204" charset="-122"/>
              </a:rPr>
              <a:t>28</a:t>
            </a:r>
            <a:r>
              <a:rPr lang="zh-CN" altLang="en-US" sz="1800">
                <a:latin typeface="Arial" panose="020B0604020202020204" pitchFamily="34" charset="0"/>
                <a:ea typeface="微软雅黑" panose="020B0503020204020204" charset="-122"/>
              </a:rPr>
              <a:t>卷</a:t>
            </a:r>
            <a:r>
              <a:rPr lang="en-US" altLang="zh-CN" sz="1800">
                <a:latin typeface="Arial" panose="020B0604020202020204" pitchFamily="34" charset="0"/>
                <a:ea typeface="微软雅黑" panose="020B0503020204020204" charset="-122"/>
              </a:rPr>
              <a:t> </a:t>
            </a:r>
            <a:r>
              <a:rPr lang="zh-CN" altLang="en-US" sz="1800">
                <a:latin typeface="Arial" panose="020B0604020202020204" pitchFamily="34" charset="0"/>
                <a:ea typeface="微软雅黑" panose="020B0503020204020204" charset="-122"/>
              </a:rPr>
              <a:t>第</a:t>
            </a:r>
            <a:r>
              <a:rPr lang="en-US" altLang="zh-CN" sz="1800">
                <a:latin typeface="Arial" panose="020B0604020202020204" pitchFamily="34" charset="0"/>
                <a:ea typeface="微软雅黑" panose="020B0503020204020204" charset="-122"/>
              </a:rPr>
              <a:t>8</a:t>
            </a:r>
            <a:r>
              <a:rPr lang="zh-CN" altLang="en-US" sz="1800">
                <a:latin typeface="Arial" panose="020B0604020202020204" pitchFamily="34" charset="0"/>
                <a:ea typeface="微软雅黑" panose="020B0503020204020204" charset="-122"/>
              </a:rPr>
              <a:t>期</a:t>
            </a:r>
            <a:r>
              <a:rPr lang="en-US" altLang="zh-CN" sz="1800">
                <a:latin typeface="Arial" panose="020B0604020202020204" pitchFamily="34" charset="0"/>
                <a:ea typeface="微软雅黑" panose="020B0503020204020204" charset="-122"/>
              </a:rPr>
              <a:t> Natl J Androl, Vol.28,No.8.August 2022</a:t>
            </a:r>
            <a:endParaRPr lang="en-US" altLang="zh-CN" sz="1800">
              <a:latin typeface="Arial" panose="020B0604020202020204" pitchFamily="34" charset="0"/>
              <a:ea typeface="微软雅黑" panose="020B0503020204020204" charset="-122"/>
            </a:endParaRPr>
          </a:p>
        </p:txBody>
      </p:sp>
      <p:sp>
        <p:nvSpPr>
          <p:cNvPr id="4" name="文本框 3"/>
          <p:cNvSpPr txBox="1"/>
          <p:nvPr/>
        </p:nvSpPr>
        <p:spPr>
          <a:xfrm>
            <a:off x="4525645" y="1696085"/>
            <a:ext cx="7362190" cy="3352165"/>
          </a:xfrm>
          <a:prstGeom prst="rect">
            <a:avLst/>
          </a:prstGeom>
          <a:noFill/>
        </p:spPr>
        <p:txBody>
          <a:bodyPr wrap="square" rtlCol="0">
            <a:noAutofit/>
          </a:bodyPr>
          <a:p>
            <a:pPr>
              <a:lnSpc>
                <a:spcPct val="150000"/>
              </a:lnSpc>
            </a:pPr>
            <a:r>
              <a:rPr lang="en-US" altLang="zh-CN" sz="2400">
                <a:latin typeface="微软雅黑" panose="020B0503020204020204" charset="-122"/>
                <a:ea typeface="微软雅黑" panose="020B0503020204020204" charset="-122"/>
                <a:cs typeface="微软雅黑" panose="020B0503020204020204" charset="-122"/>
              </a:rPr>
              <a:t>      </a:t>
            </a:r>
            <a:r>
              <a:rPr lang="zh-CN" altLang="en-US" sz="2400">
                <a:latin typeface="微软雅黑" panose="020B0503020204020204" charset="-122"/>
                <a:ea typeface="微软雅黑" panose="020B0503020204020204" charset="-122"/>
                <a:cs typeface="微软雅黑" panose="020B0503020204020204" charset="-122"/>
              </a:rPr>
              <a:t>精索静脉曲张（</a:t>
            </a:r>
            <a:r>
              <a:rPr lang="en-US" altLang="zh-CN" sz="2400">
                <a:latin typeface="微软雅黑" panose="020B0503020204020204" charset="-122"/>
                <a:ea typeface="微软雅黑" panose="020B0503020204020204" charset="-122"/>
                <a:cs typeface="微软雅黑" panose="020B0503020204020204" charset="-122"/>
              </a:rPr>
              <a:t>varicocele</a:t>
            </a:r>
            <a:r>
              <a:rPr lang="zh-CN" altLang="en-US" sz="2400">
                <a:latin typeface="微软雅黑" panose="020B0503020204020204" charset="-122"/>
                <a:ea typeface="微软雅黑" panose="020B0503020204020204" charset="-122"/>
                <a:cs typeface="微软雅黑" panose="020B0503020204020204" charset="-122"/>
              </a:rPr>
              <a:t>）是一种血管病变，指精索内静脉蔓状静脉丛异常扩张、伸长和迂曲。可引起同侧腹股沟、阴囊及其内容物疼痛不适，以及睾丸功能（生精功能、睾酮的合成与分泌能力）的进行性减退，是</a:t>
            </a:r>
            <a:r>
              <a:rPr lang="zh-CN" altLang="en-US" sz="2400">
                <a:solidFill>
                  <a:srgbClr val="FF0000"/>
                </a:solidFill>
                <a:latin typeface="微软雅黑" panose="020B0503020204020204" charset="-122"/>
                <a:ea typeface="微软雅黑" panose="020B0503020204020204" charset="-122"/>
                <a:cs typeface="微软雅黑" panose="020B0503020204020204" charset="-122"/>
              </a:rPr>
              <a:t>男性不育</a:t>
            </a:r>
            <a:r>
              <a:rPr lang="zh-CN" altLang="en-US" sz="2400">
                <a:latin typeface="微软雅黑" panose="020B0503020204020204" charset="-122"/>
                <a:ea typeface="微软雅黑" panose="020B0503020204020204" charset="-122"/>
                <a:cs typeface="微软雅黑" panose="020B0503020204020204" charset="-122"/>
              </a:rPr>
              <a:t>的常见病因之一。</a:t>
            </a:r>
            <a:endParaRPr lang="en-US" altLang="zh-CN" sz="24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9558655" y="389255"/>
            <a:ext cx="2174240"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一、分级</a:t>
            </a:r>
            <a:endPar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5"/>
          <a:stretch>
            <a:fillRect/>
          </a:stretch>
        </p:blipFill>
        <p:spPr>
          <a:xfrm>
            <a:off x="0" y="2379345"/>
            <a:ext cx="5138420" cy="2692400"/>
          </a:xfrm>
          <a:prstGeom prst="rect">
            <a:avLst/>
          </a:prstGeom>
        </p:spPr>
      </p:pic>
      <p:sp>
        <p:nvSpPr>
          <p:cNvPr id="9" name="文本框 8"/>
          <p:cNvSpPr txBox="1"/>
          <p:nvPr/>
        </p:nvSpPr>
        <p:spPr>
          <a:xfrm>
            <a:off x="2242820" y="1250950"/>
            <a:ext cx="8206105" cy="368300"/>
          </a:xfrm>
          <a:prstGeom prst="rect">
            <a:avLst/>
          </a:prstGeom>
        </p:spPr>
        <p:txBody>
          <a:bodyPr wrap="square">
            <a:spAutoFit/>
          </a:bodyPr>
          <a:p>
            <a:pPr algn="l"/>
            <a:r>
              <a:rPr lang="zh-CN" altLang="en-US" sz="1800">
                <a:latin typeface="Arial" panose="020B0604020202020204" pitchFamily="34" charset="0"/>
                <a:ea typeface="微软雅黑" panose="020B0503020204020204" charset="-122"/>
              </a:rPr>
              <a:t>临床上按精索静脉曲张程度分为</a:t>
            </a:r>
            <a:r>
              <a:rPr lang="zh-CN" altLang="en-US" sz="1800">
                <a:solidFill>
                  <a:srgbClr val="FF0000"/>
                </a:solidFill>
                <a:latin typeface="Arial" panose="020B0604020202020204" pitchFamily="34" charset="0"/>
                <a:ea typeface="微软雅黑" panose="020B0503020204020204" charset="-122"/>
              </a:rPr>
              <a:t>亚临床型</a:t>
            </a:r>
            <a:r>
              <a:rPr lang="zh-CN" altLang="en-US" sz="1800">
                <a:latin typeface="Arial" panose="020B0604020202020204" pitchFamily="34" charset="0"/>
                <a:ea typeface="微软雅黑" panose="020B0503020204020204" charset="-122"/>
              </a:rPr>
              <a:t>和</a:t>
            </a:r>
            <a:r>
              <a:rPr lang="zh-CN" altLang="en-US" sz="1800">
                <a:solidFill>
                  <a:srgbClr val="FF0000"/>
                </a:solidFill>
                <a:latin typeface="Arial" panose="020B0604020202020204" pitchFamily="34" charset="0"/>
                <a:ea typeface="微软雅黑" panose="020B0503020204020204" charset="-122"/>
              </a:rPr>
              <a:t>临床型</a:t>
            </a:r>
            <a:r>
              <a:rPr lang="zh-CN" altLang="en-US" sz="1800">
                <a:solidFill>
                  <a:schemeClr val="tx1"/>
                </a:solidFill>
                <a:latin typeface="Arial" panose="020B0604020202020204" pitchFamily="34" charset="0"/>
                <a:ea typeface="微软雅黑" panose="020B0503020204020204" charset="-122"/>
              </a:rPr>
              <a:t>（</a:t>
            </a:r>
            <a:r>
              <a:rPr lang="en-US" altLang="zh-CN" sz="1800">
                <a:solidFill>
                  <a:schemeClr val="tx1"/>
                </a:solidFill>
                <a:latin typeface="Arial" panose="020B0604020202020204" pitchFamily="34" charset="0"/>
                <a:ea typeface="微软雅黑" panose="020B0503020204020204" charset="-122"/>
              </a:rPr>
              <a:t>I</a:t>
            </a:r>
            <a:r>
              <a:rPr lang="zh-CN" altLang="en-US" sz="1800">
                <a:solidFill>
                  <a:schemeClr val="tx1"/>
                </a:solidFill>
                <a:latin typeface="Arial" panose="020B0604020202020204" pitchFamily="34" charset="0"/>
                <a:ea typeface="微软雅黑" panose="020B0503020204020204" charset="-122"/>
              </a:rPr>
              <a:t>度、</a:t>
            </a:r>
            <a:r>
              <a:rPr lang="en-US" altLang="zh-CN" sz="1800">
                <a:solidFill>
                  <a:schemeClr val="tx1"/>
                </a:solidFill>
                <a:latin typeface="Arial" panose="020B0604020202020204" pitchFamily="34" charset="0"/>
                <a:ea typeface="微软雅黑" panose="020B0503020204020204" charset="-122"/>
              </a:rPr>
              <a:t>II</a:t>
            </a:r>
            <a:r>
              <a:rPr lang="zh-CN" altLang="en-US" sz="1800">
                <a:solidFill>
                  <a:schemeClr val="tx1"/>
                </a:solidFill>
                <a:latin typeface="Arial" panose="020B0604020202020204" pitchFamily="34" charset="0"/>
                <a:ea typeface="微软雅黑" panose="020B0503020204020204" charset="-122"/>
              </a:rPr>
              <a:t>度、</a:t>
            </a:r>
            <a:r>
              <a:rPr lang="en-US" altLang="zh-CN" sz="1800">
                <a:solidFill>
                  <a:schemeClr val="tx1"/>
                </a:solidFill>
                <a:latin typeface="Arial" panose="020B0604020202020204" pitchFamily="34" charset="0"/>
                <a:ea typeface="微软雅黑" panose="020B0503020204020204" charset="-122"/>
              </a:rPr>
              <a:t>III</a:t>
            </a:r>
            <a:r>
              <a:rPr lang="zh-CN" altLang="en-US" sz="1800">
                <a:solidFill>
                  <a:schemeClr val="tx1"/>
                </a:solidFill>
                <a:latin typeface="Arial" panose="020B0604020202020204" pitchFamily="34" charset="0"/>
                <a:ea typeface="微软雅黑" panose="020B0503020204020204" charset="-122"/>
              </a:rPr>
              <a:t>度）</a:t>
            </a:r>
            <a:endParaRPr lang="zh-CN" altLang="en-US" sz="1800">
              <a:solidFill>
                <a:schemeClr val="tx1"/>
              </a:solidFill>
              <a:latin typeface="Arial" panose="020B0604020202020204" pitchFamily="34" charset="0"/>
              <a:ea typeface="微软雅黑" panose="020B0503020204020204" charset="-122"/>
            </a:endParaRPr>
          </a:p>
        </p:txBody>
      </p:sp>
      <p:graphicFrame>
        <p:nvGraphicFramePr>
          <p:cNvPr id="10" name="表格 9"/>
          <p:cNvGraphicFramePr/>
          <p:nvPr>
            <p:custDataLst>
              <p:tags r:id="rId6"/>
            </p:custDataLst>
          </p:nvPr>
        </p:nvGraphicFramePr>
        <p:xfrm>
          <a:off x="5469255" y="2000885"/>
          <a:ext cx="5829935" cy="3901440"/>
        </p:xfrm>
        <a:graphic>
          <a:graphicData uri="http://schemas.openxmlformats.org/drawingml/2006/table">
            <a:tbl>
              <a:tblPr firstRow="1" bandRow="1">
                <a:tableStyleId>{AC3BEDF6-67D5-42DE-9027-EBE600393B31}</a:tableStyleId>
              </a:tblPr>
              <a:tblGrid>
                <a:gridCol w="1182370"/>
                <a:gridCol w="737870"/>
                <a:gridCol w="1565910"/>
                <a:gridCol w="2343785"/>
              </a:tblGrid>
              <a:tr h="365760">
                <a:tc>
                  <a:txBody>
                    <a:bodyPr/>
                    <a:p>
                      <a:pPr>
                        <a:buNone/>
                      </a:pPr>
                      <a:r>
                        <a:rPr lang="zh-CN" altLang="en-US"/>
                        <a:t>分级</a:t>
                      </a:r>
                      <a:endParaRPr lang="zh-CN" altLang="en-US"/>
                    </a:p>
                  </a:txBody>
                  <a:tcPr/>
                </a:tc>
                <a:tc>
                  <a:txBody>
                    <a:bodyPr/>
                    <a:p>
                      <a:pPr>
                        <a:buNone/>
                      </a:pPr>
                      <a:r>
                        <a:rPr lang="zh-CN" altLang="en-US"/>
                        <a:t>看诊</a:t>
                      </a:r>
                      <a:endParaRPr lang="zh-CN" altLang="en-US"/>
                    </a:p>
                  </a:txBody>
                  <a:tcPr/>
                </a:tc>
                <a:tc>
                  <a:txBody>
                    <a:bodyPr/>
                    <a:p>
                      <a:pPr>
                        <a:buNone/>
                      </a:pPr>
                      <a:r>
                        <a:rPr lang="zh-CN" altLang="en-US"/>
                        <a:t>触诊</a:t>
                      </a:r>
                      <a:endParaRPr lang="zh-CN" altLang="en-US"/>
                    </a:p>
                  </a:txBody>
                  <a:tcPr/>
                </a:tc>
                <a:tc>
                  <a:txBody>
                    <a:bodyPr/>
                    <a:p>
                      <a:pPr>
                        <a:buNone/>
                      </a:pPr>
                      <a:r>
                        <a:rPr lang="en-US" altLang="zh-CN"/>
                        <a:t>B</a:t>
                      </a:r>
                      <a:r>
                        <a:rPr lang="zh-CN" altLang="en-US"/>
                        <a:t>超</a:t>
                      </a:r>
                      <a:r>
                        <a:rPr lang="en-US" altLang="zh-CN"/>
                        <a:t>-</a:t>
                      </a:r>
                      <a:r>
                        <a:rPr lang="zh-CN" altLang="en-US"/>
                        <a:t>管径</a:t>
                      </a:r>
                      <a:endParaRPr lang="zh-CN" altLang="en-US"/>
                    </a:p>
                  </a:txBody>
                  <a:tcPr/>
                </a:tc>
              </a:tr>
              <a:tr h="365760">
                <a:tc>
                  <a:txBody>
                    <a:bodyPr/>
                    <a:p>
                      <a:pPr>
                        <a:buNone/>
                      </a:pPr>
                      <a:r>
                        <a:rPr lang="zh-CN" altLang="en-US" sz="1800"/>
                        <a:t>亚临床型</a:t>
                      </a:r>
                      <a:endParaRPr lang="zh-CN" altLang="en-US" sz="1800"/>
                    </a:p>
                  </a:txBody>
                  <a:tcPr/>
                </a:tc>
                <a:tc>
                  <a:txBody>
                    <a:bodyPr/>
                    <a:p>
                      <a:pPr>
                        <a:buNone/>
                      </a:pPr>
                      <a:r>
                        <a:rPr lang="en-US" altLang="zh-CN" sz="1600">
                          <a:latin typeface="微软雅黑" panose="020B0503020204020204" charset="-122"/>
                          <a:ea typeface="微软雅黑" panose="020B0503020204020204" charset="-122"/>
                        </a:rPr>
                        <a:t>-</a:t>
                      </a:r>
                      <a:endParaRPr lang="en-US" altLang="zh-CN" sz="1600">
                        <a:latin typeface="微软雅黑" panose="020B0503020204020204" charset="-122"/>
                        <a:ea typeface="微软雅黑" panose="020B0503020204020204" charset="-122"/>
                      </a:endParaRPr>
                    </a:p>
                  </a:txBody>
                  <a:tcPr/>
                </a:tc>
                <a:tc>
                  <a:txBody>
                    <a:bodyPr/>
                    <a:p>
                      <a:pPr>
                        <a:buNone/>
                      </a:pPr>
                      <a:r>
                        <a:rPr lang="en-US" altLang="zh-CN" sz="1600">
                          <a:latin typeface="微软雅黑" panose="020B0503020204020204" charset="-122"/>
                          <a:ea typeface="微软雅黑" panose="020B0503020204020204" charset="-122"/>
                        </a:rPr>
                        <a:t>-</a:t>
                      </a:r>
                      <a:endParaRPr lang="en-US" altLang="zh-CN" sz="1600">
                        <a:latin typeface="微软雅黑" panose="020B0503020204020204" charset="-122"/>
                        <a:ea typeface="微软雅黑" panose="020B0503020204020204" charset="-122"/>
                      </a:endParaRPr>
                    </a:p>
                  </a:txBody>
                  <a:tcPr/>
                </a:tc>
                <a:tc>
                  <a:txBody>
                    <a:bodyPr/>
                    <a:p>
                      <a:pPr>
                        <a:buNone/>
                      </a:pPr>
                      <a:r>
                        <a:rPr lang="en-US" altLang="zh-CN" sz="1600">
                          <a:latin typeface="微软雅黑" panose="020B0503020204020204" charset="-122"/>
                          <a:ea typeface="微软雅黑" panose="020B0503020204020204" charset="-122"/>
                          <a:cs typeface="微软雅黑" panose="020B0503020204020204" charset="-122"/>
                        </a:rPr>
                        <a:t>1.8mm-2.1mm</a:t>
                      </a:r>
                      <a:r>
                        <a:rPr lang="zh-CN" altLang="en-US" sz="1600">
                          <a:latin typeface="微软雅黑" panose="020B0503020204020204" charset="-122"/>
                          <a:ea typeface="微软雅黑" panose="020B0503020204020204" charset="-122"/>
                          <a:cs typeface="微软雅黑" panose="020B0503020204020204" charset="-122"/>
                        </a:rPr>
                        <a:t>，做</a:t>
                      </a:r>
                      <a:r>
                        <a:rPr lang="en-US" altLang="zh-CN" sz="1600">
                          <a:latin typeface="微软雅黑" panose="020B0503020204020204" charset="-122"/>
                          <a:ea typeface="微软雅黑" panose="020B0503020204020204" charset="-122"/>
                          <a:cs typeface="微软雅黑" panose="020B0503020204020204" charset="-122"/>
                        </a:rPr>
                        <a:t>Valsalva</a:t>
                      </a:r>
                      <a:r>
                        <a:rPr lang="zh-CN" altLang="en-US" sz="1600">
                          <a:latin typeface="微软雅黑" panose="020B0503020204020204" charset="-122"/>
                          <a:ea typeface="微软雅黑" panose="020B0503020204020204" charset="-122"/>
                          <a:cs typeface="微软雅黑" panose="020B0503020204020204" charset="-122"/>
                        </a:rPr>
                        <a:t>动作有返流，</a:t>
                      </a:r>
                      <a:r>
                        <a:rPr lang="en-US" altLang="zh-CN" sz="1600">
                          <a:latin typeface="微软雅黑" panose="020B0503020204020204" charset="-122"/>
                          <a:ea typeface="微软雅黑" panose="020B0503020204020204" charset="-122"/>
                          <a:cs typeface="微软雅黑" panose="020B0503020204020204" charset="-122"/>
                        </a:rPr>
                        <a:t>TR</a:t>
                      </a:r>
                      <a:r>
                        <a:rPr lang="zh-CN" altLang="en-US" sz="1600">
                          <a:latin typeface="微软雅黑" panose="020B0503020204020204" charset="-122"/>
                          <a:ea typeface="微软雅黑" panose="020B0503020204020204" charset="-122"/>
                          <a:cs typeface="微软雅黑" panose="020B0503020204020204" charset="-122"/>
                        </a:rPr>
                        <a:t>持续时间</a:t>
                      </a:r>
                      <a:r>
                        <a:rPr lang="en-US" altLang="zh-CN" sz="1600">
                          <a:latin typeface="微软雅黑" panose="020B0503020204020204" charset="-122"/>
                          <a:ea typeface="微软雅黑" panose="020B0503020204020204" charset="-122"/>
                          <a:cs typeface="微软雅黑" panose="020B0503020204020204" charset="-122"/>
                        </a:rPr>
                        <a:t>1-2S</a:t>
                      </a:r>
                      <a:endParaRPr lang="en-US" altLang="zh-CN" sz="1600">
                        <a:latin typeface="微软雅黑" panose="020B0503020204020204" charset="-122"/>
                        <a:ea typeface="微软雅黑" panose="020B0503020204020204" charset="-122"/>
                        <a:cs typeface="微软雅黑" panose="020B0503020204020204" charset="-122"/>
                      </a:endParaRPr>
                    </a:p>
                  </a:txBody>
                  <a:tcPr/>
                </a:tc>
              </a:tr>
              <a:tr h="365760">
                <a:tc>
                  <a:txBody>
                    <a:bodyPr/>
                    <a:p>
                      <a:pPr>
                        <a:buNone/>
                      </a:pPr>
                      <a:r>
                        <a:rPr lang="en-US" altLang="zh-CN"/>
                        <a:t>I</a:t>
                      </a:r>
                      <a:r>
                        <a:rPr lang="zh-CN" altLang="en-US"/>
                        <a:t>度</a:t>
                      </a:r>
                      <a:endParaRPr lang="zh-CN" altLang="en-US"/>
                    </a:p>
                  </a:txBody>
                  <a:tcPr/>
                </a:tc>
                <a:tc>
                  <a:txBody>
                    <a:bodyPr/>
                    <a:p>
                      <a:pPr>
                        <a:buNone/>
                      </a:pPr>
                      <a:r>
                        <a:rPr lang="en-US" altLang="zh-CN" sz="1600">
                          <a:latin typeface="微软雅黑" panose="020B0503020204020204" charset="-122"/>
                          <a:ea typeface="微软雅黑" panose="020B0503020204020204" charset="-122"/>
                        </a:rPr>
                        <a:t>-</a:t>
                      </a:r>
                      <a:endParaRPr lang="en-US" altLang="zh-CN" sz="1600">
                        <a:latin typeface="微软雅黑" panose="020B0503020204020204" charset="-122"/>
                        <a:ea typeface="微软雅黑" panose="020B0503020204020204" charset="-122"/>
                      </a:endParaRPr>
                    </a:p>
                  </a:txBody>
                  <a:tcPr/>
                </a:tc>
                <a:tc>
                  <a:txBody>
                    <a:bodyPr/>
                    <a:p>
                      <a:pPr>
                        <a:buNone/>
                      </a:pPr>
                      <a:r>
                        <a:rPr lang="zh-CN" altLang="en-US" sz="1600">
                          <a:latin typeface="微软雅黑" panose="020B0503020204020204" charset="-122"/>
                          <a:ea typeface="微软雅黑" panose="020B0503020204020204" charset="-122"/>
                          <a:cs typeface="微软雅黑" panose="020B0503020204020204" charset="-122"/>
                          <a:sym typeface="+mn-ea"/>
                        </a:rPr>
                        <a:t>做</a:t>
                      </a:r>
                      <a:r>
                        <a:rPr lang="en-US" altLang="zh-CN" sz="1600">
                          <a:latin typeface="微软雅黑" panose="020B0503020204020204" charset="-122"/>
                          <a:ea typeface="微软雅黑" panose="020B0503020204020204" charset="-122"/>
                          <a:cs typeface="微软雅黑" panose="020B0503020204020204" charset="-122"/>
                          <a:sym typeface="+mn-ea"/>
                        </a:rPr>
                        <a:t>Valsalva</a:t>
                      </a:r>
                      <a:r>
                        <a:rPr lang="zh-CN" altLang="en-US" sz="1600">
                          <a:latin typeface="微软雅黑" panose="020B0503020204020204" charset="-122"/>
                          <a:ea typeface="微软雅黑" panose="020B0503020204020204" charset="-122"/>
                          <a:cs typeface="微软雅黑" panose="020B0503020204020204" charset="-122"/>
                          <a:sym typeface="+mn-ea"/>
                        </a:rPr>
                        <a:t>动作可触及</a:t>
                      </a:r>
                      <a:endParaRPr lang="en-US" altLang="zh-CN" sz="1600">
                        <a:latin typeface="微软雅黑" panose="020B0503020204020204" charset="-122"/>
                        <a:ea typeface="微软雅黑" panose="020B0503020204020204" charset="-122"/>
                        <a:cs typeface="微软雅黑" panose="020B0503020204020204" charset="-122"/>
                        <a:sym typeface="+mn-ea"/>
                      </a:endParaRPr>
                    </a:p>
                  </a:txBody>
                  <a:tcPr/>
                </a:tc>
                <a:tc>
                  <a:txBody>
                    <a:bodyPr/>
                    <a:p>
                      <a:pPr>
                        <a:buNone/>
                      </a:pPr>
                      <a:r>
                        <a:rPr lang="en-US" altLang="zh-CN" sz="1600">
                          <a:latin typeface="微软雅黑" panose="020B0503020204020204" charset="-122"/>
                          <a:ea typeface="微软雅黑" panose="020B0503020204020204" charset="-122"/>
                        </a:rPr>
                        <a:t>2.2mm-2.7mm</a:t>
                      </a:r>
                      <a:r>
                        <a:rPr lang="zh-CN" altLang="en-US" sz="1600">
                          <a:latin typeface="微软雅黑" panose="020B0503020204020204" charset="-122"/>
                          <a:ea typeface="微软雅黑" panose="020B0503020204020204" charset="-122"/>
                          <a:cs typeface="微软雅黑" panose="020B0503020204020204" charset="-122"/>
                          <a:sym typeface="+mn-ea"/>
                        </a:rPr>
                        <a:t>做</a:t>
                      </a:r>
                      <a:r>
                        <a:rPr lang="en-US" altLang="zh-CN" sz="1600">
                          <a:latin typeface="微软雅黑" panose="020B0503020204020204" charset="-122"/>
                          <a:ea typeface="微软雅黑" panose="020B0503020204020204" charset="-122"/>
                          <a:cs typeface="微软雅黑" panose="020B0503020204020204" charset="-122"/>
                          <a:sym typeface="+mn-ea"/>
                        </a:rPr>
                        <a:t>Valsalva</a:t>
                      </a:r>
                      <a:r>
                        <a:rPr lang="zh-CN" altLang="en-US" sz="1600">
                          <a:latin typeface="微软雅黑" panose="020B0503020204020204" charset="-122"/>
                          <a:ea typeface="微软雅黑" panose="020B0503020204020204" charset="-122"/>
                          <a:cs typeface="微软雅黑" panose="020B0503020204020204" charset="-122"/>
                          <a:sym typeface="+mn-ea"/>
                        </a:rPr>
                        <a:t>动作有返流</a:t>
                      </a:r>
                      <a:endParaRPr lang="zh-CN" altLang="en-US" sz="1600">
                        <a:latin typeface="微软雅黑" panose="020B0503020204020204" charset="-122"/>
                        <a:ea typeface="微软雅黑" panose="020B0503020204020204" charset="-122"/>
                        <a:cs typeface="微软雅黑" panose="020B0503020204020204" charset="-122"/>
                        <a:sym typeface="+mn-ea"/>
                      </a:endParaRPr>
                    </a:p>
                    <a:p>
                      <a:pPr>
                        <a:buNone/>
                      </a:pPr>
                      <a:r>
                        <a:rPr lang="en-US" altLang="zh-CN" sz="1600">
                          <a:latin typeface="微软雅黑" panose="020B0503020204020204" charset="-122"/>
                          <a:ea typeface="微软雅黑" panose="020B0503020204020204" charset="-122"/>
                          <a:cs typeface="微软雅黑" panose="020B0503020204020204" charset="-122"/>
                          <a:sym typeface="+mn-ea"/>
                        </a:rPr>
                        <a:t>TR</a:t>
                      </a:r>
                      <a:r>
                        <a:rPr lang="zh-CN" altLang="en-US" sz="1600">
                          <a:latin typeface="微软雅黑" panose="020B0503020204020204" charset="-122"/>
                          <a:ea typeface="微软雅黑" panose="020B0503020204020204" charset="-122"/>
                          <a:cs typeface="微软雅黑" panose="020B0503020204020204" charset="-122"/>
                          <a:sym typeface="+mn-ea"/>
                        </a:rPr>
                        <a:t>持续时间</a:t>
                      </a:r>
                      <a:r>
                        <a:rPr lang="en-US" altLang="zh-CN" sz="1600">
                          <a:latin typeface="微软雅黑" panose="020B0503020204020204" charset="-122"/>
                          <a:ea typeface="微软雅黑" panose="020B0503020204020204" charset="-122"/>
                          <a:cs typeface="微软雅黑" panose="020B0503020204020204" charset="-122"/>
                          <a:sym typeface="+mn-ea"/>
                        </a:rPr>
                        <a:t>2-4S</a:t>
                      </a:r>
                      <a:endParaRPr lang="en-US" altLang="zh-CN" sz="1600">
                        <a:latin typeface="微软雅黑" panose="020B0503020204020204" charset="-122"/>
                        <a:ea typeface="微软雅黑" panose="020B0503020204020204" charset="-122"/>
                      </a:endParaRPr>
                    </a:p>
                  </a:txBody>
                  <a:tcPr/>
                </a:tc>
              </a:tr>
              <a:tr h="365760">
                <a:tc>
                  <a:txBody>
                    <a:bodyPr/>
                    <a:p>
                      <a:pPr>
                        <a:buNone/>
                      </a:pPr>
                      <a:r>
                        <a:rPr lang="en-US" altLang="zh-CN"/>
                        <a:t>II</a:t>
                      </a:r>
                      <a:r>
                        <a:rPr lang="zh-CN" altLang="en-US"/>
                        <a:t>度</a:t>
                      </a:r>
                      <a:endParaRPr lang="zh-CN" altLang="en-US"/>
                    </a:p>
                  </a:txBody>
                  <a:tcPr/>
                </a:tc>
                <a:tc>
                  <a:txBody>
                    <a:bodyPr/>
                    <a:p>
                      <a:pPr>
                        <a:buNone/>
                      </a:pPr>
                      <a:r>
                        <a:rPr lang="en-US" altLang="zh-CN" sz="1600">
                          <a:latin typeface="微软雅黑" panose="020B0503020204020204" charset="-122"/>
                          <a:ea typeface="微软雅黑" panose="020B0503020204020204" charset="-122"/>
                        </a:rPr>
                        <a:t>-</a:t>
                      </a:r>
                      <a:endParaRPr lang="en-US" altLang="zh-CN" sz="1600">
                        <a:latin typeface="微软雅黑" panose="020B0503020204020204" charset="-122"/>
                        <a:ea typeface="微软雅黑" panose="020B0503020204020204" charset="-122"/>
                      </a:endParaRPr>
                    </a:p>
                  </a:txBody>
                  <a:tcPr/>
                </a:tc>
                <a:tc>
                  <a:txBody>
                    <a:bodyPr/>
                    <a:p>
                      <a:pPr>
                        <a:buNone/>
                      </a:pPr>
                      <a:r>
                        <a:rPr lang="en-US" altLang="zh-CN" sz="1600">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可触及</a:t>
                      </a:r>
                      <a:endParaRPr lang="zh-CN" altLang="en-US" sz="1600">
                        <a:latin typeface="微软雅黑" panose="020B0503020204020204" charset="-122"/>
                        <a:ea typeface="微软雅黑" panose="020B0503020204020204" charset="-122"/>
                      </a:endParaRPr>
                    </a:p>
                  </a:txBody>
                  <a:tcPr/>
                </a:tc>
                <a:tc>
                  <a:txBody>
                    <a:bodyPr/>
                    <a:p>
                      <a:pPr>
                        <a:buNone/>
                      </a:pPr>
                      <a:r>
                        <a:rPr lang="en-US" altLang="zh-CN" sz="1600">
                          <a:latin typeface="微软雅黑" panose="020B0503020204020204" charset="-122"/>
                          <a:ea typeface="微软雅黑" panose="020B0503020204020204" charset="-122"/>
                        </a:rPr>
                        <a:t>2.8mm-3.1mm</a:t>
                      </a:r>
                      <a:r>
                        <a:rPr lang="zh-CN" altLang="en-US" sz="1600">
                          <a:latin typeface="微软雅黑" panose="020B0503020204020204" charset="-122"/>
                          <a:ea typeface="微软雅黑" panose="020B0503020204020204" charset="-122"/>
                          <a:cs typeface="微软雅黑" panose="020B0503020204020204" charset="-122"/>
                          <a:sym typeface="+mn-ea"/>
                        </a:rPr>
                        <a:t>做</a:t>
                      </a:r>
                      <a:r>
                        <a:rPr lang="en-US" altLang="zh-CN" sz="1600">
                          <a:latin typeface="微软雅黑" panose="020B0503020204020204" charset="-122"/>
                          <a:ea typeface="微软雅黑" panose="020B0503020204020204" charset="-122"/>
                          <a:cs typeface="微软雅黑" panose="020B0503020204020204" charset="-122"/>
                          <a:sym typeface="+mn-ea"/>
                        </a:rPr>
                        <a:t>Valsalva</a:t>
                      </a:r>
                      <a:r>
                        <a:rPr lang="zh-CN" altLang="en-US" sz="1600">
                          <a:latin typeface="微软雅黑" panose="020B0503020204020204" charset="-122"/>
                          <a:ea typeface="微软雅黑" panose="020B0503020204020204" charset="-122"/>
                          <a:cs typeface="微软雅黑" panose="020B0503020204020204" charset="-122"/>
                          <a:sym typeface="+mn-ea"/>
                        </a:rPr>
                        <a:t>动作有返流</a:t>
                      </a:r>
                      <a:endParaRPr lang="zh-CN" altLang="en-US" sz="1600">
                        <a:latin typeface="微软雅黑" panose="020B0503020204020204" charset="-122"/>
                        <a:ea typeface="微软雅黑" panose="020B0503020204020204" charset="-122"/>
                        <a:cs typeface="微软雅黑" panose="020B0503020204020204" charset="-122"/>
                        <a:sym typeface="+mn-ea"/>
                      </a:endParaRPr>
                    </a:p>
                    <a:p>
                      <a:pPr>
                        <a:buNone/>
                      </a:pPr>
                      <a:r>
                        <a:rPr lang="en-US" altLang="zh-CN" sz="1600">
                          <a:latin typeface="微软雅黑" panose="020B0503020204020204" charset="-122"/>
                          <a:ea typeface="微软雅黑" panose="020B0503020204020204" charset="-122"/>
                          <a:cs typeface="微软雅黑" panose="020B0503020204020204" charset="-122"/>
                          <a:sym typeface="+mn-ea"/>
                        </a:rPr>
                        <a:t>TR</a:t>
                      </a:r>
                      <a:r>
                        <a:rPr lang="zh-CN" altLang="en-US" sz="1600">
                          <a:latin typeface="微软雅黑" panose="020B0503020204020204" charset="-122"/>
                          <a:ea typeface="微软雅黑" panose="020B0503020204020204" charset="-122"/>
                          <a:cs typeface="微软雅黑" panose="020B0503020204020204" charset="-122"/>
                          <a:sym typeface="+mn-ea"/>
                        </a:rPr>
                        <a:t>持续时间</a:t>
                      </a:r>
                      <a:r>
                        <a:rPr lang="en-US" altLang="zh-CN" sz="1600">
                          <a:latin typeface="微软雅黑" panose="020B0503020204020204" charset="-122"/>
                          <a:ea typeface="微软雅黑" panose="020B0503020204020204" charset="-122"/>
                          <a:cs typeface="微软雅黑" panose="020B0503020204020204" charset="-122"/>
                          <a:sym typeface="+mn-ea"/>
                        </a:rPr>
                        <a:t>4-6S</a:t>
                      </a:r>
                      <a:endParaRPr lang="en-US" altLang="zh-CN" sz="1600">
                        <a:latin typeface="微软雅黑" panose="020B0503020204020204" charset="-122"/>
                        <a:ea typeface="微软雅黑" panose="020B0503020204020204" charset="-122"/>
                      </a:endParaRPr>
                    </a:p>
                  </a:txBody>
                  <a:tcPr/>
                </a:tc>
              </a:tr>
              <a:tr h="365760">
                <a:tc>
                  <a:txBody>
                    <a:bodyPr/>
                    <a:p>
                      <a:pPr>
                        <a:buNone/>
                      </a:pPr>
                      <a:r>
                        <a:rPr lang="en-US" altLang="zh-CN"/>
                        <a:t>III</a:t>
                      </a:r>
                      <a:r>
                        <a:rPr lang="zh-CN" altLang="en-US"/>
                        <a:t>度</a:t>
                      </a:r>
                      <a:endParaRPr lang="zh-CN" altLang="en-US"/>
                    </a:p>
                  </a:txBody>
                  <a:tcPr/>
                </a:tc>
                <a:tc>
                  <a:txBody>
                    <a:bodyPr/>
                    <a:p>
                      <a:pPr>
                        <a:buNone/>
                      </a:pPr>
                      <a:r>
                        <a:rPr lang="zh-CN" altLang="en-US" sz="1600">
                          <a:latin typeface="微软雅黑" panose="020B0503020204020204" charset="-122"/>
                          <a:ea typeface="微软雅黑" panose="020B0503020204020204" charset="-122"/>
                        </a:rPr>
                        <a:t>明显</a:t>
                      </a:r>
                      <a:endParaRPr lang="zh-CN" altLang="en-US" sz="1600">
                        <a:latin typeface="微软雅黑" panose="020B0503020204020204" charset="-122"/>
                        <a:ea typeface="微软雅黑" panose="020B0503020204020204" charset="-122"/>
                      </a:endParaRPr>
                    </a:p>
                  </a:txBody>
                  <a:tcPr/>
                </a:tc>
                <a:tc>
                  <a:txBody>
                    <a:bodyPr/>
                    <a:p>
                      <a:pPr>
                        <a:buNone/>
                      </a:pPr>
                      <a:r>
                        <a:rPr lang="en-US" altLang="zh-CN" sz="1600">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明显</a:t>
                      </a:r>
                      <a:endParaRPr lang="zh-CN" altLang="en-US" sz="1600">
                        <a:latin typeface="微软雅黑" panose="020B0503020204020204" charset="-122"/>
                        <a:ea typeface="微软雅黑" panose="020B0503020204020204" charset="-122"/>
                      </a:endParaRPr>
                    </a:p>
                  </a:txBody>
                  <a:tcPr/>
                </a:tc>
                <a:tc>
                  <a:txBody>
                    <a:bodyPr/>
                    <a:p>
                      <a:pPr>
                        <a:buNone/>
                      </a:pPr>
                      <a:r>
                        <a:rPr lang="zh-CN" altLang="en-US" sz="1600">
                          <a:latin typeface="Arial" panose="020B0604020202020204" pitchFamily="34" charset="0"/>
                          <a:ea typeface="微软雅黑" panose="020B0503020204020204" charset="-122"/>
                          <a:cs typeface="Arial" panose="020B0604020202020204" pitchFamily="34" charset="0"/>
                        </a:rPr>
                        <a:t>≥</a:t>
                      </a:r>
                      <a:r>
                        <a:rPr lang="en-US" altLang="zh-CN" sz="1600">
                          <a:latin typeface="Arial" panose="020B0604020202020204" pitchFamily="34" charset="0"/>
                          <a:ea typeface="微软雅黑" panose="020B0503020204020204" charset="-122"/>
                          <a:cs typeface="Arial" panose="020B0604020202020204" pitchFamily="34" charset="0"/>
                        </a:rPr>
                        <a:t>3.1mm</a:t>
                      </a:r>
                      <a:r>
                        <a:rPr lang="zh-CN" altLang="en-US" sz="1600">
                          <a:latin typeface="微软雅黑" panose="020B0503020204020204" charset="-122"/>
                          <a:ea typeface="微软雅黑" panose="020B0503020204020204" charset="-122"/>
                          <a:cs typeface="微软雅黑" panose="020B0503020204020204" charset="-122"/>
                          <a:sym typeface="+mn-ea"/>
                        </a:rPr>
                        <a:t>做</a:t>
                      </a:r>
                      <a:r>
                        <a:rPr lang="en-US" altLang="zh-CN" sz="1600">
                          <a:latin typeface="微软雅黑" panose="020B0503020204020204" charset="-122"/>
                          <a:ea typeface="微软雅黑" panose="020B0503020204020204" charset="-122"/>
                          <a:cs typeface="微软雅黑" panose="020B0503020204020204" charset="-122"/>
                          <a:sym typeface="+mn-ea"/>
                        </a:rPr>
                        <a:t>Valsalva</a:t>
                      </a:r>
                      <a:r>
                        <a:rPr lang="zh-CN" altLang="en-US" sz="1600">
                          <a:latin typeface="微软雅黑" panose="020B0503020204020204" charset="-122"/>
                          <a:ea typeface="微软雅黑" panose="020B0503020204020204" charset="-122"/>
                          <a:cs typeface="微软雅黑" panose="020B0503020204020204" charset="-122"/>
                          <a:sym typeface="+mn-ea"/>
                        </a:rPr>
                        <a:t>动作有返流</a:t>
                      </a:r>
                      <a:endParaRPr lang="zh-CN" altLang="en-US" sz="1600">
                        <a:latin typeface="微软雅黑" panose="020B0503020204020204" charset="-122"/>
                        <a:ea typeface="微软雅黑" panose="020B0503020204020204" charset="-122"/>
                        <a:cs typeface="微软雅黑" panose="020B0503020204020204" charset="-122"/>
                        <a:sym typeface="+mn-ea"/>
                      </a:endParaRPr>
                    </a:p>
                    <a:p>
                      <a:pPr>
                        <a:buNone/>
                      </a:pPr>
                      <a:r>
                        <a:rPr lang="en-US" altLang="zh-CN" sz="1600">
                          <a:latin typeface="微软雅黑" panose="020B0503020204020204" charset="-122"/>
                          <a:ea typeface="微软雅黑" panose="020B0503020204020204" charset="-122"/>
                          <a:cs typeface="微软雅黑" panose="020B0503020204020204" charset="-122"/>
                          <a:sym typeface="+mn-ea"/>
                        </a:rPr>
                        <a:t>TR</a:t>
                      </a:r>
                      <a:r>
                        <a:rPr lang="zh-CN" altLang="en-US" sz="1600">
                          <a:latin typeface="微软雅黑" panose="020B0503020204020204" charset="-122"/>
                          <a:ea typeface="微软雅黑" panose="020B0503020204020204" charset="-122"/>
                          <a:cs typeface="微软雅黑" panose="020B0503020204020204" charset="-122"/>
                          <a:sym typeface="+mn-ea"/>
                        </a:rPr>
                        <a:t>持续时间</a:t>
                      </a:r>
                      <a:r>
                        <a:rPr lang="zh-CN" altLang="en-US" sz="1600">
                          <a:latin typeface="Arial" panose="020B0604020202020204" pitchFamily="34" charset="0"/>
                          <a:ea typeface="微软雅黑" panose="020B0503020204020204" charset="-122"/>
                          <a:cs typeface="Arial" panose="020B0604020202020204" pitchFamily="34" charset="0"/>
                          <a:sym typeface="+mn-ea"/>
                        </a:rPr>
                        <a:t>≥</a:t>
                      </a:r>
                      <a:r>
                        <a:rPr lang="en-US" altLang="zh-CN" sz="1600">
                          <a:latin typeface="Arial" panose="020B0604020202020204" pitchFamily="34" charset="0"/>
                          <a:ea typeface="微软雅黑" panose="020B0503020204020204" charset="-122"/>
                          <a:cs typeface="Arial" panose="020B0604020202020204" pitchFamily="34" charset="0"/>
                          <a:sym typeface="+mn-ea"/>
                        </a:rPr>
                        <a:t>6</a:t>
                      </a:r>
                      <a:r>
                        <a:rPr lang="en-US" altLang="zh-CN" sz="1600">
                          <a:latin typeface="微软雅黑" panose="020B0503020204020204" charset="-122"/>
                          <a:ea typeface="微软雅黑" panose="020B0503020204020204" charset="-122"/>
                          <a:cs typeface="微软雅黑" panose="020B0503020204020204" charset="-122"/>
                          <a:sym typeface="+mn-ea"/>
                        </a:rPr>
                        <a:t>S</a:t>
                      </a:r>
                      <a:endParaRPr lang="en-US" altLang="zh-CN" sz="1600">
                        <a:latin typeface="Arial" panose="020B0604020202020204" pitchFamily="34" charset="0"/>
                        <a:ea typeface="微软雅黑" panose="020B0503020204020204" charset="-122"/>
                        <a:cs typeface="Arial" panose="020B0604020202020204" pitchFamily="34" charset="0"/>
                      </a:endParaRPr>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文本框 3"/>
          <p:cNvSpPr txBox="1"/>
          <p:nvPr/>
        </p:nvSpPr>
        <p:spPr>
          <a:xfrm>
            <a:off x="8244205" y="496485"/>
            <a:ext cx="4064000" cy="460375"/>
          </a:xfrm>
          <a:prstGeom prst="rect">
            <a:avLst/>
          </a:prstGeom>
        </p:spPr>
        <p:txBody>
          <a:bodyPr>
            <a:spAutoFit/>
          </a:bodyPr>
          <a:p>
            <a:pPr algn="l"/>
            <a:r>
              <a:rPr lang="zh-CN" altLang="en-US" sz="2400">
                <a:latin typeface="Arial" panose="020B0604020202020204" pitchFamily="34" charset="0"/>
                <a:ea typeface="微软雅黑" panose="020B0503020204020204" charset="-122"/>
              </a:rPr>
              <a:t>临床案例</a:t>
            </a:r>
            <a:r>
              <a:rPr lang="en-US" altLang="zh-CN" sz="2400">
                <a:latin typeface="Arial" panose="020B0604020202020204" pitchFamily="34" charset="0"/>
                <a:ea typeface="微软雅黑" panose="020B0503020204020204" charset="-122"/>
              </a:rPr>
              <a:t>-</a:t>
            </a:r>
            <a:r>
              <a:rPr lang="zh-CN" altLang="en-US" sz="2400">
                <a:latin typeface="Arial" panose="020B0604020202020204" pitchFamily="34" charset="0"/>
                <a:ea typeface="微软雅黑" panose="020B0503020204020204" charset="-122"/>
              </a:rPr>
              <a:t>彩超判断分级</a:t>
            </a:r>
            <a:endParaRPr lang="zh-CN" altLang="en-US" sz="2400">
              <a:latin typeface="Arial" panose="020B0604020202020204" pitchFamily="34" charset="0"/>
              <a:ea typeface="微软雅黑" panose="020B0503020204020204" charset="-122"/>
            </a:endParaRPr>
          </a:p>
        </p:txBody>
      </p:sp>
      <p:pic>
        <p:nvPicPr>
          <p:cNvPr id="892147441" name="图片 1"/>
          <p:cNvPicPr>
            <a:picLocks noChangeAspect="1"/>
          </p:cNvPicPr>
          <p:nvPr/>
        </p:nvPicPr>
        <p:blipFill>
          <a:blip r:embed="rId5"/>
          <a:srcRect b="3478"/>
          <a:stretch>
            <a:fillRect/>
          </a:stretch>
        </p:blipFill>
        <p:spPr>
          <a:xfrm>
            <a:off x="753745" y="1100455"/>
            <a:ext cx="6200775" cy="5269865"/>
          </a:xfrm>
          <a:prstGeom prst="rect">
            <a:avLst/>
          </a:prstGeom>
        </p:spPr>
      </p:pic>
      <p:pic>
        <p:nvPicPr>
          <p:cNvPr id="6" name="图片 5"/>
          <p:cNvPicPr>
            <a:picLocks noChangeAspect="1"/>
          </p:cNvPicPr>
          <p:nvPr/>
        </p:nvPicPr>
        <p:blipFill>
          <a:blip r:embed="rId6"/>
          <a:srcRect t="1847"/>
          <a:stretch>
            <a:fillRect/>
          </a:stretch>
        </p:blipFill>
        <p:spPr>
          <a:xfrm>
            <a:off x="7071995" y="4747895"/>
            <a:ext cx="4953000" cy="1383665"/>
          </a:xfrm>
          <a:prstGeom prst="rect">
            <a:avLst/>
          </a:prstGeom>
          <a:ln>
            <a:solidFill>
              <a:schemeClr val="accent1"/>
            </a:solidFill>
          </a:ln>
        </p:spPr>
      </p:pic>
      <p:cxnSp>
        <p:nvCxnSpPr>
          <p:cNvPr id="11" name="直接连接符 10"/>
          <p:cNvCxnSpPr/>
          <p:nvPr/>
        </p:nvCxnSpPr>
        <p:spPr>
          <a:xfrm>
            <a:off x="1409700" y="5356860"/>
            <a:ext cx="3821430" cy="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7234555" y="5383530"/>
            <a:ext cx="4669155" cy="1778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7922895" y="2426335"/>
            <a:ext cx="3063240" cy="706755"/>
          </a:xfrm>
          <a:prstGeom prst="rect">
            <a:avLst/>
          </a:prstGeom>
          <a:noFill/>
        </p:spPr>
        <p:txBody>
          <a:bodyPr wrap="square" rtlCol="0">
            <a:spAutoFit/>
          </a:bodyPr>
          <a:p>
            <a:r>
              <a:rPr lang="zh-CN" altLang="en-US" sz="2000" b="1">
                <a:solidFill>
                  <a:schemeClr val="accent5">
                    <a:lumMod val="50000"/>
                  </a:schemeClr>
                </a:solidFill>
              </a:rPr>
              <a:t>精索静脉曲张程度：</a:t>
            </a:r>
            <a:r>
              <a:rPr lang="en-US" altLang="zh-CN" sz="2000" b="1">
                <a:solidFill>
                  <a:schemeClr val="accent5">
                    <a:lumMod val="50000"/>
                  </a:schemeClr>
                </a:solidFill>
              </a:rPr>
              <a:t>I</a:t>
            </a:r>
            <a:r>
              <a:rPr lang="zh-CN" altLang="en-US" sz="2000" b="1">
                <a:solidFill>
                  <a:schemeClr val="accent5">
                    <a:lumMod val="50000"/>
                  </a:schemeClr>
                </a:solidFill>
              </a:rPr>
              <a:t>度（</a:t>
            </a:r>
            <a:r>
              <a:rPr lang="en-US" altLang="zh-CN" sz="2000" b="1">
                <a:solidFill>
                  <a:schemeClr val="accent5">
                    <a:lumMod val="50000"/>
                  </a:schemeClr>
                </a:solidFill>
                <a:latin typeface="微软雅黑" panose="020B0503020204020204" charset="-122"/>
                <a:ea typeface="微软雅黑" panose="020B0503020204020204" charset="-122"/>
                <a:sym typeface="+mn-ea"/>
              </a:rPr>
              <a:t>2.2mm-2.7mm</a:t>
            </a:r>
            <a:r>
              <a:rPr lang="zh-CN" altLang="en-US" sz="2000" b="1">
                <a:solidFill>
                  <a:schemeClr val="accent5">
                    <a:lumMod val="50000"/>
                  </a:schemeClr>
                </a:solidFill>
              </a:rPr>
              <a:t>）</a:t>
            </a:r>
            <a:endParaRPr lang="zh-CN" altLang="en-US" sz="2000" b="1">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文本框 3"/>
          <p:cNvSpPr txBox="1"/>
          <p:nvPr/>
        </p:nvSpPr>
        <p:spPr>
          <a:xfrm>
            <a:off x="8244205" y="496485"/>
            <a:ext cx="4064000" cy="460375"/>
          </a:xfrm>
          <a:prstGeom prst="rect">
            <a:avLst/>
          </a:prstGeom>
        </p:spPr>
        <p:txBody>
          <a:bodyPr>
            <a:spAutoFit/>
          </a:bodyPr>
          <a:p>
            <a:pPr algn="l"/>
            <a:r>
              <a:rPr lang="zh-CN" altLang="en-US" sz="2400">
                <a:latin typeface="Arial" panose="020B0604020202020204" pitchFamily="34" charset="0"/>
                <a:ea typeface="微软雅黑" panose="020B0503020204020204" charset="-122"/>
              </a:rPr>
              <a:t>临床案例</a:t>
            </a:r>
            <a:r>
              <a:rPr lang="en-US" altLang="zh-CN" sz="2400">
                <a:latin typeface="Arial" panose="020B0604020202020204" pitchFamily="34" charset="0"/>
                <a:ea typeface="微软雅黑" panose="020B0503020204020204" charset="-122"/>
              </a:rPr>
              <a:t>-</a:t>
            </a:r>
            <a:r>
              <a:rPr lang="zh-CN" altLang="en-US" sz="2400">
                <a:latin typeface="Arial" panose="020B0604020202020204" pitchFamily="34" charset="0"/>
                <a:ea typeface="微软雅黑" panose="020B0503020204020204" charset="-122"/>
              </a:rPr>
              <a:t>彩超判断分级</a:t>
            </a:r>
            <a:endParaRPr lang="zh-CN" altLang="en-US" sz="2400">
              <a:latin typeface="Arial" panose="020B0604020202020204" pitchFamily="34" charset="0"/>
              <a:ea typeface="微软雅黑" panose="020B0503020204020204" charset="-122"/>
            </a:endParaRPr>
          </a:p>
        </p:txBody>
      </p:sp>
      <p:grpSp>
        <p:nvGrpSpPr>
          <p:cNvPr id="8" name="组合 7"/>
          <p:cNvGrpSpPr/>
          <p:nvPr/>
        </p:nvGrpSpPr>
        <p:grpSpPr>
          <a:xfrm>
            <a:off x="748665" y="1229995"/>
            <a:ext cx="5654040" cy="5140325"/>
            <a:chOff x="5725" y="1531"/>
            <a:chExt cx="7112" cy="6742"/>
          </a:xfrm>
        </p:grpSpPr>
        <p:pic>
          <p:nvPicPr>
            <p:cNvPr id="3" name="图片 2"/>
            <p:cNvPicPr>
              <a:picLocks noChangeAspect="1"/>
            </p:cNvPicPr>
            <p:nvPr/>
          </p:nvPicPr>
          <p:blipFill>
            <a:blip r:embed="rId5"/>
            <a:srcRect b="18531"/>
            <a:stretch>
              <a:fillRect/>
            </a:stretch>
          </p:blipFill>
          <p:spPr>
            <a:xfrm>
              <a:off x="5725" y="1531"/>
              <a:ext cx="7112" cy="6742"/>
            </a:xfrm>
            <a:prstGeom prst="rect">
              <a:avLst/>
            </a:prstGeom>
          </p:spPr>
        </p:pic>
        <p:cxnSp>
          <p:nvCxnSpPr>
            <p:cNvPr id="5" name="直接连接符 4"/>
            <p:cNvCxnSpPr/>
            <p:nvPr/>
          </p:nvCxnSpPr>
          <p:spPr>
            <a:xfrm>
              <a:off x="6610" y="6532"/>
              <a:ext cx="3487" cy="0"/>
            </a:xfrm>
            <a:prstGeom prst="line">
              <a:avLst/>
            </a:prstGeom>
          </p:spPr>
          <p:style>
            <a:lnRef idx="3">
              <a:schemeClr val="accent4"/>
            </a:lnRef>
            <a:fillRef idx="0">
              <a:schemeClr val="accent4"/>
            </a:fillRef>
            <a:effectRef idx="2">
              <a:schemeClr val="accent4"/>
            </a:effectRef>
            <a:fontRef idx="minor">
              <a:schemeClr val="tx1"/>
            </a:fontRef>
          </p:style>
        </p:cxnSp>
      </p:grpSp>
      <p:pic>
        <p:nvPicPr>
          <p:cNvPr id="6" name="图片 5"/>
          <p:cNvPicPr>
            <a:picLocks noChangeAspect="1"/>
          </p:cNvPicPr>
          <p:nvPr/>
        </p:nvPicPr>
        <p:blipFill>
          <a:blip r:embed="rId6"/>
          <a:stretch>
            <a:fillRect/>
          </a:stretch>
        </p:blipFill>
        <p:spPr>
          <a:xfrm>
            <a:off x="7098030" y="4659630"/>
            <a:ext cx="4953000" cy="1409700"/>
          </a:xfrm>
          <a:prstGeom prst="rect">
            <a:avLst/>
          </a:prstGeom>
          <a:ln>
            <a:solidFill>
              <a:schemeClr val="accent1"/>
            </a:solidFill>
          </a:ln>
        </p:spPr>
      </p:pic>
      <p:cxnSp>
        <p:nvCxnSpPr>
          <p:cNvPr id="11" name="直接连接符 10"/>
          <p:cNvCxnSpPr/>
          <p:nvPr/>
        </p:nvCxnSpPr>
        <p:spPr>
          <a:xfrm>
            <a:off x="7199630" y="5709920"/>
            <a:ext cx="4669155" cy="0"/>
          </a:xfrm>
          <a:prstGeom prst="line">
            <a:avLst/>
          </a:prstGeom>
          <a:ln w="19050">
            <a:solidFill>
              <a:srgbClr val="FFC000"/>
            </a:solidFill>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7922895" y="2426335"/>
            <a:ext cx="3063240" cy="706755"/>
          </a:xfrm>
          <a:prstGeom prst="rect">
            <a:avLst/>
          </a:prstGeom>
          <a:noFill/>
        </p:spPr>
        <p:txBody>
          <a:bodyPr wrap="square" rtlCol="0">
            <a:spAutoFit/>
          </a:bodyPr>
          <a:p>
            <a:r>
              <a:rPr lang="zh-CN" altLang="en-US" sz="2000" b="1">
                <a:solidFill>
                  <a:schemeClr val="accent5">
                    <a:lumMod val="50000"/>
                  </a:schemeClr>
                </a:solidFill>
              </a:rPr>
              <a:t>精索静脉曲张程度：</a:t>
            </a:r>
            <a:r>
              <a:rPr lang="en-US" altLang="zh-CN" sz="2000" b="1">
                <a:solidFill>
                  <a:schemeClr val="accent5">
                    <a:lumMod val="50000"/>
                  </a:schemeClr>
                </a:solidFill>
              </a:rPr>
              <a:t>I</a:t>
            </a:r>
            <a:r>
              <a:rPr lang="zh-CN" altLang="en-US" sz="2000" b="1">
                <a:solidFill>
                  <a:schemeClr val="accent5">
                    <a:lumMod val="50000"/>
                  </a:schemeClr>
                </a:solidFill>
              </a:rPr>
              <a:t>度（</a:t>
            </a:r>
            <a:r>
              <a:rPr lang="en-US" altLang="zh-CN" sz="2000" b="1">
                <a:solidFill>
                  <a:schemeClr val="accent5">
                    <a:lumMod val="50000"/>
                  </a:schemeClr>
                </a:solidFill>
                <a:latin typeface="微软雅黑" panose="020B0503020204020204" charset="-122"/>
                <a:ea typeface="微软雅黑" panose="020B0503020204020204" charset="-122"/>
                <a:sym typeface="+mn-ea"/>
              </a:rPr>
              <a:t>2.2mm-2.7mm</a:t>
            </a:r>
            <a:r>
              <a:rPr lang="zh-CN" altLang="en-US" sz="2000" b="1">
                <a:solidFill>
                  <a:schemeClr val="accent5">
                    <a:lumMod val="50000"/>
                  </a:schemeClr>
                </a:solidFill>
              </a:rPr>
              <a:t>）</a:t>
            </a:r>
            <a:endParaRPr lang="zh-CN" altLang="en-US" sz="2000" b="1">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3441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文本框 3"/>
          <p:cNvSpPr txBox="1"/>
          <p:nvPr/>
        </p:nvSpPr>
        <p:spPr>
          <a:xfrm>
            <a:off x="8244205" y="496485"/>
            <a:ext cx="4064000" cy="460375"/>
          </a:xfrm>
          <a:prstGeom prst="rect">
            <a:avLst/>
          </a:prstGeom>
        </p:spPr>
        <p:txBody>
          <a:bodyPr>
            <a:spAutoFit/>
          </a:bodyPr>
          <a:p>
            <a:pPr algn="l"/>
            <a:r>
              <a:rPr lang="zh-CN" altLang="en-US" sz="2400">
                <a:latin typeface="Arial" panose="020B0604020202020204" pitchFamily="34" charset="0"/>
                <a:ea typeface="微软雅黑" panose="020B0503020204020204" charset="-122"/>
              </a:rPr>
              <a:t>临床案例</a:t>
            </a:r>
            <a:r>
              <a:rPr lang="en-US" altLang="zh-CN" sz="2400">
                <a:latin typeface="Arial" panose="020B0604020202020204" pitchFamily="34" charset="0"/>
                <a:ea typeface="微软雅黑" panose="020B0503020204020204" charset="-122"/>
              </a:rPr>
              <a:t>-</a:t>
            </a:r>
            <a:r>
              <a:rPr lang="zh-CN" altLang="en-US" sz="2400">
                <a:latin typeface="Arial" panose="020B0604020202020204" pitchFamily="34" charset="0"/>
                <a:ea typeface="微软雅黑" panose="020B0503020204020204" charset="-122"/>
              </a:rPr>
              <a:t>彩超判断分级</a:t>
            </a:r>
            <a:endParaRPr lang="zh-CN" altLang="en-US" sz="2400">
              <a:latin typeface="Arial" panose="020B0604020202020204" pitchFamily="34" charset="0"/>
              <a:ea typeface="微软雅黑" panose="020B0503020204020204" charset="-122"/>
            </a:endParaRPr>
          </a:p>
        </p:txBody>
      </p:sp>
      <p:pic>
        <p:nvPicPr>
          <p:cNvPr id="9" name="图片 8"/>
          <p:cNvPicPr>
            <a:picLocks noChangeAspect="1"/>
          </p:cNvPicPr>
          <p:nvPr/>
        </p:nvPicPr>
        <p:blipFill>
          <a:blip r:embed="rId5"/>
          <a:srcRect b="12099"/>
          <a:stretch>
            <a:fillRect/>
          </a:stretch>
        </p:blipFill>
        <p:spPr>
          <a:xfrm>
            <a:off x="646430" y="1080135"/>
            <a:ext cx="5669915" cy="5243830"/>
          </a:xfrm>
          <a:prstGeom prst="rect">
            <a:avLst/>
          </a:prstGeom>
        </p:spPr>
      </p:pic>
      <p:cxnSp>
        <p:nvCxnSpPr>
          <p:cNvPr id="10" name="直接连接符 9"/>
          <p:cNvCxnSpPr/>
          <p:nvPr/>
        </p:nvCxnSpPr>
        <p:spPr>
          <a:xfrm>
            <a:off x="1072515" y="5052695"/>
            <a:ext cx="3567430" cy="4445"/>
          </a:xfrm>
          <a:prstGeom prst="line">
            <a:avLst/>
          </a:prstGeom>
          <a:ln w="28575"/>
        </p:spPr>
        <p:style>
          <a:lnRef idx="3">
            <a:schemeClr val="accent5"/>
          </a:lnRef>
          <a:fillRef idx="0">
            <a:schemeClr val="accent5"/>
          </a:fillRef>
          <a:effectRef idx="2">
            <a:schemeClr val="accent5"/>
          </a:effectRef>
          <a:fontRef idx="minor">
            <a:schemeClr val="tx1"/>
          </a:fontRef>
        </p:style>
      </p:cxnSp>
      <p:pic>
        <p:nvPicPr>
          <p:cNvPr id="6" name="图片 5"/>
          <p:cNvPicPr>
            <a:picLocks noChangeAspect="1"/>
          </p:cNvPicPr>
          <p:nvPr/>
        </p:nvPicPr>
        <p:blipFill>
          <a:blip r:embed="rId6"/>
          <a:stretch>
            <a:fillRect/>
          </a:stretch>
        </p:blipFill>
        <p:spPr>
          <a:xfrm>
            <a:off x="6939280" y="4712970"/>
            <a:ext cx="4953000" cy="1409700"/>
          </a:xfrm>
          <a:prstGeom prst="rect">
            <a:avLst/>
          </a:prstGeom>
          <a:ln>
            <a:solidFill>
              <a:schemeClr val="accent1"/>
            </a:solidFill>
          </a:ln>
        </p:spPr>
      </p:pic>
      <p:cxnSp>
        <p:nvCxnSpPr>
          <p:cNvPr id="11" name="直接连接符 10"/>
          <p:cNvCxnSpPr/>
          <p:nvPr/>
        </p:nvCxnSpPr>
        <p:spPr>
          <a:xfrm>
            <a:off x="7102475" y="6089650"/>
            <a:ext cx="4651375" cy="0"/>
          </a:xfrm>
          <a:prstGeom prst="line">
            <a:avLst/>
          </a:prstGeom>
          <a:ln w="19050">
            <a:solidFill>
              <a:schemeClr val="accent5">
                <a:lumMod val="75000"/>
              </a:schemeClr>
            </a:solidFill>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7922895" y="2426335"/>
            <a:ext cx="3063240" cy="706755"/>
          </a:xfrm>
          <a:prstGeom prst="rect">
            <a:avLst/>
          </a:prstGeom>
          <a:noFill/>
        </p:spPr>
        <p:txBody>
          <a:bodyPr wrap="square" rtlCol="0">
            <a:spAutoFit/>
          </a:bodyPr>
          <a:p>
            <a:r>
              <a:rPr lang="zh-CN" altLang="en-US" sz="2000" b="1">
                <a:solidFill>
                  <a:schemeClr val="accent5">
                    <a:lumMod val="50000"/>
                  </a:schemeClr>
                </a:solidFill>
              </a:rPr>
              <a:t>精索静脉曲张程度：</a:t>
            </a:r>
            <a:r>
              <a:rPr lang="en-US" altLang="zh-CN" sz="2000" b="1">
                <a:solidFill>
                  <a:schemeClr val="accent5">
                    <a:lumMod val="50000"/>
                  </a:schemeClr>
                </a:solidFill>
              </a:rPr>
              <a:t>I</a:t>
            </a:r>
            <a:r>
              <a:rPr lang="zh-CN" altLang="en-US" sz="2000" b="1">
                <a:solidFill>
                  <a:schemeClr val="accent5">
                    <a:lumMod val="50000"/>
                  </a:schemeClr>
                </a:solidFill>
              </a:rPr>
              <a:t>度（</a:t>
            </a:r>
            <a:r>
              <a:rPr lang="en-US" altLang="zh-CN" sz="2000" b="1">
                <a:solidFill>
                  <a:schemeClr val="accent5">
                    <a:lumMod val="50000"/>
                  </a:schemeClr>
                </a:solidFill>
                <a:latin typeface="微软雅黑" panose="020B0503020204020204" charset="-122"/>
                <a:ea typeface="微软雅黑" panose="020B0503020204020204" charset="-122"/>
                <a:sym typeface="+mn-ea"/>
              </a:rPr>
              <a:t>2.2mm-2.7mm</a:t>
            </a:r>
            <a:r>
              <a:rPr lang="zh-CN" altLang="en-US" sz="2000" b="1">
                <a:solidFill>
                  <a:schemeClr val="accent5">
                    <a:lumMod val="50000"/>
                  </a:schemeClr>
                </a:solidFill>
              </a:rPr>
              <a:t>）</a:t>
            </a:r>
            <a:endParaRPr lang="zh-CN" altLang="en-US" sz="2000" b="1">
              <a:solidFill>
                <a:schemeClr val="accent5">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506460" y="389255"/>
            <a:ext cx="3145790" cy="645160"/>
          </a:xfrm>
          <a:prstGeom prst="rect">
            <a:avLst/>
          </a:prstGeom>
          <a:noFill/>
        </p:spPr>
        <p:txBody>
          <a:bodyPr wrap="square" rtlCol="0">
            <a:spAutoFit/>
            <a:scene3d>
              <a:camera prst="orthographicFront"/>
              <a:lightRig rig="threePt" dir="t"/>
            </a:scene3d>
          </a:bodyPr>
          <a:p>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二、流行病学</a:t>
            </a:r>
            <a:endPar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3" name="文本框 2"/>
          <p:cNvSpPr txBox="1"/>
          <p:nvPr/>
        </p:nvSpPr>
        <p:spPr>
          <a:xfrm>
            <a:off x="1227455" y="1165860"/>
            <a:ext cx="8636000" cy="1029335"/>
          </a:xfrm>
          <a:prstGeom prst="rect">
            <a:avLst/>
          </a:prstGeom>
          <a:noFill/>
        </p:spPr>
        <p:txBody>
          <a:bodyPr wrap="square" rtlCol="0">
            <a:noAutofit/>
          </a:bodyPr>
          <a:p>
            <a:r>
              <a:rPr lang="en-US" altLang="zh-CN" sz="2000">
                <a:solidFill>
                  <a:schemeClr val="accent5">
                    <a:lumMod val="50000"/>
                  </a:schemeClr>
                </a:solidFill>
                <a:latin typeface="微软雅黑" panose="020B0503020204020204" charset="-122"/>
                <a:ea typeface="微软雅黑" panose="020B0503020204020204" charset="-122"/>
                <a:cs typeface="微软雅黑" panose="020B0503020204020204" charset="-122"/>
              </a:rPr>
              <a:t>       </a:t>
            </a:r>
            <a:r>
              <a:rPr lang="zh-CN" altLang="en-US" sz="2000">
                <a:solidFill>
                  <a:schemeClr val="accent5">
                    <a:lumMod val="50000"/>
                  </a:schemeClr>
                </a:solidFill>
                <a:latin typeface="微软雅黑" panose="020B0503020204020204" charset="-122"/>
                <a:ea typeface="微软雅黑" panose="020B0503020204020204" charset="-122"/>
                <a:cs typeface="微软雅黑" panose="020B0503020204020204" charset="-122"/>
              </a:rPr>
              <a:t>精索静脉曲张的患病率根据评价方法不同而有所差别。在成人精索静脉曲张中，</a:t>
            </a:r>
            <a:r>
              <a:rPr lang="zh-CN" altLang="en-US" sz="2000">
                <a:solidFill>
                  <a:srgbClr val="FF0000"/>
                </a:solidFill>
                <a:latin typeface="微软雅黑" panose="020B0503020204020204" charset="-122"/>
                <a:ea typeface="微软雅黑" panose="020B0503020204020204" charset="-122"/>
                <a:cs typeface="微软雅黑" panose="020B0503020204020204" charset="-122"/>
              </a:rPr>
              <a:t>左侧患病占</a:t>
            </a:r>
            <a:r>
              <a:rPr lang="en-US" altLang="zh-CN" sz="2000">
                <a:solidFill>
                  <a:srgbClr val="FF0000"/>
                </a:solidFill>
                <a:latin typeface="微软雅黑" panose="020B0503020204020204" charset="-122"/>
                <a:ea typeface="微软雅黑" panose="020B0503020204020204" charset="-122"/>
                <a:cs typeface="微软雅黑" panose="020B0503020204020204" charset="-122"/>
              </a:rPr>
              <a:t>77%-92%</a:t>
            </a:r>
            <a:r>
              <a:rPr lang="zh-CN" altLang="en-US" sz="2000">
                <a:solidFill>
                  <a:schemeClr val="accent5">
                    <a:lumMod val="50000"/>
                  </a:schemeClr>
                </a:solidFill>
                <a:latin typeface="微软雅黑" panose="020B0503020204020204" charset="-122"/>
                <a:ea typeface="微软雅黑" panose="020B0503020204020204" charset="-122"/>
                <a:cs typeface="微软雅黑" panose="020B0503020204020204" charset="-122"/>
              </a:rPr>
              <a:t>，双侧约占</a:t>
            </a:r>
            <a:r>
              <a:rPr lang="en-US" altLang="zh-CN" sz="2000">
                <a:solidFill>
                  <a:schemeClr val="accent5">
                    <a:lumMod val="50000"/>
                  </a:schemeClr>
                </a:solidFill>
                <a:latin typeface="微软雅黑" panose="020B0503020204020204" charset="-122"/>
                <a:ea typeface="微软雅黑" panose="020B0503020204020204" charset="-122"/>
                <a:cs typeface="微软雅黑" panose="020B0503020204020204" charset="-122"/>
              </a:rPr>
              <a:t>10%</a:t>
            </a:r>
            <a:r>
              <a:rPr lang="zh-CN" altLang="en-US" sz="2000">
                <a:solidFill>
                  <a:schemeClr val="accent5">
                    <a:lumMod val="50000"/>
                  </a:schemeClr>
                </a:solidFill>
                <a:latin typeface="微软雅黑" panose="020B0503020204020204" charset="-122"/>
                <a:ea typeface="微软雅黑" panose="020B0503020204020204" charset="-122"/>
                <a:cs typeface="微软雅黑" panose="020B0503020204020204" charset="-122"/>
              </a:rPr>
              <a:t>（</a:t>
            </a:r>
            <a:r>
              <a:rPr lang="en-US" altLang="zh-CN" sz="2000">
                <a:solidFill>
                  <a:schemeClr val="accent5">
                    <a:lumMod val="50000"/>
                  </a:schemeClr>
                </a:solidFill>
                <a:latin typeface="微软雅黑" panose="020B0503020204020204" charset="-122"/>
                <a:ea typeface="微软雅黑" panose="020B0503020204020204" charset="-122"/>
                <a:cs typeface="微软雅黑" panose="020B0503020204020204" charset="-122"/>
              </a:rPr>
              <a:t>7%-22%</a:t>
            </a:r>
            <a:r>
              <a:rPr lang="zh-CN" altLang="en-US" sz="2000">
                <a:solidFill>
                  <a:schemeClr val="accent5">
                    <a:lumMod val="50000"/>
                  </a:schemeClr>
                </a:solidFill>
                <a:latin typeface="微软雅黑" panose="020B0503020204020204" charset="-122"/>
                <a:ea typeface="微软雅黑" panose="020B0503020204020204" charset="-122"/>
                <a:cs typeface="微软雅黑" panose="020B0503020204020204" charset="-122"/>
              </a:rPr>
              <a:t>），单纯发生于右侧较少见（</a:t>
            </a:r>
            <a:r>
              <a:rPr lang="en-US" altLang="zh-CN" sz="2000">
                <a:solidFill>
                  <a:schemeClr val="accent5">
                    <a:lumMod val="50000"/>
                  </a:schemeClr>
                </a:solidFill>
                <a:latin typeface="微软雅黑" panose="020B0503020204020204" charset="-122"/>
                <a:ea typeface="微软雅黑" panose="020B0503020204020204" charset="-122"/>
                <a:cs typeface="微软雅黑" panose="020B0503020204020204" charset="-122"/>
              </a:rPr>
              <a:t>1%</a:t>
            </a:r>
            <a:r>
              <a:rPr lang="zh-CN" altLang="en-US" sz="2000">
                <a:solidFill>
                  <a:schemeClr val="accent5">
                    <a:lumMod val="50000"/>
                  </a:schemeClr>
                </a:solidFill>
                <a:latin typeface="微软雅黑" panose="020B0503020204020204" charset="-122"/>
                <a:ea typeface="微软雅黑" panose="020B0503020204020204" charset="-122"/>
                <a:cs typeface="微软雅黑" panose="020B0503020204020204" charset="-122"/>
              </a:rPr>
              <a:t>）</a:t>
            </a:r>
            <a:r>
              <a:rPr lang="zh-CN" altLang="en-US">
                <a:solidFill>
                  <a:schemeClr val="accent5">
                    <a:lumMod val="50000"/>
                  </a:schemeClr>
                </a:solidFill>
              </a:rPr>
              <a:t>。</a:t>
            </a:r>
            <a:endParaRPr lang="zh-CN" altLang="en-US">
              <a:solidFill>
                <a:schemeClr val="accent5">
                  <a:lumMod val="50000"/>
                </a:schemeClr>
              </a:solidFill>
            </a:endParaRPr>
          </a:p>
        </p:txBody>
      </p:sp>
      <p:sp>
        <p:nvSpPr>
          <p:cNvPr id="4" name="圆角矩形 3"/>
          <p:cNvSpPr/>
          <p:nvPr>
            <p:custDataLst>
              <p:tags r:id="rId5"/>
            </p:custDataLst>
          </p:nvPr>
        </p:nvSpPr>
        <p:spPr>
          <a:xfrm>
            <a:off x="1227455" y="2373630"/>
            <a:ext cx="8702675" cy="819150"/>
          </a:xfrm>
          <a:prstGeom prst="roundRect">
            <a:avLst>
              <a:gd name="adj" fmla="val 13387"/>
            </a:avLst>
          </a:prstGeom>
          <a:solidFill>
            <a:schemeClr val="accent1">
              <a:lumMod val="60000"/>
              <a:lumOff val="40000"/>
              <a:alpha val="12000"/>
            </a:schemeClr>
          </a:solidFill>
          <a:ln w="9525">
            <a:gradFill>
              <a:gsLst>
                <a:gs pos="100000">
                  <a:schemeClr val="accent1">
                    <a:alpha val="15000"/>
                  </a:schemeClr>
                </a:gs>
                <a:gs pos="0">
                  <a:schemeClr val="accent1">
                    <a:alpha val="60000"/>
                  </a:schemeClr>
                </a:gs>
              </a:gsLst>
              <a:path path="circle">
                <a:fillToRect l="50000" t="50000" r="50000" b="50000"/>
              </a:path>
              <a:tileRect/>
            </a:grad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0" rIns="144145" bIns="0" numCol="1" spcCol="0" rtlCol="0" fromWordArt="0" anchor="ctr" anchorCtr="0" forceAA="0" compatLnSpc="1">
            <a:noAutofit/>
          </a:bodyPr>
          <a:p>
            <a:pPr lvl="0" algn="l">
              <a:lnSpc>
                <a:spcPct val="150000"/>
              </a:lnSpc>
              <a:buClrTx/>
              <a:buSzTx/>
              <a:buFontTx/>
            </a:pPr>
            <a:r>
              <a:rPr lang="en-US" altLang="zh-CN"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1.</a:t>
            </a:r>
            <a:r>
              <a:rPr lang="zh-CN" altLang="en-US"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男性不育人群</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：精索静脉曲张的患病率在普通男性中约为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15%</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，在精液异常的男性中为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25.4%</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，而在原发不育患者中的患病率为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35%</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，在继发不育患者中为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50%-81%</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a:t>
            </a:r>
            <a:endPar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0" name="圆角矩形 9"/>
          <p:cNvSpPr/>
          <p:nvPr>
            <p:custDataLst>
              <p:tags r:id="rId6"/>
            </p:custDataLst>
          </p:nvPr>
        </p:nvSpPr>
        <p:spPr>
          <a:xfrm>
            <a:off x="1413452" y="2331085"/>
            <a:ext cx="569467" cy="70608"/>
          </a:xfrm>
          <a:prstGeom prst="roundRect">
            <a:avLst>
              <a:gd name="adj" fmla="val 50000"/>
            </a:avLst>
          </a:prstGeom>
          <a:gradFill>
            <a:gsLst>
              <a:gs pos="100000">
                <a:schemeClr val="accent1">
                  <a:lumMod val="60000"/>
                  <a:lumOff val="40000"/>
                  <a:alpha val="71000"/>
                </a:schemeClr>
              </a:gs>
              <a:gs pos="0">
                <a:schemeClr val="accent1">
                  <a:alpha val="100000"/>
                </a:schemeClr>
              </a:gs>
            </a:gsLst>
            <a:lin ang="0"/>
          </a:gradFill>
          <a:ln>
            <a:noFill/>
          </a:ln>
          <a:effectLst>
            <a:outerShdw blurRad="50800" dist="381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6" name="圆角矩形 5"/>
          <p:cNvSpPr/>
          <p:nvPr>
            <p:custDataLst>
              <p:tags r:id="rId7"/>
            </p:custDataLst>
          </p:nvPr>
        </p:nvSpPr>
        <p:spPr>
          <a:xfrm>
            <a:off x="1227455" y="3378835"/>
            <a:ext cx="8702675" cy="763905"/>
          </a:xfrm>
          <a:prstGeom prst="roundRect">
            <a:avLst>
              <a:gd name="adj" fmla="val 13387"/>
            </a:avLst>
          </a:prstGeom>
          <a:solidFill>
            <a:schemeClr val="accent2">
              <a:lumMod val="60000"/>
              <a:lumOff val="40000"/>
              <a:alpha val="12000"/>
            </a:schemeClr>
          </a:solidFill>
          <a:ln w="9525">
            <a:gradFill>
              <a:gsLst>
                <a:gs pos="100000">
                  <a:schemeClr val="accent2">
                    <a:alpha val="15000"/>
                  </a:schemeClr>
                </a:gs>
                <a:gs pos="0">
                  <a:schemeClr val="accent2">
                    <a:alpha val="60000"/>
                  </a:schemeClr>
                </a:gs>
              </a:gsLst>
              <a:path path="circle">
                <a:fillToRect l="50000" t="50000" r="50000" b="50000"/>
              </a:path>
              <a:tileRect/>
            </a:grad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0" rIns="144145" bIns="0" numCol="1" spcCol="0" rtlCol="0" fromWordArt="0" anchor="ctr" anchorCtr="0" forceAA="0" compatLnSpc="1">
            <a:noAutofit/>
          </a:bodyPr>
          <a:p>
            <a:pPr lvl="0" algn="l">
              <a:lnSpc>
                <a:spcPct val="150000"/>
              </a:lnSpc>
              <a:buClrTx/>
              <a:buSzTx/>
              <a:buFontTx/>
            </a:pPr>
            <a:r>
              <a:rPr lang="en-US" altLang="zh-CN"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2.</a:t>
            </a:r>
            <a:r>
              <a:rPr lang="zh-CN" altLang="en-US"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年龄：</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年龄是静脉曲张发病率的重要影响因素。在青春期前发病率较低，进入青春期后发病率逐渐升高，可能与身高、睾酮水平快速升高有关。</a:t>
            </a:r>
            <a:endPar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圆角矩形 10"/>
          <p:cNvSpPr/>
          <p:nvPr>
            <p:custDataLst>
              <p:tags r:id="rId8"/>
            </p:custDataLst>
          </p:nvPr>
        </p:nvSpPr>
        <p:spPr>
          <a:xfrm>
            <a:off x="1413964" y="3725844"/>
            <a:ext cx="569467" cy="70608"/>
          </a:xfrm>
          <a:prstGeom prst="roundRect">
            <a:avLst>
              <a:gd name="adj" fmla="val 50000"/>
            </a:avLst>
          </a:prstGeom>
          <a:gradFill>
            <a:gsLst>
              <a:gs pos="100000">
                <a:schemeClr val="accent2">
                  <a:lumMod val="60000"/>
                  <a:lumOff val="40000"/>
                  <a:alpha val="71000"/>
                </a:schemeClr>
              </a:gs>
              <a:gs pos="0">
                <a:schemeClr val="accent2">
                  <a:alpha val="100000"/>
                </a:schemeClr>
              </a:gs>
            </a:gsLst>
            <a:lin ang="0"/>
          </a:gradFill>
          <a:ln>
            <a:noFill/>
          </a:ln>
          <a:effectLst>
            <a:outerShdw blurRad="50800" dist="38100" dir="2700000" algn="tl" rotWithShape="0">
              <a:schemeClr val="accent2">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8" name="圆角矩形 7"/>
          <p:cNvSpPr/>
          <p:nvPr>
            <p:custDataLst>
              <p:tags r:id="rId9"/>
            </p:custDataLst>
          </p:nvPr>
        </p:nvSpPr>
        <p:spPr>
          <a:xfrm>
            <a:off x="1227455" y="4328795"/>
            <a:ext cx="8702675" cy="773430"/>
          </a:xfrm>
          <a:prstGeom prst="roundRect">
            <a:avLst>
              <a:gd name="adj" fmla="val 13387"/>
            </a:avLst>
          </a:prstGeom>
          <a:solidFill>
            <a:schemeClr val="accent1">
              <a:lumMod val="60000"/>
              <a:lumOff val="40000"/>
              <a:alpha val="12000"/>
            </a:schemeClr>
          </a:solidFill>
          <a:ln w="9525">
            <a:gradFill>
              <a:gsLst>
                <a:gs pos="100000">
                  <a:schemeClr val="accent1">
                    <a:alpha val="15000"/>
                  </a:schemeClr>
                </a:gs>
                <a:gs pos="0">
                  <a:schemeClr val="accent1">
                    <a:alpha val="60000"/>
                  </a:schemeClr>
                </a:gs>
              </a:gsLst>
              <a:path path="circle">
                <a:fillToRect l="50000" t="50000" r="50000" b="50000"/>
              </a:path>
              <a:tileRect/>
            </a:grad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0" rIns="144145" bIns="0" numCol="1" spcCol="0" rtlCol="0" fromWordArt="0" anchor="ctr" anchorCtr="0" forceAA="0" compatLnSpc="1">
            <a:noAutofit/>
          </a:bodyPr>
          <a:p>
            <a:pPr lvl="0" algn="l">
              <a:lnSpc>
                <a:spcPct val="150000"/>
              </a:lnSpc>
              <a:buClrTx/>
              <a:buSzTx/>
              <a:buFontTx/>
            </a:pPr>
            <a:r>
              <a:rPr lang="en-US" altLang="zh-CN"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3.</a:t>
            </a:r>
            <a:r>
              <a:rPr lang="zh-CN" altLang="en-US"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体质量指数（</a:t>
            </a:r>
            <a:r>
              <a:rPr lang="en-US" altLang="zh-CN"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BMI</a:t>
            </a:r>
            <a:r>
              <a:rPr lang="zh-CN" altLang="en-US"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低</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BMI</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，即高瘦体质人群更容易发生静脉曲张。大多数关于</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BMI</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的研究都报道精索静脉曲张患病率与</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BMI</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呈负相关。</a:t>
            </a:r>
            <a:endPar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2" name="圆角矩形 11"/>
          <p:cNvSpPr/>
          <p:nvPr>
            <p:custDataLst>
              <p:tags r:id="rId10"/>
            </p:custDataLst>
          </p:nvPr>
        </p:nvSpPr>
        <p:spPr>
          <a:xfrm>
            <a:off x="1413964" y="5120603"/>
            <a:ext cx="569467" cy="70608"/>
          </a:xfrm>
          <a:prstGeom prst="roundRect">
            <a:avLst>
              <a:gd name="adj" fmla="val 50000"/>
            </a:avLst>
          </a:prstGeom>
          <a:gradFill>
            <a:gsLst>
              <a:gs pos="100000">
                <a:schemeClr val="accent1">
                  <a:lumMod val="60000"/>
                  <a:lumOff val="40000"/>
                  <a:alpha val="71000"/>
                </a:schemeClr>
              </a:gs>
              <a:gs pos="0">
                <a:schemeClr val="accent1">
                  <a:alpha val="100000"/>
                </a:schemeClr>
              </a:gs>
            </a:gsLst>
            <a:lin ang="0"/>
          </a:gradFill>
          <a:ln>
            <a:noFill/>
          </a:ln>
          <a:effectLst>
            <a:outerShdw blurRad="50800" dist="38100" dir="2700000" algn="tl" rotWithShape="0">
              <a:schemeClr val="accent1">
                <a:lumMod val="75000"/>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lt1"/>
              </a:solidFill>
            </a:endParaRPr>
          </a:p>
        </p:txBody>
      </p:sp>
      <p:sp>
        <p:nvSpPr>
          <p:cNvPr id="9" name="圆角矩形 8"/>
          <p:cNvSpPr/>
          <p:nvPr>
            <p:custDataLst>
              <p:tags r:id="rId11"/>
            </p:custDataLst>
          </p:nvPr>
        </p:nvSpPr>
        <p:spPr>
          <a:xfrm>
            <a:off x="1227455" y="5209540"/>
            <a:ext cx="8702675" cy="763905"/>
          </a:xfrm>
          <a:prstGeom prst="roundRect">
            <a:avLst>
              <a:gd name="adj" fmla="val 13387"/>
            </a:avLst>
          </a:prstGeom>
          <a:solidFill>
            <a:schemeClr val="accent2">
              <a:lumMod val="60000"/>
              <a:lumOff val="40000"/>
              <a:alpha val="12000"/>
            </a:schemeClr>
          </a:solidFill>
          <a:ln w="9525">
            <a:gradFill>
              <a:gsLst>
                <a:gs pos="100000">
                  <a:schemeClr val="accent2">
                    <a:alpha val="15000"/>
                  </a:schemeClr>
                </a:gs>
                <a:gs pos="0">
                  <a:schemeClr val="accent2">
                    <a:alpha val="60000"/>
                  </a:schemeClr>
                </a:gs>
              </a:gsLst>
              <a:path path="circle">
                <a:fillToRect l="50000" t="50000" r="50000" b="50000"/>
              </a:path>
              <a:tileRect/>
            </a:gradFill>
          </a:ln>
          <a:effectLst>
            <a:outerShdw blurRad="444500" dist="38100" dir="2700000" algn="tl" rotWithShape="0">
              <a:prstClr val="black">
                <a:alpha val="7000"/>
              </a:prst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44145" tIns="0" rIns="144145" bIns="0" numCol="1" spcCol="0" rtlCol="0" fromWordArt="0" anchor="ctr" anchorCtr="0" forceAA="0" compatLnSpc="1">
            <a:noAutofit/>
          </a:bodyPr>
          <a:p>
            <a:pPr lvl="0" algn="l">
              <a:lnSpc>
                <a:spcPct val="150000"/>
              </a:lnSpc>
              <a:buClrTx/>
              <a:buSzTx/>
              <a:buFontTx/>
            </a:pPr>
            <a:r>
              <a:rPr lang="en-US" altLang="zh-CN"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4.</a:t>
            </a:r>
            <a:r>
              <a:rPr lang="zh-CN" altLang="en-US" sz="1600" b="1"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遗传：</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亦有遗传倾向。有研究表明，精索静脉曲张患者一级亲属的患病率为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34%-56%</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，其中父亲患病的概率为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21.1%</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，兄弟患病的概率为</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36.2%</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，交对照组高</a:t>
            </a:r>
            <a:r>
              <a:rPr lang="en-US" altLang="zh-CN"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4-8</a:t>
            </a:r>
            <a:r>
              <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rPr>
              <a:t>倍。</a:t>
            </a:r>
            <a:endParaRPr lang="zh-CN" altLang="en-US" sz="1600" kern="0" dirty="0">
              <a:ln>
                <a:noFill/>
                <a:prstDash val="sysDot"/>
              </a:ln>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 name="图片 15" descr="VI-logo1"/>
          <p:cNvPicPr>
            <a:picLocks noChangeAspect="1"/>
          </p:cNvPicPr>
          <p:nvPr>
            <p:custDataLst>
              <p:tags r:id="rId1"/>
            </p:custDataLst>
          </p:nvPr>
        </p:nvPicPr>
        <p:blipFill>
          <a:blip r:embed="rId2"/>
          <a:stretch>
            <a:fillRect/>
          </a:stretch>
        </p:blipFill>
        <p:spPr>
          <a:xfrm>
            <a:off x="234315" y="267970"/>
            <a:ext cx="2783205" cy="596900"/>
          </a:xfrm>
          <a:prstGeom prst="rect">
            <a:avLst/>
          </a:prstGeom>
        </p:spPr>
      </p:pic>
      <p:pic>
        <p:nvPicPr>
          <p:cNvPr id="7" name="图片 6" descr="diwen"/>
          <p:cNvPicPr>
            <a:picLocks noChangeAspect="1"/>
          </p:cNvPicPr>
          <p:nvPr>
            <p:custDataLst>
              <p:tags r:id="rId3"/>
            </p:custDataLst>
          </p:nvPr>
        </p:nvPicPr>
        <p:blipFill>
          <a:blip r:embed="rId4"/>
          <a:stretch>
            <a:fillRect/>
          </a:stretch>
        </p:blipFill>
        <p:spPr>
          <a:xfrm>
            <a:off x="0" y="6370320"/>
            <a:ext cx="12192000" cy="487680"/>
          </a:xfrm>
          <a:prstGeom prst="rect">
            <a:avLst/>
          </a:prstGeom>
        </p:spPr>
      </p:pic>
      <p:cxnSp>
        <p:nvCxnSpPr>
          <p:cNvPr id="2" name="直接连接符 1"/>
          <p:cNvCxnSpPr/>
          <p:nvPr/>
        </p:nvCxnSpPr>
        <p:spPr>
          <a:xfrm>
            <a:off x="0" y="1015365"/>
            <a:ext cx="12210415"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文本框 4"/>
          <p:cNvSpPr txBox="1"/>
          <p:nvPr/>
        </p:nvSpPr>
        <p:spPr>
          <a:xfrm>
            <a:off x="8764270" y="267970"/>
            <a:ext cx="3446145" cy="645160"/>
          </a:xfrm>
          <a:prstGeom prst="rect">
            <a:avLst/>
          </a:prstGeom>
          <a:noFill/>
        </p:spPr>
        <p:txBody>
          <a:bodyPr wrap="square" rtlCol="0">
            <a:spAutoFit/>
          </a:bodyPr>
          <a:p>
            <a:r>
              <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三、病因学</a:t>
            </a:r>
            <a:endParaRPr lang="zh-CN" altLang="en-US" sz="3600">
              <a:solidFill>
                <a:schemeClr val="accent5">
                  <a:lumMod val="75000"/>
                </a:schemeClr>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5"/>
          <a:srcRect l="4543" t="2082"/>
          <a:stretch>
            <a:fillRect/>
          </a:stretch>
        </p:blipFill>
        <p:spPr>
          <a:xfrm>
            <a:off x="43815" y="1165860"/>
            <a:ext cx="3429000" cy="4751705"/>
          </a:xfrm>
          <a:prstGeom prst="rect">
            <a:avLst/>
          </a:prstGeom>
        </p:spPr>
      </p:pic>
      <p:sp>
        <p:nvSpPr>
          <p:cNvPr id="4" name="文本框 3"/>
          <p:cNvSpPr txBox="1"/>
          <p:nvPr/>
        </p:nvSpPr>
        <p:spPr>
          <a:xfrm>
            <a:off x="3676650" y="1117600"/>
            <a:ext cx="7145020" cy="645160"/>
          </a:xfrm>
          <a:prstGeom prst="rect">
            <a:avLst/>
          </a:prstGeom>
        </p:spPr>
        <p:txBody>
          <a:bodyPr wrap="square">
            <a:spAutoFit/>
          </a:bodyPr>
          <a:p>
            <a:pPr algn="l"/>
            <a:r>
              <a:rPr lang="zh-CN" altLang="en-US" sz="1800">
                <a:solidFill>
                  <a:schemeClr val="accent5">
                    <a:lumMod val="75000"/>
                  </a:schemeClr>
                </a:solidFill>
                <a:latin typeface="Arial" panose="020B0604020202020204" pitchFamily="34" charset="0"/>
                <a:ea typeface="微软雅黑" panose="020B0503020204020204" charset="-122"/>
              </a:rPr>
              <a:t>精索静脉曲张分为</a:t>
            </a:r>
            <a:r>
              <a:rPr lang="zh-CN" altLang="en-US" sz="1800">
                <a:solidFill>
                  <a:srgbClr val="FF0000"/>
                </a:solidFill>
                <a:latin typeface="Arial" panose="020B0604020202020204" pitchFamily="34" charset="0"/>
                <a:ea typeface="微软雅黑" panose="020B0503020204020204" charset="-122"/>
              </a:rPr>
              <a:t>原发性</a:t>
            </a:r>
            <a:r>
              <a:rPr lang="zh-CN" altLang="en-US" sz="1800">
                <a:solidFill>
                  <a:schemeClr val="accent5">
                    <a:lumMod val="75000"/>
                  </a:schemeClr>
                </a:solidFill>
                <a:latin typeface="Arial" panose="020B0604020202020204" pitchFamily="34" charset="0"/>
                <a:ea typeface="微软雅黑" panose="020B0503020204020204" charset="-122"/>
              </a:rPr>
              <a:t>与</a:t>
            </a:r>
            <a:r>
              <a:rPr lang="zh-CN" altLang="en-US" sz="1800">
                <a:solidFill>
                  <a:srgbClr val="FF0000"/>
                </a:solidFill>
                <a:latin typeface="Arial" panose="020B0604020202020204" pitchFamily="34" charset="0"/>
                <a:ea typeface="微软雅黑" panose="020B0503020204020204" charset="-122"/>
              </a:rPr>
              <a:t>继发性</a:t>
            </a:r>
            <a:r>
              <a:rPr lang="zh-CN" altLang="en-US" sz="1800">
                <a:solidFill>
                  <a:schemeClr val="accent5">
                    <a:lumMod val="75000"/>
                  </a:schemeClr>
                </a:solidFill>
                <a:latin typeface="Arial" panose="020B0604020202020204" pitchFamily="34" charset="0"/>
                <a:ea typeface="微软雅黑" panose="020B0503020204020204" charset="-122"/>
              </a:rPr>
              <a:t>，病因目前尚未完全清楚，一般认为可能与下列因素有关。</a:t>
            </a:r>
            <a:endParaRPr lang="zh-CN" altLang="en-US" sz="1800">
              <a:solidFill>
                <a:schemeClr val="accent5">
                  <a:lumMod val="75000"/>
                </a:schemeClr>
              </a:solidFill>
              <a:latin typeface="Arial" panose="020B0604020202020204" pitchFamily="34" charset="0"/>
              <a:ea typeface="微软雅黑" panose="020B0503020204020204" charset="-122"/>
            </a:endParaRPr>
          </a:p>
        </p:txBody>
      </p:sp>
      <p:sp>
        <p:nvSpPr>
          <p:cNvPr id="94" name="任意多边形 93"/>
          <p:cNvSpPr/>
          <p:nvPr>
            <p:custDataLst>
              <p:tags r:id="rId6"/>
            </p:custDataLst>
          </p:nvPr>
        </p:nvSpPr>
        <p:spPr>
          <a:xfrm>
            <a:off x="3463432" y="2110890"/>
            <a:ext cx="4860918" cy="4168578"/>
          </a:xfrm>
          <a:custGeom>
            <a:avLst/>
            <a:gdLst>
              <a:gd name="adj1" fmla="val 0"/>
              <a:gd name="adj2" fmla="val 24165"/>
              <a:gd name="a1" fmla="pin 0 adj1 50000"/>
              <a:gd name="a2" fmla="pin 0 adj2 50000"/>
              <a:gd name="lx1" fmla="*/ ss a1 100000"/>
              <a:gd name="lx2" fmla="+- r 0 lx1"/>
              <a:gd name="ly1" fmla="+- b 0 lx1"/>
              <a:gd name="rx1" fmla="*/ ss a2 100000"/>
              <a:gd name="rx2" fmla="+- r 0 rx1"/>
              <a:gd name="ry1" fmla="+- b 0 rx1"/>
              <a:gd name="d" fmla="+- lx1 0 rx1"/>
              <a:gd name="dx" fmla="?: d lx1 rx1"/>
              <a:gd name="il" fmla="*/ dx 1 2"/>
              <a:gd name="ir" fmla="+- r 0 il"/>
              <a:gd name="ib" fmla="+- b 0 il"/>
            </a:gdLst>
            <a:ahLst/>
            <a:cxnLst>
              <a:cxn ang="0">
                <a:pos x="r" y="vc"/>
              </a:cxn>
              <a:cxn ang="cd4">
                <a:pos x="hc" y="b"/>
              </a:cxn>
              <a:cxn ang="cd2">
                <a:pos x="l" y="vc"/>
              </a:cxn>
              <a:cxn ang="3">
                <a:pos x="hc" y="t"/>
              </a:cxn>
            </a:cxnLst>
            <a:rect l="l" t="t" r="r" b="b"/>
            <a:pathLst>
              <a:path w="5226" h="6310">
                <a:moveTo>
                  <a:pt x="245" y="0"/>
                </a:moveTo>
                <a:lnTo>
                  <a:pt x="1024" y="0"/>
                </a:lnTo>
                <a:lnTo>
                  <a:pt x="1024" y="321"/>
                </a:lnTo>
                <a:lnTo>
                  <a:pt x="1255" y="553"/>
                </a:lnTo>
                <a:lnTo>
                  <a:pt x="4203" y="553"/>
                </a:lnTo>
                <a:lnTo>
                  <a:pt x="4203" y="0"/>
                </a:lnTo>
                <a:lnTo>
                  <a:pt x="4970" y="0"/>
                </a:lnTo>
                <a:lnTo>
                  <a:pt x="5226" y="256"/>
                </a:lnTo>
                <a:lnTo>
                  <a:pt x="5226" y="1941"/>
                </a:lnTo>
                <a:lnTo>
                  <a:pt x="5226" y="1942"/>
                </a:lnTo>
                <a:lnTo>
                  <a:pt x="5226" y="2684"/>
                </a:lnTo>
                <a:lnTo>
                  <a:pt x="5096" y="2716"/>
                </a:lnTo>
                <a:lnTo>
                  <a:pt x="5096" y="3855"/>
                </a:lnTo>
                <a:lnTo>
                  <a:pt x="5226" y="3887"/>
                </a:lnTo>
                <a:lnTo>
                  <a:pt x="5226" y="6025"/>
                </a:lnTo>
                <a:lnTo>
                  <a:pt x="4941" y="6310"/>
                </a:lnTo>
                <a:lnTo>
                  <a:pt x="777" y="6310"/>
                </a:lnTo>
                <a:lnTo>
                  <a:pt x="597" y="5972"/>
                </a:lnTo>
                <a:lnTo>
                  <a:pt x="1" y="5972"/>
                </a:lnTo>
                <a:lnTo>
                  <a:pt x="1" y="3891"/>
                </a:lnTo>
                <a:lnTo>
                  <a:pt x="144" y="3855"/>
                </a:lnTo>
                <a:lnTo>
                  <a:pt x="144" y="2716"/>
                </a:lnTo>
                <a:lnTo>
                  <a:pt x="1" y="2680"/>
                </a:lnTo>
                <a:lnTo>
                  <a:pt x="1" y="1931"/>
                </a:lnTo>
                <a:lnTo>
                  <a:pt x="0" y="1930"/>
                </a:lnTo>
                <a:lnTo>
                  <a:pt x="0" y="245"/>
                </a:lnTo>
                <a:lnTo>
                  <a:pt x="245" y="0"/>
                </a:lnTo>
                <a:close/>
              </a:path>
            </a:pathLst>
          </a:custGeom>
          <a:gradFill>
            <a:gsLst>
              <a:gs pos="52000">
                <a:schemeClr val="accent2">
                  <a:alpha val="0"/>
                </a:schemeClr>
              </a:gs>
              <a:gs pos="0">
                <a:schemeClr val="accent2">
                  <a:alpha val="20000"/>
                </a:schemeClr>
              </a:gs>
              <a:gs pos="100000">
                <a:schemeClr val="accent2">
                  <a:alpha val="20000"/>
                </a:schemeClr>
              </a:gs>
            </a:gsLst>
            <a:lin ang="2700000" scaled="0"/>
          </a:gradFill>
          <a:ln w="9525">
            <a:gradFill>
              <a:gsLst>
                <a:gs pos="24000">
                  <a:schemeClr val="accent2">
                    <a:alpha val="0"/>
                  </a:schemeClr>
                </a:gs>
                <a:gs pos="94000">
                  <a:schemeClr val="accent2">
                    <a:alpha val="70000"/>
                  </a:schemeClr>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2422" tIns="701253" rIns="532422" bIns="455676" numCol="1" spcCol="0" rtlCol="0" fromWordArt="0" anchor="ctr" anchorCtr="0" forceAA="0" compatLnSpc="1">
            <a:noAutofit/>
          </a:bodyPr>
          <a:lstStyle/>
          <a:p>
            <a:pPr lvl="0" algn="just">
              <a:lnSpc>
                <a:spcPct val="150000"/>
              </a:lnSpc>
              <a:spcBef>
                <a:spcPts val="0"/>
              </a:spcBef>
              <a:spcAft>
                <a:spcPts val="0"/>
              </a:spcAft>
              <a:buClrTx/>
              <a:buSzTx/>
              <a:buFontTx/>
            </a:pPr>
            <a:r>
              <a:rPr lang="en-US" altLang="zh-CN" sz="1200" b="1" u="sng">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1.</a:t>
            </a:r>
            <a:r>
              <a:rPr lang="zh-CN" altLang="en-US" sz="1200" b="1" u="sng">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静脉瓣膜异常</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，瓣膜缺如、功能受损、关闭不全有关</a:t>
            </a:r>
            <a:endPar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2.</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先天或遗传因素造成静脉壁及包绕精索的筋膜缺乏、松弛，或者提睾肌发育不良导致</a:t>
            </a:r>
            <a:r>
              <a:rPr lang="zh-CN" altLang="en-US" sz="1200">
                <a:ln>
                  <a:noFill/>
                </a:ln>
                <a:solidFill>
                  <a:schemeClr val="accent5">
                    <a:lumMod val="7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管壁薄</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易形成曲张</a:t>
            </a:r>
            <a:endPar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b="1" u="sng">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3.</a:t>
            </a:r>
            <a:r>
              <a:rPr lang="zh-CN" altLang="en-US" sz="1200" b="1" u="sng">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解剖因素，</a:t>
            </a: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77%-92%</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曲张发生在左侧原因与解剖密切相关</a:t>
            </a:r>
            <a:endPar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3.1</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左侧精索内静脉比右侧长</a:t>
            </a: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8-10cm</a:t>
            </a:r>
            <a:endPar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3.2</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左侧精索内静脉呈直角汇入左肾静脉又呈直角汇入下腔静脉</a:t>
            </a:r>
            <a:endPar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3.3左肾静脉在肠系膜上动脉与腹主动脉之间穿行，如果受压，则可能影响左精索内静脉回流，甚至导致反流形成近端钳夹现象（“胡桃夹”现象）</a:t>
            </a:r>
            <a:endPar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a:p>
            <a:pPr lvl="0" algn="just">
              <a:lnSpc>
                <a:spcPct val="150000"/>
              </a:lnSpc>
              <a:spcBef>
                <a:spcPts val="0"/>
              </a:spcBef>
              <a:spcAft>
                <a:spcPts val="0"/>
              </a:spcAft>
              <a:buClrTx/>
              <a:buSzTx/>
              <a:buFontTx/>
            </a:pPr>
            <a:r>
              <a:rPr lang="en-US" altLang="zh-CN"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3.4精索内静脉瓣缺如常见于左侧</a:t>
            </a:r>
            <a:r>
              <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rPr>
              <a:t>，左精索内静脉易受前方的乙状结肠压迫。</a:t>
            </a:r>
            <a:endParaRPr lang="zh-CN" altLang="en-US" sz="1200">
              <a:ln>
                <a:noFill/>
              </a:ln>
              <a:solidFill>
                <a:schemeClr val="tx1">
                  <a:lumMod val="85000"/>
                  <a:lumOff val="15000"/>
                </a:schemeClr>
              </a:solidFill>
              <a:effectLst/>
              <a:latin typeface="微软雅黑" panose="020B0503020204020204" charset="-122"/>
              <a:ea typeface="微软雅黑" panose="020B0503020204020204" charset="-122"/>
              <a:cs typeface="微软雅黑" panose="020B0503020204020204" charset="-122"/>
              <a:sym typeface="MiSans Normal" panose="00000500000000000000" charset="-122"/>
            </a:endParaRPr>
          </a:p>
        </p:txBody>
      </p:sp>
      <p:sp>
        <p:nvSpPr>
          <p:cNvPr id="52" name="直角三角形 51"/>
          <p:cNvSpPr/>
          <p:nvPr>
            <p:custDataLst>
              <p:tags r:id="rId7"/>
            </p:custDataLst>
          </p:nvPr>
        </p:nvSpPr>
        <p:spPr>
          <a:xfrm rot="16200000">
            <a:off x="7894940" y="6102089"/>
            <a:ext cx="157230" cy="157230"/>
          </a:xfrm>
          <a:prstGeom prst="rtTriangle">
            <a:avLst/>
          </a:prstGeom>
          <a:noFill/>
          <a:ln w="6350">
            <a:solidFill>
              <a:schemeClr val="accent2">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53" name="梯形 52"/>
          <p:cNvSpPr/>
          <p:nvPr>
            <p:custDataLst>
              <p:tags r:id="rId8"/>
            </p:custDataLst>
          </p:nvPr>
        </p:nvSpPr>
        <p:spPr>
          <a:xfrm rot="5400000">
            <a:off x="4287897" y="4236469"/>
            <a:ext cx="656667" cy="37656"/>
          </a:xfrm>
          <a:prstGeom prst="trapezoi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56" name="梯形 55"/>
          <p:cNvSpPr/>
          <p:nvPr>
            <p:custDataLst>
              <p:tags r:id="rId9"/>
            </p:custDataLst>
          </p:nvPr>
        </p:nvSpPr>
        <p:spPr>
          <a:xfrm rot="16200000" flipH="1">
            <a:off x="7703357" y="4236469"/>
            <a:ext cx="656667" cy="37656"/>
          </a:xfrm>
          <a:prstGeom prst="trapezoi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58" name="任意多边形 57"/>
          <p:cNvSpPr/>
          <p:nvPr>
            <p:custDataLst>
              <p:tags r:id="rId10"/>
            </p:custDataLst>
          </p:nvPr>
        </p:nvSpPr>
        <p:spPr>
          <a:xfrm flipV="1">
            <a:off x="4594429" y="6120587"/>
            <a:ext cx="453192" cy="136090"/>
          </a:xfrm>
          <a:custGeom>
            <a:avLst/>
            <a:gdLst>
              <a:gd name="adj" fmla="val 56966"/>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686" h="206">
                <a:moveTo>
                  <a:pt x="455" y="206"/>
                </a:moveTo>
                <a:lnTo>
                  <a:pt x="572" y="0"/>
                </a:lnTo>
                <a:lnTo>
                  <a:pt x="686" y="0"/>
                </a:lnTo>
                <a:lnTo>
                  <a:pt x="569" y="206"/>
                </a:lnTo>
                <a:lnTo>
                  <a:pt x="455" y="206"/>
                </a:lnTo>
                <a:close/>
                <a:moveTo>
                  <a:pt x="228" y="206"/>
                </a:moveTo>
                <a:lnTo>
                  <a:pt x="345" y="0"/>
                </a:lnTo>
                <a:lnTo>
                  <a:pt x="459" y="0"/>
                </a:lnTo>
                <a:lnTo>
                  <a:pt x="342" y="206"/>
                </a:lnTo>
                <a:lnTo>
                  <a:pt x="228" y="206"/>
                </a:lnTo>
                <a:close/>
                <a:moveTo>
                  <a:pt x="0" y="206"/>
                </a:moveTo>
                <a:lnTo>
                  <a:pt x="117" y="0"/>
                </a:lnTo>
                <a:lnTo>
                  <a:pt x="231" y="0"/>
                </a:lnTo>
                <a:lnTo>
                  <a:pt x="114" y="206"/>
                </a:lnTo>
                <a:lnTo>
                  <a:pt x="0" y="206"/>
                </a:lnTo>
                <a:close/>
              </a:path>
            </a:pathLst>
          </a:custGeom>
          <a:gradFill>
            <a:gsLst>
              <a:gs pos="0">
                <a:schemeClr val="accent2">
                  <a:alpha val="100000"/>
                </a:schemeClr>
              </a:gs>
              <a:gs pos="100000">
                <a:schemeClr val="accent2">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lumMod val="100000"/>
                </a:schemeClr>
              </a:solidFill>
              <a:latin typeface="MiSans Normal" panose="00000500000000000000" charset="-122"/>
              <a:ea typeface="MiSans Normal" panose="00000500000000000000" charset="-122"/>
              <a:sym typeface="MiSans Normal" panose="00000500000000000000" charset="-122"/>
            </a:endParaRPr>
          </a:p>
        </p:txBody>
      </p:sp>
      <p:sp>
        <p:nvSpPr>
          <p:cNvPr id="59" name="任意多边形: 形状 367"/>
          <p:cNvSpPr/>
          <p:nvPr>
            <p:custDataLst>
              <p:tags r:id="rId11"/>
            </p:custDataLst>
          </p:nvPr>
        </p:nvSpPr>
        <p:spPr>
          <a:xfrm>
            <a:off x="4692864" y="5761204"/>
            <a:ext cx="3270782" cy="397699"/>
          </a:xfrm>
          <a:custGeom>
            <a:avLst/>
            <a:gdLst>
              <a:gd name="connsiteX0" fmla="*/ 0 w 2382520"/>
              <a:gd name="connsiteY0" fmla="*/ 106680 h 289560"/>
              <a:gd name="connsiteX1" fmla="*/ 254000 w 2382520"/>
              <a:gd name="connsiteY1" fmla="*/ 106680 h 289560"/>
              <a:gd name="connsiteX2" fmla="*/ 350520 w 2382520"/>
              <a:gd name="connsiteY2" fmla="*/ 289560 h 289560"/>
              <a:gd name="connsiteX3" fmla="*/ 2255520 w 2382520"/>
              <a:gd name="connsiteY3" fmla="*/ 289560 h 289560"/>
              <a:gd name="connsiteX4" fmla="*/ 2382520 w 2382520"/>
              <a:gd name="connsiteY4" fmla="*/ 167640 h 289560"/>
              <a:gd name="connsiteX5" fmla="*/ 2382520 w 2382520"/>
              <a:gd name="connsiteY5" fmla="*/ 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2520" h="289560">
                <a:moveTo>
                  <a:pt x="0" y="106680"/>
                </a:moveTo>
                <a:lnTo>
                  <a:pt x="254000" y="106680"/>
                </a:lnTo>
                <a:lnTo>
                  <a:pt x="350520" y="289560"/>
                </a:lnTo>
                <a:lnTo>
                  <a:pt x="2255520" y="289560"/>
                </a:lnTo>
                <a:lnTo>
                  <a:pt x="2382520" y="167640"/>
                </a:lnTo>
                <a:lnTo>
                  <a:pt x="2382520" y="0"/>
                </a:lnTo>
              </a:path>
            </a:pathLst>
          </a:custGeom>
          <a:noFill/>
          <a:ln w="6350">
            <a:solidFill>
              <a:schemeClr val="accent2">
                <a:alpha val="80000"/>
              </a:schemeClr>
            </a:solidFill>
          </a:ln>
          <a:effectLst>
            <a:glow rad="25400">
              <a:schemeClr val="accent2">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pic>
        <p:nvPicPr>
          <p:cNvPr id="73" name="图片 72"/>
          <p:cNvPicPr>
            <a:picLocks noChangeAspect="1"/>
          </p:cNvPicPr>
          <p:nvPr>
            <p:custDataLst>
              <p:tags r:id="rId12"/>
            </p:custDataLst>
          </p:nvPr>
        </p:nvPicPr>
        <p:blipFill>
          <a:blip r:embed="rId13">
            <a:alphaModFix amt="25000"/>
            <a:duotone>
              <a:schemeClr val="accent1">
                <a:shade val="45000"/>
                <a:satMod val="135000"/>
              </a:schemeClr>
              <a:prstClr val="white"/>
            </a:duotone>
          </a:blip>
          <a:stretch>
            <a:fillRect/>
          </a:stretch>
        </p:blipFill>
        <p:spPr>
          <a:xfrm>
            <a:off x="5190319" y="6137763"/>
            <a:ext cx="2288424" cy="241130"/>
          </a:xfrm>
          <a:prstGeom prst="rect">
            <a:avLst/>
          </a:prstGeom>
        </p:spPr>
      </p:pic>
      <p:pic>
        <p:nvPicPr>
          <p:cNvPr id="74" name="图片 73"/>
          <p:cNvPicPr>
            <a:picLocks noChangeAspect="1"/>
          </p:cNvPicPr>
          <p:nvPr>
            <p:custDataLst>
              <p:tags r:id="rId14"/>
            </p:custDataLst>
          </p:nvPr>
        </p:nvPicPr>
        <p:blipFill>
          <a:blip r:embed="rId13">
            <a:duotone>
              <a:schemeClr val="accent1">
                <a:shade val="45000"/>
                <a:satMod val="135000"/>
              </a:schemeClr>
              <a:prstClr val="white"/>
            </a:duotone>
          </a:blip>
          <a:stretch>
            <a:fillRect/>
          </a:stretch>
        </p:blipFill>
        <p:spPr>
          <a:xfrm>
            <a:off x="5719484" y="6221002"/>
            <a:ext cx="1230094" cy="74651"/>
          </a:xfrm>
          <a:prstGeom prst="rect">
            <a:avLst/>
          </a:prstGeom>
        </p:spPr>
      </p:pic>
      <p:sp>
        <p:nvSpPr>
          <p:cNvPr id="75" name="菱形 74"/>
          <p:cNvSpPr/>
          <p:nvPr>
            <p:custDataLst>
              <p:tags r:id="rId15"/>
            </p:custDataLst>
          </p:nvPr>
        </p:nvSpPr>
        <p:spPr>
          <a:xfrm flipV="1">
            <a:off x="5136808" y="6248749"/>
            <a:ext cx="2395446" cy="18498"/>
          </a:xfrm>
          <a:prstGeom prst="diamond">
            <a:avLst/>
          </a:prstGeom>
          <a:gradFill>
            <a:gsLst>
              <a:gs pos="0">
                <a:schemeClr val="accent2">
                  <a:alpha val="10000"/>
                </a:schemeClr>
              </a:gs>
              <a:gs pos="100000">
                <a:schemeClr val="accent2">
                  <a:alpha val="10000"/>
                </a:schemeClr>
              </a:gs>
              <a:gs pos="50000">
                <a:srgbClr val="FFFFFF"/>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86" name="剪去对角的矩形 85"/>
          <p:cNvSpPr/>
          <p:nvPr>
            <p:custDataLst>
              <p:tags r:id="rId16"/>
            </p:custDataLst>
          </p:nvPr>
        </p:nvSpPr>
        <p:spPr>
          <a:xfrm>
            <a:off x="4412615" y="1823085"/>
            <a:ext cx="2954020" cy="628650"/>
          </a:xfrm>
          <a:prstGeom prst="snip2DiagRect">
            <a:avLst>
              <a:gd name="adj1" fmla="val 0"/>
              <a:gd name="adj2" fmla="val 24165"/>
            </a:avLst>
          </a:prstGeom>
          <a:gradFill>
            <a:gsLst>
              <a:gs pos="52000">
                <a:schemeClr val="accent2">
                  <a:alpha val="0"/>
                </a:schemeClr>
              </a:gs>
              <a:gs pos="0">
                <a:schemeClr val="accent2">
                  <a:alpha val="20000"/>
                </a:schemeClr>
              </a:gs>
              <a:gs pos="100000">
                <a:schemeClr val="accent2">
                  <a:alpha val="20000"/>
                </a:schemeClr>
              </a:gs>
            </a:gsLst>
            <a:lin ang="2700000" scaled="0"/>
          </a:gradFill>
          <a:ln w="9525">
            <a:solidFill>
              <a:schemeClr val="accent2">
                <a:alpha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2400" b="1">
                <a:solidFill>
                  <a:srgbClr val="FF0000"/>
                </a:solidFill>
                <a:uFillTx/>
                <a:latin typeface="+mn-ea"/>
                <a:cs typeface="MiSans Normal" panose="00000500000000000000" charset="-122"/>
                <a:sym typeface="MiSans Normal" panose="00000500000000000000" charset="-122"/>
              </a:rPr>
              <a:t>原发性</a:t>
            </a:r>
            <a:endParaRPr lang="zh-CN" altLang="en-US" sz="2400" b="1">
              <a:solidFill>
                <a:srgbClr val="FF0000"/>
              </a:solidFill>
              <a:uFillTx/>
              <a:latin typeface="+mn-ea"/>
              <a:cs typeface="MiSans Normal" panose="00000500000000000000" charset="-122"/>
              <a:sym typeface="MiSans Normal" panose="00000500000000000000" charset="-122"/>
            </a:endParaRPr>
          </a:p>
        </p:txBody>
      </p:sp>
      <p:sp>
        <p:nvSpPr>
          <p:cNvPr id="103" name="任意多边形: 形状 155"/>
          <p:cNvSpPr/>
          <p:nvPr>
            <p:custDataLst>
              <p:tags r:id="rId17"/>
            </p:custDataLst>
          </p:nvPr>
        </p:nvSpPr>
        <p:spPr>
          <a:xfrm>
            <a:off x="4394610" y="1762875"/>
            <a:ext cx="297944" cy="206117"/>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latin typeface="MiSans Normal" panose="00000500000000000000" charset="-122"/>
              <a:ea typeface="MiSans Normal" panose="00000500000000000000" charset="-122"/>
              <a:sym typeface="MiSans Normal" panose="00000500000000000000" charset="-122"/>
            </a:endParaRPr>
          </a:p>
        </p:txBody>
      </p:sp>
      <p:cxnSp>
        <p:nvCxnSpPr>
          <p:cNvPr id="104" name="直接连接符 103"/>
          <p:cNvCxnSpPr/>
          <p:nvPr>
            <p:custDataLst>
              <p:tags r:id="rId18"/>
            </p:custDataLst>
          </p:nvPr>
        </p:nvCxnSpPr>
        <p:spPr>
          <a:xfrm flipV="1">
            <a:off x="7366435" y="2242025"/>
            <a:ext cx="0" cy="149963"/>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1" name="任意多边形: 形状 155"/>
          <p:cNvSpPr/>
          <p:nvPr>
            <p:custDataLst>
              <p:tags r:id="rId19"/>
            </p:custDataLst>
          </p:nvPr>
        </p:nvSpPr>
        <p:spPr>
          <a:xfrm>
            <a:off x="1381123" y="1789494"/>
            <a:ext cx="297944" cy="206117"/>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latin typeface="MiSans Normal" panose="00000500000000000000" charset="-122"/>
              <a:ea typeface="MiSans Normal" panose="00000500000000000000" charset="-122"/>
              <a:sym typeface="MiSans Normal" panose="00000500000000000000" charset="-122"/>
            </a:endParaRPr>
          </a:p>
        </p:txBody>
      </p:sp>
      <p:cxnSp>
        <p:nvCxnSpPr>
          <p:cNvPr id="102" name="直接连接符 101"/>
          <p:cNvCxnSpPr/>
          <p:nvPr>
            <p:custDataLst>
              <p:tags r:id="rId20"/>
            </p:custDataLst>
          </p:nvPr>
        </p:nvCxnSpPr>
        <p:spPr>
          <a:xfrm flipV="1">
            <a:off x="3493158" y="2240704"/>
            <a:ext cx="0" cy="14996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8" name="任意多边形 107"/>
          <p:cNvSpPr/>
          <p:nvPr>
            <p:custDataLst>
              <p:tags r:id="rId21"/>
            </p:custDataLst>
          </p:nvPr>
        </p:nvSpPr>
        <p:spPr>
          <a:xfrm>
            <a:off x="8466385" y="2083804"/>
            <a:ext cx="3301832" cy="3918861"/>
          </a:xfrm>
          <a:custGeom>
            <a:avLst/>
            <a:gdLst>
              <a:gd name="adj1" fmla="val 0"/>
              <a:gd name="adj2" fmla="val 24165"/>
              <a:gd name="a1" fmla="pin 0 adj1 50000"/>
              <a:gd name="a2" fmla="pin 0 adj2 50000"/>
              <a:gd name="lx1" fmla="*/ ss a1 100000"/>
              <a:gd name="lx2" fmla="+- r 0 lx1"/>
              <a:gd name="ly1" fmla="+- b 0 lx1"/>
              <a:gd name="rx1" fmla="*/ ss a2 100000"/>
              <a:gd name="rx2" fmla="+- r 0 rx1"/>
              <a:gd name="ry1" fmla="+- b 0 rx1"/>
              <a:gd name="d" fmla="+- lx1 0 rx1"/>
              <a:gd name="dx" fmla="?: d lx1 rx1"/>
              <a:gd name="il" fmla="*/ dx 1 2"/>
              <a:gd name="ir" fmla="+- r 0 il"/>
              <a:gd name="ib" fmla="+- b 0 il"/>
            </a:gdLst>
            <a:ahLst/>
            <a:cxnLst>
              <a:cxn ang="0">
                <a:pos x="r" y="vc"/>
              </a:cxn>
              <a:cxn ang="cd4">
                <a:pos x="hc" y="b"/>
              </a:cxn>
              <a:cxn ang="cd2">
                <a:pos x="l" y="vc"/>
              </a:cxn>
              <a:cxn ang="3">
                <a:pos x="hc" y="t"/>
              </a:cxn>
            </a:cxnLst>
            <a:rect l="l" t="t" r="r" b="b"/>
            <a:pathLst>
              <a:path w="5226" h="6310">
                <a:moveTo>
                  <a:pt x="245" y="0"/>
                </a:moveTo>
                <a:lnTo>
                  <a:pt x="1024" y="0"/>
                </a:lnTo>
                <a:lnTo>
                  <a:pt x="1024" y="321"/>
                </a:lnTo>
                <a:lnTo>
                  <a:pt x="1255" y="553"/>
                </a:lnTo>
                <a:lnTo>
                  <a:pt x="4203" y="553"/>
                </a:lnTo>
                <a:lnTo>
                  <a:pt x="4203" y="0"/>
                </a:lnTo>
                <a:lnTo>
                  <a:pt x="4970" y="0"/>
                </a:lnTo>
                <a:lnTo>
                  <a:pt x="5226" y="256"/>
                </a:lnTo>
                <a:lnTo>
                  <a:pt x="5226" y="1941"/>
                </a:lnTo>
                <a:lnTo>
                  <a:pt x="5226" y="1942"/>
                </a:lnTo>
                <a:lnTo>
                  <a:pt x="5226" y="2684"/>
                </a:lnTo>
                <a:lnTo>
                  <a:pt x="5096" y="2716"/>
                </a:lnTo>
                <a:lnTo>
                  <a:pt x="5096" y="3855"/>
                </a:lnTo>
                <a:lnTo>
                  <a:pt x="5226" y="3887"/>
                </a:lnTo>
                <a:lnTo>
                  <a:pt x="5226" y="6025"/>
                </a:lnTo>
                <a:lnTo>
                  <a:pt x="4941" y="6310"/>
                </a:lnTo>
                <a:lnTo>
                  <a:pt x="777" y="6310"/>
                </a:lnTo>
                <a:lnTo>
                  <a:pt x="597" y="5972"/>
                </a:lnTo>
                <a:lnTo>
                  <a:pt x="1" y="5972"/>
                </a:lnTo>
                <a:lnTo>
                  <a:pt x="1" y="3891"/>
                </a:lnTo>
                <a:lnTo>
                  <a:pt x="144" y="3855"/>
                </a:lnTo>
                <a:lnTo>
                  <a:pt x="144" y="2716"/>
                </a:lnTo>
                <a:lnTo>
                  <a:pt x="1" y="2680"/>
                </a:lnTo>
                <a:lnTo>
                  <a:pt x="1" y="1931"/>
                </a:lnTo>
                <a:lnTo>
                  <a:pt x="0" y="1930"/>
                </a:lnTo>
                <a:lnTo>
                  <a:pt x="0" y="245"/>
                </a:lnTo>
                <a:lnTo>
                  <a:pt x="245" y="0"/>
                </a:lnTo>
                <a:close/>
              </a:path>
            </a:pathLst>
          </a:custGeom>
          <a:gradFill>
            <a:gsLst>
              <a:gs pos="52000">
                <a:schemeClr val="accent1">
                  <a:alpha val="0"/>
                </a:schemeClr>
              </a:gs>
              <a:gs pos="0">
                <a:schemeClr val="accent1">
                  <a:alpha val="20000"/>
                </a:schemeClr>
              </a:gs>
              <a:gs pos="100000">
                <a:schemeClr val="accent1">
                  <a:alpha val="20000"/>
                </a:schemeClr>
              </a:gs>
            </a:gsLst>
            <a:lin ang="2700000" scaled="0"/>
          </a:gradFill>
          <a:ln w="9525">
            <a:gradFill>
              <a:gsLst>
                <a:gs pos="24000">
                  <a:schemeClr val="accent1">
                    <a:alpha val="0"/>
                  </a:schemeClr>
                </a:gs>
                <a:gs pos="94000">
                  <a:schemeClr val="accent1">
                    <a:alpha val="70000"/>
                  </a:schemeClr>
                </a:gs>
              </a:gsLst>
              <a:path path="circle">
                <a:fillToRect l="50000" t="50000" r="50000" b="50000"/>
              </a:path>
              <a:tileRect/>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532422" tIns="701253" rIns="532422" bIns="455676" numCol="1" spcCol="0" rtlCol="0" fromWordArt="0" anchor="ctr" anchorCtr="0" forceAA="0" compatLnSpc="1">
            <a:noAutofit/>
          </a:bodyPr>
          <a:lstStyle/>
          <a:p>
            <a:pPr lvl="0" algn="just">
              <a:lnSpc>
                <a:spcPct val="150000"/>
              </a:lnSpc>
              <a:spcBef>
                <a:spcPts val="0"/>
              </a:spcBef>
              <a:spcAft>
                <a:spcPts val="0"/>
              </a:spcAft>
              <a:buClrTx/>
              <a:buSzTx/>
              <a:buFontTx/>
            </a:pPr>
            <a:r>
              <a:rPr lang="zh-CN" altLang="zh-CN">
                <a:ln>
                  <a:noFill/>
                </a:ln>
                <a:solidFill>
                  <a:schemeClr val="tx1">
                    <a:lumMod val="85000"/>
                    <a:lumOff val="15000"/>
                  </a:schemeClr>
                </a:solidFill>
                <a:effectLst/>
                <a:latin typeface="微软雅黑" panose="020B0503020204020204" charset="-122"/>
                <a:ea typeface="微软雅黑" panose="020B0503020204020204" charset="-122"/>
                <a:cs typeface="MiSans Normal" panose="00000500000000000000" charset="-122"/>
                <a:sym typeface="MiSans Normal" panose="00000500000000000000" charset="-122"/>
              </a:rPr>
              <a:t>可见于左肾静脉或腔静脉瘤栓阻塞、肾肿瘤、腹膜后肿瘤、盆腔肿瘤、巨大肾积水或肾囊肿、异位血管压迫等</a:t>
            </a:r>
            <a:endParaRPr lang="zh-CN" altLang="zh-CN">
              <a:ln>
                <a:noFill/>
              </a:ln>
              <a:solidFill>
                <a:schemeClr val="tx1">
                  <a:lumMod val="85000"/>
                  <a:lumOff val="15000"/>
                </a:schemeClr>
              </a:solidFill>
              <a:effectLst/>
              <a:latin typeface="微软雅黑" panose="020B0503020204020204" charset="-122"/>
              <a:ea typeface="微软雅黑" panose="020B0503020204020204" charset="-122"/>
              <a:cs typeface="MiSans Normal" panose="00000500000000000000" charset="-122"/>
              <a:sym typeface="MiSans Normal" panose="00000500000000000000" charset="-122"/>
            </a:endParaRPr>
          </a:p>
        </p:txBody>
      </p:sp>
      <p:sp>
        <p:nvSpPr>
          <p:cNvPr id="62" name="直角三角形 61"/>
          <p:cNvSpPr/>
          <p:nvPr>
            <p:custDataLst>
              <p:tags r:id="rId22"/>
            </p:custDataLst>
          </p:nvPr>
        </p:nvSpPr>
        <p:spPr>
          <a:xfrm rot="16200000">
            <a:off x="11767556" y="6099446"/>
            <a:ext cx="157230" cy="157230"/>
          </a:xfrm>
          <a:prstGeom prst="rtTriangle">
            <a:avLst/>
          </a:prstGeom>
          <a:noFill/>
          <a:ln w="6350">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63" name="梯形 62"/>
          <p:cNvSpPr/>
          <p:nvPr>
            <p:custDataLst>
              <p:tags r:id="rId23"/>
            </p:custDataLst>
          </p:nvPr>
        </p:nvSpPr>
        <p:spPr>
          <a:xfrm rot="5400000">
            <a:off x="8160513" y="4233826"/>
            <a:ext cx="656667" cy="37656"/>
          </a:xfrm>
          <a:prstGeom prst="trapezoi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64" name="梯形 63"/>
          <p:cNvSpPr/>
          <p:nvPr>
            <p:custDataLst>
              <p:tags r:id="rId24"/>
            </p:custDataLst>
          </p:nvPr>
        </p:nvSpPr>
        <p:spPr>
          <a:xfrm rot="16200000" flipH="1">
            <a:off x="11575973" y="4233826"/>
            <a:ext cx="656667" cy="37656"/>
          </a:xfrm>
          <a:prstGeom prst="trapezoi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66" name="任意多边形 65"/>
          <p:cNvSpPr/>
          <p:nvPr>
            <p:custDataLst>
              <p:tags r:id="rId25"/>
            </p:custDataLst>
          </p:nvPr>
        </p:nvSpPr>
        <p:spPr>
          <a:xfrm flipV="1">
            <a:off x="8467046" y="6117944"/>
            <a:ext cx="453192" cy="136090"/>
          </a:xfrm>
          <a:custGeom>
            <a:avLst/>
            <a:gdLst>
              <a:gd name="adj" fmla="val 56966"/>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686" h="206">
                <a:moveTo>
                  <a:pt x="455" y="206"/>
                </a:moveTo>
                <a:lnTo>
                  <a:pt x="572" y="0"/>
                </a:lnTo>
                <a:lnTo>
                  <a:pt x="686" y="0"/>
                </a:lnTo>
                <a:lnTo>
                  <a:pt x="569" y="206"/>
                </a:lnTo>
                <a:lnTo>
                  <a:pt x="455" y="206"/>
                </a:lnTo>
                <a:close/>
                <a:moveTo>
                  <a:pt x="228" y="206"/>
                </a:moveTo>
                <a:lnTo>
                  <a:pt x="345" y="0"/>
                </a:lnTo>
                <a:lnTo>
                  <a:pt x="459" y="0"/>
                </a:lnTo>
                <a:lnTo>
                  <a:pt x="342" y="206"/>
                </a:lnTo>
                <a:lnTo>
                  <a:pt x="228" y="206"/>
                </a:lnTo>
                <a:close/>
                <a:moveTo>
                  <a:pt x="0" y="206"/>
                </a:moveTo>
                <a:lnTo>
                  <a:pt x="117" y="0"/>
                </a:lnTo>
                <a:lnTo>
                  <a:pt x="231" y="0"/>
                </a:lnTo>
                <a:lnTo>
                  <a:pt x="114" y="206"/>
                </a:lnTo>
                <a:lnTo>
                  <a:pt x="0" y="206"/>
                </a:lnTo>
                <a:close/>
              </a:path>
            </a:pathLst>
          </a:custGeom>
          <a:gradFill>
            <a:gsLst>
              <a:gs pos="0">
                <a:schemeClr val="accent1">
                  <a:alpha val="100000"/>
                </a:schemeClr>
              </a:gs>
              <a:gs pos="100000">
                <a:schemeClr val="accent1">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lumMod val="100000"/>
                </a:schemeClr>
              </a:solidFill>
              <a:latin typeface="MiSans Normal" panose="00000500000000000000" charset="-122"/>
              <a:ea typeface="MiSans Normal" panose="00000500000000000000" charset="-122"/>
              <a:sym typeface="MiSans Normal" panose="00000500000000000000" charset="-122"/>
            </a:endParaRPr>
          </a:p>
        </p:txBody>
      </p:sp>
      <p:sp>
        <p:nvSpPr>
          <p:cNvPr id="67" name="任意多边形: 形状 367"/>
          <p:cNvSpPr/>
          <p:nvPr>
            <p:custDataLst>
              <p:tags r:id="rId26"/>
            </p:custDataLst>
          </p:nvPr>
        </p:nvSpPr>
        <p:spPr>
          <a:xfrm>
            <a:off x="8565480" y="5758561"/>
            <a:ext cx="3270782" cy="397699"/>
          </a:xfrm>
          <a:custGeom>
            <a:avLst/>
            <a:gdLst>
              <a:gd name="connsiteX0" fmla="*/ 0 w 2382520"/>
              <a:gd name="connsiteY0" fmla="*/ 106680 h 289560"/>
              <a:gd name="connsiteX1" fmla="*/ 254000 w 2382520"/>
              <a:gd name="connsiteY1" fmla="*/ 106680 h 289560"/>
              <a:gd name="connsiteX2" fmla="*/ 350520 w 2382520"/>
              <a:gd name="connsiteY2" fmla="*/ 289560 h 289560"/>
              <a:gd name="connsiteX3" fmla="*/ 2255520 w 2382520"/>
              <a:gd name="connsiteY3" fmla="*/ 289560 h 289560"/>
              <a:gd name="connsiteX4" fmla="*/ 2382520 w 2382520"/>
              <a:gd name="connsiteY4" fmla="*/ 167640 h 289560"/>
              <a:gd name="connsiteX5" fmla="*/ 2382520 w 2382520"/>
              <a:gd name="connsiteY5" fmla="*/ 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2520" h="289560">
                <a:moveTo>
                  <a:pt x="0" y="106680"/>
                </a:moveTo>
                <a:lnTo>
                  <a:pt x="254000" y="106680"/>
                </a:lnTo>
                <a:lnTo>
                  <a:pt x="350520" y="289560"/>
                </a:lnTo>
                <a:lnTo>
                  <a:pt x="2255520" y="289560"/>
                </a:lnTo>
                <a:lnTo>
                  <a:pt x="2382520" y="167640"/>
                </a:lnTo>
                <a:lnTo>
                  <a:pt x="2382520" y="0"/>
                </a:lnTo>
              </a:path>
            </a:pathLst>
          </a:custGeom>
          <a:noFill/>
          <a:ln w="6350">
            <a:solidFill>
              <a:schemeClr val="accent1">
                <a:alpha val="80000"/>
              </a:schemeClr>
            </a:solidFill>
          </a:ln>
          <a:effectLst>
            <a:glow rad="25400">
              <a:schemeClr val="accent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pic>
        <p:nvPicPr>
          <p:cNvPr id="77" name="图片 76"/>
          <p:cNvPicPr>
            <a:picLocks noChangeAspect="1"/>
          </p:cNvPicPr>
          <p:nvPr>
            <p:custDataLst>
              <p:tags r:id="rId27"/>
            </p:custDataLst>
          </p:nvPr>
        </p:nvPicPr>
        <p:blipFill>
          <a:blip r:embed="rId13">
            <a:alphaModFix amt="25000"/>
            <a:duotone>
              <a:schemeClr val="accent1">
                <a:shade val="45000"/>
                <a:satMod val="135000"/>
              </a:schemeClr>
              <a:prstClr val="white"/>
            </a:duotone>
          </a:blip>
          <a:stretch>
            <a:fillRect/>
          </a:stretch>
        </p:blipFill>
        <p:spPr>
          <a:xfrm>
            <a:off x="9062934" y="6135120"/>
            <a:ext cx="2288424" cy="241130"/>
          </a:xfrm>
          <a:prstGeom prst="rect">
            <a:avLst/>
          </a:prstGeom>
        </p:spPr>
      </p:pic>
      <p:pic>
        <p:nvPicPr>
          <p:cNvPr id="78" name="图片 77"/>
          <p:cNvPicPr>
            <a:picLocks noChangeAspect="1"/>
          </p:cNvPicPr>
          <p:nvPr>
            <p:custDataLst>
              <p:tags r:id="rId28"/>
            </p:custDataLst>
          </p:nvPr>
        </p:nvPicPr>
        <p:blipFill>
          <a:blip r:embed="rId13">
            <a:duotone>
              <a:schemeClr val="accent1">
                <a:shade val="45000"/>
                <a:satMod val="135000"/>
              </a:schemeClr>
              <a:prstClr val="white"/>
            </a:duotone>
          </a:blip>
          <a:stretch>
            <a:fillRect/>
          </a:stretch>
        </p:blipFill>
        <p:spPr>
          <a:xfrm>
            <a:off x="9592100" y="6185989"/>
            <a:ext cx="1230094" cy="74651"/>
          </a:xfrm>
          <a:prstGeom prst="rect">
            <a:avLst/>
          </a:prstGeom>
        </p:spPr>
      </p:pic>
      <p:sp>
        <p:nvSpPr>
          <p:cNvPr id="79" name="菱形 78"/>
          <p:cNvSpPr/>
          <p:nvPr>
            <p:custDataLst>
              <p:tags r:id="rId29"/>
            </p:custDataLst>
          </p:nvPr>
        </p:nvSpPr>
        <p:spPr>
          <a:xfrm flipV="1">
            <a:off x="9009423" y="6246106"/>
            <a:ext cx="2395446" cy="18498"/>
          </a:xfrm>
          <a:prstGeom prst="diamond">
            <a:avLst/>
          </a:prstGeom>
          <a:gradFill>
            <a:gsLst>
              <a:gs pos="0">
                <a:schemeClr val="accent1">
                  <a:alpha val="10000"/>
                </a:schemeClr>
              </a:gs>
              <a:gs pos="100000">
                <a:schemeClr val="accent1">
                  <a:alpha val="10000"/>
                </a:schemeClr>
              </a:gs>
              <a:gs pos="50000">
                <a:srgbClr val="FFFFFF"/>
              </a:gs>
            </a:gsLst>
            <a:lin ang="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MiSans Normal" panose="00000500000000000000" charset="-122"/>
              <a:ea typeface="MiSans Normal" panose="00000500000000000000" charset="-122"/>
              <a:sym typeface="MiSans Normal" panose="00000500000000000000" charset="-122"/>
            </a:endParaRPr>
          </a:p>
        </p:txBody>
      </p:sp>
      <p:sp>
        <p:nvSpPr>
          <p:cNvPr id="110" name="剪去对角的矩形 109"/>
          <p:cNvSpPr/>
          <p:nvPr>
            <p:custDataLst>
              <p:tags r:id="rId30"/>
            </p:custDataLst>
          </p:nvPr>
        </p:nvSpPr>
        <p:spPr>
          <a:xfrm>
            <a:off x="9127677" y="1825497"/>
            <a:ext cx="1968679" cy="628920"/>
          </a:xfrm>
          <a:prstGeom prst="snip2DiagRect">
            <a:avLst>
              <a:gd name="adj1" fmla="val 0"/>
              <a:gd name="adj2" fmla="val 24165"/>
            </a:avLst>
          </a:prstGeom>
          <a:gradFill>
            <a:gsLst>
              <a:gs pos="52000">
                <a:schemeClr val="accent1">
                  <a:alpha val="0"/>
                </a:schemeClr>
              </a:gs>
              <a:gs pos="0">
                <a:schemeClr val="accent1">
                  <a:alpha val="20000"/>
                </a:schemeClr>
              </a:gs>
              <a:gs pos="100000">
                <a:schemeClr val="accent1">
                  <a:alpha val="20000"/>
                </a:schemeClr>
              </a:gs>
            </a:gsLst>
            <a:lin ang="2700000" scaled="0"/>
          </a:gradFill>
          <a:ln w="9525">
            <a:solidFill>
              <a:schemeClr val="accent1">
                <a:alpha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zh-CN" altLang="en-US" sz="2400" b="1">
                <a:solidFill>
                  <a:srgbClr val="FF0000"/>
                </a:solidFill>
                <a:uFillTx/>
                <a:latin typeface="+mn-ea"/>
                <a:cs typeface="MiSans Normal" panose="00000500000000000000" charset="-122"/>
                <a:sym typeface="MiSans Normal" panose="00000500000000000000" charset="-122"/>
              </a:rPr>
              <a:t>继发性</a:t>
            </a:r>
            <a:endParaRPr lang="zh-CN" altLang="en-US" sz="2400" b="1">
              <a:solidFill>
                <a:srgbClr val="FF0000"/>
              </a:solidFill>
              <a:uFillTx/>
              <a:latin typeface="+mn-ea"/>
              <a:cs typeface="MiSans Normal" panose="00000500000000000000" charset="-122"/>
              <a:sym typeface="MiSans Normal" panose="00000500000000000000" charset="-122"/>
            </a:endParaRPr>
          </a:p>
        </p:txBody>
      </p:sp>
      <p:sp>
        <p:nvSpPr>
          <p:cNvPr id="111" name="任意多边形: 形状 155"/>
          <p:cNvSpPr/>
          <p:nvPr>
            <p:custDataLst>
              <p:tags r:id="rId31"/>
            </p:custDataLst>
          </p:nvPr>
        </p:nvSpPr>
        <p:spPr>
          <a:xfrm>
            <a:off x="9062880" y="1781392"/>
            <a:ext cx="297944" cy="206117"/>
          </a:xfrm>
          <a:custGeom>
            <a:avLst/>
            <a:gdLst>
              <a:gd name="connsiteX0" fmla="*/ 41529 w 614933"/>
              <a:gd name="connsiteY0" fmla="*/ 385477 h 385476"/>
              <a:gd name="connsiteX1" fmla="*/ 0 w 614933"/>
              <a:gd name="connsiteY1" fmla="*/ 343853 h 385476"/>
              <a:gd name="connsiteX2" fmla="*/ 0 w 614933"/>
              <a:gd name="connsiteY2" fmla="*/ 32099 h 385476"/>
              <a:gd name="connsiteX3" fmla="*/ 237935 w 614933"/>
              <a:gd name="connsiteY3" fmla="*/ 32099 h 385476"/>
              <a:gd name="connsiteX4" fmla="*/ 270034 w 614933"/>
              <a:gd name="connsiteY4" fmla="*/ 0 h 385476"/>
              <a:gd name="connsiteX5" fmla="*/ 538258 w 614933"/>
              <a:gd name="connsiteY5" fmla="*/ 0 h 385476"/>
              <a:gd name="connsiteX6" fmla="*/ 614934 w 614933"/>
              <a:gd name="connsiteY6" fmla="*/ 76676 h 385476"/>
              <a:gd name="connsiteX7" fmla="*/ 41529 w 614933"/>
              <a:gd name="connsiteY7" fmla="*/ 76676 h 385476"/>
              <a:gd name="connsiteX8" fmla="*/ 41529 w 614933"/>
              <a:gd name="connsiteY8" fmla="*/ 385477 h 38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33" h="385476">
                <a:moveTo>
                  <a:pt x="41529" y="385477"/>
                </a:moveTo>
                <a:lnTo>
                  <a:pt x="0" y="343853"/>
                </a:lnTo>
                <a:lnTo>
                  <a:pt x="0" y="32099"/>
                </a:lnTo>
                <a:lnTo>
                  <a:pt x="237935" y="32099"/>
                </a:lnTo>
                <a:lnTo>
                  <a:pt x="270034" y="0"/>
                </a:lnTo>
                <a:lnTo>
                  <a:pt x="538258" y="0"/>
                </a:lnTo>
                <a:lnTo>
                  <a:pt x="614934" y="76676"/>
                </a:lnTo>
                <a:lnTo>
                  <a:pt x="41529" y="76676"/>
                </a:lnTo>
                <a:lnTo>
                  <a:pt x="41529" y="385477"/>
                </a:lnTo>
                <a:close/>
              </a:path>
            </a:pathLst>
          </a:cu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latin typeface="MiSans Normal" panose="00000500000000000000" charset="-122"/>
              <a:ea typeface="MiSans Normal" panose="00000500000000000000" charset="-122"/>
              <a:sym typeface="MiSans Normal" panose="00000500000000000000" charset="-122"/>
            </a:endParaRPr>
          </a:p>
        </p:txBody>
      </p:sp>
      <p:cxnSp>
        <p:nvCxnSpPr>
          <p:cNvPr id="112" name="直接连接符 111"/>
          <p:cNvCxnSpPr/>
          <p:nvPr>
            <p:custDataLst>
              <p:tags r:id="rId32"/>
            </p:custDataLst>
          </p:nvPr>
        </p:nvCxnSpPr>
        <p:spPr>
          <a:xfrm flipV="1">
            <a:off x="11167932" y="2244668"/>
            <a:ext cx="0" cy="149963"/>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267.32118110236223,&quot;left&quot;:79.7,&quot;top&quot;:142.95,&quot;width&quot;:792.95}"/>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27962_4*l_h_i*1_1_2"/>
  <p:tag name="KSO_WM_TEMPLATE_CATEGORY" val="diagram"/>
  <p:tag name="KSO_WM_TEMPLATE_INDEX" val="20227962"/>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USESOURCEFORMAT_APPLY" val="1"/>
  <p:tag name="KSO_WM_DIAGRAM_VIRTUALLY_FRAME" val="{&quot;height&quot;:411.7850077980182,&quot;left&quot;:98.97732283464566,&quot;top&quot;:126.3,&quot;width&quot;:763.5904724409448}"/>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27962_4*l_h_i*1_3_2"/>
  <p:tag name="KSO_WM_TEMPLATE_CATEGORY" val="diagram"/>
  <p:tag name="KSO_WM_TEMPLATE_INDEX" val="20227962"/>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1.7850077980182,&quot;left&quot;:98.97732283464566,&quot;top&quot;:126.3,&quot;width&quot;:763.5904724409448}"/>
</p:tagLst>
</file>

<file path=ppt/tags/tag102.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27962_4*l_h_x*1_3_1"/>
  <p:tag name="KSO_WM_TEMPLATE_CATEGORY" val="diagram"/>
  <p:tag name="KSO_WM_TEMPLATE_INDEX" val="20227962"/>
  <p:tag name="KSO_WM_UNIT_LAYERLEVEL" val="1_1_1"/>
  <p:tag name="KSO_WM_TAG_VERSION" val="1.0"/>
  <p:tag name="KSO_WM_BEAUTIFY_FLAG" val="#wm#"/>
  <p:tag name="KSO_WM_UNIT_USESOURCEFORMAT_APPLY" val="1"/>
  <p:tag name="KSO_WM_DIAGRAM_VIRTUALLY_FRAME" val="{&quot;height&quot;:411.7850077980182,&quot;left&quot;:98.97732283464566,&quot;top&quot;:126.3,&quot;width&quot;:763.5904724409448}"/>
</p:tagLst>
</file>

<file path=ppt/tags/tag103.xml><?xml version="1.0" encoding="utf-8"?>
<p:tagLst xmlns:p="http://schemas.openxmlformats.org/presentationml/2006/main">
  <p:tag name="KSO_WM_SLIDE_ITEM_CNT" val="4"/>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DIAGRAM_VIRTUALLY_FRAME" val="{&quot;height&quot;:311.50007874015745,&quot;left&quot;:42,&quot;top&quot;:152,&quot;width&quot;:876}"/>
</p:tagLst>
</file>

<file path=ppt/tags/tag109.xml><?xml version="1.0" encoding="utf-8"?>
<p:tagLst xmlns:p="http://schemas.openxmlformats.org/presentationml/2006/main">
  <p:tag name="KSO_WM_DIAGRAM_VIRTUALLY_FRAME" val="{&quot;height&quot;:311.50007874015745,&quot;left&quot;:42,&quot;top&quot;:152,&quot;width&quot;:876}"/>
</p:tagLst>
</file>

<file path=ppt/tags/tag11.xml><?xml version="1.0" encoding="utf-8"?>
<p:tagLst xmlns:p="http://schemas.openxmlformats.org/presentationml/2006/main">
  <p:tag name="KSO_WM_DIAGRAM_VIRTUALLY_FRAME" val="{&quot;height&quot;:267.32118110236223,&quot;left&quot;:79.7,&quot;top&quot;:142.95,&quot;width&quot;:792.95}"/>
</p:tagLst>
</file>

<file path=ppt/tags/tag110.xml><?xml version="1.0" encoding="utf-8"?>
<p:tagLst xmlns:p="http://schemas.openxmlformats.org/presentationml/2006/main">
  <p:tag name="KSO_WM_DIAGRAM_VIRTUALLY_FRAME" val="{&quot;height&quot;:311.50007874015745,&quot;left&quot;:42,&quot;top&quot;:152,&quot;width&quot;:876}"/>
</p:tagLst>
</file>

<file path=ppt/tags/tag111.xml><?xml version="1.0" encoding="utf-8"?>
<p:tagLst xmlns:p="http://schemas.openxmlformats.org/presentationml/2006/main">
  <p:tag name="KSO_WM_DIAGRAM_VIRTUALLY_FRAME" val="{&quot;height&quot;:311.50007874015745,&quot;left&quot;:42,&quot;top&quot;:152,&quot;width&quot;:876}"/>
</p:tagLst>
</file>

<file path=ppt/tags/tag112.xml><?xml version="1.0" encoding="utf-8"?>
<p:tagLst xmlns:p="http://schemas.openxmlformats.org/presentationml/2006/main">
  <p:tag name="KSO_WM_DIAGRAM_VIRTUALLY_FRAME" val="{&quot;height&quot;:311.50007874015745,&quot;left&quot;:42,&quot;top&quot;:152,&quot;width&quot;:876}"/>
</p:tagLst>
</file>

<file path=ppt/tags/tag113.xml><?xml version="1.0" encoding="utf-8"?>
<p:tagLst xmlns:p="http://schemas.openxmlformats.org/presentationml/2006/main">
  <p:tag name="KSO_WM_DIAGRAM_VIRTUALLY_FRAME" val="{&quot;height&quot;:311.50007874015745,&quot;left&quot;:42,&quot;top&quot;:152,&quot;width&quot;:876}"/>
</p:tagLst>
</file>

<file path=ppt/tags/tag114.xml><?xml version="1.0" encoding="utf-8"?>
<p:tagLst xmlns:p="http://schemas.openxmlformats.org/presentationml/2006/main">
  <p:tag name="KSO_WM_DIAGRAM_VIRTUALLY_FRAME" val="{&quot;height&quot;:311.50007874015745,&quot;left&quot;:42,&quot;top&quot;:152,&quot;width&quot;:876}"/>
</p:tagLst>
</file>

<file path=ppt/tags/tag115.xml><?xml version="1.0" encoding="utf-8"?>
<p:tagLst xmlns:p="http://schemas.openxmlformats.org/presentationml/2006/main">
  <p:tag name="KSO_WM_DIAGRAM_VIRTUALLY_FRAME" val="{&quot;height&quot;:311.50007874015745,&quot;left&quot;:42,&quot;top&quot;:152,&quot;width&quot;:876}"/>
</p:tagLst>
</file>

<file path=ppt/tags/tag116.xml><?xml version="1.0" encoding="utf-8"?>
<p:tagLst xmlns:p="http://schemas.openxmlformats.org/presentationml/2006/main">
  <p:tag name="KSO_WM_DIAGRAM_VIRTUALLY_FRAME" val="{&quot;height&quot;:311.50007874015745,&quot;left&quot;:42,&quot;top&quot;:152,&quot;width&quot;:876}"/>
</p:tagLst>
</file>

<file path=ppt/tags/tag117.xml><?xml version="1.0" encoding="utf-8"?>
<p:tagLst xmlns:p="http://schemas.openxmlformats.org/presentationml/2006/main">
  <p:tag name="KSO_WM_DIAGRAM_VIRTUALLY_FRAME" val="{&quot;height&quot;:311.50007874015745,&quot;left&quot;:42,&quot;top&quot;:152,&quot;width&quot;:876}"/>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267.32118110236223,&quot;left&quot;:79.7,&quot;top&quot;:142.95,&quot;width&quot;:792.95}"/>
</p:tagLst>
</file>

<file path=ppt/tags/tag120.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20_1*l_h_a*1_1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gradient&quot;:[{&quot;brightness&quot;:0.4000000059604645,&quot;colorType&quot;:1,&quot;foreColorIndex&quot;:5,&quot;pos&quot;:0,&quot;transparency&quot;:0},{&quot;brightness&quot;:0,&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21.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20_1*l_h_a*1_2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gradient&quot;:[{&quot;brightness&quot;:0.4000000059604645,&quot;colorType&quot;:1,&quot;foreColorIndex&quot;:8,&quot;pos&quot;:0,&quot;transparency&quot;:0},{&quot;brightness&quot;:0,&quot;colorType&quot;:1,&quot;foreColorIndex&quot;:8,&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22.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20_1*l_h_a*1_3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gradient&quot;:[{&quot;brightness&quot;:0.4000000059604645,&quot;colorType&quot;:1,&quot;foreColorIndex&quot;:5,&quot;pos&quot;:0,&quot;transparency&quot;:0},{&quot;brightness&quot;:0,&quot;colorType&quot;:1,&quot;foreColorIndex&quot;:5,&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23.xml><?xml version="1.0" encoding="utf-8"?>
<p:tagLst xmlns:p="http://schemas.openxmlformats.org/presentationml/2006/main">
  <p:tag name="KSO_WM_DIAGRAM_VERSION" val="3"/>
  <p:tag name="KSO_WM_DIAGRAM_COLOR_TRICK" val="2"/>
  <p:tag name="KSO_WM_DIAGRAM_COLOR_TEXT_CAN_REMOVE" val="n"/>
  <p:tag name="KSO_WM_UNIT_ISCONTENTSTITLE" val="0"/>
  <p:tag name="KSO_WM_UNIT_ISNUMDGMTITLE" val="0"/>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020_1*l_h_a*1_4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gradient&quot;:[{&quot;brightness&quot;:0.4000000059604645,&quot;colorType&quot;:1,&quot;foreColorIndex&quot;:8,&quot;pos&quot;:0,&quot;transparency&quot;:0},{&quot;brightness&quot;:0,&quot;colorType&quot;:1,&quot;foreColorIndex&quot;:8,&quot;pos&quot;:0.899999976158142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1"/>
  <p:tag name="KSO_WM_UNIT_TEXT_FILL_TYPE" val="1"/>
  <p:tag name="KSO_WM_UNIT_PRESET_TEXT" val="项标题"/>
  <p:tag name="KSO_WM_UNIT_TEXT_TYPE" val="1"/>
  <p:tag name="KSO_WM_DIAGRAM_USE_COLOR_VALUE" val="{&quot;color_scheme&quot;:1,&quot;color_type&quot;:1,&quot;theme_color_indexes&quot;:[5,6,5,6,5,6]}"/>
</p:tagLst>
</file>

<file path=ppt/tags/tag124.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20_1*l_h_f*1_1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智能图形项正文&#10;文字是您思想的提炼"/>
  <p:tag name="KSO_WM_UNIT_TEXT_TYPE" val="1"/>
  <p:tag name="KSO_WM_DIAGRAM_USE_COLOR_VALUE" val="{&quot;color_scheme&quot;:1,&quot;color_type&quot;:1,&quot;theme_color_indexes&quot;:[5,6,5,6,5,6]}"/>
</p:tagLst>
</file>

<file path=ppt/tags/tag125.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020_1*l_h_f*1_4_1"/>
  <p:tag name="KSO_WM_TEMPLATE_CATEGORY" val="diagram"/>
  <p:tag name="KSO_WM_TEMPLATE_INDEX" val="20231020"/>
  <p:tag name="KSO_WM_UNIT_LAYERLEVEL" val="1_1_1"/>
  <p:tag name="KSO_WM_TAG_VERSION" val="3.0"/>
  <p:tag name="KSO_WM_BEAUTIFY_FLAG" val="#wm#"/>
  <p:tag name="KSO_WM_DIAGRAM_MAX_ITEMCNT" val="4"/>
  <p:tag name="KSO_WM_DIAGRAM_MIN_ITEMCNT" val="4"/>
  <p:tag name="KSO_WM_DIAGRAM_VIRTUALLY_FRAME" val="{&quot;height&quot;:317.1,&quot;left&quot;:26.12503937007873,&quot;top&quot;:123.9,&quot;width&quot;:852.07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智能图形项正文&#10;文字是您思想的提炼"/>
  <p:tag name="KSO_WM_UNIT_TEXT_TYPE" val="1"/>
  <p:tag name="KSO_WM_DIAGRAM_USE_COLOR_VALUE" val="{&quot;color_scheme&quot;:1,&quot;color_type&quot;:1,&quot;theme_color_indexes&quot;:[5,6,5,6,5,6]}"/>
</p:tagLst>
</file>

<file path=ppt/tags/tag126.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20_1*l_h_f*1_1_1"/>
  <p:tag name="KSO_WM_TEMPLATE_CATEGORY" val="diagram"/>
  <p:tag name="KSO_WM_TEMPLATE_INDEX" val="20231020"/>
  <p:tag name="KSO_WM_UNIT_LAYERLEVEL" val="1_1_1"/>
  <p:tag name="KSO_WM_TAG_VERSION" val="3.0"/>
  <p:tag name="KSO_WM_DIAGRAM_MAX_ITEMCNT" val="4"/>
  <p:tag name="KSO_WM_DIAGRAM_MIN_ITEMCNT" val="4"/>
  <p:tag name="KSO_WM_DIAGRAM_VIRTUALLY_FRAME" val="{&quot;height&quot;:317.1,&quot;left&quot;:26.12503937007873,&quot;top&quot;:123.9,&quot;width&quot;:84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智能图形项正文&#10;文字是您思想的提炼"/>
  <p:tag name="KSO_WM_UNIT_TEXT_TYPE" val="1"/>
  <p:tag name="KSO_WM_DIAGRAM_USE_COLOR_VALUE" val="{&quot;color_scheme&quot;:1,&quot;color_type&quot;:1,&quot;theme_color_indexes&quot;:[5,6,5,6,5,6]}"/>
</p:tagLst>
</file>

<file path=ppt/tags/tag127.xml><?xml version="1.0" encoding="utf-8"?>
<p:tagLst xmlns:p="http://schemas.openxmlformats.org/presentationml/2006/main">
  <p:tag name="KSO_WM_DIAGRAM_VERSION" val="3"/>
  <p:tag name="KSO_WM_DIAGRAM_COLOR_TRICK" val="2"/>
  <p:tag name="KSO_WM_DIAGRAM_COLOR_TEXT_CAN_REMOVE" val="n"/>
  <p:tag name="KSO_WM_UNIT_SUBTYPE" val="a"/>
  <p:tag name="KSO_WM_UNIT_NOCLEAR" val="0"/>
  <p:tag name="KSO_WM_UNIT_VALUE" val="5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20_1*l_h_f*1_1_1"/>
  <p:tag name="KSO_WM_TEMPLATE_CATEGORY" val="diagram"/>
  <p:tag name="KSO_WM_TEMPLATE_INDEX" val="20231020"/>
  <p:tag name="KSO_WM_UNIT_LAYERLEVEL" val="1_1_1"/>
  <p:tag name="KSO_WM_TAG_VERSION" val="3.0"/>
  <p:tag name="KSO_WM_DIAGRAM_MAX_ITEMCNT" val="4"/>
  <p:tag name="KSO_WM_DIAGRAM_MIN_ITEMCNT" val="4"/>
  <p:tag name="KSO_WM_DIAGRAM_VIRTUALLY_FRAME" val="{&quot;height&quot;:317.1,&quot;left&quot;:26.12503937007873,&quot;top&quot;:123.9,&quot;width&quot;:847.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智能图形项正文&#10;文字是您思想的提炼"/>
  <p:tag name="KSO_WM_UNIT_TEXT_TYPE" val="1"/>
  <p:tag name="KSO_WM_DIAGRAM_USE_COLOR_VALUE" val="{&quot;color_scheme&quot;:1,&quot;color_type&quot;:1,&quot;theme_color_indexes&quot;:[5,6,5,6,5,6]}"/>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67.32118110236223,&quot;left&quot;:79.7,&quot;top&quot;:142.95,&quot;width&quot;:792.9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DIAGRAM_VIRTUALLY_FRAME" val="{&quot;height&quot;:267.32118110236223,&quot;left&quot;:79.7,&quot;top&quot;:142.95,&quot;width&quot;:792.95}"/>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ISPRING_SCORM_RATE_SLIDES" val="0"/>
  <p:tag name="ISPRING_SCORM_PASSING_SCORE" val="0.000000"/>
  <p:tag name="ISPRING_ULTRA_SCORM_COURSE_ID" val="3ADD303F-B3CD-4A23-A5F1-07F9EE250D6C"/>
  <p:tag name="ISPRINGONLINEFOLDERID" val="0"/>
  <p:tag name="ISPRINGONLINEFOLDERPATH" val="Content List"/>
  <p:tag name="ISPRINGCLOUDFOLDERID" val="0"/>
  <p:tag name="ISPRINGCLOUDFOLDERPATH" val="Repository"/>
  <p:tag name="ISPRING_OUTPUT_FOLDER" val="C:\Users\codi\Desktop\20190711包图"/>
  <p:tag name="ISPRING_PRESENTATION_TITLE" val="北欧插画风清新唯美西方艺术PPT模板"/>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KSO_WPP_MARK_KEY" val="ec645d06-45cd-4117-90df-46ff7a485df3"/>
  <p:tag name="COMMONDATA" val="eyJoZGlkIjoiMmRiYjhiNjQ1ZWIxY2JkZTg1NzAxNWYzM2I0MjJkZDIifQ=="/>
  <p:tag name="commondata" val="eyJoZGlkIjoiNDAwNjRlNjFiZDBlZjU0YzY0NGQyODVhMmQ0ZDkxM2UifQ=="/>
  <p:tag name="resource_record_key" val="{&quot;13&quot;:[4650216],&quot;29&quot;:[50052716,50000086],&quot;70&quot;:[3401780,3327576,3315601]}"/>
</p:tagLst>
</file>

<file path=ppt/tags/tag15.xml><?xml version="1.0" encoding="utf-8"?>
<p:tagLst xmlns:p="http://schemas.openxmlformats.org/presentationml/2006/main">
  <p:tag name="KSO_WM_DIAGRAM_VIRTUALLY_FRAME" val="{&quot;height&quot;:267.32118110236223,&quot;left&quot;:79.7,&quot;top&quot;:142.95,&quot;width&quot;:792.95}"/>
</p:tagLst>
</file>

<file path=ppt/tags/tag16.xml><?xml version="1.0" encoding="utf-8"?>
<p:tagLst xmlns:p="http://schemas.openxmlformats.org/presentationml/2006/main">
  <p:tag name="KSO_WM_DIAGRAM_VIRTUALLY_FRAME" val="{&quot;height&quot;:267.32118110236223,&quot;left&quot;:79.7,&quot;top&quot;:142.95,&quot;width&quot;:792.95}"/>
</p:tagLst>
</file>

<file path=ppt/tags/tag17.xml><?xml version="1.0" encoding="utf-8"?>
<p:tagLst xmlns:p="http://schemas.openxmlformats.org/presentationml/2006/main">
  <p:tag name="KSO_WM_DIAGRAM_VIRTUALLY_FRAME" val="{&quot;height&quot;:267.32118110236223,&quot;left&quot;:79.7,&quot;top&quot;:142.95,&quot;width&quot;:792.95}"/>
</p:tagLst>
</file>

<file path=ppt/tags/tag18.xml><?xml version="1.0" encoding="utf-8"?>
<p:tagLst xmlns:p="http://schemas.openxmlformats.org/presentationml/2006/main">
  <p:tag name="KSO_WM_DIAGRAM_VIRTUALLY_FRAME" val="{&quot;height&quot;:267.32118110236223,&quot;left&quot;:79.7,&quot;top&quot;:142.95,&quot;width&quot;:792.95}"/>
</p:tagLst>
</file>

<file path=ppt/tags/tag19.xml><?xml version="1.0" encoding="utf-8"?>
<p:tagLst xmlns:p="http://schemas.openxmlformats.org/presentationml/2006/main">
  <p:tag name="KSO_WM_DIAGRAM_VIRTUALLY_FRAME" val="{&quot;height&quot;:267.32118110236223,&quot;left&quot;:79.7,&quot;top&quot;:142.95,&quot;width&quot;:792.9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267.32118110236223,&quot;left&quot;:79.7,&quot;top&quot;:142.95,&quot;width&quot;:792.95}"/>
</p:tagLst>
</file>

<file path=ppt/tags/tag21.xml><?xml version="1.0" encoding="utf-8"?>
<p:tagLst xmlns:p="http://schemas.openxmlformats.org/presentationml/2006/main">
  <p:tag name="KSO_WM_DIAGRAM_VIRTUALLY_FRAME" val="{&quot;height&quot;:267.32118110236223,&quot;left&quot;:79.7,&quot;top&quot;:142.95,&quot;width&quot;:792.95}"/>
</p:tagLst>
</file>

<file path=ppt/tags/tag22.xml><?xml version="1.0" encoding="utf-8"?>
<p:tagLst xmlns:p="http://schemas.openxmlformats.org/presentationml/2006/main">
  <p:tag name="KSO_WM_DIAGRAM_VIRTUALLY_FRAME" val="{&quot;height&quot;:267.32118110236223,&quot;left&quot;:79.7,&quot;top&quot;:142.95,&quot;width&quot;:792.95}"/>
</p:tagLst>
</file>

<file path=ppt/tags/tag23.xml><?xml version="1.0" encoding="utf-8"?>
<p:tagLst xmlns:p="http://schemas.openxmlformats.org/presentationml/2006/main">
  <p:tag name="KSO_WM_DIAGRAM_VIRTUALLY_FRAME" val="{&quot;height&quot;:267.32118110236223,&quot;left&quot;:79.7,&quot;top&quot;:142.95,&quot;width&quot;:792.95}"/>
</p:tagLst>
</file>

<file path=ppt/tags/tag24.xml><?xml version="1.0" encoding="utf-8"?>
<p:tagLst xmlns:p="http://schemas.openxmlformats.org/presentationml/2006/main">
  <p:tag name="KSO_WM_DIAGRAM_VIRTUALLY_FRAME" val="{&quot;height&quot;:267.32118110236223,&quot;left&quot;:79.7,&quot;top&quot;:142.95,&quot;width&quot;:792.95}"/>
</p:tagLst>
</file>

<file path=ppt/tags/tag25.xml><?xml version="1.0" encoding="utf-8"?>
<p:tagLst xmlns:p="http://schemas.openxmlformats.org/presentationml/2006/main">
  <p:tag name="KSO_WM_DIAGRAM_VIRTUALLY_FRAME" val="{&quot;height&quot;:267.32118110236223,&quot;left&quot;:79.7,&quot;top&quot;:142.95,&quot;width&quot;:792.95}"/>
</p:tagLst>
</file>

<file path=ppt/tags/tag26.xml><?xml version="1.0" encoding="utf-8"?>
<p:tagLst xmlns:p="http://schemas.openxmlformats.org/presentationml/2006/main">
  <p:tag name="KSO_WM_DIAGRAM_VIRTUALLY_FRAME" val="{&quot;height&quot;:267.32118110236223,&quot;left&quot;:79.7,&quot;top&quot;:142.95,&quot;width&quot;:792.95}"/>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TABLE_ENDDRAG_ORIGIN_RECT" val="457*105"/>
  <p:tag name="TABLE_ENDDRAG_RECT" val="480*239*457*105"/>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5146_2*l_h_f*1_1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1"/>
  <p:tag name="KSO_WM_UNIT_FILL_FORE_SCHEMECOLOR_INDEX" val="5"/>
  <p:tag name="KSO_WM_UNIT_FILL_FORE_SCHEMECOLOR_INDEX_BRIGHTNESS" val="0.4"/>
  <p:tag name="KSO_WM_UNIT_TEXT_FILL_FORE_SCHEMECOLOR_INDEX" val="1"/>
  <p:tag name="KSO_WM_UNIT_TEXT_FILL_TYPE" val="1"/>
  <p:tag name="KSO_WM_UNIT_TEXT_TYPE" val="1"/>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solid&quot;:{&quot;brightness&quot;:0.4000000059604645,&quot;colorType&quot;:1,&quot;foreColorIndex&quot;:5,&quot;transparency&quot;:0.8799999952316284},&quot;type&quot;:1},&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5146_2*l_h_i*1_1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gradient&quot;:[{&quot;brightness&quot;:0.4000000059604645,&quot;colorType&quot;:1,&quot;foreColorIndex&quot;:5,&quot;pos&quot;:1,&quot;transparency&quot;:0.28999999165534973},{&quot;brightness&quot;:0,&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2.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5146_2*l_h_f*1_2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1"/>
  <p:tag name="KSO_WM_UNIT_FILL_FORE_SCHEMECOLOR_INDEX" val="5"/>
  <p:tag name="KSO_WM_UNIT_FILL_FORE_SCHEMECOLOR_INDEX_BRIGHTNESS" val="0.4"/>
  <p:tag name="KSO_WM_UNIT_TEXT_FILL_FORE_SCHEMECOLOR_INDEX" val="1"/>
  <p:tag name="KSO_WM_UNIT_TEXT_FILL_TYPE" val="1"/>
  <p:tag name="KSO_WM_UNIT_TEXT_TYPE" val="1"/>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solid&quot;:{&quot;brightness&quot;:0.4000000059604645,&quot;colorType&quot;:1,&quot;foreColorIndex&quot;:5,&quot;transparency&quot;:0.8799999952316284},&quot;type&quot;:1},&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5146_2*l_h_i*1_2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gradient&quot;:[{&quot;brightness&quot;:0.4000000059604645,&quot;colorType&quot;:1,&quot;foreColorIndex&quot;:5,&quot;pos&quot;:1,&quot;transparency&quot;:0.28999999165534973},{&quot;brightness&quot;:0,&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4.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5146_2*l_h_f*1_3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1"/>
  <p:tag name="KSO_WM_UNIT_FILL_FORE_SCHEMECOLOR_INDEX" val="5"/>
  <p:tag name="KSO_WM_UNIT_FILL_FORE_SCHEMECOLOR_INDEX_BRIGHTNESS" val="0.4"/>
  <p:tag name="KSO_WM_UNIT_TEXT_FILL_FORE_SCHEMECOLOR_INDEX" val="1"/>
  <p:tag name="KSO_WM_UNIT_TEXT_FILL_TYPE" val="1"/>
  <p:tag name="KSO_WM_UNIT_TEXT_TYPE" val="1"/>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solid&quot;:{&quot;brightness&quot;:0.4000000059604645,&quot;colorType&quot;:1,&quot;foreColorIndex&quot;:5,&quot;transparency&quot;:0.8799999952316284},&quot;type&quot;:1},&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5146_2*l_h_i*1_3_1"/>
  <p:tag name="KSO_WM_TEMPLATE_CATEGORY" val="diagram"/>
  <p:tag name="KSO_WM_TEMPLATE_INDEX" val="20235146"/>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gradient&quot;:[{&quot;brightness&quot;:0.4000000059604645,&quot;colorType&quot;:1,&quot;foreColorIndex&quot;:5,&quot;pos&quot;:1,&quot;transparency&quot;:0.28999999165534973},{&quot;brightness&quot;:0,&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6.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5146_2*l_h_f*1_2_1"/>
  <p:tag name="KSO_WM_TEMPLATE_CATEGORY" val="diagram"/>
  <p:tag name="KSO_WM_TEMPLATE_INDEX" val="20235146"/>
  <p:tag name="KSO_WM_UNIT_LAYERLEVEL" val="1_1_1"/>
  <p:tag name="KSO_WM_TAG_VERSION" val="3.0"/>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
  <p:tag name="KSO_WM_UNIT_FILL_TYPE" val="1"/>
  <p:tag name="KSO_WM_UNIT_FILL_FORE_SCHEMECOLOR_INDEX" val="5"/>
  <p:tag name="KSO_WM_UNIT_FILL_FORE_SCHEMECOLOR_INDEX_BRIGHTNESS" val="0.4"/>
  <p:tag name="KSO_WM_UNIT_TEXT_FILL_FORE_SCHEMECOLOR_INDEX" val="1"/>
  <p:tag name="KSO_WM_UNIT_TEXT_FILL_TYPE" val="1"/>
  <p:tag name="KSO_WM_UNIT_TEXT_TYPE" val="1"/>
  <p:tag name="KSO_WM_DIAGRAM_MAX_ITEMCNT" val="4"/>
  <p:tag name="KSO_WM_DIAGRAM_MIN_ITEMCNT" val="2"/>
  <p:tag name="KSO_WM_DIAGRAM_VIRTUALLY_FRAME" val="{&quot;height&quot;:313.2750332665631,&quot;left&quot;:-4.125006103515625,&quot;top&quot;:183.5500061035156,&quot;width&quot;:856.0500454735944}"/>
  <p:tag name="KSO_WM_DIAGRAM_COLOR_MATCH_VALUE" val="{&quot;shape&quot;:{&quot;fill&quot;:{&quot;solid&quot;:{&quot;brightness&quot;:0.4000000059604645,&quot;colorType&quot;:1,&quot;foreColorIndex&quot;:5,&quot;transparency&quot;:0.8799999952316284},&quot;type&quot;:1},&quot;glow&quot;:{&quot;colorType&quot;:0},&quot;line&quot;:{&quot;gradient&quot;:[{&quot;brightness&quot;:0,&quot;colorType&quot;:1,&quot;foreColorIndex&quot;:5,&quot;pos&quot;:1,&quot;transparency&quot;:0.8500000238418579},{&quot;brightness&quot;:0,&quot;colorType&quot;:1,&quot;foreColorIndex&quot;:5,&quot;pos&quot;:0,&quot;transparency&quot;:0.4000000059604645}],&quot;type&quot;:2},&quot;shadow&quot;:{&quot;brightness&quot;:0,&quot;colorType&quot;:2,&quot;rgb&quot;:&quot;#000000&quot;,&quot;transparency&quot;:0.9300000071525574},&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UNIT_TYPE" val="l_h_f"/>
  <p:tag name="KSO_WM_UNIT_INDEX" val="1_2_1"/>
  <p:tag name="KSO_WM_UNIT_ID" val="diagram20234865_1*l_h_f*1_2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UNIT_TEXT_FILL_FORE_SCHEMECOLOR_INDEX" val="1"/>
  <p:tag name="KSO_WM_UNIT_TEXT_FILL_TYPE" val="1"/>
  <p:tag name="KSO_WM_UNIT_PRESET_TEXT" val="单击此处输入你的项正文，文字是您思想的提炼，请尽量言简意赅的阐述观点。单击此处输入你的项正文，简明扼要地阐述您的观点。"/>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00000011920929},{&quot;brightness&quot;:0,&quot;colorType&quot;:1,&quot;foreColorIndex&quot;:5,&quot;pos&quot;:1,&quot;transparency&quot;:0.800000011920929}],&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34865_1*l_h_i*1_2_2"/>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34865_1*l_h_i*1_2_3"/>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34865_1*l_h_i*1_2_4"/>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7"/>
  <p:tag name="KSO_WM_UNIT_ID" val="diagram20234865_1*l_h_i*1_2_7"/>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0"/>
  <p:tag name="KSO_WM_UNIT_ID" val="diagram20234865_1*l_h_i*1_2_10"/>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brightness&quot;:0,&quot;colorType&quot;:1,&quot;foreColorIndex&quot;:5,&quot;transparency&quot;:0.8999999761581421},&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9"/>
  <p:tag name="KSO_WM_UNIT_ID" val="diagram20234865_1*l_h_i*1_2_9"/>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8"/>
  <p:tag name="KSO_WM_UNIT_ID" val="diagram20234865_1*l_h_i*1_2_8"/>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34865_1*l_h_i*1_2_5"/>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l_h_a"/>
  <p:tag name="KSO_WM_UNIT_INDEX" val="1_2_1"/>
  <p:tag name="KSO_WM_UNIT_ID" val="diagram20234865_1*l_h_a*1_2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UNIT_LINE_FORE_SCHEMECOLOR_INDEX" val="5"/>
  <p:tag name="KSO_WM_UNIT_TEXT_FILL_FORE_SCHEMECOLOR_INDEX" val="3"/>
  <p:tag name="KSO_WM_UNIT_TEXT_FILL_TYPE" val="3"/>
  <p:tag name="KSO_WM_UNIT_PRESET_TEXT" val="添加标题"/>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00000011920929},{&quot;brightness&quot;:0,&quot;colorType&quot;:1,&quot;foreColorIndex&quot;:5,&quot;pos&quot;:1,&quot;transparency&quot;:0.800000011920929}],&quot;type&quot;:3},&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6"/>
  <p:tag name="KSO_WM_UNIT_ID" val="diagram20234865_1*l_h_i*1_2_6"/>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xml><?xml version="1.0" encoding="utf-8"?>
<p:tagLst xmlns:p="http://schemas.openxmlformats.org/presentationml/2006/main">
  <p:tag name="KSO_WM_DIAGRAM_VIRTUALLY_FRAME" val="{&quot;height&quot;:267.32118110236223,&quot;left&quot;:79.7,&quot;top&quot;:142.95,&quot;width&quot;:792.9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1"/>
  <p:tag name="KSO_WM_UNIT_ID" val="diagram20234865_1*l_h_i*1_2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6"/>
  <p:tag name="KSO_WM_UNIT_ID" val="diagram20234865_1*l_h_i*1_1_6"/>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1"/>
  <p:tag name="KSO_WM_UNIT_ID" val="diagram20234865_1*l_h_i*1_1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63"/>
  <p:tag name="KSO_WM_UNIT_HIGHLIGHT" val="0"/>
  <p:tag name="KSO_WM_UNIT_COMPATIBLE" val="0"/>
  <p:tag name="KSO_WM_UNIT_DIAGRAM_ISNUMVISUAL" val="0"/>
  <p:tag name="KSO_WM_UNIT_DIAGRAM_ISREFERUNIT" val="0"/>
  <p:tag name="KSO_WM_UNIT_TYPE" val="l_h_f"/>
  <p:tag name="KSO_WM_UNIT_INDEX" val="1_3_1"/>
  <p:tag name="KSO_WM_UNIT_ID" val="diagram20234865_1*l_h_f*1_3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UNIT_TEXT_FILL_FORE_SCHEMECOLOR_INDEX" val="1"/>
  <p:tag name="KSO_WM_UNIT_TEXT_FILL_TYPE" val="1"/>
  <p:tag name="KSO_WM_UNIT_PRESET_TEXT" val="单击此处输入你的项正文，文字是您思想的提炼，请尽量言简意赅的阐述观点。单击此处输入你的项正文，简明扼要地阐述您的观点。"/>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00000011920929},{&quot;brightness&quot;:0,&quot;colorType&quot;:1,&quot;foreColorIndex&quot;:5,&quot;pos&quot;:1,&quot;transparency&quot;:0.800000011920929}],&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34865_1*l_h_i*1_3_2"/>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solidLine&quot;:{&quot;brightness&quot;:0,&quot;colorType&quot;:1,&quot;foreColorIndex&quot;:5,&quot;transparency&quot;:0.30000001192092896},&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34865_1*l_h_i*1_3_3"/>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34865_1*l_h_i*1_3_4"/>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60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7"/>
  <p:tag name="KSO_WM_UNIT_ID" val="diagram20234865_1*l_h_i*1_3_7"/>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0"/>
  <p:tag name="KSO_WM_UNIT_ID" val="diagram20234865_1*l_h_i*1_3_10"/>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brightness&quot;:0,&quot;colorType&quot;:1,&quot;foreColorIndex&quot;:5,&quot;transparency&quot;:0.8999999761581421},&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9"/>
  <p:tag name="KSO_WM_UNIT_ID" val="diagram20234865_1*l_h_i*1_3_9"/>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267.32118110236223,&quot;left&quot;:79.7,&quot;top&quot;:142.95,&quot;width&quot;:792.95}"/>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8"/>
  <p:tag name="KSO_WM_UNIT_ID" val="diagram20234865_1*l_h_i*1_3_8"/>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5"/>
  <p:tag name="KSO_WM_UNIT_ID" val="diagram20234865_1*l_h_i*1_3_5"/>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l_h_a"/>
  <p:tag name="KSO_WM_UNIT_INDEX" val="1_3_1"/>
  <p:tag name="KSO_WM_UNIT_ID" val="diagram20234865_1*l_h_a*1_3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3"/>
  <p:tag name="KSO_WM_UNIT_LINE_FORE_SCHEMECOLOR_INDEX" val="5"/>
  <p:tag name="KSO_WM_UNIT_TEXT_FILL_FORE_SCHEMECOLOR_INDEX" val="3"/>
  <p:tag name="KSO_WM_UNIT_TEXT_FILL_TYPE" val="3"/>
  <p:tag name="KSO_WM_UNIT_PRESET_TEXT" val="添加标题"/>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800000011920929},{&quot;brightness&quot;:0,&quot;colorType&quot;:1,&quot;foreColorIndex&quot;:5,&quot;pos&quot;:1,&quot;transparency&quot;:0.800000011920929}],&quot;type&quot;:3},&quot;glow&quot;:{&quot;colorType&quot;:0},&quot;line&quot;:{&quot;solidLine&quot;:{&quot;brightness&quot;:0,&quot;colorType&quot;:1,&quot;foreColorIndex&quot;:5,&quot;transparency&quot;:0.20000000298023224},&quot;type&quot;:1},&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6"/>
  <p:tag name="KSO_WM_UNIT_ID" val="diagram20234865_1*l_h_i*1_3_6"/>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1"/>
  <p:tag name="KSO_WM_UNIT_ID" val="diagram20234865_1*l_h_i*1_3_1"/>
  <p:tag name="KSO_WM_TEMPLATE_CATEGORY" val="diagram"/>
  <p:tag name="KSO_WM_TEMPLATE_INDEX" val="20234865"/>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LINE_FORE_SCHEMECOLOR_INDEX" val="5"/>
  <p:tag name="KSO_WM_DIAGRAM_MAX_ITEMCNT" val="3"/>
  <p:tag name="KSO_WM_DIAGRAM_MIN_ITEMCNT" val="3"/>
  <p:tag name="KSO_WM_DIAGRAM_VIRTUALLY_FRAME" val="{&quot;height&quot;:363.56598425196853,&quot;left&quot;:77.45,&quot;top&quot;:138.80905511811025,&quot;width&quot;:861.5095275590551}"/>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267.32118110236223,&quot;left&quot;:79.7,&quot;top&quot;:142.95,&quot;width&quot;:792.9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7962_4*l_h_i*1_4_1"/>
  <p:tag name="KSO_WM_TEMPLATE_CATEGORY" val="diagram"/>
  <p:tag name="KSO_WM_TEMPLATE_INDEX" val="20227962"/>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1.7850077980182,&quot;left&quot;:98.97732283464566,&quot;top&quot;:126.3,&quot;width&quot;:763.5904724409448}"/>
</p:tagLst>
</file>

<file path=ppt/tags/tag84.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27962_4*l_h_x*1_4_1"/>
  <p:tag name="KSO_WM_TEMPLATE_CATEGORY" val="diagram"/>
  <p:tag name="KSO_WM_TEMPLATE_INDEX" val="20227962"/>
  <p:tag name="KSO_WM_UNIT_LAYERLEVEL" val="1_1_1"/>
  <p:tag name="KSO_WM_TAG_VERSION" val="1.0"/>
  <p:tag name="KSO_WM_BEAUTIFY_FLAG" val="#wm#"/>
  <p:tag name="KSO_WM_UNIT_USESOURCEFORMAT_APPLY" val="1"/>
  <p:tag name="KSO_WM_DIAGRAM_VIRTUALLY_FRAME" val="{&quot;height&quot;:411.7850077980182,&quot;left&quot;:98.97732283464566,&quot;top&quot;:126.3,&quot;width&quot;:763.5904724409448}"/>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962_4*l_h_i*1_2_1"/>
  <p:tag name="KSO_WM_TEMPLATE_CATEGORY" val="diagram"/>
  <p:tag name="KSO_WM_TEMPLATE_INDEX" val="20227962"/>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1.7850077980182,&quot;left&quot;:98.97732283464566,&quot;top&quot;:126.3,&quot;width&quot;:763.5904724409448}"/>
</p:tagLst>
</file>

<file path=ppt/tags/tag86.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27962_4*l_h_x*1_2_1"/>
  <p:tag name="KSO_WM_TEMPLATE_CATEGORY" val="diagram"/>
  <p:tag name="KSO_WM_TEMPLATE_INDEX" val="20227962"/>
  <p:tag name="KSO_WM_UNIT_LAYERLEVEL" val="1_1_1"/>
  <p:tag name="KSO_WM_TAG_VERSION" val="1.0"/>
  <p:tag name="KSO_WM_BEAUTIFY_FLAG" val="#wm#"/>
  <p:tag name="KSO_WM_UNIT_USESOURCEFORMAT_APPLY" val="1"/>
  <p:tag name="KSO_WM_DIAGRAM_VIRTUALLY_FRAME" val="{&quot;height&quot;:411.7850077980182,&quot;left&quot;:98.97732283464566,&quot;top&quot;:126.3,&quot;width&quot;:763.5904724409448}"/>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962_4*l_h_i*1_1_1"/>
  <p:tag name="KSO_WM_TEMPLATE_CATEGORY" val="diagram"/>
  <p:tag name="KSO_WM_TEMPLATE_INDEX" val="20227962"/>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411.7850077980182,&quot;left&quot;:98.97732283464566,&quot;top&quot;:126.3,&quot;width&quot;:763.5904724409448}"/>
</p:tagLst>
</file>

<file path=ppt/tags/tag88.xml><?xml version="1.0" encoding="utf-8"?>
<p:tagLst xmlns:p="http://schemas.openxmlformats.org/presentationml/2006/main">
  <p:tag name="KSO_WM_UNIT_VALUE" val="110*11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27962_4*l_h_x*1_1_1"/>
  <p:tag name="KSO_WM_TEMPLATE_CATEGORY" val="diagram"/>
  <p:tag name="KSO_WM_TEMPLATE_INDEX" val="20227962"/>
  <p:tag name="KSO_WM_UNIT_LAYERLEVEL" val="1_1_1"/>
  <p:tag name="KSO_WM_TAG_VERSION" val="1.0"/>
  <p:tag name="KSO_WM_BEAUTIFY_FLAG" val="#wm#"/>
  <p:tag name="KSO_WM_UNIT_USESOURCEFORMAT_APPLY" val="1"/>
  <p:tag name="KSO_WM_DIAGRAM_VIRTUALLY_FRAME" val="{&quot;height&quot;:411.7850077980182,&quot;left&quot;:98.97732283464566,&quot;top&quot;:126.3,&quot;width&quot;:763.5904724409448}"/>
</p:tagLst>
</file>

<file path=ppt/tags/tag89.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27962_4*l_h_a*1_4_1"/>
  <p:tag name="KSO_WM_TEMPLATE_CATEGORY" val="diagram"/>
  <p:tag name="KSO_WM_TEMPLATE_INDEX" val="20227962"/>
  <p:tag name="KSO_WM_UNIT_LAYERLEVEL" val="1_1_1"/>
  <p:tag name="KSO_WM_TAG_VERSION" val="1.0"/>
  <p:tag name="KSO_WM_BEAUTIFY_FLAG" val="#wm#"/>
  <p:tag name="KSO_WM_UNIT_TEXT_FILL_FORE_SCHEMECOLOR_INDEX_BRIGHTNESS" val="0"/>
  <p:tag name="KSO_WM_UNIT_TEXT_FILL_FORE_SCHEMECOLOR_INDEX" val="8"/>
  <p:tag name="KSO_WM_UNIT_TEXT_FILL_TYPE" val="1"/>
  <p:tag name="KSO_WM_UNIT_USESOURCEFORMAT_APPLY" val="1"/>
  <p:tag name="KSO_WM_DIAGRAM_VIRTUALLY_FRAME" val="{&quot;height&quot;:411.7850077980182,&quot;left&quot;:98.97732283464566,&quot;top&quot;:126.3,&quot;width&quot;:763.5904724409448}"/>
</p:tagLst>
</file>

<file path=ppt/tags/tag9.xml><?xml version="1.0" encoding="utf-8"?>
<p:tagLst xmlns:p="http://schemas.openxmlformats.org/presentationml/2006/main">
  <p:tag name="KSO_WM_DIAGRAM_VIRTUALLY_FRAME" val="{&quot;height&quot;:267.32118110236223,&quot;left&quot;:79.7,&quot;top&quot;:142.95,&quot;width&quot;:792.95}"/>
</p:tagLst>
</file>

<file path=ppt/tags/tag90.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27962_4*l_h_f*1_4_1"/>
  <p:tag name="KSO_WM_TEMPLATE_CATEGORY" val="diagram"/>
  <p:tag name="KSO_WM_TEMPLATE_INDEX" val="20227962"/>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1.7850077980182,&quot;left&quot;:98.97732283464566,&quot;top&quot;:126.3,&quot;width&quot;:763.5904724409448}"/>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27962_4*l_h_i*1_4_2"/>
  <p:tag name="KSO_WM_TEMPLATE_CATEGORY" val="diagram"/>
  <p:tag name="KSO_WM_TEMPLATE_INDEX" val="20227962"/>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USESOURCEFORMAT_APPLY" val="1"/>
  <p:tag name="KSO_WM_DIAGRAM_VIRTUALLY_FRAME" val="{&quot;height&quot;:411.7850077980182,&quot;left&quot;:98.97732283464566,&quot;top&quot;:126.3,&quot;width&quot;:763.5904724409448}"/>
</p:tagLst>
</file>

<file path=ppt/tags/tag92.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27962_4*l_h_a*1_2_1"/>
  <p:tag name="KSO_WM_TEMPLATE_CATEGORY" val="diagram"/>
  <p:tag name="KSO_WM_TEMPLATE_INDEX" val="20227962"/>
  <p:tag name="KSO_WM_UNIT_LAYERLEVEL" val="1_1_1"/>
  <p:tag name="KSO_WM_TAG_VERSION" val="1.0"/>
  <p:tag name="KSO_WM_BEAUTIFY_FLAG" val="#wm#"/>
  <p:tag name="KSO_WM_UNIT_TEXT_FILL_FORE_SCHEMECOLOR_INDEX_BRIGHTNESS" val="0"/>
  <p:tag name="KSO_WM_UNIT_TEXT_FILL_FORE_SCHEMECOLOR_INDEX" val="6"/>
  <p:tag name="KSO_WM_UNIT_TEXT_FILL_TYPE" val="1"/>
  <p:tag name="KSO_WM_UNIT_USESOURCEFORMAT_APPLY" val="1"/>
  <p:tag name="KSO_WM_DIAGRAM_VIRTUALLY_FRAME" val="{&quot;height&quot;:411.7850077980182,&quot;left&quot;:98.97732283464566,&quot;top&quot;:126.3,&quot;width&quot;:763.5904724409448}"/>
</p:tagLst>
</file>

<file path=ppt/tags/tag9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27962_4*l_h_f*1_2_1"/>
  <p:tag name="KSO_WM_TEMPLATE_CATEGORY" val="diagram"/>
  <p:tag name="KSO_WM_TEMPLATE_INDEX" val="20227962"/>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1.7850077980182,&quot;left&quot;:98.97732283464566,&quot;top&quot;:126.3,&quot;width&quot;:763.5904724409448}"/>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27962_4*l_h_i*1_2_2"/>
  <p:tag name="KSO_WM_TEMPLATE_CATEGORY" val="diagram"/>
  <p:tag name="KSO_WM_TEMPLATE_INDEX" val="20227962"/>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USESOURCEFORMAT_APPLY" val="1"/>
  <p:tag name="KSO_WM_DIAGRAM_VIRTUALLY_FRAME" val="{&quot;height&quot;:411.7850077980182,&quot;left&quot;:98.97732283464566,&quot;top&quot;:126.3,&quot;width&quot;:763.5904724409448}"/>
</p:tagLst>
</file>

<file path=ppt/tags/tag95.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27962_4*l_h_a*1_3_1"/>
  <p:tag name="KSO_WM_TEMPLATE_CATEGORY" val="diagram"/>
  <p:tag name="KSO_WM_TEMPLATE_INDEX" val="20227962"/>
  <p:tag name="KSO_WM_UNIT_LAYERLEVEL" val="1_1_1"/>
  <p:tag name="KSO_WM_TAG_VERSION" val="1.0"/>
  <p:tag name="KSO_WM_BEAUTIFY_FLAG" val="#wm#"/>
  <p:tag name="KSO_WM_UNIT_TEXT_FILL_FORE_SCHEMECOLOR_INDEX_BRIGHTNESS" val="0"/>
  <p:tag name="KSO_WM_UNIT_TEXT_FILL_FORE_SCHEMECOLOR_INDEX" val="7"/>
  <p:tag name="KSO_WM_UNIT_TEXT_FILL_TYPE" val="1"/>
  <p:tag name="KSO_WM_UNIT_USESOURCEFORMAT_APPLY" val="1"/>
  <p:tag name="KSO_WM_DIAGRAM_VIRTUALLY_FRAME" val="{&quot;height&quot;:411.7850077980182,&quot;left&quot;:98.97732283464566,&quot;top&quot;:126.3,&quot;width&quot;:763.5904724409448}"/>
</p:tagLst>
</file>

<file path=ppt/tags/tag9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27962_4*l_h_f*1_3_1"/>
  <p:tag name="KSO_WM_TEMPLATE_CATEGORY" val="diagram"/>
  <p:tag name="KSO_WM_TEMPLATE_INDEX" val="20227962"/>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1.7850077980182,&quot;left&quot;:98.97732283464566,&quot;top&quot;:126.3,&quot;width&quot;:763.5904724409448}"/>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7962_4*l_h_i*1_3_1"/>
  <p:tag name="KSO_WM_TEMPLATE_CATEGORY" val="diagram"/>
  <p:tag name="KSO_WM_TEMPLATE_INDEX" val="20227962"/>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USESOURCEFORMAT_APPLY" val="1"/>
  <p:tag name="KSO_WM_DIAGRAM_VIRTUALLY_FRAME" val="{&quot;height&quot;:411.7850077980182,&quot;left&quot;:98.97732283464566,&quot;top&quot;:126.3,&quot;width&quot;:763.5904724409448}"/>
</p:tagLst>
</file>

<file path=ppt/tags/tag98.xml><?xml version="1.0" encoding="utf-8"?>
<p:tagLst xmlns:p="http://schemas.openxmlformats.org/presentationml/2006/main">
  <p:tag name="KSO_WM_UNIT_ISCONTENTSTITLE" val="0"/>
  <p:tag name="KSO_WM_UNIT_ISNUMDGMTITLE" val="0"/>
  <p:tag name="KSO_WM_UNIT_PRESET_TEXT" val="请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27962_4*l_h_a*1_1_1"/>
  <p:tag name="KSO_WM_TEMPLATE_CATEGORY" val="diagram"/>
  <p:tag name="KSO_WM_TEMPLATE_INDEX" val="20227962"/>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 name="KSO_WM_DIAGRAM_VIRTUALLY_FRAME" val="{&quot;height&quot;:411.7850077980182,&quot;left&quot;:98.97732283464566,&quot;top&quot;:126.3,&quot;width&quot;:763.5904724409448}"/>
</p:tagLst>
</file>

<file path=ppt/tags/tag9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27962_4*l_h_f*1_1_1"/>
  <p:tag name="KSO_WM_TEMPLATE_CATEGORY" val="diagram"/>
  <p:tag name="KSO_WM_TEMPLATE_INDEX" val="20227962"/>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 name="KSO_WM_DIAGRAM_VIRTUALLY_FRAME" val="{&quot;height&quot;:411.7850077980182,&quot;left&quot;:98.97732283464566,&quot;top&quot;:126.3,&quot;width&quot;:763.5904724409448}"/>
</p:tagLst>
</file>

<file path=ppt/theme/theme1.xml><?xml version="1.0" encoding="utf-8"?>
<a:theme xmlns:a="http://schemas.openxmlformats.org/drawingml/2006/main" name="Office 主题​​">
  <a:themeElements>
    <a:clrScheme name="自定义 15">
      <a:dk1>
        <a:srgbClr val="000000"/>
      </a:dk1>
      <a:lt1>
        <a:srgbClr val="FFFFFF"/>
      </a:lt1>
      <a:dk2>
        <a:srgbClr val="44546A"/>
      </a:dk2>
      <a:lt2>
        <a:srgbClr val="E7E6E6"/>
      </a:lt2>
      <a:accent1>
        <a:srgbClr val="2C9391"/>
      </a:accent1>
      <a:accent2>
        <a:srgbClr val="DDBC8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4059</Words>
  <Application>WPS 演示</Application>
  <PresentationFormat>宽屏</PresentationFormat>
  <Paragraphs>349</Paragraphs>
  <Slides>22</Slides>
  <Notes>25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22</vt:i4>
      </vt:variant>
    </vt:vector>
  </HeadingPairs>
  <TitlesOfParts>
    <vt:vector size="41" baseType="lpstr">
      <vt:lpstr>Arial</vt:lpstr>
      <vt:lpstr>宋体</vt:lpstr>
      <vt:lpstr>Wingdings</vt:lpstr>
      <vt:lpstr>微软雅黑</vt:lpstr>
      <vt:lpstr>思源黑体 Heavy</vt:lpstr>
      <vt:lpstr>黑体</vt:lpstr>
      <vt:lpstr>Times New Roman</vt:lpstr>
      <vt:lpstr>MiSans Normal</vt:lpstr>
      <vt:lpstr>Arial Unicode MS</vt:lpstr>
      <vt:lpstr>等线 Light</vt:lpstr>
      <vt:lpstr>等线</vt:lpstr>
      <vt:lpstr>微软雅黑</vt:lpstr>
      <vt:lpstr>Calibri</vt:lpstr>
      <vt:lpstr>思源黑体 CN Light</vt:lpstr>
      <vt:lpstr>思源黑体 CN Heavy</vt:lpstr>
      <vt:lpstr>思源黑体 CN Bold</vt:lpstr>
      <vt:lpstr>思源黑体 CN Normal</vt:lpstr>
      <vt:lpstr>思源黑体 CN Medium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北欧插画风清新唯美西方艺术PPT模板</dc:title>
  <dc:creator>Administrater</dc:creator>
  <cp:lastModifiedBy>LLL</cp:lastModifiedBy>
  <cp:revision>110</cp:revision>
  <dcterms:created xsi:type="dcterms:W3CDTF">2025-02-24T14:09:00Z</dcterms:created>
  <dcterms:modified xsi:type="dcterms:W3CDTF">2025-06-06T07:06:51Z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9702A45C49F34DFFBBE04CBC8482B278_13</vt:lpwstr>
  </property>
  <property fmtid="{D5CDD505-2E9C-101B-9397-08002B2CF9AE}" pid="3" name="KSOProductBuildVer">
    <vt:lpwstr>2052-12.1.0.21171</vt:lpwstr>
  </property>
</Properties>
</file>