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63" r:id="rId3"/>
    <p:sldId id="258" r:id="rId4"/>
    <p:sldId id="259"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 id="280" r:id="rId25"/>
    <p:sldId id="28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5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6C1FE-3690-4FED-8B33-1AA40DF0600D}" type="datetimeFigureOut">
              <a:rPr lang="zh-CN" altLang="en-US" smtClean="0"/>
              <a:t>2025/7/1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B183B-9B0E-4ED4-825F-7E3C7D66872A}" type="slidenum">
              <a:rPr lang="zh-CN" altLang="en-US" smtClean="0"/>
              <a:t>‹#›</a:t>
            </a:fld>
            <a:endParaRPr lang="zh-CN" altLang="en-US"/>
          </a:p>
        </p:txBody>
      </p:sp>
    </p:spTree>
    <p:extLst>
      <p:ext uri="{BB962C8B-B14F-4D97-AF65-F5344CB8AC3E}">
        <p14:creationId xmlns:p14="http://schemas.microsoft.com/office/powerpoint/2010/main" val="30062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4B183B-9B0E-4ED4-825F-7E3C7D66872A}" type="slidenum">
              <a:rPr lang="zh-CN" altLang="en-US" smtClean="0"/>
              <a:t>16</a:t>
            </a:fld>
            <a:endParaRPr lang="zh-CN" altLang="en-US"/>
          </a:p>
        </p:txBody>
      </p:sp>
    </p:spTree>
    <p:extLst>
      <p:ext uri="{BB962C8B-B14F-4D97-AF65-F5344CB8AC3E}">
        <p14:creationId xmlns:p14="http://schemas.microsoft.com/office/powerpoint/2010/main" val="256308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4B183B-9B0E-4ED4-825F-7E3C7D66872A}" type="slidenum">
              <a:rPr lang="zh-CN" altLang="en-US" smtClean="0"/>
              <a:t>17</a:t>
            </a:fld>
            <a:endParaRPr lang="zh-CN" altLang="en-US"/>
          </a:p>
        </p:txBody>
      </p:sp>
    </p:spTree>
    <p:extLst>
      <p:ext uri="{BB962C8B-B14F-4D97-AF65-F5344CB8AC3E}">
        <p14:creationId xmlns:p14="http://schemas.microsoft.com/office/powerpoint/2010/main" val="307408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4B183B-9B0E-4ED4-825F-7E3C7D66872A}" type="slidenum">
              <a:rPr lang="zh-CN" altLang="en-US" smtClean="0"/>
              <a:t>18</a:t>
            </a:fld>
            <a:endParaRPr lang="zh-CN" altLang="en-US"/>
          </a:p>
        </p:txBody>
      </p:sp>
    </p:spTree>
    <p:extLst>
      <p:ext uri="{BB962C8B-B14F-4D97-AF65-F5344CB8AC3E}">
        <p14:creationId xmlns:p14="http://schemas.microsoft.com/office/powerpoint/2010/main" val="111242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4B183B-9B0E-4ED4-825F-7E3C7D66872A}" type="slidenum">
              <a:rPr lang="zh-CN" altLang="en-US" smtClean="0"/>
              <a:t>22</a:t>
            </a:fld>
            <a:endParaRPr lang="zh-CN" altLang="en-US"/>
          </a:p>
        </p:txBody>
      </p:sp>
    </p:spTree>
    <p:extLst>
      <p:ext uri="{BB962C8B-B14F-4D97-AF65-F5344CB8AC3E}">
        <p14:creationId xmlns:p14="http://schemas.microsoft.com/office/powerpoint/2010/main" val="82290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4B183B-9B0E-4ED4-825F-7E3C7D66872A}" type="slidenum">
              <a:rPr lang="zh-CN" altLang="en-US" smtClean="0"/>
              <a:t>23</a:t>
            </a:fld>
            <a:endParaRPr lang="zh-CN" altLang="en-US"/>
          </a:p>
        </p:txBody>
      </p:sp>
    </p:spTree>
    <p:extLst>
      <p:ext uri="{BB962C8B-B14F-4D97-AF65-F5344CB8AC3E}">
        <p14:creationId xmlns:p14="http://schemas.microsoft.com/office/powerpoint/2010/main" val="321912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378922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167260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143109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124331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163252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319716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306548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38888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199702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333519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B2C68CB-D96B-46E8-BD47-75BB990871A6}" type="datetimeFigureOut">
              <a:rPr lang="zh-CN" altLang="en-US" smtClean="0"/>
              <a:t>2025/7/1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353474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68CB-D96B-46E8-BD47-75BB990871A6}" type="datetimeFigureOut">
              <a:rPr lang="zh-CN" altLang="en-US" smtClean="0"/>
              <a:t>2025/7/1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3EB99-6A3C-4CED-814F-7AE8C21B123D}" type="slidenum">
              <a:rPr lang="zh-CN" altLang="en-US" smtClean="0"/>
              <a:t>‹#›</a:t>
            </a:fld>
            <a:endParaRPr lang="zh-CN" altLang="en-US"/>
          </a:p>
        </p:txBody>
      </p:sp>
    </p:spTree>
    <p:extLst>
      <p:ext uri="{BB962C8B-B14F-4D97-AF65-F5344CB8AC3E}">
        <p14:creationId xmlns:p14="http://schemas.microsoft.com/office/powerpoint/2010/main" val="8164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zh-CN" altLang="en-US" sz="8800" b="1"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 </a:t>
            </a:r>
            <a:r>
              <a:rPr lang="zh-CN" altLang="en-US" sz="8800" b="1"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 学生禁毒知识教育</a:t>
            </a:r>
            <a:endParaRPr lang="zh-CN" altLang="en-US" sz="8800" b="1"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398586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42535" y="1846069"/>
            <a:ext cx="10515600" cy="4351338"/>
          </a:xfrm>
        </p:spPr>
        <p:txBody>
          <a:bodyPr>
            <a:normAutofit lnSpcReduction="10000"/>
          </a:bodyPr>
          <a:lstStyle/>
          <a:p>
            <a:pPr marL="0" indent="0">
              <a:buNone/>
            </a:pPr>
            <a:r>
              <a:rPr lang="en-US" altLang="zh-CN" sz="2000" dirty="0" smtClean="0"/>
              <a:t>   </a:t>
            </a:r>
            <a:r>
              <a:rPr lang="en-US" altLang="zh-CN" sz="1800" dirty="0" smtClean="0"/>
              <a:t>1.</a:t>
            </a:r>
            <a:r>
              <a:rPr lang="zh-CN" altLang="en-US" sz="1800" dirty="0" smtClean="0"/>
              <a:t>走私、贩卖、运输、制造毒品罪（第</a:t>
            </a:r>
            <a:r>
              <a:rPr lang="en-US" altLang="zh-CN" sz="1800" dirty="0" smtClean="0"/>
              <a:t>347</a:t>
            </a:r>
            <a:r>
              <a:rPr lang="zh-CN" altLang="en-US" sz="1800" dirty="0" smtClean="0"/>
              <a:t>条）；</a:t>
            </a:r>
            <a:endParaRPr lang="en-US" altLang="zh-CN" sz="1800" dirty="0" smtClean="0"/>
          </a:p>
          <a:p>
            <a:pPr marL="0" indent="0">
              <a:buNone/>
            </a:pPr>
            <a:r>
              <a:rPr lang="en-US" altLang="zh-CN" sz="1800" dirty="0" smtClean="0"/>
              <a:t>   2.</a:t>
            </a:r>
            <a:r>
              <a:rPr lang="zh-CN" altLang="en-US" sz="1800" dirty="0" smtClean="0"/>
              <a:t>非法持有毒品罪（第</a:t>
            </a:r>
            <a:r>
              <a:rPr lang="en-US" altLang="zh-CN" sz="1800" dirty="0" smtClean="0"/>
              <a:t>348</a:t>
            </a:r>
            <a:r>
              <a:rPr lang="zh-CN" altLang="en-US" sz="1800" dirty="0" smtClean="0"/>
              <a:t>条）；</a:t>
            </a:r>
            <a:endParaRPr lang="en-US" altLang="zh-CN" sz="1800" dirty="0" smtClean="0"/>
          </a:p>
          <a:p>
            <a:pPr marL="0" indent="0">
              <a:buNone/>
            </a:pPr>
            <a:r>
              <a:rPr lang="en-US" altLang="zh-CN" sz="1800" dirty="0" smtClean="0"/>
              <a:t>   3.</a:t>
            </a:r>
            <a:r>
              <a:rPr lang="zh-CN" altLang="en-US" sz="1800" dirty="0" smtClean="0"/>
              <a:t>包庇毒品犯罪分子罪</a:t>
            </a:r>
            <a:r>
              <a:rPr lang="en-US" altLang="zh-CN" sz="1800" dirty="0" smtClean="0"/>
              <a:t>(</a:t>
            </a:r>
            <a:r>
              <a:rPr lang="zh-CN" altLang="en-US" sz="1800" dirty="0" smtClean="0"/>
              <a:t>第</a:t>
            </a:r>
            <a:r>
              <a:rPr lang="en-US" altLang="zh-CN" sz="1800" dirty="0" smtClean="0"/>
              <a:t>349</a:t>
            </a:r>
            <a:r>
              <a:rPr lang="zh-CN" altLang="en-US" sz="1800" dirty="0" smtClean="0"/>
              <a:t>条）；</a:t>
            </a:r>
            <a:endParaRPr lang="en-US" altLang="zh-CN" sz="1800" dirty="0" smtClean="0"/>
          </a:p>
          <a:p>
            <a:pPr marL="0" indent="0">
              <a:buNone/>
            </a:pPr>
            <a:r>
              <a:rPr lang="en-US" altLang="zh-CN" sz="1800" dirty="0" smtClean="0"/>
              <a:t>   4.</a:t>
            </a:r>
            <a:r>
              <a:rPr lang="zh-CN" altLang="en-US" sz="1800" dirty="0" smtClean="0"/>
              <a:t>窝藏、转移、隐瞒毒品、毒赃罪、第（</a:t>
            </a:r>
            <a:r>
              <a:rPr lang="en-US" altLang="zh-CN" sz="1800" dirty="0" smtClean="0"/>
              <a:t>349</a:t>
            </a:r>
            <a:r>
              <a:rPr lang="zh-CN" altLang="en-US" sz="1800" dirty="0" smtClean="0"/>
              <a:t>条）；</a:t>
            </a:r>
            <a:endParaRPr lang="en-US" altLang="zh-CN" sz="1800" dirty="0" smtClean="0"/>
          </a:p>
          <a:p>
            <a:pPr marL="0" indent="0">
              <a:buNone/>
            </a:pPr>
            <a:r>
              <a:rPr lang="en-US" altLang="zh-CN" sz="1800" dirty="0" smtClean="0"/>
              <a:t>   5.</a:t>
            </a:r>
            <a:r>
              <a:rPr lang="zh-CN" altLang="en-US" sz="1800" dirty="0" smtClean="0"/>
              <a:t>走私制毒物品罪（第</a:t>
            </a:r>
            <a:r>
              <a:rPr lang="en-US" altLang="zh-CN" sz="1800" dirty="0" smtClean="0"/>
              <a:t>350</a:t>
            </a:r>
            <a:r>
              <a:rPr lang="zh-CN" altLang="en-US" sz="1800" dirty="0" smtClean="0"/>
              <a:t>条）；</a:t>
            </a:r>
            <a:endParaRPr lang="en-US" altLang="zh-CN" sz="1800" dirty="0" smtClean="0"/>
          </a:p>
          <a:p>
            <a:pPr marL="0" indent="0">
              <a:buNone/>
            </a:pPr>
            <a:r>
              <a:rPr lang="en-US" altLang="zh-CN" sz="1800" dirty="0" smtClean="0"/>
              <a:t>   6.</a:t>
            </a:r>
            <a:r>
              <a:rPr lang="zh-CN" altLang="en-US" sz="1800" dirty="0" smtClean="0"/>
              <a:t>非法买卖制毒物品罪（第</a:t>
            </a:r>
            <a:r>
              <a:rPr lang="en-US" altLang="zh-CN" sz="1800" dirty="0" smtClean="0"/>
              <a:t>350</a:t>
            </a:r>
            <a:r>
              <a:rPr lang="zh-CN" altLang="en-US" sz="1800" dirty="0" smtClean="0"/>
              <a:t>条）；</a:t>
            </a:r>
            <a:endParaRPr lang="en-US" altLang="zh-CN" sz="1800" dirty="0" smtClean="0"/>
          </a:p>
          <a:p>
            <a:pPr marL="0" indent="0">
              <a:buNone/>
            </a:pPr>
            <a:r>
              <a:rPr lang="en-US" altLang="zh-CN" sz="1800" dirty="0" smtClean="0"/>
              <a:t>   7.</a:t>
            </a:r>
            <a:r>
              <a:rPr lang="zh-CN" altLang="en-US" sz="1800" dirty="0" smtClean="0"/>
              <a:t>非法种植毒品原植物罪（第</a:t>
            </a:r>
            <a:r>
              <a:rPr lang="en-US" altLang="zh-CN" sz="1800" dirty="0" smtClean="0"/>
              <a:t>351</a:t>
            </a:r>
            <a:r>
              <a:rPr lang="zh-CN" altLang="en-US" sz="1800" dirty="0" smtClean="0"/>
              <a:t>条）</a:t>
            </a:r>
            <a:endParaRPr lang="en-US" altLang="zh-CN" sz="1800" dirty="0" smtClean="0"/>
          </a:p>
          <a:p>
            <a:pPr marL="0" indent="0">
              <a:buNone/>
            </a:pPr>
            <a:r>
              <a:rPr lang="en-US" altLang="zh-CN" sz="1800" dirty="0"/>
              <a:t> </a:t>
            </a:r>
            <a:r>
              <a:rPr lang="en-US" altLang="zh-CN" sz="1800" dirty="0" smtClean="0"/>
              <a:t>  8.</a:t>
            </a:r>
            <a:r>
              <a:rPr lang="zh-CN" altLang="en-US" sz="1800" dirty="0" smtClean="0"/>
              <a:t>非法买卖、运输、携带、持有毒品原植物种子、幼苗罪（第</a:t>
            </a:r>
            <a:r>
              <a:rPr lang="en-US" altLang="zh-CN" sz="1800" dirty="0" smtClean="0"/>
              <a:t>352</a:t>
            </a:r>
            <a:r>
              <a:rPr lang="zh-CN" altLang="en-US" sz="1800" dirty="0" smtClean="0"/>
              <a:t>条）；</a:t>
            </a:r>
            <a:endParaRPr lang="en-US" altLang="zh-CN" sz="1800" dirty="0" smtClean="0"/>
          </a:p>
          <a:p>
            <a:pPr marL="0" indent="0">
              <a:buNone/>
            </a:pPr>
            <a:r>
              <a:rPr lang="en-US" altLang="zh-CN" sz="1800" dirty="0"/>
              <a:t> </a:t>
            </a:r>
            <a:r>
              <a:rPr lang="en-US" altLang="zh-CN" sz="1800" dirty="0" smtClean="0"/>
              <a:t>  9.</a:t>
            </a:r>
            <a:r>
              <a:rPr lang="zh-CN" altLang="en-US" sz="1800" dirty="0" smtClean="0"/>
              <a:t>引诱、教唆、欺骗他人吸毒罪（第</a:t>
            </a:r>
            <a:r>
              <a:rPr lang="en-US" altLang="zh-CN" sz="1800" dirty="0" smtClean="0"/>
              <a:t>353</a:t>
            </a:r>
            <a:r>
              <a:rPr lang="zh-CN" altLang="en-US" sz="1800" dirty="0" smtClean="0"/>
              <a:t>条）；</a:t>
            </a:r>
            <a:endParaRPr lang="en-US" altLang="zh-CN" sz="1800" dirty="0" smtClean="0"/>
          </a:p>
          <a:p>
            <a:pPr marL="0" indent="0">
              <a:buNone/>
            </a:pPr>
            <a:r>
              <a:rPr lang="en-US" altLang="zh-CN" sz="1800" dirty="0"/>
              <a:t> </a:t>
            </a:r>
            <a:r>
              <a:rPr lang="en-US" altLang="zh-CN" sz="1800" dirty="0" smtClean="0"/>
              <a:t> 10.</a:t>
            </a:r>
            <a:r>
              <a:rPr lang="zh-CN" altLang="en-US" sz="1800" dirty="0" smtClean="0"/>
              <a:t>强迫他人吸毒罪（第</a:t>
            </a:r>
            <a:r>
              <a:rPr lang="en-US" altLang="zh-CN" sz="1800" dirty="0" smtClean="0"/>
              <a:t>353</a:t>
            </a:r>
            <a:r>
              <a:rPr lang="zh-CN" altLang="en-US" sz="1800" dirty="0" smtClean="0"/>
              <a:t>条）；</a:t>
            </a:r>
            <a:endParaRPr lang="en-US" altLang="zh-CN" sz="1800" dirty="0" smtClean="0"/>
          </a:p>
          <a:p>
            <a:pPr marL="0" indent="0">
              <a:buNone/>
            </a:pPr>
            <a:r>
              <a:rPr lang="en-US" altLang="zh-CN" sz="1800" dirty="0"/>
              <a:t> </a:t>
            </a:r>
            <a:r>
              <a:rPr lang="en-US" altLang="zh-CN" sz="1800" dirty="0" smtClean="0"/>
              <a:t> 11.</a:t>
            </a:r>
            <a:r>
              <a:rPr lang="zh-CN" altLang="en-US" sz="1800" dirty="0" smtClean="0"/>
              <a:t>容留他人吸毒罪（第</a:t>
            </a:r>
            <a:r>
              <a:rPr lang="en-US" altLang="zh-CN" sz="1800" dirty="0" smtClean="0"/>
              <a:t>354</a:t>
            </a:r>
            <a:r>
              <a:rPr lang="zh-CN" altLang="en-US" sz="1800" dirty="0" smtClean="0"/>
              <a:t>条）</a:t>
            </a:r>
            <a:endParaRPr lang="en-US" altLang="zh-CN" sz="1800" dirty="0" smtClean="0"/>
          </a:p>
          <a:p>
            <a:pPr marL="0" indent="0">
              <a:buNone/>
            </a:pPr>
            <a:r>
              <a:rPr lang="en-US" altLang="zh-CN" sz="1800" dirty="0"/>
              <a:t> </a:t>
            </a:r>
            <a:r>
              <a:rPr lang="en-US" altLang="zh-CN" sz="1800" dirty="0" smtClean="0"/>
              <a:t> 12.</a:t>
            </a:r>
            <a:r>
              <a:rPr lang="zh-CN" altLang="en-US" sz="1800" dirty="0" smtClean="0"/>
              <a:t>非法提供麻醉药品、精神药品罪（第</a:t>
            </a:r>
            <a:r>
              <a:rPr lang="en-US" altLang="zh-CN" sz="1800" dirty="0" smtClean="0"/>
              <a:t>355</a:t>
            </a:r>
            <a:r>
              <a:rPr lang="zh-CN" altLang="en-US" sz="1800" smtClean="0"/>
              <a:t>条）</a:t>
            </a:r>
            <a:endParaRPr lang="en-US" altLang="zh-CN" sz="1800" dirty="0" smtClean="0"/>
          </a:p>
        </p:txBody>
      </p:sp>
      <p:sp>
        <p:nvSpPr>
          <p:cNvPr id="4" name="标题 3"/>
          <p:cNvSpPr txBox="1">
            <a:spLocks noGrp="1"/>
          </p:cNvSpPr>
          <p:nvPr>
            <p:ph type="title"/>
          </p:nvPr>
        </p:nvSpPr>
        <p:spPr>
          <a:prstGeom prst="rect">
            <a:avLst/>
          </a:prstGeom>
          <a:noFill/>
        </p:spPr>
        <p:txBody>
          <a:bodyPr wrap="square" rtlCol="0">
            <a:spAutoFit/>
          </a:bodyPr>
          <a:lstStyle/>
          <a:p>
            <a:r>
              <a:rPr lang="zh-CN" altLang="en-US" sz="4000" dirty="0" smtClean="0">
                <a:solidFill>
                  <a:schemeClr val="bg1"/>
                </a:solidFill>
              </a:rPr>
              <a:t>什么是毒品犯罪？</a:t>
            </a:r>
            <a:endParaRPr lang="zh-CN" altLang="en-US" sz="4000" dirty="0">
              <a:solidFill>
                <a:schemeClr val="bg1"/>
              </a:solidFill>
            </a:endParaRPr>
          </a:p>
        </p:txBody>
      </p:sp>
      <p:sp>
        <p:nvSpPr>
          <p:cNvPr id="5" name="矩形 4"/>
          <p:cNvSpPr/>
          <p:nvPr/>
        </p:nvSpPr>
        <p:spPr>
          <a:xfrm>
            <a:off x="942535" y="196949"/>
            <a:ext cx="3896751" cy="860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97283" y="336803"/>
            <a:ext cx="3516923" cy="584775"/>
          </a:xfrm>
          <a:prstGeom prst="rect">
            <a:avLst/>
          </a:prstGeom>
          <a:noFill/>
        </p:spPr>
        <p:txBody>
          <a:bodyPr wrap="square" rtlCol="0">
            <a:spAutoFit/>
          </a:bodyPr>
          <a:lstStyle/>
          <a:p>
            <a:r>
              <a:rPr lang="zh-CN" altLang="en-US" sz="3200" dirty="0" smtClean="0">
                <a:solidFill>
                  <a:schemeClr val="bg1"/>
                </a:solidFill>
              </a:rPr>
              <a:t>什么是毒品犯罪</a:t>
            </a:r>
            <a:r>
              <a:rPr lang="zh-CN" altLang="en-US" sz="3200" dirty="0">
                <a:solidFill>
                  <a:schemeClr val="bg1"/>
                </a:solidFill>
              </a:rPr>
              <a:t>？</a:t>
            </a:r>
          </a:p>
        </p:txBody>
      </p:sp>
      <p:sp>
        <p:nvSpPr>
          <p:cNvPr id="7" name="矩形 6"/>
          <p:cNvSpPr/>
          <p:nvPr/>
        </p:nvSpPr>
        <p:spPr>
          <a:xfrm>
            <a:off x="1800664" y="1114731"/>
            <a:ext cx="8581293" cy="6402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文本框 7"/>
          <p:cNvSpPr txBox="1"/>
          <p:nvPr/>
        </p:nvSpPr>
        <p:spPr>
          <a:xfrm>
            <a:off x="1871004" y="1170173"/>
            <a:ext cx="8024171" cy="584775"/>
          </a:xfrm>
          <a:prstGeom prst="rect">
            <a:avLst/>
          </a:prstGeom>
          <a:noFill/>
        </p:spPr>
        <p:txBody>
          <a:bodyPr wrap="square" rtlCol="0">
            <a:spAutoFit/>
          </a:bodyPr>
          <a:lstStyle/>
          <a:p>
            <a:r>
              <a:rPr lang="zh-CN" altLang="en-US" sz="3200" dirty="0">
                <a:solidFill>
                  <a:schemeClr val="bg1"/>
                </a:solidFill>
              </a:rPr>
              <a:t>我</a:t>
            </a:r>
            <a:r>
              <a:rPr lang="zh-CN" altLang="en-US" sz="3200" dirty="0" smtClean="0">
                <a:solidFill>
                  <a:schemeClr val="bg1"/>
                </a:solidFill>
              </a:rPr>
              <a:t>国</a:t>
            </a:r>
            <a:r>
              <a:rPr lang="en-US" altLang="zh-CN" sz="3200" dirty="0" smtClean="0">
                <a:solidFill>
                  <a:schemeClr val="bg1"/>
                </a:solidFill>
              </a:rPr>
              <a:t>《</a:t>
            </a:r>
            <a:r>
              <a:rPr lang="zh-CN" altLang="en-US" sz="3200" dirty="0" smtClean="0">
                <a:solidFill>
                  <a:schemeClr val="bg1"/>
                </a:solidFill>
              </a:rPr>
              <a:t>刑法</a:t>
            </a:r>
            <a:r>
              <a:rPr lang="en-US" altLang="zh-CN" sz="3200" dirty="0" smtClean="0">
                <a:solidFill>
                  <a:schemeClr val="bg1"/>
                </a:solidFill>
              </a:rPr>
              <a:t>》</a:t>
            </a:r>
            <a:r>
              <a:rPr lang="zh-CN" altLang="en-US" sz="3200" dirty="0" smtClean="0">
                <a:solidFill>
                  <a:schemeClr val="bg1"/>
                </a:solidFill>
              </a:rPr>
              <a:t>规定的毒品犯罪的罪名有哪些？</a:t>
            </a:r>
            <a:endParaRPr lang="zh-CN" altLang="en-US" sz="3200" dirty="0">
              <a:solidFill>
                <a:schemeClr val="bg1"/>
              </a:solidFill>
            </a:endParaRPr>
          </a:p>
        </p:txBody>
      </p:sp>
    </p:spTree>
    <p:extLst>
      <p:ext uri="{BB962C8B-B14F-4D97-AF65-F5344CB8AC3E}">
        <p14:creationId xmlns:p14="http://schemas.microsoft.com/office/powerpoint/2010/main" val="174442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885069" y="801859"/>
            <a:ext cx="8609427" cy="5613010"/>
            <a:chOff x="1885069" y="801859"/>
            <a:chExt cx="8609427" cy="5613010"/>
          </a:xfrm>
        </p:grpSpPr>
        <p:sp>
          <p:nvSpPr>
            <p:cNvPr id="4" name="椭圆 3"/>
            <p:cNvSpPr/>
            <p:nvPr/>
          </p:nvSpPr>
          <p:spPr>
            <a:xfrm>
              <a:off x="1885069" y="801859"/>
              <a:ext cx="8609427" cy="5613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21502" y="2011680"/>
              <a:ext cx="6583680" cy="2800767"/>
            </a:xfrm>
            <a:prstGeom prst="rect">
              <a:avLst/>
            </a:prstGeom>
            <a:noFill/>
          </p:spPr>
          <p:txBody>
            <a:bodyPr wrap="square" rtlCol="0">
              <a:spAutoFit/>
            </a:bodyPr>
            <a:lstStyle/>
            <a:p>
              <a:r>
                <a:rPr lang="en-US" altLang="zh-CN" sz="8800" dirty="0" smtClean="0">
                  <a:solidFill>
                    <a:schemeClr val="bg1"/>
                  </a:solidFill>
                </a:rPr>
                <a:t>       03            </a:t>
              </a:r>
              <a:r>
                <a:rPr lang="zh-CN" altLang="en-US" sz="8800" dirty="0" smtClean="0">
                  <a:solidFill>
                    <a:schemeClr val="bg1"/>
                  </a:solidFill>
                </a:rPr>
                <a:t>  毒品的危害</a:t>
              </a:r>
              <a:endParaRPr lang="zh-CN" altLang="en-US" sz="8800" dirty="0">
                <a:solidFill>
                  <a:schemeClr val="bg1"/>
                </a:solidFill>
              </a:endParaRPr>
            </a:p>
          </p:txBody>
        </p:sp>
      </p:grpSp>
    </p:spTree>
    <p:extLst>
      <p:ext uri="{BB962C8B-B14F-4D97-AF65-F5344CB8AC3E}">
        <p14:creationId xmlns:p14="http://schemas.microsoft.com/office/powerpoint/2010/main" val="257938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7957" y="365125"/>
            <a:ext cx="2855741" cy="816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05243" y="461665"/>
            <a:ext cx="3319975" cy="584775"/>
          </a:xfrm>
          <a:prstGeom prst="rect">
            <a:avLst/>
          </a:prstGeom>
          <a:noFill/>
        </p:spPr>
        <p:txBody>
          <a:bodyPr wrap="square" rtlCol="0">
            <a:spAutoFit/>
          </a:bodyPr>
          <a:lstStyle/>
          <a:p>
            <a:r>
              <a:rPr lang="zh-CN" altLang="en-US" sz="3200" dirty="0" smtClean="0">
                <a:solidFill>
                  <a:schemeClr val="bg1"/>
                </a:solidFill>
              </a:rPr>
              <a:t>毒品的危害</a:t>
            </a:r>
            <a:endParaRPr lang="zh-CN" altLang="en-US" sz="3200" dirty="0">
              <a:solidFill>
                <a:schemeClr val="bg1"/>
              </a:solidFill>
            </a:endParaRPr>
          </a:p>
        </p:txBody>
      </p:sp>
      <p:sp>
        <p:nvSpPr>
          <p:cNvPr id="6" name="椭圆 5"/>
          <p:cNvSpPr/>
          <p:nvPr/>
        </p:nvSpPr>
        <p:spPr>
          <a:xfrm>
            <a:off x="1758463" y="1658869"/>
            <a:ext cx="872195" cy="8428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100"/>
          </a:p>
        </p:txBody>
      </p:sp>
      <p:sp>
        <p:nvSpPr>
          <p:cNvPr id="7" name="文本框 6"/>
          <p:cNvSpPr txBox="1"/>
          <p:nvPr/>
        </p:nvSpPr>
        <p:spPr>
          <a:xfrm>
            <a:off x="1814735" y="1715141"/>
            <a:ext cx="872195" cy="707886"/>
          </a:xfrm>
          <a:prstGeom prst="rect">
            <a:avLst/>
          </a:prstGeom>
          <a:noFill/>
        </p:spPr>
        <p:txBody>
          <a:bodyPr wrap="square" rtlCol="0">
            <a:spAutoFit/>
          </a:bodyPr>
          <a:lstStyle/>
          <a:p>
            <a:r>
              <a:rPr lang="en-US" altLang="zh-CN" sz="4000" dirty="0" smtClean="0">
                <a:solidFill>
                  <a:schemeClr val="bg1"/>
                </a:solidFill>
              </a:rPr>
              <a:t>01</a:t>
            </a:r>
            <a:endParaRPr lang="zh-CN" altLang="en-US" sz="4000" dirty="0">
              <a:solidFill>
                <a:schemeClr val="bg1"/>
              </a:solidFill>
            </a:endParaRPr>
          </a:p>
        </p:txBody>
      </p:sp>
      <p:sp>
        <p:nvSpPr>
          <p:cNvPr id="8" name="横卷形 7"/>
          <p:cNvSpPr/>
          <p:nvPr/>
        </p:nvSpPr>
        <p:spPr>
          <a:xfrm>
            <a:off x="2250832" y="1825625"/>
            <a:ext cx="7301133" cy="5032375"/>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chemeClr val="bg1"/>
              </a:solidFill>
            </a:endParaRPr>
          </a:p>
        </p:txBody>
      </p:sp>
      <p:sp>
        <p:nvSpPr>
          <p:cNvPr id="9" name="文本框 8"/>
          <p:cNvSpPr txBox="1"/>
          <p:nvPr/>
        </p:nvSpPr>
        <p:spPr>
          <a:xfrm>
            <a:off x="2982351" y="2978874"/>
            <a:ext cx="6344529" cy="2862322"/>
          </a:xfrm>
          <a:prstGeom prst="rect">
            <a:avLst/>
          </a:prstGeom>
          <a:noFill/>
        </p:spPr>
        <p:txBody>
          <a:bodyPr wrap="square" rtlCol="0">
            <a:spAutoFit/>
          </a:bodyPr>
          <a:lstStyle/>
          <a:p>
            <a:r>
              <a:rPr lang="zh-CN" altLang="en-US" sz="2000" dirty="0" smtClean="0"/>
              <a:t>大量或者长期使用毒品，会对人的身体产生严重的损害。如神经障碍，很多人吸食毒品以后，可以引发意识不清、焦虑、抑郁，甚至有些类似于精神病躁狂那种性质，甚至出现自杀现象；记忆损伤，滥用毒品以后，大脑的记忆力和注意力都逐渐减退，使人思维迟钝，像呆子似的；有的使人精神错乱、</a:t>
            </a:r>
            <a:r>
              <a:rPr lang="zh-CN" altLang="en-US" sz="2000" dirty="0"/>
              <a:t>坐</a:t>
            </a:r>
            <a:r>
              <a:rPr lang="zh-CN" altLang="en-US" sz="2000" dirty="0" smtClean="0"/>
              <a:t>立不安、颤抖、易怒、失眠，很多人到了最后可能出现心脏方面的疾患，过度损伤心脏功能，会出现心率不齐、腹部痉挛、甚至抽风，甚至痉挛性死亡。</a:t>
            </a:r>
            <a:endParaRPr lang="zh-CN" altLang="en-US" sz="2000" dirty="0"/>
          </a:p>
        </p:txBody>
      </p:sp>
    </p:spTree>
    <p:extLst>
      <p:ext uri="{BB962C8B-B14F-4D97-AF65-F5344CB8AC3E}">
        <p14:creationId xmlns:p14="http://schemas.microsoft.com/office/powerpoint/2010/main" val="304901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51162" y="1825625"/>
            <a:ext cx="8202637" cy="4351338"/>
          </a:xfrm>
        </p:spPr>
        <p:txBody>
          <a:bodyPr/>
          <a:lstStyle/>
          <a:p>
            <a:pPr marL="0" indent="0">
              <a:buNone/>
            </a:pPr>
            <a:r>
              <a:rPr lang="en-US" altLang="zh-CN" dirty="0" smtClean="0"/>
              <a:t>          </a:t>
            </a:r>
            <a:r>
              <a:rPr lang="zh-CN" altLang="en-US" dirty="0" smtClean="0"/>
              <a:t>毒品使人倾家荡产。染上毒品之后会产生依</a:t>
            </a:r>
            <a:endParaRPr lang="en-US" altLang="zh-CN" dirty="0" smtClean="0"/>
          </a:p>
          <a:p>
            <a:pPr marL="0" indent="0">
              <a:buNone/>
            </a:pPr>
            <a:r>
              <a:rPr lang="en-US" altLang="zh-CN" dirty="0"/>
              <a:t> </a:t>
            </a:r>
            <a:r>
              <a:rPr lang="en-US" altLang="zh-CN" dirty="0" smtClean="0"/>
              <a:t>         </a:t>
            </a:r>
            <a:r>
              <a:rPr lang="zh-CN" altLang="en-US" dirty="0" smtClean="0"/>
              <a:t>赖性，上瘾之后就不顾一切倾家荡产去购买。</a:t>
            </a:r>
            <a:endParaRPr lang="en-US" altLang="zh-CN" dirty="0" smtClean="0"/>
          </a:p>
          <a:p>
            <a:pPr marL="0" indent="0">
              <a:buNone/>
            </a:pPr>
            <a:endParaRPr lang="en-US" altLang="zh-CN" dirty="0"/>
          </a:p>
          <a:p>
            <a:pPr marL="0" indent="0">
              <a:buNone/>
            </a:pPr>
            <a:r>
              <a:rPr lang="en-US" altLang="zh-CN" dirty="0" smtClean="0"/>
              <a:t>          </a:t>
            </a:r>
            <a:r>
              <a:rPr lang="zh-CN" altLang="en-US" dirty="0" smtClean="0"/>
              <a:t>毒品使人走上犯罪道路，贩卖毒品以及非法    持有或使用毒品都是违法犯罪，要受到法律的严惩。</a:t>
            </a:r>
            <a:endParaRPr lang="en-US" altLang="zh-CN" dirty="0" smtClean="0"/>
          </a:p>
        </p:txBody>
      </p:sp>
      <p:sp>
        <p:nvSpPr>
          <p:cNvPr id="4" name="标题 3"/>
          <p:cNvSpPr>
            <a:spLocks noGrp="1"/>
          </p:cNvSpPr>
          <p:nvPr>
            <p:ph type="title"/>
          </p:nvPr>
        </p:nvSpPr>
        <p:spPr>
          <a:xfrm>
            <a:off x="838200" y="365125"/>
            <a:ext cx="3128889" cy="802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dirty="0" smtClean="0"/>
              <a:t>毒品的危害</a:t>
            </a:r>
            <a:endParaRPr lang="zh-CN" altLang="en-US" sz="4000" dirty="0"/>
          </a:p>
        </p:txBody>
      </p:sp>
      <p:sp>
        <p:nvSpPr>
          <p:cNvPr id="5" name="椭圆 4"/>
          <p:cNvSpPr/>
          <p:nvPr/>
        </p:nvSpPr>
        <p:spPr>
          <a:xfrm>
            <a:off x="3376246" y="2039029"/>
            <a:ext cx="787790" cy="646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文本框 5"/>
          <p:cNvSpPr txBox="1"/>
          <p:nvPr/>
        </p:nvSpPr>
        <p:spPr>
          <a:xfrm>
            <a:off x="3488787" y="2081232"/>
            <a:ext cx="675250" cy="523220"/>
          </a:xfrm>
          <a:prstGeom prst="rect">
            <a:avLst/>
          </a:prstGeom>
          <a:noFill/>
        </p:spPr>
        <p:txBody>
          <a:bodyPr wrap="square" rtlCol="0">
            <a:spAutoFit/>
          </a:bodyPr>
          <a:lstStyle/>
          <a:p>
            <a:r>
              <a:rPr lang="en-US" altLang="zh-CN" sz="2800" dirty="0" smtClean="0">
                <a:solidFill>
                  <a:schemeClr val="bg1"/>
                </a:solidFill>
              </a:rPr>
              <a:t>02</a:t>
            </a:r>
            <a:endParaRPr lang="zh-CN" altLang="en-US" sz="2800" dirty="0">
              <a:solidFill>
                <a:schemeClr val="bg1"/>
              </a:solidFill>
            </a:endParaRPr>
          </a:p>
        </p:txBody>
      </p:sp>
      <p:sp>
        <p:nvSpPr>
          <p:cNvPr id="7" name="椭圆 6"/>
          <p:cNvSpPr/>
          <p:nvPr/>
        </p:nvSpPr>
        <p:spPr>
          <a:xfrm>
            <a:off x="3319977" y="3104214"/>
            <a:ext cx="787790" cy="646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文本框 7"/>
          <p:cNvSpPr txBox="1"/>
          <p:nvPr/>
        </p:nvSpPr>
        <p:spPr>
          <a:xfrm>
            <a:off x="3432518" y="3146417"/>
            <a:ext cx="675250" cy="523220"/>
          </a:xfrm>
          <a:prstGeom prst="rect">
            <a:avLst/>
          </a:prstGeom>
          <a:noFill/>
        </p:spPr>
        <p:txBody>
          <a:bodyPr wrap="square" rtlCol="0">
            <a:spAutoFit/>
          </a:bodyPr>
          <a:lstStyle/>
          <a:p>
            <a:r>
              <a:rPr lang="en-US" altLang="zh-CN" sz="2800" dirty="0" smtClean="0">
                <a:solidFill>
                  <a:schemeClr val="bg1"/>
                </a:solidFill>
              </a:rPr>
              <a:t>03</a:t>
            </a:r>
            <a:endParaRPr lang="zh-CN" altLang="en-US" sz="2800" dirty="0">
              <a:solidFill>
                <a:schemeClr val="bg1"/>
              </a:solidFill>
            </a:endParaRPr>
          </a:p>
        </p:txBody>
      </p:sp>
    </p:spTree>
    <p:extLst>
      <p:ext uri="{BB962C8B-B14F-4D97-AF65-F5344CB8AC3E}">
        <p14:creationId xmlns:p14="http://schemas.microsoft.com/office/powerpoint/2010/main" val="763315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744583" y="872196"/>
            <a:ext cx="10431418" cy="5644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ltLang="zh-CN" sz="7200" dirty="0" smtClean="0"/>
              <a:t>           04                 </a:t>
            </a:r>
            <a:r>
              <a:rPr lang="zh-CN" altLang="en-US" sz="7200" dirty="0"/>
              <a:t> </a:t>
            </a:r>
            <a:r>
              <a:rPr lang="zh-CN" altLang="en-US" sz="7200" dirty="0" smtClean="0"/>
              <a:t>     学生怎样防毒？</a:t>
            </a:r>
            <a:endParaRPr lang="zh-CN" altLang="en-US" sz="7200" dirty="0"/>
          </a:p>
        </p:txBody>
      </p:sp>
    </p:spTree>
    <p:extLst>
      <p:ext uri="{BB962C8B-B14F-4D97-AF65-F5344CB8AC3E}">
        <p14:creationId xmlns:p14="http://schemas.microsoft.com/office/powerpoint/2010/main" val="3875353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0907" y="365585"/>
            <a:ext cx="4180546" cy="1010046"/>
            <a:chOff x="900907" y="365585"/>
            <a:chExt cx="4180546" cy="1010046"/>
          </a:xfrm>
        </p:grpSpPr>
        <p:sp>
          <p:nvSpPr>
            <p:cNvPr id="5" name="矩形 4"/>
            <p:cNvSpPr/>
            <p:nvPr/>
          </p:nvSpPr>
          <p:spPr>
            <a:xfrm>
              <a:off x="900907" y="365585"/>
              <a:ext cx="4134752" cy="1010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8722" y="561702"/>
              <a:ext cx="3892731" cy="646331"/>
            </a:xfrm>
            <a:prstGeom prst="rect">
              <a:avLst/>
            </a:prstGeom>
            <a:noFill/>
          </p:spPr>
          <p:txBody>
            <a:bodyPr wrap="square" rtlCol="0">
              <a:spAutoFit/>
            </a:bodyPr>
            <a:lstStyle/>
            <a:p>
              <a:r>
                <a:rPr lang="zh-CN" altLang="en-US" sz="3600" dirty="0" smtClean="0">
                  <a:solidFill>
                    <a:schemeClr val="bg1"/>
                  </a:solidFill>
                </a:rPr>
                <a:t>学生怎样防毒？</a:t>
              </a:r>
              <a:endParaRPr lang="zh-CN" altLang="en-US" sz="3600" dirty="0">
                <a:solidFill>
                  <a:schemeClr val="bg1"/>
                </a:solidFill>
              </a:endParaRPr>
            </a:p>
          </p:txBody>
        </p:sp>
      </p:grpSp>
      <p:pic>
        <p:nvPicPr>
          <p:cNvPr id="7" name="内容占位符 6"/>
          <p:cNvPicPr>
            <a:picLocks noGrp="1" noChangeAspect="1"/>
          </p:cNvPicPr>
          <p:nvPr>
            <p:ph idx="1"/>
          </p:nvPr>
        </p:nvPicPr>
        <p:blipFill rotWithShape="1">
          <a:blip r:embed="rId2">
            <a:extLst>
              <a:ext uri="{28A0092B-C50C-407E-A947-70E740481C1C}">
                <a14:useLocalDpi xmlns:a14="http://schemas.microsoft.com/office/drawing/2010/main" val="0"/>
              </a:ext>
            </a:extLst>
          </a:blip>
          <a:srcRect r="4595" b="-941"/>
          <a:stretch/>
        </p:blipFill>
        <p:spPr>
          <a:xfrm>
            <a:off x="1489360" y="1571748"/>
            <a:ext cx="8764983" cy="4392295"/>
          </a:xfrm>
        </p:spPr>
      </p:pic>
      <p:sp>
        <p:nvSpPr>
          <p:cNvPr id="9" name="文本框 8"/>
          <p:cNvSpPr txBox="1"/>
          <p:nvPr/>
        </p:nvSpPr>
        <p:spPr>
          <a:xfrm rot="492124">
            <a:off x="5185953" y="4754882"/>
            <a:ext cx="3135086" cy="369332"/>
          </a:xfrm>
          <a:prstGeom prst="rect">
            <a:avLst/>
          </a:prstGeom>
          <a:noFill/>
        </p:spPr>
        <p:txBody>
          <a:bodyPr wrap="square" rtlCol="0">
            <a:spAutoFit/>
          </a:bodyPr>
          <a:lstStyle/>
          <a:p>
            <a:r>
              <a:rPr lang="en-US" altLang="zh-CN" b="1" i="1" dirty="0" smtClean="0">
                <a:solidFill>
                  <a:schemeClr val="accent5"/>
                </a:solidFill>
                <a:latin typeface="MV Boli" panose="02000500030200090000" pitchFamily="2" charset="0"/>
                <a:cs typeface="MV Boli" panose="02000500030200090000" pitchFamily="2" charset="0"/>
              </a:rPr>
              <a:t>1.</a:t>
            </a:r>
            <a:r>
              <a:rPr lang="zh-CN" altLang="en-US" b="1" i="1" dirty="0" smtClean="0">
                <a:solidFill>
                  <a:schemeClr val="accent5"/>
                </a:solidFill>
                <a:latin typeface="MV Boli" panose="02000500030200090000" pitchFamily="2" charset="0"/>
                <a:cs typeface="MV Boli" panose="02000500030200090000" pitchFamily="2" charset="0"/>
              </a:rPr>
              <a:t>学生不可吸烟、不可饮酒</a:t>
            </a:r>
            <a:endParaRPr lang="zh-CN" altLang="en-US" b="1" i="1" dirty="0">
              <a:solidFill>
                <a:schemeClr val="accent5"/>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193887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86" t="19327" r="11813" b="1784"/>
          <a:stretch/>
        </p:blipFill>
        <p:spPr>
          <a:xfrm>
            <a:off x="434649" y="993167"/>
            <a:ext cx="11757351" cy="5615469"/>
          </a:xfrm>
        </p:spPr>
      </p:pic>
      <p:grpSp>
        <p:nvGrpSpPr>
          <p:cNvPr id="5" name="组合 4"/>
          <p:cNvGrpSpPr/>
          <p:nvPr/>
        </p:nvGrpSpPr>
        <p:grpSpPr>
          <a:xfrm>
            <a:off x="900907" y="365585"/>
            <a:ext cx="4180546" cy="1010046"/>
            <a:chOff x="900907" y="365585"/>
            <a:chExt cx="4180546" cy="1010046"/>
          </a:xfrm>
        </p:grpSpPr>
        <p:sp>
          <p:nvSpPr>
            <p:cNvPr id="6" name="矩形 5"/>
            <p:cNvSpPr/>
            <p:nvPr/>
          </p:nvSpPr>
          <p:spPr>
            <a:xfrm>
              <a:off x="900907" y="365585"/>
              <a:ext cx="4134752" cy="1010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88722" y="561702"/>
              <a:ext cx="3892731" cy="646331"/>
            </a:xfrm>
            <a:prstGeom prst="rect">
              <a:avLst/>
            </a:prstGeom>
            <a:noFill/>
          </p:spPr>
          <p:txBody>
            <a:bodyPr wrap="square" rtlCol="0">
              <a:spAutoFit/>
            </a:bodyPr>
            <a:lstStyle/>
            <a:p>
              <a:r>
                <a:rPr lang="zh-CN" altLang="en-US" sz="3600" dirty="0" smtClean="0">
                  <a:solidFill>
                    <a:schemeClr val="bg1"/>
                  </a:solidFill>
                </a:rPr>
                <a:t>学生怎样防毒？</a:t>
              </a:r>
              <a:endParaRPr lang="zh-CN" altLang="en-US" sz="3600" dirty="0">
                <a:solidFill>
                  <a:schemeClr val="bg1"/>
                </a:solidFill>
              </a:endParaRPr>
            </a:p>
          </p:txBody>
        </p:sp>
      </p:grpSp>
    </p:spTree>
    <p:extLst>
      <p:ext uri="{BB962C8B-B14F-4D97-AF65-F5344CB8AC3E}">
        <p14:creationId xmlns:p14="http://schemas.microsoft.com/office/powerpoint/2010/main" val="344510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93" t="16388" r="11357" b="3121"/>
          <a:stretch/>
        </p:blipFill>
        <p:spPr>
          <a:xfrm>
            <a:off x="287383" y="1037230"/>
            <a:ext cx="11804534" cy="5807707"/>
          </a:xfrm>
        </p:spPr>
      </p:pic>
      <p:grpSp>
        <p:nvGrpSpPr>
          <p:cNvPr id="7" name="组合 6"/>
          <p:cNvGrpSpPr/>
          <p:nvPr/>
        </p:nvGrpSpPr>
        <p:grpSpPr>
          <a:xfrm>
            <a:off x="900907" y="365585"/>
            <a:ext cx="4180546" cy="1010046"/>
            <a:chOff x="900907" y="365585"/>
            <a:chExt cx="4180546" cy="1010046"/>
          </a:xfrm>
        </p:grpSpPr>
        <p:sp>
          <p:nvSpPr>
            <p:cNvPr id="8" name="矩形 7"/>
            <p:cNvSpPr/>
            <p:nvPr/>
          </p:nvSpPr>
          <p:spPr>
            <a:xfrm>
              <a:off x="900907" y="365585"/>
              <a:ext cx="4134752" cy="1010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88722" y="561702"/>
              <a:ext cx="3892731" cy="646331"/>
            </a:xfrm>
            <a:prstGeom prst="rect">
              <a:avLst/>
            </a:prstGeom>
            <a:noFill/>
          </p:spPr>
          <p:txBody>
            <a:bodyPr wrap="square" rtlCol="0">
              <a:spAutoFit/>
            </a:bodyPr>
            <a:lstStyle/>
            <a:p>
              <a:r>
                <a:rPr lang="zh-CN" altLang="en-US" sz="3600" dirty="0" smtClean="0">
                  <a:solidFill>
                    <a:schemeClr val="bg1"/>
                  </a:solidFill>
                </a:rPr>
                <a:t>学生怎样防毒？</a:t>
              </a:r>
              <a:endParaRPr lang="zh-CN" altLang="en-US" sz="3600" dirty="0">
                <a:solidFill>
                  <a:schemeClr val="bg1"/>
                </a:solidFill>
              </a:endParaRPr>
            </a:p>
          </p:txBody>
        </p:sp>
      </p:grpSp>
    </p:spTree>
    <p:extLst>
      <p:ext uri="{BB962C8B-B14F-4D97-AF65-F5344CB8AC3E}">
        <p14:creationId xmlns:p14="http://schemas.microsoft.com/office/powerpoint/2010/main" val="1575636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0" y="182880"/>
            <a:ext cx="11956869" cy="6237517"/>
          </a:xfrm>
          <a:prstGeom prst="rect">
            <a:avLst/>
          </a:prstGeom>
        </p:spPr>
      </p:pic>
      <p:grpSp>
        <p:nvGrpSpPr>
          <p:cNvPr id="8" name="组合 7"/>
          <p:cNvGrpSpPr/>
          <p:nvPr/>
        </p:nvGrpSpPr>
        <p:grpSpPr>
          <a:xfrm>
            <a:off x="900907" y="365585"/>
            <a:ext cx="4180546" cy="1010046"/>
            <a:chOff x="900907" y="365585"/>
            <a:chExt cx="4180546" cy="1010046"/>
          </a:xfrm>
        </p:grpSpPr>
        <p:sp>
          <p:nvSpPr>
            <p:cNvPr id="9" name="矩形 8"/>
            <p:cNvSpPr/>
            <p:nvPr/>
          </p:nvSpPr>
          <p:spPr>
            <a:xfrm>
              <a:off x="900907" y="365585"/>
              <a:ext cx="4134752" cy="1010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188722" y="561702"/>
              <a:ext cx="3892731" cy="646331"/>
            </a:xfrm>
            <a:prstGeom prst="rect">
              <a:avLst/>
            </a:prstGeom>
            <a:noFill/>
          </p:spPr>
          <p:txBody>
            <a:bodyPr wrap="square" rtlCol="0">
              <a:spAutoFit/>
            </a:bodyPr>
            <a:lstStyle/>
            <a:p>
              <a:r>
                <a:rPr lang="zh-CN" altLang="en-US" sz="3600" dirty="0" smtClean="0">
                  <a:solidFill>
                    <a:schemeClr val="bg1"/>
                  </a:solidFill>
                </a:rPr>
                <a:t>学生怎样防毒？</a:t>
              </a:r>
              <a:endParaRPr lang="zh-CN" altLang="en-US" sz="3600" dirty="0">
                <a:solidFill>
                  <a:schemeClr val="bg1"/>
                </a:solidFill>
              </a:endParaRPr>
            </a:p>
          </p:txBody>
        </p:sp>
      </p:grpSp>
    </p:spTree>
    <p:extLst>
      <p:ext uri="{BB962C8B-B14F-4D97-AF65-F5344CB8AC3E}">
        <p14:creationId xmlns:p14="http://schemas.microsoft.com/office/powerpoint/2010/main" val="2179307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403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83188" y="1901828"/>
            <a:ext cx="6172200" cy="742901"/>
          </a:xfrm>
        </p:spPr>
        <p:txBody>
          <a:bodyPr/>
          <a:lstStyle/>
          <a:p>
            <a:r>
              <a:rPr lang="en-US" altLang="zh-CN" dirty="0" smtClean="0"/>
              <a:t>01.</a:t>
            </a:r>
            <a:r>
              <a:rPr lang="zh-CN" altLang="en-US" dirty="0" smtClean="0"/>
              <a:t>什么是毒品</a:t>
            </a:r>
            <a:endParaRPr lang="zh-CN" altLang="en-US" dirty="0"/>
          </a:p>
        </p:txBody>
      </p:sp>
      <p:sp>
        <p:nvSpPr>
          <p:cNvPr id="5" name="内容占位符 2"/>
          <p:cNvSpPr txBox="1">
            <a:spLocks/>
          </p:cNvSpPr>
          <p:nvPr/>
        </p:nvSpPr>
        <p:spPr>
          <a:xfrm>
            <a:off x="5185948" y="2745893"/>
            <a:ext cx="6172200" cy="742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smtClean="0"/>
              <a:t>02.</a:t>
            </a:r>
            <a:r>
              <a:rPr lang="zh-CN" altLang="en-US" dirty="0" smtClean="0"/>
              <a:t>什么是毒品犯罪</a:t>
            </a:r>
            <a:endParaRPr lang="zh-CN" altLang="en-US" dirty="0"/>
          </a:p>
        </p:txBody>
      </p:sp>
      <p:sp>
        <p:nvSpPr>
          <p:cNvPr id="6" name="内容占位符 2"/>
          <p:cNvSpPr txBox="1">
            <a:spLocks/>
          </p:cNvSpPr>
          <p:nvPr/>
        </p:nvSpPr>
        <p:spPr>
          <a:xfrm>
            <a:off x="5185950" y="3421153"/>
            <a:ext cx="6279220" cy="742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smtClean="0"/>
              <a:t>03.</a:t>
            </a:r>
            <a:r>
              <a:rPr lang="zh-CN" altLang="en-US" dirty="0" smtClean="0"/>
              <a:t>毒品的危害</a:t>
            </a:r>
            <a:endParaRPr lang="zh-CN" altLang="en-US" dirty="0"/>
          </a:p>
        </p:txBody>
      </p:sp>
      <p:sp>
        <p:nvSpPr>
          <p:cNvPr id="7" name="内容占位符 2"/>
          <p:cNvSpPr txBox="1">
            <a:spLocks/>
          </p:cNvSpPr>
          <p:nvPr/>
        </p:nvSpPr>
        <p:spPr>
          <a:xfrm>
            <a:off x="5197255" y="4152667"/>
            <a:ext cx="5086228" cy="742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smtClean="0"/>
              <a:t>04.</a:t>
            </a:r>
            <a:r>
              <a:rPr lang="zh-CN" altLang="en-US" dirty="0" smtClean="0"/>
              <a:t>学生怎样防毒</a:t>
            </a:r>
            <a:endParaRPr lang="zh-CN" altLang="en-US" dirty="0"/>
          </a:p>
        </p:txBody>
      </p:sp>
      <p:sp>
        <p:nvSpPr>
          <p:cNvPr id="8" name="内容占位符 2"/>
          <p:cNvSpPr txBox="1">
            <a:spLocks/>
          </p:cNvSpPr>
          <p:nvPr/>
        </p:nvSpPr>
        <p:spPr>
          <a:xfrm>
            <a:off x="5197255" y="4825232"/>
            <a:ext cx="5086228" cy="742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smtClean="0"/>
              <a:t>05.</a:t>
            </a:r>
            <a:r>
              <a:rPr lang="zh-CN" altLang="en-US" dirty="0" smtClean="0"/>
              <a:t>禁毒倡议书</a:t>
            </a:r>
            <a:endParaRPr lang="zh-CN" altLang="en-US" dirty="0"/>
          </a:p>
        </p:txBody>
      </p:sp>
      <p:sp>
        <p:nvSpPr>
          <p:cNvPr id="9" name="文本框 8"/>
          <p:cNvSpPr txBox="1"/>
          <p:nvPr/>
        </p:nvSpPr>
        <p:spPr>
          <a:xfrm>
            <a:off x="1872031" y="2191556"/>
            <a:ext cx="1954381" cy="4043120"/>
          </a:xfrm>
          <a:prstGeom prst="rect">
            <a:avLst/>
          </a:prstGeom>
          <a:noFill/>
        </p:spPr>
        <p:txBody>
          <a:bodyPr vert="eaVert" wrap="square" rtlCol="0">
            <a:spAutoFit/>
          </a:bodyPr>
          <a:lstStyle/>
          <a:p>
            <a:r>
              <a:rPr lang="zh-CN" altLang="en-US" sz="11500" dirty="0" smtClean="0">
                <a:solidFill>
                  <a:schemeClr val="accent6">
                    <a:lumMod val="75000"/>
                  </a:schemeClr>
                </a:solidFill>
                <a:latin typeface="Constantia" panose="02030602050306030303" pitchFamily="18" charset="0"/>
              </a:rPr>
              <a:t>目录</a:t>
            </a:r>
            <a:endParaRPr lang="zh-CN" altLang="en-US" sz="11500" dirty="0">
              <a:solidFill>
                <a:schemeClr val="accent6">
                  <a:lumMod val="75000"/>
                </a:schemeClr>
              </a:solidFill>
              <a:latin typeface="Constantia" panose="02030602050306030303" pitchFamily="18" charset="0"/>
            </a:endParaRPr>
          </a:p>
        </p:txBody>
      </p:sp>
    </p:spTree>
    <p:extLst>
      <p:ext uri="{BB962C8B-B14F-4D97-AF65-F5344CB8AC3E}">
        <p14:creationId xmlns:p14="http://schemas.microsoft.com/office/powerpoint/2010/main" val="2823778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 y="80826"/>
            <a:ext cx="11769635" cy="6091374"/>
          </a:xfrm>
          <a:prstGeom prst="rect">
            <a:avLst/>
          </a:prstGeom>
        </p:spPr>
      </p:pic>
    </p:spTree>
    <p:extLst>
      <p:ext uri="{BB962C8B-B14F-4D97-AF65-F5344CB8AC3E}">
        <p14:creationId xmlns:p14="http://schemas.microsoft.com/office/powerpoint/2010/main" val="55173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9" y="91440"/>
            <a:ext cx="11834948" cy="6648994"/>
          </a:xfrm>
          <a:prstGeom prst="rect">
            <a:avLst/>
          </a:prstGeom>
        </p:spPr>
      </p:pic>
    </p:spTree>
    <p:extLst>
      <p:ext uri="{BB962C8B-B14F-4D97-AF65-F5344CB8AC3E}">
        <p14:creationId xmlns:p14="http://schemas.microsoft.com/office/powerpoint/2010/main" val="3124757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
            <a:ext cx="12192000" cy="6766560"/>
          </a:xfrm>
          <a:prstGeom prst="rect">
            <a:avLst/>
          </a:prstGeom>
        </p:spPr>
      </p:pic>
    </p:spTree>
    <p:extLst>
      <p:ext uri="{BB962C8B-B14F-4D97-AF65-F5344CB8AC3E}">
        <p14:creationId xmlns:p14="http://schemas.microsoft.com/office/powerpoint/2010/main" val="1456948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170" t="1367" r="10560" b="1322"/>
          <a:stretch/>
        </p:blipFill>
        <p:spPr>
          <a:xfrm>
            <a:off x="0" y="0"/>
            <a:ext cx="12192000" cy="6858000"/>
          </a:xfrm>
        </p:spPr>
      </p:pic>
    </p:spTree>
    <p:extLst>
      <p:ext uri="{BB962C8B-B14F-4D97-AF65-F5344CB8AC3E}">
        <p14:creationId xmlns:p14="http://schemas.microsoft.com/office/powerpoint/2010/main" val="2334352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170" t="2983" r="10853" b="1322"/>
          <a:stretch/>
        </p:blipFill>
        <p:spPr>
          <a:xfrm>
            <a:off x="0" y="0"/>
            <a:ext cx="12192000" cy="6857999"/>
          </a:xfrm>
        </p:spPr>
      </p:pic>
    </p:spTree>
    <p:extLst>
      <p:ext uri="{BB962C8B-B14F-4D97-AF65-F5344CB8AC3E}">
        <p14:creationId xmlns:p14="http://schemas.microsoft.com/office/powerpoint/2010/main" val="1897747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9600" b="1" i="1" dirty="0" smtClean="0">
                <a:solidFill>
                  <a:srgbClr val="0070C0"/>
                </a:solidFill>
              </a:rPr>
              <a:t>谢谢大家的聆听！</a:t>
            </a:r>
            <a:endParaRPr lang="zh-CN" altLang="en-US" sz="9600" b="1" i="1" dirty="0">
              <a:solidFill>
                <a:srgbClr val="0070C0"/>
              </a:solidFill>
            </a:endParaRPr>
          </a:p>
        </p:txBody>
      </p:sp>
    </p:spTree>
    <p:extLst>
      <p:ext uri="{BB962C8B-B14F-4D97-AF65-F5344CB8AC3E}">
        <p14:creationId xmlns:p14="http://schemas.microsoft.com/office/powerpoint/2010/main" val="3677137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744395" y="801858"/>
            <a:ext cx="9158068" cy="5375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785403" y="2067951"/>
            <a:ext cx="7315200" cy="2554545"/>
          </a:xfrm>
          <a:prstGeom prst="rect">
            <a:avLst/>
          </a:prstGeom>
          <a:noFill/>
        </p:spPr>
        <p:txBody>
          <a:bodyPr wrap="square" rtlCol="0">
            <a:spAutoFit/>
          </a:bodyPr>
          <a:lstStyle/>
          <a:p>
            <a:r>
              <a:rPr lang="en-US" altLang="zh-CN" sz="8000" dirty="0" smtClean="0">
                <a:solidFill>
                  <a:schemeClr val="bg1"/>
                </a:solidFill>
                <a:latin typeface="Lucida Console" panose="020B0609040504020204" pitchFamily="49" charset="0"/>
              </a:rPr>
              <a:t>    01 </a:t>
            </a:r>
          </a:p>
          <a:p>
            <a:r>
              <a:rPr lang="en-US" altLang="zh-CN" sz="8000" dirty="0" smtClean="0">
                <a:solidFill>
                  <a:schemeClr val="bg1"/>
                </a:solidFill>
                <a:latin typeface="Lucida Console" panose="020B0609040504020204" pitchFamily="49" charset="0"/>
              </a:rPr>
              <a:t> </a:t>
            </a:r>
            <a:r>
              <a:rPr lang="zh-CN" altLang="en-US" sz="8000" dirty="0" smtClean="0">
                <a:solidFill>
                  <a:schemeClr val="bg1"/>
                </a:solidFill>
                <a:latin typeface="Lucida Console" panose="020B0609040504020204" pitchFamily="49" charset="0"/>
              </a:rPr>
              <a:t>什么是毒品？</a:t>
            </a:r>
            <a:endParaRPr lang="zh-CN" altLang="en-US" sz="80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318064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资料带 3"/>
          <p:cNvSpPr/>
          <p:nvPr/>
        </p:nvSpPr>
        <p:spPr>
          <a:xfrm>
            <a:off x="1280160" y="281357"/>
            <a:ext cx="4431323" cy="164592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92702" y="703388"/>
            <a:ext cx="4262510" cy="830997"/>
          </a:xfrm>
          <a:prstGeom prst="rect">
            <a:avLst/>
          </a:prstGeom>
          <a:noFill/>
        </p:spPr>
        <p:txBody>
          <a:bodyPr wrap="square" rtlCol="0">
            <a:spAutoFit/>
          </a:bodyPr>
          <a:lstStyle/>
          <a:p>
            <a:r>
              <a:rPr lang="zh-CN" altLang="en-US" sz="4800" dirty="0" smtClean="0">
                <a:solidFill>
                  <a:schemeClr val="bg1"/>
                </a:solidFill>
                <a:latin typeface="MV Boli" panose="02000500030200090000" pitchFamily="2" charset="0"/>
                <a:cs typeface="MV Boli" panose="02000500030200090000" pitchFamily="2" charset="0"/>
              </a:rPr>
              <a:t>什么是毒品？</a:t>
            </a:r>
            <a:endParaRPr lang="zh-CN" altLang="en-US" sz="4800" dirty="0">
              <a:solidFill>
                <a:schemeClr val="bg1"/>
              </a:solidFill>
              <a:latin typeface="MV Boli" panose="02000500030200090000" pitchFamily="2" charset="0"/>
              <a:cs typeface="MV Boli" panose="02000500030200090000" pitchFamily="2" charset="0"/>
            </a:endParaRPr>
          </a:p>
        </p:txBody>
      </p:sp>
      <p:sp>
        <p:nvSpPr>
          <p:cNvPr id="7" name="云形标注 6"/>
          <p:cNvSpPr/>
          <p:nvPr/>
        </p:nvSpPr>
        <p:spPr>
          <a:xfrm>
            <a:off x="2546253" y="1669322"/>
            <a:ext cx="6865034" cy="3746739"/>
          </a:xfrm>
          <a:prstGeom prst="cloudCallout">
            <a:avLst>
              <a:gd name="adj1" fmla="val 73839"/>
              <a:gd name="adj2" fmla="val 996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812345" y="2392152"/>
            <a:ext cx="4712677" cy="1938992"/>
          </a:xfrm>
          <a:prstGeom prst="rect">
            <a:avLst/>
          </a:prstGeom>
          <a:noFill/>
        </p:spPr>
        <p:txBody>
          <a:bodyPr wrap="square" rtlCol="0">
            <a:spAutoFit/>
          </a:bodyPr>
          <a:lstStyle/>
          <a:p>
            <a:r>
              <a:rPr lang="zh-CN" altLang="en-US" sz="2400" dirty="0" smtClean="0">
                <a:solidFill>
                  <a:schemeClr val="bg1"/>
                </a:solidFill>
              </a:rPr>
              <a:t>毒品是指鸦片、海洛因、甲基苯内胺（病毒）、吗啡、大麻、可卡因以及国家规定管制的其他能够使人形成瘾癖的麻醉药品和精神药品</a:t>
            </a:r>
            <a:endParaRPr lang="zh-CN" altLang="en-US" sz="2400" dirty="0">
              <a:solidFill>
                <a:schemeClr val="bg1"/>
              </a:solidFill>
            </a:endParaRPr>
          </a:p>
        </p:txBody>
      </p:sp>
    </p:spTree>
    <p:extLst>
      <p:ext uri="{BB962C8B-B14F-4D97-AF65-F5344CB8AC3E}">
        <p14:creationId xmlns:p14="http://schemas.microsoft.com/office/powerpoint/2010/main" val="4215911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23888" y="1825625"/>
            <a:ext cx="7329269" cy="4351338"/>
          </a:xfrm>
        </p:spPr>
        <p:txBody>
          <a:bodyPr/>
          <a:lstStyle/>
          <a:p>
            <a:endParaRPr lang="en-US" altLang="zh-CN" dirty="0" smtClean="0"/>
          </a:p>
          <a:p>
            <a:endParaRPr lang="en-US" altLang="zh-CN" dirty="0" smtClean="0"/>
          </a:p>
          <a:p>
            <a:pPr marL="0" indent="0">
              <a:buNone/>
            </a:pPr>
            <a:r>
              <a:rPr lang="zh-CN" altLang="en-US" dirty="0">
                <a:latin typeface="MS Gothic" panose="020B0609070205080204" pitchFamily="49" charset="-128"/>
                <a:ea typeface="MS Gothic" panose="020B0609070205080204" pitchFamily="49" charset="-128"/>
                <a:cs typeface="MV Boli" panose="02000500030200090000" pitchFamily="2" charset="0"/>
              </a:rPr>
              <a:t>历</a:t>
            </a:r>
            <a:r>
              <a:rPr lang="zh-CN" altLang="en-US" dirty="0" smtClean="0">
                <a:latin typeface="MS Gothic" panose="020B0609070205080204" pitchFamily="49" charset="-128"/>
                <a:ea typeface="MS Gothic" panose="020B0609070205080204" pitchFamily="49" charset="-128"/>
                <a:cs typeface="MV Boli" panose="02000500030200090000" pitchFamily="2" charset="0"/>
              </a:rPr>
              <a:t>史非常久远，古人很早就知道能从一些植物中提取麻醉和至幻的药剂，最早是用于医疗麻醉和宗教仪式，随着技术的发展，通过提纯制作出毒性更强的药剂，这就是毒品。传统毒品由于依靠天然植物的提取，产量受作物的生长周期的影响。它们的代表是：可卡因、大麻、鸦片、吗啡、海洛因。</a:t>
            </a:r>
            <a:endParaRPr lang="en-US" altLang="zh-CN" dirty="0">
              <a:latin typeface="MS Gothic" panose="020B0609070205080204" pitchFamily="49" charset="-128"/>
              <a:ea typeface="MS Gothic" panose="020B0609070205080204" pitchFamily="49" charset="-128"/>
              <a:cs typeface="MV Boli" panose="02000500030200090000" pitchFamily="2" charset="0"/>
            </a:endParaRPr>
          </a:p>
        </p:txBody>
      </p:sp>
      <p:sp>
        <p:nvSpPr>
          <p:cNvPr id="5" name="矩形 4"/>
          <p:cNvSpPr/>
          <p:nvPr/>
        </p:nvSpPr>
        <p:spPr>
          <a:xfrm>
            <a:off x="886265" y="337623"/>
            <a:ext cx="3390314" cy="1065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97279" y="576775"/>
            <a:ext cx="3179299" cy="707886"/>
          </a:xfrm>
          <a:prstGeom prst="rect">
            <a:avLst/>
          </a:prstGeom>
          <a:noFill/>
        </p:spPr>
        <p:txBody>
          <a:bodyPr wrap="square" rtlCol="0">
            <a:spAutoFit/>
          </a:bodyPr>
          <a:lstStyle/>
          <a:p>
            <a:r>
              <a:rPr lang="zh-CN" altLang="en-US" sz="4000" dirty="0" smtClean="0">
                <a:solidFill>
                  <a:schemeClr val="bg1"/>
                </a:solidFill>
              </a:rPr>
              <a:t>什么是毒品？</a:t>
            </a:r>
            <a:endParaRPr lang="zh-CN" altLang="en-US" sz="4000" dirty="0">
              <a:solidFill>
                <a:schemeClr val="bg1"/>
              </a:solidFill>
            </a:endParaRPr>
          </a:p>
        </p:txBody>
      </p:sp>
      <p:sp>
        <p:nvSpPr>
          <p:cNvPr id="7" name="圆角矩形 6"/>
          <p:cNvSpPr/>
          <p:nvPr/>
        </p:nvSpPr>
        <p:spPr>
          <a:xfrm>
            <a:off x="1434908" y="1871003"/>
            <a:ext cx="2222695" cy="7877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文本框 7"/>
          <p:cNvSpPr txBox="1"/>
          <p:nvPr/>
        </p:nvSpPr>
        <p:spPr>
          <a:xfrm>
            <a:off x="1659993" y="1983542"/>
            <a:ext cx="1997610" cy="584775"/>
          </a:xfrm>
          <a:prstGeom prst="rect">
            <a:avLst/>
          </a:prstGeom>
          <a:noFill/>
        </p:spPr>
        <p:txBody>
          <a:bodyPr wrap="square" rtlCol="0">
            <a:spAutoFit/>
          </a:bodyPr>
          <a:lstStyle/>
          <a:p>
            <a:r>
              <a:rPr lang="zh-CN" altLang="en-US" sz="3200" dirty="0" smtClean="0">
                <a:solidFill>
                  <a:schemeClr val="bg1"/>
                </a:solidFill>
              </a:rPr>
              <a:t>传统毒品</a:t>
            </a:r>
            <a:endParaRPr lang="zh-CN" altLang="en-US" sz="3200" dirty="0">
              <a:solidFill>
                <a:schemeClr val="bg1"/>
              </a:solidFill>
            </a:endParaRPr>
          </a:p>
        </p:txBody>
      </p:sp>
    </p:spTree>
    <p:extLst>
      <p:ext uri="{BB962C8B-B14F-4D97-AF65-F5344CB8AC3E}">
        <p14:creationId xmlns:p14="http://schemas.microsoft.com/office/powerpoint/2010/main" val="79528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6505135" cy="4351338"/>
          </a:xfrm>
        </p:spPr>
        <p:txBody>
          <a:bodyPr/>
          <a:lstStyle/>
          <a:p>
            <a:pPr marL="0" indent="0">
              <a:buNone/>
            </a:pPr>
            <a:endParaRPr lang="en-US" altLang="zh-CN" dirty="0" smtClean="0"/>
          </a:p>
          <a:p>
            <a:pPr marL="0" indent="0">
              <a:buNone/>
            </a:pPr>
            <a:endParaRPr lang="en-US" altLang="zh-CN" dirty="0"/>
          </a:p>
          <a:p>
            <a:pPr marL="0" indent="0">
              <a:buNone/>
            </a:pPr>
            <a:r>
              <a:rPr lang="en-US" altLang="zh-CN" dirty="0" smtClean="0"/>
              <a:t>   </a:t>
            </a:r>
            <a:r>
              <a:rPr lang="zh-CN" altLang="en-US" dirty="0" smtClean="0"/>
              <a:t>是相对于传统毒品而言的，传统毒品主要取自于天然植物，但合成毒品是以化学合成为主的一种精神药品，它可以直接作用在人的中枢神经，达到兴奋和至幻的作用。它们的代表是：冰毒、</a:t>
            </a:r>
            <a:r>
              <a:rPr lang="en-US" altLang="zh-CN" dirty="0" smtClean="0"/>
              <a:t>K</a:t>
            </a:r>
            <a:r>
              <a:rPr lang="zh-CN" altLang="en-US" dirty="0" smtClean="0"/>
              <a:t>粉、摇头丸、麻古、浴盐、干花、三唑仑、安眠酮、跳跳糖、止咳水等。</a:t>
            </a:r>
            <a:endParaRPr lang="zh-CN" altLang="en-US" dirty="0"/>
          </a:p>
        </p:txBody>
      </p:sp>
      <p:sp>
        <p:nvSpPr>
          <p:cNvPr id="4" name="矩形 3"/>
          <p:cNvSpPr/>
          <p:nvPr/>
        </p:nvSpPr>
        <p:spPr>
          <a:xfrm>
            <a:off x="886265" y="337623"/>
            <a:ext cx="3390314" cy="1065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97279" y="576775"/>
            <a:ext cx="3179299" cy="707886"/>
          </a:xfrm>
          <a:prstGeom prst="rect">
            <a:avLst/>
          </a:prstGeom>
          <a:noFill/>
        </p:spPr>
        <p:txBody>
          <a:bodyPr wrap="square" rtlCol="0">
            <a:spAutoFit/>
          </a:bodyPr>
          <a:lstStyle/>
          <a:p>
            <a:r>
              <a:rPr lang="zh-CN" altLang="en-US" sz="4000" dirty="0" smtClean="0">
                <a:solidFill>
                  <a:schemeClr val="bg1"/>
                </a:solidFill>
              </a:rPr>
              <a:t>什么是毒品？</a:t>
            </a:r>
            <a:endParaRPr lang="zh-CN" altLang="en-US" sz="4000" dirty="0">
              <a:solidFill>
                <a:schemeClr val="bg1"/>
              </a:solidFill>
            </a:endParaRPr>
          </a:p>
        </p:txBody>
      </p:sp>
      <p:sp>
        <p:nvSpPr>
          <p:cNvPr id="6" name="矩形 5"/>
          <p:cNvSpPr/>
          <p:nvPr/>
        </p:nvSpPr>
        <p:spPr>
          <a:xfrm>
            <a:off x="1216853" y="1775730"/>
            <a:ext cx="2159393" cy="784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 name="文本框 6"/>
          <p:cNvSpPr txBox="1"/>
          <p:nvPr/>
        </p:nvSpPr>
        <p:spPr>
          <a:xfrm>
            <a:off x="1252025" y="1871002"/>
            <a:ext cx="2082018" cy="584775"/>
          </a:xfrm>
          <a:prstGeom prst="rect">
            <a:avLst/>
          </a:prstGeom>
          <a:noFill/>
        </p:spPr>
        <p:txBody>
          <a:bodyPr wrap="square" rtlCol="0">
            <a:spAutoFit/>
          </a:bodyPr>
          <a:lstStyle/>
          <a:p>
            <a:r>
              <a:rPr lang="zh-CN" altLang="en-US" sz="3200" dirty="0" smtClean="0">
                <a:solidFill>
                  <a:schemeClr val="bg1"/>
                </a:solidFill>
              </a:rPr>
              <a:t>合成毒品</a:t>
            </a:r>
            <a:endParaRPr lang="zh-CN" altLang="en-US" sz="3200" dirty="0">
              <a:solidFill>
                <a:schemeClr val="bg1"/>
              </a:solidFill>
            </a:endParaRPr>
          </a:p>
        </p:txBody>
      </p:sp>
    </p:spTree>
    <p:extLst>
      <p:ext uri="{BB962C8B-B14F-4D97-AF65-F5344CB8AC3E}">
        <p14:creationId xmlns:p14="http://schemas.microsoft.com/office/powerpoint/2010/main" val="841543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smtClean="0"/>
          </a:p>
          <a:p>
            <a:endParaRPr lang="en-US" altLang="zh-CN" dirty="0"/>
          </a:p>
          <a:p>
            <a:pPr marL="0" indent="0">
              <a:buNone/>
            </a:pPr>
            <a:r>
              <a:rPr lang="en-US" altLang="zh-CN" sz="2000" dirty="0"/>
              <a:t> </a:t>
            </a:r>
            <a:r>
              <a:rPr lang="en-US" altLang="zh-CN" sz="2000" dirty="0" smtClean="0"/>
              <a:t>       1.</a:t>
            </a:r>
            <a:r>
              <a:rPr lang="zh-CN" altLang="en-US" sz="2000" dirty="0" smtClean="0"/>
              <a:t>在家中或单位偷窃钱财、物品，或突然频频地向父母或朋友索要或借钱；</a:t>
            </a:r>
            <a:endParaRPr lang="en-US" altLang="zh-CN" sz="2000" dirty="0" smtClean="0"/>
          </a:p>
          <a:p>
            <a:pPr marL="0" indent="0">
              <a:buNone/>
            </a:pPr>
            <a:r>
              <a:rPr lang="en-US" altLang="zh-CN" sz="2000" dirty="0"/>
              <a:t> </a:t>
            </a:r>
            <a:r>
              <a:rPr lang="en-US" altLang="zh-CN" sz="2000" dirty="0" smtClean="0"/>
              <a:t>       2.</a:t>
            </a:r>
            <a:r>
              <a:rPr lang="zh-CN" altLang="en-US" sz="2000" dirty="0" smtClean="0"/>
              <a:t>长时间躲在自己的房间内，或远离家人、他人，不愿见人；</a:t>
            </a:r>
            <a:endParaRPr lang="en-US" altLang="zh-CN" sz="2000" dirty="0" smtClean="0"/>
          </a:p>
          <a:p>
            <a:pPr marL="0" indent="0">
              <a:buNone/>
            </a:pPr>
            <a:r>
              <a:rPr lang="en-US" altLang="zh-CN" sz="2000" dirty="0"/>
              <a:t> </a:t>
            </a:r>
            <a:r>
              <a:rPr lang="en-US" altLang="zh-CN" sz="2000" dirty="0" smtClean="0"/>
              <a:t>       3.</a:t>
            </a:r>
            <a:r>
              <a:rPr lang="zh-CN" altLang="en-US" sz="2000" dirty="0" smtClean="0"/>
              <a:t>外出行动表现神秘鬼祟；</a:t>
            </a:r>
            <a:endParaRPr lang="en-US" altLang="zh-CN" sz="2000" dirty="0" smtClean="0"/>
          </a:p>
          <a:p>
            <a:pPr marL="0" indent="0">
              <a:buNone/>
            </a:pPr>
            <a:r>
              <a:rPr lang="en-US" altLang="zh-CN" sz="2000" dirty="0"/>
              <a:t> </a:t>
            </a:r>
            <a:r>
              <a:rPr lang="en-US" altLang="zh-CN" sz="2000" dirty="0" smtClean="0"/>
              <a:t>       4.</a:t>
            </a:r>
            <a:r>
              <a:rPr lang="zh-CN" altLang="en-US" sz="2000" dirty="0" smtClean="0"/>
              <a:t>藏有毒品及吸毒工具；</a:t>
            </a:r>
            <a:endParaRPr lang="en-US" altLang="zh-CN" sz="2000" dirty="0" smtClean="0"/>
          </a:p>
          <a:p>
            <a:pPr marL="0" indent="0">
              <a:buNone/>
            </a:pPr>
            <a:r>
              <a:rPr lang="en-US" altLang="zh-CN" sz="2000" dirty="0"/>
              <a:t> </a:t>
            </a:r>
            <a:r>
              <a:rPr lang="en-US" altLang="zh-CN" sz="2000" dirty="0" smtClean="0"/>
              <a:t>       5.</a:t>
            </a:r>
            <a:r>
              <a:rPr lang="zh-CN" altLang="en-US" sz="2000" dirty="0" smtClean="0"/>
              <a:t>遮掩收缩的瞳孔，在不适当的场合佩戴太阳镜；</a:t>
            </a:r>
            <a:endParaRPr lang="en-US" altLang="zh-CN" sz="2000" dirty="0" smtClean="0"/>
          </a:p>
          <a:p>
            <a:pPr marL="0" indent="0">
              <a:buNone/>
            </a:pPr>
            <a:r>
              <a:rPr lang="en-US" altLang="zh-CN" sz="2000" dirty="0"/>
              <a:t> </a:t>
            </a:r>
            <a:r>
              <a:rPr lang="en-US" altLang="zh-CN" sz="2000" dirty="0" smtClean="0"/>
              <a:t>       6.</a:t>
            </a:r>
            <a:r>
              <a:rPr lang="zh-CN" altLang="en-US" sz="2000" dirty="0" smtClean="0"/>
              <a:t>面色灰暗、眼睛无神、食欲不振、身体消瘦；</a:t>
            </a:r>
            <a:endParaRPr lang="en-US" altLang="zh-CN" sz="2000" dirty="0" smtClean="0"/>
          </a:p>
          <a:p>
            <a:pPr marL="0" indent="0">
              <a:buNone/>
            </a:pPr>
            <a:r>
              <a:rPr lang="en-US" altLang="zh-CN" sz="2000" dirty="0"/>
              <a:t> </a:t>
            </a:r>
            <a:r>
              <a:rPr lang="en-US" altLang="zh-CN" sz="2000" dirty="0" smtClean="0"/>
              <a:t>       7.</a:t>
            </a:r>
            <a:r>
              <a:rPr lang="zh-CN" altLang="en-US" sz="2000" dirty="0" smtClean="0"/>
              <a:t>为掩盖手臂上的注射针孔，夏季穿着长袖衬衣；</a:t>
            </a:r>
            <a:endParaRPr lang="en-US" altLang="zh-CN" sz="2000" dirty="0" smtClean="0"/>
          </a:p>
          <a:p>
            <a:pPr marL="0" indent="0">
              <a:buNone/>
            </a:pPr>
            <a:r>
              <a:rPr lang="en-US" altLang="zh-CN" sz="2000" dirty="0"/>
              <a:t> </a:t>
            </a:r>
            <a:r>
              <a:rPr lang="en-US" altLang="zh-CN" sz="2000" dirty="0" smtClean="0"/>
              <a:t>       8.</a:t>
            </a:r>
            <a:r>
              <a:rPr lang="zh-CN" altLang="en-US" sz="2000" dirty="0" smtClean="0"/>
              <a:t>经常无故出入偏僻的地方与吸毒者交往。</a:t>
            </a:r>
            <a:endParaRPr lang="en-US" altLang="zh-CN" sz="2000" dirty="0" smtClean="0"/>
          </a:p>
          <a:p>
            <a:pPr marL="0" indent="0">
              <a:buNone/>
            </a:pPr>
            <a:endParaRPr lang="zh-CN" altLang="en-US" sz="2000" dirty="0"/>
          </a:p>
        </p:txBody>
      </p:sp>
      <p:sp>
        <p:nvSpPr>
          <p:cNvPr id="4" name="矩形 3"/>
          <p:cNvSpPr/>
          <p:nvPr/>
        </p:nvSpPr>
        <p:spPr>
          <a:xfrm>
            <a:off x="886265" y="337623"/>
            <a:ext cx="3390314" cy="1065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97279" y="576775"/>
            <a:ext cx="3179299" cy="707886"/>
          </a:xfrm>
          <a:prstGeom prst="rect">
            <a:avLst/>
          </a:prstGeom>
          <a:noFill/>
        </p:spPr>
        <p:txBody>
          <a:bodyPr wrap="square" rtlCol="0">
            <a:spAutoFit/>
          </a:bodyPr>
          <a:lstStyle/>
          <a:p>
            <a:r>
              <a:rPr lang="zh-CN" altLang="en-US" sz="4000" dirty="0" smtClean="0">
                <a:solidFill>
                  <a:schemeClr val="bg1"/>
                </a:solidFill>
              </a:rPr>
              <a:t>什么是毒品？</a:t>
            </a:r>
            <a:endParaRPr lang="zh-CN" altLang="en-US" sz="4000" dirty="0">
              <a:solidFill>
                <a:schemeClr val="bg1"/>
              </a:solidFill>
            </a:endParaRPr>
          </a:p>
        </p:txBody>
      </p:sp>
      <p:sp>
        <p:nvSpPr>
          <p:cNvPr id="6" name="矩形 5"/>
          <p:cNvSpPr/>
          <p:nvPr/>
        </p:nvSpPr>
        <p:spPr>
          <a:xfrm>
            <a:off x="1420837" y="1615243"/>
            <a:ext cx="5964701" cy="81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 name="文本框 6"/>
          <p:cNvSpPr txBox="1"/>
          <p:nvPr/>
        </p:nvSpPr>
        <p:spPr>
          <a:xfrm>
            <a:off x="1603717" y="1761660"/>
            <a:ext cx="5148775" cy="523220"/>
          </a:xfrm>
          <a:prstGeom prst="rect">
            <a:avLst/>
          </a:prstGeom>
          <a:noFill/>
        </p:spPr>
        <p:txBody>
          <a:bodyPr wrap="square" rtlCol="0">
            <a:spAutoFit/>
          </a:bodyPr>
          <a:lstStyle/>
          <a:p>
            <a:r>
              <a:rPr lang="zh-CN" altLang="en-US" sz="2800" dirty="0" smtClean="0">
                <a:solidFill>
                  <a:schemeClr val="bg1"/>
                </a:solidFill>
              </a:rPr>
              <a:t>染上毒瘾的人一般有哪些迹象？</a:t>
            </a:r>
            <a:endParaRPr lang="zh-CN" altLang="en-US" sz="2800" dirty="0">
              <a:solidFill>
                <a:schemeClr val="bg1"/>
              </a:solidFill>
            </a:endParaRPr>
          </a:p>
        </p:txBody>
      </p:sp>
    </p:spTree>
    <p:extLst>
      <p:ext uri="{BB962C8B-B14F-4D97-AF65-F5344CB8AC3E}">
        <p14:creationId xmlns:p14="http://schemas.microsoft.com/office/powerpoint/2010/main" val="3507819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702192" y="801858"/>
            <a:ext cx="9651608" cy="5375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37320" y="1571561"/>
            <a:ext cx="8314007" cy="2554545"/>
          </a:xfrm>
          <a:prstGeom prst="rect">
            <a:avLst/>
          </a:prstGeom>
          <a:noFill/>
        </p:spPr>
        <p:txBody>
          <a:bodyPr wrap="square" rtlCol="0">
            <a:spAutoFit/>
          </a:bodyPr>
          <a:lstStyle/>
          <a:p>
            <a:r>
              <a:rPr lang="en-US" altLang="zh-CN" sz="8000" dirty="0" smtClean="0">
                <a:solidFill>
                  <a:schemeClr val="bg1"/>
                </a:solidFill>
                <a:latin typeface="Lucida Console" panose="020B0609040504020204" pitchFamily="49" charset="0"/>
              </a:rPr>
              <a:t>      02</a:t>
            </a:r>
          </a:p>
          <a:p>
            <a:r>
              <a:rPr lang="en-US" altLang="zh-CN" sz="8000" dirty="0" smtClean="0">
                <a:solidFill>
                  <a:schemeClr val="bg1"/>
                </a:solidFill>
                <a:latin typeface="Lucida Console" panose="020B0609040504020204" pitchFamily="49" charset="0"/>
              </a:rPr>
              <a:t> </a:t>
            </a:r>
            <a:r>
              <a:rPr lang="zh-CN" altLang="en-US" sz="8000" dirty="0" smtClean="0">
                <a:solidFill>
                  <a:schemeClr val="bg1"/>
                </a:solidFill>
                <a:latin typeface="Lucida Console" panose="020B0609040504020204" pitchFamily="49" charset="0"/>
              </a:rPr>
              <a:t>什么是毒品犯罪？</a:t>
            </a:r>
            <a:endParaRPr lang="zh-CN" altLang="en-US" sz="80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400053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0907" y="365585"/>
            <a:ext cx="4183389" cy="1010046"/>
            <a:chOff x="900907" y="365585"/>
            <a:chExt cx="4183389" cy="1010046"/>
          </a:xfrm>
        </p:grpSpPr>
        <p:sp>
          <p:nvSpPr>
            <p:cNvPr id="4" name="矩形 3"/>
            <p:cNvSpPr/>
            <p:nvPr/>
          </p:nvSpPr>
          <p:spPr>
            <a:xfrm>
              <a:off x="900907" y="365585"/>
              <a:ext cx="4134752" cy="1010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11348" y="595344"/>
              <a:ext cx="3972948" cy="707886"/>
            </a:xfrm>
            <a:prstGeom prst="rect">
              <a:avLst/>
            </a:prstGeom>
            <a:noFill/>
          </p:spPr>
          <p:txBody>
            <a:bodyPr wrap="square" rtlCol="0">
              <a:spAutoFit/>
            </a:bodyPr>
            <a:lstStyle/>
            <a:p>
              <a:r>
                <a:rPr lang="zh-CN" altLang="en-US" sz="4000" dirty="0" smtClean="0">
                  <a:solidFill>
                    <a:schemeClr val="bg1"/>
                  </a:solidFill>
                </a:rPr>
                <a:t>什么是毒品犯罪？</a:t>
              </a:r>
              <a:endParaRPr lang="zh-CN" altLang="en-US" sz="4000" dirty="0">
                <a:solidFill>
                  <a:schemeClr val="bg1"/>
                </a:solidFill>
              </a:endParaRPr>
            </a:p>
          </p:txBody>
        </p:sp>
      </p:grpSp>
      <p:sp>
        <p:nvSpPr>
          <p:cNvPr id="6" name="云形标注 5"/>
          <p:cNvSpPr/>
          <p:nvPr/>
        </p:nvSpPr>
        <p:spPr>
          <a:xfrm>
            <a:off x="2546253" y="1669322"/>
            <a:ext cx="6865034" cy="3746739"/>
          </a:xfrm>
          <a:prstGeom prst="cloudCallout">
            <a:avLst>
              <a:gd name="adj1" fmla="val 73839"/>
              <a:gd name="adj2" fmla="val 996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12345" y="2522782"/>
            <a:ext cx="4712677" cy="1569660"/>
          </a:xfrm>
          <a:prstGeom prst="rect">
            <a:avLst/>
          </a:prstGeom>
          <a:noFill/>
        </p:spPr>
        <p:txBody>
          <a:bodyPr wrap="square" rtlCol="0">
            <a:spAutoFit/>
          </a:bodyPr>
          <a:lstStyle/>
          <a:p>
            <a:r>
              <a:rPr lang="zh-CN" altLang="en-US" sz="2400" dirty="0">
                <a:solidFill>
                  <a:schemeClr val="bg1"/>
                </a:solidFill>
              </a:rPr>
              <a:t>毒</a:t>
            </a:r>
            <a:r>
              <a:rPr lang="zh-CN" altLang="en-US" sz="2400" dirty="0" smtClean="0">
                <a:solidFill>
                  <a:schemeClr val="bg1"/>
                </a:solidFill>
              </a:rPr>
              <a:t>品犯罪是指违反国家和国际有关禁毒法律、法规，破坏毒品管制活动，应该受到刑法处罚的犯罪行为。</a:t>
            </a:r>
            <a:endParaRPr lang="zh-CN" altLang="en-US" sz="2400" dirty="0">
              <a:solidFill>
                <a:schemeClr val="bg1"/>
              </a:solidFill>
            </a:endParaRPr>
          </a:p>
        </p:txBody>
      </p:sp>
    </p:spTree>
    <p:extLst>
      <p:ext uri="{BB962C8B-B14F-4D97-AF65-F5344CB8AC3E}">
        <p14:creationId xmlns:p14="http://schemas.microsoft.com/office/powerpoint/2010/main" val="652763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1302</Words>
  <Application>Microsoft Office PowerPoint</Application>
  <PresentationFormat>宽屏</PresentationFormat>
  <Paragraphs>75</Paragraphs>
  <Slides>25</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MS Gothic</vt:lpstr>
      <vt:lpstr>等线</vt:lpstr>
      <vt:lpstr>等线 Light</vt:lpstr>
      <vt:lpstr>Arial</vt:lpstr>
      <vt:lpstr>Arial Black</vt:lpstr>
      <vt:lpstr>Constantia</vt:lpstr>
      <vt:lpstr>Lucida Console</vt:lpstr>
      <vt:lpstr>MV Boli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什么是毒品犯罪？</vt:lpstr>
      <vt:lpstr>PowerPoint 演示文稿</vt:lpstr>
      <vt:lpstr>PowerPoint 演示文稿</vt:lpstr>
      <vt:lpstr>毒品的危害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25</cp:revision>
  <dcterms:created xsi:type="dcterms:W3CDTF">2025-06-18T01:09:11Z</dcterms:created>
  <dcterms:modified xsi:type="dcterms:W3CDTF">2025-07-01T01:41:17Z</dcterms:modified>
</cp:coreProperties>
</file>