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8" r:id="rId2"/>
    <p:sldId id="259" r:id="rId3"/>
    <p:sldId id="286" r:id="rId4"/>
    <p:sldId id="287" r:id="rId5"/>
    <p:sldId id="281" r:id="rId6"/>
    <p:sldId id="271" r:id="rId7"/>
    <p:sldId id="277" r:id="rId8"/>
    <p:sldId id="269" r:id="rId9"/>
    <p:sldId id="288" r:id="rId10"/>
    <p:sldId id="285" r:id="rId11"/>
  </p:sldIdLst>
  <p:sldSz cx="12192000" cy="6858000"/>
  <p:notesSz cx="6858000" cy="9144000"/>
  <p:custDataLst>
    <p:tags r:id="rId1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1D22"/>
    <a:srgbClr val="CCF0BD"/>
    <a:srgbClr val="9DDCED"/>
    <a:srgbClr val="FDC63A"/>
    <a:srgbClr val="D0F17B"/>
    <a:srgbClr val="B9E8FC"/>
    <a:srgbClr val="FEB8B5"/>
    <a:srgbClr val="FFFFFF"/>
    <a:srgbClr val="0071BC"/>
    <a:srgbClr val="C1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65" autoAdjust="0"/>
    <p:restoredTop sz="97729" autoAdjust="0"/>
  </p:normalViewPr>
  <p:slideViewPr>
    <p:cSldViewPr snapToGrid="0">
      <p:cViewPr varScale="1">
        <p:scale>
          <a:sx n="94" d="100"/>
          <a:sy n="94" d="100"/>
        </p:scale>
        <p:origin x="57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 descr="背景图案&#10;&#10;中度可信度描述已自动生成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571500" y="600075"/>
              <a:ext cx="11049000" cy="5657850"/>
            </a:xfrm>
            <a:prstGeom prst="rect">
              <a:avLst/>
            </a:prstGeom>
            <a:pattFill prst="dotGrid">
              <a:fgClr>
                <a:schemeClr val="accent5">
                  <a:lumMod val="20000"/>
                  <a:lumOff val="80000"/>
                </a:schemeClr>
              </a:fgClr>
              <a:bgClr>
                <a:schemeClr val="bg1"/>
              </a:bgClr>
            </a:pattFill>
            <a:ln>
              <a:noFill/>
            </a:ln>
            <a:effectLst>
              <a:innerShdw blurRad="114300">
                <a:srgbClr val="006CD9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阿里巴巴普惠体-R"/>
                <a:sym typeface="阿里巴巴普惠体-R"/>
              </a:endParaRPr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 descr="背景图案&#10;&#10;中度可信度描述已自动生成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1047750" y="843948"/>
              <a:ext cx="10096500" cy="5170104"/>
            </a:xfrm>
            <a:prstGeom prst="rect">
              <a:avLst/>
            </a:prstGeom>
            <a:pattFill prst="dotGrid">
              <a:fgClr>
                <a:schemeClr val="accent5">
                  <a:lumMod val="20000"/>
                  <a:lumOff val="80000"/>
                </a:schemeClr>
              </a:fgClr>
              <a:bgClr>
                <a:schemeClr val="bg1"/>
              </a:bgClr>
            </a:pattFill>
            <a:ln>
              <a:noFill/>
            </a:ln>
            <a:effectLst>
              <a:innerShdw blurRad="114300">
                <a:srgbClr val="006CD9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阿里巴巴普惠体-R"/>
                <a:sym typeface="阿里巴巴普惠体-R"/>
              </a:endParaRPr>
            </a:p>
          </p:txBody>
        </p:sp>
      </p:grp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 descr="背景图案&#10;&#10;中度可信度描述已自动生成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292485" y="381000"/>
              <a:ext cx="11607030" cy="6096000"/>
            </a:xfrm>
            <a:prstGeom prst="rect">
              <a:avLst/>
            </a:prstGeom>
            <a:pattFill prst="dotGrid">
              <a:fgClr>
                <a:schemeClr val="accent5">
                  <a:lumMod val="20000"/>
                  <a:lumOff val="80000"/>
                </a:schemeClr>
              </a:fgClr>
              <a:bgClr>
                <a:schemeClr val="bg1"/>
              </a:bgClr>
            </a:pattFill>
            <a:ln>
              <a:noFill/>
            </a:ln>
            <a:effectLst>
              <a:innerShdw blurRad="114300">
                <a:srgbClr val="006CD9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阿里巴巴普惠体-R"/>
                <a:sym typeface="阿里巴巴普惠体-R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10703" y="-157942"/>
            <a:ext cx="12192000" cy="6858000"/>
            <a:chOff x="0" y="0"/>
            <a:chExt cx="12192000" cy="6858000"/>
          </a:xfrm>
        </p:grpSpPr>
        <p:pic>
          <p:nvPicPr>
            <p:cNvPr id="21" name="图片 20" descr="背景图案&#10;&#10;中度可信度描述已自动生成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2" name="矩形 21"/>
            <p:cNvSpPr/>
            <p:nvPr/>
          </p:nvSpPr>
          <p:spPr>
            <a:xfrm>
              <a:off x="571500" y="600075"/>
              <a:ext cx="11049000" cy="5657850"/>
            </a:xfrm>
            <a:prstGeom prst="rect">
              <a:avLst/>
            </a:prstGeom>
            <a:pattFill prst="dotGrid">
              <a:fgClr>
                <a:schemeClr val="accent5">
                  <a:lumMod val="20000"/>
                  <a:lumOff val="80000"/>
                </a:schemeClr>
              </a:fgClr>
              <a:bgClr>
                <a:schemeClr val="bg1"/>
              </a:bgClr>
            </a:pattFill>
            <a:ln>
              <a:noFill/>
            </a:ln>
            <a:effectLst>
              <a:innerShdw blurRad="114300">
                <a:srgbClr val="006CD9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阿里巴巴普惠体-R"/>
                <a:sym typeface="阿里巴巴普惠体-R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6192529" y="4875045"/>
            <a:ext cx="4889482" cy="647478"/>
            <a:chOff x="6045218" y="4667472"/>
            <a:chExt cx="4635056" cy="647478"/>
          </a:xfrm>
        </p:grpSpPr>
        <p:sp>
          <p:nvSpPr>
            <p:cNvPr id="28" name="矩形: 圆角 27"/>
            <p:cNvSpPr/>
            <p:nvPr/>
          </p:nvSpPr>
          <p:spPr>
            <a:xfrm>
              <a:off x="6045218" y="4667472"/>
              <a:ext cx="4635056" cy="647478"/>
            </a:xfrm>
            <a:prstGeom prst="roundRect">
              <a:avLst>
                <a:gd name="adj" fmla="val 50000"/>
              </a:avLst>
            </a:prstGeom>
            <a:solidFill>
              <a:srgbClr val="0071B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阿里巴巴普惠体-R"/>
                <a:sym typeface="阿里巴巴普惠体-R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6171996" y="4760379"/>
              <a:ext cx="4381500" cy="461665"/>
            </a:xfrm>
            <a:prstGeom prst="rect">
              <a:avLst/>
            </a:prstGeom>
            <a:noFill/>
            <a:effectLst/>
          </p:spPr>
          <p:txBody>
            <a:bodyPr vert="horz" wrap="square" lIns="91440" tIns="45720" rIns="91440" bIns="45720" rtlCol="0">
              <a:spAutoFit/>
            </a:bodyPr>
            <a:lstStyle/>
            <a:p>
              <a:pPr algn="dist"/>
              <a:r>
                <a:rPr lang="zh-CN" altLang="en-US" sz="2400" b="1" dirty="0">
                  <a:solidFill>
                    <a:schemeClr val="bg1"/>
                  </a:solidFill>
                  <a:effectLst/>
                  <a:latin typeface="思源黑体CN Regular"/>
                  <a:ea typeface="思源黑体CN Regular" panose="00020600040101010101" pitchFamily="18" charset="-122"/>
                  <a:sym typeface="阿里巴巴普惠体-R"/>
                </a:rPr>
                <a:t>预防基孔肯雅热，从我做起</a:t>
              </a:r>
              <a:endParaRPr lang="en-US" sz="2400" b="1" dirty="0">
                <a:solidFill>
                  <a:schemeClr val="bg1"/>
                </a:solidFill>
                <a:effectLst/>
                <a:latin typeface="阿里巴巴普惠体-R"/>
                <a:ea typeface="阿里巴巴普惠体 R" panose="00020600040101010101" pitchFamily="18" charset="-122"/>
                <a:cs typeface="阿里巴巴普惠体 R" panose="00020600040101010101" pitchFamily="18" charset="-122"/>
                <a:sym typeface="阿里巴巴普惠体-R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699786" y="1315825"/>
            <a:ext cx="4595446" cy="4702461"/>
            <a:chOff x="911054" y="1352550"/>
            <a:chExt cx="4347303" cy="4283933"/>
          </a:xfrm>
        </p:grpSpPr>
        <p:sp>
          <p:nvSpPr>
            <p:cNvPr id="37" name="椭圆 36"/>
            <p:cNvSpPr/>
            <p:nvPr/>
          </p:nvSpPr>
          <p:spPr>
            <a:xfrm>
              <a:off x="1249205" y="1532163"/>
              <a:ext cx="3728092" cy="3728092"/>
            </a:xfrm>
            <a:prstGeom prst="ellipse">
              <a:avLst/>
            </a:prstGeom>
            <a:solidFill>
              <a:srgbClr val="0071B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阿里巴巴普惠体-R"/>
                <a:sym typeface="阿里巴巴普惠体-R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1593040" y="1875998"/>
              <a:ext cx="3040422" cy="30404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阿里巴巴普惠体-R"/>
                <a:sym typeface="阿里巴巴普惠体-R"/>
              </a:endParaRPr>
            </a:p>
          </p:txBody>
        </p:sp>
        <p:pic>
          <p:nvPicPr>
            <p:cNvPr id="32" name="图片 31" descr="图片包含 螺旋桨, 打开, 大&#10;&#10;描述已自动生成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11054" y="1352550"/>
              <a:ext cx="3637258" cy="3637258"/>
            </a:xfrm>
            <a:prstGeom prst="rect">
              <a:avLst/>
            </a:prstGeom>
          </p:spPr>
        </p:pic>
        <p:sp>
          <p:nvSpPr>
            <p:cNvPr id="39" name="禁止符 38"/>
            <p:cNvSpPr/>
            <p:nvPr/>
          </p:nvSpPr>
          <p:spPr>
            <a:xfrm>
              <a:off x="2072017" y="2357948"/>
              <a:ext cx="2082468" cy="2082468"/>
            </a:xfrm>
            <a:prstGeom prst="noSmoking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阿里巴巴普惠体-R"/>
                <a:sym typeface="阿里巴巴普惠体-R"/>
              </a:endParaRPr>
            </a:p>
          </p:txBody>
        </p:sp>
        <p:grpSp>
          <p:nvGrpSpPr>
            <p:cNvPr id="48" name="组合 47"/>
            <p:cNvGrpSpPr/>
            <p:nvPr/>
          </p:nvGrpSpPr>
          <p:grpSpPr>
            <a:xfrm>
              <a:off x="3869818" y="1510272"/>
              <a:ext cx="1388539" cy="1733390"/>
              <a:chOff x="3862135" y="1669262"/>
              <a:chExt cx="1388539" cy="1733390"/>
            </a:xfrm>
          </p:grpSpPr>
          <p:pic>
            <p:nvPicPr>
              <p:cNvPr id="44" name="图片 43" descr="图片包含 游戏机, 小, 食物, 刷子&#10;&#10;描述已自动生成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39068" y="1669262"/>
                <a:ext cx="542925" cy="542925"/>
              </a:xfrm>
              <a:prstGeom prst="rect">
                <a:avLst/>
              </a:prstGeom>
            </p:spPr>
          </p:pic>
          <p:pic>
            <p:nvPicPr>
              <p:cNvPr id="47" name="图片 46" descr="卡通人物&#10;&#10;低可信度描述已自动生成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62135" y="2014113"/>
                <a:ext cx="1388539" cy="1388539"/>
              </a:xfrm>
              <a:prstGeom prst="rect">
                <a:avLst/>
              </a:prstGeom>
            </p:spPr>
          </p:pic>
        </p:grpSp>
        <p:grpSp>
          <p:nvGrpSpPr>
            <p:cNvPr id="49" name="组合 48"/>
            <p:cNvGrpSpPr/>
            <p:nvPr/>
          </p:nvGrpSpPr>
          <p:grpSpPr>
            <a:xfrm rot="20040251">
              <a:off x="1010184" y="3903093"/>
              <a:ext cx="1388539" cy="1733390"/>
              <a:chOff x="3862135" y="1669262"/>
              <a:chExt cx="1388539" cy="1733390"/>
            </a:xfrm>
          </p:grpSpPr>
          <p:pic>
            <p:nvPicPr>
              <p:cNvPr id="50" name="图片 49" descr="图片包含 游戏机, 小, 食物, 刷子&#10;&#10;描述已自动生成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39068" y="1669262"/>
                <a:ext cx="542925" cy="542925"/>
              </a:xfrm>
              <a:prstGeom prst="rect">
                <a:avLst/>
              </a:prstGeom>
            </p:spPr>
          </p:pic>
          <p:pic>
            <p:nvPicPr>
              <p:cNvPr id="51" name="图片 50" descr="卡通人物&#10;&#10;低可信度描述已自动生成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62135" y="2014113"/>
                <a:ext cx="1388539" cy="1388539"/>
              </a:xfrm>
              <a:prstGeom prst="rect">
                <a:avLst/>
              </a:prstGeom>
            </p:spPr>
          </p:pic>
        </p:grpSp>
      </p:grpSp>
      <p:grpSp>
        <p:nvGrpSpPr>
          <p:cNvPr id="53" name="组合 52"/>
          <p:cNvGrpSpPr/>
          <p:nvPr/>
        </p:nvGrpSpPr>
        <p:grpSpPr>
          <a:xfrm>
            <a:off x="9946473" y="865771"/>
            <a:ext cx="1729736" cy="1472052"/>
            <a:chOff x="3069694" y="4593257"/>
            <a:chExt cx="2126358" cy="1809589"/>
          </a:xfrm>
        </p:grpSpPr>
        <p:pic>
          <p:nvPicPr>
            <p:cNvPr id="33" name="图片 32" descr="卡通人物&#10;&#10;中度可信度描述已自动生成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504" t="50703" r="2824" b="4233"/>
            <a:stretch>
              <a:fillRect/>
            </a:stretch>
          </p:blipFill>
          <p:spPr>
            <a:xfrm flipH="1">
              <a:off x="3069694" y="4712155"/>
              <a:ext cx="967849" cy="1521192"/>
            </a:xfrm>
            <a:prstGeom prst="rect">
              <a:avLst/>
            </a:prstGeom>
          </p:spPr>
        </p:pic>
        <p:pic>
          <p:nvPicPr>
            <p:cNvPr id="30" name="图片 29" descr="卡通人物&#10;&#10;中度可信度描述已自动生成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51" b="48656"/>
            <a:stretch>
              <a:fillRect/>
            </a:stretch>
          </p:blipFill>
          <p:spPr>
            <a:xfrm>
              <a:off x="3925538" y="4593257"/>
              <a:ext cx="1270514" cy="1809589"/>
            </a:xfrm>
            <a:prstGeom prst="rect">
              <a:avLst/>
            </a:prstGeom>
          </p:spPr>
        </p:pic>
      </p:grpSp>
      <p:sp>
        <p:nvSpPr>
          <p:cNvPr id="54" name="文本框 53"/>
          <p:cNvSpPr txBox="1"/>
          <p:nvPr/>
        </p:nvSpPr>
        <p:spPr>
          <a:xfrm>
            <a:off x="2307771" y="787283"/>
            <a:ext cx="7248695" cy="261610"/>
          </a:xfrm>
          <a:prstGeom prst="rect">
            <a:avLst/>
          </a:prstGeom>
          <a:noFill/>
          <a:effectLst/>
        </p:spPr>
        <p:txBody>
          <a:bodyPr vert="horz" wrap="square" lIns="91440" tIns="45720" rIns="91440" bIns="45720" rtlCol="0">
            <a:spAutoFit/>
          </a:bodyPr>
          <a:lstStyle>
            <a:defPPr>
              <a:defRPr lang="zh-CN"/>
            </a:defPPr>
            <a:lvl1pPr algn="dist">
              <a:defRPr sz="2400" b="1">
                <a:solidFill>
                  <a:schemeClr val="bg1"/>
                </a:solidFill>
                <a:effectLst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</a:defRPr>
            </a:lvl1pPr>
          </a:lstStyle>
          <a:p>
            <a:r>
              <a:rPr lang="zh-CN" altLang="en-US" sz="1100" b="0" dirty="0">
                <a:solidFill>
                  <a:schemeClr val="tx1"/>
                </a:solidFill>
                <a:latin typeface="思源黑体CN Regular"/>
                <a:ea typeface="思源黑体CN Regular"/>
              </a:rPr>
              <a:t>预</a:t>
            </a:r>
            <a:r>
              <a:rPr lang="en-US" altLang="zh-CN" sz="1100" b="0" dirty="0">
                <a:solidFill>
                  <a:schemeClr val="tx1"/>
                </a:solidFill>
                <a:latin typeface="思源黑体CN Regular"/>
                <a:ea typeface="思源黑体CN Regular"/>
              </a:rPr>
              <a:t>-</a:t>
            </a:r>
            <a:r>
              <a:rPr lang="zh-CN" altLang="en-US" sz="1100" b="0" dirty="0">
                <a:solidFill>
                  <a:schemeClr val="tx1"/>
                </a:solidFill>
                <a:latin typeface="思源黑体CN Regular"/>
                <a:ea typeface="思源黑体CN Regular"/>
              </a:rPr>
              <a:t>防</a:t>
            </a:r>
            <a:r>
              <a:rPr lang="en-US" altLang="zh-CN" sz="1100" b="0" dirty="0">
                <a:solidFill>
                  <a:schemeClr val="tx1"/>
                </a:solidFill>
                <a:latin typeface="思源黑体CN Regular"/>
                <a:ea typeface="思源黑体CN Regular"/>
              </a:rPr>
              <a:t>-</a:t>
            </a:r>
            <a:r>
              <a:rPr lang="zh-CN" altLang="en-US" sz="1100" b="0" dirty="0">
                <a:solidFill>
                  <a:schemeClr val="tx1"/>
                </a:solidFill>
                <a:latin typeface="思源黑体CN Regular"/>
                <a:ea typeface="思源黑体CN Regular"/>
              </a:rPr>
              <a:t>基</a:t>
            </a:r>
            <a:r>
              <a:rPr lang="en-US" altLang="zh-CN" sz="1100" b="0" dirty="0">
                <a:solidFill>
                  <a:schemeClr val="tx1"/>
                </a:solidFill>
                <a:latin typeface="思源黑体CN Regular"/>
                <a:ea typeface="思源黑体CN Regular"/>
              </a:rPr>
              <a:t>-</a:t>
            </a:r>
            <a:r>
              <a:rPr lang="zh-CN" altLang="en-US" sz="1100" b="0" dirty="0">
                <a:solidFill>
                  <a:schemeClr val="tx1"/>
                </a:solidFill>
                <a:latin typeface="思源黑体CN Regular"/>
                <a:ea typeface="思源黑体CN Regular"/>
              </a:rPr>
              <a:t>孔</a:t>
            </a:r>
            <a:r>
              <a:rPr lang="en-US" altLang="zh-CN" sz="1100" b="0" dirty="0">
                <a:solidFill>
                  <a:schemeClr val="tx1"/>
                </a:solidFill>
                <a:latin typeface="思源黑体CN Regular"/>
                <a:ea typeface="思源黑体CN Regular"/>
              </a:rPr>
              <a:t>-</a:t>
            </a:r>
            <a:r>
              <a:rPr lang="zh-CN" altLang="en-US" sz="1100" b="0" dirty="0">
                <a:solidFill>
                  <a:schemeClr val="tx1"/>
                </a:solidFill>
                <a:latin typeface="思源黑体CN Regular"/>
                <a:ea typeface="思源黑体CN Regular"/>
              </a:rPr>
              <a:t>肯</a:t>
            </a:r>
            <a:r>
              <a:rPr lang="en-US" altLang="zh-CN" sz="1100" b="0" dirty="0">
                <a:solidFill>
                  <a:schemeClr val="tx1"/>
                </a:solidFill>
                <a:latin typeface="思源黑体CN Regular"/>
                <a:ea typeface="思源黑体CN Regular"/>
              </a:rPr>
              <a:t>-</a:t>
            </a:r>
            <a:r>
              <a:rPr lang="zh-CN" altLang="en-US" sz="1100" b="0" dirty="0">
                <a:solidFill>
                  <a:schemeClr val="tx1"/>
                </a:solidFill>
                <a:latin typeface="思源黑体CN Regular"/>
                <a:ea typeface="思源黑体CN Regular"/>
              </a:rPr>
              <a:t>雅</a:t>
            </a:r>
            <a:r>
              <a:rPr lang="en-US" altLang="zh-CN" sz="1100" b="0" dirty="0">
                <a:solidFill>
                  <a:schemeClr val="tx1"/>
                </a:solidFill>
                <a:latin typeface="思源黑体CN Regular"/>
                <a:ea typeface="思源黑体CN Regular"/>
              </a:rPr>
              <a:t>-</a:t>
            </a:r>
            <a:r>
              <a:rPr lang="zh-CN" altLang="en-US" sz="1100" b="0" dirty="0">
                <a:solidFill>
                  <a:schemeClr val="tx1"/>
                </a:solidFill>
                <a:latin typeface="思源黑体CN Regular"/>
                <a:ea typeface="思源黑体CN Regular"/>
              </a:rPr>
              <a:t>热</a:t>
            </a:r>
            <a:r>
              <a:rPr lang="en-US" altLang="zh-CN" sz="1100" b="0" dirty="0">
                <a:solidFill>
                  <a:schemeClr val="tx1"/>
                </a:solidFill>
                <a:latin typeface="思源黑体CN Regular"/>
                <a:ea typeface="思源黑体CN Regular"/>
              </a:rPr>
              <a:t>-</a:t>
            </a:r>
            <a:r>
              <a:rPr lang="zh-CN" altLang="en-US" sz="1100" b="0" dirty="0">
                <a:solidFill>
                  <a:schemeClr val="tx1"/>
                </a:solidFill>
                <a:latin typeface="思源黑体CN Regular"/>
                <a:ea typeface="思源黑体CN Regular"/>
              </a:rPr>
              <a:t>保</a:t>
            </a:r>
            <a:r>
              <a:rPr lang="en-US" altLang="zh-CN" sz="1100" b="0" dirty="0">
                <a:solidFill>
                  <a:schemeClr val="tx1"/>
                </a:solidFill>
                <a:latin typeface="思源黑体CN Regular"/>
                <a:ea typeface="思源黑体CN Regular"/>
              </a:rPr>
              <a:t>-</a:t>
            </a:r>
            <a:r>
              <a:rPr lang="zh-CN" altLang="en-US" sz="1100" b="0" dirty="0">
                <a:solidFill>
                  <a:schemeClr val="tx1"/>
                </a:solidFill>
                <a:latin typeface="思源黑体CN Regular"/>
                <a:ea typeface="思源黑体CN Regular"/>
              </a:rPr>
              <a:t>障</a:t>
            </a:r>
            <a:r>
              <a:rPr lang="en-US" altLang="zh-CN" sz="1100" b="0" dirty="0">
                <a:solidFill>
                  <a:schemeClr val="tx1"/>
                </a:solidFill>
                <a:latin typeface="思源黑体CN Regular"/>
                <a:ea typeface="思源黑体CN Regular"/>
              </a:rPr>
              <a:t>-</a:t>
            </a:r>
            <a:r>
              <a:rPr lang="zh-CN" altLang="en-US" sz="1100" b="0" dirty="0">
                <a:solidFill>
                  <a:schemeClr val="tx1"/>
                </a:solidFill>
                <a:latin typeface="思源黑体CN Regular"/>
                <a:ea typeface="思源黑体CN Regular"/>
              </a:rPr>
              <a:t>健</a:t>
            </a:r>
            <a:r>
              <a:rPr lang="en-US" altLang="zh-CN" sz="1100" b="0" dirty="0">
                <a:solidFill>
                  <a:schemeClr val="tx1"/>
                </a:solidFill>
                <a:latin typeface="思源黑体CN Regular"/>
                <a:ea typeface="思源黑体CN Regular"/>
              </a:rPr>
              <a:t>-</a:t>
            </a:r>
            <a:r>
              <a:rPr lang="zh-CN" altLang="en-US" sz="1100" b="0" dirty="0">
                <a:solidFill>
                  <a:schemeClr val="tx1"/>
                </a:solidFill>
                <a:latin typeface="思源黑体CN Regular"/>
                <a:ea typeface="思源黑体CN Regular"/>
              </a:rPr>
              <a:t>康</a:t>
            </a:r>
            <a:endParaRPr lang="en-US" sz="1100" b="0" dirty="0">
              <a:solidFill>
                <a:schemeClr val="tx1"/>
              </a:solidFill>
              <a:latin typeface="阿里巴巴普惠体-R"/>
              <a:sym typeface="阿里巴巴普惠体-R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005FFE9-6AA3-FC09-9A28-1223540B0FE6}"/>
              </a:ext>
            </a:extLst>
          </p:cNvPr>
          <p:cNvSpPr/>
          <p:nvPr/>
        </p:nvSpPr>
        <p:spPr>
          <a:xfrm>
            <a:off x="4765682" y="1885707"/>
            <a:ext cx="6984555" cy="246464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9600"/>
              </a:lnSpc>
            </a:pPr>
            <a:r>
              <a:rPr lang="zh-CN" altLang="en-US" sz="7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远离</a:t>
            </a:r>
            <a:r>
              <a:rPr lang="en-US" altLang="zh-CN" sz="72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</a:t>
            </a:r>
            <a:r>
              <a:rPr lang="zh-CN" altLang="en-US" sz="72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蚊</a:t>
            </a:r>
            <a:r>
              <a:rPr lang="en-US" altLang="zh-CN" sz="7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”</a:t>
            </a:r>
            <a:r>
              <a:rPr lang="zh-CN" altLang="en-US" sz="72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扰</a:t>
            </a:r>
            <a:endParaRPr lang="en-US" altLang="zh-CN" sz="72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>
              <a:lnSpc>
                <a:spcPts val="9600"/>
              </a:lnSpc>
            </a:pPr>
            <a:r>
              <a:rPr lang="zh-CN" altLang="en-US" sz="7200" b="1" dirty="0">
                <a:ln w="0"/>
                <a:solidFill>
                  <a:srgbClr val="0071B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争当健康小卫士</a:t>
            </a:r>
            <a:endParaRPr lang="zh-CN" altLang="en-US" sz="7200" b="1" cap="none" spc="0" dirty="0">
              <a:ln w="0"/>
              <a:solidFill>
                <a:srgbClr val="0071B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1" name="图片 20" descr="背景图案&#10;&#10;中度可信度描述已自动生成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2" name="矩形 21"/>
            <p:cNvSpPr/>
            <p:nvPr/>
          </p:nvSpPr>
          <p:spPr>
            <a:xfrm>
              <a:off x="571500" y="600075"/>
              <a:ext cx="11049000" cy="5657850"/>
            </a:xfrm>
            <a:prstGeom prst="rect">
              <a:avLst/>
            </a:prstGeom>
            <a:pattFill prst="dotGrid">
              <a:fgClr>
                <a:schemeClr val="accent5">
                  <a:lumMod val="20000"/>
                  <a:lumOff val="80000"/>
                </a:schemeClr>
              </a:fgClr>
              <a:bgClr>
                <a:schemeClr val="bg1"/>
              </a:bgClr>
            </a:pattFill>
            <a:ln>
              <a:noFill/>
            </a:ln>
            <a:effectLst>
              <a:innerShdw blurRad="114300">
                <a:srgbClr val="006CD9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阿里巴巴普惠体-R"/>
                <a:sym typeface="阿里巴巴普惠体-R"/>
              </a:endParaRPr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CFC21931-574C-6219-5CAA-55894F0D1705}"/>
              </a:ext>
            </a:extLst>
          </p:cNvPr>
          <p:cNvSpPr/>
          <p:nvPr/>
        </p:nvSpPr>
        <p:spPr>
          <a:xfrm>
            <a:off x="2387948" y="1971655"/>
            <a:ext cx="7883811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争做健康小卫士，防蚊从我做起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9548089-C421-12A2-A6E5-845FC7D9A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0295" y="-196597"/>
            <a:ext cx="2731245" cy="273124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64F2662-67BE-F39E-1A9D-30695C0216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5135" y="3417011"/>
            <a:ext cx="3529890" cy="353598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徽标, 图标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907" y="641535"/>
            <a:ext cx="1444341" cy="1444341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2159923" y="1021733"/>
            <a:ext cx="787215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6600" b="1" dirty="0">
                <a:solidFill>
                  <a:schemeClr val="accent1"/>
                </a:solidFill>
                <a:latin typeface="仓耳与墨W03" panose="00020600040101010101" pitchFamily="18" charset="-122"/>
                <a:ea typeface="仓耳与墨W03" panose="00020600040101010101" pitchFamily="18" charset="-122"/>
                <a:sym typeface="阿里巴巴普惠体-R"/>
              </a:rPr>
              <a:t>什么是基孔肯雅热？</a:t>
            </a:r>
            <a:endParaRPr lang="zh-CN" altLang="en-US" sz="6600" b="1" dirty="0">
              <a:solidFill>
                <a:schemeClr val="accent1"/>
              </a:solidFill>
              <a:latin typeface="汉仪字研卡通简" panose="00020600040101010101" pitchFamily="18" charset="-122"/>
              <a:ea typeface="汉仪字研卡通简" panose="00020600040101010101" pitchFamily="18" charset="-122"/>
              <a:cs typeface="阿里巴巴普惠体 R" panose="00020600040101010101" pitchFamily="18" charset="-122"/>
              <a:sym typeface="阿里巴巴普惠体-R"/>
            </a:endParaRPr>
          </a:p>
        </p:txBody>
      </p:sp>
      <p:pic>
        <p:nvPicPr>
          <p:cNvPr id="32" name="图片 31" descr="图片包含 玩具, 娃娃, 乐高, 蛋糕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71" y="2624222"/>
            <a:ext cx="3429000" cy="3429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A27E312B-E079-6F95-7217-3C6491801C7E}"/>
              </a:ext>
            </a:extLst>
          </p:cNvPr>
          <p:cNvSpPr txBox="1"/>
          <p:nvPr/>
        </p:nvSpPr>
        <p:spPr>
          <a:xfrm>
            <a:off x="4110170" y="2508197"/>
            <a:ext cx="6776133" cy="2558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/>
              <a:t>  基孔肯雅热，是通过</a:t>
            </a:r>
            <a:r>
              <a:rPr lang="zh-CN" altLang="en-US" sz="3200" dirty="0">
                <a:solidFill>
                  <a:srgbClr val="FF0000"/>
                </a:solidFill>
              </a:rPr>
              <a:t>伊蚊（花斑蚊）</a:t>
            </a:r>
            <a:r>
              <a:rPr lang="zh-CN" altLang="en-US" sz="3200" dirty="0"/>
              <a:t>叮咬传播的传染病，患上基孔肯雅热的病人会</a:t>
            </a:r>
            <a:r>
              <a:rPr lang="zh-CN" altLang="en-US" sz="3200" dirty="0">
                <a:solidFill>
                  <a:srgbClr val="FF0000"/>
                </a:solidFill>
              </a:rPr>
              <a:t>突发高烧，出现皮疹，关节剧痛，</a:t>
            </a:r>
            <a:r>
              <a:rPr lang="zh-CN" altLang="en-US" sz="3200" dirty="0"/>
              <a:t>还可能有</a:t>
            </a:r>
            <a:r>
              <a:rPr lang="zh-CN" altLang="en-US" sz="3200" dirty="0">
                <a:solidFill>
                  <a:srgbClr val="FF0000"/>
                </a:solidFill>
              </a:rPr>
              <a:t>头痛、恶心、呕吐、肌肉痛</a:t>
            </a:r>
            <a:r>
              <a:rPr lang="zh-CN" altLang="en-US" sz="3200" dirty="0"/>
              <a:t>等症状。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5893AD6-8295-23FF-E66E-6670553B9F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4271" y="2129729"/>
            <a:ext cx="6878806" cy="3840233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EC5E0047-596E-3798-FFBE-141CC70417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8822" y="-140500"/>
            <a:ext cx="5143500" cy="6905390"/>
          </a:xfrm>
          <a:prstGeom prst="rect">
            <a:avLst/>
          </a:prstGeom>
        </p:spPr>
      </p:pic>
      <p:pic>
        <p:nvPicPr>
          <p:cNvPr id="6" name="f8aff0d6d4d7474734d824c0a20f37f5">
            <a:hlinkClick r:id="" action="ppaction://media"/>
            <a:extLst>
              <a:ext uri="{FF2B5EF4-FFF2-40B4-BE49-F238E27FC236}">
                <a16:creationId xmlns:a16="http://schemas.microsoft.com/office/drawing/2014/main" id="{ECF6BC3B-9741-C9E6-4000-F73A13492B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88821" y="-9311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娃娃, 桌子, 玩具, 小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78" y="3864772"/>
            <a:ext cx="2628308" cy="2628308"/>
          </a:xfrm>
          <a:prstGeom prst="rect">
            <a:avLst/>
          </a:prstGeom>
        </p:spPr>
      </p:pic>
      <p:pic>
        <p:nvPicPr>
          <p:cNvPr id="16" name="图片 15" descr="徽标, 图标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943" y="4034198"/>
            <a:ext cx="2407515" cy="25590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742A95C-3B93-083E-C808-259CB51C0E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8036" y="940391"/>
            <a:ext cx="4419480" cy="2902232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60F75E25-C867-3907-41AD-713CDECFEB61}"/>
              </a:ext>
            </a:extLst>
          </p:cNvPr>
          <p:cNvSpPr/>
          <p:nvPr/>
        </p:nvSpPr>
        <p:spPr>
          <a:xfrm>
            <a:off x="3603072" y="4213371"/>
            <a:ext cx="543187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3600" b="1" dirty="0">
                <a:ln w="0"/>
                <a:solidFill>
                  <a:srgbClr val="C1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有什么办法让蚊子少一些？又怎么让蚊子不咬自己呢？</a:t>
            </a:r>
            <a:endParaRPr lang="zh-CN" altLang="en-US" sz="3600" b="1" cap="none" spc="0" dirty="0">
              <a:ln w="0"/>
              <a:solidFill>
                <a:srgbClr val="C1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27F5110-F4D1-13C5-E62A-AF2B5AA180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8349" y="940391"/>
            <a:ext cx="4689446" cy="290386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DB40F0D-B2FA-25E4-8667-887BF4335B32}"/>
              </a:ext>
            </a:extLst>
          </p:cNvPr>
          <p:cNvSpPr txBox="1"/>
          <p:nvPr/>
        </p:nvSpPr>
        <p:spPr>
          <a:xfrm>
            <a:off x="6355080" y="1782394"/>
            <a:ext cx="4895324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 dirty="0">
                <a:solidFill>
                  <a:srgbClr val="F41D22"/>
                </a:solidFill>
              </a:rPr>
              <a:t>控制蚊虫</a:t>
            </a:r>
            <a:endParaRPr lang="en-US" altLang="zh-CN" sz="4000" dirty="0">
              <a:solidFill>
                <a:srgbClr val="F41D22"/>
              </a:solidFill>
            </a:endParaRPr>
          </a:p>
          <a:p>
            <a:r>
              <a:rPr lang="zh-CN" altLang="en-US" sz="4000" dirty="0">
                <a:solidFill>
                  <a:srgbClr val="F41D22"/>
                </a:solidFill>
              </a:rPr>
              <a:t>让蚊子减少叮咬</a:t>
            </a:r>
            <a:endParaRPr lang="en-US" altLang="zh-CN" sz="4000" dirty="0">
              <a:solidFill>
                <a:srgbClr val="F41D22"/>
              </a:solidFill>
            </a:endParaRPr>
          </a:p>
          <a:p>
            <a:endParaRPr lang="en-US" altLang="zh-CN" sz="3200" dirty="0">
              <a:solidFill>
                <a:srgbClr val="0070C0"/>
              </a:solidFill>
            </a:endParaRPr>
          </a:p>
          <a:p>
            <a:r>
              <a:rPr lang="zh-CN" altLang="en-US" sz="3200" dirty="0">
                <a:solidFill>
                  <a:srgbClr val="0070C0"/>
                </a:solidFill>
              </a:rPr>
              <a:t>不仅可以预防基孔肯雅热，还能预防其他经蚊子传播的疾病，如登革热。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E90E4AD-1167-58A6-D06F-DCB3EB59C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676" y="1654877"/>
            <a:ext cx="4895324" cy="354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03440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7F58F315-ADBF-0629-1663-CB2B21DCA7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8" y="381699"/>
            <a:ext cx="4005979" cy="6027490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10F85335-3896-FCDF-AD5E-FB8471C9DD5E}"/>
              </a:ext>
            </a:extLst>
          </p:cNvPr>
          <p:cNvSpPr txBox="1"/>
          <p:nvPr/>
        </p:nvSpPr>
        <p:spPr>
          <a:xfrm>
            <a:off x="4495103" y="2905568"/>
            <a:ext cx="670280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rgbClr val="0071BC"/>
                </a:solidFill>
              </a:rPr>
              <a:t>花斑蚊的</a:t>
            </a:r>
            <a:r>
              <a:rPr lang="zh-CN" altLang="en-US" sz="2800" b="1" dirty="0">
                <a:solidFill>
                  <a:srgbClr val="C00000"/>
                </a:solidFill>
              </a:rPr>
              <a:t>幼虫</a:t>
            </a:r>
            <a:r>
              <a:rPr lang="zh-CN" altLang="en-US" sz="2800" dirty="0">
                <a:solidFill>
                  <a:srgbClr val="0071BC"/>
                </a:solidFill>
              </a:rPr>
              <a:t>在水中生长、发育。</a:t>
            </a:r>
            <a:endParaRPr lang="en-US" altLang="zh-CN" sz="2800" dirty="0">
              <a:solidFill>
                <a:srgbClr val="0071BC"/>
              </a:solidFill>
            </a:endParaRPr>
          </a:p>
          <a:p>
            <a:r>
              <a:rPr lang="en-US" altLang="zh-CN" sz="2800" dirty="0">
                <a:solidFill>
                  <a:srgbClr val="0071BC"/>
                </a:solidFill>
              </a:rPr>
              <a:t>1.</a:t>
            </a:r>
            <a:r>
              <a:rPr lang="zh-CN" altLang="en-US" sz="2800" dirty="0">
                <a:solidFill>
                  <a:srgbClr val="C00000"/>
                </a:solidFill>
              </a:rPr>
              <a:t>家里积水容器</a:t>
            </a:r>
            <a:r>
              <a:rPr lang="zh-CN" altLang="en-US" sz="2800" dirty="0">
                <a:solidFill>
                  <a:srgbClr val="0071BC"/>
                </a:solidFill>
              </a:rPr>
              <a:t>：大水缸、荷花缸、水桶到水培玻璃缸。甚至小至有几滴水的瓶盖，任何可以积水的地方都可能成为花斑蚊幼虫的滋生场所。</a:t>
            </a:r>
            <a:endParaRPr lang="en-US" altLang="zh-CN" sz="2800" dirty="0">
              <a:solidFill>
                <a:srgbClr val="0071BC"/>
              </a:solidFill>
            </a:endParaRPr>
          </a:p>
          <a:p>
            <a:r>
              <a:rPr lang="en-US" altLang="zh-CN" sz="2800" dirty="0">
                <a:solidFill>
                  <a:srgbClr val="0071BC"/>
                </a:solidFill>
              </a:rPr>
              <a:t>2.</a:t>
            </a:r>
            <a:r>
              <a:rPr lang="zh-CN" altLang="en-US" sz="2800" dirty="0">
                <a:solidFill>
                  <a:srgbClr val="C00000"/>
                </a:solidFill>
              </a:rPr>
              <a:t>公共外环境</a:t>
            </a:r>
            <a:r>
              <a:rPr lang="zh-CN" altLang="en-US" sz="2800" dirty="0">
                <a:solidFill>
                  <a:srgbClr val="0071BC"/>
                </a:solidFill>
              </a:rPr>
              <a:t>：在小区、公园的各类积水处。如废旧轮胎、植物孔洞、下水道、工地积水等</a:t>
            </a:r>
            <a:r>
              <a:rPr lang="zh-CN" altLang="en-US" sz="2500" dirty="0">
                <a:solidFill>
                  <a:srgbClr val="0071BC"/>
                </a:solidFill>
              </a:rPr>
              <a:t>。</a:t>
            </a: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E9C27136-BC3A-AECF-55E6-E259B6B82E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" t="12385" r="634" b="22571"/>
          <a:stretch>
            <a:fillRect/>
          </a:stretch>
        </p:blipFill>
        <p:spPr>
          <a:xfrm>
            <a:off x="5133691" y="375706"/>
            <a:ext cx="5603846" cy="242897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CBE13D26-E4E2-2D41-CD1F-338AFEFD2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4948" y="425887"/>
            <a:ext cx="4756406" cy="290573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AEB4501-AC09-82B3-4B73-E7300E8DC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261" y="3303051"/>
            <a:ext cx="3575845" cy="32604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0E1A9A44-2D1B-DFFD-2347-06693C07CB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261" y="425888"/>
            <a:ext cx="6613687" cy="289145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C43260A-6496-5678-9247-1AFCC88E44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7106" y="3317338"/>
            <a:ext cx="4590180" cy="326045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DE84566-9CC8-814F-5DD2-CDA9A6A336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4142" y="3303051"/>
            <a:ext cx="3477212" cy="3274742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23E1D79E-E860-EB90-400D-1FC8E19F5100}"/>
              </a:ext>
            </a:extLst>
          </p:cNvPr>
          <p:cNvSpPr/>
          <p:nvPr/>
        </p:nvSpPr>
        <p:spPr>
          <a:xfrm>
            <a:off x="898072" y="2134602"/>
            <a:ext cx="944566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CN" alt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无积水就无蚊虫，无蚊虫就无基孔肯雅热</a:t>
            </a:r>
            <a:endParaRPr lang="zh-CN" altLang="en-US" sz="7200" b="1" dirty="0">
              <a:ln/>
              <a:solidFill>
                <a:schemeClr val="accent4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7EB985C3-F724-27F2-0C5D-8B2F6ABF6F3E}"/>
              </a:ext>
            </a:extLst>
          </p:cNvPr>
          <p:cNvSpPr txBox="1"/>
          <p:nvPr/>
        </p:nvSpPr>
        <p:spPr>
          <a:xfrm>
            <a:off x="631190" y="1030904"/>
            <a:ext cx="599821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 dirty="0"/>
              <a:t>告诉我们的爸爸妈妈：</a:t>
            </a:r>
            <a:endParaRPr lang="en-US" altLang="zh-CN" sz="4000" dirty="0"/>
          </a:p>
          <a:p>
            <a:endParaRPr lang="en-US" altLang="zh-CN" sz="4000" dirty="0"/>
          </a:p>
          <a:p>
            <a:r>
              <a:rPr lang="zh-CN" altLang="en-US" sz="3600" dirty="0">
                <a:solidFill>
                  <a:srgbClr val="C00000"/>
                </a:solidFill>
              </a:rPr>
              <a:t>定期清理</a:t>
            </a:r>
            <a:r>
              <a:rPr lang="zh-CN" altLang="en-US" sz="3600" dirty="0"/>
              <a:t>家中的花盆托盘、水桶等积水容器，储水容器建议</a:t>
            </a:r>
            <a:r>
              <a:rPr lang="zh-CN" altLang="en-US" sz="3600" dirty="0">
                <a:solidFill>
                  <a:srgbClr val="C00000"/>
                </a:solidFill>
              </a:rPr>
              <a:t>加上盖子</a:t>
            </a:r>
            <a:r>
              <a:rPr lang="zh-CN" altLang="en-US" sz="3600" dirty="0"/>
              <a:t>。如果有水养植物，应</a:t>
            </a:r>
            <a:r>
              <a:rPr lang="zh-CN" altLang="en-US" sz="3600" dirty="0">
                <a:solidFill>
                  <a:srgbClr val="C00000"/>
                </a:solidFill>
              </a:rPr>
              <a:t>勤换水</a:t>
            </a:r>
            <a:r>
              <a:rPr lang="zh-CN" altLang="en-US" sz="3600" dirty="0"/>
              <a:t>和</a:t>
            </a:r>
            <a:r>
              <a:rPr lang="zh-CN" altLang="en-US" sz="3600" dirty="0">
                <a:solidFill>
                  <a:srgbClr val="C00000"/>
                </a:solidFill>
              </a:rPr>
              <a:t>清理植物根部</a:t>
            </a:r>
            <a:r>
              <a:rPr lang="zh-CN" altLang="en-US" sz="3600" dirty="0"/>
              <a:t>，避免蚊虫产卵。</a:t>
            </a:r>
          </a:p>
        </p:txBody>
      </p:sp>
      <p:pic>
        <p:nvPicPr>
          <p:cNvPr id="1026" name="Picture 2" descr="图片">
            <a:extLst>
              <a:ext uri="{FF2B5EF4-FFF2-40B4-BE49-F238E27FC236}">
                <a16:creationId xmlns:a16="http://schemas.microsoft.com/office/drawing/2014/main" id="{67E1170D-81E7-ACB5-CDA7-E20EB911B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550" y="1033612"/>
            <a:ext cx="5251450" cy="4317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55357134-ACAE-FAC4-1928-0E1738AB6EEF}"/>
              </a:ext>
            </a:extLst>
          </p:cNvPr>
          <p:cNvSpPr txBox="1"/>
          <p:nvPr/>
        </p:nvSpPr>
        <p:spPr>
          <a:xfrm>
            <a:off x="868680" y="5589037"/>
            <a:ext cx="1021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C00000"/>
                </a:solidFill>
              </a:rPr>
              <a:t>注意：小朋友们不要独自去处理水桶、水箱里的水哦。</a:t>
            </a:r>
          </a:p>
        </p:txBody>
      </p:sp>
    </p:spTree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3F016F05-2E54-4805-7D7D-26330F47327E}"/>
              </a:ext>
            </a:extLst>
          </p:cNvPr>
          <p:cNvSpPr/>
          <p:nvPr/>
        </p:nvSpPr>
        <p:spPr>
          <a:xfrm>
            <a:off x="626253" y="476255"/>
            <a:ext cx="112646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那么怎么保护自己，不让蚊子咬呢？</a:t>
            </a:r>
            <a:endParaRPr lang="zh-CN" alt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490A90B-150A-6EA5-4610-5D4BF8C87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2234" y="1669214"/>
            <a:ext cx="2447227" cy="425086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0FB5DBC-A385-BD88-2566-7D5AFF7EC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063" y="1595554"/>
            <a:ext cx="2322306" cy="4184826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9E5A6D7C-804A-A575-DAA6-245F3DDB0D25}"/>
              </a:ext>
            </a:extLst>
          </p:cNvPr>
          <p:cNvSpPr txBox="1"/>
          <p:nvPr/>
        </p:nvSpPr>
        <p:spPr>
          <a:xfrm>
            <a:off x="2740095" y="2285998"/>
            <a:ext cx="1469838" cy="830997"/>
          </a:xfrm>
          <a:prstGeom prst="rect">
            <a:avLst/>
          </a:prstGeom>
          <a:noFill/>
          <a:ln w="28575">
            <a:solidFill>
              <a:srgbClr val="FEB8B5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睡觉使用蚊帐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1A44343-C478-6DF5-DE06-8F61AF7F44E8}"/>
              </a:ext>
            </a:extLst>
          </p:cNvPr>
          <p:cNvSpPr txBox="1"/>
          <p:nvPr/>
        </p:nvSpPr>
        <p:spPr>
          <a:xfrm>
            <a:off x="2750670" y="4307836"/>
            <a:ext cx="1469838" cy="1200329"/>
          </a:xfrm>
          <a:prstGeom prst="rect">
            <a:avLst/>
          </a:prstGeom>
          <a:noFill/>
          <a:ln w="28575">
            <a:solidFill>
              <a:srgbClr val="B9E8FC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ym typeface="+mn-ea"/>
              </a:rPr>
              <a:t>尽量穿浅色的长裤和长袖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6AF677D-AB68-BA03-8349-40835AD239DC}"/>
              </a:ext>
            </a:extLst>
          </p:cNvPr>
          <p:cNvSpPr txBox="1"/>
          <p:nvPr/>
        </p:nvSpPr>
        <p:spPr>
          <a:xfrm>
            <a:off x="6761761" y="2285998"/>
            <a:ext cx="1360259" cy="830997"/>
          </a:xfrm>
          <a:prstGeom prst="rect">
            <a:avLst/>
          </a:prstGeom>
          <a:noFill/>
          <a:ln w="28575">
            <a:solidFill>
              <a:srgbClr val="D0F17B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ym typeface="+mn-ea"/>
              </a:rPr>
              <a:t>涂抹驱蚊剂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EBEDD22-2C27-0BFF-F273-ACB86664B309}"/>
              </a:ext>
            </a:extLst>
          </p:cNvPr>
          <p:cNvSpPr txBox="1"/>
          <p:nvPr/>
        </p:nvSpPr>
        <p:spPr>
          <a:xfrm>
            <a:off x="6709461" y="4492501"/>
            <a:ext cx="1412560" cy="830997"/>
          </a:xfrm>
          <a:prstGeom prst="rect">
            <a:avLst/>
          </a:prstGeom>
          <a:noFill/>
          <a:ln w="28575">
            <a:solidFill>
              <a:srgbClr val="FDC63A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ym typeface="+mn-ea"/>
              </a:rPr>
              <a:t>减少在积水处逗留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D554CA0D-1F87-3F8C-2B8C-88CC2D149419}"/>
              </a:ext>
            </a:extLst>
          </p:cNvPr>
          <p:cNvSpPr txBox="1"/>
          <p:nvPr/>
        </p:nvSpPr>
        <p:spPr>
          <a:xfrm>
            <a:off x="10362345" y="1803323"/>
            <a:ext cx="1502380" cy="1938992"/>
          </a:xfrm>
          <a:prstGeom prst="rect">
            <a:avLst/>
          </a:prstGeom>
          <a:noFill/>
          <a:ln w="28575">
            <a:solidFill>
              <a:srgbClr val="9DDCED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ym typeface="+mn-ea"/>
              </a:rPr>
              <a:t>上午</a:t>
            </a:r>
            <a:r>
              <a:rPr lang="en-US" altLang="zh-CN" sz="2000" dirty="0">
                <a:sym typeface="+mn-ea"/>
              </a:rPr>
              <a:t>7-9</a:t>
            </a:r>
            <a:r>
              <a:rPr lang="zh-CN" altLang="en-US" sz="2000" dirty="0">
                <a:sym typeface="+mn-ea"/>
              </a:rPr>
              <a:t>点，下午</a:t>
            </a:r>
            <a:r>
              <a:rPr lang="en-US" altLang="zh-CN" sz="2000" dirty="0">
                <a:sym typeface="+mn-ea"/>
              </a:rPr>
              <a:t>5-7</a:t>
            </a:r>
            <a:r>
              <a:rPr lang="zh-CN" altLang="en-US" sz="2000" dirty="0">
                <a:sym typeface="+mn-ea"/>
              </a:rPr>
              <a:t>点，尽量避免在树荫、草丛、水边等</a:t>
            </a:r>
            <a:r>
              <a:rPr lang="zh-CN" altLang="en-US" sz="2000">
                <a:sym typeface="+mn-ea"/>
              </a:rPr>
              <a:t>地方长时间逗留</a:t>
            </a:r>
            <a:endParaRPr lang="zh-CN" altLang="en-US" sz="2000" dirty="0">
              <a:sym typeface="+mn-ea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516AEAF7-2202-87C8-2852-655ABEBF9B57}"/>
              </a:ext>
            </a:extLst>
          </p:cNvPr>
          <p:cNvSpPr txBox="1"/>
          <p:nvPr/>
        </p:nvSpPr>
        <p:spPr>
          <a:xfrm>
            <a:off x="10461564" y="4307836"/>
            <a:ext cx="1303942" cy="1200329"/>
          </a:xfrm>
          <a:prstGeom prst="rect">
            <a:avLst/>
          </a:prstGeom>
          <a:noFill/>
          <a:ln w="28575">
            <a:solidFill>
              <a:srgbClr val="CCF0BD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ym typeface="+mn-ea"/>
              </a:rPr>
              <a:t>使用电蚊香或杀虫剂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6F16DA0-B90A-4D48-8F64-FF9F1C4ACB7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471" t="4379" r="2641" b="4053"/>
          <a:stretch>
            <a:fillRect/>
          </a:stretch>
        </p:blipFill>
        <p:spPr>
          <a:xfrm>
            <a:off x="8221394" y="4084281"/>
            <a:ext cx="2180501" cy="1938992"/>
          </a:xfrm>
          <a:prstGeom prst="round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B556D25-A9E6-3B8B-2F11-8FD54A0D5DF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261" r="2640" b="3753"/>
          <a:stretch>
            <a:fillRect/>
          </a:stretch>
        </p:blipFill>
        <p:spPr>
          <a:xfrm>
            <a:off x="8221393" y="1826473"/>
            <a:ext cx="2058471" cy="1978275"/>
          </a:xfrm>
          <a:prstGeom prst="round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3CC9161E-8069-F710-D0A4-B639EF8D495F}"/>
              </a:ext>
            </a:extLst>
          </p:cNvPr>
          <p:cNvSpPr txBox="1"/>
          <p:nvPr/>
        </p:nvSpPr>
        <p:spPr>
          <a:xfrm>
            <a:off x="7088503" y="1117114"/>
            <a:ext cx="4129226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rgbClr val="C00000"/>
                </a:solidFill>
              </a:rPr>
              <a:t>★暑期旅地点尽量避开广州。</a:t>
            </a:r>
            <a:endParaRPr lang="en-US" altLang="zh-CN" sz="3200" dirty="0">
              <a:solidFill>
                <a:srgbClr val="C00000"/>
              </a:solidFill>
            </a:endParaRPr>
          </a:p>
          <a:p>
            <a:endParaRPr lang="en-US" altLang="zh-CN" sz="3200" dirty="0">
              <a:solidFill>
                <a:srgbClr val="C00000"/>
              </a:solidFill>
            </a:endParaRPr>
          </a:p>
          <a:p>
            <a:r>
              <a:rPr lang="zh-CN" altLang="en-US" sz="3200" dirty="0">
                <a:solidFill>
                  <a:srgbClr val="C00000"/>
                </a:solidFill>
              </a:rPr>
              <a:t>★如果自己或家人出现相关症状，要及时就医！不要自行服用阿司匹林，布洛芬等非甾体药物（会增加出血风险）。</a:t>
            </a:r>
          </a:p>
          <a:p>
            <a:endParaRPr lang="en-US" altLang="zh-CN" sz="4000" dirty="0">
              <a:solidFill>
                <a:srgbClr val="C00000"/>
              </a:solidFill>
            </a:endParaRPr>
          </a:p>
          <a:p>
            <a:endParaRPr lang="en-US" altLang="zh-CN" sz="4000" dirty="0">
              <a:solidFill>
                <a:srgbClr val="C00000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44FCD01-3E2E-762F-6D87-C1D3D091C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1" y="434285"/>
            <a:ext cx="6233159" cy="5681531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90E800B-E8EE-FFCD-9312-1F5A6E442C34}"/>
              </a:ext>
            </a:extLst>
          </p:cNvPr>
          <p:cNvSpPr txBox="1"/>
          <p:nvPr/>
        </p:nvSpPr>
        <p:spPr>
          <a:xfrm>
            <a:off x="1722120" y="564025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广东省</a:t>
            </a:r>
            <a:r>
              <a:rPr lang="en-US" altLang="zh-CN" dirty="0"/>
              <a:t>7</a:t>
            </a:r>
            <a:r>
              <a:rPr lang="zh-CN" altLang="en-US" dirty="0"/>
              <a:t>月</a:t>
            </a:r>
            <a:r>
              <a:rPr lang="en-US" altLang="zh-CN" dirty="0"/>
              <a:t>20</a:t>
            </a:r>
            <a:r>
              <a:rPr lang="zh-CN" altLang="en-US" dirty="0"/>
              <a:t>日</a:t>
            </a:r>
            <a:r>
              <a:rPr lang="en-US" altLang="zh-CN" dirty="0"/>
              <a:t>-8</a:t>
            </a:r>
            <a:r>
              <a:rPr lang="zh-CN" altLang="en-US" dirty="0"/>
              <a:t>月</a:t>
            </a:r>
            <a:r>
              <a:rPr lang="en-US" altLang="zh-CN" dirty="0"/>
              <a:t>2</a:t>
            </a:r>
            <a:r>
              <a:rPr lang="zh-CN" altLang="en-US" dirty="0"/>
              <a:t>日</a:t>
            </a:r>
          </a:p>
          <a:p>
            <a:r>
              <a:rPr lang="zh-CN" altLang="en-US" dirty="0"/>
              <a:t>基孔肯雅热报告病例地区分布</a:t>
            </a:r>
          </a:p>
        </p:txBody>
      </p:sp>
    </p:spTree>
    <p:extLst>
      <p:ext uri="{BB962C8B-B14F-4D97-AF65-F5344CB8AC3E}">
        <p14:creationId xmlns:p14="http://schemas.microsoft.com/office/powerpoint/2010/main" val="3375953555"/>
      </p:ext>
    </p:extLst>
  </p:cSld>
  <p:clrMapOvr>
    <a:masterClrMapping/>
  </p:clrMapOvr>
  <p:transition spd="slow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GuidesStyle_Moderate&quot;,&quot;Name&quot;:&quot;GuidesStyle_Moderate&quot;,&quot;Kind&quot;:0,&quot;OldGuidesSetting&quot;:{&quot;HeaderHeight&quot;:13.0,&quot;FooterHeight&quot;:6.0,&quot;SideMargin&quot;:4.0,&quot;TopMargin&quot;:0.0,&quot;BottomMargin&quot;:0.0,&quot;IntervalMargin&quot;:1.5}}"/>
</p:tagLst>
</file>

<file path=ppt/theme/theme1.xml><?xml version="1.0" encoding="utf-8"?>
<a:theme xmlns:a="http://schemas.openxmlformats.org/drawingml/2006/main" name="Office">
  <a:themeElements>
    <a:clrScheme name="自定义 1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1BC"/>
      </a:accent1>
      <a:accent2>
        <a:srgbClr val="FF0000"/>
      </a:accent2>
      <a:accent3>
        <a:srgbClr val="5B9BD5"/>
      </a:accent3>
      <a:accent4>
        <a:srgbClr val="C00000"/>
      </a:accent4>
      <a:accent5>
        <a:srgbClr val="5B9BD5"/>
      </a:accent5>
      <a:accent6>
        <a:srgbClr val="70AD47"/>
      </a:accent6>
      <a:hlink>
        <a:srgbClr val="0563C1"/>
      </a:hlink>
      <a:folHlink>
        <a:srgbClr val="ED7D31"/>
      </a:folHlink>
    </a:clrScheme>
    <a:fontScheme name="自定义 4">
      <a:majorFont>
        <a:latin typeface="Arial"/>
        <a:ea typeface="阿里巴巴普惠体 R"/>
        <a:cs typeface=""/>
      </a:majorFont>
      <a:minorFont>
        <a:latin typeface="Arial"/>
        <a:ea typeface="阿里巴巴普惠体 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429</Words>
  <Application>Microsoft Office PowerPoint</Application>
  <PresentationFormat>宽屏</PresentationFormat>
  <Paragraphs>32</Paragraphs>
  <Slides>10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6" baseType="lpstr">
      <vt:lpstr>阿里巴巴普惠体-R</vt:lpstr>
      <vt:lpstr>仓耳与墨W03</vt:lpstr>
      <vt:lpstr>汉仪字研卡通简</vt:lpstr>
      <vt:lpstr>思源黑体CN Regular</vt:lpstr>
      <vt:lpstr>Arial</vt:lpstr>
      <vt:lpstr>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顺利且发财66</dc:creator>
  <cp:lastModifiedBy>66 顺利且发财</cp:lastModifiedBy>
  <cp:revision>18</cp:revision>
  <dcterms:created xsi:type="dcterms:W3CDTF">2018-04-18T06:17:00Z</dcterms:created>
  <dcterms:modified xsi:type="dcterms:W3CDTF">2025-08-09T03:32:27Z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287C80EF3E324ABF93555D2DC86CE6AB_13</vt:lpwstr>
  </property>
  <property fmtid="{D5CDD505-2E9C-101B-9397-08002B2CF9AE}" pid="3" name="KSOProductBuildVer">
    <vt:lpwstr>2052-12.1.0.20784</vt:lpwstr>
  </property>
</Properties>
</file>