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1" r:id="rId3"/>
    <p:sldId id="348" r:id="rId5"/>
    <p:sldId id="360" r:id="rId6"/>
    <p:sldId id="366" r:id="rId7"/>
    <p:sldId id="364" r:id="rId8"/>
    <p:sldId id="419" r:id="rId9"/>
    <p:sldId id="420" r:id="rId10"/>
    <p:sldId id="421" r:id="rId11"/>
    <p:sldId id="373" r:id="rId12"/>
    <p:sldId id="407" r:id="rId13"/>
    <p:sldId id="423" r:id="rId14"/>
    <p:sldId id="367" r:id="rId15"/>
    <p:sldId id="388" r:id="rId16"/>
    <p:sldId id="406" r:id="rId17"/>
    <p:sldId id="418" r:id="rId18"/>
    <p:sldId id="417" r:id="rId19"/>
    <p:sldId id="414" r:id="rId20"/>
    <p:sldId id="347" r:id="rId21"/>
  </p:sldIdLst>
  <p:sldSz cx="24384000" cy="13716000"/>
  <p:notesSz cx="6858000" cy="9144000"/>
  <p:custDataLst>
    <p:tags r:id="rId2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200" b="0" i="0" u="none" strike="noStrike" cap="none" spc="0" normalizeH="0" baseline="0">
        <a:ln>
          <a:noFill/>
        </a:ln>
        <a:solidFill>
          <a:srgbClr val="627392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23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y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BB"/>
    <a:srgbClr val="0470B1"/>
    <a:srgbClr val="FD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94"/>
  </p:normalViewPr>
  <p:slideViewPr>
    <p:cSldViewPr snapToGrid="0" snapToObjects="1">
      <p:cViewPr varScale="1">
        <p:scale>
          <a:sx n="42" d="100"/>
          <a:sy n="42" d="100"/>
        </p:scale>
        <p:origin x="-1212" y="-102"/>
      </p:cViewPr>
      <p:guideLst>
        <p:guide orient="horz" pos="4238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2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1pPr>
    <a:lvl2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2pPr>
    <a:lvl3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3pPr>
    <a:lvl4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4pPr>
    <a:lvl5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5pPr>
    <a:lvl6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6pPr>
    <a:lvl7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7pPr>
    <a:lvl8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8pPr>
    <a:lvl9pPr defTabSz="457200" latinLnBrk="0">
      <a:defRPr sz="2200">
        <a:latin typeface="Lucida Grande" panose="020B0600040502020204"/>
        <a:ea typeface="Lucida Grande" panose="020B0600040502020204"/>
        <a:cs typeface="Lucida Grande" panose="020B0600040502020204"/>
        <a:sym typeface="Lucida Grande" panose="020B06000405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/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>
            <a:fillRect/>
          </a:stretch>
        </p:blipFill>
        <p:spPr>
          <a:xfrm>
            <a:off x="-1" y="2242868"/>
            <a:ext cx="24383999" cy="1147313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1"/>
            <a:ext cx="24384000" cy="10908000"/>
          </a:xfrm>
          <a:prstGeom prst="rect">
            <a:avLst/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线条"/>
          <p:cNvSpPr/>
          <p:nvPr/>
        </p:nvSpPr>
        <p:spPr>
          <a:xfrm flipV="1">
            <a:off x="622886" y="12593948"/>
            <a:ext cx="23040000" cy="7170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</a:defRPr>
            </a:p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865737" y="500014"/>
            <a:ext cx="64664" cy="1108650"/>
            <a:chOff x="1865736" y="385345"/>
            <a:chExt cx="69547" cy="1232357"/>
          </a:xfrm>
        </p:grpSpPr>
        <p:sp>
          <p:nvSpPr>
            <p:cNvPr id="22" name="矩形"/>
            <p:cNvSpPr/>
            <p:nvPr/>
          </p:nvSpPr>
          <p:spPr>
            <a:xfrm>
              <a:off x="1865736" y="385345"/>
              <a:ext cx="31447" cy="1232357"/>
            </a:xfrm>
            <a:prstGeom prst="rect">
              <a:avLst/>
            </a:prstGeom>
            <a:solidFill>
              <a:srgbClr val="1394C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" name="矩形"/>
            <p:cNvSpPr/>
            <p:nvPr/>
          </p:nvSpPr>
          <p:spPr>
            <a:xfrm>
              <a:off x="1878436" y="385345"/>
              <a:ext cx="56847" cy="1232357"/>
            </a:xfrm>
            <a:prstGeom prst="rect">
              <a:avLst/>
            </a:prstGeom>
            <a:solidFill>
              <a:srgbClr val="1394C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217526" y="330683"/>
            <a:ext cx="15379244" cy="1366818"/>
          </a:xfrm>
          <a:prstGeom prst="rect">
            <a:avLst/>
          </a:prstGeom>
        </p:spPr>
        <p:txBody>
          <a:bodyPr anchor="t"/>
          <a:lstStyle>
            <a:lvl1pPr>
              <a:defRPr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9" y="12759261"/>
            <a:ext cx="3543052" cy="9208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71187" b="11846"/>
          <a:stretch>
            <a:fillRect/>
          </a:stretch>
        </p:blipFill>
        <p:spPr>
          <a:xfrm>
            <a:off x="398423" y="521785"/>
            <a:ext cx="1266415" cy="1108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"/>
          <p:cNvSpPr/>
          <p:nvPr/>
        </p:nvSpPr>
        <p:spPr>
          <a:xfrm>
            <a:off x="-8947" y="-14616"/>
            <a:ext cx="9936582" cy="13745232"/>
          </a:xfrm>
          <a:prstGeom prst="rect">
            <a:avLst/>
          </a:prstGeom>
          <a:gradFill>
            <a:gsLst>
              <a:gs pos="0">
                <a:srgbClr val="05516F">
                  <a:alpha val="92000"/>
                </a:srgbClr>
              </a:gs>
              <a:gs pos="53277">
                <a:srgbClr val="0B6E97">
                  <a:alpha val="92000"/>
                </a:srgbClr>
              </a:gs>
              <a:gs pos="100000">
                <a:srgbClr val="1394CA">
                  <a:alpha val="92000"/>
                </a:srgbClr>
              </a:gs>
            </a:gsLst>
            <a:lin ang="1076691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4" name="圆形"/>
          <p:cNvSpPr/>
          <p:nvPr/>
        </p:nvSpPr>
        <p:spPr>
          <a:xfrm>
            <a:off x="2646369" y="2061301"/>
            <a:ext cx="4625949" cy="4625949"/>
          </a:xfrm>
          <a:prstGeom prst="ellipse">
            <a:avLst/>
          </a:prstGeom>
          <a:ln w="76200">
            <a:solidFill>
              <a:srgbClr val="E8E8E8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600" b="1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46536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image" Target="../media/image19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17.svg"/><Relationship Id="rId7" Type="http://schemas.openxmlformats.org/officeDocument/2006/relationships/image" Target="../media/image21.png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9" Type="http://schemas.openxmlformats.org/officeDocument/2006/relationships/image" Target="../media/image4.jpeg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tags" Target="../tags/tag12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jpeg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jpeg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9" Type="http://schemas.openxmlformats.org/officeDocument/2006/relationships/image" Target="../media/image4.jpeg"/><Relationship Id="rId18" Type="http://schemas.openxmlformats.org/officeDocument/2006/relationships/image" Target="../media/image11.jpeg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9" Type="http://schemas.openxmlformats.org/officeDocument/2006/relationships/image" Target="../media/image4.jpeg"/><Relationship Id="rId18" Type="http://schemas.openxmlformats.org/officeDocument/2006/relationships/image" Target="../media/image12.png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4.jpeg"/><Relationship Id="rId17" Type="http://schemas.openxmlformats.org/officeDocument/2006/relationships/image" Target="../media/image13.png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4.jpeg"/><Relationship Id="rId2" Type="http://schemas.openxmlformats.org/officeDocument/2006/relationships/tags" Target="../tags/tag69.xml"/><Relationship Id="rId19" Type="http://schemas.openxmlformats.org/officeDocument/2006/relationships/image" Target="../media/image15.jpeg"/><Relationship Id="rId18" Type="http://schemas.openxmlformats.org/officeDocument/2006/relationships/image" Target="../media/image14.png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jpeg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4825" y="2738120"/>
            <a:ext cx="18294350" cy="665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  <a:defRPr/>
            </a:pPr>
            <a:endParaRPr lang="zh-CN" altLang="en-US" sz="8800" b="1" dirty="0">
              <a:solidFill>
                <a:schemeClr val="accent1">
                  <a:lumMod val="5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96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脊柱侧弯早</a:t>
            </a:r>
            <a:r>
              <a:rPr lang="zh-CN" altLang="en-US" sz="96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发现</a:t>
            </a:r>
            <a:endParaRPr lang="zh-CN" altLang="en-US" sz="96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  <a:defRPr/>
            </a:pPr>
            <a:endParaRPr lang="en-US" altLang="zh-CN" sz="72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武汉科技大学附属天佑医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院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张善纲</a:t>
            </a:r>
            <a:r>
              <a:rPr lang="en-US" altLang="zh-CN" sz="6000" b="1" dirty="0" smtClean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en-US" altLang="zh-CN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endParaRPr lang="zh-CN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56802" y="-958400"/>
            <a:ext cx="11798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封面一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>
            <p:custDataLst>
              <p:tags r:id="rId1"/>
            </p:custDataLst>
          </p:nvPr>
        </p:nvSpPr>
        <p:spPr>
          <a:xfrm>
            <a:off x="1136650" y="8462325"/>
            <a:ext cx="4279518" cy="1309173"/>
          </a:xfrm>
          <a:prstGeom prst="chevron">
            <a:avLst>
              <a:gd name="adj" fmla="val 58870"/>
            </a:avLst>
          </a:prstGeom>
          <a:solidFill>
            <a:srgbClr val="6096E6">
              <a:lumMod val="50000"/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燕尾形 4"/>
          <p:cNvSpPr/>
          <p:nvPr>
            <p:custDataLst>
              <p:tags r:id="rId2"/>
            </p:custDataLst>
          </p:nvPr>
        </p:nvSpPr>
        <p:spPr>
          <a:xfrm>
            <a:off x="1136650" y="8165832"/>
            <a:ext cx="4279518" cy="1309173"/>
          </a:xfrm>
          <a:prstGeom prst="chevron">
            <a:avLst>
              <a:gd name="adj" fmla="val 58870"/>
            </a:avLst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3"/>
            </p:custDataLst>
          </p:nvPr>
        </p:nvCxnSpPr>
        <p:spPr>
          <a:xfrm flipV="1">
            <a:off x="1136650" y="2531110"/>
            <a:ext cx="0" cy="5267829"/>
          </a:xfrm>
          <a:prstGeom prst="straightConnector1">
            <a:avLst/>
          </a:prstGeom>
          <a:noFill/>
          <a:ln w="12700" cap="flat" cmpd="sng" algn="ctr">
            <a:solidFill>
              <a:srgbClr val="6096E6"/>
            </a:solidFill>
            <a:prstDash val="lgDash"/>
            <a:miter lim="800000"/>
            <a:tailEnd type="arrow"/>
          </a:ln>
          <a:effectLst/>
        </p:spPr>
      </p:cxn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316628" y="4042725"/>
            <a:ext cx="3919394" cy="37569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eaVert" wrap="square" rtlCol="0" anchor="ctr" anchorCtr="0">
            <a:noAutofit/>
          </a:bodyPr>
          <a:lstStyle/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4800" spc="150" dirty="0">
                <a:solidFill>
                  <a:srgbClr val="1B05BB"/>
                </a:solidFill>
                <a:uFillTx/>
                <a:latin typeface="思源黑体 CN Regular" panose="020B0500000000000000" charset="-122"/>
                <a:ea typeface="思源黑体 CN Regular" panose="020B0500000000000000" charset="-122"/>
                <a:sym typeface="微软雅黑" panose="020B0503020204020204" pitchFamily="34" charset="-122"/>
              </a:rPr>
              <a:t>体态观察法</a:t>
            </a:r>
            <a:endParaRPr lang="zh-CN" altLang="en-US" sz="4800" spc="150" dirty="0">
              <a:solidFill>
                <a:srgbClr val="1B05BB"/>
              </a:solidFill>
              <a:uFillTx/>
              <a:latin typeface="思源黑体 CN Regular" panose="020B0500000000000000" charset="-122"/>
              <a:ea typeface="思源黑体 CN Regular" panose="020B0500000000000000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 descr="343435383038363b343532323338323bcee5c1a6c4a3d0c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3915" y="10249406"/>
            <a:ext cx="1386342" cy="13863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33330" y="2209165"/>
            <a:ext cx="9171305" cy="10315575"/>
          </a:xfrm>
          <a:prstGeom prst="rect">
            <a:avLst/>
          </a:prstGeom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>
            <p:custDataLst>
              <p:tags r:id="rId1"/>
            </p:custDataLst>
          </p:nvPr>
        </p:nvSpPr>
        <p:spPr>
          <a:xfrm>
            <a:off x="1136650" y="8462325"/>
            <a:ext cx="4279518" cy="1309173"/>
          </a:xfrm>
          <a:prstGeom prst="chevron">
            <a:avLst>
              <a:gd name="adj" fmla="val 58870"/>
            </a:avLst>
          </a:prstGeom>
          <a:solidFill>
            <a:srgbClr val="6096E6">
              <a:lumMod val="50000"/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燕尾形 4"/>
          <p:cNvSpPr/>
          <p:nvPr>
            <p:custDataLst>
              <p:tags r:id="rId2"/>
            </p:custDataLst>
          </p:nvPr>
        </p:nvSpPr>
        <p:spPr>
          <a:xfrm>
            <a:off x="1136650" y="8165832"/>
            <a:ext cx="4279518" cy="1309173"/>
          </a:xfrm>
          <a:prstGeom prst="chevron">
            <a:avLst>
              <a:gd name="adj" fmla="val 58870"/>
            </a:avLst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3"/>
            </p:custDataLst>
          </p:nvPr>
        </p:nvCxnSpPr>
        <p:spPr>
          <a:xfrm flipV="1">
            <a:off x="1136650" y="2531110"/>
            <a:ext cx="0" cy="5267829"/>
          </a:xfrm>
          <a:prstGeom prst="straightConnector1">
            <a:avLst/>
          </a:prstGeom>
          <a:noFill/>
          <a:ln w="12700" cap="flat" cmpd="sng" algn="ctr">
            <a:solidFill>
              <a:srgbClr val="6096E6"/>
            </a:solidFill>
            <a:prstDash val="lgDash"/>
            <a:miter lim="800000"/>
            <a:tailEnd type="arrow"/>
          </a:ln>
          <a:effectLst/>
        </p:spPr>
      </p:cxn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316628" y="4042725"/>
            <a:ext cx="3919394" cy="37569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eaVert" wrap="square" rtlCol="0" anchor="ctr" anchorCtr="0">
            <a:noAutofit/>
          </a:bodyPr>
          <a:lstStyle/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4800" spc="150" dirty="0" smtClean="0">
                <a:solidFill>
                  <a:srgbClr val="1B05BB"/>
                </a:solidFill>
                <a:uFillTx/>
                <a:latin typeface="思源黑体 CN Regular" panose="020B0500000000000000" charset="-122"/>
                <a:ea typeface="思源黑体 CN Regular" panose="020B0500000000000000" charset="-122"/>
                <a:sym typeface="微软雅黑" panose="020B0503020204020204" pitchFamily="34" charset="-122"/>
              </a:rPr>
              <a:t>前屈试验法</a:t>
            </a:r>
            <a:endParaRPr lang="zh-CN" altLang="en-US" sz="4800" spc="150" dirty="0">
              <a:solidFill>
                <a:srgbClr val="1B05BB"/>
              </a:solidFill>
              <a:uFillTx/>
              <a:latin typeface="思源黑体 CN Regular" panose="020B0500000000000000" charset="-122"/>
              <a:ea typeface="思源黑体 CN Regular" panose="020B0500000000000000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 descr="343435383038363b343532323338323bcee5c1a6c4a3d0c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3915" y="10249406"/>
            <a:ext cx="1386342" cy="1386342"/>
          </a:xfrm>
          <a:prstGeom prst="rect">
            <a:avLst/>
          </a:prstGeom>
        </p:spPr>
      </p:pic>
      <p:pic>
        <p:nvPicPr>
          <p:cNvPr id="9" name="Picture 2" descr="https://p0.ssl.qhimgs1.com/sdr/400__/t03e6cbd92f6bb93d7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5027" y="3009019"/>
            <a:ext cx="11705288" cy="7240387"/>
          </a:xfrm>
          <a:prstGeom prst="rect">
            <a:avLst/>
          </a:prstGeom>
          <a:noFill/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216059bdabb779b0219a1721f88f4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67382" y="1732559"/>
            <a:ext cx="6180481" cy="6886324"/>
          </a:xfrm>
          <a:prstGeom prst="rect">
            <a:avLst/>
          </a:prstGeom>
        </p:spPr>
      </p:pic>
      <p:sp>
        <p:nvSpPr>
          <p:cNvPr id="76" name="燕尾形 75"/>
          <p:cNvSpPr/>
          <p:nvPr>
            <p:custDataLst>
              <p:tags r:id="rId2"/>
            </p:custDataLst>
          </p:nvPr>
        </p:nvSpPr>
        <p:spPr>
          <a:xfrm>
            <a:off x="1083945" y="8618883"/>
            <a:ext cx="4229371" cy="1293832"/>
          </a:xfrm>
          <a:prstGeom prst="chevron">
            <a:avLst>
              <a:gd name="adj" fmla="val 58870"/>
            </a:avLst>
          </a:prstGeom>
          <a:solidFill>
            <a:srgbClr val="6096E6">
              <a:lumMod val="50000"/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燕尾形 3"/>
          <p:cNvSpPr/>
          <p:nvPr>
            <p:custDataLst>
              <p:tags r:id="rId3"/>
            </p:custDataLst>
          </p:nvPr>
        </p:nvSpPr>
        <p:spPr>
          <a:xfrm>
            <a:off x="1083945" y="8325864"/>
            <a:ext cx="4229371" cy="1293832"/>
          </a:xfrm>
          <a:prstGeom prst="chevron">
            <a:avLst>
              <a:gd name="adj" fmla="val 58870"/>
            </a:avLst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2" name="直接箭头连接符 81"/>
          <p:cNvCxnSpPr/>
          <p:nvPr>
            <p:custDataLst>
              <p:tags r:id="rId4"/>
            </p:custDataLst>
          </p:nvPr>
        </p:nvCxnSpPr>
        <p:spPr>
          <a:xfrm flipV="1">
            <a:off x="1083945" y="2757170"/>
            <a:ext cx="0" cy="5206100"/>
          </a:xfrm>
          <a:prstGeom prst="straightConnector1">
            <a:avLst/>
          </a:prstGeom>
          <a:noFill/>
          <a:ln w="12700" cap="flat" cmpd="sng" algn="ctr">
            <a:solidFill>
              <a:srgbClr val="6096E6"/>
            </a:solidFill>
            <a:prstDash val="lgDash"/>
            <a:miter lim="800000"/>
            <a:tailEnd type="arrow"/>
          </a:ln>
          <a:effectLst/>
        </p:spPr>
      </p:cxnSp>
      <p:sp>
        <p:nvSpPr>
          <p:cNvPr id="56" name="文本框 55"/>
          <p:cNvSpPr txBox="1"/>
          <p:nvPr>
            <p:custDataLst>
              <p:tags r:id="rId5"/>
            </p:custDataLst>
          </p:nvPr>
        </p:nvSpPr>
        <p:spPr>
          <a:xfrm>
            <a:off x="1262380" y="2824480"/>
            <a:ext cx="3873500" cy="48844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mongolianVert" wrap="square" rtlCol="0" anchor="ctr" anchorCtr="0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4800" spc="150" smtClean="0">
                <a:solidFill>
                  <a:srgbClr val="1B05BB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" panose="020B0503020204020204" pitchFamily="34" charset="-122"/>
              </a:rPr>
              <a:t>及时到医院就诊</a:t>
            </a:r>
            <a:endParaRPr lang="zh-CN" altLang="en-US" sz="4800" spc="150" dirty="0">
              <a:solidFill>
                <a:srgbClr val="1B05BB"/>
              </a:solidFill>
              <a:uFillTx/>
              <a:latin typeface="思源黑体 CN Regular" panose="020B0500000000000000" charset="-122"/>
              <a:ea typeface="思源黑体 CN Regular" panose="020B0500000000000000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2" descr="343435383038363b343532323338323bcee5c1a6c4a3d0c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14251" y="10385023"/>
            <a:ext cx="1370097" cy="1370097"/>
          </a:xfrm>
          <a:prstGeom prst="rect">
            <a:avLst/>
          </a:prstGeom>
        </p:spPr>
      </p:pic>
      <p:pic>
        <p:nvPicPr>
          <p:cNvPr id="12289" name="Picture 1" descr="C:\Users\Administrator\Desktop\科室合影2.JPG"/>
          <p:cNvPicPr>
            <a:picLocks noChangeAspect="1" noChangeArrowheads="1"/>
          </p:cNvPicPr>
          <p:nvPr/>
        </p:nvPicPr>
        <p:blipFill>
          <a:blip r:embed="rId9" cstate="print"/>
          <a:srcRect l="8507"/>
          <a:stretch>
            <a:fillRect/>
          </a:stretch>
        </p:blipFill>
        <p:spPr bwMode="auto">
          <a:xfrm>
            <a:off x="12515215" y="3208020"/>
            <a:ext cx="11460480" cy="9723755"/>
          </a:xfrm>
          <a:prstGeom prst="rect">
            <a:avLst/>
          </a:prstGeom>
          <a:noFill/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93310" y="1915160"/>
            <a:ext cx="12722860" cy="675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93310" y="9404277"/>
            <a:ext cx="12684760" cy="2318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</a:t>
            </a:r>
            <a:r>
              <a:rPr lang="en-US" altLang="zh-CN" sz="4800" dirty="0" err="1">
                <a:sym typeface="Helvetica"/>
              </a:rPr>
              <a:t>obb</a:t>
            </a:r>
            <a:r>
              <a:rPr lang="zh-CN" altLang="en-US" sz="4800" dirty="0">
                <a:sym typeface="Helvetica"/>
              </a:rPr>
              <a:t>角</a:t>
            </a:r>
            <a:r>
              <a:rPr lang="en-US" altLang="zh-CN" sz="4800" dirty="0">
                <a:sym typeface="Helvetica"/>
              </a:rPr>
              <a:t> 10-20°  </a:t>
            </a:r>
            <a:r>
              <a:rPr lang="zh-CN" altLang="en-US" sz="4800" dirty="0">
                <a:sym typeface="Helvetica"/>
              </a:rPr>
              <a:t>观察、物理治疗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4800" dirty="0" err="1">
                <a:sym typeface="Helvetica"/>
              </a:rPr>
              <a:t>cobb</a:t>
            </a:r>
            <a:r>
              <a:rPr lang="zh-CN" altLang="en-US" sz="4800" dirty="0">
                <a:sym typeface="Helvetica"/>
              </a:rPr>
              <a:t>角</a:t>
            </a:r>
            <a:r>
              <a:rPr lang="en-US" altLang="zh-CN" sz="4800" dirty="0">
                <a:sym typeface="Helvetica"/>
              </a:rPr>
              <a:t> 20-40°  </a:t>
            </a:r>
            <a:r>
              <a:rPr lang="zh-CN" altLang="en-US" sz="4800" dirty="0" smtClean="0">
                <a:sym typeface="Helvetica"/>
              </a:rPr>
              <a:t>支</a:t>
            </a:r>
            <a:r>
              <a:rPr kumimoji="0" lang="zh-CN" altLang="en-US" sz="4800" b="0" i="0" u="none" strike="noStrike" cap="none" spc="0" normalizeH="0" baseline="0" dirty="0" smtClean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具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治疗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cobb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角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＞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40°    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手术矫正治疗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4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00000">
            <a:off x="9719409" y="5596145"/>
            <a:ext cx="3309490" cy="2864971"/>
          </a:xfrm>
          <a:prstGeom prst="hexagon">
            <a:avLst>
              <a:gd name="adj" fmla="val 28879"/>
              <a:gd name="vf" fmla="val 11547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algn="ctr" eaLnBrk="1" hangingPunct="1">
              <a:lnSpc>
                <a:spcPct val="120000"/>
              </a:lnSpc>
            </a:pPr>
            <a:endParaRPr lang="zh-CN" altLang="en-US" kern="0" dirty="0">
              <a:solidFill>
                <a:srgbClr val="4D4D4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9000000">
            <a:off x="8030057" y="7941477"/>
            <a:ext cx="1207566" cy="1033584"/>
          </a:xfrm>
          <a:custGeom>
            <a:avLst/>
            <a:gdLst>
              <a:gd name="connsiteX0" fmla="*/ 16400 w 906910"/>
              <a:gd name="connsiteY0" fmla="*/ 0 h 776246"/>
              <a:gd name="connsiteX1" fmla="*/ 898115 w 906910"/>
              <a:gd name="connsiteY1" fmla="*/ 718619 h 776246"/>
              <a:gd name="connsiteX2" fmla="*/ 906910 w 906910"/>
              <a:gd name="connsiteY2" fmla="*/ 776246 h 776246"/>
              <a:gd name="connsiteX3" fmla="*/ 795202 w 906910"/>
              <a:gd name="connsiteY3" fmla="*/ 708382 h 776246"/>
              <a:gd name="connsiteX4" fmla="*/ 16400 w 906910"/>
              <a:gd name="connsiteY4" fmla="*/ 511182 h 776246"/>
              <a:gd name="connsiteX5" fmla="*/ 0 w 906910"/>
              <a:gd name="connsiteY5" fmla="*/ 512217 h 776246"/>
              <a:gd name="connsiteX6" fmla="*/ 0 w 906910"/>
              <a:gd name="connsiteY6" fmla="*/ 1447 h 776246"/>
              <a:gd name="connsiteX7" fmla="*/ 16400 w 906910"/>
              <a:gd name="connsiteY7" fmla="*/ 0 h 7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910" h="776246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009E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梯形 5"/>
          <p:cNvSpPr/>
          <p:nvPr>
            <p:custDataLst>
              <p:tags r:id="rId3"/>
            </p:custDataLst>
          </p:nvPr>
        </p:nvSpPr>
        <p:spPr>
          <a:xfrm rot="3600000">
            <a:off x="8530007" y="7556668"/>
            <a:ext cx="2229534" cy="963348"/>
          </a:xfrm>
          <a:prstGeom prst="trapezoid">
            <a:avLst>
              <a:gd name="adj" fmla="val 30266"/>
            </a:avLst>
          </a:prstGeom>
          <a:solidFill>
            <a:srgbClr val="009E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9275942" y="7663250"/>
            <a:ext cx="752928" cy="723959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28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altLang="zh-CN" sz="28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任意多边形: 形状 49"/>
          <p:cNvSpPr/>
          <p:nvPr>
            <p:custDataLst>
              <p:tags r:id="rId5"/>
            </p:custDataLst>
          </p:nvPr>
        </p:nvSpPr>
        <p:spPr>
          <a:xfrm rot="9000000" flipH="1" flipV="1">
            <a:off x="13520431" y="5099079"/>
            <a:ext cx="1207566" cy="1033584"/>
          </a:xfrm>
          <a:custGeom>
            <a:avLst/>
            <a:gdLst>
              <a:gd name="connsiteX0" fmla="*/ 16400 w 906910"/>
              <a:gd name="connsiteY0" fmla="*/ 0 h 776246"/>
              <a:gd name="connsiteX1" fmla="*/ 898115 w 906910"/>
              <a:gd name="connsiteY1" fmla="*/ 718619 h 776246"/>
              <a:gd name="connsiteX2" fmla="*/ 906910 w 906910"/>
              <a:gd name="connsiteY2" fmla="*/ 776246 h 776246"/>
              <a:gd name="connsiteX3" fmla="*/ 795202 w 906910"/>
              <a:gd name="connsiteY3" fmla="*/ 708382 h 776246"/>
              <a:gd name="connsiteX4" fmla="*/ 16400 w 906910"/>
              <a:gd name="connsiteY4" fmla="*/ 511182 h 776246"/>
              <a:gd name="connsiteX5" fmla="*/ 0 w 906910"/>
              <a:gd name="connsiteY5" fmla="*/ 512217 h 776246"/>
              <a:gd name="connsiteX6" fmla="*/ 0 w 906910"/>
              <a:gd name="connsiteY6" fmla="*/ 1447 h 776246"/>
              <a:gd name="connsiteX7" fmla="*/ 16400 w 906910"/>
              <a:gd name="connsiteY7" fmla="*/ 0 h 7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910" h="776246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008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梯形 50"/>
          <p:cNvSpPr/>
          <p:nvPr>
            <p:custDataLst>
              <p:tags r:id="rId6"/>
            </p:custDataLst>
          </p:nvPr>
        </p:nvSpPr>
        <p:spPr>
          <a:xfrm rot="3600000" flipH="1" flipV="1">
            <a:off x="11998514" y="5554123"/>
            <a:ext cx="2229534" cy="963348"/>
          </a:xfrm>
          <a:prstGeom prst="trapezoid">
            <a:avLst>
              <a:gd name="adj" fmla="val 30266"/>
            </a:avLst>
          </a:prstGeom>
          <a:solidFill>
            <a:srgbClr val="008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7"/>
            </p:custDataLst>
          </p:nvPr>
        </p:nvSpPr>
        <p:spPr>
          <a:xfrm flipH="1">
            <a:off x="12729186" y="5686934"/>
            <a:ext cx="752928" cy="723959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28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altLang="zh-CN" sz="28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任意多边形: 形状 54"/>
          <p:cNvSpPr/>
          <p:nvPr>
            <p:custDataLst>
              <p:tags r:id="rId8"/>
            </p:custDataLst>
          </p:nvPr>
        </p:nvSpPr>
        <p:spPr>
          <a:xfrm rot="12600000" flipH="1" flipV="1">
            <a:off x="13380791" y="8175561"/>
            <a:ext cx="1207566" cy="1033584"/>
          </a:xfrm>
          <a:custGeom>
            <a:avLst/>
            <a:gdLst>
              <a:gd name="connsiteX0" fmla="*/ 16400 w 906910"/>
              <a:gd name="connsiteY0" fmla="*/ 0 h 776246"/>
              <a:gd name="connsiteX1" fmla="*/ 898115 w 906910"/>
              <a:gd name="connsiteY1" fmla="*/ 718619 h 776246"/>
              <a:gd name="connsiteX2" fmla="*/ 906910 w 906910"/>
              <a:gd name="connsiteY2" fmla="*/ 776246 h 776246"/>
              <a:gd name="connsiteX3" fmla="*/ 795202 w 906910"/>
              <a:gd name="connsiteY3" fmla="*/ 708382 h 776246"/>
              <a:gd name="connsiteX4" fmla="*/ 16400 w 906910"/>
              <a:gd name="connsiteY4" fmla="*/ 511182 h 776246"/>
              <a:gd name="connsiteX5" fmla="*/ 0 w 906910"/>
              <a:gd name="connsiteY5" fmla="*/ 512217 h 776246"/>
              <a:gd name="connsiteX6" fmla="*/ 0 w 906910"/>
              <a:gd name="connsiteY6" fmla="*/ 1447 h 776246"/>
              <a:gd name="connsiteX7" fmla="*/ 16400 w 906910"/>
              <a:gd name="connsiteY7" fmla="*/ 0 h 7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910" h="776246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00AF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梯形 55"/>
          <p:cNvSpPr/>
          <p:nvPr>
            <p:custDataLst>
              <p:tags r:id="rId9"/>
            </p:custDataLst>
          </p:nvPr>
        </p:nvSpPr>
        <p:spPr>
          <a:xfrm rot="7200000" flipH="1" flipV="1">
            <a:off x="12000671" y="7545151"/>
            <a:ext cx="2229536" cy="963346"/>
          </a:xfrm>
          <a:prstGeom prst="trapezoid">
            <a:avLst>
              <a:gd name="adj" fmla="val 30266"/>
            </a:avLst>
          </a:prstGeom>
          <a:solidFill>
            <a:srgbClr val="00AF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10"/>
            </p:custDataLst>
          </p:nvPr>
        </p:nvSpPr>
        <p:spPr>
          <a:xfrm flipH="1">
            <a:off x="12723803" y="7664791"/>
            <a:ext cx="752928" cy="723959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28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altLang="zh-CN" sz="28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任意多边形: 形状 64"/>
          <p:cNvSpPr/>
          <p:nvPr>
            <p:custDataLst>
              <p:tags r:id="rId11"/>
            </p:custDataLst>
          </p:nvPr>
        </p:nvSpPr>
        <p:spPr>
          <a:xfrm rot="12600000">
            <a:off x="8169632" y="4849412"/>
            <a:ext cx="1207566" cy="1033584"/>
          </a:xfrm>
          <a:custGeom>
            <a:avLst/>
            <a:gdLst>
              <a:gd name="connsiteX0" fmla="*/ 16400 w 906910"/>
              <a:gd name="connsiteY0" fmla="*/ 0 h 776246"/>
              <a:gd name="connsiteX1" fmla="*/ 898115 w 906910"/>
              <a:gd name="connsiteY1" fmla="*/ 718619 h 776246"/>
              <a:gd name="connsiteX2" fmla="*/ 906910 w 906910"/>
              <a:gd name="connsiteY2" fmla="*/ 776246 h 776246"/>
              <a:gd name="connsiteX3" fmla="*/ 795202 w 906910"/>
              <a:gd name="connsiteY3" fmla="*/ 708382 h 776246"/>
              <a:gd name="connsiteX4" fmla="*/ 16400 w 906910"/>
              <a:gd name="connsiteY4" fmla="*/ 511182 h 776246"/>
              <a:gd name="connsiteX5" fmla="*/ 0 w 906910"/>
              <a:gd name="connsiteY5" fmla="*/ 512217 h 776246"/>
              <a:gd name="connsiteX6" fmla="*/ 0 w 906910"/>
              <a:gd name="connsiteY6" fmla="*/ 1447 h 776246"/>
              <a:gd name="connsiteX7" fmla="*/ 16400 w 906910"/>
              <a:gd name="connsiteY7" fmla="*/ 0 h 7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910" h="776246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1D6D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梯形 65"/>
          <p:cNvSpPr/>
          <p:nvPr>
            <p:custDataLst>
              <p:tags r:id="rId12"/>
            </p:custDataLst>
          </p:nvPr>
        </p:nvSpPr>
        <p:spPr>
          <a:xfrm rot="7200000">
            <a:off x="8527781" y="5550061"/>
            <a:ext cx="2229536" cy="963348"/>
          </a:xfrm>
          <a:prstGeom prst="trapezoid">
            <a:avLst>
              <a:gd name="adj" fmla="val 30266"/>
            </a:avLst>
          </a:prstGeom>
          <a:solidFill>
            <a:srgbClr val="1D6D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13"/>
            </p:custDataLst>
          </p:nvPr>
        </p:nvSpPr>
        <p:spPr>
          <a:xfrm rot="10800000" flipV="1">
            <a:off x="9281259" y="5669807"/>
            <a:ext cx="752928" cy="723958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28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altLang="zh-CN" sz="28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15608622" y="4878837"/>
            <a:ext cx="5786347" cy="191279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行如风</a:t>
            </a:r>
            <a:endParaRPr lang="zh-CN" altLang="en-US" sz="80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15581232" y="7270790"/>
            <a:ext cx="5786347" cy="191279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卧如弓</a:t>
            </a:r>
            <a:endParaRPr lang="zh-CN" altLang="en-US" sz="80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2020966" y="4878837"/>
            <a:ext cx="5786347" cy="191279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站如松</a:t>
            </a:r>
            <a:endParaRPr lang="zh-CN" altLang="en-US" sz="80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7"/>
            </p:custDataLst>
          </p:nvPr>
        </p:nvSpPr>
        <p:spPr>
          <a:xfrm>
            <a:off x="2020966" y="7270790"/>
            <a:ext cx="5786347" cy="191279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坐如钟</a:t>
            </a:r>
            <a:endParaRPr lang="zh-CN" altLang="en-US" sz="80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18"/>
            </p:custDataLst>
          </p:nvPr>
        </p:nvSpPr>
        <p:spPr>
          <a:xfrm>
            <a:off x="10387720" y="6057222"/>
            <a:ext cx="1972867" cy="1942817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4400" b="1" kern="0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脊柱侧弯预防</a:t>
            </a:r>
            <a:endParaRPr lang="zh-CN" altLang="en-US" sz="4400" b="1" kern="0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432435" y="3933907"/>
            <a:ext cx="2229190" cy="9403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spc="150" dirty="0">
              <a:solidFill>
                <a:srgbClr val="5F5F5F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f864c6364fd0ad586e8f054e4347fed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115" y="2625725"/>
            <a:ext cx="6424930" cy="6086475"/>
          </a:xfrm>
          <a:prstGeom prst="rect">
            <a:avLst/>
          </a:prstGeom>
        </p:spPr>
      </p:pic>
      <p:pic>
        <p:nvPicPr>
          <p:cNvPr id="21" name="图片 20" descr="dcc51acd692dde531df07d11678d76e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655" y="4451350"/>
            <a:ext cx="1877060" cy="18491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89370" y="9156700"/>
            <a:ext cx="10932160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400" b="0" i="0" u="none" strike="noStrike" cap="none" spc="0" normalizeH="0" baseline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双肩背书包</a:t>
            </a:r>
            <a:endParaRPr kumimoji="0" lang="zh-CN" altLang="en-US" sz="54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400" b="0" i="0" u="none" strike="noStrike" cap="none" spc="0" normalizeH="0" baseline="0">
                <a:ln>
                  <a:noFill/>
                </a:ln>
                <a:solidFill>
                  <a:srgbClr val="62739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书包重量不超过自身体重的10%</a:t>
            </a:r>
            <a:endParaRPr kumimoji="0" lang="zh-CN" altLang="en-US" sz="54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77d4e82ecd7bdfb0c621afd14ba835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71428" y="4248150"/>
            <a:ext cx="5560060" cy="4448175"/>
          </a:xfrm>
          <a:prstGeom prst="rect">
            <a:avLst/>
          </a:prstGeom>
        </p:spPr>
      </p:pic>
      <p:pic>
        <p:nvPicPr>
          <p:cNvPr id="4" name="图片 3" descr="4447ac2a1484687080761c8d070035d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1970" y="4248785"/>
            <a:ext cx="5146040" cy="4448810"/>
          </a:xfrm>
          <a:prstGeom prst="rect">
            <a:avLst/>
          </a:prstGeom>
        </p:spPr>
      </p:pic>
      <p:pic>
        <p:nvPicPr>
          <p:cNvPr id="5" name="图片 4" descr="355ddca07b7858f5bb23cdddbaeb4d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8010" y="4248150"/>
            <a:ext cx="4737100" cy="4448810"/>
          </a:xfrm>
          <a:prstGeom prst="rect">
            <a:avLst/>
          </a:prstGeom>
        </p:spPr>
      </p:pic>
      <p:pic>
        <p:nvPicPr>
          <p:cNvPr id="6" name="图片 5" descr="4007c72657112a939b0d887018eba7e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5110" y="4248785"/>
            <a:ext cx="4762500" cy="44488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94670" y="6642557"/>
            <a:ext cx="394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×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01395" y="7974320"/>
            <a:ext cx="15001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endParaRPr lang="zh-CN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21327" y="7973050"/>
            <a:ext cx="15001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endParaRPr lang="zh-CN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30737" y="7974320"/>
            <a:ext cx="15001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endParaRPr lang="zh-CN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30548" y="7973050"/>
            <a:ext cx="15001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endParaRPr lang="zh-CN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235415" y="1915064"/>
            <a:ext cx="850011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6675" algn="l"/>
            <a:r>
              <a:rPr lang="zh-CN" sz="660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脊柱侧弯危害大</a:t>
            </a:r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660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66675" algn="l"/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扭</a:t>
            </a:r>
            <a:r>
              <a:rPr lang="zh-CN" sz="660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腰歪头形</a:t>
            </a:r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象差</a:t>
            </a:r>
            <a:r>
              <a:rPr lang="zh-CN" altLang="en-US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660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66675" algn="l"/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中考</a:t>
            </a:r>
            <a:r>
              <a:rPr lang="zh-CN" sz="660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体育分数低</a:t>
            </a:r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660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66675" algn="l"/>
            <a:r>
              <a:rPr lang="zh-CN" sz="660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婚嫁</a:t>
            </a:r>
            <a:r>
              <a:rPr lang="zh-CN" sz="660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生育都后怕。</a:t>
            </a:r>
            <a:endParaRPr lang="zh-CN" altLang="en-US" sz="6600" dirty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35415" y="7267074"/>
            <a:ext cx="8500745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66675" algn="l"/>
            <a:r>
              <a:rPr lang="zh-CN" sz="6600" b="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观察体态要乘</a:t>
            </a:r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早</a:t>
            </a:r>
            <a:r>
              <a:rPr lang="en-US" alt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,</a:t>
            </a:r>
            <a:endParaRPr lang="en-US" altLang="zh-CN" sz="6600" b="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66675" algn="l"/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前</a:t>
            </a:r>
            <a:r>
              <a:rPr lang="zh-CN" sz="6600" b="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屈试验不能少</a:t>
            </a:r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6600" b="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66675" algn="l"/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有病</a:t>
            </a:r>
            <a:r>
              <a:rPr lang="zh-CN" sz="6600" b="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速来康复科</a:t>
            </a:r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6600" b="0" dirty="0" smtClean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66675" algn="l"/>
            <a:r>
              <a:rPr lang="zh-CN" sz="6600" b="0" dirty="0" smtClean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正确</a:t>
            </a:r>
            <a:r>
              <a:rPr lang="zh-CN" sz="6600" b="0" dirty="0">
                <a:solidFill>
                  <a:srgbClr val="1B05B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姿势保持好。</a:t>
            </a:r>
            <a:endParaRPr lang="zh-CN" altLang="en-US" sz="6600" dirty="0">
              <a:solidFill>
                <a:srgbClr val="1B05B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4532" y="5878601"/>
            <a:ext cx="238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小  结</a:t>
            </a:r>
            <a:endParaRPr lang="zh-CN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96000" y="4945666"/>
            <a:ext cx="12192000" cy="2392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1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谢谢！</a:t>
            </a:r>
            <a:endParaRPr lang="zh-CN" altLang="en-US" sz="11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980" y="2646680"/>
            <a:ext cx="8960485" cy="193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68100" y="3613785"/>
            <a:ext cx="10293985" cy="6489700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2110" y="3613150"/>
            <a:ext cx="7285990" cy="6489700"/>
          </a:xfrm>
          <a:prstGeom prst="rect">
            <a:avLst/>
          </a:prstGeom>
        </p:spPr>
      </p:pic>
      <p:pic>
        <p:nvPicPr>
          <p:cNvPr id="4" name="图片 1" descr="医院LOGO（白底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c2b306cb4a366442d2aaa1a03c91b9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4070" y="2442845"/>
            <a:ext cx="7620000" cy="5080000"/>
          </a:xfrm>
          <a:prstGeom prst="rect">
            <a:avLst/>
          </a:prstGeom>
        </p:spPr>
      </p:pic>
      <p:pic>
        <p:nvPicPr>
          <p:cNvPr id="3" name="图片 2" descr="afae8bcdaa1e24e0d8a88536a334509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7105" y="2442845"/>
            <a:ext cx="7820660" cy="508063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765" y="2442210"/>
            <a:ext cx="6153785" cy="5080635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028456" y="9151977"/>
            <a:ext cx="2679115" cy="2679115"/>
          </a:xfrm>
          <a:prstGeom prst="ellipse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1534160" y="8656132"/>
            <a:ext cx="3670807" cy="3670807"/>
          </a:xfrm>
          <a:prstGeom prst="ellipse">
            <a:avLst/>
          </a:prstGeom>
          <a:noFill/>
          <a:ln w="12700" cap="flat" cmpd="sng" algn="ctr">
            <a:solidFill>
              <a:srgbClr val="6096E6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2028456" y="11752067"/>
            <a:ext cx="573321" cy="573321"/>
          </a:xfrm>
          <a:prstGeom prst="ellipse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333438303937363b333438313037383bcafdbeddb7d6cef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372" y="9742343"/>
            <a:ext cx="1496834" cy="1496834"/>
          </a:xfrm>
          <a:prstGeom prst="rect">
            <a:avLst/>
          </a:prstGeom>
        </p:spPr>
      </p:pic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7034947" y="12619797"/>
            <a:ext cx="13432766" cy="0"/>
          </a:xfrm>
          <a:prstGeom prst="line">
            <a:avLst/>
          </a:prstGeom>
          <a:noFill/>
          <a:ln w="6350" cap="flat" cmpd="sng" algn="ctr">
            <a:solidFill>
              <a:srgbClr val="6096E6"/>
            </a:solidFill>
            <a:prstDash val="solid"/>
            <a:miter lim="800000"/>
          </a:ln>
          <a:effectLst/>
        </p:spPr>
      </p:cxn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034947" y="9683361"/>
            <a:ext cx="13617158" cy="20686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6600">
                <a:solidFill>
                  <a:srgbClr val="1B05BB"/>
                </a:solidFill>
                <a:sym typeface="Helvetica"/>
              </a:rPr>
              <a:t>危害我国儿童青少年健康三大疾病</a:t>
            </a:r>
            <a:endParaRPr lang="zh-CN" altLang="en-US" sz="6600" spc="150">
              <a:solidFill>
                <a:srgbClr val="1B05BB"/>
              </a:solidFill>
              <a:uFillTx/>
              <a:latin typeface="思源黑体 CN Regular" panose="020B0500000000000000" charset="-122"/>
              <a:ea typeface="思源黑体 CN Regular" panose="020B0500000000000000" charset="-122"/>
              <a:sym typeface="Helvetica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V="1">
            <a:off x="11088217" y="4256534"/>
            <a:ext cx="0" cy="2593512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4262753" y="6922317"/>
            <a:ext cx="1679150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1435080" y="5034280"/>
            <a:ext cx="8288655" cy="103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30000"/>
              </a:lnSpc>
              <a:spcAft>
                <a:spcPts val="1000"/>
              </a:spcAft>
            </a:pPr>
            <a:r>
              <a:rPr lang="zh-CN" altLang="en-US" sz="4800" dirty="0">
                <a:solidFill>
                  <a:srgbClr val="1B05BB"/>
                </a:solidFill>
                <a:sym typeface="Helvetica"/>
              </a:rPr>
              <a:t>青少年脊柱侧弯的发病率为2%-4%</a:t>
            </a:r>
            <a:endParaRPr lang="zh-CN" altLang="en-US" sz="4800" spc="150" dirty="0">
              <a:solidFill>
                <a:srgbClr val="1B05BB"/>
              </a:solidFill>
              <a:uFillTx/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Helvetica"/>
            </a:endParaRPr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10310621" y="3557613"/>
            <a:ext cx="1556107" cy="7117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096E6">
                  <a:alpha val="100000"/>
                </a:srgbClr>
              </a:gs>
              <a:gs pos="100000">
                <a:srgbClr val="6096E6">
                  <a:lumMod val="60000"/>
                  <a:lumOff val="4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11033328" y="6853705"/>
            <a:ext cx="108863" cy="108863"/>
          </a:xfrm>
          <a:prstGeom prst="ellipse">
            <a:avLst/>
          </a:prstGeom>
          <a:solidFill>
            <a:srgbClr val="6096E6">
              <a:lumMod val="40000"/>
              <a:lumOff val="60000"/>
            </a:srgbClr>
          </a:solidFill>
          <a:ln w="6350" cap="flat" cmpd="sng" algn="ctr">
            <a:solidFill>
              <a:srgbClr val="609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0312451" y="3627139"/>
            <a:ext cx="1556107" cy="570847"/>
          </a:xfrm>
          <a:prstGeom prst="rect">
            <a:avLst/>
          </a:prstGeom>
          <a:noFill/>
        </p:spPr>
        <p:txBody>
          <a:bodyPr wrap="square" bIns="0" rtlCol="0" anchor="t" anchorCtr="0">
            <a:normAutofit/>
          </a:bodyPr>
          <a:lstStyle/>
          <a:p>
            <a:pPr lvl="0" algn="ctr"/>
            <a:r>
              <a:rPr lang="zh-CN" altLang="en-US" sz="2800" spc="300">
                <a:solidFill>
                  <a:srgbClr val="FFFFFF"/>
                </a:solidFill>
                <a:uFillTx/>
                <a:latin typeface="思源黑体 CN" panose="020B0500000000000000" charset="-122"/>
                <a:ea typeface="Source Han Sans CN Regular" panose="020B0A00000000000000" charset="-122"/>
                <a:sym typeface="微软雅黑" panose="020B0503020204020204" pitchFamily="34" charset="-122"/>
              </a:rPr>
              <a:t>发病率</a:t>
            </a:r>
            <a:endParaRPr lang="zh-CN" altLang="en-US" sz="2800" spc="300">
              <a:solidFill>
                <a:srgbClr val="FFFFFF"/>
              </a:solidFill>
              <a:uFillTx/>
              <a:latin typeface="思源黑体 CN" panose="020B0500000000000000" charset="-122"/>
              <a:ea typeface="Source Han Sans CN Regular" panose="020B0A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>
            <a:off x="13283783" y="9529551"/>
            <a:ext cx="1556107" cy="7117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8B6E5"/>
              </a:gs>
              <a:gs pos="100000">
                <a:srgbClr val="58B6E5">
                  <a:lumMod val="60000"/>
                  <a:lumOff val="4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 flipV="1">
            <a:off x="14061379" y="6932380"/>
            <a:ext cx="0" cy="2593512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14006490" y="6881150"/>
            <a:ext cx="108863" cy="108863"/>
          </a:xfrm>
          <a:prstGeom prst="ellipse">
            <a:avLst/>
          </a:prstGeom>
          <a:solidFill>
            <a:srgbClr val="58B6E5">
              <a:lumMod val="40000"/>
              <a:lumOff val="60000"/>
            </a:srgbClr>
          </a:solidFill>
          <a:ln w="6350" cap="flat" cmpd="sng" algn="ctr">
            <a:solidFill>
              <a:srgbClr val="58B6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4262755" y="7709535"/>
            <a:ext cx="9522460" cy="103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dirty="0">
                <a:solidFill>
                  <a:srgbClr val="1B05BB"/>
                </a:solidFill>
                <a:sym typeface="Helvetica"/>
              </a:rPr>
              <a:t>我国中小学生发生脊柱侧弯人数已经超过500万，并且还在以每年30万左右的速度递增。</a:t>
            </a:r>
            <a:endParaRPr lang="zh-CN" altLang="en-US" sz="4800" spc="150" dirty="0">
              <a:solidFill>
                <a:srgbClr val="1B05BB"/>
              </a:solidFill>
              <a:uFillTx/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Helvetica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3282868" y="9594503"/>
            <a:ext cx="1556107" cy="570847"/>
          </a:xfrm>
          <a:prstGeom prst="rect">
            <a:avLst/>
          </a:prstGeom>
          <a:noFill/>
        </p:spPr>
        <p:txBody>
          <a:bodyPr wrap="square" bIns="0" rtlCol="0" anchor="t" anchorCtr="0">
            <a:normAutofit/>
          </a:bodyPr>
          <a:lstStyle/>
          <a:p>
            <a:pPr lvl="0" algn="ctr"/>
            <a:r>
              <a:rPr lang="zh-CN" altLang="en-US" sz="2800" spc="300">
                <a:solidFill>
                  <a:srgbClr val="FFFFFF"/>
                </a:solidFill>
                <a:uFillTx/>
                <a:latin typeface="思源黑体 CN" panose="020B0500000000000000" charset="-122"/>
                <a:ea typeface="Source Han Sans CN Regular" panose="020B0A00000000000000" charset="-122"/>
                <a:sym typeface="微软雅黑" panose="020B0503020204020204" pitchFamily="34" charset="-122"/>
              </a:rPr>
              <a:t>增长</a:t>
            </a:r>
            <a:endParaRPr lang="zh-CN" altLang="en-US" sz="2800" spc="300">
              <a:solidFill>
                <a:srgbClr val="FFFFFF"/>
              </a:solidFill>
              <a:uFillTx/>
              <a:latin typeface="思源黑体 CN" panose="020B0500000000000000" charset="-122"/>
              <a:ea typeface="Source Han Sans CN Regular" panose="020B0A00000000000000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5353" y="7709535"/>
            <a:ext cx="7363328" cy="84125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cap="none" spc="0" normalizeH="0" baseline="0" dirty="0" smtClean="0">
                <a:ln>
                  <a:noFill/>
                </a:ln>
                <a:solidFill>
                  <a:srgbClr val="1B05B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武昌区预估有</a:t>
            </a:r>
            <a:r>
              <a:rPr kumimoji="0" lang="en-US" altLang="zh-CN" sz="4800" b="0" i="0" u="none" strike="noStrike" cap="none" spc="0" normalizeH="0" baseline="0" dirty="0" smtClean="0">
                <a:ln>
                  <a:noFill/>
                </a:ln>
                <a:solidFill>
                  <a:srgbClr val="1B05B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  <a:r>
              <a:rPr kumimoji="0" lang="zh-CN" altLang="en-US" sz="4800" b="0" i="0" u="none" strike="noStrike" cap="none" spc="0" normalizeH="0" baseline="0" dirty="0" smtClean="0">
                <a:ln>
                  <a:noFill/>
                </a:ln>
                <a:solidFill>
                  <a:srgbClr val="1B05B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万人</a:t>
            </a:r>
            <a:r>
              <a:rPr kumimoji="0" lang="en-US" altLang="zh-CN" sz="4800" b="0" i="0" u="none" strike="noStrike" cap="none" spc="0" normalizeH="0" baseline="0" dirty="0" smtClean="0">
                <a:ln>
                  <a:noFill/>
                </a:ln>
                <a:solidFill>
                  <a:srgbClr val="1B05B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1B05B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84420" y="3605848"/>
            <a:ext cx="22860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6" name="椭圆 125"/>
          <p:cNvSpPr/>
          <p:nvPr>
            <p:custDataLst>
              <p:tags r:id="rId1"/>
            </p:custDataLst>
          </p:nvPr>
        </p:nvSpPr>
        <p:spPr>
          <a:xfrm>
            <a:off x="1951081" y="3166110"/>
            <a:ext cx="7470140" cy="7470140"/>
          </a:xfrm>
          <a:prstGeom prst="ellipse">
            <a:avLst/>
          </a:prstGeom>
          <a:noFill/>
          <a:ln w="12700" cap="flat" cmpd="sng" algn="ctr">
            <a:gradFill>
              <a:gsLst>
                <a:gs pos="28000">
                  <a:srgbClr val="376FFF">
                    <a:alpha val="0"/>
                  </a:srgbClr>
                </a:gs>
                <a:gs pos="0">
                  <a:srgbClr val="376FFF">
                    <a:lumMod val="60000"/>
                    <a:lumOff val="40000"/>
                  </a:srgbClr>
                </a:gs>
              </a:gsLst>
              <a:lin ang="10800000" scaled="1"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"/>
            </p:custDataLst>
          </p:nvPr>
        </p:nvSpPr>
        <p:spPr>
          <a:xfrm>
            <a:off x="8275529" y="941244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3"/>
            </p:custDataLst>
          </p:nvPr>
        </p:nvSpPr>
        <p:spPr>
          <a:xfrm>
            <a:off x="8275529" y="4204755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4"/>
            </p:custDataLst>
          </p:nvPr>
        </p:nvSpPr>
        <p:spPr>
          <a:xfrm>
            <a:off x="2291027" y="3506056"/>
            <a:ext cx="6790247" cy="67902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0000"/>
                </a:srgbClr>
              </a:gs>
              <a:gs pos="100000">
                <a:srgbClr val="376FFF">
                  <a:alpha val="10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5"/>
            </p:custDataLst>
          </p:nvPr>
        </p:nvSpPr>
        <p:spPr>
          <a:xfrm>
            <a:off x="2617954" y="3832983"/>
            <a:ext cx="6134947" cy="61349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5000"/>
                </a:srgbClr>
              </a:gs>
              <a:gs pos="100000">
                <a:srgbClr val="376FFF">
                  <a:alpha val="15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6"/>
            </p:custDataLst>
          </p:nvPr>
        </p:nvSpPr>
        <p:spPr>
          <a:xfrm>
            <a:off x="2989725" y="4204755"/>
            <a:ext cx="5392851" cy="5392851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20000"/>
                </a:srgbClr>
              </a:gs>
              <a:gs pos="100000">
                <a:srgbClr val="376FFF">
                  <a:alpha val="2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7"/>
            </p:custDataLst>
          </p:nvPr>
        </p:nvSpPr>
        <p:spPr>
          <a:xfrm>
            <a:off x="3352817" y="4567846"/>
            <a:ext cx="4665221" cy="4665221"/>
          </a:xfrm>
          <a:prstGeom prst="ellipse">
            <a:avLst/>
          </a:prstGeom>
          <a:gradFill>
            <a:gsLst>
              <a:gs pos="98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>
            <p:custDataLst>
              <p:tags r:id="rId8"/>
            </p:custDataLst>
          </p:nvPr>
        </p:nvSpPr>
        <p:spPr>
          <a:xfrm>
            <a:off x="3507601" y="6118580"/>
            <a:ext cx="43570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脊柱侧弯危害</a:t>
            </a:r>
            <a:endParaRPr lang="zh-CN" altLang="en-US" sz="5400">
              <a:solidFill>
                <a:srgbClr val="FFFFFF"/>
              </a:solidFill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0" name="椭圆 159"/>
          <p:cNvSpPr/>
          <p:nvPr>
            <p:custDataLst>
              <p:tags r:id="rId9"/>
            </p:custDataLst>
          </p:nvPr>
        </p:nvSpPr>
        <p:spPr>
          <a:xfrm>
            <a:off x="9236059" y="768233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10"/>
            </p:custDataLst>
          </p:nvPr>
        </p:nvSpPr>
        <p:spPr>
          <a:xfrm>
            <a:off x="9207127" y="5933418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5" name="圆角矩形 164"/>
          <p:cNvSpPr/>
          <p:nvPr>
            <p:custDataLst>
              <p:tags r:id="rId11"/>
            </p:custDataLst>
          </p:nvPr>
        </p:nvSpPr>
        <p:spPr>
          <a:xfrm>
            <a:off x="10497476" y="3730276"/>
            <a:ext cx="3714818" cy="1096508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>
            <p:custDataLst>
              <p:tags r:id="rId12"/>
            </p:custDataLst>
          </p:nvPr>
        </p:nvSpPr>
        <p:spPr>
          <a:xfrm>
            <a:off x="10892393" y="3918332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1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7" name="右箭头 166"/>
          <p:cNvSpPr/>
          <p:nvPr>
            <p:custDataLst>
              <p:tags r:id="rId13"/>
            </p:custDataLst>
          </p:nvPr>
        </p:nvSpPr>
        <p:spPr>
          <a:xfrm>
            <a:off x="14708471" y="3856129"/>
            <a:ext cx="979335" cy="843356"/>
          </a:xfrm>
          <a:prstGeom prst="rightArrow">
            <a:avLst/>
          </a:prstGeom>
          <a:gradFill>
            <a:gsLst>
              <a:gs pos="3000">
                <a:srgbClr val="376FFF">
                  <a:lumMod val="60000"/>
                  <a:lumOff val="40000"/>
                  <a:alpha val="0"/>
                </a:srgbClr>
              </a:gs>
              <a:gs pos="50000">
                <a:srgbClr val="376FFF">
                  <a:lumMod val="60000"/>
                  <a:lumOff val="40000"/>
                  <a:alpha val="80000"/>
                </a:srgbClr>
              </a:gs>
              <a:gs pos="100000">
                <a:srgbClr val="376FF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8" name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83983" y="3699898"/>
            <a:ext cx="612482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noProof="0" dirty="0">
                <a:ln>
                  <a:noFill/>
                </a:ln>
                <a:solidFill>
                  <a:srgbClr val="1B05BB"/>
                </a:solidFill>
                <a:effectLst/>
                <a:uLnTx/>
                <a:uFillTx/>
                <a:latin typeface="MiSans" panose="00000500000000000000" charset="-122"/>
                <a:ea typeface="MiSans" panose="00000500000000000000" charset="-122"/>
                <a:cs typeface="微软雅黑" panose="020B0503020204020204" pitchFamily="34" charset="-122"/>
                <a:sym typeface="Arial" panose="020B0604020202020204" pitchFamily="34" charset="0"/>
              </a:rPr>
              <a:t>影响体态美观</a:t>
            </a:r>
            <a:endParaRPr lang="zh-CN" altLang="en-US" sz="4800" noProof="0" dirty="0">
              <a:ln>
                <a:noFill/>
              </a:ln>
              <a:solidFill>
                <a:srgbClr val="1B05BB"/>
              </a:solidFill>
              <a:effectLst/>
              <a:uLnTx/>
              <a:uFillTx/>
              <a:latin typeface="MiSans" panose="00000500000000000000" charset="-122"/>
              <a:ea typeface="MiSans" panose="00000500000000000000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15"/>
            </p:custDataLst>
          </p:nvPr>
        </p:nvSpPr>
        <p:spPr>
          <a:xfrm>
            <a:off x="10892393" y="5667247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2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>
            <p:custDataLst>
              <p:tags r:id="rId16"/>
            </p:custDataLst>
          </p:nvPr>
        </p:nvSpPr>
        <p:spPr>
          <a:xfrm>
            <a:off x="10892393" y="7416163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3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>
            <p:custDataLst>
              <p:tags r:id="rId17"/>
            </p:custDataLst>
          </p:nvPr>
        </p:nvSpPr>
        <p:spPr>
          <a:xfrm>
            <a:off x="10892393" y="9166525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4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pic>
        <p:nvPicPr>
          <p:cNvPr id="30" name="图片 29" descr="/private/var/folders/gf/xk0qnglx3qz_gy4cnf8166yr0000gn/T/com.kingsoft.wpsoffice.mac/picturecompress_20230514211038/output_1.jpgoutput_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092262" y="5324872"/>
            <a:ext cx="9191088" cy="6737067"/>
          </a:xfrm>
          <a:prstGeom prst="rect">
            <a:avLst/>
          </a:prstGeom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84420" y="3605848"/>
            <a:ext cx="22860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6" name="椭圆 125"/>
          <p:cNvSpPr/>
          <p:nvPr>
            <p:custDataLst>
              <p:tags r:id="rId1"/>
            </p:custDataLst>
          </p:nvPr>
        </p:nvSpPr>
        <p:spPr>
          <a:xfrm>
            <a:off x="1951081" y="3166110"/>
            <a:ext cx="7470140" cy="7470140"/>
          </a:xfrm>
          <a:prstGeom prst="ellipse">
            <a:avLst/>
          </a:prstGeom>
          <a:noFill/>
          <a:ln w="12700" cap="flat" cmpd="sng" algn="ctr">
            <a:gradFill>
              <a:gsLst>
                <a:gs pos="28000">
                  <a:srgbClr val="376FFF">
                    <a:alpha val="0"/>
                  </a:srgbClr>
                </a:gs>
                <a:gs pos="0">
                  <a:srgbClr val="376FFF">
                    <a:lumMod val="60000"/>
                    <a:lumOff val="40000"/>
                  </a:srgbClr>
                </a:gs>
              </a:gsLst>
              <a:lin ang="10800000" scaled="1"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"/>
            </p:custDataLst>
          </p:nvPr>
        </p:nvSpPr>
        <p:spPr>
          <a:xfrm>
            <a:off x="8275529" y="941244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3"/>
            </p:custDataLst>
          </p:nvPr>
        </p:nvSpPr>
        <p:spPr>
          <a:xfrm>
            <a:off x="8275529" y="4204755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4"/>
            </p:custDataLst>
          </p:nvPr>
        </p:nvSpPr>
        <p:spPr>
          <a:xfrm>
            <a:off x="2291027" y="3506056"/>
            <a:ext cx="6790247" cy="67902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0000"/>
                </a:srgbClr>
              </a:gs>
              <a:gs pos="100000">
                <a:srgbClr val="376FFF">
                  <a:alpha val="10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5"/>
            </p:custDataLst>
          </p:nvPr>
        </p:nvSpPr>
        <p:spPr>
          <a:xfrm>
            <a:off x="2617954" y="3832983"/>
            <a:ext cx="6134947" cy="61349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5000"/>
                </a:srgbClr>
              </a:gs>
              <a:gs pos="100000">
                <a:srgbClr val="376FFF">
                  <a:alpha val="15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6"/>
            </p:custDataLst>
          </p:nvPr>
        </p:nvSpPr>
        <p:spPr>
          <a:xfrm>
            <a:off x="2989725" y="4204755"/>
            <a:ext cx="5392851" cy="5392851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20000"/>
                </a:srgbClr>
              </a:gs>
              <a:gs pos="100000">
                <a:srgbClr val="376FFF">
                  <a:alpha val="2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7"/>
            </p:custDataLst>
          </p:nvPr>
        </p:nvSpPr>
        <p:spPr>
          <a:xfrm>
            <a:off x="3352817" y="4567846"/>
            <a:ext cx="4665221" cy="4665221"/>
          </a:xfrm>
          <a:prstGeom prst="ellipse">
            <a:avLst/>
          </a:prstGeom>
          <a:gradFill>
            <a:gsLst>
              <a:gs pos="98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>
            <p:custDataLst>
              <p:tags r:id="rId8"/>
            </p:custDataLst>
          </p:nvPr>
        </p:nvSpPr>
        <p:spPr>
          <a:xfrm>
            <a:off x="3507601" y="6118580"/>
            <a:ext cx="43570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脊柱侧弯危害</a:t>
            </a:r>
            <a:endParaRPr lang="zh-CN" altLang="en-US" sz="5400">
              <a:solidFill>
                <a:srgbClr val="FFFFFF"/>
              </a:solidFill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0" name="椭圆 159"/>
          <p:cNvSpPr/>
          <p:nvPr>
            <p:custDataLst>
              <p:tags r:id="rId9"/>
            </p:custDataLst>
          </p:nvPr>
        </p:nvSpPr>
        <p:spPr>
          <a:xfrm>
            <a:off x="9236059" y="768233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10"/>
            </p:custDataLst>
          </p:nvPr>
        </p:nvSpPr>
        <p:spPr>
          <a:xfrm>
            <a:off x="9207127" y="5933418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5" name="圆角矩形 164"/>
          <p:cNvSpPr/>
          <p:nvPr>
            <p:custDataLst>
              <p:tags r:id="rId11"/>
            </p:custDataLst>
          </p:nvPr>
        </p:nvSpPr>
        <p:spPr>
          <a:xfrm>
            <a:off x="10497476" y="3730276"/>
            <a:ext cx="3714818" cy="1096508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>
            <p:custDataLst>
              <p:tags r:id="rId12"/>
            </p:custDataLst>
          </p:nvPr>
        </p:nvSpPr>
        <p:spPr>
          <a:xfrm>
            <a:off x="10892393" y="3918332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100" dirty="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2</a:t>
            </a:r>
            <a:endParaRPr lang="en-US" altLang="zh-CN" sz="4800" kern="0" spc="100" dirty="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7" name="右箭头 166"/>
          <p:cNvSpPr/>
          <p:nvPr>
            <p:custDataLst>
              <p:tags r:id="rId13"/>
            </p:custDataLst>
          </p:nvPr>
        </p:nvSpPr>
        <p:spPr>
          <a:xfrm>
            <a:off x="14708471" y="3856129"/>
            <a:ext cx="979335" cy="843356"/>
          </a:xfrm>
          <a:prstGeom prst="rightArrow">
            <a:avLst/>
          </a:prstGeom>
          <a:gradFill>
            <a:gsLst>
              <a:gs pos="3000">
                <a:srgbClr val="376FFF">
                  <a:lumMod val="60000"/>
                  <a:lumOff val="40000"/>
                  <a:alpha val="0"/>
                </a:srgbClr>
              </a:gs>
              <a:gs pos="50000">
                <a:srgbClr val="376FFF">
                  <a:lumMod val="60000"/>
                  <a:lumOff val="40000"/>
                  <a:alpha val="80000"/>
                </a:srgbClr>
              </a:gs>
              <a:gs pos="100000">
                <a:srgbClr val="376FF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8" name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83983" y="3699898"/>
            <a:ext cx="6124820" cy="20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1B05BB"/>
                </a:solidFill>
                <a:latin typeface="MiSans" panose="00000500000000000000" charset="-122"/>
                <a:ea typeface="MiSans" panose="00000500000000000000" charset="-122"/>
                <a:cs typeface="微软雅黑" panose="020B0503020204020204" pitchFamily="34" charset="-122"/>
                <a:sym typeface="Arial" panose="020B0604020202020204" pitchFamily="34" charset="0"/>
              </a:rPr>
              <a:t>心肺功能受限</a:t>
            </a:r>
            <a:endParaRPr lang="zh-CN" altLang="en-US" sz="4800" dirty="0" smtClean="0">
              <a:solidFill>
                <a:srgbClr val="1B05BB"/>
              </a:solidFill>
              <a:latin typeface="MiSans" panose="00000500000000000000" charset="-122"/>
              <a:ea typeface="MiSans" panose="00000500000000000000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4800" noProof="0" dirty="0">
              <a:ln>
                <a:noFill/>
              </a:ln>
              <a:solidFill>
                <a:srgbClr val="1B05BB"/>
              </a:solidFill>
              <a:effectLst/>
              <a:uLnTx/>
              <a:uFillTx/>
              <a:latin typeface="MiSans" panose="00000500000000000000" charset="-122"/>
              <a:ea typeface="MiSans" panose="00000500000000000000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15"/>
            </p:custDataLst>
          </p:nvPr>
        </p:nvSpPr>
        <p:spPr>
          <a:xfrm>
            <a:off x="10892393" y="5667247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2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>
            <p:custDataLst>
              <p:tags r:id="rId16"/>
            </p:custDataLst>
          </p:nvPr>
        </p:nvSpPr>
        <p:spPr>
          <a:xfrm>
            <a:off x="10892393" y="7416163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3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>
            <p:custDataLst>
              <p:tags r:id="rId17"/>
            </p:custDataLst>
          </p:nvPr>
        </p:nvSpPr>
        <p:spPr>
          <a:xfrm>
            <a:off x="10892393" y="9166525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4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pic>
        <p:nvPicPr>
          <p:cNvPr id="30" name="图片 29" descr="d8651592cdef73e52ed4c4664fa3484e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290355" y="4826784"/>
            <a:ext cx="5787256" cy="7799755"/>
          </a:xfrm>
          <a:prstGeom prst="rect">
            <a:avLst/>
          </a:prstGeom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84420" y="3605848"/>
            <a:ext cx="22860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6" name="椭圆 125"/>
          <p:cNvSpPr/>
          <p:nvPr>
            <p:custDataLst>
              <p:tags r:id="rId1"/>
            </p:custDataLst>
          </p:nvPr>
        </p:nvSpPr>
        <p:spPr>
          <a:xfrm>
            <a:off x="1951081" y="3166110"/>
            <a:ext cx="7470140" cy="7470140"/>
          </a:xfrm>
          <a:prstGeom prst="ellipse">
            <a:avLst/>
          </a:prstGeom>
          <a:noFill/>
          <a:ln w="12700" cap="flat" cmpd="sng" algn="ctr">
            <a:gradFill>
              <a:gsLst>
                <a:gs pos="28000">
                  <a:srgbClr val="376FFF">
                    <a:alpha val="0"/>
                  </a:srgbClr>
                </a:gs>
                <a:gs pos="0">
                  <a:srgbClr val="376FFF">
                    <a:lumMod val="60000"/>
                    <a:lumOff val="40000"/>
                  </a:srgbClr>
                </a:gs>
              </a:gsLst>
              <a:lin ang="10800000" scaled="1"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"/>
            </p:custDataLst>
          </p:nvPr>
        </p:nvSpPr>
        <p:spPr>
          <a:xfrm>
            <a:off x="8275529" y="941244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3"/>
            </p:custDataLst>
          </p:nvPr>
        </p:nvSpPr>
        <p:spPr>
          <a:xfrm>
            <a:off x="8275529" y="4204755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4"/>
            </p:custDataLst>
          </p:nvPr>
        </p:nvSpPr>
        <p:spPr>
          <a:xfrm>
            <a:off x="2291027" y="3506056"/>
            <a:ext cx="6790247" cy="67902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0000"/>
                </a:srgbClr>
              </a:gs>
              <a:gs pos="100000">
                <a:srgbClr val="376FFF">
                  <a:alpha val="10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5"/>
            </p:custDataLst>
          </p:nvPr>
        </p:nvSpPr>
        <p:spPr>
          <a:xfrm>
            <a:off x="2617954" y="3832983"/>
            <a:ext cx="6134947" cy="61349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5000"/>
                </a:srgbClr>
              </a:gs>
              <a:gs pos="100000">
                <a:srgbClr val="376FFF">
                  <a:alpha val="15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6"/>
            </p:custDataLst>
          </p:nvPr>
        </p:nvSpPr>
        <p:spPr>
          <a:xfrm>
            <a:off x="2989725" y="4204755"/>
            <a:ext cx="5392851" cy="5392851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20000"/>
                </a:srgbClr>
              </a:gs>
              <a:gs pos="100000">
                <a:srgbClr val="376FFF">
                  <a:alpha val="2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7"/>
            </p:custDataLst>
          </p:nvPr>
        </p:nvSpPr>
        <p:spPr>
          <a:xfrm>
            <a:off x="3352817" y="4567846"/>
            <a:ext cx="4665221" cy="4665221"/>
          </a:xfrm>
          <a:prstGeom prst="ellipse">
            <a:avLst/>
          </a:prstGeom>
          <a:gradFill>
            <a:gsLst>
              <a:gs pos="98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>
            <p:custDataLst>
              <p:tags r:id="rId8"/>
            </p:custDataLst>
          </p:nvPr>
        </p:nvSpPr>
        <p:spPr>
          <a:xfrm>
            <a:off x="3507601" y="6118580"/>
            <a:ext cx="43570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脊柱侧弯危害</a:t>
            </a:r>
            <a:endParaRPr lang="zh-CN" altLang="en-US" sz="5400">
              <a:solidFill>
                <a:srgbClr val="FFFFFF"/>
              </a:solidFill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0" name="椭圆 159"/>
          <p:cNvSpPr/>
          <p:nvPr>
            <p:custDataLst>
              <p:tags r:id="rId9"/>
            </p:custDataLst>
          </p:nvPr>
        </p:nvSpPr>
        <p:spPr>
          <a:xfrm>
            <a:off x="9236059" y="768233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10"/>
            </p:custDataLst>
          </p:nvPr>
        </p:nvSpPr>
        <p:spPr>
          <a:xfrm>
            <a:off x="9207127" y="5933418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5" name="圆角矩形 164"/>
          <p:cNvSpPr/>
          <p:nvPr>
            <p:custDataLst>
              <p:tags r:id="rId11"/>
            </p:custDataLst>
          </p:nvPr>
        </p:nvSpPr>
        <p:spPr>
          <a:xfrm>
            <a:off x="10497476" y="3730276"/>
            <a:ext cx="3714818" cy="1096508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>
            <p:custDataLst>
              <p:tags r:id="rId12"/>
            </p:custDataLst>
          </p:nvPr>
        </p:nvSpPr>
        <p:spPr>
          <a:xfrm>
            <a:off x="10892393" y="3918332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100" dirty="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3</a:t>
            </a:r>
            <a:endParaRPr lang="en-US" altLang="zh-CN" sz="4800" kern="0" spc="100" dirty="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7" name="右箭头 166"/>
          <p:cNvSpPr/>
          <p:nvPr>
            <p:custDataLst>
              <p:tags r:id="rId13"/>
            </p:custDataLst>
          </p:nvPr>
        </p:nvSpPr>
        <p:spPr>
          <a:xfrm>
            <a:off x="14708471" y="3856129"/>
            <a:ext cx="979335" cy="843356"/>
          </a:xfrm>
          <a:prstGeom prst="rightArrow">
            <a:avLst/>
          </a:prstGeom>
          <a:gradFill>
            <a:gsLst>
              <a:gs pos="3000">
                <a:srgbClr val="376FFF">
                  <a:lumMod val="60000"/>
                  <a:lumOff val="40000"/>
                  <a:alpha val="0"/>
                </a:srgbClr>
              </a:gs>
              <a:gs pos="50000">
                <a:srgbClr val="376FFF">
                  <a:lumMod val="60000"/>
                  <a:lumOff val="40000"/>
                  <a:alpha val="80000"/>
                </a:srgbClr>
              </a:gs>
              <a:gs pos="100000">
                <a:srgbClr val="376FF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70" name="文本框 169"/>
          <p:cNvSpPr txBox="1"/>
          <p:nvPr>
            <p:custDataLst>
              <p:tags r:id="rId14"/>
            </p:custDataLst>
          </p:nvPr>
        </p:nvSpPr>
        <p:spPr>
          <a:xfrm>
            <a:off x="10892393" y="5667247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2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>
            <p:custDataLst>
              <p:tags r:id="rId15"/>
            </p:custDataLst>
          </p:nvPr>
        </p:nvSpPr>
        <p:spPr>
          <a:xfrm>
            <a:off x="10892393" y="7416163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 dirty="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3</a:t>
            </a:r>
            <a:endParaRPr lang="en-US" altLang="zh-CN" sz="4800" kern="0" spc="100" dirty="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>
            <p:custDataLst>
              <p:tags r:id="rId16"/>
            </p:custDataLst>
          </p:nvPr>
        </p:nvSpPr>
        <p:spPr>
          <a:xfrm>
            <a:off x="10892393" y="9166525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4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701850" y="3730276"/>
            <a:ext cx="3877985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6025" hangingPunct="1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1B05BB"/>
                </a:solidFill>
                <a:latin typeface="MiSans" panose="00000500000000000000" charset="-122"/>
                <a:ea typeface="MiSans" panose="00000500000000000000" charset="-122"/>
                <a:cs typeface="微软雅黑" panose="020B0503020204020204" pitchFamily="34" charset="-122"/>
                <a:sym typeface="Arial" panose="020B0604020202020204" pitchFamily="34" charset="0"/>
              </a:rPr>
              <a:t>导致心理障碍</a:t>
            </a:r>
            <a:endParaRPr lang="zh-CN" altLang="en-US" sz="4800" dirty="0">
              <a:solidFill>
                <a:srgbClr val="1B05BB"/>
              </a:solidFill>
              <a:latin typeface="MiSans" panose="00000500000000000000" charset="-122"/>
              <a:ea typeface="MiSans" panose="00000500000000000000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图片 30" descr="1a42cb5c1166c2b92dd1c0c24969ebec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92393" y="5667247"/>
            <a:ext cx="11121787" cy="6867967"/>
          </a:xfrm>
          <a:prstGeom prst="rect">
            <a:avLst/>
          </a:prstGeom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0825" y="280035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84420" y="3605848"/>
            <a:ext cx="22860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62739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6" name="椭圆 125"/>
          <p:cNvSpPr/>
          <p:nvPr>
            <p:custDataLst>
              <p:tags r:id="rId1"/>
            </p:custDataLst>
          </p:nvPr>
        </p:nvSpPr>
        <p:spPr>
          <a:xfrm>
            <a:off x="1951081" y="3166110"/>
            <a:ext cx="7470140" cy="7470140"/>
          </a:xfrm>
          <a:prstGeom prst="ellipse">
            <a:avLst/>
          </a:prstGeom>
          <a:noFill/>
          <a:ln w="12700" cap="flat" cmpd="sng" algn="ctr">
            <a:gradFill>
              <a:gsLst>
                <a:gs pos="28000">
                  <a:srgbClr val="376FFF">
                    <a:alpha val="0"/>
                  </a:srgbClr>
                </a:gs>
                <a:gs pos="0">
                  <a:srgbClr val="376FFF">
                    <a:lumMod val="60000"/>
                    <a:lumOff val="40000"/>
                  </a:srgbClr>
                </a:gs>
              </a:gsLst>
              <a:lin ang="10800000" scaled="1"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"/>
            </p:custDataLst>
          </p:nvPr>
        </p:nvSpPr>
        <p:spPr>
          <a:xfrm>
            <a:off x="8275529" y="941244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3"/>
            </p:custDataLst>
          </p:nvPr>
        </p:nvSpPr>
        <p:spPr>
          <a:xfrm>
            <a:off x="8275529" y="4204755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4"/>
            </p:custDataLst>
          </p:nvPr>
        </p:nvSpPr>
        <p:spPr>
          <a:xfrm>
            <a:off x="2291027" y="3506056"/>
            <a:ext cx="6790247" cy="67902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0000"/>
                </a:srgbClr>
              </a:gs>
              <a:gs pos="100000">
                <a:srgbClr val="376FFF">
                  <a:alpha val="10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5"/>
            </p:custDataLst>
          </p:nvPr>
        </p:nvSpPr>
        <p:spPr>
          <a:xfrm>
            <a:off x="2617954" y="3832983"/>
            <a:ext cx="6134947" cy="6134947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15000"/>
                </a:srgbClr>
              </a:gs>
              <a:gs pos="100000">
                <a:srgbClr val="376FFF">
                  <a:alpha val="15000"/>
                </a:srgbClr>
              </a:gs>
            </a:gsLst>
            <a:lin ang="27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6"/>
            </p:custDataLst>
          </p:nvPr>
        </p:nvSpPr>
        <p:spPr>
          <a:xfrm>
            <a:off x="2989725" y="4204755"/>
            <a:ext cx="5392851" cy="5392851"/>
          </a:xfrm>
          <a:prstGeom prst="ellipse">
            <a:avLst/>
          </a:prstGeom>
          <a:gradFill flip="none">
            <a:gsLst>
              <a:gs pos="0">
                <a:srgbClr val="376FFF">
                  <a:lumMod val="60000"/>
                  <a:lumOff val="40000"/>
                  <a:alpha val="20000"/>
                </a:srgbClr>
              </a:gs>
              <a:gs pos="100000">
                <a:srgbClr val="376FFF">
                  <a:alpha val="2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7"/>
            </p:custDataLst>
          </p:nvPr>
        </p:nvSpPr>
        <p:spPr>
          <a:xfrm>
            <a:off x="3352817" y="4567846"/>
            <a:ext cx="4665221" cy="4665221"/>
          </a:xfrm>
          <a:prstGeom prst="ellipse">
            <a:avLst/>
          </a:prstGeom>
          <a:gradFill>
            <a:gsLst>
              <a:gs pos="98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>
            <p:custDataLst>
              <p:tags r:id="rId8"/>
            </p:custDataLst>
          </p:nvPr>
        </p:nvSpPr>
        <p:spPr>
          <a:xfrm>
            <a:off x="3507601" y="6118580"/>
            <a:ext cx="43570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脊柱侧弯危害</a:t>
            </a:r>
            <a:endParaRPr lang="zh-CN" altLang="en-US" sz="5400">
              <a:solidFill>
                <a:srgbClr val="FFFFFF"/>
              </a:solidFill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0" name="椭圆 159"/>
          <p:cNvSpPr/>
          <p:nvPr>
            <p:custDataLst>
              <p:tags r:id="rId9"/>
            </p:custDataLst>
          </p:nvPr>
        </p:nvSpPr>
        <p:spPr>
          <a:xfrm>
            <a:off x="9236059" y="7682333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10"/>
            </p:custDataLst>
          </p:nvPr>
        </p:nvSpPr>
        <p:spPr>
          <a:xfrm>
            <a:off x="9207127" y="5933418"/>
            <a:ext cx="185162" cy="185162"/>
          </a:xfrm>
          <a:prstGeom prst="ellipse">
            <a:avLst/>
          </a:pr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江城圆体 400W" panose="020B0500000000000000" charset="-122"/>
              <a:sym typeface="微软雅黑" panose="020B0503020204020204" pitchFamily="34" charset="-122"/>
            </a:endParaRPr>
          </a:p>
        </p:txBody>
      </p:sp>
      <p:sp>
        <p:nvSpPr>
          <p:cNvPr id="165" name="圆角矩形 164"/>
          <p:cNvSpPr/>
          <p:nvPr>
            <p:custDataLst>
              <p:tags r:id="rId11"/>
            </p:custDataLst>
          </p:nvPr>
        </p:nvSpPr>
        <p:spPr>
          <a:xfrm>
            <a:off x="10497476" y="3730276"/>
            <a:ext cx="3714818" cy="1096508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rgbClr val="376FFF"/>
              </a:gs>
              <a:gs pos="0">
                <a:srgbClr val="376FFF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>
            <p:custDataLst>
              <p:tags r:id="rId12"/>
            </p:custDataLst>
          </p:nvPr>
        </p:nvSpPr>
        <p:spPr>
          <a:xfrm>
            <a:off x="10892393" y="3918332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100" dirty="0">
                <a:solidFill>
                  <a:srgbClr val="FFFFFF"/>
                </a:solidFill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4</a:t>
            </a:r>
            <a:endParaRPr lang="en-US" altLang="zh-CN" sz="4800" kern="0" spc="100" dirty="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67" name="右箭头 166"/>
          <p:cNvSpPr/>
          <p:nvPr>
            <p:custDataLst>
              <p:tags r:id="rId13"/>
            </p:custDataLst>
          </p:nvPr>
        </p:nvSpPr>
        <p:spPr>
          <a:xfrm>
            <a:off x="14708471" y="3856129"/>
            <a:ext cx="979335" cy="843356"/>
          </a:xfrm>
          <a:prstGeom prst="rightArrow">
            <a:avLst/>
          </a:prstGeom>
          <a:gradFill>
            <a:gsLst>
              <a:gs pos="3000">
                <a:srgbClr val="376FFF">
                  <a:lumMod val="60000"/>
                  <a:lumOff val="40000"/>
                  <a:alpha val="0"/>
                </a:srgbClr>
              </a:gs>
              <a:gs pos="50000">
                <a:srgbClr val="376FFF">
                  <a:lumMod val="60000"/>
                  <a:lumOff val="40000"/>
                  <a:alpha val="80000"/>
                </a:srgbClr>
              </a:gs>
              <a:gs pos="100000">
                <a:srgbClr val="376FF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168" name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83983" y="3699898"/>
            <a:ext cx="6124820" cy="9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noProof="0" dirty="0" smtClean="0">
                <a:ln>
                  <a:noFill/>
                </a:ln>
                <a:solidFill>
                  <a:srgbClr val="1B05BB"/>
                </a:solidFill>
                <a:effectLst/>
                <a:uLnTx/>
                <a:uFillTx/>
                <a:latin typeface="MiSans" panose="00000500000000000000" charset="-122"/>
                <a:ea typeface="MiSans" panose="00000500000000000000" charset="-122"/>
                <a:cs typeface="微软雅黑" panose="020B0503020204020204" pitchFamily="34" charset="-122"/>
                <a:sym typeface="Arial" panose="020B0604020202020204" pitchFamily="34" charset="0"/>
              </a:rPr>
              <a:t>影响学习成绩</a:t>
            </a:r>
            <a:endParaRPr lang="zh-CN" altLang="en-US" sz="4800" noProof="0" dirty="0">
              <a:ln>
                <a:noFill/>
              </a:ln>
              <a:solidFill>
                <a:srgbClr val="1B05BB"/>
              </a:solidFill>
              <a:effectLst/>
              <a:uLnTx/>
              <a:uFillTx/>
              <a:latin typeface="MiSans" panose="00000500000000000000" charset="-122"/>
              <a:ea typeface="MiSans" panose="00000500000000000000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15"/>
            </p:custDataLst>
          </p:nvPr>
        </p:nvSpPr>
        <p:spPr>
          <a:xfrm>
            <a:off x="10892393" y="5667247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2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>
            <p:custDataLst>
              <p:tags r:id="rId16"/>
            </p:custDataLst>
          </p:nvPr>
        </p:nvSpPr>
        <p:spPr>
          <a:xfrm>
            <a:off x="10892393" y="7416163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3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>
            <p:custDataLst>
              <p:tags r:id="rId17"/>
            </p:custDataLst>
          </p:nvPr>
        </p:nvSpPr>
        <p:spPr>
          <a:xfrm>
            <a:off x="10892393" y="9166525"/>
            <a:ext cx="2926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spc="100">
                <a:solidFill>
                  <a:srgbClr val="FFFFFF"/>
                </a:solidFill>
                <a:uFillTx/>
                <a:latin typeface="MiSans Demibold" panose="00000700000000000000" charset="-122"/>
                <a:ea typeface="MiSans Demibold" panose="00000700000000000000" charset="-122"/>
                <a:sym typeface="微软雅黑" panose="020B0503020204020204" pitchFamily="34" charset="-122"/>
              </a:rPr>
              <a:t>4</a:t>
            </a:r>
            <a:endParaRPr lang="en-US" altLang="zh-CN" sz="4800" kern="0" spc="100">
              <a:solidFill>
                <a:srgbClr val="FFFFFF"/>
              </a:solidFill>
              <a:uFillTx/>
              <a:latin typeface="MiSans Demibold" panose="00000700000000000000" charset="-122"/>
              <a:ea typeface="MiSans Demibold" panose="00000700000000000000" charset="-122"/>
              <a:sym typeface="微软雅黑" panose="020B0503020204020204" pitchFamily="34" charset="-122"/>
            </a:endParaRPr>
          </a:p>
        </p:txBody>
      </p:sp>
      <p:pic>
        <p:nvPicPr>
          <p:cNvPr id="30" name="图片 29" descr="6f38ab92655d4ae7a1c36742b5db936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677634" y="6898737"/>
            <a:ext cx="5534660" cy="4964399"/>
          </a:xfrm>
          <a:prstGeom prst="rect">
            <a:avLst/>
          </a:prstGeom>
        </p:spPr>
      </p:pic>
      <p:pic>
        <p:nvPicPr>
          <p:cNvPr id="31" name="图片 30" descr="339b0aeb3826f4ea6cfd08c8cd9ef94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708470" y="5933418"/>
            <a:ext cx="9300313" cy="6556135"/>
          </a:xfrm>
          <a:prstGeom prst="rect">
            <a:avLst/>
          </a:prstGeom>
        </p:spPr>
      </p:pic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17173794" y="5743617"/>
            <a:ext cx="4633556" cy="160955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spc="150" dirty="0">
                <a:solidFill>
                  <a:srgbClr val="1B05B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前屈试验</a:t>
            </a:r>
            <a:endParaRPr lang="zh-CN" altLang="en-US" sz="4800" spc="150" dirty="0">
              <a:solidFill>
                <a:srgbClr val="1B05B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9707932" y="4469023"/>
            <a:ext cx="4158737" cy="4158737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检查方法</a:t>
            </a:r>
            <a:endParaRPr lang="zh-CN" altLang="en-US" sz="4800" b="1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1745039" y="5743617"/>
            <a:ext cx="4633556" cy="160955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spc="150" dirty="0">
                <a:solidFill>
                  <a:srgbClr val="1B05B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观察体态法</a:t>
            </a:r>
            <a:endParaRPr lang="zh-CN" altLang="en-US" sz="4800" spc="150" dirty="0">
              <a:solidFill>
                <a:srgbClr val="1B05B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3" name="任意多边形 16"/>
          <p:cNvSpPr/>
          <p:nvPr>
            <p:custDataLst>
              <p:tags r:id="rId4"/>
            </p:custDataLst>
          </p:nvPr>
        </p:nvSpPr>
        <p:spPr>
          <a:xfrm rot="16200000">
            <a:off x="6790158" y="5300575"/>
            <a:ext cx="2745682" cy="2495632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en-US" altLang="zh-CN" sz="3200" dirty="0">
              <a:solidFill>
                <a:srgbClr val="1F74A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6" name="任意多边形 16"/>
          <p:cNvSpPr/>
          <p:nvPr>
            <p:custDataLst>
              <p:tags r:id="rId5"/>
            </p:custDataLst>
          </p:nvPr>
        </p:nvSpPr>
        <p:spPr>
          <a:xfrm rot="5400000">
            <a:off x="14038761" y="5300575"/>
            <a:ext cx="2745682" cy="2495632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en-US" altLang="zh-CN" sz="3200" dirty="0">
              <a:solidFill>
                <a:srgbClr val="1F74A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0" name="文本框 719"/>
          <p:cNvSpPr txBox="1"/>
          <p:nvPr>
            <p:custDataLst>
              <p:tags r:id="rId6"/>
            </p:custDataLst>
          </p:nvPr>
        </p:nvSpPr>
        <p:spPr>
          <a:xfrm>
            <a:off x="14608441" y="5775585"/>
            <a:ext cx="1606322" cy="15782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1" name="文本框 720"/>
          <p:cNvSpPr txBox="1"/>
          <p:nvPr>
            <p:custDataLst>
              <p:tags r:id="rId7"/>
            </p:custDataLst>
          </p:nvPr>
        </p:nvSpPr>
        <p:spPr>
          <a:xfrm>
            <a:off x="7359838" y="5759283"/>
            <a:ext cx="1606322" cy="15782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图片 1" descr="医院LOGO（白底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25" y="260350"/>
            <a:ext cx="5716577" cy="123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045_1*l_h_i*1_1_3"/>
  <p:tag name="KSO_WM_TEMPLATE_CATEGORY" val="diagram"/>
  <p:tag name="KSO_WM_TEMPLATE_INDEX" val="202280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4"/>
  <p:tag name="KSO_WM_UNIT_ID" val="diagram20222194_1*m_h_i*1_1_4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23_1*l_h_f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TEXT_FILL_FORE_SCHEMECOLOR_INDEX" val="1"/>
  <p:tag name="KSO_WM_UNIT_TEXT_FILL_TYPE" val="1"/>
</p:tagLst>
</file>

<file path=ppt/tags/tag101.xml><?xml version="1.0" encoding="utf-8"?>
<p:tagLst xmlns:p="http://schemas.openxmlformats.org/presentationml/2006/main">
  <p:tag name="KSO_WM_UNIT_VALUE" val="180*1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7923_1*l_h_x*1_1_1"/>
  <p:tag name="KSO_WM_TEMPLATE_CATEGORY" val="diagram"/>
  <p:tag name="KSO_WM_TEMPLATE_INDEX" val="20227923"/>
  <p:tag name="KSO_WM_UNIT_LAYERLEVEL" val="1_1_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3_1*l_h_i*1_1_3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708.5000000000001,&quot;left&quot;:85.35,&quot;top&quot;:217.0999999999999,&quot;width&quot;:333.0213385826772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3_1*l_h_i*1_1_2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708.5000000000001,&quot;left&quot;:85.35,&quot;top&quot;:217.0999999999999,&quot;width&quot;:333.0213385826772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3_1*l_h_i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DIAGRAM_VIRTUALLY_FRAME" val="{&quot;height&quot;:708.5000000000001,&quot;left&quot;:85.35,&quot;top&quot;:217.0999999999999,&quot;width&quot;:333.0213385826772}"/>
</p:tagLst>
</file>

<file path=ppt/tags/tag105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23_1*l_h_f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TEXT_FILL_FORE_SCHEMECOLOR_INDEX" val="1"/>
  <p:tag name="KSO_WM_UNIT_TEXT_FILL_TYPE" val="1"/>
  <p:tag name="KSO_WM_DIAGRAM_VIRTUALLY_FRAME" val="{&quot;height&quot;:708.5000000000001,&quot;left&quot;:85.35,&quot;top&quot;:217.0999999999999,&quot;width&quot;:333.0213385826772}"/>
</p:tagLst>
</file>

<file path=ppt/tags/tag106.xml><?xml version="1.0" encoding="utf-8"?>
<p:tagLst xmlns:p="http://schemas.openxmlformats.org/presentationml/2006/main">
  <p:tag name="KSO_WM_UNIT_VALUE" val="180*1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7923_1*l_h_x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DIAGRAM_VIRTUALLY_FRAME" val="{&quot;height&quot;:708.5000000000001,&quot;left&quot;:85.35,&quot;top&quot;:217.0999999999999,&quot;width&quot;:333.0213385826772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160892_3*n_h_i*1_2_1"/>
  <p:tag name="KSO_WM_TEMPLATE_CATEGORY" val="diagram"/>
  <p:tag name="KSO_WM_TEMPLATE_INDEX" val="20160892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ID" val="diagram20160892_3*n_h_h_i*1_1_3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3"/>
  <p:tag name="KSO_WM_UNIT_ID" val="diagram20160892_3*n_h_h_i*1_1_3_3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2"/>
  <p:tag name="KSO_WM_UNIT_ID" val="diagram20222194_1*m_h_i*1_1_2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1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1_3_4"/>
  <p:tag name="KSO_WM_UNIT_ID" val="diagram20160892_3*n_h_h_i*1_1_3_4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1"/>
  <p:tag name="KSO_WM_UNIT_ID" val="diagram20160892_3*n_h_h_i*1_1_2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3"/>
  <p:tag name="KSO_WM_UNIT_ID" val="diagram20160892_3*n_h_h_i*1_1_2_3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1_2_2"/>
  <p:tag name="KSO_WM_UNIT_ID" val="diagram20160892_3*n_h_h_i*1_1_2_2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4_1"/>
  <p:tag name="KSO_WM_UNIT_ID" val="diagram20160892_3*n_h_h_i*1_1_4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4_3"/>
  <p:tag name="KSO_WM_UNIT_ID" val="diagram20160892_3*n_h_h_i*1_1_4_3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1_4_2"/>
  <p:tag name="KSO_WM_UNIT_ID" val="diagram20160892_3*n_h_h_i*1_1_4_2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ID" val="diagram20160892_3*n_h_h_i*1_1_1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3"/>
  <p:tag name="KSO_WM_UNIT_ID" val="diagram20160892_3*n_h_h_i*1_1_1_3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1_1_4"/>
  <p:tag name="KSO_WM_UNIT_ID" val="diagram20160892_3*n_h_h_i*1_1_1_4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22194_1*m_h_i*1_1_1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diagram20160892_3*n_h_h_f*1_1_2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4_1"/>
  <p:tag name="KSO_WM_UNIT_ID" val="diagram20160892_3*n_h_h_f*1_1_4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1_1"/>
  <p:tag name="KSO_WM_UNIT_ID" val="diagram20160892_3*n_h_h_f*1_1_1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3_1"/>
  <p:tag name="KSO_WM_UNIT_ID" val="diagram20160892_3*n_h_h_f*1_1_3_1"/>
  <p:tag name="KSO_WM_TEMPLATE_CATEGORY" val="diagram"/>
  <p:tag name="KSO_WM_TEMPLATE_INDEX" val="20160892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2_1"/>
  <p:tag name="KSO_WM_UNIT_ID" val="diagram20160892_3*n_h_a*1_2_1"/>
  <p:tag name="KSO_WM_TEMPLATE_CATEGORY" val="diagram"/>
  <p:tag name="KSO_WM_TEMPLATE_INDEX" val="2016089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005_1*l_h_i*1_1_2"/>
  <p:tag name="KSO_WM_TEMPLATE_CATEGORY" val="diagram"/>
  <p:tag name="KSO_WM_TEMPLATE_INDEX" val="1600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COMMONDATA" val="eyJoZGlkIjoiNDM3ZTVjZWUxZmI5ZTY3NTk0MjVkYzFkMzgyYmY3NW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4"/>
  <p:tag name="KSO_WM_UNIT_ID" val="diagram20222194_1*m_h_i*1_2_4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3"/>
  <p:tag name="KSO_WM_UNIT_ID" val="diagram20222194_1*m_h_i*1_2_3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LINE_FORE_SCHEMECOLOR_INDEX" val="14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2"/>
  <p:tag name="KSO_WM_UNIT_ID" val="diagram20222194_1*m_h_i*1_2_2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"/>
  <p:tag name="KSO_WM_UNIT_TEXT_FILL_TYPE" val="1"/>
</p:tagLst>
</file>

<file path=ppt/tags/tag16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22194_1*m_h_f*1_2_1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22194_1*m_h_i*1_2_1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677_4*n_h_i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28677_4*n_h_h_i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045_1*l_h_i*1_1_4"/>
  <p:tag name="KSO_WM_TEMPLATE_CATEGORY" val="diagram"/>
  <p:tag name="KSO_WM_TEMPLATE_INDEX" val="202280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677_4*n_h_h_i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677_4*n_h_i*1_1_2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28677_4*n_h_i*1_1_3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28677_4*n_h_i*1_1_4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28677_4*n_h_i*1_1_5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28677_4*n_h_a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677_4*n_h_h_i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677_4*n_h_h_i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677_4*n_h_h_i*1_2_1_2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677_4*n_h_h_a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045_1*l_h_i*1_1_2"/>
  <p:tag name="KSO_WM_TEMPLATE_CATEGORY" val="diagram"/>
  <p:tag name="KSO_WM_TEMPLATE_INDEX" val="202280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677_4*n_h_h_i*1_2_1_3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SUBTYPE" val="a"/>
  <p:tag name="KSO_WM_UNIT_PRESET_TEXT" val="点击此处添加正文，文字是您思想的提炼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28677_4*n_h_h_f*1_2_1_1"/>
  <p:tag name="KSO_WM_TEMPLATE_CATEGORY" val="diagram"/>
  <p:tag name="KSO_WM_TEMPLATE_INDEX" val="20228677"/>
  <p:tag name="KSO_WM_UNIT_LAYERLEVEL" val="1_1_1_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677_4*n_h_h_a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28677_4*n_h_h_a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228677_4*n_h_h_a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677_4*n_h_i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28677_4*n_h_h_i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677_4*n_h_h_i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677_4*n_h_i*1_1_2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28677_4*n_h_i*1_1_3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VALUE" val="170*1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045_1*l_h_x*1_1_1"/>
  <p:tag name="KSO_WM_TEMPLATE_CATEGORY" val="diagram"/>
  <p:tag name="KSO_WM_TEMPLATE_INDEX" val="20228045"/>
  <p:tag name="KSO_WM_UNIT_LAYERLEVEL" val="1_1_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28677_4*n_h_i*1_1_4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28677_4*n_h_i*1_1_5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28677_4*n_h_a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677_4*n_h_h_i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677_4*n_h_h_i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677_4*n_h_h_i*1_2_1_2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677_4*n_h_h_a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677_4*n_h_h_i*1_2_1_3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SUBTYPE" val="a"/>
  <p:tag name="KSO_WM_UNIT_PRESET_TEXT" val="点击此处添加正文，文字是您思想的提炼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28677_4*n_h_h_f*1_2_1_1"/>
  <p:tag name="KSO_WM_TEMPLATE_CATEGORY" val="diagram"/>
  <p:tag name="KSO_WM_TEMPLATE_INDEX" val="20228677"/>
  <p:tag name="KSO_WM_UNIT_LAYERLEVEL" val="1_1_1_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677_4*n_h_h_a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045_1*l_h_i*1_1_1"/>
  <p:tag name="KSO_WM_TEMPLATE_CATEGORY" val="diagram"/>
  <p:tag name="KSO_WM_TEMPLATE_INDEX" val="20228045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28677_4*n_h_h_a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228677_4*n_h_h_a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677_4*n_h_i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28677_4*n_h_h_i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677_4*n_h_h_i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677_4*n_h_i*1_1_2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28677_4*n_h_i*1_1_3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28677_4*n_h_i*1_1_4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28677_4*n_h_i*1_1_5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28677_4*n_h_a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10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45_1*l_h_f*1_1_1"/>
  <p:tag name="KSO_WM_TEMPLATE_CATEGORY" val="diagram"/>
  <p:tag name="KSO_WM_TEMPLATE_INDEX" val="202280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677_4*n_h_h_i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677_4*n_h_h_i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677_4*n_h_h_i*1_2_1_2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677_4*n_h_h_a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677_4*n_h_h_i*1_2_1_3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677_4*n_h_h_a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28677_4*n_h_h_a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228677_4*n_h_h_a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677_4*n_h_i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28677_4*n_h_h_i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3"/>
  <p:tag name="KSO_WM_UNIT_ID" val="diagram20222194_1*m_h_i*1_1_3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LINE_FORE_SCHEMECOLOR_INDEX" val="14"/>
  <p:tag name="KSO_WM_UNIT_LINE_FILL_TYPE" val="2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677_4*n_h_h_i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677_4*n_h_i*1_1_2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28677_4*n_h_i*1_1_3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28677_4*n_h_i*1_1_4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28677_4*n_h_i*1_1_5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28677_4*n_h_a*1_1_1"/>
  <p:tag name="KSO_WM_TEMPLATE_CATEGORY" val="diagram"/>
  <p:tag name="KSO_WM_TEMPLATE_INDEX" val="2022867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677_4*n_h_h_i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677_4*n_h_h_i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677_4*n_h_h_i*1_2_1_2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677_4*n_h_h_a*1_2_1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1"/>
  <p:tag name="KSO_WM_UNIT_ID" val="diagram20222194_1*m_i*1_1"/>
  <p:tag name="KSO_WM_TEMPLATE_CATEGORY" val="diagram"/>
  <p:tag name="KSO_WM_TEMPLATE_INDEX" val="20222194"/>
  <p:tag name="KSO_WM_UNIT_LAYERLEVEL" val="1_1"/>
  <p:tag name="KSO_WM_TAG_VERSION" val="1.0"/>
  <p:tag name="KSO_WM_BEAUTIFY_FLAG" val="#wm#"/>
  <p:tag name="KSO_WM_DIAGRAM_GROUP_CODE" val="m1-1"/>
  <p:tag name="KSO_WM_UNIT_LINE_FORE_SCHEMECOLOR_INDEX" val="14"/>
  <p:tag name="KSO_WM_UNIT_LINE_FILL_TYPE" val="2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677_4*n_h_h_i*1_2_1_3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SUBTYPE" val="a"/>
  <p:tag name="KSO_WM_UNIT_PRESET_TEXT" val="点击此处添加正文，文字是您思想的提炼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28677_4*n_h_h_f*1_2_1_1"/>
  <p:tag name="KSO_WM_TEMPLATE_CATEGORY" val="diagram"/>
  <p:tag name="KSO_WM_TEMPLATE_INDEX" val="20228677"/>
  <p:tag name="KSO_WM_UNIT_LAYERLEVEL" val="1_1_1_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677_4*n_h_h_a*1_2_2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28677_4*n_h_h_a*1_2_3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228677_4*n_h_h_a*1_2_4_1"/>
  <p:tag name="KSO_WM_TEMPLATE_CATEGORY" val="diagram"/>
  <p:tag name="KSO_WM_TEMPLATE_INDEX" val="20228677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f*1_2_2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DIAGRAM_ISNUMVISUAL" val="0"/>
  <p:tag name="KSO_WM_UNIT_DIAGRAM_ISREFERUNIT" val="0"/>
  <p:tag name="KSO_WM_UNIT_NOCLEAR" val="0"/>
  <p:tag name="KSO_WM_UNIT_TYPE" val="n_h_h_f"/>
  <p:tag name="KSO_WM_UNIT_INDEX" val="1_2_2_1"/>
  <p:tag name="KSO_WM_UNIT_PRESET_TEXT" val="单击此处添加文本"/>
  <p:tag name="KSO_WM_UNIT_VALUE" val="16"/>
  <p:tag name="KSO_WM_UNIT_TEXT_FILL_FORE_SCHEMECOLOR_INDEX" val="6"/>
  <p:tag name="KSO_WM_UNIT_TEXT_FILL_TYPE" val="1"/>
</p:tagLst>
</file>

<file path=ppt/tags/tag86.xml><?xml version="1.0" encoding="utf-8"?>
<p:tagLst xmlns:p="http://schemas.openxmlformats.org/presentationml/2006/main">
  <p:tag name="KSO_WM_DIAGRAM_GROUP_CODE" val="n1-1"/>
  <p:tag name="KSO_WM_TEMPLATE_CATEGORY" val="diagram"/>
  <p:tag name="KSO_WM_TEMPLATE_INDEX" val="160165"/>
  <p:tag name="KSO_WM_UNIT_TYPE" val="n_h_f"/>
  <p:tag name="KSO_WM_UNIT_INDEX" val="1_1_1"/>
  <p:tag name="KSO_WM_UNIT_ID" val="diagram160165_1*n_h_f*1_1_1"/>
  <p:tag name="KSO_WM_UNIT_LAYERLEVEL" val="1_1_1"/>
  <p:tag name="KSO_WM_UNIT_VALUE" val="12"/>
  <p:tag name="KSO_WM_UNIT_HIGHLIGHT" val="0"/>
  <p:tag name="KSO_WM_UNIT_COMPATIBLE" val="0"/>
  <p:tag name="KSO_WM_BEAUTIFY_FLAG" val="#wm#"/>
  <p:tag name="KSO_WM_TAG_VERSION" val="1.0"/>
  <p:tag name="KSO_WM_UNIT_PRESET_TEXT" val="添加标题"/>
  <p:tag name="KSO_WM_UNIT_NOCLEAR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f*1_2_1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DIAGRAM_ISNUMVISUAL" val="0"/>
  <p:tag name="KSO_WM_UNIT_DIAGRAM_ISREFERUNIT" val="0"/>
  <p:tag name="KSO_WM_UNIT_NOCLEAR" val="0"/>
  <p:tag name="KSO_WM_UNIT_TYPE" val="n_h_h_f"/>
  <p:tag name="KSO_WM_UNIT_INDEX" val="1_2_1_1"/>
  <p:tag name="KSO_WM_UNIT_PRESET_TEXT" val="单击此处添加文本"/>
  <p:tag name="KSO_WM_UNIT_VALUE" val="16"/>
  <p:tag name="KSO_WM_UNIT_TEXT_FILL_FORE_SCHEMECOLOR_INDEX" val="6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i*1_2_1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TYPE" val="n_h_h_i"/>
  <p:tag name="KSO_WM_UNIT_INDEX" val="1_2_1_2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i*1_2_2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TYPE" val="n_h_h_i"/>
  <p:tag name="KSO_WM_UNIT_INDEX" val="1_2_2_2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22194_1*m_h_f*1_1_1"/>
  <p:tag name="KSO_WM_TEMPLATE_CATEGORY" val="diagram"/>
  <p:tag name="KSO_WM_TEMPLATE_INDEX" val="20222194"/>
  <p:tag name="KSO_WM_UNIT_LAYERLEVEL" val="1_1_1"/>
  <p:tag name="KSO_WM_TAG_VERSION" val="1.0"/>
  <p:tag name="KSO_WM_BEAUTIFY_FLAG" val="#wm#"/>
  <p:tag name="KSO_WM_DIAGRAM_GROUP_CODE" val="m1-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165_1*n_h_h_i*1_2_2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</p:tagLst>
</file>

<file path=ppt/tags/tag9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165_1*n_h_h_i*1_2_1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3_1*l_h_i*1_1_3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3_1*l_h_i*1_1_2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3_1*l_h_i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5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23_1*l_h_f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TEXT_FILL_FORE_SCHEMECOLOR_INDEX" val="1"/>
  <p:tag name="KSO_WM_UNIT_TEXT_FILL_TYPE" val="1"/>
</p:tagLst>
</file>

<file path=ppt/tags/tag96.xml><?xml version="1.0" encoding="utf-8"?>
<p:tagLst xmlns:p="http://schemas.openxmlformats.org/presentationml/2006/main">
  <p:tag name="KSO_WM_UNIT_VALUE" val="180*1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7923_1*l_h_x*1_1_1"/>
  <p:tag name="KSO_WM_TEMPLATE_CATEGORY" val="diagram"/>
  <p:tag name="KSO_WM_TEMPLATE_INDEX" val="20227923"/>
  <p:tag name="KSO_WM_UNIT_LAYERLEVEL" val="1_1_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3_1*l_h_i*1_1_3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3_1*l_h_i*1_1_2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3_1*l_h_i*1_1_1"/>
  <p:tag name="KSO_WM_TEMPLATE_CATEGORY" val="diagram"/>
  <p:tag name="KSO_WM_TEMPLATE_INDEX" val="20227923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heme/theme1.xml><?xml version="1.0" encoding="utf-8"?>
<a:theme xmlns:a="http://schemas.openxmlformats.org/drawingml/2006/main" name="White">
  <a:themeElements>
    <a:clrScheme name="White">
      <a:dk1>
        <a:srgbClr val="FCFCFC"/>
      </a:dk1>
      <a:lt1>
        <a:srgbClr val="62739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F6FC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</a:spPr>
      <a:bodyPr rtlCol="0" anchor="ctr" anchorCtr="0">
        <a:normAutofit/>
      </a:bodyPr>
      <a:lstStyle>
        <a:defPPr algn="ctr">
          <a:defRPr lang="da-DK" altLang="zh-CN">
            <a:solidFill>
              <a:sysClr val="window" lastClr="FFFFFF"/>
            </a:solidFill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6273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94CA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6273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WPS 演示</Application>
  <PresentationFormat>自定义</PresentationFormat>
  <Paragraphs>132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Helvetica</vt:lpstr>
      <vt:lpstr>Helvetica Light</vt:lpstr>
      <vt:lpstr>微软雅黑</vt:lpstr>
      <vt:lpstr>Lucida Grande</vt:lpstr>
      <vt:lpstr>思源黑体 CN Regular</vt:lpstr>
      <vt:lpstr>思源黑体 CN</vt:lpstr>
      <vt:lpstr>Source Han Sans CN Regular</vt:lpstr>
      <vt:lpstr>江城圆体 400W</vt:lpstr>
      <vt:lpstr>MiSans Demibold</vt:lpstr>
      <vt:lpstr>MiSans</vt:lpstr>
      <vt:lpstr>黑体</vt:lpstr>
      <vt:lpstr>楷体</vt:lpstr>
      <vt:lpstr>Arial Unicode MS</vt:lpstr>
      <vt:lpstr>Calibri</vt:lpstr>
      <vt:lpstr>Helvetica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Psq7798</cp:lastModifiedBy>
  <cp:revision>83</cp:revision>
  <dcterms:created xsi:type="dcterms:W3CDTF">2023-05-18T12:35:00Z</dcterms:created>
  <dcterms:modified xsi:type="dcterms:W3CDTF">2025-06-03T02:14:28Z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12305BA5653DFBAC9EBA5B6463820813_43</vt:lpwstr>
  </property>
  <property fmtid="{D5CDD505-2E9C-101B-9397-08002B2CF9AE}" pid="3" name="KSOProductBuildVer">
    <vt:lpwstr>2052-12.1.0.21171</vt:lpwstr>
  </property>
</Properties>
</file>