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60" r:id="rId4"/>
    <p:sldId id="284" r:id="rId6"/>
    <p:sldId id="285" r:id="rId7"/>
    <p:sldId id="286" r:id="rId8"/>
    <p:sldId id="287" r:id="rId9"/>
    <p:sldId id="288" r:id="rId10"/>
    <p:sldId id="289" r:id="rId11"/>
    <p:sldId id="290" r:id="rId12"/>
    <p:sldId id="268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0" Type="http://schemas.openxmlformats.org/officeDocument/2006/relationships/tags" Target="../tags/tag12.xml"/><Relationship Id="rId2" Type="http://schemas.openxmlformats.org/officeDocument/2006/relationships/tags" Target="../tags/tag1.xml"/><Relationship Id="rId19" Type="http://schemas.openxmlformats.org/officeDocument/2006/relationships/tags" Target="../tags/tag11.xml"/><Relationship Id="rId18" Type="http://schemas.openxmlformats.org/officeDocument/2006/relationships/tags" Target="../tags/tag10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image" Target="../media/image7.png"/><Relationship Id="rId14" Type="http://schemas.openxmlformats.org/officeDocument/2006/relationships/tags" Target="../tags/tag7.xml"/><Relationship Id="rId13" Type="http://schemas.openxmlformats.org/officeDocument/2006/relationships/image" Target="../media/image6.png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6.xml"/><Relationship Id="rId7" Type="http://schemas.openxmlformats.org/officeDocument/2006/relationships/image" Target="../media/image9.png"/><Relationship Id="rId6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5.xml"/><Relationship Id="rId7" Type="http://schemas.openxmlformats.org/officeDocument/2006/relationships/image" Target="../media/image12.png"/><Relationship Id="rId6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tags" Target="../tags/tag23.xml"/><Relationship Id="rId3" Type="http://schemas.openxmlformats.org/officeDocument/2006/relationships/image" Target="../media/image1.png"/><Relationship Id="rId2" Type="http://schemas.openxmlformats.org/officeDocument/2006/relationships/tags" Target="../tags/tag22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image" Target="../media/image13.png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5.png"/><Relationship Id="rId7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tags" Target="../tags/tag33.xml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31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image" Target="../media/image16.png"/><Relationship Id="rId15" Type="http://schemas.openxmlformats.org/officeDocument/2006/relationships/tags" Target="../tags/tag38.xml"/><Relationship Id="rId14" Type="http://schemas.openxmlformats.org/officeDocument/2006/relationships/image" Target="../media/image15.png"/><Relationship Id="rId13" Type="http://schemas.openxmlformats.org/officeDocument/2006/relationships/tags" Target="../tags/tag37.xml"/><Relationship Id="rId12" Type="http://schemas.openxmlformats.org/officeDocument/2006/relationships/image" Target="../media/image14.png"/><Relationship Id="rId11" Type="http://schemas.openxmlformats.org/officeDocument/2006/relationships/tags" Target="../tags/tag36.xml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47.xml"/><Relationship Id="rId7" Type="http://schemas.openxmlformats.org/officeDocument/2006/relationships/image" Target="../media/image9.png"/><Relationship Id="rId6" Type="http://schemas.openxmlformats.org/officeDocument/2006/relationships/tags" Target="../tags/tag46.xml"/><Relationship Id="rId5" Type="http://schemas.openxmlformats.org/officeDocument/2006/relationships/image" Target="../media/image4.png"/><Relationship Id="rId4" Type="http://schemas.openxmlformats.org/officeDocument/2006/relationships/tags" Target="../tags/tag45.xml"/><Relationship Id="rId3" Type="http://schemas.openxmlformats.org/officeDocument/2006/relationships/image" Target="../media/image8.png"/><Relationship Id="rId2" Type="http://schemas.openxmlformats.org/officeDocument/2006/relationships/tags" Target="../tags/tag44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58.xml"/><Relationship Id="rId7" Type="http://schemas.openxmlformats.org/officeDocument/2006/relationships/image" Target="../media/image9.png"/><Relationship Id="rId6" Type="http://schemas.openxmlformats.org/officeDocument/2006/relationships/tags" Target="../tags/tag57.xml"/><Relationship Id="rId5" Type="http://schemas.openxmlformats.org/officeDocument/2006/relationships/image" Target="../media/image4.png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70.xml"/><Relationship Id="rId7" Type="http://schemas.openxmlformats.org/officeDocument/2006/relationships/image" Target="../media/image9.png"/><Relationship Id="rId6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tags" Target="../tags/tag68.xml"/><Relationship Id="rId3" Type="http://schemas.openxmlformats.org/officeDocument/2006/relationships/image" Target="../media/image8.png"/><Relationship Id="rId2" Type="http://schemas.openxmlformats.org/officeDocument/2006/relationships/tags" Target="../tags/tag67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78.xml"/><Relationship Id="rId7" Type="http://schemas.openxmlformats.org/officeDocument/2006/relationships/image" Target="../media/image4.png"/><Relationship Id="rId6" Type="http://schemas.openxmlformats.org/officeDocument/2006/relationships/tags" Target="../tags/tag77.xml"/><Relationship Id="rId5" Type="http://schemas.openxmlformats.org/officeDocument/2006/relationships/image" Target="../media/image9.png"/><Relationship Id="rId4" Type="http://schemas.openxmlformats.org/officeDocument/2006/relationships/tags" Target="../tags/tag76.xml"/><Relationship Id="rId3" Type="http://schemas.openxmlformats.org/officeDocument/2006/relationships/image" Target="../media/image10.png"/><Relationship Id="rId2" Type="http://schemas.openxmlformats.org/officeDocument/2006/relationships/tags" Target="../tags/tag75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85.xml"/><Relationship Id="rId7" Type="http://schemas.openxmlformats.org/officeDocument/2006/relationships/image" Target="../media/image9.png"/><Relationship Id="rId6" Type="http://schemas.openxmlformats.org/officeDocument/2006/relationships/tags" Target="../tags/tag84.xml"/><Relationship Id="rId5" Type="http://schemas.openxmlformats.org/officeDocument/2006/relationships/image" Target="../media/image4.png"/><Relationship Id="rId4" Type="http://schemas.openxmlformats.org/officeDocument/2006/relationships/tags" Target="../tags/tag83.xml"/><Relationship Id="rId3" Type="http://schemas.openxmlformats.org/officeDocument/2006/relationships/image" Target="../media/image8.png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93.xml"/><Relationship Id="rId7" Type="http://schemas.openxmlformats.org/officeDocument/2006/relationships/image" Target="../media/image9.png"/><Relationship Id="rId6" Type="http://schemas.openxmlformats.org/officeDocument/2006/relationships/tags" Target="../tags/tag92.xml"/><Relationship Id="rId5" Type="http://schemas.openxmlformats.org/officeDocument/2006/relationships/image" Target="../media/image4.png"/><Relationship Id="rId4" Type="http://schemas.openxmlformats.org/officeDocument/2006/relationships/tags" Target="../tags/tag91.xml"/><Relationship Id="rId3" Type="http://schemas.openxmlformats.org/officeDocument/2006/relationships/image" Target="../media/image8.png"/><Relationship Id="rId2" Type="http://schemas.openxmlformats.org/officeDocument/2006/relationships/tags" Target="../tags/tag9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03.xml"/><Relationship Id="rId7" Type="http://schemas.openxmlformats.org/officeDocument/2006/relationships/image" Target="../media/image4.png"/><Relationship Id="rId6" Type="http://schemas.openxmlformats.org/officeDocument/2006/relationships/tags" Target="../tags/tag102.xml"/><Relationship Id="rId5" Type="http://schemas.openxmlformats.org/officeDocument/2006/relationships/image" Target="../media/image3.png"/><Relationship Id="rId4" Type="http://schemas.openxmlformats.org/officeDocument/2006/relationships/tags" Target="../tags/tag101.xml"/><Relationship Id="rId3" Type="http://schemas.openxmlformats.org/officeDocument/2006/relationships/image" Target="../media/image2.png"/><Relationship Id="rId21" Type="http://schemas.openxmlformats.org/officeDocument/2006/relationships/tags" Target="../tags/tag112.xml"/><Relationship Id="rId20" Type="http://schemas.openxmlformats.org/officeDocument/2006/relationships/tags" Target="../tags/tag111.xml"/><Relationship Id="rId2" Type="http://schemas.openxmlformats.org/officeDocument/2006/relationships/tags" Target="../tags/tag100.xml"/><Relationship Id="rId19" Type="http://schemas.openxmlformats.org/officeDocument/2006/relationships/tags" Target="../tags/tag110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image" Target="../media/image15.png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image" Target="../media/image7.png"/><Relationship Id="rId12" Type="http://schemas.openxmlformats.org/officeDocument/2006/relationships/tags" Target="../tags/tag105.xml"/><Relationship Id="rId11" Type="http://schemas.openxmlformats.org/officeDocument/2006/relationships/image" Target="../media/image6.png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635" y="3744714"/>
            <a:ext cx="6626926" cy="312142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83373" y="3735256"/>
            <a:ext cx="6608637" cy="31214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37941" y="428883"/>
            <a:ext cx="5255207" cy="5712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8801" y="341173"/>
            <a:ext cx="12211346" cy="42736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893185" y="1385570"/>
            <a:ext cx="8298180" cy="3797935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>
            <a:alphaModFix amt="74000"/>
          </a:blip>
          <a:srcRect/>
          <a:stretch>
            <a:fillRect/>
          </a:stretch>
        </p:blipFill>
        <p:spPr>
          <a:xfrm flipH="1">
            <a:off x="4946072" y="2605666"/>
            <a:ext cx="7245927" cy="37201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9490710" y="-1270"/>
            <a:ext cx="2702560" cy="2921635"/>
          </a:xfrm>
          <a:prstGeom prst="rect">
            <a:avLst/>
          </a:prstGeom>
        </p:spPr>
      </p:pic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16"/>
            </p:custDataLst>
          </p:nvPr>
        </p:nvSpPr>
        <p:spPr>
          <a:xfrm>
            <a:off x="967995" y="1674496"/>
            <a:ext cx="5968766" cy="163818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ts val="7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indent="0" algn="l" fontAlgn="auto">
              <a:lnSpc>
                <a:spcPts val="7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17"/>
            </p:custDataLst>
          </p:nvPr>
        </p:nvSpPr>
        <p:spPr>
          <a:xfrm>
            <a:off x="967995" y="3545324"/>
            <a:ext cx="1465580" cy="398780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 dirty="0">
                <a:solidFill>
                  <a:srgbClr val="FFFFFF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ctr"/>
            <a:r>
              <a:rPr>
                <a:sym typeface="+mn-ea"/>
              </a:rPr>
              <a:t>署名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sp>
        <p:nvSpPr>
          <p:cNvPr id="9" name="正文"/>
          <p:cNvSpPr>
            <a:spLocks noGrp="1"/>
          </p:cNvSpPr>
          <p:nvPr>
            <p:ph idx="3"/>
            <p:custDataLst>
              <p:tags r:id="rId10"/>
            </p:custDataLst>
          </p:nvPr>
        </p:nvSpPr>
        <p:spPr>
          <a:xfrm>
            <a:off x="694800" y="1490400"/>
            <a:ext cx="10796400" cy="475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95325" y="6356350"/>
            <a:ext cx="2886075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8806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635" y="3744714"/>
            <a:ext cx="6626926" cy="31214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545" y="452008"/>
            <a:ext cx="12211346" cy="4273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09958" y="761573"/>
            <a:ext cx="3383573" cy="3450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583373" y="3735256"/>
            <a:ext cx="6608637" cy="31214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2240" y="-1270"/>
            <a:ext cx="1891030" cy="2044700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2"/>
            </p:custDataLst>
          </p:nvPr>
        </p:nvSpPr>
        <p:spPr>
          <a:xfrm>
            <a:off x="3152458" y="699135"/>
            <a:ext cx="5887085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>
            <p:custDataLst>
              <p:tags r:id="rId2"/>
            </p:custDataLst>
          </p:nvPr>
        </p:nvSpPr>
        <p:spPr>
          <a:xfrm>
            <a:off x="0" y="-1270"/>
            <a:ext cx="12192000" cy="6858000"/>
          </a:xfrm>
          <a:custGeom>
            <a:avLst/>
            <a:gdLst>
              <a:gd name="connsiteX0" fmla="*/ 0 w 3754581"/>
              <a:gd name="connsiteY0" fmla="*/ 0 h 6858000"/>
              <a:gd name="connsiteX1" fmla="*/ 3754581 w 3754581"/>
              <a:gd name="connsiteY1" fmla="*/ 0 h 6858000"/>
              <a:gd name="connsiteX2" fmla="*/ 3754581 w 3754581"/>
              <a:gd name="connsiteY2" fmla="*/ 6858000 h 6858000"/>
              <a:gd name="connsiteX3" fmla="*/ 0 w 37545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581" h="6858000">
                <a:moveTo>
                  <a:pt x="0" y="0"/>
                </a:moveTo>
                <a:lnTo>
                  <a:pt x="3754581" y="0"/>
                </a:lnTo>
                <a:lnTo>
                  <a:pt x="375458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83373" y="3735256"/>
            <a:ext cx="6608637" cy="312142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9673" y="405130"/>
            <a:ext cx="12211346" cy="427366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93307" y="1385469"/>
            <a:ext cx="8644877" cy="3798137"/>
          </a:xfrm>
          <a:prstGeom prst="rect">
            <a:avLst/>
          </a:prstGeom>
        </p:spPr>
      </p:pic>
      <p:pic>
        <p:nvPicPr>
          <p:cNvPr id="44" name="图片 43" descr="图片包含 游戏机&#10;&#10;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>
            <a:alphaModFix amt="74000"/>
          </a:blip>
          <a:srcRect/>
          <a:stretch>
            <a:fillRect/>
          </a:stretch>
        </p:blipFill>
        <p:spPr>
          <a:xfrm flipH="1">
            <a:off x="4946072" y="2605666"/>
            <a:ext cx="7245927" cy="372012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925560" y="405130"/>
            <a:ext cx="3262630" cy="3893185"/>
          </a:xfrm>
          <a:custGeom>
            <a:avLst/>
            <a:gdLst>
              <a:gd name="connsiteX0" fmla="*/ 0 w 4188354"/>
              <a:gd name="connsiteY0" fmla="*/ 0 h 4996407"/>
              <a:gd name="connsiteX1" fmla="*/ 4188354 w 4188354"/>
              <a:gd name="connsiteY1" fmla="*/ 0 h 4996407"/>
              <a:gd name="connsiteX2" fmla="*/ 4188354 w 4188354"/>
              <a:gd name="connsiteY2" fmla="*/ 4996407 h 4996407"/>
              <a:gd name="connsiteX3" fmla="*/ 0 w 4188354"/>
              <a:gd name="connsiteY3" fmla="*/ 4996407 h 49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354" h="4996407">
                <a:moveTo>
                  <a:pt x="0" y="0"/>
                </a:moveTo>
                <a:lnTo>
                  <a:pt x="4188354" y="0"/>
                </a:lnTo>
                <a:lnTo>
                  <a:pt x="4188354" y="4996407"/>
                </a:lnTo>
                <a:lnTo>
                  <a:pt x="0" y="4996407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96000" y="3978703"/>
            <a:ext cx="6096010" cy="287929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10083165" y="0"/>
            <a:ext cx="2106295" cy="2277745"/>
          </a:xfrm>
          <a:prstGeom prst="rect">
            <a:avLst/>
          </a:prstGeom>
        </p:spPr>
      </p:pic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17"/>
            </p:custDataLst>
          </p:nvPr>
        </p:nvSpPr>
        <p:spPr>
          <a:xfrm>
            <a:off x="841375" y="1195070"/>
            <a:ext cx="6826250" cy="1562100"/>
          </a:xfrm>
          <a:prstGeom prst="rect">
            <a:avLst/>
          </a:prstGeom>
          <a:noFill/>
        </p:spPr>
        <p:txBody>
          <a:bodyPr wrap="square" lIns="144145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ts val="8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indent="0" algn="l" fontAlgn="auto">
              <a:lnSpc>
                <a:spcPts val="8000"/>
              </a:lnSpc>
            </a:pPr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8"/>
            </p:custDataLst>
          </p:nvPr>
        </p:nvSpPr>
        <p:spPr>
          <a:xfrm>
            <a:off x="841375" y="2768600"/>
            <a:ext cx="6826250" cy="205803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23" name="图片 22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sp>
        <p:nvSpPr>
          <p:cNvPr id="11" name="正文"/>
          <p:cNvSpPr>
            <a:spLocks noGrp="1"/>
          </p:cNvSpPr>
          <p:nvPr>
            <p:ph idx="4"/>
            <p:custDataLst>
              <p:tags r:id="rId10"/>
            </p:custDataLst>
          </p:nvPr>
        </p:nvSpPr>
        <p:spPr>
          <a:xfrm>
            <a:off x="6400805" y="1490357"/>
            <a:ext cx="5095870" cy="4688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正文"/>
          <p:cNvSpPr>
            <a:spLocks noGrp="1"/>
          </p:cNvSpPr>
          <p:nvPr>
            <p:ph idx="3"/>
            <p:custDataLst>
              <p:tags r:id="rId11"/>
            </p:custDataLst>
          </p:nvPr>
        </p:nvSpPr>
        <p:spPr>
          <a:xfrm>
            <a:off x="695324" y="1490357"/>
            <a:ext cx="5089875" cy="4688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cxnSp>
        <p:nvCxnSpPr>
          <p:cNvPr id="9" name="直接连接符 8"/>
          <p:cNvCxnSpPr/>
          <p:nvPr>
            <p:custDataLst>
              <p:tags r:id="rId12"/>
            </p:custDataLst>
          </p:nvPr>
        </p:nvCxnSpPr>
        <p:spPr>
          <a:xfrm flipH="1">
            <a:off x="4469765" y="1152525"/>
            <a:ext cx="33909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FFFF">
                    <a:alpha val="0"/>
                  </a:srgbClr>
                </a:gs>
                <a:gs pos="50500">
                  <a:srgbClr val="2F555D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95325" y="6356350"/>
            <a:ext cx="2886075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599" y="6356350"/>
            <a:ext cx="2886075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sp>
        <p:nvSpPr>
          <p:cNvPr id="15" name="正文"/>
          <p:cNvSpPr>
            <a:spLocks noGrp="1"/>
          </p:cNvSpPr>
          <p:nvPr>
            <p:ph idx="6"/>
            <p:custDataLst>
              <p:tags r:id="rId10"/>
            </p:custDataLst>
          </p:nvPr>
        </p:nvSpPr>
        <p:spPr>
          <a:xfrm>
            <a:off x="6235200" y="1854000"/>
            <a:ext cx="5255476" cy="432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11"/>
            </p:custDataLst>
          </p:nvPr>
        </p:nvSpPr>
        <p:spPr>
          <a:xfrm>
            <a:off x="6235200" y="1270000"/>
            <a:ext cx="5259600" cy="39877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b">
            <a:normAutofit/>
          </a:bodyPr>
          <a:lstStyle>
            <a:lvl1pPr marL="0" marR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pitchFamily="2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3" name="正文"/>
          <p:cNvSpPr>
            <a:spLocks noGrp="1"/>
          </p:cNvSpPr>
          <p:nvPr>
            <p:ph idx="4"/>
            <p:custDataLst>
              <p:tags r:id="rId12"/>
            </p:custDataLst>
          </p:nvPr>
        </p:nvSpPr>
        <p:spPr>
          <a:xfrm>
            <a:off x="695324" y="1854000"/>
            <a:ext cx="5255476" cy="432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13"/>
            </p:custDataLst>
          </p:nvPr>
        </p:nvSpPr>
        <p:spPr>
          <a:xfrm>
            <a:off x="695324" y="1276801"/>
            <a:ext cx="5255475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sz="2000" spc="0" dirty="0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defRPr>
            </a:lvl1pPr>
          </a:lstStyle>
          <a:p>
            <a:pPr marL="0" marR="0" lvl="0" fontAlgn="base">
              <a:lnSpc>
                <a:spcPct val="100000"/>
              </a:lnSpc>
              <a:buClrTx/>
              <a:buSzTx/>
              <a:buFontTx/>
            </a:pPr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14"/>
            </p:custDataLst>
          </p:nvPr>
        </p:nvSpPr>
        <p:spPr>
          <a:xfrm>
            <a:off x="695324" y="373833"/>
            <a:ext cx="10801351" cy="7105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0170" tIns="46990" rIns="90170" bIns="46990" rtlCol="0" anchor="b" anchorCtr="0">
            <a:normAutofit/>
          </a:bodyPr>
          <a:lstStyle>
            <a:lvl1pPr>
              <a:defRPr dirty="0">
                <a:sym typeface="+mn-ea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95325" y="6356350"/>
            <a:ext cx="2886075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880076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95325" y="6356350"/>
            <a:ext cx="2886075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599" y="6356350"/>
            <a:ext cx="2886075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sp>
        <p:nvSpPr>
          <p:cNvPr id="7" name="正文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95324" y="355601"/>
            <a:ext cx="10801351" cy="582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95325" y="6356350"/>
            <a:ext cx="2886075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599" y="6356350"/>
            <a:ext cx="2886075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 flipH="1">
            <a:off x="4469765" y="1152525"/>
            <a:ext cx="33909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FFFF">
                    <a:alpha val="0"/>
                  </a:srgbClr>
                </a:gs>
                <a:gs pos="50500">
                  <a:srgbClr val="2F555D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11"/>
            </p:custDataLst>
          </p:nvPr>
        </p:nvSpPr>
        <p:spPr>
          <a:xfrm>
            <a:off x="694800" y="1153160"/>
            <a:ext cx="10801875" cy="4140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t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pitchFamily="2" charset="-122"/>
              </a:defRPr>
            </a:lvl1pPr>
          </a:lstStyle>
          <a:p>
            <a:pPr lvl="0" algn="ctr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95325" y="6356350"/>
            <a:ext cx="2886075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884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83373" y="3735256"/>
            <a:ext cx="6608637" cy="3121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37941" y="428883"/>
            <a:ext cx="5255207" cy="5712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18801" y="341173"/>
            <a:ext cx="12211346" cy="42736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93185" y="1385570"/>
            <a:ext cx="8298180" cy="3797935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>
            <a:alphaModFix amt="74000"/>
          </a:blip>
          <a:srcRect/>
          <a:stretch>
            <a:fillRect/>
          </a:stretch>
        </p:blipFill>
        <p:spPr>
          <a:xfrm flipH="1">
            <a:off x="4946072" y="2605666"/>
            <a:ext cx="7245927" cy="37201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9490710" y="-1270"/>
            <a:ext cx="2702560" cy="29216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>
            <a:alphaModFix amt="75000"/>
          </a:blip>
          <a:stretch>
            <a:fillRect/>
          </a:stretch>
        </p:blipFill>
        <p:spPr>
          <a:xfrm flipH="1">
            <a:off x="0" y="3735070"/>
            <a:ext cx="6608445" cy="31216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-19050" y="3978910"/>
            <a:ext cx="6096000" cy="2879090"/>
          </a:xfrm>
          <a:prstGeom prst="rect">
            <a:avLst/>
          </a:prstGeom>
        </p:spPr>
      </p:pic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7"/>
            </p:custDataLst>
          </p:nvPr>
        </p:nvSpPr>
        <p:spPr>
          <a:xfrm>
            <a:off x="968400" y="1674000"/>
            <a:ext cx="5968800" cy="1638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sz="5400" b="0" spc="0" dirty="0">
                <a:sym typeface="+mn-ea"/>
              </a:defRPr>
            </a:lvl1pPr>
          </a:lstStyle>
          <a:p>
            <a:pPr marL="0" marR="0" lvl="0" indent="0" fontAlgn="auto">
              <a:lnSpc>
                <a:spcPts val="7000"/>
              </a:lnSpc>
              <a:buClrTx/>
              <a:buSzTx/>
              <a:buFontTx/>
            </a:pPr>
            <a:r>
              <a:rPr dirty="0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8"/>
            </p:custDataLst>
          </p:nvPr>
        </p:nvSpPr>
        <p:spPr>
          <a:xfrm>
            <a:off x="964974" y="3534410"/>
            <a:ext cx="1465580" cy="398780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 dirty="0">
                <a:solidFill>
                  <a:srgbClr val="FFFFFF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ctr"/>
            <a:r>
              <a:rPr>
                <a:sym typeface="+mn-ea"/>
              </a:rPr>
              <a:t>署名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6" Type="http://schemas.openxmlformats.org/officeDocument/2006/relationships/theme" Target="../theme/theme2.xml"/><Relationship Id="rId25" Type="http://schemas.openxmlformats.org/officeDocument/2006/relationships/tags" Target="../tags/tag122.xml"/><Relationship Id="rId24" Type="http://schemas.openxmlformats.org/officeDocument/2006/relationships/tags" Target="../tags/tag121.xml"/><Relationship Id="rId23" Type="http://schemas.openxmlformats.org/officeDocument/2006/relationships/tags" Target="../tags/tag120.xml"/><Relationship Id="rId22" Type="http://schemas.openxmlformats.org/officeDocument/2006/relationships/tags" Target="../tags/tag119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10.png"/><Relationship Id="rId18" Type="http://schemas.openxmlformats.org/officeDocument/2006/relationships/tags" Target="../tags/tag116.xml"/><Relationship Id="rId17" Type="http://schemas.openxmlformats.org/officeDocument/2006/relationships/image" Target="../media/image9.png"/><Relationship Id="rId16" Type="http://schemas.openxmlformats.org/officeDocument/2006/relationships/tags" Target="../tags/tag115.xml"/><Relationship Id="rId15" Type="http://schemas.openxmlformats.org/officeDocument/2006/relationships/image" Target="../media/image4.png"/><Relationship Id="rId14" Type="http://schemas.openxmlformats.org/officeDocument/2006/relationships/tags" Target="../tags/tag114.xml"/><Relationship Id="rId13" Type="http://schemas.openxmlformats.org/officeDocument/2006/relationships/image" Target="../media/image8.png"/><Relationship Id="rId12" Type="http://schemas.openxmlformats.org/officeDocument/2006/relationships/tags" Target="../tags/tag11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896485" y="5099685"/>
            <a:ext cx="7295515" cy="1758315"/>
          </a:xfrm>
          <a:custGeom>
            <a:avLst/>
            <a:gdLst>
              <a:gd name="connsiteX0" fmla="*/ 0 w 7295329"/>
              <a:gd name="connsiteY0" fmla="*/ 0 h 2231401"/>
              <a:gd name="connsiteX1" fmla="*/ 7295329 w 7295329"/>
              <a:gd name="connsiteY1" fmla="*/ 0 h 2231401"/>
              <a:gd name="connsiteX2" fmla="*/ 7295329 w 7295329"/>
              <a:gd name="connsiteY2" fmla="*/ 2231401 h 2231401"/>
              <a:gd name="connsiteX3" fmla="*/ 0 w 7295329"/>
              <a:gd name="connsiteY3" fmla="*/ 2231401 h 223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5329" h="2231401">
                <a:moveTo>
                  <a:pt x="0" y="0"/>
                </a:moveTo>
                <a:lnTo>
                  <a:pt x="7295329" y="0"/>
                </a:lnTo>
                <a:lnTo>
                  <a:pt x="7295329" y="2231401"/>
                </a:lnTo>
                <a:lnTo>
                  <a:pt x="0" y="2231401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alphaModFix amt="50000"/>
          </a:blip>
          <a:stretch>
            <a:fillRect/>
          </a:stretch>
        </p:blipFill>
        <p:spPr>
          <a:xfrm flipH="1">
            <a:off x="-19050" y="2584450"/>
            <a:ext cx="12211050" cy="4273550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>
            <a:alphaModFix amt="21000"/>
          </a:blip>
          <a:srcRect/>
          <a:stretch>
            <a:fillRect/>
          </a:stretch>
        </p:blipFill>
        <p:spPr>
          <a:xfrm>
            <a:off x="0" y="5753100"/>
            <a:ext cx="3597275" cy="1104900"/>
          </a:xfrm>
          <a:custGeom>
            <a:avLst/>
            <a:gdLst>
              <a:gd name="connsiteX0" fmla="*/ 0 w 7245927"/>
              <a:gd name="connsiteY0" fmla="*/ 0 h 2699480"/>
              <a:gd name="connsiteX1" fmla="*/ 7245927 w 7245927"/>
              <a:gd name="connsiteY1" fmla="*/ 0 h 2699480"/>
              <a:gd name="connsiteX2" fmla="*/ 7245927 w 7245927"/>
              <a:gd name="connsiteY2" fmla="*/ 2699480 h 2699480"/>
              <a:gd name="connsiteX3" fmla="*/ 0 w 7245927"/>
              <a:gd name="connsiteY3" fmla="*/ 2699480 h 26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927" h="2699480">
                <a:moveTo>
                  <a:pt x="0" y="0"/>
                </a:moveTo>
                <a:lnTo>
                  <a:pt x="7245927" y="0"/>
                </a:lnTo>
                <a:lnTo>
                  <a:pt x="7245927" y="2699480"/>
                </a:lnTo>
                <a:lnTo>
                  <a:pt x="0" y="269948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5583555" y="4209415"/>
            <a:ext cx="6608445" cy="2648585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>
          <a:xfrm>
            <a:off x="694800" y="6356350"/>
            <a:ext cx="28866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6350"/>
            <a:ext cx="2884200" cy="365125"/>
          </a:xfrm>
        </p:spPr>
        <p:txBody>
          <a:bodyPr/>
          <a:lstStyle>
            <a:lvl1pPr algn="r">
              <a:defRPr/>
            </a:lvl1pPr>
          </a:lstStyle>
          <a:p>
            <a:fld id="{515A922F-1294-4387-9CB3-FCC8465D972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21"/>
            <p:custDataLst>
              <p:tags r:id="rId23"/>
            </p:custDataLst>
          </p:nvPr>
        </p:nvSpPr>
        <p:spPr>
          <a:xfrm>
            <a:off x="694800" y="1276350"/>
            <a:ext cx="10800000" cy="49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0170" tIns="46990" rIns="90170" bIns="46990" rtlCol="0" anchor="b" anchorCtr="0">
            <a:norm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200" b="1" i="0" u="none" strike="noStrike" kern="1200" cap="none" spc="300" normalizeH="0" baseline="0" dirty="0">
          <a:ln>
            <a:noFill/>
            <a:prstDash val="sysDot"/>
          </a:ln>
          <a:solidFill>
            <a:schemeClr val="accent1"/>
          </a:solidFill>
          <a:latin typeface="+mj-ea"/>
          <a:ea typeface="+mj-ea"/>
          <a:cs typeface="MiSans Normal" panose="000005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noProof="1" dirty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MiSans Normal" panose="00000500000000000000" pitchFamily="2" charset="-122"/>
          <a:sym typeface="+mn-ea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pitchFamily="2" charset="-122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pitchFamily="2" charset="-122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pitchFamily="2" charset="-122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26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2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29.xml"/><Relationship Id="rId1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3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32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3"/>
            <p:custDataLst>
              <p:tags r:id="rId1"/>
            </p:custDataLst>
          </p:nvPr>
        </p:nvSpPr>
        <p:spPr>
          <a:xfrm>
            <a:off x="697865" y="721995"/>
            <a:ext cx="9041765" cy="1918335"/>
          </a:xfrm>
        </p:spPr>
        <p:txBody>
          <a:bodyPr>
            <a:normAutofit/>
          </a:bodyPr>
          <a:lstStyle/>
          <a:p>
            <a:r>
              <a:rPr lang="en-US" altLang="zh-CN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中医减重瘦身密码之</a:t>
            </a:r>
            <a:r>
              <a:rPr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穴位埋线</a:t>
            </a:r>
            <a:endParaRPr sz="4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3363595" y="3754755"/>
            <a:ext cx="7752080" cy="398780"/>
          </a:xfrm>
        </p:spPr>
        <p:txBody>
          <a:bodyPr>
            <a:no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单位：武汉东湖新技术开发区花山街社区卫生服务中心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15"/>
          <p:cNvSpPr>
            <a:spLocks noGrp="1"/>
          </p:cNvSpPr>
          <p:nvPr>
            <p:ph type="ctrTitle" hasCustomPrompt="1"/>
          </p:nvPr>
        </p:nvSpPr>
        <p:spPr>
          <a:xfrm>
            <a:off x="240030" y="640080"/>
            <a:ext cx="11572875" cy="1334135"/>
          </a:xfrm>
        </p:spPr>
        <p:txBody>
          <a:bodyPr vert="horz" wrap="square" lIns="101600" tIns="38100" rIns="76200" bIns="38100" anchor="b" anchorCtr="0">
            <a:noAutofit/>
          </a:bodyPr>
          <a:p>
            <a:pPr indent="0" algn="l">
              <a:lnSpc>
                <a:spcPct val="120000"/>
              </a:lnSpc>
              <a:buClrTx/>
              <a:buSzTx/>
              <a:buFontTx/>
            </a:pPr>
            <a: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b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b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最近被国家卫健委的《国家版减肥指南》刷屏了，看来这个肥非减不可了！春意盎然，正是减肥的好时机，还在为减肥苦恼，试遍了各种方法却收效甚微？别急，中医减肥瘦身密码来了</a:t>
            </a:r>
            <a:r>
              <a:rPr lang="en-US" altLang="zh-CN"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中医穴位埋线！它可不是简单的</a:t>
            </a:r>
            <a:r>
              <a:rPr lang="en-US" altLang="zh-CN"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扎针</a:t>
            </a:r>
            <a:r>
              <a:rPr lang="en-US" altLang="zh-CN"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，而是将传统中医智慧与现代科技完美结合的减肥新宠！</a:t>
            </a:r>
            <a:endParaRPr lang="zh-CN" altLang="en-US" sz="2400" b="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46" name="图片 20" descr="微信图片_202505111110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360" y="2291715"/>
            <a:ext cx="9340215" cy="41948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5"/>
          <p:cNvSpPr>
            <a:spLocks noGrp="1"/>
          </p:cNvSpPr>
          <p:nvPr>
            <p:ph type="ctrTitle" hasCustomPrompt="1"/>
          </p:nvPr>
        </p:nvSpPr>
        <p:spPr>
          <a:xfrm>
            <a:off x="179705" y="248285"/>
            <a:ext cx="4227195" cy="478155"/>
          </a:xfrm>
        </p:spPr>
        <p:txBody>
          <a:bodyPr vert="horz" wrap="square" lIns="101600" tIns="38100" rIns="76200" bIns="38100" anchor="b" anchorCtr="0">
            <a:noAutofit/>
          </a:bodyPr>
          <a:p>
            <a:pPr>
              <a:buClrTx/>
              <a:buSzTx/>
              <a:buFontTx/>
            </a:pPr>
            <a:r>
              <a:rPr lang="zh-CN" altLang="en-US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什么是穴位埋线？</a:t>
            </a:r>
            <a:endParaRPr lang="zh-CN" altLang="en-US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副标题 6"/>
          <p:cNvSpPr>
            <a:spLocks noGrp="1"/>
          </p:cNvSpPr>
          <p:nvPr>
            <p:ph type="subTitle" idx="1"/>
          </p:nvPr>
        </p:nvSpPr>
        <p:spPr>
          <a:xfrm>
            <a:off x="323850" y="953770"/>
            <a:ext cx="11410315" cy="2019300"/>
          </a:xfrm>
        </p:spPr>
        <p:txBody>
          <a:bodyPr vert="horz" wrap="square" lIns="101600" tIns="0" rIns="82550" bIns="0" anchor="t" anchorCtr="0">
            <a:noAutofit/>
          </a:bodyPr>
          <a:p>
            <a:pPr marL="0" indent="0" algn="l" latinLnBrk="0">
              <a:lnSpc>
                <a:spcPct val="120000"/>
              </a:lnSpc>
              <a:buClrTx/>
              <a:buSzTx/>
              <a:buNone/>
            </a:pP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穴位埋线是一种长效针灸的治疗方法，是在针灸理论指导下，将可吸收的线体装到埋线针里，通过针孔推到辨证取穴的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上，线体在机体缓慢软化、分解、液化、吸收，从而持续刺激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，调节周围植物神经和内分泌功能，起到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疏通经络、调和气血、平衡阴阳、调理脏腑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的作用，是一种集穴位封闭、针刺、刺血等多种效应为一体的治疗方法。因其操作简单，易于联合其他疗法综合治疗，能进一步优化临床治疗方案，因此在临床中广泛推广。</a:t>
            </a:r>
            <a:endParaRPr lang="zh-CN" altLang="en-US" sz="240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穴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1020" y="3739515"/>
            <a:ext cx="3515995" cy="297878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85" y="3740150"/>
            <a:ext cx="4375785" cy="2978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标题 5"/>
          <p:cNvSpPr>
            <a:spLocks noGrp="1"/>
          </p:cNvSpPr>
          <p:nvPr/>
        </p:nvSpPr>
        <p:spPr>
          <a:xfrm>
            <a:off x="323850" y="654050"/>
            <a:ext cx="4705350" cy="444500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b" anchorCtr="0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穴位埋线适合哪些人群？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3" name="副标题 6"/>
          <p:cNvSpPr>
            <a:spLocks noGrp="1"/>
          </p:cNvSpPr>
          <p:nvPr/>
        </p:nvSpPr>
        <p:spPr>
          <a:xfrm>
            <a:off x="607060" y="1708150"/>
            <a:ext cx="10687685" cy="1651000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0" rIns="82550" bIns="0" anchor="t" anchorCtr="0"/>
          <a:p>
            <a:pPr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en-US" altLang="zh-CN" sz="18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单纯性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肥胖：进食比较多，运动消耗比较少，长此以往便形成的肥胖。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产后肥胖。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脾虚湿气重的肥胖人群：疲乏无力，进食并不多，身体还怕冷懒动，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这些人多属脾胃气虚，运化不利而出现湿气重。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en-US" alt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sz="1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SzTx/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注意！孕妇、皮肤感染者、严重糖尿病或凝血功能障碍者属于禁忌人群，不宜使用穴位埋线来减重。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5"/>
          <p:cNvSpPr>
            <a:spLocks noGrp="1"/>
          </p:cNvSpPr>
          <p:nvPr>
            <p:ph type="ctrTitle" hasCustomPrompt="1"/>
          </p:nvPr>
        </p:nvSpPr>
        <p:spPr>
          <a:xfrm>
            <a:off x="417195" y="294005"/>
            <a:ext cx="4784725" cy="665480"/>
          </a:xfrm>
        </p:spPr>
        <p:txBody>
          <a:bodyPr vert="horz" wrap="square" lIns="101600" tIns="38100" rIns="76200" bIns="38100" anchor="b" anchorCtr="0">
            <a:noAutofit/>
          </a:bodyPr>
          <a:p>
            <a:pPr>
              <a:buClrTx/>
              <a:buSzTx/>
              <a:buFontTx/>
            </a:pPr>
            <a:r>
              <a:rPr lang="zh-CN" altLang="en-US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穴位埋线安全吗？</a:t>
            </a:r>
            <a:endParaRPr lang="zh-CN" altLang="en-US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副标题 6"/>
          <p:cNvSpPr>
            <a:spLocks noGrp="1"/>
          </p:cNvSpPr>
          <p:nvPr>
            <p:ph type="subTitle" idx="1"/>
          </p:nvPr>
        </p:nvSpPr>
        <p:spPr>
          <a:xfrm>
            <a:off x="551815" y="1032510"/>
            <a:ext cx="11355705" cy="1363980"/>
          </a:xfrm>
        </p:spPr>
        <p:txBody>
          <a:bodyPr vert="horz" wrap="square" lIns="101600" tIns="0" rIns="82550" bIns="0" anchor="t" anchorCtr="0">
            <a:noAutofit/>
          </a:bodyPr>
          <a:p>
            <a:pPr marL="0" indent="0" algn="l">
              <a:buClrTx/>
              <a:buSzTx/>
              <a:buNone/>
            </a:pPr>
            <a: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在进行穴位埋线时，专业的医生会用一根细小的埋线针，将线体材料注入相应的穴位，一个穴位只需要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秒钟的时间。埋线疗法所采用的针具及线体均为一次性的医疗产品，保证一人一针，避免了医源性交叉感染，安全卫生。</a:t>
            </a:r>
            <a:endParaRPr lang="zh-CN" altLang="en-US" sz="240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1624965" y="2714625"/>
            <a:ext cx="8698230" cy="38487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ctrTitle" hasCustomPrompt="1"/>
          </p:nvPr>
        </p:nvSpPr>
        <p:spPr>
          <a:xfrm>
            <a:off x="428625" y="523240"/>
            <a:ext cx="4553585" cy="700405"/>
          </a:xfrm>
        </p:spPr>
        <p:txBody>
          <a:bodyPr vert="horz" wrap="square" lIns="101600" tIns="38100" rIns="76200" bIns="38100" anchor="b" anchorCtr="0">
            <a:normAutofit/>
          </a:bodyPr>
          <a:p>
            <a:pPr>
              <a:buClrTx/>
              <a:buSzTx/>
              <a:buFontTx/>
            </a:pPr>
            <a:r>
              <a:rPr lang="zh-CN" altLang="en-US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埋线材料要取出来吗？</a:t>
            </a:r>
            <a:endParaRPr lang="zh-CN" altLang="en-US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2" name="副标题 2"/>
          <p:cNvSpPr>
            <a:spLocks noGrp="1"/>
          </p:cNvSpPr>
          <p:nvPr>
            <p:ph type="subTitle" idx="1"/>
          </p:nvPr>
        </p:nvSpPr>
        <p:spPr>
          <a:xfrm>
            <a:off x="323850" y="1707515"/>
            <a:ext cx="10646410" cy="819785"/>
          </a:xfrm>
        </p:spPr>
        <p:txBody>
          <a:bodyPr vert="horz" wrap="square" lIns="101600" tIns="0" rIns="82550" bIns="0" anchor="t" anchorCtr="0">
            <a:noAutofit/>
          </a:bodyPr>
          <a:p>
            <a:pPr marL="0" indent="0" algn="l">
              <a:buClrTx/>
              <a:buSzTx/>
              <a:buNone/>
            </a:pPr>
            <a: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穴位埋线所选用的材料是胶原蛋白线（可吸收性外科缝线）或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PGA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埋线材料不需要取出。</a:t>
            </a:r>
            <a:endParaRPr lang="zh-CN" altLang="en-US" sz="240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pg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5520" y="3255010"/>
            <a:ext cx="3373120" cy="3277870"/>
          </a:xfrm>
          <a:prstGeom prst="rect">
            <a:avLst/>
          </a:prstGeom>
        </p:spPr>
      </p:pic>
      <p:pic>
        <p:nvPicPr>
          <p:cNvPr id="4" name="图片 3" descr="胶原蛋白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35" y="3255010"/>
            <a:ext cx="3928745" cy="3277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ctrTitle" hasCustomPrompt="1"/>
          </p:nvPr>
        </p:nvSpPr>
        <p:spPr>
          <a:xfrm>
            <a:off x="539750" y="471805"/>
            <a:ext cx="5377180" cy="883285"/>
          </a:xfrm>
        </p:spPr>
        <p:txBody>
          <a:bodyPr vert="horz" wrap="square" lIns="101600" tIns="38100" rIns="76200" bIns="38100" anchor="b" anchorCtr="0">
            <a:noAutofit/>
          </a:bodyPr>
          <a:p>
            <a:pPr>
              <a:buClrTx/>
              <a:buSzTx/>
              <a:buFontTx/>
            </a:pPr>
            <a:r>
              <a:rPr lang="zh-CN" altLang="en-US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穴位埋线减肥多久能见效？</a:t>
            </a:r>
            <a:endParaRPr lang="zh-CN" altLang="en-US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66" name="副标题 2"/>
          <p:cNvSpPr>
            <a:spLocks noGrp="1"/>
          </p:cNvSpPr>
          <p:nvPr>
            <p:ph type="subTitle" idx="1"/>
          </p:nvPr>
        </p:nvSpPr>
        <p:spPr>
          <a:xfrm>
            <a:off x="200660" y="2018665"/>
            <a:ext cx="11017885" cy="2265680"/>
          </a:xfrm>
        </p:spPr>
        <p:txBody>
          <a:bodyPr vert="horz" wrap="square" lIns="101600" tIns="0" rIns="82550" bIns="0" anchor="t" anchorCtr="0">
            <a:noAutofit/>
          </a:bodyPr>
          <a:p>
            <a:pPr marL="0" indent="0" algn="l">
              <a:buClrTx/>
              <a:buSzTx/>
              <a:buNone/>
            </a:pPr>
            <a:r>
              <a:rPr lang="en-US" altLang="zh-CN"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穴位埋线每隔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15-20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天进行一次埋线，连续进行</a:t>
            </a: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次为一个疗程。一个疗程后，体重可有不同程度的下降，具体下降多少则因人而异。</a:t>
            </a:r>
            <a:endParaRPr lang="zh-CN" altLang="en-US" sz="240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en-US" altLang="zh-CN" sz="240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穴位埋线实践中发现其减脂效果较为明显，脂肪堆积较多导致的腰围、臀围、腿围较大的会有明显变化。</a:t>
            </a:r>
            <a:endParaRPr lang="en-US" altLang="zh-CN" sz="2400" kern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467360" y="631825"/>
            <a:ext cx="5773420" cy="701040"/>
          </a:xfrm>
        </p:spPr>
        <p:txBody>
          <a:bodyPr>
            <a:noAutofit/>
          </a:bodyPr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穴位埋线后有哪些注意事项？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467360" y="495300"/>
            <a:ext cx="11379200" cy="22053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en-US" altLang="zh-CN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埋线后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小时内，埋线部位要保持干燥清洁，避免沾水，以防感染。要遵循饮食清淡、均衡的原则，减少高热量、高脂肪、高糖分食物的摄入。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适量的运动有助于加速脂肪燃烧，可选择散步、慢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跑、瑜伽等有氧运动，每周坚持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次，每次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以上。还要保证充足的睡眠，每天尽量睡够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7-8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，良好的睡眠能调节身体的内分泌系统，对减肥也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很大帮助。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微信图片_202505111229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5920" y="2438400"/>
            <a:ext cx="3918585" cy="4104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z="6000" b="1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6000" b="1">
                <a:latin typeface="微软雅黑" panose="020B0503020204020204" charset="-122"/>
                <a:ea typeface="微软雅黑" panose="020B0503020204020204" charset="-122"/>
              </a:rPr>
              <a:t>谢</a:t>
            </a:r>
            <a:r>
              <a:rPr lang="en-US" altLang="zh-CN" sz="6000" b="1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6000" b="1">
                <a:latin typeface="微软雅黑" panose="020B0503020204020204" charset="-122"/>
                <a:ea typeface="微软雅黑" panose="020B0503020204020204" charset="-122"/>
              </a:rPr>
              <a:t>谢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二级&#13;三级&#13;四级&#13;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0235"/>
</p:tagLst>
</file>

<file path=ppt/tags/tag1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0235"/>
</p:tagLst>
</file>

<file path=ppt/tags/tag12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11"/>
  <p:tag name="KSO_WM_BEAUTIFY_FLAG" val="#wm#"/>
  <p:tag name="KSO_WM_TEMPLATE_INDEX" val="20230235"/>
  <p:tag name="KSO_WM_TEMPLATE_CATEGORY" val="custom"/>
  <p:tag name="KSO_WM_TEMPLATE_MASTER_TYPE" val="0"/>
</p:tagLst>
</file>

<file path=ppt/tags/tag1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添加文档标题"/>
  <p:tag name="KSO_WM_UNIT_ID" val="custom20230235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0235"/>
  <p:tag name="KSO_WM_TEMPLATE_CATEGORY" val="custom"/>
  <p:tag name="KSO_WM_UNIT_ISCONTENTSTITLE" val="0"/>
  <p:tag name="KSO_WM_UNIT_TEXT_TYPE" val="1"/>
</p:tagLst>
</file>

<file path=ppt/tags/tag12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0235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0235"/>
  <p:tag name="KSO_WM_TEMPLATE_CATEGORY" val="custom"/>
</p:tagLst>
</file>

<file path=ppt/tags/tag125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11"/>
  <p:tag name="KSO_WM_BEAUTIFY_FLAG" val="#wm#"/>
  <p:tag name="KSO_WM_TEMPLATE_INDEX" val="20230235"/>
  <p:tag name="KSO_WM_TEMPLATE_CATEGORY" val="custom"/>
  <p:tag name="KSO_WM_SLIDE_INDEX" val="1"/>
  <p:tag name="KSO_WM_SLIDE_ID" val="custom20230235_1"/>
  <p:tag name="KSO_WM_TEMPLATE_MASTER_TYPE" val="0"/>
  <p:tag name="KSO_WM_SLIDE_LAYOUT" val="a_f"/>
  <p:tag name="KSO_WM_SLIDE_LAYOUT_CNT" val="1_1"/>
  <p:tag name="CP_OUTLINE_TITLE" val="穴位埋线减重：传统中医与现代科技的融合创新"/>
  <p:tag name="CP_OUTLINE_TYPE" val="pt_title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30235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30235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30235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30235"/>
</p:tagLst>
</file>

<file path=ppt/tags/tag1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30235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30235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30235"/>
</p:tagLst>
</file>

<file path=ppt/tags/tag13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0235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0235"/>
  <p:tag name="KSO_WM_TEMPLATE_CATEGORY" val="custom"/>
  <p:tag name="KSO_WM_UNIT_ISCONTENTSTITLE" val="0"/>
</p:tagLst>
</file>

<file path=ppt/tags/tag134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0235"/>
  <p:tag name="KSO_WM_TEMPLATE_CATEGORY" val="custom"/>
  <p:tag name="KSO_WM_SLIDE_INDEX" val="11"/>
  <p:tag name="KSO_WM_SLIDE_ID" val="custom20230235_11"/>
  <p:tag name="KSO_WM_TEMPLATE_MASTER_TYPE" val="0"/>
  <p:tag name="KSO_WM_SLIDE_LAYOUT" val="a_f"/>
  <p:tag name="KSO_WM_SLIDE_LAYOUT_CNT" val="1_1"/>
  <p:tag name="CP_OUTLINE_TITLE" val="谢谢"/>
  <p:tag name="CP_OUTLINE_TYPE" val="pt_end"/>
</p:tagLst>
</file>

<file path=ppt/tags/tag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2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8"/>
</p:tagLst>
</file>

<file path=ppt/tags/tag2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辑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5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5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5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5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5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6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6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6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6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6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7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7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7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7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8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8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8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8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母版副标题样式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53">
      <a:dk1>
        <a:srgbClr val="000000"/>
      </a:dk1>
      <a:lt1>
        <a:srgbClr val="FFFFFF"/>
      </a:lt1>
      <a:dk2>
        <a:srgbClr val="768395"/>
      </a:dk2>
      <a:lt2>
        <a:srgbClr val="E3E6E9"/>
      </a:lt2>
      <a:accent1>
        <a:srgbClr val="2F555D"/>
      </a:accent1>
      <a:accent2>
        <a:srgbClr val="B7524D"/>
      </a:accent2>
      <a:accent3>
        <a:srgbClr val="654D25"/>
      </a:accent3>
      <a:accent4>
        <a:srgbClr val="EBA961"/>
      </a:accent4>
      <a:accent5>
        <a:srgbClr val="46ACBA"/>
      </a:accent5>
      <a:accent6>
        <a:srgbClr val="8DA6AA"/>
      </a:accent6>
      <a:hlink>
        <a:srgbClr val="FF0000"/>
      </a:hlink>
      <a:folHlink>
        <a:srgbClr val="E61AD0"/>
      </a:folHlink>
    </a:clrScheme>
    <a:fontScheme name="自定义 14">
      <a:majorFont>
        <a:latin typeface="汉仪古隶简"/>
        <a:ea typeface="汉仪古隶简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1F6E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WPS 演示</Application>
  <PresentationFormat>宽屏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MiSans Normal</vt:lpstr>
      <vt:lpstr>Arial Unicode MS</vt:lpstr>
      <vt:lpstr>汉仪古隶简</vt:lpstr>
      <vt:lpstr>隶书</vt:lpstr>
      <vt:lpstr>Calibri</vt:lpstr>
      <vt:lpstr>Office 主题</vt:lpstr>
      <vt:lpstr>1_Office 主题</vt:lpstr>
      <vt:lpstr>   中医减重瘦身密码之穴位埋线</vt:lpstr>
      <vt:lpstr>               最近被国家卫健委的《国家版减肥指南》刷屏了，看来这个肥非减不可了！春意盎然，正是减肥的好时机，还在为减肥苦恼，试遍了各种方法却收效甚微？别急，中医减肥瘦身密码来了——中医穴位埋线！它可不是简单的“扎针”，而是将传统中医智慧与现代科技完美结合的减肥新宠！</vt:lpstr>
      <vt:lpstr>什么是穴位埋线？</vt:lpstr>
      <vt:lpstr>PowerPoint 演示文稿</vt:lpstr>
      <vt:lpstr>穴位埋线安全吗？</vt:lpstr>
      <vt:lpstr>埋线材料要取出来吗？</vt:lpstr>
      <vt:lpstr>穴位埋线减肥多久能见效？</vt:lpstr>
      <vt:lpstr>穴位埋线后有哪些注意事项？</vt:lpstr>
      <vt:lpstr>         谢  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穴位埋线减重：传统中医与现代科技的融合创新</dc:title>
  <dc:creator/>
  <cp:lastModifiedBy>啾</cp:lastModifiedBy>
  <cp:revision>11</cp:revision>
  <dcterms:created xsi:type="dcterms:W3CDTF">2025-05-11T04:49:00Z</dcterms:created>
  <dcterms:modified xsi:type="dcterms:W3CDTF">2025-06-23T03:43:41Z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B75C98F4C40948689CB49D1002CA5FAC</vt:lpwstr>
  </property>
</Properties>
</file>