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wdp" ContentType="image/vnd.ms-photo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79" r:id="rId4"/>
    <p:sldId id="291" r:id="rId5"/>
    <p:sldId id="287" r:id="rId6"/>
    <p:sldId id="292" r:id="rId7"/>
    <p:sldId id="294" r:id="rId8"/>
    <p:sldId id="295" r:id="rId9"/>
    <p:sldId id="285" r:id="rId10"/>
  </p:sldIdLst>
  <p:sldSz cx="12192000" cy="6858000"/>
  <p:notesSz cx="7103745" cy="10234295"/>
  <p:custDataLst>
    <p:tags r:id="rId14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4" d="100"/>
          <a:sy n="74" d="100"/>
        </p:scale>
        <p:origin x="-684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4" Type="http://schemas.openxmlformats.org/officeDocument/2006/relationships/tags" Target="tags/tag1.xml"/><Relationship Id="rId13" Type="http://schemas.openxmlformats.org/officeDocument/2006/relationships/tableStyles" Target="tableStyles.xml"/><Relationship Id="rId12" Type="http://schemas.openxmlformats.org/officeDocument/2006/relationships/viewProps" Target="viewProps.xml"/><Relationship Id="rId11" Type="http://schemas.openxmlformats.org/officeDocument/2006/relationships/presProps" Target="presProps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838200" y="365125"/>
            <a:ext cx="10515600" cy="58118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186774" y="1778438"/>
            <a:ext cx="4873574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186774" y="2665379"/>
            <a:ext cx="4873574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256938" y="1778438"/>
            <a:ext cx="4897576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256938" y="2665379"/>
            <a:ext cx="4897576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4165349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457201"/>
            <a:ext cx="6172200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4165349" cy="3811588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2.jpeg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5" Type="http://schemas.microsoft.com/office/2007/relationships/hdphoto" Target="../media/image9.wdp"/><Relationship Id="rId4" Type="http://schemas.openxmlformats.org/officeDocument/2006/relationships/image" Target="../media/image8.png"/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1.png"/><Relationship Id="rId1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3.png"/><Relationship Id="rId1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5.jpeg"/><Relationship Id="rId1" Type="http://schemas.openxmlformats.org/officeDocument/2006/relationships/image" Target="../media/image14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66445" y="603408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n-US" altLang="zh-CN" sz="6600" b="1" dirty="0" smtClean="0"/>
              <a:t> </a:t>
            </a:r>
            <a:r>
              <a:rPr lang="zh-CN" altLang="en-US" sz="6600" b="1" dirty="0" smtClean="0">
                <a:solidFill>
                  <a:schemeClr val="accent1">
                    <a:lumMod val="75000"/>
                  </a:schemeClr>
                </a:solidFill>
              </a:rPr>
              <a:t>课堂主题</a:t>
            </a:r>
            <a:endParaRPr lang="zh-CN" altLang="en-US" sz="6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副标题 2"/>
          <p:cNvSpPr>
            <a:spLocks noGrp="1"/>
          </p:cNvSpPr>
          <p:nvPr>
            <p:ph idx="1"/>
          </p:nvPr>
        </p:nvSpPr>
        <p:spPr>
          <a:xfrm>
            <a:off x="766445" y="2266682"/>
            <a:ext cx="10515600" cy="500498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altLang="zh-CN" dirty="0"/>
              <a:t>          </a:t>
            </a:r>
            <a:r>
              <a:rPr lang="zh-CN" altLang="en-US" sz="3200" b="1" dirty="0" smtClean="0"/>
              <a:t> </a:t>
            </a:r>
            <a:r>
              <a:rPr lang="zh-CN" altLang="en-US" sz="3200" b="1" dirty="0" smtClean="0"/>
              <a:t> </a:t>
            </a:r>
            <a:r>
              <a:rPr lang="zh-CN" altLang="en-US" sz="4400" b="1" dirty="0" smtClean="0">
                <a:solidFill>
                  <a:schemeClr val="accent1">
                    <a:lumMod val="75000"/>
                  </a:schemeClr>
                </a:solidFill>
              </a:rPr>
              <a:t>戒</a:t>
            </a:r>
            <a:r>
              <a:rPr lang="zh-CN" altLang="en-US" sz="4400" b="1" dirty="0" smtClean="0">
                <a:solidFill>
                  <a:schemeClr val="accent1">
                    <a:lumMod val="75000"/>
                  </a:schemeClr>
                </a:solidFill>
              </a:rPr>
              <a:t>掉酒依</a:t>
            </a:r>
            <a:r>
              <a:rPr lang="zh-CN" altLang="en-US" sz="4400" b="1" dirty="0" smtClean="0">
                <a:solidFill>
                  <a:schemeClr val="accent1">
                    <a:lumMod val="75000"/>
                  </a:schemeClr>
                </a:solidFill>
              </a:rPr>
              <a:t>赖     对“酒”说拜拜！</a:t>
            </a:r>
            <a:endParaRPr lang="en-US" altLang="zh-CN" sz="44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ctr">
              <a:buNone/>
            </a:pPr>
            <a:endParaRPr lang="en-US" altLang="zh-CN" b="1" dirty="0" smtClean="0"/>
          </a:p>
          <a:p>
            <a:pPr marL="0" indent="0" algn="ctr">
              <a:buNone/>
            </a:pPr>
            <a:r>
              <a:rPr lang="zh-CN" altLang="en-US" b="1" dirty="0" smtClean="0"/>
              <a:t>精</a:t>
            </a:r>
            <a:r>
              <a:rPr lang="zh-CN" altLang="en-US" b="1" dirty="0"/>
              <a:t>神医学</a:t>
            </a:r>
            <a:r>
              <a:rPr lang="en-US" altLang="zh-CN" b="1" dirty="0"/>
              <a:t>III</a:t>
            </a:r>
            <a:r>
              <a:rPr lang="zh-CN" altLang="en-US" b="1" dirty="0"/>
              <a:t>科一病区   曾超</a:t>
            </a:r>
            <a:endParaRPr lang="en-US" altLang="zh-CN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US" altLang="zh-CN" sz="1800" b="1" dirty="0"/>
          </a:p>
          <a:p>
            <a:pPr marL="0" indent="0">
              <a:buNone/>
            </a:pPr>
            <a:endParaRPr lang="en-US" altLang="zh-CN" sz="3200" b="1" dirty="0" smtClean="0"/>
          </a:p>
          <a:p>
            <a:pPr marL="0" indent="0">
              <a:buNone/>
            </a:pPr>
            <a:endParaRPr lang="en-US" altLang="zh-CN" sz="3200" b="1" dirty="0"/>
          </a:p>
          <a:p>
            <a:pPr marL="0" indent="0">
              <a:buNone/>
            </a:pPr>
            <a:endParaRPr lang="en-US" altLang="zh-CN" sz="3200" b="1" dirty="0" smtClean="0"/>
          </a:p>
          <a:p>
            <a:pPr marL="0" indent="0">
              <a:buNone/>
            </a:pPr>
            <a:r>
              <a:rPr lang="zh-CN" altLang="en-US" sz="3200" b="1" dirty="0" smtClean="0"/>
              <a:t>                                                                  </a:t>
            </a:r>
            <a:r>
              <a:rPr lang="en-US" altLang="zh-CN" b="1" dirty="0" smtClean="0"/>
              <a:t> </a:t>
            </a:r>
            <a:endParaRPr lang="en-US" altLang="zh-CN" sz="3200" b="1" dirty="0" smtClean="0"/>
          </a:p>
          <a:p>
            <a:pPr marL="0" indent="0">
              <a:buNone/>
            </a:pPr>
            <a:endParaRPr lang="en-US" altLang="zh-CN" sz="3200" b="1" dirty="0"/>
          </a:p>
          <a:p>
            <a:pPr marL="0" indent="0">
              <a:buNone/>
            </a:pPr>
            <a:endParaRPr lang="zh-CN" altLang="en-US" sz="3200" b="1" dirty="0"/>
          </a:p>
        </p:txBody>
      </p:sp>
      <p:pic>
        <p:nvPicPr>
          <p:cNvPr id="8" name="Picture 5" descr="院徽组合"/>
          <p:cNvPicPr>
            <a:picLocks noChangeAspect="1"/>
          </p:cNvPicPr>
          <p:nvPr/>
        </p:nvPicPr>
        <p:blipFill>
          <a:blip r:embed="rId1" cstate="print"/>
          <a:stretch>
            <a:fillRect/>
          </a:stretch>
        </p:blipFill>
        <p:spPr>
          <a:xfrm>
            <a:off x="150495" y="96520"/>
            <a:ext cx="1231900" cy="116967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122" name="Picture 2" descr="C:\Users\Administrator\Desktop\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350" y="4572001"/>
            <a:ext cx="11564244" cy="228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56597" y="988498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altLang="zh-CN" sz="4400" b="1" dirty="0" smtClean="0"/>
              <a:t> </a:t>
            </a:r>
            <a:endParaRPr lang="en-US" altLang="zh-CN" sz="3600" b="1" dirty="0" smtClean="0"/>
          </a:p>
          <a:p>
            <a:pPr marL="0" indent="0">
              <a:buNone/>
            </a:pPr>
            <a:r>
              <a:rPr lang="zh-CN" altLang="en-US" sz="3600" b="1" dirty="0" smtClean="0"/>
              <a:t>课堂提</a:t>
            </a:r>
            <a:r>
              <a:rPr lang="zh-CN" altLang="en-US" sz="3600" b="1" dirty="0" smtClean="0"/>
              <a:t>问</a:t>
            </a:r>
            <a:r>
              <a:rPr lang="en-US" altLang="zh-CN" sz="3600" b="1" dirty="0" smtClean="0"/>
              <a:t>1</a:t>
            </a:r>
            <a:r>
              <a:rPr lang="zh-CN" altLang="en-US" sz="3600" b="1" dirty="0" smtClean="0"/>
              <a:t>：</a:t>
            </a:r>
            <a:endParaRPr lang="en-US" altLang="zh-CN" sz="3600" b="1" dirty="0" smtClean="0"/>
          </a:p>
          <a:p>
            <a:pPr marL="0" indent="0">
              <a:buNone/>
            </a:pPr>
            <a:r>
              <a:rPr lang="zh-CN" altLang="en-US" sz="3600" b="1" dirty="0"/>
              <a:t>什</a:t>
            </a:r>
            <a:r>
              <a:rPr lang="zh-CN" altLang="en-US" sz="3600" b="1" dirty="0" smtClean="0"/>
              <a:t>么是酒依赖？</a:t>
            </a:r>
            <a:endParaRPr lang="en-US" altLang="zh-CN" sz="3600" b="1" dirty="0"/>
          </a:p>
        </p:txBody>
      </p:sp>
      <p:pic>
        <p:nvPicPr>
          <p:cNvPr id="11" name="Picture 5" descr="院徽组合"/>
          <p:cNvPicPr>
            <a:picLocks noChangeAspect="1"/>
          </p:cNvPicPr>
          <p:nvPr/>
        </p:nvPicPr>
        <p:blipFill>
          <a:blip r:embed="rId1" cstate="print"/>
          <a:stretch>
            <a:fillRect/>
          </a:stretch>
        </p:blipFill>
        <p:spPr>
          <a:xfrm>
            <a:off x="150495" y="96520"/>
            <a:ext cx="1231900" cy="116967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2234" y="2013397"/>
            <a:ext cx="3810000" cy="44002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970" y="3295785"/>
            <a:ext cx="1179021" cy="9005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591143" y="3295785"/>
            <a:ext cx="5337691" cy="16677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 dirty="0" smtClean="0">
                <a:latin typeface="新宋体" panose="02010609030101010101" pitchFamily="49" charset="-122"/>
                <a:ea typeface="新宋体" panose="02010609030101010101" pitchFamily="49" charset="-122"/>
              </a:rPr>
              <a:t>是由于反复或持续性饮酒所致对酒精渴求的特殊心理状态，以及减少或停饮后出现的心理、躯体的特殊反应</a:t>
            </a:r>
            <a:endParaRPr lang="zh-CN" altLang="en-US" sz="2400" b="1" dirty="0">
              <a:latin typeface="新宋体" panose="02010609030101010101" pitchFamily="49" charset="-122"/>
              <a:ea typeface="新宋体" panose="0201060903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91492" y="1359537"/>
            <a:ext cx="10515600" cy="4351338"/>
          </a:xfrm>
        </p:spPr>
        <p:txBody>
          <a:bodyPr>
            <a:normAutofit/>
          </a:bodyPr>
          <a:lstStyle/>
          <a:p>
            <a:r>
              <a:rPr lang="zh-CN" altLang="en-US" sz="3200" b="1" dirty="0" smtClean="0"/>
              <a:t>课堂提问</a:t>
            </a:r>
            <a:r>
              <a:rPr lang="en-US" altLang="zh-CN" sz="3200" b="1" dirty="0" smtClean="0"/>
              <a:t>2</a:t>
            </a:r>
            <a:r>
              <a:rPr lang="zh-CN" altLang="en-US" sz="3200" b="1" dirty="0" smtClean="0"/>
              <a:t>：</a:t>
            </a:r>
            <a:endParaRPr lang="en-US" altLang="zh-CN" sz="3200" b="1" dirty="0" smtClean="0"/>
          </a:p>
          <a:p>
            <a:r>
              <a:rPr lang="zh-CN" altLang="en-US" sz="3200" b="1" dirty="0" smtClean="0"/>
              <a:t>酒依赖有哪些表现？</a:t>
            </a:r>
            <a:endParaRPr lang="zh-CN" altLang="en-US" sz="3200" b="1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542" y="141824"/>
            <a:ext cx="1231900" cy="1169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968" y="2923504"/>
            <a:ext cx="1176337" cy="1062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918951" y="3084356"/>
            <a:ext cx="6220497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dirty="0" smtClean="0"/>
              <a:t>1.</a:t>
            </a:r>
            <a:r>
              <a:rPr lang="zh-CN" altLang="en-US" sz="2000" b="1" dirty="0" smtClean="0"/>
              <a:t>在开始饮酒后就会体会到心情愉快，酒后话多，紧张和疲劳感消失，对酒的渴求越来越重</a:t>
            </a:r>
            <a:r>
              <a:rPr lang="zh-CN" altLang="en-US" sz="2000" b="1" dirty="0"/>
              <a:t>，</a:t>
            </a:r>
            <a:r>
              <a:rPr lang="zh-CN" altLang="en-US" sz="2000" b="1" dirty="0" smtClean="0"/>
              <a:t>出现心理依赖和躯体依赖</a:t>
            </a:r>
            <a:endParaRPr lang="en-US" altLang="zh-CN" sz="2000" b="1" dirty="0" smtClean="0"/>
          </a:p>
          <a:p>
            <a:r>
              <a:rPr lang="en-US" altLang="zh-CN" sz="2000" b="1" dirty="0" smtClean="0"/>
              <a:t>2.</a:t>
            </a:r>
            <a:r>
              <a:rPr lang="zh-CN" altLang="en-US" sz="2000" b="1" dirty="0" smtClean="0"/>
              <a:t>停饮后出现戒断症状：焦虑、抑郁、恶心、呕吐、出汗、心慌、眠差，甚至出现震颤、幻觉、意识障碍、癫痫发作等</a:t>
            </a:r>
            <a:endParaRPr lang="en-US" altLang="zh-CN" sz="2000" b="1" dirty="0" smtClean="0"/>
          </a:p>
          <a:p>
            <a:r>
              <a:rPr lang="en-US" altLang="zh-CN" sz="2000" b="1" dirty="0" smtClean="0"/>
              <a:t>3.</a:t>
            </a:r>
            <a:r>
              <a:rPr lang="zh-CN" altLang="en-US" sz="2000" b="1" dirty="0" smtClean="0"/>
              <a:t>再次饮酒后上述症状立即消失</a:t>
            </a:r>
            <a:endParaRPr lang="en-US" altLang="zh-CN" sz="2000" b="1" dirty="0" smtClean="0"/>
          </a:p>
          <a:p>
            <a:endParaRPr lang="zh-CN" altLang="en-US" sz="2000" b="1" dirty="0"/>
          </a:p>
        </p:txBody>
      </p:sp>
      <p:sp>
        <p:nvSpPr>
          <p:cNvPr id="5" name="动作按钮: 声音 4">
            <a:hlinkClick r:id="" action="ppaction://noaction" highlightClick="1"/>
          </p:cNvPr>
          <p:cNvSpPr/>
          <p:nvPr/>
        </p:nvSpPr>
        <p:spPr>
          <a:xfrm>
            <a:off x="1552500" y="3181082"/>
            <a:ext cx="304682" cy="273698"/>
          </a:xfrm>
          <a:prstGeom prst="actionButtonSound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0000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1260" y="3700306"/>
            <a:ext cx="317500" cy="28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1451" y="4319610"/>
            <a:ext cx="317500" cy="28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云形 5"/>
          <p:cNvSpPr/>
          <p:nvPr/>
        </p:nvSpPr>
        <p:spPr>
          <a:xfrm>
            <a:off x="3309869" y="5531476"/>
            <a:ext cx="2910627" cy="1114022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000" b="1" dirty="0" smtClean="0"/>
              <a:t>不喝就难受</a:t>
            </a:r>
            <a:endParaRPr lang="en-US" altLang="zh-CN" sz="2000" b="1" dirty="0" smtClean="0"/>
          </a:p>
          <a:p>
            <a:pPr algn="ctr"/>
            <a:r>
              <a:rPr lang="zh-CN" altLang="en-US" sz="2000" b="1" dirty="0"/>
              <a:t>一</a:t>
            </a:r>
            <a:r>
              <a:rPr lang="zh-CN" altLang="en-US" sz="2000" b="1" dirty="0" smtClean="0"/>
              <a:t>喝就缓解</a:t>
            </a:r>
            <a:endParaRPr lang="zh-CN" altLang="en-US" sz="2000" b="1" dirty="0"/>
          </a:p>
        </p:txBody>
      </p:sp>
      <p:pic>
        <p:nvPicPr>
          <p:cNvPr id="1030" name="Picture 6" descr="C:\Users\Administrator\Desktop\6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2479" y="569385"/>
            <a:ext cx="3541690" cy="60761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66445" y="681355"/>
            <a:ext cx="10515600" cy="1325563"/>
          </a:xfrm>
        </p:spPr>
        <p:txBody>
          <a:bodyPr/>
          <a:lstStyle/>
          <a:p>
            <a:r>
              <a:rPr lang="zh-CN" altLang="en-US" b="1" dirty="0" smtClean="0"/>
              <a:t> </a:t>
            </a:r>
            <a:endParaRPr lang="zh-CN" altLang="en-US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28352" y="1097718"/>
            <a:ext cx="10515600" cy="4351338"/>
          </a:xfrm>
        </p:spPr>
        <p:txBody>
          <a:bodyPr/>
          <a:lstStyle/>
          <a:p>
            <a:pPr marL="0" indent="0">
              <a:buNone/>
            </a:pPr>
            <a:endParaRPr lang="en-US" altLang="zh-CN" sz="3600" b="1" dirty="0" smtClean="0"/>
          </a:p>
          <a:p>
            <a:pPr marL="0" indent="0">
              <a:buNone/>
            </a:pPr>
            <a:r>
              <a:rPr lang="zh-CN" altLang="en-US" b="1" dirty="0" smtClean="0">
                <a:latin typeface="+mn-ea"/>
              </a:rPr>
              <a:t>课堂提问</a:t>
            </a:r>
            <a:r>
              <a:rPr lang="en-US" altLang="zh-CN" b="1" dirty="0" smtClean="0">
                <a:latin typeface="+mn-ea"/>
              </a:rPr>
              <a:t>3</a:t>
            </a:r>
            <a:r>
              <a:rPr lang="zh-CN" altLang="en-US" b="1" dirty="0" smtClean="0">
                <a:latin typeface="+mn-ea"/>
              </a:rPr>
              <a:t>：</a:t>
            </a:r>
            <a:endParaRPr lang="en-US" altLang="zh-CN" b="1" dirty="0" smtClean="0">
              <a:latin typeface="+mn-ea"/>
            </a:endParaRPr>
          </a:p>
          <a:p>
            <a:pPr marL="0" indent="0">
              <a:buNone/>
            </a:pPr>
            <a:r>
              <a:rPr lang="zh-CN" altLang="en-US" b="1" dirty="0" smtClean="0">
                <a:latin typeface="+mn-ea"/>
              </a:rPr>
              <a:t>只有天天喝酒才算酒依赖吗？</a:t>
            </a:r>
            <a:endParaRPr lang="en-US" altLang="zh-CN" b="1" dirty="0" smtClean="0">
              <a:latin typeface="+mn-ea"/>
            </a:endParaRPr>
          </a:p>
          <a:p>
            <a:pPr marL="0" indent="0">
              <a:buNone/>
            </a:pPr>
            <a:endParaRPr lang="en-US" altLang="zh-CN" b="1" dirty="0">
              <a:latin typeface="+mn-ea"/>
            </a:endParaRPr>
          </a:p>
        </p:txBody>
      </p:sp>
      <p:pic>
        <p:nvPicPr>
          <p:cNvPr id="11" name="Picture 5" descr="院徽组合"/>
          <p:cNvPicPr>
            <a:picLocks noChangeAspect="1"/>
          </p:cNvPicPr>
          <p:nvPr/>
        </p:nvPicPr>
        <p:blipFill>
          <a:blip r:embed="rId1" cstate="print"/>
          <a:stretch>
            <a:fillRect/>
          </a:stretch>
        </p:blipFill>
        <p:spPr>
          <a:xfrm>
            <a:off x="150495" y="96520"/>
            <a:ext cx="1231900" cy="116967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118" y="2953466"/>
            <a:ext cx="1176337" cy="1060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921368" y="3195639"/>
            <a:ext cx="3775393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000" b="1" dirty="0" smtClean="0"/>
              <a:t>规律的饮酒、有事没事的饮酒、</a:t>
            </a:r>
            <a:endParaRPr lang="en-US" altLang="zh-CN" sz="2000" b="1" dirty="0" smtClean="0"/>
          </a:p>
          <a:p>
            <a:r>
              <a:rPr lang="zh-CN" altLang="en-US" sz="2000" b="1" dirty="0" smtClean="0"/>
              <a:t>喝几天停几天也可能是酒精依赖</a:t>
            </a:r>
            <a:endParaRPr lang="en-US" altLang="zh-CN" sz="2000" b="1" dirty="0" smtClean="0"/>
          </a:p>
          <a:p>
            <a:r>
              <a:rPr lang="zh-CN" altLang="en-US" sz="2000" b="1" dirty="0" smtClean="0"/>
              <a:t> </a:t>
            </a:r>
            <a:endParaRPr lang="zh-CN" altLang="en-US" sz="2000" b="1" dirty="0"/>
          </a:p>
        </p:txBody>
      </p:sp>
      <p:sp>
        <p:nvSpPr>
          <p:cNvPr id="5" name="流程图: 磁盘 4"/>
          <p:cNvSpPr/>
          <p:nvPr/>
        </p:nvSpPr>
        <p:spPr>
          <a:xfrm>
            <a:off x="2479182" y="4806589"/>
            <a:ext cx="914400" cy="808599"/>
          </a:xfrm>
          <a:prstGeom prst="flowChartMagneticDisk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b="1" dirty="0" smtClean="0">
                <a:solidFill>
                  <a:schemeClr val="bg1"/>
                </a:solidFill>
              </a:rPr>
              <a:t>时间</a:t>
            </a:r>
            <a:endParaRPr lang="zh-CN" altLang="en-US" b="1" dirty="0">
              <a:solidFill>
                <a:schemeClr val="bg1"/>
              </a:solidFill>
            </a:endParaRPr>
          </a:p>
        </p:txBody>
      </p:sp>
      <p:sp>
        <p:nvSpPr>
          <p:cNvPr id="6" name="流程图: 磁盘 5"/>
          <p:cNvSpPr/>
          <p:nvPr/>
        </p:nvSpPr>
        <p:spPr>
          <a:xfrm>
            <a:off x="4224271" y="4816698"/>
            <a:ext cx="914400" cy="798489"/>
          </a:xfrm>
          <a:prstGeom prst="flowChartMagneticDisk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b="1" dirty="0" smtClean="0">
                <a:solidFill>
                  <a:schemeClr val="bg1"/>
                </a:solidFill>
              </a:rPr>
              <a:t>酒量</a:t>
            </a:r>
            <a:endParaRPr lang="zh-CN" altLang="en-US" b="1" dirty="0">
              <a:solidFill>
                <a:schemeClr val="bg1"/>
              </a:solidFill>
            </a:endParaRPr>
          </a:p>
        </p:txBody>
      </p:sp>
      <p:sp>
        <p:nvSpPr>
          <p:cNvPr id="7" name="流程图: 磁盘 6"/>
          <p:cNvSpPr/>
          <p:nvPr/>
        </p:nvSpPr>
        <p:spPr>
          <a:xfrm>
            <a:off x="6091707" y="4816699"/>
            <a:ext cx="914400" cy="798488"/>
          </a:xfrm>
          <a:prstGeom prst="flowChartMagneticDisk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b="1" dirty="0" smtClean="0">
                <a:solidFill>
                  <a:schemeClr val="bg1"/>
                </a:solidFill>
              </a:rPr>
              <a:t>酒种</a:t>
            </a:r>
            <a:endParaRPr lang="zh-CN" altLang="en-US" b="1" dirty="0">
              <a:solidFill>
                <a:schemeClr val="bg1"/>
              </a:solidFill>
            </a:endParaRPr>
          </a:p>
        </p:txBody>
      </p:sp>
      <p:sp>
        <p:nvSpPr>
          <p:cNvPr id="8" name="流程图: 磁盘 7"/>
          <p:cNvSpPr/>
          <p:nvPr/>
        </p:nvSpPr>
        <p:spPr>
          <a:xfrm>
            <a:off x="7974498" y="4806589"/>
            <a:ext cx="914400" cy="808597"/>
          </a:xfrm>
          <a:prstGeom prst="flowChartMagneticDisk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b="1" dirty="0" smtClean="0">
                <a:solidFill>
                  <a:schemeClr val="bg1"/>
                </a:solidFill>
              </a:rPr>
              <a:t>场合</a:t>
            </a:r>
            <a:endParaRPr lang="zh-CN" altLang="en-US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8" dur="2000" fill="hold"/>
                                        <p:tgtEl>
                                          <p:spTgt spid="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2" dur="2000" fill="hold"/>
                                        <p:tgtEl>
                                          <p:spTgt spid="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6" dur="2000" fill="hold"/>
                                        <p:tgtEl>
                                          <p:spTgt spid="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0" dur="2000" fill="hold"/>
                                        <p:tgtEl>
                                          <p:spTgt spid="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animBg="1"/>
      <p:bldP spid="7" grpId="0" animBg="1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52856" y="1542290"/>
            <a:ext cx="10515600" cy="4351338"/>
          </a:xfrm>
        </p:spPr>
        <p:txBody>
          <a:bodyPr/>
          <a:lstStyle/>
          <a:p>
            <a:r>
              <a:rPr lang="zh-CN" altLang="en-US" b="1" dirty="0" smtClean="0"/>
              <a:t>课堂提问</a:t>
            </a:r>
            <a:r>
              <a:rPr lang="en-US" altLang="zh-CN" b="1" dirty="0" smtClean="0"/>
              <a:t>4</a:t>
            </a:r>
            <a:r>
              <a:rPr lang="zh-CN" altLang="en-US" b="1" dirty="0" smtClean="0"/>
              <a:t>：</a:t>
            </a:r>
            <a:endParaRPr lang="en-US" altLang="zh-CN" b="1" dirty="0" smtClean="0"/>
          </a:p>
          <a:p>
            <a:r>
              <a:rPr lang="zh-CN" altLang="en-US" b="1" dirty="0"/>
              <a:t>可</a:t>
            </a:r>
            <a:r>
              <a:rPr lang="zh-CN" altLang="en-US" b="1" dirty="0" smtClean="0"/>
              <a:t>以在家戒除酒依赖吗？</a:t>
            </a:r>
            <a:endParaRPr lang="zh-CN" altLang="en-US" b="1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906" y="141824"/>
            <a:ext cx="1231900" cy="1169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362" y="2901950"/>
            <a:ext cx="1176337" cy="1060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944711" y="2807593"/>
            <a:ext cx="369623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 smtClean="0"/>
              <a:t>不建议在家戒酒，因为停酒或少喝可能出现戒断反应</a:t>
            </a:r>
            <a:endParaRPr lang="en-US" altLang="zh-CN" sz="2000" b="1" dirty="0" smtClean="0"/>
          </a:p>
          <a:p>
            <a:r>
              <a:rPr lang="zh-CN" altLang="en-US" sz="2000" b="1" dirty="0" smtClean="0"/>
              <a:t>轻者出现烦躁不安、心慌手抖，重者出现幻觉、昏迷甚至死亡</a:t>
            </a:r>
            <a:endParaRPr lang="zh-CN" altLang="en-US" sz="2000" b="1" dirty="0"/>
          </a:p>
        </p:txBody>
      </p:sp>
      <p:sp>
        <p:nvSpPr>
          <p:cNvPr id="6" name="圆角矩形 5"/>
          <p:cNvSpPr/>
          <p:nvPr/>
        </p:nvSpPr>
        <p:spPr>
          <a:xfrm>
            <a:off x="8384146" y="1983346"/>
            <a:ext cx="1339403" cy="824247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b="1" dirty="0" smtClean="0"/>
              <a:t>戒断反应</a:t>
            </a:r>
            <a:endParaRPr lang="zh-CN" altLang="en-US" b="1" dirty="0"/>
          </a:p>
        </p:txBody>
      </p:sp>
      <p:cxnSp>
        <p:nvCxnSpPr>
          <p:cNvPr id="8" name="直接箭头连接符 7"/>
          <p:cNvCxnSpPr/>
          <p:nvPr/>
        </p:nvCxnSpPr>
        <p:spPr>
          <a:xfrm flipH="1">
            <a:off x="8384146" y="2807593"/>
            <a:ext cx="592429" cy="624582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箭头连接符 12"/>
          <p:cNvCxnSpPr/>
          <p:nvPr/>
        </p:nvCxnSpPr>
        <p:spPr>
          <a:xfrm>
            <a:off x="8976575" y="2807593"/>
            <a:ext cx="708338" cy="624582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剪去同侧角的矩形 14"/>
          <p:cNvSpPr/>
          <p:nvPr/>
        </p:nvSpPr>
        <p:spPr>
          <a:xfrm>
            <a:off x="7199291" y="3432175"/>
            <a:ext cx="1481069" cy="766338"/>
          </a:xfrm>
          <a:prstGeom prst="snip2Same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 smtClean="0"/>
              <a:t>个体差异</a:t>
            </a:r>
            <a:endParaRPr lang="zh-CN" altLang="en-US" dirty="0"/>
          </a:p>
        </p:txBody>
      </p:sp>
      <p:sp>
        <p:nvSpPr>
          <p:cNvPr id="17" name="剪去同侧角的矩形 16"/>
          <p:cNvSpPr/>
          <p:nvPr/>
        </p:nvSpPr>
        <p:spPr>
          <a:xfrm>
            <a:off x="9330743" y="3432175"/>
            <a:ext cx="1448873" cy="766338"/>
          </a:xfrm>
          <a:prstGeom prst="snip2Same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 smtClean="0"/>
              <a:t>酒依赖严重程度</a:t>
            </a:r>
            <a:endParaRPr lang="zh-CN" altLang="en-US" dirty="0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4710" y="4547320"/>
            <a:ext cx="6903075" cy="22661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482144" y="699975"/>
            <a:ext cx="10515600" cy="1325563"/>
          </a:xfrm>
        </p:spPr>
        <p:txBody>
          <a:bodyPr>
            <a:normAutofit/>
          </a:bodyPr>
          <a:lstStyle/>
          <a:p>
            <a:r>
              <a:rPr lang="zh-CN" altLang="en-US" sz="2800" b="1" dirty="0" smtClean="0">
                <a:latin typeface="+mn-ea"/>
                <a:ea typeface="+mn-ea"/>
              </a:rPr>
              <a:t>课堂提问</a:t>
            </a:r>
            <a:r>
              <a:rPr lang="en-US" altLang="zh-CN" sz="2800" b="1" dirty="0" smtClean="0">
                <a:latin typeface="+mn-ea"/>
                <a:ea typeface="+mn-ea"/>
              </a:rPr>
              <a:t>5</a:t>
            </a:r>
            <a:r>
              <a:rPr lang="zh-CN" altLang="en-US" sz="2800" b="1" dirty="0" smtClean="0">
                <a:latin typeface="+mn-ea"/>
                <a:ea typeface="+mn-ea"/>
              </a:rPr>
              <a:t>：</a:t>
            </a:r>
            <a:endParaRPr lang="zh-CN" altLang="en-US" sz="2800" b="1" dirty="0">
              <a:latin typeface="+mn-ea"/>
              <a:ea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    </a:t>
            </a:r>
            <a:r>
              <a:rPr lang="zh-CN" altLang="en-US" sz="3200" b="1" dirty="0" smtClean="0">
                <a:latin typeface="+mn-ea"/>
              </a:rPr>
              <a:t>戒酒的治疗有哪些</a:t>
            </a:r>
            <a:r>
              <a:rPr lang="zh-CN" altLang="en-US" dirty="0" smtClean="0">
                <a:latin typeface="+mn-ea"/>
              </a:rPr>
              <a:t>？</a:t>
            </a:r>
            <a:endParaRPr lang="en-US" altLang="zh-CN" dirty="0" smtClean="0">
              <a:latin typeface="+mn-ea"/>
            </a:endParaRPr>
          </a:p>
          <a:p>
            <a:endParaRPr lang="zh-CN" alt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968" y="2371725"/>
            <a:ext cx="1176337" cy="1060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椭圆 8"/>
          <p:cNvSpPr/>
          <p:nvPr/>
        </p:nvSpPr>
        <p:spPr>
          <a:xfrm>
            <a:off x="1609859" y="3557744"/>
            <a:ext cx="1236372" cy="113987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b="1" dirty="0" smtClean="0"/>
              <a:t>药物</a:t>
            </a:r>
            <a:endParaRPr lang="en-US" altLang="zh-CN" sz="2400" b="1" dirty="0" smtClean="0"/>
          </a:p>
          <a:p>
            <a:pPr algn="ctr"/>
            <a:r>
              <a:rPr lang="zh-CN" altLang="en-US" sz="2400" b="1" dirty="0" smtClean="0"/>
              <a:t>治疗</a:t>
            </a:r>
            <a:endParaRPr lang="zh-CN" altLang="en-US" sz="2400" b="1" dirty="0"/>
          </a:p>
        </p:txBody>
      </p:sp>
      <p:sp>
        <p:nvSpPr>
          <p:cNvPr id="10" name="椭圆 9"/>
          <p:cNvSpPr/>
          <p:nvPr/>
        </p:nvSpPr>
        <p:spPr>
          <a:xfrm>
            <a:off x="3496614" y="2371725"/>
            <a:ext cx="914400" cy="91440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b="1" dirty="0" smtClean="0"/>
              <a:t>地西泮</a:t>
            </a:r>
            <a:endParaRPr lang="zh-CN" altLang="en-US" b="1" dirty="0"/>
          </a:p>
        </p:txBody>
      </p:sp>
      <p:sp>
        <p:nvSpPr>
          <p:cNvPr id="11" name="椭圆 10"/>
          <p:cNvSpPr/>
          <p:nvPr/>
        </p:nvSpPr>
        <p:spPr>
          <a:xfrm>
            <a:off x="4675031" y="3100544"/>
            <a:ext cx="914400" cy="91440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b="1" dirty="0" smtClean="0"/>
              <a:t>劳拉西泮</a:t>
            </a:r>
            <a:endParaRPr lang="zh-CN" altLang="en-US" b="1" dirty="0"/>
          </a:p>
        </p:txBody>
      </p:sp>
      <p:sp>
        <p:nvSpPr>
          <p:cNvPr id="12" name="椭圆 11"/>
          <p:cNvSpPr/>
          <p:nvPr/>
        </p:nvSpPr>
        <p:spPr>
          <a:xfrm>
            <a:off x="4533363" y="4462529"/>
            <a:ext cx="914400" cy="914400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b="1" dirty="0" smtClean="0"/>
              <a:t>氯硝西泮</a:t>
            </a:r>
            <a:endParaRPr lang="zh-CN" altLang="en-US" b="1" dirty="0"/>
          </a:p>
        </p:txBody>
      </p:sp>
      <p:sp>
        <p:nvSpPr>
          <p:cNvPr id="13" name="椭圆 12"/>
          <p:cNvSpPr/>
          <p:nvPr/>
        </p:nvSpPr>
        <p:spPr>
          <a:xfrm>
            <a:off x="3496614" y="5170867"/>
            <a:ext cx="914400" cy="914400"/>
          </a:xfrm>
          <a:prstGeom prst="ellipse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b="1" dirty="0" smtClean="0"/>
              <a:t>奥沙西泮</a:t>
            </a:r>
            <a:endParaRPr lang="zh-CN" altLang="en-US" b="1" dirty="0"/>
          </a:p>
        </p:txBody>
      </p:sp>
      <p:cxnSp>
        <p:nvCxnSpPr>
          <p:cNvPr id="15" name="直接箭头连接符 14"/>
          <p:cNvCxnSpPr>
            <a:stCxn id="9" idx="6"/>
            <a:endCxn id="10" idx="3"/>
          </p:cNvCxnSpPr>
          <p:nvPr/>
        </p:nvCxnSpPr>
        <p:spPr>
          <a:xfrm flipV="1">
            <a:off x="2846231" y="3152214"/>
            <a:ext cx="784294" cy="97546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接箭头连接符 19"/>
          <p:cNvCxnSpPr>
            <a:stCxn id="9" idx="6"/>
          </p:cNvCxnSpPr>
          <p:nvPr/>
        </p:nvCxnSpPr>
        <p:spPr>
          <a:xfrm flipV="1">
            <a:off x="2846231" y="3876541"/>
            <a:ext cx="1107583" cy="2511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接箭头连接符 22"/>
          <p:cNvCxnSpPr>
            <a:stCxn id="9" idx="6"/>
          </p:cNvCxnSpPr>
          <p:nvPr/>
        </p:nvCxnSpPr>
        <p:spPr>
          <a:xfrm>
            <a:off x="2846231" y="4127679"/>
            <a:ext cx="1107583" cy="3348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接箭头连接符 25"/>
          <p:cNvCxnSpPr>
            <a:stCxn id="9" idx="6"/>
          </p:cNvCxnSpPr>
          <p:nvPr/>
        </p:nvCxnSpPr>
        <p:spPr>
          <a:xfrm>
            <a:off x="2846231" y="4127679"/>
            <a:ext cx="784294" cy="89508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246" y="90309"/>
            <a:ext cx="1238250" cy="1169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8" name="丁字箭头 27"/>
          <p:cNvSpPr/>
          <p:nvPr/>
        </p:nvSpPr>
        <p:spPr>
          <a:xfrm>
            <a:off x="8718998" y="3451344"/>
            <a:ext cx="1751526" cy="1468385"/>
          </a:xfrm>
          <a:prstGeom prst="leftRightUp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000" b="1" dirty="0" smtClean="0"/>
              <a:t>心理治疗</a:t>
            </a:r>
            <a:endParaRPr lang="zh-CN" altLang="en-US" sz="2000" b="1" dirty="0"/>
          </a:p>
        </p:txBody>
      </p:sp>
      <p:sp>
        <p:nvSpPr>
          <p:cNvPr id="30" name="六边形 29"/>
          <p:cNvSpPr/>
          <p:nvPr/>
        </p:nvSpPr>
        <p:spPr>
          <a:xfrm>
            <a:off x="7418232" y="4153338"/>
            <a:ext cx="1060704" cy="914400"/>
          </a:xfrm>
          <a:prstGeom prst="hexagon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b="1" dirty="0" smtClean="0"/>
              <a:t>动机访谈</a:t>
            </a:r>
            <a:endParaRPr lang="zh-CN" altLang="en-US" b="1" dirty="0"/>
          </a:p>
        </p:txBody>
      </p:sp>
      <p:sp>
        <p:nvSpPr>
          <p:cNvPr id="31" name="六边形 30"/>
          <p:cNvSpPr/>
          <p:nvPr/>
        </p:nvSpPr>
        <p:spPr>
          <a:xfrm>
            <a:off x="8963696" y="2371725"/>
            <a:ext cx="1060704" cy="914400"/>
          </a:xfrm>
          <a:prstGeom prst="hexagon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b="1" dirty="0" smtClean="0"/>
              <a:t>个体治疗</a:t>
            </a:r>
            <a:endParaRPr lang="zh-CN" altLang="en-US" b="1" dirty="0"/>
          </a:p>
        </p:txBody>
      </p:sp>
      <p:sp>
        <p:nvSpPr>
          <p:cNvPr id="4096" name="六边形 4095"/>
          <p:cNvSpPr/>
          <p:nvPr/>
        </p:nvSpPr>
        <p:spPr>
          <a:xfrm>
            <a:off x="10725782" y="4082505"/>
            <a:ext cx="1060704" cy="914400"/>
          </a:xfrm>
          <a:prstGeom prst="hexagon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b="1" dirty="0" smtClean="0"/>
              <a:t>家庭治疗</a:t>
            </a:r>
            <a:endParaRPr lang="zh-CN" alt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40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3" grpId="0" animBg="1"/>
      <p:bldP spid="30" grpId="0" animBg="1"/>
      <p:bldP spid="31" grpId="0" animBg="1"/>
      <p:bldP spid="409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503944" y="378004"/>
            <a:ext cx="10515600" cy="1325563"/>
          </a:xfrm>
        </p:spPr>
        <p:txBody>
          <a:bodyPr>
            <a:normAutofit/>
          </a:bodyPr>
          <a:lstStyle/>
          <a:p>
            <a:br>
              <a:rPr lang="en-US" altLang="zh-CN" dirty="0"/>
            </a:b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931" y="141824"/>
            <a:ext cx="1243013" cy="1169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7" name="Picture 3" descr="C:\Users\Administrator\Desktop\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845" y="1311811"/>
            <a:ext cx="10565806" cy="51533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803818" y="5069585"/>
            <a:ext cx="542200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/>
              <a:t>拒绝任何一次喝酒的机会</a:t>
            </a:r>
            <a:br>
              <a:rPr lang="en-US" altLang="zh-CN" sz="2800" b="1" dirty="0"/>
            </a:br>
            <a:r>
              <a:rPr lang="zh-CN" altLang="en-US" sz="2800" b="1" dirty="0"/>
              <a:t>不抱侥幸心理喝“最后一次”酒</a:t>
            </a:r>
            <a:endParaRPr lang="zh-CN" alt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5" descr="院徽组合"/>
          <p:cNvPicPr>
            <a:picLocks noChangeAspect="1"/>
          </p:cNvPicPr>
          <p:nvPr/>
        </p:nvPicPr>
        <p:blipFill>
          <a:blip r:embed="rId1" cstate="print"/>
          <a:stretch>
            <a:fillRect/>
          </a:stretch>
        </p:blipFill>
        <p:spPr>
          <a:xfrm>
            <a:off x="150495" y="96520"/>
            <a:ext cx="1231900" cy="116967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4" name="矩形 3"/>
          <p:cNvSpPr/>
          <p:nvPr/>
        </p:nvSpPr>
        <p:spPr>
          <a:xfrm>
            <a:off x="2878455" y="2454275"/>
            <a:ext cx="6827520" cy="1568450"/>
          </a:xfrm>
          <a:prstGeom prst="rect">
            <a:avLst/>
          </a:prstGeom>
          <a:noFill/>
          <a:ln>
            <a:noFill/>
          </a:ln>
        </p:spPr>
        <p:txBody>
          <a:bodyPr wrap="square" rtlCol="0" anchor="t">
            <a:spAutoFit/>
          </a:bodyPr>
          <a:lstStyle/>
          <a:p>
            <a:pPr algn="ctr"/>
            <a:r>
              <a:rPr lang="zh-CN" altLang="en-US" sz="9600" b="1">
                <a:ln w="50800" cmpd="thickThin">
                  <a:solidFill>
                    <a:srgbClr val="5B9BD5">
                      <a:lumMod val="75000"/>
                    </a:srgbClr>
                  </a:solidFill>
                  <a:prstDash val="solid"/>
                </a:ln>
                <a:solidFill>
                  <a:schemeClr val="bg1"/>
                </a:solidFill>
                <a:effectLst/>
              </a:rPr>
              <a:t>谢谢</a:t>
            </a:r>
            <a:r>
              <a:rPr lang="en-US" altLang="zh-CN" sz="9600" b="1" dirty="0">
                <a:ln w="50800" cmpd="thickThin">
                  <a:solidFill>
                    <a:srgbClr val="5B9BD5">
                      <a:lumMod val="75000"/>
                    </a:srgbClr>
                  </a:solidFill>
                  <a:prstDash val="solid"/>
                </a:ln>
                <a:solidFill>
                  <a:schemeClr val="bg1"/>
                </a:solidFill>
                <a:effectLst/>
              </a:rPr>
              <a:t>!</a:t>
            </a:r>
            <a:endParaRPr lang="en-US" altLang="zh-CN" sz="9600" b="1" dirty="0">
              <a:ln w="50800" cmpd="thickThin">
                <a:solidFill>
                  <a:srgbClr val="5B9BD5">
                    <a:lumMod val="75000"/>
                  </a:srgbClr>
                </a:solidFill>
                <a:prstDash val="solid"/>
              </a:ln>
              <a:solidFill>
                <a:schemeClr val="bg1"/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p="http://schemas.openxmlformats.org/presentationml/2006/main">
  <p:tag name="COMMONDATA" val="eyJoZGlkIjoiMTZjMWI3ZjEyZTY5NDg4NGI1MDU4MjdhZTllMTBjNGYifQ==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549</Words>
  <Application>WPS 演示</Application>
  <PresentationFormat>自定义</PresentationFormat>
  <Paragraphs>90</Paragraphs>
  <Slides>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7" baseType="lpstr">
      <vt:lpstr>Arial</vt:lpstr>
      <vt:lpstr>宋体</vt:lpstr>
      <vt:lpstr>Wingdings</vt:lpstr>
      <vt:lpstr>新宋体</vt:lpstr>
      <vt:lpstr>Calibri Light</vt:lpstr>
      <vt:lpstr>Calibri</vt:lpstr>
      <vt:lpstr>微软雅黑</vt:lpstr>
      <vt:lpstr>Arial Unicode MS</vt:lpstr>
      <vt:lpstr>Office 主题</vt:lpstr>
      <vt:lpstr> 课堂主题</vt:lpstr>
      <vt:lpstr>PowerPoint 演示文稿</vt:lpstr>
      <vt:lpstr>PowerPoint 演示文稿</vt:lpstr>
      <vt:lpstr> </vt:lpstr>
      <vt:lpstr>PowerPoint 演示文稿</vt:lpstr>
      <vt:lpstr>课堂提问5：</vt:lpstr>
      <vt:lpstr> 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/>
  <cp:lastModifiedBy>啾</cp:lastModifiedBy>
  <cp:revision>65</cp:revision>
  <dcterms:created xsi:type="dcterms:W3CDTF">2018-07-09T11:27:00Z</dcterms:created>
  <dcterms:modified xsi:type="dcterms:W3CDTF">2025-06-25T03:28:04Z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2052-12.1.0.21541</vt:lpwstr>
  </property>
  <property fmtid="{D5CDD505-2E9C-101B-9397-08002B2CF9AE}" pid="3" name="ICV">
    <vt:lpwstr>E882A00F0EB04458BAD3BDA652D688ED</vt:lpwstr>
  </property>
</Properties>
</file>