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57" r:id="rId4"/>
    <p:sldId id="260" r:id="rId5"/>
    <p:sldId id="3126" r:id="rId6"/>
    <p:sldId id="3127" r:id="rId7"/>
    <p:sldId id="3128" r:id="rId8"/>
    <p:sldId id="3129" r:id="rId9"/>
    <p:sldId id="3130" r:id="rId10"/>
    <p:sldId id="3131" r:id="rId11"/>
    <p:sldId id="567" r:id="rId12"/>
    <p:sldId id="277" r:id="rId13"/>
    <p:sldId id="259" r:id="rId15"/>
    <p:sldId id="3125" r:id="rId16"/>
    <p:sldId id="3133" r:id="rId17"/>
    <p:sldId id="3134" r:id="rId18"/>
    <p:sldId id="262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CF66EC"/>
    <a:srgbClr val="6D4EF4"/>
    <a:srgbClr val="F8AD29"/>
    <a:srgbClr val="4D7F89"/>
    <a:srgbClr val="A2633C"/>
    <a:srgbClr val="6CA1AC"/>
    <a:srgbClr val="E4DBCC"/>
    <a:srgbClr val="BC774B"/>
    <a:srgbClr val="BBD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435" y="398"/>
      </p:cViewPr>
      <p:guideLst>
        <p:guide orient="horz" pos="26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E6B51-7070-47ED-99DC-F88B10BF97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12E71-EC29-4B3B-A017-CF39A5A528A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300F1A-4DC6-473D-8551-DD59A1B2D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體 Medium" panose="020B0600000000000000" pitchFamily="34" charset="-128"/>
                <a:ea typeface="思源黑體 Medium" panose="020B0600000000000000" pitchFamily="34" charset="-128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體 Medium" panose="020B0600000000000000" pitchFamily="34" charset="-128"/>
              <a:ea typeface="思源黑體 Medium" panose="020B0600000000000000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302FD-8E63-4B9C-8F21-E8F43610B8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3352-A746-491B-B47C-21118BE016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0256" r="8955" b="7487"/>
          <a:stretch>
            <a:fillRect/>
          </a:stretch>
        </p:blipFill>
        <p:spPr>
          <a:xfrm rot="5400000" flipV="1">
            <a:off x="2667003" y="-2667001"/>
            <a:ext cx="6858000" cy="12192001"/>
          </a:xfrm>
          <a:prstGeom prst="rect">
            <a:avLst/>
          </a:prstGeom>
        </p:spPr>
      </p:pic>
      <p:sp>
        <p:nvSpPr>
          <p:cNvPr id="6" name="稻壳儿_答辩小姐姐作品_2"/>
          <p:cNvSpPr txBox="1"/>
          <p:nvPr/>
        </p:nvSpPr>
        <p:spPr>
          <a:xfrm>
            <a:off x="2311791" y="1594658"/>
            <a:ext cx="7568418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骨蚀（成人骨股头坏死）</a:t>
            </a:r>
            <a:endParaRPr lang="zh-CN" altLang="en-US" sz="44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  <a:p>
            <a:pPr algn="ctr"/>
            <a:r>
              <a:rPr lang="zh-CN" altLang="en-US" sz="44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健康教育</a:t>
            </a:r>
            <a:endParaRPr lang="zh-CN" altLang="en-US" sz="44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7" name="稻壳儿_答辩小姐姐作品_3"/>
          <p:cNvSpPr txBox="1"/>
          <p:nvPr/>
        </p:nvSpPr>
        <p:spPr>
          <a:xfrm>
            <a:off x="1906229" y="3257022"/>
            <a:ext cx="837954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仿宋" panose="02010609060101010101" charset="-122"/>
                <a:ea typeface="仿宋" panose="02010609060101010101" charset="-122"/>
                <a:cs typeface="+mn-ea"/>
                <a:sym typeface="+mn-lt"/>
              </a:rPr>
              <a:t>因股骨头缺血所致的股骨头改变、塌陷等</a:t>
            </a:r>
            <a:endParaRPr lang="zh-CN" altLang="en-US" sz="2400" dirty="0">
              <a:latin typeface="仿宋" panose="02010609060101010101" charset="-122"/>
              <a:ea typeface="仿宋" panose="02010609060101010101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仿宋" panose="02010609060101010101" charset="-122"/>
                <a:ea typeface="仿宋" panose="02010609060101010101" charset="-122"/>
                <a:cs typeface="+mn-ea"/>
                <a:sym typeface="+mn-lt"/>
              </a:rPr>
              <a:t>髋部或腹股沟区疼痛、髋关节活动受限、跛行</a:t>
            </a:r>
            <a:endParaRPr lang="zh-CN" altLang="en-US" sz="2400" dirty="0">
              <a:latin typeface="仿宋" panose="02010609060101010101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8" name="稻壳儿_答辩小姐姐作品_4"/>
          <p:cNvSpPr txBox="1"/>
          <p:nvPr/>
        </p:nvSpPr>
        <p:spPr>
          <a:xfrm>
            <a:off x="5065363" y="4912963"/>
            <a:ext cx="2061275" cy="368300"/>
          </a:xfrm>
          <a:prstGeom prst="rect">
            <a:avLst/>
          </a:prstGeom>
          <a:gradFill>
            <a:gsLst>
              <a:gs pos="0">
                <a:srgbClr val="4D7F89"/>
              </a:gs>
              <a:gs pos="100000">
                <a:srgbClr val="A2633C"/>
              </a:gs>
            </a:gsLst>
            <a:lin ang="36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外二科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图片 1" descr="微信图片_202205141124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385" y="3543300"/>
            <a:ext cx="2888615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稻壳儿_答辩小姐姐作品_1"/>
          <p:cNvSpPr/>
          <p:nvPr/>
        </p:nvSpPr>
        <p:spPr>
          <a:xfrm>
            <a:off x="410422" y="0"/>
            <a:ext cx="11565466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稻壳儿_答辩小姐姐作品_3"/>
          <p:cNvSpPr txBox="1"/>
          <p:nvPr/>
        </p:nvSpPr>
        <p:spPr>
          <a:xfrm>
            <a:off x="1095375" y="4626610"/>
            <a:ext cx="298831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（1）血瘀气滞证：行气活血、化瘀止痛类药物，饭前温服。</a:t>
            </a:r>
            <a:endParaRPr kumimoji="0" lang="id-ID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0" name="稻壳儿_答辩小姐姐作品_5"/>
          <p:cNvSpPr txBox="1"/>
          <p:nvPr/>
        </p:nvSpPr>
        <p:spPr>
          <a:xfrm>
            <a:off x="8077200" y="4626610"/>
            <a:ext cx="3449320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（3）痰瘀蕴结证：祛痰化湿，活血化瘀类药物，两餐之间温服。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grpSp>
        <p:nvGrpSpPr>
          <p:cNvPr id="20" name="稻壳儿_答辩小姐姐作品_8"/>
          <p:cNvGrpSpPr/>
          <p:nvPr/>
        </p:nvGrpSpPr>
        <p:grpSpPr>
          <a:xfrm>
            <a:off x="2064385" y="713105"/>
            <a:ext cx="8738235" cy="1076325"/>
            <a:chOff x="3866082" y="713275"/>
            <a:chExt cx="4074281" cy="1076325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554706" y="713275"/>
              <a:ext cx="2697032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3200" dirty="0">
                  <a:cs typeface="+mn-ea"/>
                  <a:sym typeface="+mn-lt"/>
                </a:rPr>
                <a:t>骨蚀（成人股骨头坏死）</a:t>
              </a:r>
              <a:endParaRPr lang="zh-CN" altLang="en-US" sz="3200" dirty="0">
                <a:cs typeface="+mn-ea"/>
                <a:sym typeface="+mn-lt"/>
              </a:endParaRPr>
            </a:p>
            <a:p>
              <a:r>
                <a:rPr lang="zh-CN" altLang="en-US" sz="3200" spc="300" dirty="0">
                  <a:latin typeface="+mn-lt"/>
                  <a:ea typeface="+mn-ea"/>
                  <a:cs typeface="+mn-ea"/>
                  <a:sym typeface="+mn-lt"/>
                </a:rPr>
                <a:t>中药服药指导</a:t>
              </a:r>
              <a:endParaRPr lang="zh-CN" altLang="en-US" sz="32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" name="稻壳儿_答辩小姐姐作品_3"/>
          <p:cNvSpPr txBox="1"/>
          <p:nvPr/>
        </p:nvSpPr>
        <p:spPr>
          <a:xfrm>
            <a:off x="4180205" y="4665980"/>
            <a:ext cx="3441700" cy="1930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sym typeface="+mn-ea"/>
              </a:rPr>
              <a:t>（2）肾虚血瘀证：补益肝肾，行气活血类药物，饭后温服。</a:t>
            </a:r>
            <a:endParaRPr lang="zh-CN" altLang="en-US" sz="2000"/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稻壳儿_答辩小姐姐作品_4"/>
          <p:cNvSpPr txBox="1"/>
          <p:nvPr/>
        </p:nvSpPr>
        <p:spPr>
          <a:xfrm>
            <a:off x="571062" y="344019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210" y="1666240"/>
            <a:ext cx="4005580" cy="2597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480" y="1666240"/>
            <a:ext cx="3916680" cy="2598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550" y="1635125"/>
            <a:ext cx="3627120" cy="262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稻壳儿_答辩小姐姐作品_1"/>
          <p:cNvSpPr/>
          <p:nvPr/>
        </p:nvSpPr>
        <p:spPr>
          <a:xfrm>
            <a:off x="626745" y="1072515"/>
            <a:ext cx="3900805" cy="119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04</a:t>
            </a:r>
            <a:endParaRPr lang="zh-CN" altLang="en-US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稻壳儿_答辩小姐姐作品_2"/>
          <p:cNvSpPr txBox="1"/>
          <p:nvPr/>
        </p:nvSpPr>
        <p:spPr>
          <a:xfrm>
            <a:off x="2331085" y="1326515"/>
            <a:ext cx="2422525" cy="691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情志的护理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稻壳儿_答辩小姐姐作品_3"/>
          <p:cNvSpPr/>
          <p:nvPr/>
        </p:nvSpPr>
        <p:spPr>
          <a:xfrm>
            <a:off x="1298575" y="2271395"/>
            <a:ext cx="554164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66775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</a:t>
            </a: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1.向患者介绍本病的发生、发展及转归，取得患者理解和配合。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defTabSz="866775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 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2.告知患者及家属，本病病程迁延，治疗时间长，鼓励家属陪伴，给予患者情感支持。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defTabSz="866775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 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3.介绍成功病例，树立战胜疾病的信心。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lvl="0" defTabSz="866775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grpSp>
        <p:nvGrpSpPr>
          <p:cNvPr id="20" name="稻壳儿_答辩小姐姐作品_8"/>
          <p:cNvGrpSpPr/>
          <p:nvPr/>
        </p:nvGrpSpPr>
        <p:grpSpPr>
          <a:xfrm>
            <a:off x="2064385" y="713105"/>
            <a:ext cx="8738235" cy="583565"/>
            <a:chOff x="3866082" y="713275"/>
            <a:chExt cx="4074281" cy="583565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866082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292181" y="944107"/>
              <a:ext cx="648182" cy="0"/>
            </a:xfrm>
            <a:prstGeom prst="line">
              <a:avLst/>
            </a:prstGeom>
            <a:ln w="12700">
              <a:solidFill>
                <a:srgbClr val="4D7F89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4554706" y="713275"/>
              <a:ext cx="2697032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7200" spc="800">
                  <a:gradFill>
                    <a:gsLst>
                      <a:gs pos="0">
                        <a:srgbClr val="4D7F89"/>
                      </a:gs>
                      <a:gs pos="100000">
                        <a:srgbClr val="A2633C"/>
                      </a:gs>
                    </a:gsLst>
                    <a:lin ang="0" scaled="0"/>
                  </a:gradFill>
                  <a:latin typeface="杨任东竹石体-Regular" panose="02000000000000000000" pitchFamily="2" charset="-122"/>
                  <a:ea typeface="杨任东竹石体-Regular" panose="02000000000000000000" pitchFamily="2" charset="-122"/>
                  <a:cs typeface="阿里巴巴普惠体 R" panose="00020600040101010101" pitchFamily="18" charset="-122"/>
                </a:defRPr>
              </a:lvl1pPr>
            </a:lstStyle>
            <a:p>
              <a:r>
                <a:rPr lang="zh-CN" altLang="en-US" sz="3200" dirty="0">
                  <a:cs typeface="+mn-ea"/>
                  <a:sym typeface="+mn-lt"/>
                </a:rPr>
                <a:t>骨蚀（成人股骨头坏死）</a:t>
              </a:r>
              <a:endParaRPr lang="zh-CN" altLang="en-US" sz="3200" spc="3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547610" y="2471420"/>
            <a:ext cx="482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喜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45650" y="2473325"/>
            <a:ext cx="482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怒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47610" y="4248785"/>
            <a:ext cx="482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哀</a:t>
            </a:r>
            <a:endParaRPr lang="zh-CN" altLang="en-US" sz="32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45650" y="4294505"/>
            <a:ext cx="482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乐</a:t>
            </a:r>
            <a:endParaRPr lang="zh-CN" altLang="en-US" sz="28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稻壳儿_答辩小姐姐作品_4"/>
          <p:cNvSpPr txBox="1"/>
          <p:nvPr/>
        </p:nvSpPr>
        <p:spPr>
          <a:xfrm>
            <a:off x="1153795" y="1072515"/>
            <a:ext cx="1333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04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 descr="微信图片_20220514131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0220" y="1649095"/>
            <a:ext cx="5000625" cy="2465705"/>
          </a:xfrm>
          <a:prstGeom prst="rect">
            <a:avLst/>
          </a:prstGeom>
        </p:spPr>
      </p:pic>
      <p:pic>
        <p:nvPicPr>
          <p:cNvPr id="7" name="图片 6" descr="微信图片_202205180849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585" y="4114800"/>
            <a:ext cx="5001260" cy="2477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46244" r="8955" b="7486"/>
          <a:stretch>
            <a:fillRect/>
          </a:stretch>
        </p:blipFill>
        <p:spPr>
          <a:xfrm rot="10800000" flipV="1">
            <a:off x="0" y="-75565"/>
            <a:ext cx="12192000" cy="6858000"/>
          </a:xfrm>
          <a:prstGeom prst="rect">
            <a:avLst/>
          </a:prstGeom>
        </p:spPr>
      </p:pic>
      <p:sp>
        <p:nvSpPr>
          <p:cNvPr id="3" name="稻壳儿_答辩小姐姐作品_2"/>
          <p:cNvSpPr/>
          <p:nvPr/>
        </p:nvSpPr>
        <p:spPr>
          <a:xfrm>
            <a:off x="942340" y="1520825"/>
            <a:ext cx="49828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康复指导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4" name="稻壳儿_答辩小姐姐作品_3"/>
          <p:cNvSpPr/>
          <p:nvPr/>
        </p:nvSpPr>
        <p:spPr>
          <a:xfrm flipH="1">
            <a:off x="5925185" y="1111885"/>
            <a:ext cx="5689600" cy="547751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en-US" altLang="zh-CN" sz="1600" dirty="0">
                <a:solidFill>
                  <a:srgbClr val="242343"/>
                </a:solidFill>
                <a:cs typeface="+mn-ea"/>
                <a:sym typeface="+mn-lt"/>
              </a:rPr>
              <a:t>    </a:t>
            </a:r>
            <a:r>
              <a:rPr lang="en-US" altLang="zh-CN" sz="2000" b="1" dirty="0">
                <a:solidFill>
                  <a:srgbClr val="242343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1.搬运时将髋部水平托起，不可牵拉，动作轻、稳、准，防止髋关节脱位。</a:t>
            </a:r>
            <a:endParaRPr lang="en-US" altLang="zh-CN" sz="2000" b="1" dirty="0">
              <a:solidFill>
                <a:srgbClr val="242343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algn="l">
              <a:lnSpc>
                <a:spcPct val="250000"/>
              </a:lnSpc>
            </a:pPr>
            <a:r>
              <a:rPr lang="en-US" altLang="zh-CN" sz="2000" b="1" dirty="0">
                <a:solidFill>
                  <a:srgbClr val="242343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 2.遵医嘱监督指导患者进行髋关节外展、屈髋主动锻炼。注意髋关节外展不大于30度，屈髋不大于90°，每日1～2次，每次20～30分钟。</a:t>
            </a:r>
            <a:endParaRPr lang="en-US" altLang="zh-CN" sz="2000" b="1" dirty="0">
              <a:solidFill>
                <a:srgbClr val="242343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  <a:p>
            <a:pPr algn="l">
              <a:lnSpc>
                <a:spcPct val="250000"/>
              </a:lnSpc>
            </a:pPr>
            <a:r>
              <a:rPr lang="en-US" altLang="zh-CN" sz="2000" b="1" dirty="0">
                <a:solidFill>
                  <a:srgbClr val="242343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lt"/>
              </a:rPr>
              <a:t>    3.髋关节置换术后要做到三不：不盘腿、不内收，下蹲动作＞90°。</a:t>
            </a:r>
            <a:endParaRPr lang="en-US" altLang="zh-CN" sz="2000" b="1" dirty="0">
              <a:solidFill>
                <a:srgbClr val="242343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1153992" y="337034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05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2165985"/>
            <a:ext cx="5447665" cy="42551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2"/>
          <p:cNvSpPr/>
          <p:nvPr/>
        </p:nvSpPr>
        <p:spPr>
          <a:xfrm>
            <a:off x="2012950" y="675640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50585" y="1321435"/>
            <a:ext cx="48895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4.术后康复：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（1）手术当日平卧位，抬高患肢，保持患侧髋关节外展15～30°中立位，两腿之间置软枕。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（2）术后6小时指导患者进行股四头肌静力收缩、踝关节背伸、跖屈活动。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（3）术后第二日平卧位，如需坐起时髋关节屈曲≤90°。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5.术后引流管拔除后，遵医嘱监督指导患者使用下肢关节功能康复机（CPM）进行髋关节伸屈锻炼。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55140"/>
            <a:ext cx="5991225" cy="5102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2"/>
          <p:cNvSpPr/>
          <p:nvPr/>
        </p:nvSpPr>
        <p:spPr>
          <a:xfrm>
            <a:off x="79375" y="605155"/>
            <a:ext cx="52438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4575" y="1804035"/>
            <a:ext cx="331343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6.扶拐的使用方法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①、患腿和两侧拐杖同时伸出→健腿伸出。适合于一侧下肢障碍，患腿只能部分负重或完全不能负重使用，步行速度快，稳定性好。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：一侧拐杖→对侧腿→另一侧拐杖→另一侧腿，此为四点步。步行速度稍慢，但稳定性好，近似于自然步态。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 descr="微信图片_20220518105458"/>
          <p:cNvPicPr>
            <a:picLocks noChangeAspect="1"/>
          </p:cNvPicPr>
          <p:nvPr/>
        </p:nvPicPr>
        <p:blipFill>
          <a:blip r:embed="rId1"/>
          <a:srcRect l="7507" b="7420"/>
          <a:stretch>
            <a:fillRect/>
          </a:stretch>
        </p:blipFill>
        <p:spPr>
          <a:xfrm>
            <a:off x="5488305" y="574675"/>
            <a:ext cx="4432300" cy="5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700" y="2171700"/>
            <a:ext cx="2583180" cy="2974340"/>
          </a:xfrm>
        </p:spPr>
        <p:txBody>
          <a:bodyPr>
            <a:noAutofit/>
          </a:bodyPr>
          <a:p>
            <a:pPr algn="l"/>
            <a:r>
              <a:rPr lang="zh-CN" altLang="en-US" sz="23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6.扶拐的使用方法</a:t>
            </a:r>
            <a:endParaRPr lang="zh-CN" altLang="en-US" sz="23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/>
            <a:r>
              <a:rPr lang="en-US" altLang="zh-CN" sz="23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lang="zh-CN" altLang="en-US" sz="23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②四点步熟练后可以将一侧拐杖与对侧腿同时交替前行，此为两点步。</a:t>
            </a:r>
            <a:endParaRPr lang="zh-CN" altLang="en-US" sz="23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l"/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稻壳儿_答辩小姐姐作品_2"/>
          <p:cNvSpPr/>
          <p:nvPr/>
        </p:nvSpPr>
        <p:spPr>
          <a:xfrm>
            <a:off x="565150" y="450850"/>
            <a:ext cx="4902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pic>
        <p:nvPicPr>
          <p:cNvPr id="2" name="图片 1" descr="微信图片_20220518105644"/>
          <p:cNvPicPr>
            <a:picLocks noChangeAspect="1"/>
          </p:cNvPicPr>
          <p:nvPr/>
        </p:nvPicPr>
        <p:blipFill>
          <a:blip r:embed="rId1"/>
          <a:srcRect l="5541" b="7532"/>
          <a:stretch>
            <a:fillRect/>
          </a:stretch>
        </p:blipFill>
        <p:spPr>
          <a:xfrm>
            <a:off x="5642610" y="342265"/>
            <a:ext cx="4730115" cy="617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_答辩小姐姐作品_2"/>
          <p:cNvSpPr txBox="1"/>
          <p:nvPr/>
        </p:nvSpPr>
        <p:spPr>
          <a:xfrm>
            <a:off x="7614920" y="4248785"/>
            <a:ext cx="4330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谢谢观看！</a:t>
            </a:r>
            <a:endParaRPr lang="zh-CN" altLang="en-US" sz="72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pic>
        <p:nvPicPr>
          <p:cNvPr id="2" name="图片 1" descr="微信图片_202205141055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312025" cy="48812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0255" r="8955" b="32021"/>
          <a:stretch>
            <a:fillRect/>
          </a:stretch>
        </p:blipFill>
        <p:spPr>
          <a:xfrm rot="5400000" flipV="1">
            <a:off x="2621280" y="-2621280"/>
            <a:ext cx="6949440" cy="12192000"/>
          </a:xfrm>
          <a:prstGeom prst="rect">
            <a:avLst/>
          </a:prstGeom>
        </p:spPr>
      </p:pic>
      <p:grpSp>
        <p:nvGrpSpPr>
          <p:cNvPr id="15" name="稻壳儿_答辩小姐姐作品_2"/>
          <p:cNvGrpSpPr/>
          <p:nvPr/>
        </p:nvGrpSpPr>
        <p:grpSpPr>
          <a:xfrm>
            <a:off x="7382510" y="1580401"/>
            <a:ext cx="3497639" cy="758649"/>
            <a:chOff x="2082785" y="2278204"/>
            <a:chExt cx="3497639" cy="758649"/>
          </a:xfrm>
        </p:grpSpPr>
        <p:sp>
          <p:nvSpPr>
            <p:cNvPr id="3" name="椭圆 2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4D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1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070536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生活起居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flipH="1">
              <a:off x="3069901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grpSp>
        <p:nvGrpSpPr>
          <p:cNvPr id="16" name="稻壳儿_答辩小姐姐作品_3"/>
          <p:cNvGrpSpPr/>
          <p:nvPr/>
        </p:nvGrpSpPr>
        <p:grpSpPr>
          <a:xfrm>
            <a:off x="7382510" y="2690301"/>
            <a:ext cx="3498272" cy="758649"/>
            <a:chOff x="2082785" y="2278204"/>
            <a:chExt cx="3498272" cy="758649"/>
          </a:xfrm>
        </p:grpSpPr>
        <p:sp>
          <p:nvSpPr>
            <p:cNvPr id="17" name="椭圆 16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A2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2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070534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膳食指导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flipH="1">
              <a:off x="3070534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grpSp>
        <p:nvGrpSpPr>
          <p:cNvPr id="20" name="稻壳儿_答辩小姐姐作品_4"/>
          <p:cNvGrpSpPr/>
          <p:nvPr/>
        </p:nvGrpSpPr>
        <p:grpSpPr>
          <a:xfrm>
            <a:off x="7382510" y="3800836"/>
            <a:ext cx="3506306" cy="758649"/>
            <a:chOff x="2082785" y="2278204"/>
            <a:chExt cx="3506306" cy="758649"/>
          </a:xfrm>
        </p:grpSpPr>
        <p:sp>
          <p:nvSpPr>
            <p:cNvPr id="21" name="椭圆 20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4D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3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078568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中药服药指导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flipH="1">
              <a:off x="3078568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grpSp>
        <p:nvGrpSpPr>
          <p:cNvPr id="24" name="稻壳儿_答辩小姐姐作品_5"/>
          <p:cNvGrpSpPr/>
          <p:nvPr/>
        </p:nvGrpSpPr>
        <p:grpSpPr>
          <a:xfrm>
            <a:off x="7382510" y="4910101"/>
            <a:ext cx="3506307" cy="758649"/>
            <a:chOff x="2082785" y="2278204"/>
            <a:chExt cx="3506307" cy="758649"/>
          </a:xfrm>
        </p:grpSpPr>
        <p:sp>
          <p:nvSpPr>
            <p:cNvPr id="25" name="椭圆 24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A2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4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078569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情志护理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flipH="1">
              <a:off x="3078569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sp>
        <p:nvSpPr>
          <p:cNvPr id="28" name="稻壳儿_答辩小姐姐作品_6"/>
          <p:cNvSpPr txBox="1"/>
          <p:nvPr/>
        </p:nvSpPr>
        <p:spPr>
          <a:xfrm>
            <a:off x="4877505" y="746008"/>
            <a:ext cx="1190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目  </a:t>
            </a:r>
            <a:endParaRPr lang="en-US" altLang="zh-CN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稻壳儿_答辩小姐姐作品_7"/>
          <p:cNvSpPr txBox="1"/>
          <p:nvPr/>
        </p:nvSpPr>
        <p:spPr>
          <a:xfrm>
            <a:off x="5677858" y="1853671"/>
            <a:ext cx="1190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录  </a:t>
            </a:r>
            <a:endParaRPr lang="en-US" altLang="zh-CN" b="1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稻壳儿_答辩小姐姐作品_2"/>
          <p:cNvGrpSpPr/>
          <p:nvPr/>
        </p:nvGrpSpPr>
        <p:grpSpPr>
          <a:xfrm>
            <a:off x="7382510" y="6019686"/>
            <a:ext cx="3498274" cy="758649"/>
            <a:chOff x="2082785" y="2278204"/>
            <a:chExt cx="3498274" cy="758649"/>
          </a:xfrm>
        </p:grpSpPr>
        <p:sp>
          <p:nvSpPr>
            <p:cNvPr id="12" name="椭圆 11"/>
            <p:cNvSpPr/>
            <p:nvPr/>
          </p:nvSpPr>
          <p:spPr>
            <a:xfrm>
              <a:off x="2082785" y="2340838"/>
              <a:ext cx="577215" cy="577215"/>
            </a:xfrm>
            <a:prstGeom prst="ellipse">
              <a:avLst/>
            </a:prstGeom>
            <a:solidFill>
              <a:srgbClr val="4D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5</a:t>
              </a:r>
              <a:endParaRPr lang="en-US" altLang="zh-CN" sz="3200" dirty="0"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070536" y="2278204"/>
              <a:ext cx="2308860" cy="49720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康复指导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flipH="1">
              <a:off x="3070536" y="2561658"/>
              <a:ext cx="2510523" cy="47519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lnSpc>
                  <a:spcPct val="250000"/>
                </a:lnSpc>
              </a:pPr>
              <a:r>
                <a:rPr lang="en-US" altLang="zh-CN" sz="1200" dirty="0">
                  <a:solidFill>
                    <a:srgbClr val="242343"/>
                  </a:solidFill>
                  <a:cs typeface="+mn-ea"/>
                  <a:sym typeface="+mn-lt"/>
                </a:rPr>
                <a:t>Please put your text here</a:t>
              </a:r>
              <a:endParaRPr lang="en-US" altLang="zh-CN" sz="1200" b="0" i="0" dirty="0">
                <a:solidFill>
                  <a:srgbClr val="242343"/>
                </a:solidFill>
                <a:effectLst/>
                <a:cs typeface="+mn-ea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9665"/>
            <a:ext cx="5464175" cy="44583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稻壳儿_答辩小姐姐作品_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46244" r="8955" b="7486"/>
          <a:stretch>
            <a:fillRect/>
          </a:stretch>
        </p:blipFill>
        <p:spPr>
          <a:xfrm rot="10800000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4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生活起居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4755" y="2371090"/>
            <a:ext cx="3404235" cy="37846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1.疼痛较甚时卧床休息，下床时扶拐或坐轮椅。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2.肾阴虚者室温宜略低，凉爽湿润；肾阳虚者住向阳病室为宜。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3.教会患者正确的睡姿、坐姿，避免下蹲、坐矮凳子、弯腰拾物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、前倾系鞋带等动作。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990" y="1640840"/>
            <a:ext cx="3414395" cy="4653280"/>
          </a:xfrm>
          <a:prstGeom prst="rect">
            <a:avLst/>
          </a:prstGeom>
        </p:spPr>
      </p:pic>
      <p:pic>
        <p:nvPicPr>
          <p:cNvPr id="8" name="图片 7" descr="微信图片_202205181033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385" y="1640840"/>
            <a:ext cx="3454400" cy="4605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生活起居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8865" y="2404110"/>
            <a:ext cx="30060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4.告知患者扶拐对疾病康复的重要性，教会正确使用拐杖和维护拐杖方法。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5.单侧患病坚持扶拐不负重行走，双侧患病则需坐轮椅，避免股骨头塌陷。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4210" y="1550035"/>
            <a:ext cx="6038850" cy="45294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稻壳儿_答辩小姐姐作品_2"/>
          <p:cNvSpPr/>
          <p:nvPr/>
        </p:nvSpPr>
        <p:spPr>
          <a:xfrm>
            <a:off x="1924050" y="643890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2170" y="2302510"/>
            <a:ext cx="72377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1.血瘀气滞证：宜食行气止痛，活血化瘀的食品，如白萝卜、鲈鱼、红糖、山楂、生姜、桃仁、百合等；忌煎炸、肥腻、厚味、寒凉的食品。食疗方：山楂桃仁粥。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5950" y="4102735"/>
            <a:ext cx="3138170" cy="2126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795" y="4027805"/>
            <a:ext cx="2811780" cy="22015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稻壳儿_答辩小姐姐作品_2"/>
          <p:cNvSpPr/>
          <p:nvPr/>
        </p:nvSpPr>
        <p:spPr>
          <a:xfrm>
            <a:off x="1924050" y="643890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3910" y="2430780"/>
            <a:ext cx="72059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2.肾虚血瘀证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（1）肾阴虚患者宜食滋养肾阴的食品（不宜与萝卜同服），如大枣、枸杞子、黑芝麻、甲鱼肉、桃仁等；忌辛辣香燥的食品。食疗方：枸杞大枣粥。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2885" y="4051300"/>
            <a:ext cx="2453005" cy="21913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930" y="4051300"/>
            <a:ext cx="2183130" cy="21920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2170" y="2145665"/>
            <a:ext cx="62407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2.肾虚血瘀证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（2）肾阳虚患者宜食温壮肾阳，补精髓的食品，如黑豆、核桃、杏仁、腰果、黑芝麻等；忌生冷瓜果及寒凉的食品，食疗方：核桃黑芝麻粥。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4059555"/>
            <a:ext cx="4514850" cy="2752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45" y="4036060"/>
            <a:ext cx="4133850" cy="2800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640" y="2145665"/>
            <a:ext cx="60375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2.肾虚血瘀证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（3）血瘀患者宜食活血化瘀的食品：如红糖、山楂、生姜、桃仁等；忌煎炸、肥腻、厚味的食品。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7010" y="3714115"/>
            <a:ext cx="3366770" cy="2280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755" y="3714115"/>
            <a:ext cx="3060700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稻壳儿_答辩小姐姐作品_3"/>
          <p:cNvSpPr/>
          <p:nvPr/>
        </p:nvSpPr>
        <p:spPr>
          <a:xfrm flipH="1">
            <a:off x="1718945" y="823595"/>
            <a:ext cx="3124835" cy="132207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50000"/>
              </a:lnSpc>
            </a:pPr>
            <a:r>
              <a:rPr lang="zh-CN" altLang="en-US" sz="3200" dirty="0"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cs typeface="+mn-ea"/>
                <a:sym typeface="+mn-lt"/>
              </a:rPr>
              <a:t>膳食指导</a:t>
            </a:r>
            <a:endParaRPr lang="zh-CN" altLang="en-US" sz="3200" b="0" i="0" dirty="0"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" name="稻壳儿_答辩小姐姐作品_2"/>
          <p:cNvSpPr/>
          <p:nvPr/>
        </p:nvSpPr>
        <p:spPr>
          <a:xfrm>
            <a:off x="2647315" y="659765"/>
            <a:ext cx="8827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spc="800" dirty="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cs typeface="+mn-ea"/>
                <a:sym typeface="+mn-lt"/>
              </a:rPr>
              <a:t>骨蚀（成人股骨头坏死）</a:t>
            </a:r>
            <a:endParaRPr lang="zh-CN" altLang="en-US" sz="3600" spc="800" dirty="0">
              <a:gradFill>
                <a:gsLst>
                  <a:gs pos="0">
                    <a:srgbClr val="4D7F89"/>
                  </a:gs>
                  <a:gs pos="100000">
                    <a:srgbClr val="A2633C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5" name="稻壳儿_答辩小姐姐作品_4"/>
          <p:cNvSpPr txBox="1"/>
          <p:nvPr/>
        </p:nvSpPr>
        <p:spPr>
          <a:xfrm>
            <a:off x="928567" y="934569"/>
            <a:ext cx="14934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spc="800">
                <a:gradFill>
                  <a:gsLst>
                    <a:gs pos="0">
                      <a:srgbClr val="4D7F89"/>
                    </a:gs>
                    <a:gs pos="100000">
                      <a:srgbClr val="A2633C"/>
                    </a:gs>
                  </a:gsLst>
                  <a:lin ang="0" scaled="0"/>
                </a:gradFill>
                <a:latin typeface="杨任东竹石体-Regular" panose="02000000000000000000" pitchFamily="2" charset="-122"/>
                <a:ea typeface="杨任东竹石体-Regular" panose="02000000000000000000" pitchFamily="2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sz="8000" dirty="0"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8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17165" y="2382520"/>
            <a:ext cx="65144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3.痰瘀蕴结证：宜食健脾除湿、行气活血化瘀食品，如白萝卜、山药、薏苡仁，赤小豆，木耳；忌辛辣，燥热，肥腻等生痰助湿食品。食疗方：薏仁赤豆粥，冬瓜排骨粥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5945" y="4187825"/>
            <a:ext cx="2483485" cy="25038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090" y="4187825"/>
            <a:ext cx="2607945" cy="24739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jb3VudCI6NSwiaGRpZCI6ImU1NTg4NTQ2YTU4MjE5YmUzOGM5YTY2NWMwMTdkYmE1IiwidXNlckNvdW50Ijoz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0qhesjf">
      <a:majorFont>
        <a:latin typeface="等线"/>
        <a:ea typeface="杨任东竹石体-Semibold"/>
        <a:cs typeface=""/>
      </a:majorFont>
      <a:minorFont>
        <a:latin typeface="等线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1603</Words>
  <Application>WPS 演示</Application>
  <PresentationFormat>宽屏</PresentationFormat>
  <Paragraphs>169</Paragraphs>
  <Slides>16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仿宋</vt:lpstr>
      <vt:lpstr>杨任东竹石体-Regular</vt:lpstr>
      <vt:lpstr>阿里巴巴普惠体 R</vt:lpstr>
      <vt:lpstr>思源黑體 Medium</vt:lpstr>
      <vt:lpstr>杨任东竹石体-Semibold</vt:lpstr>
      <vt:lpstr>Segoe Print</vt:lpstr>
      <vt:lpstr>等线</vt:lpstr>
      <vt:lpstr>微软雅黑</vt:lpstr>
      <vt:lpstr>Arial Unicode MS</vt:lpstr>
      <vt:lpstr>Calibri</vt:lpstr>
      <vt:lpstr>Segoe UI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答辩小姐姐</dc:creator>
  <cp:lastModifiedBy>Administrator</cp:lastModifiedBy>
  <cp:revision>30</cp:revision>
  <dcterms:created xsi:type="dcterms:W3CDTF">2019-09-03T15:35:00Z</dcterms:created>
  <dcterms:modified xsi:type="dcterms:W3CDTF">2022-05-18T02:57:22Z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KSOTemplateUUID">
    <vt:lpwstr>v1.0_mb_g0HJbS9Y8HUbmeUIXS14bA==</vt:lpwstr>
  </property>
  <property fmtid="{D5CDD505-2E9C-101B-9397-08002B2CF9AE}" pid="4" name="ICV">
    <vt:lpwstr>15C4092F34414F22A479CB5EA7E6C5A9</vt:lpwstr>
  </property>
</Properties>
</file>