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359" r:id="rId3"/>
    <p:sldId id="360" r:id="rId5"/>
    <p:sldId id="361" r:id="rId6"/>
    <p:sldId id="362" r:id="rId7"/>
    <p:sldId id="363" r:id="rId8"/>
    <p:sldId id="364" r:id="rId9"/>
    <p:sldId id="383" r:id="rId10"/>
    <p:sldId id="384" r:id="rId11"/>
    <p:sldId id="365" r:id="rId12"/>
    <p:sldId id="409" r:id="rId13"/>
    <p:sldId id="410" r:id="rId14"/>
    <p:sldId id="412" r:id="rId15"/>
    <p:sldId id="411" r:id="rId16"/>
    <p:sldId id="413" r:id="rId17"/>
    <p:sldId id="368" r:id="rId18"/>
    <p:sldId id="440" r:id="rId19"/>
    <p:sldId id="481" r:id="rId20"/>
    <p:sldId id="495" r:id="rId21"/>
    <p:sldId id="441" r:id="rId22"/>
    <p:sldId id="468" r:id="rId23"/>
    <p:sldId id="414" r:id="rId24"/>
    <p:sldId id="473" r:id="rId25"/>
    <p:sldId id="475" r:id="rId26"/>
    <p:sldId id="476" r:id="rId27"/>
    <p:sldId id="480" r:id="rId28"/>
    <p:sldId id="512" r:id="rId29"/>
    <p:sldId id="415" r:id="rId30"/>
    <p:sldId id="352" r:id="rId31"/>
    <p:sldId id="478" r:id="rId32"/>
    <p:sldId id="350" r:id="rId33"/>
  </p:sldIdLst>
  <p:sldSz cx="12192000" cy="6858000"/>
  <p:notesSz cx="6858000" cy="9144000"/>
  <p:embeddedFontLst>
    <p:embeddedFont>
      <p:font typeface="黑体" panose="02010609060101010101" charset="-122"/>
      <p:regular r:id="rId37"/>
    </p:embeddedFont>
    <p:embeddedFont>
      <p:font typeface="Century Gothic" panose="020B0502020202020204" pitchFamily="34" charset="0"/>
      <p:regular r:id="rId38"/>
      <p:bold r:id="rId39"/>
      <p:italic r:id="rId40"/>
      <p:boldItalic r:id="rId41"/>
    </p:embeddedFont>
    <p:embeddedFont>
      <p:font typeface="书体坊兰亭体" panose="03000509000000000000" charset="-122"/>
      <p:regular r:id="rId42"/>
    </p:embeddedFont>
    <p:embeddedFont>
      <p:font typeface="微软雅黑" panose="020B0503020204020204" pitchFamily="34" charset="-122"/>
      <p:regular r:id="rId43"/>
    </p:embeddedFont>
    <p:embeddedFont>
      <p:font typeface="华文中宋" panose="02010600040101010101" pitchFamily="2" charset="-122"/>
      <p:regular r:id="rId44"/>
    </p:embeddedFont>
    <p:embeddedFont>
      <p:font typeface="等线" panose="02010600030101010101" charset="-122"/>
      <p:regular r:id="rId45"/>
    </p:embeddedFont>
    <p:embeddedFont>
      <p:font typeface="华文行楷" panose="02010800040101010101" charset="-122"/>
      <p:regular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7030A0"/>
    <a:srgbClr val="C40000"/>
    <a:srgbClr val="F00201"/>
    <a:srgbClr val="0C50A8"/>
    <a:srgbClr val="66FF33"/>
    <a:srgbClr val="9900FF"/>
    <a:srgbClr val="EA41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94" autoAdjust="0"/>
    <p:restoredTop sz="94660"/>
  </p:normalViewPr>
  <p:slideViewPr>
    <p:cSldViewPr snapToGrid="0">
      <p:cViewPr varScale="1">
        <p:scale>
          <a:sx n="82" d="100"/>
          <a:sy n="82" d="100"/>
        </p:scale>
        <p:origin x="258" y="60"/>
      </p:cViewPr>
      <p:guideLst/>
    </p:cSldViewPr>
  </p:slideViewPr>
  <p:notesTextViewPr>
    <p:cViewPr>
      <p:scale>
        <a:sx n="1" d="1"/>
        <a:sy n="1" d="1"/>
      </p:scale>
      <p:origin x="0" y="0"/>
    </p:cViewPr>
  </p:notesTextViewPr>
  <p:sorterViewPr>
    <p:cViewPr>
      <p:scale>
        <a:sx n="184" d="100"/>
        <a:sy n="184"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font" Target="fonts/font10.fntdata"/><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notesMaster" Target="notesMasters/notesMaster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BB862-DE8D-4687-BDFA-3133151D2DC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4DB8E-6277-4ACF-8113-9066556A2DD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D14DB8E-6277-4ACF-8113-9066556A2DD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A05CF66-EBA1-4886-8145-80E21E3149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B0C6D84-046C-4B61-88A4-2088A2027A17}" type="slidenum">
              <a:rPr lang="zh-CN" altLang="en-US" smtClean="0"/>
            </a:fld>
            <a:endParaRPr lang="zh-CN" altLang="en-US"/>
          </a:p>
        </p:txBody>
      </p:sp>
      <p:grpSp>
        <p:nvGrpSpPr>
          <p:cNvPr id="13" name="组合 12"/>
          <p:cNvGrpSpPr/>
          <p:nvPr userDrawn="1"/>
        </p:nvGrpSpPr>
        <p:grpSpPr>
          <a:xfrm>
            <a:off x="0" y="0"/>
            <a:ext cx="4598035" cy="873760"/>
            <a:chOff x="8910" y="3900"/>
            <a:chExt cx="7241" cy="1376"/>
          </a:xfrm>
          <a:solidFill>
            <a:schemeClr val="bg1"/>
          </a:solidFill>
        </p:grpSpPr>
        <p:pic>
          <p:nvPicPr>
            <p:cNvPr id="11" name="图片 10"/>
            <p:cNvPicPr>
              <a:picLocks noChangeAspect="1"/>
            </p:cNvPicPr>
            <p:nvPr userDrawn="1"/>
          </p:nvPicPr>
          <p:blipFill>
            <a:blip r:embed="rId2"/>
            <a:stretch>
              <a:fillRect/>
            </a:stretch>
          </p:blipFill>
          <p:spPr>
            <a:xfrm>
              <a:off x="8910" y="3900"/>
              <a:ext cx="1377" cy="1377"/>
            </a:xfrm>
            <a:prstGeom prst="rect">
              <a:avLst/>
            </a:prstGeom>
            <a:grpFill/>
            <a:ln>
              <a:noFill/>
            </a:ln>
          </p:spPr>
        </p:pic>
        <p:sp>
          <p:nvSpPr>
            <p:cNvPr id="12" name="文本框 11"/>
            <p:cNvSpPr txBox="1"/>
            <p:nvPr userDrawn="1"/>
          </p:nvSpPr>
          <p:spPr>
            <a:xfrm>
              <a:off x="10287" y="4226"/>
              <a:ext cx="5864" cy="725"/>
            </a:xfrm>
            <a:prstGeom prst="rect">
              <a:avLst/>
            </a:prstGeom>
            <a:grpFill/>
            <a:ln>
              <a:noFill/>
            </a:ln>
          </p:spPr>
          <p:txBody>
            <a:bodyPr wrap="square" rtlCol="0">
              <a:spAutoFit/>
            </a:bodyPr>
            <a:p>
              <a:r>
                <a:rPr lang="zh-CN" altLang="en-US" sz="2400"/>
                <a:t>黄陂区疾病预防控制中心</a:t>
              </a: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A05CF66-EBA1-4886-8145-80E21E3149F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B0C6D84-046C-4B61-88A4-2088A2027A17}" type="slidenum">
              <a:rPr lang="zh-CN" altLang="en-US" smtClean="0"/>
            </a:fld>
            <a:endParaRPr lang="zh-CN" altLang="en-US"/>
          </a:p>
        </p:txBody>
      </p:sp>
      <p:grpSp>
        <p:nvGrpSpPr>
          <p:cNvPr id="13" name="组合 12"/>
          <p:cNvGrpSpPr/>
          <p:nvPr userDrawn="1"/>
        </p:nvGrpSpPr>
        <p:grpSpPr>
          <a:xfrm>
            <a:off x="0" y="0"/>
            <a:ext cx="4598035" cy="873760"/>
            <a:chOff x="8910" y="3900"/>
            <a:chExt cx="7241" cy="1376"/>
          </a:xfrm>
          <a:solidFill>
            <a:schemeClr val="bg1"/>
          </a:solidFill>
        </p:grpSpPr>
        <p:pic>
          <p:nvPicPr>
            <p:cNvPr id="11" name="图片 10"/>
            <p:cNvPicPr>
              <a:picLocks noChangeAspect="1"/>
            </p:cNvPicPr>
            <p:nvPr userDrawn="1"/>
          </p:nvPicPr>
          <p:blipFill>
            <a:blip r:embed="rId2"/>
            <a:stretch>
              <a:fillRect/>
            </a:stretch>
          </p:blipFill>
          <p:spPr>
            <a:xfrm>
              <a:off x="8910" y="3900"/>
              <a:ext cx="1377" cy="1377"/>
            </a:xfrm>
            <a:prstGeom prst="rect">
              <a:avLst/>
            </a:prstGeom>
            <a:grpFill/>
            <a:ln>
              <a:noFill/>
            </a:ln>
          </p:spPr>
        </p:pic>
        <p:sp>
          <p:nvSpPr>
            <p:cNvPr id="12" name="文本框 11"/>
            <p:cNvSpPr txBox="1"/>
            <p:nvPr userDrawn="1"/>
          </p:nvSpPr>
          <p:spPr>
            <a:xfrm>
              <a:off x="10287" y="4226"/>
              <a:ext cx="5864" cy="725"/>
            </a:xfrm>
            <a:prstGeom prst="rect">
              <a:avLst/>
            </a:prstGeom>
            <a:grpFill/>
            <a:ln>
              <a:noFill/>
            </a:ln>
          </p:spPr>
          <p:txBody>
            <a:bodyPr wrap="square" rtlCol="0">
              <a:spAutoFit/>
            </a:bodyPr>
            <a:p>
              <a:r>
                <a:rPr lang="zh-CN" altLang="en-US" sz="2400"/>
                <a:t>黄陂区疾病预防控制中心</a:t>
              </a: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A05CF66-EBA1-4886-8145-80E21E3149F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B0C6D84-046C-4B61-88A4-2088A2027A17}" type="slidenum">
              <a:rPr lang="zh-CN" altLang="en-US" smtClean="0"/>
            </a:fld>
            <a:endParaRPr lang="zh-CN" altLang="en-US"/>
          </a:p>
        </p:txBody>
      </p:sp>
      <p:grpSp>
        <p:nvGrpSpPr>
          <p:cNvPr id="13" name="组合 12"/>
          <p:cNvGrpSpPr/>
          <p:nvPr userDrawn="1"/>
        </p:nvGrpSpPr>
        <p:grpSpPr>
          <a:xfrm>
            <a:off x="0" y="0"/>
            <a:ext cx="4598035" cy="873760"/>
            <a:chOff x="8910" y="3900"/>
            <a:chExt cx="7241" cy="1376"/>
          </a:xfrm>
          <a:solidFill>
            <a:schemeClr val="bg1"/>
          </a:solidFill>
        </p:grpSpPr>
        <p:pic>
          <p:nvPicPr>
            <p:cNvPr id="11" name="图片 10"/>
            <p:cNvPicPr>
              <a:picLocks noChangeAspect="1"/>
            </p:cNvPicPr>
            <p:nvPr userDrawn="1"/>
          </p:nvPicPr>
          <p:blipFill>
            <a:blip r:embed="rId2"/>
            <a:stretch>
              <a:fillRect/>
            </a:stretch>
          </p:blipFill>
          <p:spPr>
            <a:xfrm>
              <a:off x="8910" y="3900"/>
              <a:ext cx="1377" cy="1377"/>
            </a:xfrm>
            <a:prstGeom prst="rect">
              <a:avLst/>
            </a:prstGeom>
            <a:grpFill/>
            <a:ln>
              <a:noFill/>
            </a:ln>
          </p:spPr>
        </p:pic>
        <p:sp>
          <p:nvSpPr>
            <p:cNvPr id="12" name="文本框 11"/>
            <p:cNvSpPr txBox="1"/>
            <p:nvPr userDrawn="1"/>
          </p:nvSpPr>
          <p:spPr>
            <a:xfrm>
              <a:off x="10287" y="4226"/>
              <a:ext cx="5864" cy="725"/>
            </a:xfrm>
            <a:prstGeom prst="rect">
              <a:avLst/>
            </a:prstGeom>
            <a:grpFill/>
            <a:ln>
              <a:noFill/>
            </a:ln>
          </p:spPr>
          <p:txBody>
            <a:bodyPr wrap="square" rtlCol="0">
              <a:spAutoFit/>
            </a:bodyPr>
            <a:p>
              <a:r>
                <a:rPr lang="zh-CN" altLang="en-US" sz="2400"/>
                <a:t>黄陂区疾病预防控制中心</a:t>
              </a: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hf hdr="0" ftr="0" dt="0"/>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png"/><Relationship Id="rId8" Type="http://schemas.microsoft.com/office/2007/relationships/hdphoto" Target="../media/image6.wdp"/><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5CF66-EBA1-4886-8145-80E21E3149F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C6D84-046C-4B61-88A4-2088A2027A17}" type="slidenum">
              <a:rPr lang="zh-CN" altLang="en-US" smtClean="0"/>
            </a:fld>
            <a:endParaRPr lang="zh-CN" altLang="en-US"/>
          </a:p>
        </p:txBody>
      </p:sp>
      <p:pic>
        <p:nvPicPr>
          <p:cNvPr id="7" name="图片 6"/>
          <p:cNvPicPr>
            <a:picLocks noChangeAspect="1"/>
          </p:cNvPicPr>
          <p:nvPr userDrawn="1"/>
        </p:nvPicPr>
        <p:blipFill>
          <a:blip r:embed="rId5"/>
          <a:stretch>
            <a:fillRect/>
          </a:stretch>
        </p:blipFill>
        <p:spPr>
          <a:xfrm>
            <a:off x="3277303" y="0"/>
            <a:ext cx="8914697" cy="6858000"/>
          </a:xfrm>
          <a:prstGeom prst="rect">
            <a:avLst/>
          </a:prstGeom>
        </p:spPr>
      </p:pic>
      <p:pic>
        <p:nvPicPr>
          <p:cNvPr id="8" name="图片 7"/>
          <p:cNvPicPr>
            <a:picLocks noChangeAspect="1"/>
          </p:cNvPicPr>
          <p:nvPr userDrawn="1"/>
        </p:nvPicPr>
        <p:blipFill>
          <a:blip r:embed="rId6"/>
          <a:stretch>
            <a:fillRect/>
          </a:stretch>
        </p:blipFill>
        <p:spPr>
          <a:xfrm flipH="1">
            <a:off x="0" y="0"/>
            <a:ext cx="3540277" cy="6858000"/>
          </a:xfrm>
          <a:prstGeom prst="rect">
            <a:avLst/>
          </a:prstGeom>
        </p:spPr>
      </p:pic>
      <p:pic>
        <p:nvPicPr>
          <p:cNvPr id="9" name="图片 8"/>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brightnessContrast bright="-2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793010"/>
            <a:ext cx="12192000" cy="5383953"/>
          </a:xfrm>
          <a:prstGeom prst="rect">
            <a:avLst/>
          </a:prstGeom>
        </p:spPr>
      </p:pic>
      <p:grpSp>
        <p:nvGrpSpPr>
          <p:cNvPr id="13" name="组合 12"/>
          <p:cNvGrpSpPr/>
          <p:nvPr userDrawn="1"/>
        </p:nvGrpSpPr>
        <p:grpSpPr>
          <a:xfrm>
            <a:off x="0" y="0"/>
            <a:ext cx="4598035" cy="873760"/>
            <a:chOff x="8910" y="3900"/>
            <a:chExt cx="7241" cy="1376"/>
          </a:xfrm>
          <a:solidFill>
            <a:schemeClr val="bg1"/>
          </a:solidFill>
        </p:grpSpPr>
        <p:pic>
          <p:nvPicPr>
            <p:cNvPr id="14" name="图片 13"/>
            <p:cNvPicPr>
              <a:picLocks noChangeAspect="1"/>
            </p:cNvPicPr>
            <p:nvPr userDrawn="1"/>
          </p:nvPicPr>
          <p:blipFill>
            <a:blip r:embed="rId9"/>
            <a:stretch>
              <a:fillRect/>
            </a:stretch>
          </p:blipFill>
          <p:spPr>
            <a:xfrm>
              <a:off x="8910" y="3900"/>
              <a:ext cx="1377" cy="1377"/>
            </a:xfrm>
            <a:prstGeom prst="rect">
              <a:avLst/>
            </a:prstGeom>
            <a:grpFill/>
            <a:ln>
              <a:noFill/>
            </a:ln>
          </p:spPr>
        </p:pic>
        <p:sp>
          <p:nvSpPr>
            <p:cNvPr id="15" name="文本框 14"/>
            <p:cNvSpPr txBox="1"/>
            <p:nvPr userDrawn="1"/>
          </p:nvSpPr>
          <p:spPr>
            <a:xfrm>
              <a:off x="10287" y="4226"/>
              <a:ext cx="5864" cy="725"/>
            </a:xfrm>
            <a:prstGeom prst="rect">
              <a:avLst/>
            </a:prstGeom>
            <a:grpFill/>
            <a:ln>
              <a:noFill/>
            </a:ln>
          </p:spPr>
          <p:txBody>
            <a:bodyPr wrap="square" rtlCol="0">
              <a:spAutoFit/>
            </a:bodyPr>
            <a:p>
              <a:r>
                <a:rPr lang="zh-CN" altLang="en-US" sz="2400"/>
                <a:t>黄陂区疾病预防控制中心</a:t>
              </a:r>
              <a:endParaRPr lang="zh-CN" altLang="en-US" sz="240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xml"/><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24.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image" Target="../media/image29.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3.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3.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xml"/><Relationship Id="rId2" Type="http://schemas.openxmlformats.org/officeDocument/2006/relationships/image" Target="../media/image43.png"/><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openxmlformats.org/officeDocument/2006/relationships/image" Target="../media/image44.png"/><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xml"/><Relationship Id="rId2" Type="http://schemas.openxmlformats.org/officeDocument/2006/relationships/image" Target="../media/image45.png"/><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3.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3.xml"/><Relationship Id="rId2" Type="http://schemas.openxmlformats.org/officeDocument/2006/relationships/image" Target="../media/image17.png"/><Relationship Id="rId1" Type="http://schemas.openxmlformats.org/officeDocument/2006/relationships/image" Target="../media/image48.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5415" y="4966147"/>
            <a:ext cx="11881128" cy="1901956"/>
          </a:xfrm>
          <a:prstGeom prst="rect">
            <a:avLst/>
          </a:prstGeom>
        </p:spPr>
      </p:pic>
      <p:sp>
        <p:nvSpPr>
          <p:cNvPr id="31" name="圆角矩形 136"/>
          <p:cNvSpPr/>
          <p:nvPr/>
        </p:nvSpPr>
        <p:spPr>
          <a:xfrm>
            <a:off x="4577715" y="3743960"/>
            <a:ext cx="5017770" cy="678815"/>
          </a:xfrm>
          <a:prstGeom prst="roundRect">
            <a:avLst>
              <a:gd name="adj" fmla="val 50000"/>
            </a:avLst>
          </a:prstGeom>
          <a:solidFill>
            <a:srgbClr val="C00000"/>
          </a:solidFill>
          <a:ln>
            <a:noFill/>
          </a:ln>
          <a:effectLst>
            <a:outerShdw blurRad="127000" dist="88900" dir="5400000" sx="101000" sy="101000" algn="t" rotWithShape="0">
              <a:schemeClr val="tx1">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id-ID" sz="2400" dirty="0">
                <a:solidFill>
                  <a:schemeClr val="bg1"/>
                </a:solidFill>
                <a:latin typeface="思源黑体 CN ExtraLight" panose="020B0200000000000000" pitchFamily="34" charset="-122"/>
                <a:ea typeface="思源黑体 CN ExtraLight" panose="020B0200000000000000" pitchFamily="34" charset="-122"/>
                <a:sym typeface="Century Gothic" panose="020B0502020202020204" pitchFamily="34" charset="0"/>
              </a:rPr>
              <a:t>黄陂区疾病预防控制中心艾防科</a:t>
            </a:r>
            <a:endParaRPr lang="zh-CN" altLang="id-ID" sz="2400" dirty="0">
              <a:solidFill>
                <a:schemeClr val="bg1"/>
              </a:solidFill>
              <a:latin typeface="思源黑体 CN ExtraLight" panose="020B0200000000000000" pitchFamily="34" charset="-122"/>
              <a:ea typeface="思源黑体 CN ExtraLight" panose="020B0200000000000000" pitchFamily="34" charset="-122"/>
              <a:sym typeface="Century Gothic" panose="020B0502020202020204" pitchFamily="34" charset="0"/>
            </a:endParaRPr>
          </a:p>
        </p:txBody>
      </p:sp>
      <p:pic>
        <p:nvPicPr>
          <p:cNvPr id="11" name="图片 10"/>
          <p:cNvPicPr>
            <a:picLocks noChangeAspect="1"/>
          </p:cNvPicPr>
          <p:nvPr/>
        </p:nvPicPr>
        <p:blipFill>
          <a:blip r:embed="rId2" cstate="print">
            <a:clrChange>
              <a:clrFrom>
                <a:srgbClr val="000000">
                  <a:alpha val="0"/>
                </a:srgbClr>
              </a:clrFrom>
              <a:clrTo>
                <a:srgbClr val="000000">
                  <a:alpha val="0"/>
                  <a:alpha val="0"/>
                </a:srgbClr>
              </a:clrTo>
            </a:clrChange>
            <a:extLst>
              <a:ext uri="{28A0092B-C50C-407E-A947-70E740481C1C}">
                <a14:useLocalDpi xmlns:a14="http://schemas.microsoft.com/office/drawing/2010/main" val="0"/>
              </a:ext>
            </a:extLst>
          </a:blip>
          <a:stretch>
            <a:fillRect/>
          </a:stretch>
        </p:blipFill>
        <p:spPr>
          <a:xfrm>
            <a:off x="155575" y="1391920"/>
            <a:ext cx="3030855" cy="3030855"/>
          </a:xfrm>
          <a:prstGeom prst="rect">
            <a:avLst/>
          </a:prstGeom>
        </p:spPr>
      </p:pic>
      <p:sp>
        <p:nvSpPr>
          <p:cNvPr id="2" name="文本框 1"/>
          <p:cNvSpPr txBox="1"/>
          <p:nvPr/>
        </p:nvSpPr>
        <p:spPr>
          <a:xfrm>
            <a:off x="2797810" y="1954530"/>
            <a:ext cx="7855585" cy="1198880"/>
          </a:xfrm>
          <a:prstGeom prst="rect">
            <a:avLst/>
          </a:prstGeom>
          <a:noFill/>
        </p:spPr>
        <p:txBody>
          <a:bodyPr wrap="square" rtlCol="0">
            <a:spAutoFit/>
          </a:bodyPr>
          <a:p>
            <a:r>
              <a:rPr lang="zh-CN" altLang="en-US" sz="7200" b="1">
                <a:solidFill>
                  <a:schemeClr val="tx1"/>
                </a:solidFill>
                <a:effectLst>
                  <a:outerShdw blurRad="38100" dist="19050" dir="2700000" algn="tl" rotWithShape="0">
                    <a:schemeClr val="dk1">
                      <a:lumMod val="50000"/>
                      <a:alpha val="40000"/>
                    </a:schemeClr>
                  </a:outerShdw>
                </a:effectLst>
              </a:rPr>
              <a:t>与青年朋友谈</a:t>
            </a:r>
            <a:endParaRPr lang="en-US" altLang="zh-CN" sz="7200" b="1">
              <a:solidFill>
                <a:schemeClr val="tx1"/>
              </a:solidFill>
              <a:effectLst>
                <a:outerShdw blurRad="38100" dist="19050" dir="2700000" algn="tl" rotWithShape="0">
                  <a:schemeClr val="dk1">
                    <a:lumMod val="50000"/>
                    <a:alpha val="40000"/>
                  </a:schemeClr>
                </a:outerShdw>
              </a:effectLst>
            </a:endParaRPr>
          </a:p>
        </p:txBody>
      </p:sp>
      <p:sp>
        <p:nvSpPr>
          <p:cNvPr id="5" name="灯片编号占位符 4"/>
          <p:cNvSpPr>
            <a:spLocks noGrp="1"/>
          </p:cNvSpPr>
          <p:nvPr>
            <p:ph type="sldNum" sz="quarter" idx="12"/>
          </p:nvPr>
        </p:nvSpPr>
        <p:spPr/>
        <p:txBody>
          <a:bodyPr/>
          <a:p>
            <a:fld id="{EB0C6D84-046C-4B61-88A4-2088A2027A17}" type="slidenum">
              <a:rPr lang="zh-CN" altLang="en-US" smtClean="0"/>
            </a:fld>
            <a:endParaRPr lang="zh-CN" altLang="en-US"/>
          </a:p>
        </p:txBody>
      </p:sp>
      <p:sp>
        <p:nvSpPr>
          <p:cNvPr id="4" name="文本框 3"/>
          <p:cNvSpPr txBox="1"/>
          <p:nvPr/>
        </p:nvSpPr>
        <p:spPr>
          <a:xfrm>
            <a:off x="8197215" y="1491615"/>
            <a:ext cx="3253105" cy="1783715"/>
          </a:xfrm>
          <a:prstGeom prst="rect">
            <a:avLst/>
          </a:prstGeom>
          <a:noFill/>
          <a:ln w="9525">
            <a:noFill/>
          </a:ln>
        </p:spPr>
        <p:txBody>
          <a:bodyPr wrap="square" anchor="t">
            <a:spAutoFit/>
          </a:bodyPr>
          <a:p>
            <a:pPr algn="dist"/>
            <a:r>
              <a:rPr lang="zh-CN" altLang="zh-CN" sz="11000" kern="0">
                <a:solidFill>
                  <a:srgbClr val="C00000"/>
                </a:solidFill>
                <a:uFillTx/>
                <a:latin typeface="书体坊兰亭体" panose="03000509000000000000" charset="-122"/>
                <a:ea typeface="书体坊兰亭体" panose="03000509000000000000" charset="-122"/>
              </a:rPr>
              <a:t>艾滋</a:t>
            </a:r>
            <a:endParaRPr lang="zh-CN" altLang="zh-CN" sz="11000" kern="0">
              <a:solidFill>
                <a:srgbClr val="C00000"/>
              </a:solidFill>
              <a:uFillTx/>
              <a:latin typeface="书体坊兰亭体" panose="03000509000000000000" charset="-122"/>
              <a:ea typeface="书体坊兰亭体" panose="03000509000000000000"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562090" y="1640205"/>
            <a:ext cx="3523615" cy="2257425"/>
          </a:xfrm>
          <a:prstGeom prst="rect">
            <a:avLst/>
          </a:prstGeom>
        </p:spPr>
      </p:pic>
      <p:grpSp>
        <p:nvGrpSpPr>
          <p:cNvPr id="4" name="组合 3"/>
          <p:cNvGrpSpPr/>
          <p:nvPr/>
        </p:nvGrpSpPr>
        <p:grpSpPr>
          <a:xfrm>
            <a:off x="1042721" y="940829"/>
            <a:ext cx="2904967" cy="734075"/>
            <a:chOff x="1068108" y="323645"/>
            <a:chExt cx="2904967" cy="734075"/>
          </a:xfrm>
        </p:grpSpPr>
        <p:sp>
          <p:nvSpPr>
            <p:cNvPr id="7" name="标题 1"/>
            <p:cNvSpPr txBox="1"/>
            <p:nvPr/>
          </p:nvSpPr>
          <p:spPr>
            <a:xfrm>
              <a:off x="1762769" y="414326"/>
              <a:ext cx="2210306" cy="554182"/>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微软雅黑" panose="020B0503020204020204" pitchFamily="34" charset="-122"/>
                  <a:ea typeface="微软雅黑" panose="020B0503020204020204" pitchFamily="34" charset="-122"/>
                </a:rPr>
                <a:t>艾滋疫情</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9" name="文本框 8"/>
          <p:cNvSpPr txBox="1"/>
          <p:nvPr/>
        </p:nvSpPr>
        <p:spPr>
          <a:xfrm>
            <a:off x="1463675" y="1845310"/>
            <a:ext cx="3474085" cy="1476375"/>
          </a:xfrm>
          <a:prstGeom prst="rect">
            <a:avLst/>
          </a:prstGeom>
          <a:solidFill>
            <a:schemeClr val="accent1">
              <a:lumMod val="20000"/>
              <a:lumOff val="80000"/>
            </a:schemeClr>
          </a:solidFill>
        </p:spPr>
        <p:txBody>
          <a:bodyPr wrap="square" rtlCol="0">
            <a:spAutoFit/>
          </a:bodyPr>
          <a:p>
            <a:pPr fontAlgn="auto">
              <a:lnSpc>
                <a:spcPct val="150000"/>
              </a:lnSpc>
            </a:pPr>
            <a:r>
              <a:rPr lang="zh-CN" altLang="en-US" sz="2400" b="1"/>
              <a:t>全球：</a:t>
            </a:r>
            <a:r>
              <a:rPr lang="zh-CN" altLang="en-US"/>
              <a:t>截止</a:t>
            </a:r>
            <a:r>
              <a:rPr lang="en-US" altLang="zh-CN"/>
              <a:t>2020</a:t>
            </a:r>
            <a:r>
              <a:rPr lang="zh-CN" altLang="en-US"/>
              <a:t>年底，累计报告</a:t>
            </a:r>
            <a:r>
              <a:rPr lang="en-US" altLang="zh-CN"/>
              <a:t>7930</a:t>
            </a:r>
            <a:r>
              <a:rPr lang="zh-CN" altLang="en-US"/>
              <a:t>万人感染</a:t>
            </a:r>
            <a:r>
              <a:rPr lang="en-US" altLang="zh-CN"/>
              <a:t>HIV</a:t>
            </a:r>
            <a:r>
              <a:rPr lang="zh-CN" altLang="en-US"/>
              <a:t>，其中</a:t>
            </a:r>
            <a:r>
              <a:rPr lang="en-US" b="1">
                <a:solidFill>
                  <a:srgbClr val="C00000"/>
                </a:solidFill>
              </a:rPr>
              <a:t>3630</a:t>
            </a:r>
            <a:r>
              <a:rPr lang="zh-CN" altLang="en-US" b="1">
                <a:solidFill>
                  <a:srgbClr val="C00000"/>
                </a:solidFill>
              </a:rPr>
              <a:t>万人已经死亡</a:t>
            </a:r>
            <a:endParaRPr lang="zh-CN" altLang="en-US"/>
          </a:p>
        </p:txBody>
      </p:sp>
      <p:sp>
        <p:nvSpPr>
          <p:cNvPr id="10" name="文本框 9"/>
          <p:cNvSpPr txBox="1"/>
          <p:nvPr/>
        </p:nvSpPr>
        <p:spPr>
          <a:xfrm>
            <a:off x="1463675" y="3598545"/>
            <a:ext cx="3474085" cy="2722880"/>
          </a:xfrm>
          <a:prstGeom prst="rect">
            <a:avLst/>
          </a:prstGeom>
          <a:solidFill>
            <a:schemeClr val="accent4">
              <a:lumMod val="20000"/>
              <a:lumOff val="80000"/>
            </a:schemeClr>
          </a:solidFill>
          <a:ln>
            <a:solidFill>
              <a:schemeClr val="accent4">
                <a:lumMod val="40000"/>
                <a:lumOff val="60000"/>
              </a:schemeClr>
            </a:solidFill>
          </a:ln>
        </p:spPr>
        <p:txBody>
          <a:bodyPr wrap="square" rtlCol="0">
            <a:spAutoFit/>
          </a:bodyPr>
          <a:p>
            <a:pPr fontAlgn="auto">
              <a:lnSpc>
                <a:spcPct val="150000"/>
              </a:lnSpc>
            </a:pPr>
            <a:r>
              <a:rPr lang="zh-CN" altLang="en-US" sz="2400" b="1"/>
              <a:t>全国：</a:t>
            </a:r>
            <a:r>
              <a:rPr lang="zh-CN" altLang="en-US">
                <a:latin typeface="微软雅黑" panose="020B0503020204020204" pitchFamily="34" charset="-122"/>
                <a:ea typeface="微软雅黑" panose="020B0503020204020204" pitchFamily="34" charset="-122"/>
                <a:cs typeface="微软雅黑" panose="020B0503020204020204" pitchFamily="34" charset="-122"/>
              </a:rPr>
              <a:t>截止</a:t>
            </a:r>
            <a:r>
              <a:rPr lang="en-US" altLang="zh-CN">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a:latin typeface="微软雅黑" panose="020B0503020204020204" pitchFamily="34" charset="-122"/>
                <a:ea typeface="微软雅黑" panose="020B0503020204020204" pitchFamily="34" charset="-122"/>
                <a:cs typeface="微软雅黑" panose="020B0503020204020204" pitchFamily="34" charset="-122"/>
              </a:rPr>
              <a:t>年底，累计报告</a:t>
            </a:r>
            <a:r>
              <a:rPr lang="en-US" altLang="zh-CN">
                <a:latin typeface="微软雅黑" panose="020B0503020204020204" pitchFamily="34" charset="-122"/>
                <a:ea typeface="微软雅黑" panose="020B0503020204020204" pitchFamily="34" charset="-122"/>
                <a:cs typeface="微软雅黑" panose="020B0503020204020204" pitchFamily="34" charset="-122"/>
              </a:rPr>
              <a:t>128</a:t>
            </a:r>
            <a:r>
              <a:rPr lang="zh-CN" altLang="en-US">
                <a:latin typeface="微软雅黑" panose="020B0503020204020204" pitchFamily="34" charset="-122"/>
                <a:ea typeface="微软雅黑" panose="020B0503020204020204" pitchFamily="34" charset="-122"/>
                <a:cs typeface="微软雅黑" panose="020B0503020204020204" pitchFamily="34" charset="-122"/>
              </a:rPr>
              <a:t>万人感染</a:t>
            </a:r>
            <a:r>
              <a:rPr lang="en-US" altLang="zh-CN">
                <a:latin typeface="微软雅黑" panose="020B0503020204020204" pitchFamily="34" charset="-122"/>
                <a:ea typeface="微软雅黑" panose="020B0503020204020204" pitchFamily="34" charset="-122"/>
                <a:cs typeface="微软雅黑" panose="020B0503020204020204" pitchFamily="34" charset="-122"/>
              </a:rPr>
              <a:t>HIV</a:t>
            </a:r>
            <a:r>
              <a:rPr lang="zh-CN" altLang="en-US">
                <a:latin typeface="微软雅黑" panose="020B0503020204020204" pitchFamily="34" charset="-122"/>
                <a:ea typeface="微软雅黑" panose="020B0503020204020204" pitchFamily="34" charset="-122"/>
                <a:cs typeface="微软雅黑" panose="020B0503020204020204" pitchFamily="34" charset="-122"/>
              </a:rPr>
              <a:t>，其中</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约</a:t>
            </a:r>
            <a:r>
              <a:rPr lang="en-US" altLang="zh-C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已经死亡</a:t>
            </a:r>
            <a:r>
              <a:rPr lang="zh-CN" altLang="en-US">
                <a:latin typeface="微软雅黑" panose="020B0503020204020204" pitchFamily="34" charset="-122"/>
                <a:ea typeface="微软雅黑" panose="020B0503020204020204" pitchFamily="34" charset="-122"/>
                <a:cs typeface="微软雅黑" panose="020B0503020204020204" pitchFamily="34" charset="-122"/>
              </a:rPr>
              <a:t>，现存活</a:t>
            </a:r>
            <a:r>
              <a:rPr lang="en-US" altLang="zh-CN">
                <a:latin typeface="微软雅黑" panose="020B0503020204020204" pitchFamily="34" charset="-122"/>
                <a:ea typeface="微软雅黑" panose="020B0503020204020204" pitchFamily="34" charset="-122"/>
                <a:cs typeface="微软雅黑" panose="020B0503020204020204" pitchFamily="34" charset="-122"/>
              </a:rPr>
              <a:t>96</a:t>
            </a:r>
            <a:r>
              <a:rPr lang="zh-CN" altLang="en-US">
                <a:latin typeface="微软雅黑" panose="020B0503020204020204" pitchFamily="34" charset="-122"/>
                <a:ea typeface="微软雅黑" panose="020B0503020204020204" pitchFamily="34" charset="-122"/>
                <a:cs typeface="微软雅黑" panose="020B0503020204020204" pitchFamily="34" charset="-122"/>
              </a:rPr>
              <a:t>万人；</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我国仍有</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约</a:t>
            </a:r>
            <a:r>
              <a:rPr lang="en-US" altLang="zh-CN">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的感染者没有被检测发现</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，他们不知晓自己的感染状态，在继续传播H</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IV</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病毒</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nvSpPr>
        <p:spPr>
          <a:xfrm>
            <a:off x="5767705" y="4326255"/>
            <a:ext cx="5737860" cy="1845310"/>
          </a:xfrm>
          <a:prstGeom prst="rect">
            <a:avLst/>
          </a:prstGeom>
          <a:solidFill>
            <a:schemeClr val="accent5">
              <a:lumMod val="20000"/>
              <a:lumOff val="80000"/>
            </a:schemeClr>
          </a:solidFill>
        </p:spPr>
        <p:txBody>
          <a:bodyPr wrap="square" rtlCol="0">
            <a:spAutoFit/>
          </a:bodyPr>
          <a:p>
            <a:pPr fontAlgn="auto">
              <a:lnSpc>
                <a:spcPct val="150000"/>
              </a:lnSpc>
            </a:pPr>
            <a:r>
              <a:rPr lang="zh-CN" altLang="en-US" sz="2400" b="1"/>
              <a:t>青年学生：</a:t>
            </a:r>
            <a:r>
              <a:rPr lang="zh-CN" altLang="en-US" sz="1800">
                <a:latin typeface="微软雅黑" panose="020B0503020204020204" pitchFamily="34" charset="-122"/>
                <a:ea typeface="微软雅黑" panose="020B0503020204020204" pitchFamily="34" charset="-122"/>
                <a:cs typeface="微软雅黑" panose="020B0503020204020204" pitchFamily="34" charset="-122"/>
              </a:rPr>
              <a:t>我国目前</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每年报告发现的</a:t>
            </a:r>
            <a:r>
              <a:rPr lang="zh-CN" altLang="en-US">
                <a:latin typeface="微软雅黑" panose="020B0503020204020204" pitchFamily="34" charset="-122"/>
                <a:ea typeface="微软雅黑" panose="020B0503020204020204" pitchFamily="34" charset="-122"/>
                <a:cs typeface="微软雅黑" panose="020B0503020204020204" pitchFamily="34" charset="-122"/>
              </a:rPr>
              <a:t>15到24岁之间的青年学生艾滋病病例在3000例上下。</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zh-CN" altLang="en-US" sz="10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    新发现的学生病例以</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性传播为主，特别是同性性传播。</a:t>
            </a:r>
            <a:endPar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4" name="组合 47"/>
          <p:cNvGrpSpPr/>
          <p:nvPr/>
        </p:nvGrpSpPr>
        <p:grpSpPr bwMode="auto">
          <a:xfrm rot="0">
            <a:off x="6438836" y="3897463"/>
            <a:ext cx="4065446" cy="368300"/>
            <a:chOff x="4944" y="5401"/>
            <a:chExt cx="3510" cy="526"/>
          </a:xfrm>
        </p:grpSpPr>
        <p:sp>
          <p:nvSpPr>
            <p:cNvPr id="23562" name="文本框 48"/>
            <p:cNvSpPr txBox="1">
              <a:spLocks noChangeArrowheads="1"/>
            </p:cNvSpPr>
            <p:nvPr/>
          </p:nvSpPr>
          <p:spPr bwMode="auto">
            <a:xfrm>
              <a:off x="4944" y="5401"/>
              <a:ext cx="1544" cy="526"/>
            </a:xfrm>
            <a:prstGeom prst="rect">
              <a:avLst/>
            </a:prstGeom>
            <a:noFill/>
            <a:ln w="9525">
              <a:noFill/>
              <a:miter lim="800000"/>
            </a:ln>
          </p:spPr>
          <p:txBody>
            <a:bodyPr>
              <a:spAutoFit/>
            </a:bodyPr>
            <a:p>
              <a:pPr algn="ctr"/>
              <a:r>
                <a:rPr lang="en-US" altLang="zh-CN" b="1">
                  <a:latin typeface="微软雅黑" panose="020B0503020204020204" pitchFamily="34" charset="-122"/>
                  <a:ea typeface="微软雅黑" panose="020B0503020204020204" pitchFamily="34" charset="-122"/>
                </a:rPr>
                <a:t>2011</a:t>
              </a:r>
              <a:r>
                <a:rPr lang="zh-CN" altLang="en-US" b="1">
                  <a:latin typeface="微软雅黑" panose="020B0503020204020204" pitchFamily="34" charset="-122"/>
                  <a:ea typeface="微软雅黑" panose="020B0503020204020204" pitchFamily="34" charset="-122"/>
                </a:rPr>
                <a:t>年</a:t>
              </a:r>
              <a:endParaRPr lang="zh-CN" altLang="en-US" b="1">
                <a:latin typeface="微软雅黑" panose="020B0503020204020204" pitchFamily="34" charset="-122"/>
                <a:ea typeface="微软雅黑" panose="020B0503020204020204" pitchFamily="34" charset="-122"/>
              </a:endParaRPr>
            </a:p>
          </p:txBody>
        </p:sp>
        <p:sp>
          <p:nvSpPr>
            <p:cNvPr id="23563" name="文本框 49"/>
            <p:cNvSpPr txBox="1">
              <a:spLocks noChangeArrowheads="1"/>
            </p:cNvSpPr>
            <p:nvPr/>
          </p:nvSpPr>
          <p:spPr bwMode="auto">
            <a:xfrm>
              <a:off x="6910" y="5401"/>
              <a:ext cx="1544" cy="526"/>
            </a:xfrm>
            <a:prstGeom prst="rect">
              <a:avLst/>
            </a:prstGeom>
            <a:noFill/>
            <a:ln w="9525">
              <a:noFill/>
              <a:miter lim="800000"/>
            </a:ln>
          </p:spPr>
          <p:txBody>
            <a:bodyPr>
              <a:spAutoFit/>
            </a:bodyPr>
            <a:p>
              <a:pPr algn="ctr"/>
              <a:r>
                <a:rPr lang="en-US" altLang="zh-CN" b="1">
                  <a:latin typeface="微软雅黑" panose="020B0503020204020204" pitchFamily="34" charset="-122"/>
                  <a:ea typeface="微软雅黑" panose="020B0503020204020204" pitchFamily="34" charset="-122"/>
                </a:rPr>
                <a:t>2019</a:t>
              </a:r>
              <a:r>
                <a:rPr lang="zh-CN" altLang="en-US" b="1">
                  <a:latin typeface="微软雅黑" panose="020B0503020204020204" pitchFamily="34" charset="-122"/>
                  <a:ea typeface="微软雅黑" panose="020B0503020204020204" pitchFamily="34" charset="-122"/>
                </a:rPr>
                <a:t>年</a:t>
              </a:r>
              <a:endParaRPr lang="zh-CN" altLang="en-US" b="1">
                <a:latin typeface="微软雅黑" panose="020B0503020204020204" pitchFamily="34" charset="-122"/>
                <a:ea typeface="微软雅黑" panose="020B0503020204020204" pitchFamily="34" charset="-122"/>
              </a:endParaRPr>
            </a:p>
          </p:txBody>
        </p:sp>
      </p:grpSp>
      <p:pic>
        <p:nvPicPr>
          <p:cNvPr id="23560" name="图片 1" descr="A000220150318F58PPIC"/>
          <p:cNvPicPr>
            <a:picLocks noChangeAspect="1" noChangeArrowheads="1"/>
          </p:cNvPicPr>
          <p:nvPr/>
        </p:nvPicPr>
        <p:blipFill>
          <a:blip r:embed="rId3" cstate="print">
            <a:clrChange>
              <a:clrFrom>
                <a:srgbClr val="000000">
                  <a:alpha val="0"/>
                </a:srgbClr>
              </a:clrFrom>
              <a:clrTo>
                <a:srgbClr val="000000">
                  <a:alpha val="0"/>
                  <a:alpha val="0"/>
                </a:srgbClr>
              </a:clrTo>
            </a:clrChange>
          </a:blip>
          <a:srcRect l="5379" b="3886"/>
          <a:stretch>
            <a:fillRect/>
          </a:stretch>
        </p:blipFill>
        <p:spPr bwMode="auto">
          <a:xfrm rot="1140000">
            <a:off x="7292340" y="534035"/>
            <a:ext cx="2063750" cy="215074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2904967" cy="734075"/>
            <a:chOff x="1068108" y="323645"/>
            <a:chExt cx="2904967" cy="734075"/>
          </a:xfrm>
        </p:grpSpPr>
        <p:sp>
          <p:nvSpPr>
            <p:cNvPr id="7" name="标题 1"/>
            <p:cNvSpPr txBox="1"/>
            <p:nvPr/>
          </p:nvSpPr>
          <p:spPr>
            <a:xfrm>
              <a:off x="1762769" y="414326"/>
              <a:ext cx="2210306" cy="554182"/>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微软雅黑" panose="020B0503020204020204" pitchFamily="34" charset="-122"/>
                  <a:ea typeface="微软雅黑" panose="020B0503020204020204" pitchFamily="34" charset="-122"/>
                </a:rPr>
                <a:t>身体危害</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9" name="文本框 8"/>
          <p:cNvSpPr txBox="1"/>
          <p:nvPr/>
        </p:nvSpPr>
        <p:spPr>
          <a:xfrm>
            <a:off x="655320" y="1739900"/>
            <a:ext cx="4093845" cy="4707890"/>
          </a:xfrm>
          <a:prstGeom prst="rect">
            <a:avLst/>
          </a:prstGeom>
          <a:solidFill>
            <a:schemeClr val="accent1">
              <a:lumMod val="20000"/>
              <a:lumOff val="80000"/>
            </a:schemeClr>
          </a:solidFill>
        </p:spPr>
        <p:txBody>
          <a:bodyPr wrap="square" rtlCol="0">
            <a:spAutoFit/>
          </a:bodyPr>
          <a:p>
            <a:pPr>
              <a:lnSpc>
                <a:spcPct val="150000"/>
              </a:lnSpc>
            </a:pPr>
            <a:r>
              <a:rPr lang="en-US" altLang="zh-CN" sz="2000" dirty="0">
                <a:solidFill>
                  <a:schemeClr val="tx1">
                    <a:lumMod val="85000"/>
                    <a:lumOff val="15000"/>
                  </a:schemeClr>
                </a:solidFill>
                <a:cs typeface="+mn-ea"/>
                <a:sym typeface="+mn-lt"/>
              </a:rPr>
              <a:t>1. HIV</a:t>
            </a:r>
            <a:r>
              <a:rPr lang="zh-CN" altLang="en-US" sz="2000" dirty="0">
                <a:solidFill>
                  <a:schemeClr val="tx1">
                    <a:lumMod val="85000"/>
                    <a:lumOff val="15000"/>
                  </a:schemeClr>
                </a:solidFill>
                <a:cs typeface="+mn-ea"/>
                <a:sym typeface="+mn-lt"/>
              </a:rPr>
              <a:t>通过感染免疫细胞，使</a:t>
            </a:r>
            <a:r>
              <a:rPr lang="zh-CN" altLang="en-US" sz="2000" dirty="0">
                <a:solidFill>
                  <a:srgbClr val="C00000"/>
                </a:solidFill>
                <a:cs typeface="+mn-ea"/>
                <a:sym typeface="+mn-lt"/>
              </a:rPr>
              <a:t>免疫系统崩溃</a:t>
            </a:r>
            <a:r>
              <a:rPr lang="zh-CN" altLang="en-US" sz="2000" dirty="0">
                <a:solidFill>
                  <a:schemeClr val="tx1">
                    <a:lumMod val="85000"/>
                    <a:lumOff val="15000"/>
                  </a:schemeClr>
                </a:solidFill>
                <a:cs typeface="+mn-ea"/>
                <a:sym typeface="+mn-lt"/>
              </a:rPr>
              <a:t>，使人体丧失对各种细菌、病毒的抵抗能力。</a:t>
            </a:r>
            <a:endParaRPr lang="zh-CN" altLang="en-US" sz="2000" dirty="0">
              <a:solidFill>
                <a:schemeClr val="tx1">
                  <a:lumMod val="85000"/>
                  <a:lumOff val="15000"/>
                </a:schemeClr>
              </a:solidFill>
              <a:cs typeface="+mn-ea"/>
              <a:sym typeface="+mn-lt"/>
            </a:endParaRPr>
          </a:p>
          <a:p>
            <a:pPr>
              <a:lnSpc>
                <a:spcPct val="150000"/>
              </a:lnSpc>
            </a:pPr>
            <a:endParaRPr lang="zh-CN" altLang="en-US" sz="2000" dirty="0">
              <a:solidFill>
                <a:schemeClr val="tx1">
                  <a:lumMod val="85000"/>
                  <a:lumOff val="15000"/>
                </a:schemeClr>
              </a:solidFill>
              <a:cs typeface="+mn-ea"/>
              <a:sym typeface="+mn-lt"/>
            </a:endParaRPr>
          </a:p>
          <a:p>
            <a:pPr>
              <a:lnSpc>
                <a:spcPct val="150000"/>
              </a:lnSpc>
            </a:pPr>
            <a:r>
              <a:rPr lang="en-US" altLang="zh-CN" sz="2000" dirty="0">
                <a:solidFill>
                  <a:schemeClr val="tx1">
                    <a:lumMod val="85000"/>
                    <a:lumOff val="15000"/>
                  </a:schemeClr>
                </a:solidFill>
                <a:cs typeface="+mn-ea"/>
                <a:sym typeface="+mn-lt"/>
              </a:rPr>
              <a:t>2. </a:t>
            </a:r>
            <a:r>
              <a:rPr lang="zh-CN" altLang="en-US" sz="2000" dirty="0">
                <a:solidFill>
                  <a:schemeClr val="tx1">
                    <a:lumMod val="85000"/>
                    <a:lumOff val="15000"/>
                  </a:schemeClr>
                </a:solidFill>
                <a:cs typeface="+mn-ea"/>
                <a:sym typeface="+mn-lt"/>
              </a:rPr>
              <a:t>接受抗病毒治疗可以延缓病情，但是</a:t>
            </a:r>
            <a:r>
              <a:rPr lang="zh-CN" altLang="en-US" sz="2000" dirty="0">
                <a:solidFill>
                  <a:srgbClr val="C00000"/>
                </a:solidFill>
                <a:cs typeface="+mn-ea"/>
                <a:sym typeface="+mn-lt"/>
              </a:rPr>
              <a:t>恶性肿瘤</a:t>
            </a:r>
            <a:r>
              <a:rPr lang="zh-CN" altLang="en-US" sz="2000" dirty="0">
                <a:solidFill>
                  <a:schemeClr val="tx1">
                    <a:lumMod val="85000"/>
                    <a:lumOff val="15000"/>
                  </a:schemeClr>
                </a:solidFill>
                <a:cs typeface="+mn-ea"/>
                <a:sym typeface="+mn-lt"/>
              </a:rPr>
              <a:t>等非艾滋相关疾病发病几率较正常人群高，劳动力下降。</a:t>
            </a:r>
            <a:endParaRPr lang="zh-CN" altLang="en-US" sz="2000" dirty="0">
              <a:solidFill>
                <a:schemeClr val="tx1">
                  <a:lumMod val="85000"/>
                  <a:lumOff val="15000"/>
                </a:schemeClr>
              </a:solidFill>
              <a:cs typeface="+mn-ea"/>
              <a:sym typeface="+mn-lt"/>
            </a:endParaRPr>
          </a:p>
          <a:p>
            <a:pPr>
              <a:lnSpc>
                <a:spcPct val="150000"/>
              </a:lnSpc>
            </a:pPr>
            <a:endParaRPr lang="zh-CN" altLang="en-US" sz="2000" dirty="0">
              <a:solidFill>
                <a:schemeClr val="tx1">
                  <a:lumMod val="85000"/>
                  <a:lumOff val="15000"/>
                </a:schemeClr>
              </a:solidFill>
              <a:cs typeface="+mn-ea"/>
              <a:sym typeface="+mn-lt"/>
            </a:endParaRPr>
          </a:p>
          <a:p>
            <a:pPr>
              <a:lnSpc>
                <a:spcPct val="150000"/>
              </a:lnSpc>
            </a:pPr>
            <a:r>
              <a:rPr lang="en-US" altLang="zh-CN" sz="2000"/>
              <a:t>3. </a:t>
            </a:r>
            <a:r>
              <a:rPr lang="zh-CN" altLang="en-US" sz="2000"/>
              <a:t>我国</a:t>
            </a:r>
            <a:r>
              <a:rPr lang="zh-CN" altLang="en-US" sz="2000">
                <a:solidFill>
                  <a:srgbClr val="C00000"/>
                </a:solidFill>
              </a:rPr>
              <a:t>每年报告死亡数最多</a:t>
            </a:r>
            <a:r>
              <a:rPr lang="zh-CN" altLang="en-US" sz="2000"/>
              <a:t>的传染病。</a:t>
            </a:r>
            <a:endParaRPr lang="zh-CN" altLang="en-US" sz="2000"/>
          </a:p>
        </p:txBody>
      </p:sp>
      <p:pic>
        <p:nvPicPr>
          <p:cNvPr id="8" name="Picture 5" descr="c:\users\doris\appdata\roaming\360se6\USERDA~1\Temp\725211~1.JPG"/>
          <p:cNvPicPr>
            <a:picLocks noChangeAspect="1" noChangeArrowheads="1"/>
          </p:cNvPicPr>
          <p:nvPr/>
        </p:nvPicPr>
        <p:blipFill>
          <a:blip r:embed="rId2"/>
          <a:srcRect/>
          <a:stretch>
            <a:fillRect/>
          </a:stretch>
        </p:blipFill>
        <p:spPr bwMode="auto">
          <a:xfrm>
            <a:off x="8610600" y="784860"/>
            <a:ext cx="2982595" cy="2289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p:cNvPicPr>
            <a:picLocks noChangeAspect="1"/>
          </p:cNvPicPr>
          <p:nvPr/>
        </p:nvPicPr>
        <p:blipFill>
          <a:blip r:embed="rId3"/>
          <a:stretch>
            <a:fillRect/>
          </a:stretch>
        </p:blipFill>
        <p:spPr>
          <a:xfrm>
            <a:off x="8611235" y="3618230"/>
            <a:ext cx="2981960" cy="2465705"/>
          </a:xfrm>
          <a:prstGeom prst="rect">
            <a:avLst/>
          </a:prstGeom>
          <a:noFill/>
          <a:ln w="9525">
            <a:noFill/>
          </a:ln>
        </p:spPr>
      </p:pic>
      <p:pic>
        <p:nvPicPr>
          <p:cNvPr id="18435" name="Picture 4"/>
          <p:cNvPicPr>
            <a:picLocks noGrp="1" noChangeAspect="1"/>
          </p:cNvPicPr>
          <p:nvPr/>
        </p:nvPicPr>
        <p:blipFill>
          <a:blip r:embed="rId4"/>
          <a:stretch>
            <a:fillRect/>
          </a:stretch>
        </p:blipFill>
        <p:spPr>
          <a:xfrm>
            <a:off x="5300345" y="3617595"/>
            <a:ext cx="2873375" cy="2466340"/>
          </a:xfrm>
          <a:prstGeom prst="rect">
            <a:avLst/>
          </a:prstGeom>
          <a:noFill/>
          <a:ln w="9525">
            <a:noFill/>
          </a:ln>
        </p:spPr>
      </p:pic>
      <p:pic>
        <p:nvPicPr>
          <p:cNvPr id="15" name="Picture 3"/>
          <p:cNvPicPr>
            <a:picLocks noChangeAspect="1" noChangeArrowheads="1"/>
          </p:cNvPicPr>
          <p:nvPr/>
        </p:nvPicPr>
        <p:blipFill>
          <a:blip r:embed="rId5"/>
          <a:srcRect/>
          <a:stretch>
            <a:fillRect/>
          </a:stretch>
        </p:blipFill>
        <p:spPr bwMode="auto">
          <a:xfrm>
            <a:off x="5300523" y="785038"/>
            <a:ext cx="2873375" cy="22898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2904967" cy="734075"/>
            <a:chOff x="1068108" y="323645"/>
            <a:chExt cx="2904967" cy="734075"/>
          </a:xfrm>
        </p:grpSpPr>
        <p:sp>
          <p:nvSpPr>
            <p:cNvPr id="7" name="标题 1"/>
            <p:cNvSpPr txBox="1"/>
            <p:nvPr/>
          </p:nvSpPr>
          <p:spPr>
            <a:xfrm>
              <a:off x="1762769" y="414326"/>
              <a:ext cx="2210306" cy="554182"/>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微软雅黑" panose="020B0503020204020204" pitchFamily="34" charset="-122"/>
                  <a:ea typeface="微软雅黑" panose="020B0503020204020204" pitchFamily="34" charset="-122"/>
                </a:rPr>
                <a:t>心理危害</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a:xfrm>
            <a:off x="8601075" y="6365875"/>
            <a:ext cx="2743200" cy="365125"/>
          </a:xfrm>
        </p:spPr>
        <p:txBody>
          <a:bodyPr/>
          <a:p>
            <a:fld id="{EB0C6D84-046C-4B61-88A4-2088A2027A17}" type="slidenum">
              <a:rPr lang="zh-CN" altLang="en-US" smtClean="0"/>
            </a:fld>
            <a:endParaRPr lang="zh-CN" altLang="en-US"/>
          </a:p>
        </p:txBody>
      </p:sp>
      <p:sp>
        <p:nvSpPr>
          <p:cNvPr id="9" name="文本框 8"/>
          <p:cNvSpPr txBox="1"/>
          <p:nvPr/>
        </p:nvSpPr>
        <p:spPr>
          <a:xfrm>
            <a:off x="1388110" y="1845310"/>
            <a:ext cx="3474085" cy="1568450"/>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p>
            <a:pPr fontAlgn="auto">
              <a:lnSpc>
                <a:spcPct val="150000"/>
              </a:lnSpc>
            </a:pPr>
            <a:r>
              <a:rPr lang="en-US" altLang="zh-CN" sz="2400" b="1"/>
              <a:t>1. </a:t>
            </a:r>
            <a:r>
              <a:rPr lang="zh-CN" altLang="en-US" sz="2400" b="1"/>
              <a:t>焦虑抑郁：</a:t>
            </a:r>
            <a:r>
              <a:rPr lang="zh-CN" altLang="en-US" sz="2000"/>
              <a:t>据调查，</a:t>
            </a:r>
            <a:r>
              <a:rPr lang="en-US" altLang="zh-CN" sz="2000"/>
              <a:t>1/3</a:t>
            </a:r>
            <a:r>
              <a:rPr lang="zh-CN" altLang="en-US" sz="2000"/>
              <a:t>以上的艾滋病感染者有不同程度的</a:t>
            </a:r>
            <a:r>
              <a:rPr lang="zh-CN" altLang="en-US" sz="2000">
                <a:solidFill>
                  <a:srgbClr val="C00000"/>
                </a:solidFill>
              </a:rPr>
              <a:t>焦虑抑郁</a:t>
            </a:r>
            <a:endParaRPr lang="zh-CN" altLang="en-US" sz="2000">
              <a:solidFill>
                <a:srgbClr val="C00000"/>
              </a:solidFill>
            </a:endParaRPr>
          </a:p>
        </p:txBody>
      </p:sp>
      <p:sp>
        <p:nvSpPr>
          <p:cNvPr id="10" name="文本框 9"/>
          <p:cNvSpPr txBox="1"/>
          <p:nvPr/>
        </p:nvSpPr>
        <p:spPr>
          <a:xfrm>
            <a:off x="1388110" y="4387215"/>
            <a:ext cx="3474085" cy="1568450"/>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p>
            <a:pPr fontAlgn="auto">
              <a:lnSpc>
                <a:spcPct val="150000"/>
              </a:lnSpc>
            </a:pPr>
            <a:r>
              <a:rPr lang="en-US" altLang="zh-CN" sz="2400" b="1"/>
              <a:t>2. </a:t>
            </a:r>
            <a:r>
              <a:rPr lang="zh-CN" altLang="en-US" sz="2400" b="1"/>
              <a:t>睡眠障碍：</a:t>
            </a:r>
            <a:r>
              <a:rPr lang="zh-CN" altLang="en-US" sz="2000">
                <a:sym typeface="+mn-ea"/>
              </a:rPr>
              <a:t>据调查，</a:t>
            </a:r>
            <a:r>
              <a:rPr lang="en-US" altLang="zh-CN" sz="2000">
                <a:sym typeface="+mn-ea"/>
              </a:rPr>
              <a:t>40%</a:t>
            </a:r>
            <a:r>
              <a:rPr lang="zh-CN" altLang="en-US" sz="2000">
                <a:sym typeface="+mn-ea"/>
              </a:rPr>
              <a:t>以上的艾滋病感染者存在睡眠障碍</a:t>
            </a:r>
            <a:endParaRPr lang="zh-CN" altLang="en-US" sz="2000">
              <a:solidFill>
                <a:srgbClr val="C00000"/>
              </a:solidFill>
            </a:endParaRPr>
          </a:p>
        </p:txBody>
      </p:sp>
      <p:sp>
        <p:nvSpPr>
          <p:cNvPr id="11" name="文本框 10"/>
          <p:cNvSpPr txBox="1"/>
          <p:nvPr/>
        </p:nvSpPr>
        <p:spPr>
          <a:xfrm>
            <a:off x="6144260" y="4387215"/>
            <a:ext cx="4855210" cy="1568450"/>
          </a:xfrm>
          <a:prstGeom prst="rect">
            <a:avLst/>
          </a:prstGeom>
          <a:noFill/>
          <a:extLst>
            <a:ext uri="{909E8E84-426E-40DD-AFC4-6F175D3DCCD1}">
              <a14:hiddenFill xmlns:a14="http://schemas.microsoft.com/office/drawing/2010/main">
                <a:solidFill>
                  <a:schemeClr val="accent5">
                    <a:lumMod val="20000"/>
                    <a:lumOff val="80000"/>
                  </a:schemeClr>
                </a:solidFill>
              </a14:hiddenFill>
            </a:ext>
          </a:extLst>
        </p:spPr>
        <p:txBody>
          <a:bodyPr wrap="square" rtlCol="0">
            <a:spAutoFit/>
          </a:bodyPr>
          <a:p>
            <a:pPr fontAlgn="auto">
              <a:lnSpc>
                <a:spcPct val="150000"/>
              </a:lnSpc>
            </a:pPr>
            <a:r>
              <a:rPr lang="en-US" altLang="zh-CN" sz="2400" b="1"/>
              <a:t>3. </a:t>
            </a:r>
            <a:r>
              <a:rPr lang="zh-CN" altLang="en-US" sz="2400" b="1"/>
              <a:t>偏激心理：</a:t>
            </a:r>
            <a:r>
              <a:rPr lang="zh-CN" altLang="en-US" sz="2000"/>
              <a:t>由于对疾病的恐惧和社会的歧视，艾滋病感染者容易产生偏激心理，</a:t>
            </a:r>
            <a:r>
              <a:rPr lang="zh-CN" altLang="en-US" sz="2000">
                <a:sym typeface="+mn-ea"/>
              </a:rPr>
              <a:t>加速病情发展，</a:t>
            </a:r>
            <a:r>
              <a:rPr lang="zh-CN" altLang="zh-CN" sz="2000">
                <a:sym typeface="+mn-ea"/>
              </a:rPr>
              <a:t>造成社会危害</a:t>
            </a:r>
            <a:endParaRPr lang="zh-CN" altLang="zh-CN" sz="2000">
              <a:sym typeface="+mn-ea"/>
            </a:endParaRPr>
          </a:p>
        </p:txBody>
      </p:sp>
      <p:pic>
        <p:nvPicPr>
          <p:cNvPr id="13" name="图片 12"/>
          <p:cNvPicPr>
            <a:picLocks noChangeAspect="1"/>
          </p:cNvPicPr>
          <p:nvPr/>
        </p:nvPicPr>
        <p:blipFill>
          <a:blip r:embed="rId2"/>
          <a:srcRect/>
          <a:stretch>
            <a:fillRect/>
          </a:stretch>
        </p:blipFill>
        <p:spPr>
          <a:xfrm>
            <a:off x="6328410" y="366395"/>
            <a:ext cx="4020820" cy="40208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4552950" cy="734075"/>
            <a:chOff x="1068108" y="323645"/>
            <a:chExt cx="4552950" cy="734075"/>
          </a:xfrm>
        </p:grpSpPr>
        <p:sp>
          <p:nvSpPr>
            <p:cNvPr id="7" name="标题 1"/>
            <p:cNvSpPr txBox="1"/>
            <p:nvPr/>
          </p:nvSpPr>
          <p:spPr>
            <a:xfrm>
              <a:off x="1762798" y="414450"/>
              <a:ext cx="3858260"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对生活</a:t>
              </a:r>
              <a:r>
                <a:rPr lang="en-US" altLang="zh-CN" sz="3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工作的影响</a:t>
              </a:r>
              <a:endParaRPr lang="zh-CN" altLang="en-US" sz="3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9" name="文本框 8"/>
          <p:cNvSpPr txBox="1"/>
          <p:nvPr/>
        </p:nvSpPr>
        <p:spPr>
          <a:xfrm>
            <a:off x="1279525" y="2137410"/>
            <a:ext cx="4563110" cy="332295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p>
            <a:pPr fontAlgn="auto">
              <a:lnSpc>
                <a:spcPct val="150000"/>
              </a:lnSpc>
            </a:pPr>
            <a:r>
              <a:rPr lang="en-US" altLang="zh-CN" sz="2000"/>
              <a:t>1. </a:t>
            </a:r>
            <a:r>
              <a:rPr lang="zh-CN" sz="2000"/>
              <a:t>终身每天服药对生活和工作造成不便</a:t>
            </a:r>
            <a:endParaRPr lang="zh-CN" sz="2000"/>
          </a:p>
          <a:p>
            <a:pPr fontAlgn="auto">
              <a:lnSpc>
                <a:spcPct val="150000"/>
              </a:lnSpc>
            </a:pPr>
            <a:r>
              <a:rPr lang="en-US" altLang="zh-CN" sz="2000"/>
              <a:t>2. </a:t>
            </a:r>
            <a:r>
              <a:rPr lang="zh-CN" sz="2000"/>
              <a:t>身体承受药物的长期毒副作用</a:t>
            </a:r>
            <a:endParaRPr lang="zh-CN" sz="2000"/>
          </a:p>
          <a:p>
            <a:pPr fontAlgn="auto">
              <a:lnSpc>
                <a:spcPct val="150000"/>
              </a:lnSpc>
            </a:pPr>
            <a:r>
              <a:rPr lang="en-US" altLang="zh-CN" sz="2000">
                <a:sym typeface="+mn-ea"/>
              </a:rPr>
              <a:t>3. </a:t>
            </a:r>
            <a:r>
              <a:rPr lang="zh-CN" sz="2000">
                <a:sym typeface="+mn-ea"/>
              </a:rPr>
              <a:t>劳动能力下降导致收入下降</a:t>
            </a:r>
            <a:endParaRPr lang="zh-CN" sz="2000"/>
          </a:p>
          <a:p>
            <a:pPr fontAlgn="auto">
              <a:lnSpc>
                <a:spcPct val="150000"/>
              </a:lnSpc>
            </a:pPr>
            <a:r>
              <a:rPr lang="en-US" altLang="zh-CN" sz="2000"/>
              <a:t>4. </a:t>
            </a:r>
            <a:r>
              <a:rPr lang="zh-CN" sz="2000"/>
              <a:t>就业、就学、就医遭遇的社会歧视等</a:t>
            </a:r>
            <a:endParaRPr lang="zh-CN" sz="2000"/>
          </a:p>
          <a:p>
            <a:pPr fontAlgn="auto">
              <a:lnSpc>
                <a:spcPct val="150000"/>
              </a:lnSpc>
            </a:pPr>
            <a:r>
              <a:rPr lang="en-US" altLang="zh-CN" sz="2000"/>
              <a:t>5. </a:t>
            </a:r>
            <a:r>
              <a:rPr lang="zh-CN" sz="2000"/>
              <a:t>给家庭带来的护理负担和经济负担</a:t>
            </a:r>
            <a:endParaRPr lang="zh-CN" sz="2000"/>
          </a:p>
          <a:p>
            <a:pPr fontAlgn="auto">
              <a:lnSpc>
                <a:spcPct val="150000"/>
              </a:lnSpc>
            </a:pPr>
            <a:r>
              <a:rPr lang="en-US" altLang="zh-CN" sz="2000"/>
              <a:t>6. </a:t>
            </a:r>
            <a:r>
              <a:rPr lang="zh-CN" sz="2000"/>
              <a:t>社会孤立</a:t>
            </a:r>
            <a:endParaRPr lang="zh-CN" sz="2000"/>
          </a:p>
          <a:p>
            <a:pPr fontAlgn="auto">
              <a:lnSpc>
                <a:spcPct val="150000"/>
              </a:lnSpc>
            </a:pPr>
            <a:r>
              <a:rPr lang="en-US" altLang="zh-CN" sz="2000"/>
              <a:t>7. </a:t>
            </a:r>
            <a:r>
              <a:rPr lang="zh-CN" sz="2000"/>
              <a:t>家庭破裂</a:t>
            </a:r>
            <a:endParaRPr lang="zh-CN" sz="2000"/>
          </a:p>
        </p:txBody>
      </p:sp>
      <p:pic>
        <p:nvPicPr>
          <p:cNvPr id="2" name="图片 1"/>
          <p:cNvPicPr>
            <a:picLocks noChangeAspect="1"/>
          </p:cNvPicPr>
          <p:nvPr/>
        </p:nvPicPr>
        <p:blipFill>
          <a:blip r:embed="rId2"/>
          <a:srcRect r="8159" b="11241"/>
          <a:stretch>
            <a:fillRect/>
          </a:stretch>
        </p:blipFill>
        <p:spPr>
          <a:xfrm>
            <a:off x="7136130" y="344805"/>
            <a:ext cx="4028440" cy="2989580"/>
          </a:xfrm>
          <a:prstGeom prst="rect">
            <a:avLst/>
          </a:prstGeom>
        </p:spPr>
      </p:pic>
      <p:pic>
        <p:nvPicPr>
          <p:cNvPr id="11" name="图片 10"/>
          <p:cNvPicPr>
            <a:picLocks noChangeAspect="1"/>
          </p:cNvPicPr>
          <p:nvPr/>
        </p:nvPicPr>
        <p:blipFill>
          <a:blip r:embed="rId3"/>
          <a:stretch>
            <a:fillRect/>
          </a:stretch>
        </p:blipFill>
        <p:spPr>
          <a:xfrm>
            <a:off x="7136130" y="3482340"/>
            <a:ext cx="4008120" cy="28740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2904967" cy="734075"/>
            <a:chOff x="1068108" y="323645"/>
            <a:chExt cx="2904967" cy="734075"/>
          </a:xfrm>
        </p:grpSpPr>
        <p:sp>
          <p:nvSpPr>
            <p:cNvPr id="7" name="标题 1"/>
            <p:cNvSpPr txBox="1"/>
            <p:nvPr/>
          </p:nvSpPr>
          <p:spPr>
            <a:xfrm>
              <a:off x="1762769" y="414326"/>
              <a:ext cx="2210306" cy="554182"/>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微软雅黑" panose="020B0503020204020204" pitchFamily="34" charset="-122"/>
                  <a:ea typeface="微软雅黑" panose="020B0503020204020204" pitchFamily="34" charset="-122"/>
                </a:rPr>
                <a:t>社会危害</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9" name="文本框 8"/>
          <p:cNvSpPr txBox="1"/>
          <p:nvPr/>
        </p:nvSpPr>
        <p:spPr>
          <a:xfrm>
            <a:off x="1183005" y="1866265"/>
            <a:ext cx="4349115" cy="1568450"/>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p>
            <a:pPr fontAlgn="auto">
              <a:lnSpc>
                <a:spcPct val="150000"/>
              </a:lnSpc>
            </a:pPr>
            <a:r>
              <a:rPr lang="en-US" altLang="zh-CN" sz="2400" b="1"/>
              <a:t>1. HIV</a:t>
            </a:r>
            <a:r>
              <a:rPr lang="zh-CN" sz="2400" b="1"/>
              <a:t>传播：</a:t>
            </a:r>
            <a:r>
              <a:rPr lang="zh-CN" sz="2000"/>
              <a:t>感染</a:t>
            </a:r>
            <a:r>
              <a:rPr lang="en-US" altLang="zh-CN" sz="2000"/>
              <a:t>HIV</a:t>
            </a:r>
            <a:r>
              <a:rPr lang="zh-CN" altLang="en-US" sz="2000"/>
              <a:t>后如果没有及时检测发现，在不知晓感染状态的情况下将作为传染源进行传播</a:t>
            </a:r>
            <a:endParaRPr lang="zh-CN" altLang="en-US" sz="2000"/>
          </a:p>
        </p:txBody>
      </p:sp>
      <p:sp>
        <p:nvSpPr>
          <p:cNvPr id="10" name="文本框 9"/>
          <p:cNvSpPr txBox="1"/>
          <p:nvPr/>
        </p:nvSpPr>
        <p:spPr>
          <a:xfrm>
            <a:off x="1192530" y="4040505"/>
            <a:ext cx="4217035" cy="2030095"/>
          </a:xfrm>
          <a:prstGeom prst="rect">
            <a:avLst/>
          </a:prstGeom>
          <a:noFill/>
          <a:ln>
            <a:noFill/>
          </a:ln>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p>
            <a:pPr fontAlgn="auto">
              <a:lnSpc>
                <a:spcPct val="150000"/>
              </a:lnSpc>
            </a:pPr>
            <a:r>
              <a:rPr lang="en-US" altLang="zh-CN" sz="2400" b="1">
                <a:ln>
                  <a:noFill/>
                </a:ln>
              </a:rPr>
              <a:t>2. </a:t>
            </a:r>
            <a:r>
              <a:rPr lang="zh-CN" altLang="en-US" sz="2400" b="1">
                <a:ln>
                  <a:noFill/>
                </a:ln>
              </a:rPr>
              <a:t>劳动力丧失：</a:t>
            </a:r>
            <a:r>
              <a:rPr lang="zh-CN" altLang="en-US" sz="2000">
                <a:ln>
                  <a:noFill/>
                </a:ln>
              </a:rPr>
              <a:t>当前艾滋病感染者主要为青壮年，</a:t>
            </a:r>
            <a:r>
              <a:rPr lang="zh-CN" sz="2000">
                <a:ln>
                  <a:noFill/>
                </a:ln>
              </a:rPr>
              <a:t>社会劳动力丧失，艾滋病疫情严重地区影响经济增长和区域发展</a:t>
            </a:r>
            <a:endParaRPr lang="zh-CN" sz="2000">
              <a:ln>
                <a:noFill/>
              </a:ln>
              <a:solidFill>
                <a:srgbClr val="C00000"/>
              </a:solidFill>
            </a:endParaRPr>
          </a:p>
        </p:txBody>
      </p:sp>
      <p:sp>
        <p:nvSpPr>
          <p:cNvPr id="11" name="文本框 10"/>
          <p:cNvSpPr txBox="1"/>
          <p:nvPr/>
        </p:nvSpPr>
        <p:spPr>
          <a:xfrm>
            <a:off x="6231255" y="4040505"/>
            <a:ext cx="5015865" cy="1568450"/>
          </a:xfrm>
          <a:prstGeom prst="rect">
            <a:avLst/>
          </a:prstGeom>
          <a:noFill/>
          <a:extLst>
            <a:ext uri="{909E8E84-426E-40DD-AFC4-6F175D3DCCD1}">
              <a14:hiddenFill xmlns:a14="http://schemas.microsoft.com/office/drawing/2010/main">
                <a:solidFill>
                  <a:schemeClr val="bg2"/>
                </a:solidFill>
              </a14:hiddenFill>
            </a:ext>
          </a:extLst>
        </p:spPr>
        <p:txBody>
          <a:bodyPr wrap="square" rtlCol="0">
            <a:spAutoFit/>
          </a:bodyPr>
          <a:p>
            <a:pPr fontAlgn="auto">
              <a:lnSpc>
                <a:spcPct val="150000"/>
              </a:lnSpc>
            </a:pPr>
            <a:r>
              <a:rPr lang="en-US" altLang="zh-CN" sz="2400" b="1"/>
              <a:t>3. </a:t>
            </a:r>
            <a:r>
              <a:rPr lang="zh-CN" altLang="en-US" sz="2400" b="1"/>
              <a:t>社会稳定：</a:t>
            </a:r>
            <a:r>
              <a:rPr lang="zh-CN" altLang="en-US" sz="2000"/>
              <a:t>对艾滋病感染者歧视和不公正待，造成社会的不安定因素，产生极端行为，社会秩序和社会稳定遭到破坏</a:t>
            </a:r>
            <a:endParaRPr lang="zh-CN" altLang="en-US" sz="2000"/>
          </a:p>
        </p:txBody>
      </p:sp>
      <p:pic>
        <p:nvPicPr>
          <p:cNvPr id="2" name="图片 1"/>
          <p:cNvPicPr>
            <a:picLocks noChangeAspect="1"/>
          </p:cNvPicPr>
          <p:nvPr/>
        </p:nvPicPr>
        <p:blipFill>
          <a:blip r:embed="rId2">
            <a:clrChange>
              <a:clrFrom>
                <a:srgbClr val="F9FBFA">
                  <a:alpha val="100000"/>
                </a:srgbClr>
              </a:clrFrom>
              <a:clrTo>
                <a:srgbClr val="F9FBFA">
                  <a:alpha val="100000"/>
                  <a:alpha val="0"/>
                </a:srgbClr>
              </a:clrTo>
            </a:clrChange>
          </a:blip>
          <a:srcRect l="3222" t="4138" b="3791"/>
          <a:stretch>
            <a:fillRect/>
          </a:stretch>
        </p:blipFill>
        <p:spPr>
          <a:xfrm>
            <a:off x="5946775" y="1030605"/>
            <a:ext cx="3700780" cy="2529205"/>
          </a:xfrm>
          <a:prstGeom prst="rect">
            <a:avLst/>
          </a:prstGeom>
        </p:spPr>
      </p:pic>
      <p:pic>
        <p:nvPicPr>
          <p:cNvPr id="8" name="图片 7"/>
          <p:cNvPicPr>
            <a:picLocks noChangeAspect="1"/>
          </p:cNvPicPr>
          <p:nvPr/>
        </p:nvPicPr>
        <p:blipFill>
          <a:blip r:embed="rId3">
            <a:clrChange>
              <a:clrFrom>
                <a:srgbClr val="FFFFFF">
                  <a:alpha val="100000"/>
                </a:srgbClr>
              </a:clrFrom>
              <a:clrTo>
                <a:srgbClr val="FFFFFF">
                  <a:alpha val="100000"/>
                  <a:alpha val="0"/>
                </a:srgbClr>
              </a:clrTo>
            </a:clrChange>
          </a:blip>
          <a:srcRect r="12691"/>
          <a:stretch>
            <a:fillRect/>
          </a:stretch>
        </p:blipFill>
        <p:spPr>
          <a:xfrm>
            <a:off x="9396095" y="941070"/>
            <a:ext cx="2280285" cy="26117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13351" y="2827048"/>
            <a:ext cx="4765012" cy="922020"/>
          </a:xfrm>
          <a:prstGeom prst="rect">
            <a:avLst/>
          </a:prstGeom>
          <a:noFill/>
        </p:spPr>
        <p:txBody>
          <a:bodyPr wrap="square" rtlCol="0">
            <a:spAutoFit/>
          </a:bodyPr>
          <a:lstStyle/>
          <a:p>
            <a:pPr algn="dist"/>
            <a:r>
              <a:rPr lang="zh-CN" altLang="en-US" sz="5400" spc="300" dirty="0">
                <a:solidFill>
                  <a:schemeClr val="tx1"/>
                </a:solidFill>
                <a:effectLst/>
                <a:latin typeface="微软雅黑" panose="020B0503020204020204" pitchFamily="34" charset="-122"/>
                <a:ea typeface="微软雅黑" panose="020B0503020204020204" pitchFamily="34" charset="-122"/>
                <a:sym typeface="+mn-ea"/>
              </a:rPr>
              <a:t>如何预防</a:t>
            </a:r>
            <a:endParaRPr lang="zh-CN" altLang="en-US" sz="5400" spc="300" dirty="0">
              <a:solidFill>
                <a:schemeClr val="tx1"/>
              </a:solidFill>
              <a:effectLst/>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999218" y="1563268"/>
            <a:ext cx="2418080" cy="768350"/>
          </a:xfrm>
          <a:prstGeom prst="rect">
            <a:avLst/>
          </a:prstGeom>
          <a:noFill/>
        </p:spPr>
        <p:txBody>
          <a:bodyPr wrap="none" rtlCol="0">
            <a:spAutoFit/>
          </a:bodyPr>
          <a:lstStyle/>
          <a:p>
            <a:pPr algn="l"/>
            <a:r>
              <a:rPr lang="zh-CN" altLang="en-US" sz="4400" b="1" dirty="0">
                <a:solidFill>
                  <a:schemeClr val="tx1">
                    <a:lumMod val="85000"/>
                    <a:lumOff val="15000"/>
                  </a:schemeClr>
                </a:solidFill>
                <a:latin typeface="微软雅黑" panose="020B0503020204020204" pitchFamily="34" charset="-122"/>
                <a:ea typeface="微软雅黑" panose="020B0503020204020204" pitchFamily="34" charset="-122"/>
              </a:rPr>
              <a:t>第三部分</a:t>
            </a:r>
            <a:endParaRPr lang="en-US" altLang="zh-CN" sz="4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958978"/>
            <a:ext cx="11881128" cy="19019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670" y="941070"/>
            <a:ext cx="5450204" cy="734060"/>
            <a:chOff x="1068108" y="323645"/>
            <a:chExt cx="5337899" cy="734075"/>
          </a:xfrm>
        </p:grpSpPr>
        <p:sp>
          <p:nvSpPr>
            <p:cNvPr id="7" name="标题 1"/>
            <p:cNvSpPr txBox="1"/>
            <p:nvPr/>
          </p:nvSpPr>
          <p:spPr>
            <a:xfrm>
              <a:off x="1762787" y="414452"/>
              <a:ext cx="4643220" cy="55436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zh-CN" sz="3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心理预防</a:t>
              </a:r>
              <a:r>
                <a:rPr lang="en-US" altLang="zh-CN" sz="3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健康意识</a:t>
              </a:r>
              <a:endParaRPr lang="zh-CN" altLang="en-US" sz="3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28676" name="内容占位符 2"/>
          <p:cNvSpPr>
            <a:spLocks noGrp="1" noChangeArrowheads="1"/>
          </p:cNvSpPr>
          <p:nvPr/>
        </p:nvSpPr>
        <p:spPr>
          <a:xfrm>
            <a:off x="803275" y="2630805"/>
            <a:ext cx="6193155" cy="1790700"/>
          </a:xfrm>
          <a:prstGeom prst="rect">
            <a:avLst/>
          </a:prstGeom>
          <a:noFill/>
          <a:ln w="9525">
            <a:noFill/>
            <a:miter lim="800000"/>
          </a:ln>
        </p:spPr>
        <p:txBody>
          <a:bodyPr vert="horz" wrap="square" lIns="121920" tIns="60960" rIns="121920" bIns="6096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lnSpc>
                <a:spcPct val="180000"/>
              </a:lnSpc>
              <a:spcBef>
                <a:spcPct val="0"/>
              </a:spcBef>
              <a:buFont typeface="Arial" panose="020B0604020202020204" pitchFamily="34" charset="0"/>
              <a:buNone/>
            </a:pPr>
            <a:r>
              <a:rPr lang="zh-CN" altLang="en-US" sz="2800" b="1" dirty="0" smtClean="0">
                <a:latin typeface="微软雅黑" panose="020B0503020204020204" pitchFamily="34" charset="-122"/>
                <a:ea typeface="微软雅黑" panose="020B0503020204020204" pitchFamily="34" charset="-122"/>
                <a:sym typeface="Arial" panose="020B0604020202020204" pitchFamily="34" charset="0"/>
              </a:rPr>
              <a:t>1. 健康不能</a:t>
            </a:r>
            <a:r>
              <a:rPr lang="zh-CN" altLang="en-US" sz="2800"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赠与</a:t>
            </a:r>
            <a:r>
              <a:rPr lang="zh-CN" altLang="en-US" sz="2800" b="1" dirty="0" smtClean="0">
                <a:latin typeface="微软雅黑" panose="020B0503020204020204" pitchFamily="34" charset="-122"/>
                <a:ea typeface="微软雅黑" panose="020B0503020204020204" pitchFamily="34" charset="-122"/>
                <a:sym typeface="Arial" panose="020B0604020202020204" pitchFamily="34" charset="0"/>
              </a:rPr>
              <a:t>！</a:t>
            </a:r>
            <a:endParaRPr lang="zh-CN" altLang="en-US" sz="2800" b="1"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zh-CN" altLang="en-US" sz="2800" b="1" dirty="0" smtClean="0">
                <a:latin typeface="微软雅黑" panose="020B0503020204020204" pitchFamily="34" charset="-122"/>
                <a:ea typeface="微软雅黑" panose="020B0503020204020204" pitchFamily="34" charset="-122"/>
                <a:sym typeface="Arial" panose="020B0604020202020204" pitchFamily="34" charset="0"/>
              </a:rPr>
              <a:t>2. 每个人是自己健康的第一责任人！</a:t>
            </a:r>
            <a:endParaRPr lang="zh-CN" altLang="en-US" sz="2800" b="1" dirty="0" smtClean="0">
              <a:latin typeface="微软雅黑" panose="020B0503020204020204" pitchFamily="34" charset="-122"/>
              <a:ea typeface="微软雅黑" panose="020B0503020204020204" pitchFamily="34" charset="-122"/>
              <a:sym typeface="Arial" panose="020B0604020202020204" pitchFamily="34" charset="0"/>
            </a:endParaRPr>
          </a:p>
        </p:txBody>
      </p:sp>
      <p:pic>
        <p:nvPicPr>
          <p:cNvPr id="5" name="图片 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6828790" y="2066925"/>
            <a:ext cx="4776470" cy="291846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4981575" cy="734075"/>
            <a:chOff x="1068108" y="323645"/>
            <a:chExt cx="4981575" cy="734075"/>
          </a:xfrm>
        </p:grpSpPr>
        <p:sp>
          <p:nvSpPr>
            <p:cNvPr id="7" name="标题 1"/>
            <p:cNvSpPr txBox="1"/>
            <p:nvPr/>
          </p:nvSpPr>
          <p:spPr>
            <a:xfrm>
              <a:off x="1762798" y="414450"/>
              <a:ext cx="4286885"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微软雅黑" panose="020B0503020204020204" pitchFamily="34" charset="-122"/>
                  <a:ea typeface="微软雅黑" panose="020B0503020204020204" pitchFamily="34" charset="-122"/>
                </a:rPr>
                <a:t>行为预防</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29700" name="内容占位符 2"/>
          <p:cNvSpPr>
            <a:spLocks noGrp="1" noChangeArrowheads="1"/>
          </p:cNvSpPr>
          <p:nvPr/>
        </p:nvSpPr>
        <p:spPr>
          <a:xfrm>
            <a:off x="1217295" y="2268220"/>
            <a:ext cx="9975850" cy="3190240"/>
          </a:xfrm>
          <a:prstGeom prst="rect">
            <a:avLst/>
          </a:prstGeom>
          <a:noFill/>
          <a:ln w="9525">
            <a:noFill/>
            <a:miter lim="800000"/>
          </a:ln>
        </p:spPr>
        <p:txBody>
          <a:bodyPr vert="horz" wrap="square" lIns="121920" tIns="60960" rIns="121920" bIns="6096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lnSpc>
                <a:spcPct val="150000"/>
              </a:lnSpc>
              <a:spcBef>
                <a:spcPts val="0"/>
              </a:spcBef>
              <a:buFont typeface="Arial" panose="020B0604020202020204" pitchFamily="34" charset="0"/>
              <a:buNone/>
            </a:pPr>
            <a:r>
              <a:rPr lang="zh-CN" altLang="en-US"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1. </a:t>
            </a:r>
            <a:r>
              <a:rPr lang="zh-CN" altLang="en-US" b="1" dirty="0" smtClean="0">
                <a:solidFill>
                  <a:srgbClr val="C00000"/>
                </a:solidFill>
                <a:latin typeface="微软雅黑" panose="020B0503020204020204" pitchFamily="34" charset="-122"/>
                <a:ea typeface="微软雅黑" panose="020B0503020204020204" pitchFamily="34" charset="-122"/>
                <a:sym typeface="宋体" panose="02010600030101010101" pitchFamily="2" charset="-122"/>
              </a:rPr>
              <a:t>杜绝不安全性行为</a:t>
            </a:r>
            <a:r>
              <a:rPr lang="zh-CN" altLang="en-US"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50000"/>
              </a:lnSpc>
              <a:spcBef>
                <a:spcPts val="0"/>
              </a:spcBef>
              <a:buFont typeface="Arial" panose="020B0604020202020204" pitchFamily="34" charset="0"/>
              <a:buNone/>
            </a:pPr>
            <a:r>
              <a:rPr lang="en-US" altLang="zh-CN"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2. </a:t>
            </a:r>
            <a:r>
              <a:rPr lang="zh-CN" altLang="en-US"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拒绝不安全性伙伴！！！</a:t>
            </a:r>
            <a:endParaRPr lang="zh-CN" altLang="en-US" b="1" dirty="0" smtClean="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a:p>
            <a:pPr marL="0" indent="0" algn="just" eaLnBrk="1" hangingPunct="1">
              <a:lnSpc>
                <a:spcPct val="150000"/>
              </a:lnSpc>
              <a:spcBef>
                <a:spcPts val="0"/>
              </a:spcBef>
              <a:buFont typeface="Arial" panose="020B0604020202020204" pitchFamily="34" charset="0"/>
              <a:buNone/>
            </a:pPr>
            <a:r>
              <a:rPr lang="en-US" altLang="zh-CN"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3. </a:t>
            </a:r>
            <a:r>
              <a:rPr lang="zh-CN" altLang="en-US"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每一次都要全程正确使用合格的安全套！！！</a:t>
            </a:r>
            <a:endParaRPr lang="zh-CN" altLang="en-US" b="1"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50000"/>
              </a:lnSpc>
              <a:spcBef>
                <a:spcPts val="0"/>
              </a:spcBef>
              <a:buFont typeface="Wingdings" panose="05000000000000000000" charset="0"/>
              <a:buNone/>
            </a:pPr>
            <a:r>
              <a:rPr lang="zh-CN" altLang="en-US" dirty="0" smtClean="0">
                <a:latin typeface="微软雅黑" panose="020B0503020204020204" pitchFamily="34" charset="-122"/>
                <a:ea typeface="微软雅黑" panose="020B0503020204020204" pitchFamily="34" charset="-122"/>
                <a:sym typeface="+mn-ea"/>
              </a:rPr>
              <a:t>         </a:t>
            </a:r>
            <a:endParaRPr lang="zh-CN" altLang="en-US" dirty="0" smtClean="0">
              <a:latin typeface="微软雅黑" panose="020B0503020204020204" pitchFamily="34" charset="-122"/>
              <a:ea typeface="微软雅黑" panose="020B0503020204020204" pitchFamily="34" charset="-122"/>
              <a:sym typeface="+mn-ea"/>
            </a:endParaRPr>
          </a:p>
          <a:p>
            <a:pPr marL="0" indent="0" algn="just" eaLnBrk="1" hangingPunct="1">
              <a:lnSpc>
                <a:spcPct val="150000"/>
              </a:lnSpc>
              <a:spcBef>
                <a:spcPts val="0"/>
              </a:spcBef>
              <a:buFont typeface="Wingdings" panose="05000000000000000000" charset="0"/>
              <a:buNone/>
            </a:pPr>
            <a:r>
              <a:rPr lang="zh-CN" altLang="en-US" dirty="0" smtClean="0">
                <a:latin typeface="微软雅黑" panose="020B0503020204020204" pitchFamily="34" charset="-122"/>
                <a:ea typeface="微软雅黑" panose="020B0503020204020204" pitchFamily="34" charset="-122"/>
                <a:sym typeface="+mn-ea"/>
              </a:rPr>
              <a:t>                  使用安全套不意味着可以放纵个人的性行为</a:t>
            </a:r>
            <a:endParaRPr lang="zh-CN" altLang="en-US"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nSpc>
                <a:spcPct val="150000"/>
              </a:lnSpc>
              <a:spcBef>
                <a:spcPts val="0"/>
              </a:spcBef>
              <a:buFont typeface="Wingdings" panose="05000000000000000000" charset="0"/>
              <a:buNone/>
              <a:defRPr/>
            </a:pPr>
            <a:endParaRPr lang="zh-CN" altLang="en-US" dirty="0" smtClean="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 name="图片 1"/>
          <p:cNvPicPr>
            <a:picLocks noChangeAspect="1"/>
          </p:cNvPicPr>
          <p:nvPr/>
        </p:nvPicPr>
        <p:blipFill>
          <a:blip r:embed="rId2"/>
          <a:stretch>
            <a:fillRect/>
          </a:stretch>
        </p:blipFill>
        <p:spPr>
          <a:xfrm>
            <a:off x="748030" y="4107815"/>
            <a:ext cx="1948815" cy="1872615"/>
          </a:xfrm>
          <a:prstGeom prst="rect">
            <a:avLst/>
          </a:prstGeom>
        </p:spPr>
      </p:pic>
      <p:pic>
        <p:nvPicPr>
          <p:cNvPr id="8" name="图片 7"/>
          <p:cNvPicPr>
            <a:picLocks noChangeAspect="1"/>
          </p:cNvPicPr>
          <p:nvPr/>
        </p:nvPicPr>
        <p:blipFill>
          <a:blip r:embed="rId3"/>
          <a:stretch>
            <a:fillRect/>
          </a:stretch>
        </p:blipFill>
        <p:spPr>
          <a:xfrm>
            <a:off x="7780020" y="694690"/>
            <a:ext cx="3413125" cy="3413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52856" y="940829"/>
            <a:ext cx="4981575" cy="734075"/>
            <a:chOff x="1068108" y="323645"/>
            <a:chExt cx="4981575" cy="734075"/>
          </a:xfrm>
        </p:grpSpPr>
        <p:sp>
          <p:nvSpPr>
            <p:cNvPr id="7" name="标题 1"/>
            <p:cNvSpPr txBox="1"/>
            <p:nvPr/>
          </p:nvSpPr>
          <p:spPr>
            <a:xfrm>
              <a:off x="1762798" y="414450"/>
              <a:ext cx="4286885"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solidFill>
                    <a:srgbClr val="0C50A8"/>
                  </a:solidFill>
                  <a:latin typeface="方正小标宋简体" panose="03000509000000000000" pitchFamily="65" charset="-122"/>
                  <a:ea typeface="方正小标宋简体" panose="03000509000000000000" pitchFamily="65" charset="-122"/>
                </a:rPr>
                <a:t>To Boys</a:t>
              </a:r>
              <a:endParaRPr lang="en-US" altLang="zh-CN" sz="3200" dirty="0">
                <a:solidFill>
                  <a:srgbClr val="0C50A8"/>
                </a:solidFill>
                <a:latin typeface="方正小标宋简体" panose="03000509000000000000" pitchFamily="65" charset="-122"/>
                <a:ea typeface="方正小标宋简体" panose="03000509000000000000" pitchFamily="65"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29700" name="内容占位符 2"/>
          <p:cNvSpPr>
            <a:spLocks noGrp="1" noChangeArrowheads="1"/>
          </p:cNvSpPr>
          <p:nvPr/>
        </p:nvSpPr>
        <p:spPr>
          <a:xfrm>
            <a:off x="852805" y="1786255"/>
            <a:ext cx="4438650" cy="4460240"/>
          </a:xfrm>
          <a:prstGeom prst="rect">
            <a:avLst/>
          </a:prstGeom>
          <a:noFill/>
          <a:ln w="9525">
            <a:noFill/>
            <a:miter lim="800000"/>
          </a:ln>
        </p:spPr>
        <p:txBody>
          <a:bodyPr vert="horz" wrap="square" lIns="121920" tIns="60960" rIns="121920" bIns="6096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lnSpc>
                <a:spcPct val="180000"/>
              </a:lnSpc>
              <a:spcBef>
                <a:spcPct val="0"/>
              </a:spcBef>
              <a:buFont typeface="Arial" panose="020B0604020202020204" pitchFamily="34" charset="0"/>
              <a:buNone/>
            </a:pPr>
            <a:r>
              <a:rPr lang="zh-CN" altLang="en-US" sz="1600" dirty="0" smtClean="0">
                <a:latin typeface="微软雅黑" panose="020B0503020204020204" pitchFamily="34" charset="-122"/>
                <a:ea typeface="微软雅黑" panose="020B0503020204020204" pitchFamily="34" charset="-122"/>
                <a:sym typeface="Arial" panose="020B0604020202020204" pitchFamily="34" charset="0"/>
              </a:rPr>
              <a:t>1. 推迟首次性行为年龄；</a:t>
            </a:r>
            <a:endParaRPr lang="zh-CN" altLang="en-US" sz="1600"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zh-CN" altLang="en-US" sz="1600" dirty="0" smtClean="0">
                <a:latin typeface="微软雅黑" panose="020B0503020204020204" pitchFamily="34" charset="-122"/>
                <a:ea typeface="微软雅黑" panose="020B0503020204020204" pitchFamily="34" charset="-122"/>
                <a:sym typeface="Arial" panose="020B0604020202020204" pitchFamily="34" charset="0"/>
              </a:rPr>
              <a:t>2. </a:t>
            </a:r>
            <a:r>
              <a:rPr lang="zh-CN" altLang="en-US" sz="1600"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请不要因为好奇、冲动发生同性性行为；</a:t>
            </a:r>
            <a:endParaRPr lang="zh-CN" altLang="en-US" sz="1600" b="1"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en-US" altLang="zh-CN" sz="1600" dirty="0" smtClean="0">
                <a:latin typeface="微软雅黑" panose="020B0503020204020204" pitchFamily="34" charset="-122"/>
                <a:ea typeface="微软雅黑" panose="020B0503020204020204" pitchFamily="34" charset="-122"/>
                <a:sym typeface="Arial" panose="020B0604020202020204" pitchFamily="34" charset="0"/>
              </a:rPr>
              <a:t>3. </a:t>
            </a:r>
            <a:r>
              <a:rPr lang="zh-CN" altLang="en-US" sz="1600" dirty="0" smtClean="0">
                <a:latin typeface="微软雅黑" panose="020B0503020204020204" pitchFamily="34" charset="-122"/>
                <a:ea typeface="微软雅黑" panose="020B0503020204020204" pitchFamily="34" charset="-122"/>
                <a:sym typeface="Arial" panose="020B0604020202020204" pitchFamily="34" charset="0"/>
              </a:rPr>
              <a:t>请每次全程正确使用合格的安全套！</a:t>
            </a:r>
            <a:endParaRPr lang="zh-CN" altLang="en-US" sz="1600"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en-US" altLang="zh-CN" sz="1600" dirty="0" smtClean="0">
                <a:latin typeface="微软雅黑" panose="020B0503020204020204" pitchFamily="34" charset="-122"/>
                <a:ea typeface="微软雅黑" panose="020B0503020204020204" pitchFamily="34" charset="-122"/>
                <a:sym typeface="Arial" panose="020B0604020202020204" pitchFamily="34" charset="0"/>
              </a:rPr>
              <a:t>4. </a:t>
            </a:r>
            <a:r>
              <a:rPr lang="zh-CN" altLang="en-US" sz="1600" dirty="0" smtClean="0">
                <a:latin typeface="微软雅黑" panose="020B0503020204020204" pitchFamily="34" charset="-122"/>
                <a:ea typeface="微软雅黑" panose="020B0503020204020204" pitchFamily="34" charset="-122"/>
                <a:sym typeface="Arial" panose="020B0604020202020204" pitchFamily="34" charset="0"/>
              </a:rPr>
              <a:t>遇到性骚扰（无论同性或异性），要敢于拒绝、反抗和求助！</a:t>
            </a:r>
            <a:endParaRPr lang="zh-CN" altLang="en-US" sz="1600"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endParaRPr lang="zh-CN" altLang="en-US" sz="1600" dirty="0" smtClean="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 name="组合 4"/>
          <p:cNvGrpSpPr/>
          <p:nvPr/>
        </p:nvGrpSpPr>
        <p:grpSpPr>
          <a:xfrm>
            <a:off x="6024296" y="940829"/>
            <a:ext cx="4981575" cy="734075"/>
            <a:chOff x="1068108" y="323645"/>
            <a:chExt cx="4981575" cy="734075"/>
          </a:xfrm>
        </p:grpSpPr>
        <p:sp>
          <p:nvSpPr>
            <p:cNvPr id="8" name="标题 1"/>
            <p:cNvSpPr txBox="1"/>
            <p:nvPr/>
          </p:nvSpPr>
          <p:spPr>
            <a:xfrm>
              <a:off x="1762798" y="414450"/>
              <a:ext cx="4286885"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dirty="0">
                  <a:solidFill>
                    <a:srgbClr val="C00000"/>
                  </a:solidFill>
                  <a:latin typeface="方正小标宋简体" panose="03000509000000000000" pitchFamily="65" charset="-122"/>
                  <a:ea typeface="方正小标宋简体" panose="03000509000000000000" pitchFamily="65" charset="-122"/>
                </a:rPr>
                <a:t>To Girls</a:t>
              </a:r>
              <a:endParaRPr lang="en-US" altLang="zh-CN" sz="3200" dirty="0">
                <a:solidFill>
                  <a:srgbClr val="C00000"/>
                </a:solidFill>
                <a:latin typeface="方正小标宋简体" panose="03000509000000000000" pitchFamily="65" charset="-122"/>
                <a:ea typeface="方正小标宋简体" panose="03000509000000000000" pitchFamily="65" charset="-122"/>
              </a:endParaRPr>
            </a:p>
          </p:txBody>
        </p:sp>
        <p:pic>
          <p:nvPicPr>
            <p:cNvPr id="9" name="图片 8"/>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10" name="内容占位符 2"/>
          <p:cNvSpPr>
            <a:spLocks noGrp="1" noChangeArrowheads="1"/>
          </p:cNvSpPr>
          <p:nvPr/>
        </p:nvSpPr>
        <p:spPr>
          <a:xfrm>
            <a:off x="6283960" y="1786255"/>
            <a:ext cx="4438650" cy="4460240"/>
          </a:xfrm>
          <a:prstGeom prst="rect">
            <a:avLst/>
          </a:prstGeom>
          <a:noFill/>
          <a:ln w="9525">
            <a:noFill/>
            <a:miter lim="800000"/>
          </a:ln>
        </p:spPr>
        <p:txBody>
          <a:bodyPr vert="horz" wrap="square" lIns="121920" tIns="60960" rIns="121920" bIns="6096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lnSpc>
                <a:spcPct val="180000"/>
              </a:lnSpc>
              <a:spcBef>
                <a:spcPct val="0"/>
              </a:spcBef>
              <a:buFont typeface="Arial" panose="020B0604020202020204" pitchFamily="34" charset="0"/>
              <a:buNone/>
            </a:pPr>
            <a:r>
              <a:rPr lang="zh-CN" altLang="en-US" sz="1600" dirty="0" smtClean="0">
                <a:latin typeface="微软雅黑" panose="020B0503020204020204" pitchFamily="34" charset="-122"/>
                <a:ea typeface="微软雅黑" panose="020B0503020204020204" pitchFamily="34" charset="-122"/>
                <a:sym typeface="Arial" panose="020B0604020202020204" pitchFamily="34" charset="0"/>
              </a:rPr>
              <a:t>1. 不要违背自己的意愿发生没有做好准备的性行为！</a:t>
            </a:r>
            <a:endParaRPr lang="zh-CN" altLang="en-US" sz="1600"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en-US" altLang="zh-CN" sz="1600" dirty="0" smtClean="0">
                <a:latin typeface="微软雅黑" panose="020B0503020204020204" pitchFamily="34" charset="-122"/>
                <a:ea typeface="微软雅黑" panose="020B0503020204020204" pitchFamily="34" charset="-122"/>
                <a:sym typeface="Arial" panose="020B0604020202020204" pitchFamily="34" charset="0"/>
              </a:rPr>
              <a:t>2. </a:t>
            </a:r>
            <a:r>
              <a:rPr lang="zh-CN" altLang="en-US" sz="1600" dirty="0" smtClean="0">
                <a:latin typeface="微软雅黑" panose="020B0503020204020204" pitchFamily="34" charset="-122"/>
                <a:ea typeface="微软雅黑" panose="020B0503020204020204" pitchFamily="34" charset="-122"/>
                <a:sym typeface="Arial" panose="020B0604020202020204" pitchFamily="34" charset="0"/>
              </a:rPr>
              <a:t>如果是自己有意愿发生的，你也可以要求对方全程使用合格的安全套；</a:t>
            </a:r>
            <a:endParaRPr lang="zh-CN" altLang="en-US" sz="1600"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en-US" altLang="zh-CN" sz="1600" dirty="0" smtClean="0">
                <a:latin typeface="微软雅黑" panose="020B0503020204020204" pitchFamily="34" charset="-122"/>
                <a:ea typeface="微软雅黑" panose="020B0503020204020204" pitchFamily="34" charset="-122"/>
                <a:sym typeface="Arial" panose="020B0604020202020204" pitchFamily="34" charset="0"/>
              </a:rPr>
              <a:t>3. </a:t>
            </a:r>
            <a:r>
              <a:rPr lang="zh-CN" altLang="en-US" sz="1600" dirty="0" smtClean="0">
                <a:latin typeface="微软雅黑" panose="020B0503020204020204" pitchFamily="34" charset="-122"/>
                <a:ea typeface="微软雅黑" panose="020B0503020204020204" pitchFamily="34" charset="-122"/>
                <a:sym typeface="Arial" panose="020B0604020202020204" pitchFamily="34" charset="0"/>
              </a:rPr>
              <a:t>推迟首次性行为年龄，过早发生性行为、妇科类疾病包括肿瘤发生的几率会大很多；</a:t>
            </a:r>
            <a:endParaRPr lang="zh-CN" altLang="en-US" sz="1600"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en-US" altLang="zh-CN" sz="1600" dirty="0" smtClean="0">
                <a:latin typeface="微软雅黑" panose="020B0503020204020204" pitchFamily="34" charset="-122"/>
                <a:ea typeface="微软雅黑" panose="020B0503020204020204" pitchFamily="34" charset="-122"/>
                <a:sym typeface="Arial" panose="020B0604020202020204" pitchFamily="34" charset="0"/>
              </a:rPr>
              <a:t>4</a:t>
            </a:r>
            <a:r>
              <a:rPr lang="zh-CN" altLang="en-US" sz="1600" dirty="0" smtClean="0">
                <a:latin typeface="微软雅黑" panose="020B0503020204020204" pitchFamily="34" charset="-122"/>
                <a:ea typeface="微软雅黑" panose="020B0503020204020204" pitchFamily="34" charset="-122"/>
                <a:sym typeface="Arial" panose="020B0604020202020204" pitchFamily="34" charset="0"/>
              </a:rPr>
              <a:t>. 过早的性行为可能因为意外妊娠带来身体和心理上的创伤；</a:t>
            </a:r>
            <a:endParaRPr lang="zh-CN" altLang="en-US" sz="1600"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en-US" altLang="zh-CN" sz="1600" dirty="0" smtClean="0">
                <a:latin typeface="微软雅黑" panose="020B0503020204020204" pitchFamily="34" charset="-122"/>
                <a:ea typeface="微软雅黑" panose="020B0503020204020204" pitchFamily="34" charset="-122"/>
                <a:sym typeface="Arial" panose="020B0604020202020204" pitchFamily="34" charset="0"/>
              </a:rPr>
              <a:t>5. </a:t>
            </a:r>
            <a:r>
              <a:rPr lang="zh-CN" altLang="en-US" sz="1600" dirty="0" smtClean="0">
                <a:latin typeface="微软雅黑" panose="020B0503020204020204" pitchFamily="34" charset="-122"/>
                <a:ea typeface="微软雅黑" panose="020B0503020204020204" pitchFamily="34" charset="-122"/>
                <a:sym typeface="Arial" panose="020B0604020202020204" pitchFamily="34" charset="0"/>
              </a:rPr>
              <a:t>遇到性骚扰，要敢于拒绝、反抗和求助！</a:t>
            </a:r>
            <a:endParaRPr lang="zh-CN" altLang="en-US" sz="1600"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endParaRPr lang="zh-CN" altLang="en-US" sz="1600"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endParaRPr lang="zh-CN" altLang="en-US" sz="1600" dirty="0" smtClean="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2" name="图片 11" descr="线性小男孩"/>
          <p:cNvPicPr>
            <a:picLocks noChangeAspect="1"/>
          </p:cNvPicPr>
          <p:nvPr/>
        </p:nvPicPr>
        <p:blipFill>
          <a:blip r:embed="rId2"/>
          <a:stretch>
            <a:fillRect/>
          </a:stretch>
        </p:blipFill>
        <p:spPr>
          <a:xfrm>
            <a:off x="3274695" y="668655"/>
            <a:ext cx="1278255" cy="1278255"/>
          </a:xfrm>
          <a:prstGeom prst="rect">
            <a:avLst/>
          </a:prstGeom>
        </p:spPr>
      </p:pic>
      <p:pic>
        <p:nvPicPr>
          <p:cNvPr id="13" name="图片 12" descr="线性小女孩"/>
          <p:cNvPicPr>
            <a:picLocks noChangeAspect="1"/>
          </p:cNvPicPr>
          <p:nvPr/>
        </p:nvPicPr>
        <p:blipFill>
          <a:blip r:embed="rId3"/>
          <a:stretch>
            <a:fillRect/>
          </a:stretch>
        </p:blipFill>
        <p:spPr>
          <a:xfrm>
            <a:off x="8460740" y="668655"/>
            <a:ext cx="1260475" cy="1260475"/>
          </a:xfrm>
          <a:prstGeom prst="rect">
            <a:avLst/>
          </a:prstGeom>
        </p:spPr>
      </p:pic>
      <p:pic>
        <p:nvPicPr>
          <p:cNvPr id="2" name="图片 1"/>
          <p:cNvPicPr>
            <a:picLocks noChangeAspect="1"/>
          </p:cNvPicPr>
          <p:nvPr/>
        </p:nvPicPr>
        <p:blipFill>
          <a:blip r:embed="rId4"/>
          <a:stretch>
            <a:fillRect/>
          </a:stretch>
        </p:blipFill>
        <p:spPr>
          <a:xfrm>
            <a:off x="2242185" y="4161790"/>
            <a:ext cx="3149600" cy="23768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4981575" cy="734075"/>
            <a:chOff x="1068108" y="323645"/>
            <a:chExt cx="4981575" cy="734075"/>
          </a:xfrm>
        </p:grpSpPr>
        <p:sp>
          <p:nvSpPr>
            <p:cNvPr id="7" name="标题 1"/>
            <p:cNvSpPr txBox="1"/>
            <p:nvPr/>
          </p:nvSpPr>
          <p:spPr>
            <a:xfrm>
              <a:off x="1762798" y="414450"/>
              <a:ext cx="4286885"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方正小标宋简体" panose="03000509000000000000" pitchFamily="65" charset="-122"/>
                  <a:ea typeface="方正小标宋简体" panose="03000509000000000000" pitchFamily="65" charset="-122"/>
                </a:rPr>
                <a:t>拒绝其他高风险行为</a:t>
              </a:r>
              <a:endParaRPr lang="zh-CN" altLang="en-US" sz="3200" dirty="0">
                <a:solidFill>
                  <a:srgbClr val="C00000"/>
                </a:solidFill>
                <a:latin typeface="方正小标宋简体" panose="03000509000000000000" pitchFamily="65" charset="-122"/>
                <a:ea typeface="方正小标宋简体" panose="03000509000000000000" pitchFamily="65"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29700" name="内容占位符 2"/>
          <p:cNvSpPr>
            <a:spLocks noGrp="1" noChangeArrowheads="1"/>
          </p:cNvSpPr>
          <p:nvPr/>
        </p:nvSpPr>
        <p:spPr>
          <a:xfrm>
            <a:off x="1042670" y="1786890"/>
            <a:ext cx="10246360" cy="2250440"/>
          </a:xfrm>
          <a:prstGeom prst="rect">
            <a:avLst/>
          </a:prstGeom>
          <a:noFill/>
          <a:ln w="9525">
            <a:noFill/>
            <a:miter lim="800000"/>
          </a:ln>
        </p:spPr>
        <p:txBody>
          <a:bodyPr vert="horz" wrap="square" lIns="121920" tIns="60960" rIns="121920" bIns="6096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eaLnBrk="1" hangingPunct="1">
              <a:lnSpc>
                <a:spcPct val="180000"/>
              </a:lnSpc>
              <a:spcBef>
                <a:spcPct val="0"/>
              </a:spcBef>
              <a:buFont typeface="Arial" panose="020B0604020202020204" pitchFamily="34" charset="0"/>
              <a:buNone/>
            </a:pPr>
            <a:r>
              <a:rPr lang="en-US" altLang="zh-CN" sz="2000"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1. </a:t>
            </a:r>
            <a:r>
              <a:rPr lang="zh-CN" altLang="en-US" sz="2000"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不在网络平台约会陌生人并发生不安全性行为！</a:t>
            </a:r>
            <a:endParaRPr lang="zh-CN" altLang="en-US" sz="2000" b="1"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sym typeface="Arial" panose="020B0604020202020204" pitchFamily="34" charset="0"/>
              </a:rPr>
              <a:t>2. </a:t>
            </a:r>
            <a:r>
              <a:rPr lang="zh-CN" altLang="en-US" sz="2000" dirty="0" smtClean="0">
                <a:latin typeface="微软雅黑" panose="020B0503020204020204" pitchFamily="34" charset="-122"/>
                <a:ea typeface="微软雅黑" panose="020B0503020204020204" pitchFamily="34" charset="-122"/>
                <a:sym typeface="Arial" panose="020B0604020202020204" pitchFamily="34" charset="0"/>
              </a:rPr>
              <a:t>请勿酗酒，远离毒品！</a:t>
            </a:r>
            <a:endParaRPr lang="zh-CN" altLang="en-US" sz="2000" dirty="0" smtClean="0">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sym typeface="Arial" panose="020B0604020202020204" pitchFamily="34" charset="0"/>
              </a:rPr>
              <a:t>3</a:t>
            </a:r>
            <a:r>
              <a:rPr lang="zh-CN" altLang="en-US" sz="2000" dirty="0" smtClean="0">
                <a:latin typeface="微软雅黑" panose="020B0503020204020204" pitchFamily="34" charset="-122"/>
                <a:ea typeface="微软雅黑" panose="020B0503020204020204" pitchFamily="34" charset="-122"/>
                <a:sym typeface="Arial" panose="020B0604020202020204" pitchFamily="34" charset="0"/>
              </a:rPr>
              <a:t>. 不到</a:t>
            </a:r>
            <a:r>
              <a:rPr lang="zh-CN" altLang="en-US" sz="2000" dirty="0" smtClean="0">
                <a:solidFill>
                  <a:schemeClr val="tx1"/>
                </a:solidFill>
                <a:latin typeface="微软雅黑" panose="020B0503020204020204" pitchFamily="34" charset="-122"/>
                <a:ea typeface="微软雅黑" panose="020B0503020204020204" pitchFamily="34" charset="-122"/>
                <a:sym typeface="Arial" panose="020B0604020202020204" pitchFamily="34" charset="0"/>
              </a:rPr>
              <a:t>不正规的医疗美容机构进行打耳洞、纹身等侵入性操作 </a:t>
            </a:r>
            <a:endParaRPr lang="zh-CN" altLang="en-US" sz="2000" dirty="0" smtClean="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a:p>
            <a:pPr marL="0" indent="0" algn="just" eaLnBrk="1" hangingPunct="1">
              <a:lnSpc>
                <a:spcPct val="180000"/>
              </a:lnSpc>
              <a:spcBef>
                <a:spcPct val="0"/>
              </a:spcBef>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sym typeface="Arial" panose="020B0604020202020204" pitchFamily="34" charset="0"/>
              </a:rPr>
              <a:t>4. </a:t>
            </a:r>
            <a:r>
              <a:rPr lang="zh-CN" altLang="en-US" sz="2000" dirty="0" smtClean="0">
                <a:latin typeface="微软雅黑" panose="020B0503020204020204" pitchFamily="34" charset="-122"/>
                <a:ea typeface="微软雅黑" panose="020B0503020204020204" pitchFamily="34" charset="-122"/>
                <a:sym typeface="Arial" panose="020B0604020202020204" pitchFamily="34" charset="0"/>
              </a:rPr>
              <a:t>如果发现自己感染性病，请及时到正规医疗机构就诊</a:t>
            </a:r>
            <a:endParaRPr lang="zh-CN" altLang="en-US" sz="2000"/>
          </a:p>
          <a:p>
            <a:pPr marL="0" indent="0" algn="just" eaLnBrk="1" hangingPunct="1">
              <a:lnSpc>
                <a:spcPct val="180000"/>
              </a:lnSpc>
              <a:spcBef>
                <a:spcPct val="0"/>
              </a:spcBef>
              <a:buFont typeface="Arial" panose="020B0604020202020204" pitchFamily="34" charset="0"/>
              <a:buNone/>
            </a:pPr>
            <a:endParaRPr lang="zh-CN" altLang="en-US" sz="2000" dirty="0" smtClean="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5" name="图片 745476" descr="摇头丸"/>
          <p:cNvPicPr>
            <a:picLocks noChangeAspect="1" noChangeArrowheads="1"/>
          </p:cNvPicPr>
          <p:nvPr/>
        </p:nvPicPr>
        <p:blipFill>
          <a:blip r:embed="rId2" cstate="print"/>
          <a:srcRect t="6247" b="4179"/>
          <a:stretch>
            <a:fillRect/>
          </a:stretch>
        </p:blipFill>
        <p:spPr bwMode="auto">
          <a:xfrm>
            <a:off x="4032250" y="4356100"/>
            <a:ext cx="2268855" cy="1938020"/>
          </a:xfrm>
          <a:prstGeom prst="rect">
            <a:avLst/>
          </a:prstGeom>
          <a:noFill/>
          <a:ln w="9525">
            <a:noFill/>
            <a:miter lim="800000"/>
            <a:headEnd/>
            <a:tailEnd/>
          </a:ln>
        </p:spPr>
      </p:pic>
      <p:pic>
        <p:nvPicPr>
          <p:cNvPr id="24581" name="图片 4"/>
          <p:cNvPicPr>
            <a:picLocks noChangeAspect="1" noChangeArrowheads="1"/>
          </p:cNvPicPr>
          <p:nvPr/>
        </p:nvPicPr>
        <p:blipFill>
          <a:blip r:embed="rId3" cstate="print"/>
          <a:srcRect/>
          <a:stretch>
            <a:fillRect/>
          </a:stretch>
        </p:blipFill>
        <p:spPr bwMode="auto">
          <a:xfrm>
            <a:off x="1042670" y="4300220"/>
            <a:ext cx="2229485" cy="2056130"/>
          </a:xfrm>
          <a:prstGeom prst="rect">
            <a:avLst/>
          </a:prstGeom>
          <a:noFill/>
          <a:ln w="9525">
            <a:noFill/>
            <a:miter lim="800000"/>
            <a:headEnd/>
            <a:tailEnd/>
          </a:ln>
        </p:spPr>
      </p:pic>
      <p:pic>
        <p:nvPicPr>
          <p:cNvPr id="11" name="图片 2"/>
          <p:cNvPicPr>
            <a:picLocks noChangeAspect="1" noChangeArrowheads="1"/>
          </p:cNvPicPr>
          <p:nvPr/>
        </p:nvPicPr>
        <p:blipFill>
          <a:blip r:embed="rId4" cstate="print"/>
          <a:srcRect r="9177"/>
          <a:stretch>
            <a:fillRect/>
          </a:stretch>
        </p:blipFill>
        <p:spPr bwMode="auto">
          <a:xfrm>
            <a:off x="7186295" y="4361815"/>
            <a:ext cx="2771775" cy="1931988"/>
          </a:xfrm>
          <a:prstGeom prst="rect">
            <a:avLst/>
          </a:prstGeom>
          <a:noFill/>
          <a:ln w="9525">
            <a:noFill/>
            <a:miter lim="800000"/>
            <a:headEnd/>
            <a:tailEnd/>
          </a:ln>
        </p:spPr>
      </p:pic>
      <p:grpSp>
        <p:nvGrpSpPr>
          <p:cNvPr id="10" name="组合 9"/>
          <p:cNvGrpSpPr/>
          <p:nvPr/>
        </p:nvGrpSpPr>
        <p:grpSpPr>
          <a:xfrm>
            <a:off x="8403590" y="472440"/>
            <a:ext cx="2738120" cy="2738120"/>
            <a:chOff x="12518" y="669"/>
            <a:chExt cx="4312" cy="4312"/>
          </a:xfrm>
        </p:grpSpPr>
        <p:pic>
          <p:nvPicPr>
            <p:cNvPr id="8" name="图片 7"/>
            <p:cNvPicPr>
              <a:picLocks noChangeAspect="1"/>
            </p:cNvPicPr>
            <p:nvPr/>
          </p:nvPicPr>
          <p:blipFill>
            <a:blip r:embed="rId5"/>
            <a:stretch>
              <a:fillRect/>
            </a:stretch>
          </p:blipFill>
          <p:spPr>
            <a:xfrm flipH="1">
              <a:off x="12518" y="669"/>
              <a:ext cx="4313" cy="4313"/>
            </a:xfrm>
            <a:prstGeom prst="rect">
              <a:avLst/>
            </a:prstGeom>
          </p:spPr>
        </p:pic>
        <p:sp>
          <p:nvSpPr>
            <p:cNvPr id="9" name="文本框 8"/>
            <p:cNvSpPr txBox="1"/>
            <p:nvPr/>
          </p:nvSpPr>
          <p:spPr>
            <a:xfrm>
              <a:off x="13560" y="1086"/>
              <a:ext cx="2463" cy="822"/>
            </a:xfrm>
            <a:prstGeom prst="rect">
              <a:avLst/>
            </a:prstGeom>
            <a:solidFill>
              <a:schemeClr val="bg1"/>
            </a:solidFill>
          </p:spPr>
          <p:txBody>
            <a:bodyPr wrap="square" rtlCol="0">
              <a:spAutoFit/>
            </a:bodyPr>
            <a:p>
              <a:pPr algn="ctr"/>
              <a:r>
                <a:rPr lang="zh-CN" altLang="en-US" sz="2800" b="1"/>
                <a:t>我拒绝</a:t>
              </a:r>
              <a:endParaRPr lang="zh-CN" altLang="en-US" sz="2800" b="1"/>
            </a:p>
          </p:txBody>
        </p:sp>
      </p:grpSp>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587131" y="3033362"/>
            <a:ext cx="3507388" cy="460375"/>
            <a:chOff x="5958752" y="2106829"/>
            <a:chExt cx="3507388" cy="460375"/>
          </a:xfrm>
        </p:grpSpPr>
        <p:sp>
          <p:nvSpPr>
            <p:cNvPr id="4" name="矩形 3"/>
            <p:cNvSpPr/>
            <p:nvPr/>
          </p:nvSpPr>
          <p:spPr>
            <a:xfrm>
              <a:off x="5958752" y="2106829"/>
              <a:ext cx="1347498" cy="448581"/>
            </a:xfrm>
            <a:prstGeom prst="rect">
              <a:avLst/>
            </a:prstGeom>
            <a:solidFill>
              <a:srgbClr val="EA4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第二部分</a:t>
              </a:r>
              <a:endParaRPr lang="zh-CN" altLang="en-US" sz="2000" dirty="0"/>
            </a:p>
          </p:txBody>
        </p:sp>
        <p:sp>
          <p:nvSpPr>
            <p:cNvPr id="5" name="文本框 11"/>
            <p:cNvSpPr txBox="1"/>
            <p:nvPr/>
          </p:nvSpPr>
          <p:spPr>
            <a:xfrm>
              <a:off x="8064060" y="2106829"/>
              <a:ext cx="1402080" cy="460375"/>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tx1"/>
                  </a:solidFill>
                  <a:latin typeface="微软雅黑" panose="020B0503020204020204" pitchFamily="34" charset="-122"/>
                  <a:ea typeface="微软雅黑" panose="020B0503020204020204" pitchFamily="34" charset="-122"/>
                </a:rPr>
                <a:t>艾滋危害</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6602283" y="2399173"/>
            <a:ext cx="3492148" cy="460375"/>
            <a:chOff x="5958752" y="2106829"/>
            <a:chExt cx="3492148" cy="460375"/>
          </a:xfrm>
        </p:grpSpPr>
        <p:sp>
          <p:nvSpPr>
            <p:cNvPr id="11" name="矩形 10"/>
            <p:cNvSpPr/>
            <p:nvPr/>
          </p:nvSpPr>
          <p:spPr>
            <a:xfrm>
              <a:off x="5958752" y="2106829"/>
              <a:ext cx="1347498" cy="448581"/>
            </a:xfrm>
            <a:prstGeom prst="rect">
              <a:avLst/>
            </a:prstGeom>
            <a:solidFill>
              <a:srgbClr val="EA4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第一部分</a:t>
              </a:r>
              <a:endParaRPr lang="zh-CN" altLang="en-US" sz="2000" dirty="0"/>
            </a:p>
          </p:txBody>
        </p:sp>
        <p:sp>
          <p:nvSpPr>
            <p:cNvPr id="12" name="文本框 11"/>
            <p:cNvSpPr txBox="1"/>
            <p:nvPr/>
          </p:nvSpPr>
          <p:spPr>
            <a:xfrm>
              <a:off x="8048820" y="2106829"/>
              <a:ext cx="1402080" cy="460375"/>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tx1"/>
                  </a:solidFill>
                  <a:latin typeface="微软雅黑" panose="020B0503020204020204" pitchFamily="34" charset="-122"/>
                  <a:ea typeface="微软雅黑" panose="020B0503020204020204" pitchFamily="34" charset="-122"/>
                </a:rPr>
                <a:t>基本知识</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6587131" y="4314824"/>
            <a:ext cx="3507389" cy="460375"/>
            <a:chOff x="5958752" y="2106829"/>
            <a:chExt cx="3507389" cy="460375"/>
          </a:xfrm>
        </p:grpSpPr>
        <p:sp>
          <p:nvSpPr>
            <p:cNvPr id="15" name="矩形 14"/>
            <p:cNvSpPr/>
            <p:nvPr/>
          </p:nvSpPr>
          <p:spPr>
            <a:xfrm>
              <a:off x="5958752" y="2106829"/>
              <a:ext cx="1347498" cy="448581"/>
            </a:xfrm>
            <a:prstGeom prst="rect">
              <a:avLst/>
            </a:prstGeom>
            <a:solidFill>
              <a:srgbClr val="EA4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第四部分</a:t>
              </a:r>
              <a:endParaRPr lang="zh-CN" altLang="en-US" sz="2000" dirty="0"/>
            </a:p>
          </p:txBody>
        </p:sp>
        <p:sp>
          <p:nvSpPr>
            <p:cNvPr id="16" name="文本框 11"/>
            <p:cNvSpPr txBox="1"/>
            <p:nvPr/>
          </p:nvSpPr>
          <p:spPr>
            <a:xfrm>
              <a:off x="8064061" y="2106829"/>
              <a:ext cx="1402080" cy="460375"/>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tx1"/>
                  </a:solidFill>
                  <a:latin typeface="微软雅黑" panose="020B0503020204020204" pitchFamily="34" charset="-122"/>
                  <a:ea typeface="微软雅黑" panose="020B0503020204020204" pitchFamily="34" charset="-122"/>
                </a:rPr>
                <a:t>检测治疗</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6602283" y="3680635"/>
            <a:ext cx="3492148" cy="474980"/>
            <a:chOff x="5958752" y="2106829"/>
            <a:chExt cx="3492148" cy="474980"/>
          </a:xfrm>
        </p:grpSpPr>
        <p:sp>
          <p:nvSpPr>
            <p:cNvPr id="19" name="矩形 18"/>
            <p:cNvSpPr/>
            <p:nvPr/>
          </p:nvSpPr>
          <p:spPr>
            <a:xfrm>
              <a:off x="5958752" y="2106829"/>
              <a:ext cx="1347498" cy="448581"/>
            </a:xfrm>
            <a:prstGeom prst="rect">
              <a:avLst/>
            </a:prstGeom>
            <a:solidFill>
              <a:srgbClr val="EA4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第三部分</a:t>
              </a:r>
              <a:endParaRPr lang="zh-CN" altLang="en-US" sz="2000" dirty="0"/>
            </a:p>
          </p:txBody>
        </p:sp>
        <p:sp>
          <p:nvSpPr>
            <p:cNvPr id="20" name="文本框 19"/>
            <p:cNvSpPr txBox="1"/>
            <p:nvPr/>
          </p:nvSpPr>
          <p:spPr>
            <a:xfrm>
              <a:off x="8048820" y="2121434"/>
              <a:ext cx="1402080" cy="460375"/>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tx1"/>
                  </a:solidFill>
                  <a:latin typeface="微软雅黑" panose="020B0503020204020204" pitchFamily="34" charset="-122"/>
                  <a:ea typeface="微软雅黑" panose="020B0503020204020204" pitchFamily="34" charset="-122"/>
                </a:rPr>
                <a:t>如何预防</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6587131" y="4935929"/>
            <a:ext cx="3507389" cy="460375"/>
            <a:chOff x="5958752" y="2106829"/>
            <a:chExt cx="3507389" cy="460375"/>
          </a:xfrm>
        </p:grpSpPr>
        <p:sp>
          <p:nvSpPr>
            <p:cNvPr id="23" name="矩形 22"/>
            <p:cNvSpPr/>
            <p:nvPr/>
          </p:nvSpPr>
          <p:spPr>
            <a:xfrm>
              <a:off x="5958752" y="2106829"/>
              <a:ext cx="1347498" cy="448581"/>
            </a:xfrm>
            <a:prstGeom prst="rect">
              <a:avLst/>
            </a:prstGeom>
            <a:solidFill>
              <a:srgbClr val="EA4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第五部分</a:t>
              </a:r>
              <a:endParaRPr lang="zh-CN" altLang="en-US" sz="2000" dirty="0"/>
            </a:p>
          </p:txBody>
        </p:sp>
        <p:sp>
          <p:nvSpPr>
            <p:cNvPr id="24" name="文本框 11"/>
            <p:cNvSpPr txBox="1"/>
            <p:nvPr/>
          </p:nvSpPr>
          <p:spPr>
            <a:xfrm>
              <a:off x="8064061" y="2106829"/>
              <a:ext cx="1402080" cy="460375"/>
            </a:xfrm>
            <a:prstGeom prst="rect">
              <a:avLst/>
            </a:prstGeom>
            <a:noFill/>
          </p:spPr>
          <p:txBody>
            <a:bodyPr wrap="non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tx1"/>
                  </a:solidFill>
                  <a:latin typeface="微软雅黑" panose="020B0503020204020204" pitchFamily="34" charset="-122"/>
                  <a:ea typeface="微软雅黑" panose="020B0503020204020204" pitchFamily="34" charset="-122"/>
                </a:rPr>
                <a:t>关爱反歧</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grpSp>
      <p:sp>
        <p:nvSpPr>
          <p:cNvPr id="26" name="标题 1"/>
          <p:cNvSpPr txBox="1"/>
          <p:nvPr/>
        </p:nvSpPr>
        <p:spPr>
          <a:xfrm>
            <a:off x="6804289" y="932113"/>
            <a:ext cx="3397457" cy="7648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dirty="0">
                <a:solidFill>
                  <a:schemeClr val="tx1"/>
                </a:solidFill>
                <a:latin typeface="微软雅黑" panose="020B0503020204020204" pitchFamily="34" charset="-122"/>
                <a:ea typeface="微软雅黑" panose="020B0503020204020204" pitchFamily="34" charset="-122"/>
              </a:rPr>
              <a:t>目       录</a:t>
            </a:r>
            <a:endParaRPr lang="zh-CN" altLang="en-US" sz="4800" b="1" dirty="0">
              <a:solidFill>
                <a:schemeClr val="tx1"/>
              </a:solidFill>
              <a:latin typeface="微软雅黑" panose="020B0503020204020204" pitchFamily="34" charset="-122"/>
              <a:ea typeface="微软雅黑" panose="020B0503020204020204" pitchFamily="34" charset="-122"/>
            </a:endParaRPr>
          </a:p>
        </p:txBody>
      </p:sp>
      <p:pic>
        <p:nvPicPr>
          <p:cNvPr id="28" name="图片 2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36395" y="2162175"/>
            <a:ext cx="3621405" cy="3621405"/>
          </a:xfrm>
          <a:prstGeom prst="rect">
            <a:avLst/>
          </a:prstGeom>
        </p:spPr>
      </p:pic>
      <p:sp>
        <p:nvSpPr>
          <p:cNvPr id="6" name="灯片编号占位符 5"/>
          <p:cNvSpPr>
            <a:spLocks noGrp="1"/>
          </p:cNvSpPr>
          <p:nvPr>
            <p:ph type="sldNum" sz="quarter" idx="12"/>
          </p:nvPr>
        </p:nvSpPr>
        <p:spPr/>
        <p:txBody>
          <a:bodyPr/>
          <a:p>
            <a:fld id="{EB0C6D84-046C-4B61-88A4-2088A2027A1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98805" y="3063875"/>
            <a:ext cx="1902460" cy="1453515"/>
          </a:xfrm>
          <a:prstGeom prst="rect">
            <a:avLst/>
          </a:prstGeom>
        </p:spPr>
      </p:pic>
      <p:grpSp>
        <p:nvGrpSpPr>
          <p:cNvPr id="4" name="组合 3"/>
          <p:cNvGrpSpPr/>
          <p:nvPr/>
        </p:nvGrpSpPr>
        <p:grpSpPr>
          <a:xfrm>
            <a:off x="1042721" y="940829"/>
            <a:ext cx="2904967" cy="734075"/>
            <a:chOff x="1068108" y="323645"/>
            <a:chExt cx="2904967" cy="734075"/>
          </a:xfrm>
        </p:grpSpPr>
        <p:sp>
          <p:nvSpPr>
            <p:cNvPr id="7" name="标题 1"/>
            <p:cNvSpPr txBox="1"/>
            <p:nvPr/>
          </p:nvSpPr>
          <p:spPr>
            <a:xfrm>
              <a:off x="1762769" y="414326"/>
              <a:ext cx="2210306" cy="554182"/>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微软雅黑" panose="020B0503020204020204" pitchFamily="34" charset="-122"/>
                  <a:ea typeface="微软雅黑" panose="020B0503020204020204" pitchFamily="34" charset="-122"/>
                </a:rPr>
                <a:t>药物预防</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34819" name="文本框 1"/>
          <p:cNvSpPr txBox="1">
            <a:spLocks noChangeArrowheads="1"/>
          </p:cNvSpPr>
          <p:nvPr/>
        </p:nvSpPr>
        <p:spPr bwMode="auto">
          <a:xfrm>
            <a:off x="6404610" y="5159375"/>
            <a:ext cx="5242560" cy="554990"/>
          </a:xfrm>
          <a:prstGeom prst="rect">
            <a:avLst/>
          </a:prstGeom>
          <a:noFill/>
          <a:ln w="9525">
            <a:noFill/>
            <a:miter lim="800000"/>
          </a:ln>
        </p:spPr>
        <p:txBody>
          <a:bodyPr wrap="none"/>
          <a:p>
            <a:r>
              <a:rPr lang="zh-CN" altLang="zh-CN" sz="2800" b="1">
                <a:solidFill>
                  <a:srgbClr val="C00000"/>
                </a:solidFill>
                <a:latin typeface="微软雅黑" panose="020B0503020204020204" pitchFamily="34" charset="-122"/>
                <a:ea typeface="微软雅黑" panose="020B0503020204020204" pitchFamily="34" charset="-122"/>
                <a:sym typeface="宋体" panose="02010600030101010101" pitchFamily="2" charset="-122"/>
              </a:rPr>
              <a:t>目前尚无疫苗可以预防艾滋病！</a:t>
            </a:r>
            <a:endParaRPr lang="zh-CN" altLang="zh-CN" sz="2800" b="1">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4822" name="文本框 1"/>
          <p:cNvSpPr txBox="1">
            <a:spLocks noChangeArrowheads="1"/>
          </p:cNvSpPr>
          <p:nvPr/>
        </p:nvSpPr>
        <p:spPr bwMode="auto">
          <a:xfrm>
            <a:off x="1301115" y="1823085"/>
            <a:ext cx="9018905" cy="543560"/>
          </a:xfrm>
          <a:prstGeom prst="rect">
            <a:avLst/>
          </a:prstGeom>
          <a:noFill/>
          <a:ln w="9525">
            <a:noFill/>
            <a:miter lim="800000"/>
          </a:ln>
        </p:spPr>
        <p:txBody>
          <a:bodyPr wrap="none"/>
          <a:p>
            <a:pPr algn="l"/>
            <a:r>
              <a:rPr lang="zh-CN" altLang="en-US" sz="2400" dirty="0">
                <a:latin typeface="微软雅黑" panose="020B0503020204020204" pitchFamily="34" charset="-122"/>
                <a:ea typeface="微软雅黑" panose="020B0503020204020204" pitchFamily="34" charset="-122"/>
                <a:sym typeface="宋体" panose="02010600030101010101" pitchFamily="2" charset="-122"/>
              </a:rPr>
              <a:t>如果发生不安全性行为后怎么办？</a:t>
            </a:r>
            <a:r>
              <a:rPr lang="en-US" altLang="zh-CN" sz="24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24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接触</a:t>
            </a:r>
            <a:r>
              <a:rPr lang="en-US" altLang="zh-CN" sz="24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HIV</a:t>
            </a:r>
            <a:r>
              <a:rPr lang="zh-CN" altLang="en-US" sz="24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阳性</a:t>
            </a:r>
            <a:r>
              <a:rPr lang="en-US" altLang="zh-CN" sz="24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24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高度怀疑</a:t>
            </a:r>
            <a:r>
              <a:rPr lang="en-US" altLang="zh-CN" sz="2400"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a:t>
            </a:r>
            <a:endParaRPr lang="zh-CN" altLang="en-US" sz="2400" b="1" dirty="0" smtClean="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6627" name="内容占位符 2"/>
          <p:cNvSpPr>
            <a:spLocks noGrp="1"/>
          </p:cNvSpPr>
          <p:nvPr/>
        </p:nvSpPr>
        <p:spPr>
          <a:xfrm>
            <a:off x="2557780" y="2428875"/>
            <a:ext cx="9301480" cy="208851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gn="l">
              <a:lnSpc>
                <a:spcPct val="130000"/>
              </a:lnSpc>
              <a:spcBef>
                <a:spcPts val="20"/>
              </a:spcBef>
              <a:spcAft>
                <a:spcPts val="0"/>
              </a:spcAft>
              <a:buFont typeface="Wingdings" panose="05000000000000000000" charset="0"/>
              <a:buNone/>
              <a:defRPr/>
            </a:pPr>
            <a:r>
              <a:rPr lang="en-US" altLang="zh-CN" sz="24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                    →</a:t>
            </a:r>
            <a:r>
              <a:rPr lang="zh-CN" altLang="en-US" sz="2400" b="1" dirty="0">
                <a:solidFill>
                  <a:srgbClr val="C00000"/>
                </a:solidFill>
                <a:latin typeface="微软雅黑" panose="020B0503020204020204" pitchFamily="34" charset="-122"/>
                <a:ea typeface="微软雅黑" panose="020B0503020204020204" pitchFamily="34" charset="-122"/>
                <a:sym typeface="宋体" panose="02010600030101010101" pitchFamily="2" charset="-122"/>
              </a:rPr>
              <a:t>及时</a:t>
            </a:r>
            <a:r>
              <a:rPr lang="zh-CN" altLang="en-US" sz="2400" b="1" dirty="0" smtClean="0">
                <a:solidFill>
                  <a:srgbClr val="C00000"/>
                </a:solidFill>
                <a:latin typeface="微软雅黑" panose="020B0503020204020204" pitchFamily="34" charset="-122"/>
                <a:ea typeface="微软雅黑" panose="020B0503020204020204" pitchFamily="34" charset="-122"/>
                <a:sym typeface="宋体" panose="02010600030101010101" pitchFamily="2" charset="-122"/>
              </a:rPr>
              <a:t>进行药物预防</a:t>
            </a:r>
            <a:r>
              <a:rPr lang="en-US" altLang="zh-CN" sz="2400" b="1" dirty="0" smtClean="0">
                <a:solidFill>
                  <a:srgbClr val="C00000"/>
                </a:solidFill>
                <a:latin typeface="微软雅黑" panose="020B0503020204020204" pitchFamily="34" charset="-122"/>
                <a:ea typeface="微软雅黑" panose="020B0503020204020204" pitchFamily="34" charset="-122"/>
                <a:sym typeface="宋体" panose="02010600030101010101" pitchFamily="2" charset="-122"/>
              </a:rPr>
              <a:t>←</a:t>
            </a:r>
            <a:endParaRPr lang="zh-CN" altLang="en-US" sz="2400" b="1" dirty="0" smtClean="0">
              <a:solidFill>
                <a:srgbClr val="C00000"/>
              </a:solidFill>
              <a:latin typeface="微软雅黑" panose="020B0503020204020204" pitchFamily="34" charset="-122"/>
              <a:ea typeface="微软雅黑" panose="020B0503020204020204" pitchFamily="34" charset="-122"/>
              <a:sym typeface="宋体" panose="02010600030101010101" pitchFamily="2" charset="-122"/>
            </a:endParaRPr>
          </a:p>
          <a:p>
            <a:pPr marL="0" indent="0" algn="l">
              <a:lnSpc>
                <a:spcPct val="130000"/>
              </a:lnSpc>
              <a:spcBef>
                <a:spcPts val="20"/>
              </a:spcBef>
              <a:spcAft>
                <a:spcPts val="0"/>
              </a:spcAft>
              <a:buFont typeface="Wingdings" panose="05000000000000000000" charset="0"/>
              <a:buNone/>
              <a:defRPr/>
            </a:pPr>
            <a:r>
              <a:rPr lang="en-US" altLang="zh-CN" sz="2400" b="1" dirty="0">
                <a:solidFill>
                  <a:srgbClr val="C20A0A"/>
                </a:solidFill>
                <a:latin typeface="黑体" panose="02010609060101010101" charset="-122"/>
              </a:rPr>
              <a:t>When</a:t>
            </a:r>
            <a:r>
              <a:rPr lang="zh-CN" altLang="en-US" sz="2400" b="1" dirty="0">
                <a:solidFill>
                  <a:srgbClr val="C20A0A"/>
                </a:solidFill>
                <a:latin typeface="黑体" panose="02010609060101010101" charset="-122"/>
              </a:rPr>
              <a:t>？</a:t>
            </a:r>
            <a:r>
              <a:rPr lang="zh-CN" altLang="en-US" sz="2400" b="1" dirty="0">
                <a:solidFill>
                  <a:schemeClr val="tx1"/>
                </a:solidFill>
                <a:latin typeface="黑体" panose="02010609060101010101" charset="-122"/>
              </a:rPr>
              <a:t> </a:t>
            </a:r>
            <a:r>
              <a:rPr lang="en-US" altLang="zh-CN" sz="2400" b="1" dirty="0">
                <a:solidFill>
                  <a:schemeClr val="tx1"/>
                </a:solidFill>
                <a:latin typeface="黑体" panose="02010609060101010101" charset="-122"/>
              </a:rPr>
              <a:t>——</a:t>
            </a:r>
            <a:r>
              <a:rPr lang="zh-CN" altLang="en-US" sz="2400" dirty="0">
                <a:latin typeface="黑体" panose="02010609060101010101" charset="-122"/>
              </a:rPr>
              <a:t>高危行为后</a:t>
            </a:r>
            <a:r>
              <a:rPr lang="en-US" altLang="zh-CN" sz="2400" dirty="0">
                <a:latin typeface="黑体" panose="02010609060101010101" charset="-122"/>
              </a:rPr>
              <a:t>24</a:t>
            </a:r>
            <a:r>
              <a:rPr lang="zh-CN" altLang="en-US" sz="2400" dirty="0">
                <a:latin typeface="黑体" panose="02010609060101010101" charset="-122"/>
              </a:rPr>
              <a:t>小时内，不要超过</a:t>
            </a:r>
            <a:r>
              <a:rPr lang="en-US" altLang="zh-CN" sz="2400" dirty="0">
                <a:latin typeface="黑体" panose="02010609060101010101" charset="-122"/>
              </a:rPr>
              <a:t>72</a:t>
            </a:r>
            <a:r>
              <a:rPr lang="zh-CN" altLang="en-US" sz="2400" dirty="0">
                <a:latin typeface="黑体" panose="02010609060101010101" charset="-122"/>
              </a:rPr>
              <a:t>小时。</a:t>
            </a:r>
            <a:endParaRPr lang="en-US" altLang="zh-CN" sz="2000" dirty="0">
              <a:latin typeface="黑体" panose="02010609060101010101" charset="-122"/>
            </a:endParaRPr>
          </a:p>
          <a:p>
            <a:pPr marL="0" indent="0" algn="l">
              <a:lnSpc>
                <a:spcPct val="130000"/>
              </a:lnSpc>
              <a:spcBef>
                <a:spcPts val="20"/>
              </a:spcBef>
              <a:spcAft>
                <a:spcPts val="0"/>
              </a:spcAft>
              <a:buFont typeface="Wingdings" panose="05000000000000000000" charset="0"/>
              <a:buNone/>
              <a:defRPr/>
            </a:pPr>
            <a:r>
              <a:rPr lang="en-US" altLang="zh-CN" sz="2400" b="1" dirty="0">
                <a:solidFill>
                  <a:srgbClr val="C20A0A"/>
                </a:solidFill>
                <a:latin typeface="黑体" panose="02010609060101010101" charset="-122"/>
              </a:rPr>
              <a:t>Where</a:t>
            </a:r>
            <a:r>
              <a:rPr lang="zh-CN" altLang="en-US" sz="2400" b="1" dirty="0">
                <a:solidFill>
                  <a:srgbClr val="C20A0A"/>
                </a:solidFill>
                <a:latin typeface="黑体" panose="02010609060101010101" charset="-122"/>
              </a:rPr>
              <a:t>？</a:t>
            </a:r>
            <a:r>
              <a:rPr lang="en-US" altLang="zh-CN" sz="2400" dirty="0">
                <a:latin typeface="黑体" panose="02010609060101010101" charset="-122"/>
              </a:rPr>
              <a:t>——</a:t>
            </a:r>
            <a:r>
              <a:rPr lang="zh-CN" altLang="en-US" sz="2400" dirty="0">
                <a:latin typeface="黑体" panose="02010609060101010101" charset="-122"/>
              </a:rPr>
              <a:t>武汉市金银潭医院、武汉大学中南医院</a:t>
            </a:r>
            <a:endParaRPr lang="zh-CN" altLang="en-US" sz="2400" dirty="0">
              <a:latin typeface="黑体" panose="02010609060101010101" charset="-122"/>
            </a:endParaRPr>
          </a:p>
          <a:p>
            <a:pPr marL="0" indent="0" algn="l">
              <a:lnSpc>
                <a:spcPct val="130000"/>
              </a:lnSpc>
              <a:buFont typeface="Wingdings" panose="05000000000000000000" charset="0"/>
              <a:buNone/>
              <a:defRPr/>
            </a:pPr>
            <a:r>
              <a:rPr lang="en-US" altLang="zh-CN" sz="2400" b="1" dirty="0">
                <a:solidFill>
                  <a:srgbClr val="C20A0A"/>
                </a:solidFill>
                <a:latin typeface="黑体" panose="02010609060101010101" charset="-122"/>
              </a:rPr>
              <a:t>How</a:t>
            </a:r>
            <a:r>
              <a:rPr lang="zh-CN" altLang="en-US" sz="2400" b="1" dirty="0">
                <a:solidFill>
                  <a:srgbClr val="C20A0A"/>
                </a:solidFill>
                <a:latin typeface="黑体" panose="02010609060101010101" charset="-122"/>
              </a:rPr>
              <a:t>？  </a:t>
            </a:r>
            <a:r>
              <a:rPr lang="en-US" altLang="zh-CN" sz="2400" dirty="0">
                <a:latin typeface="黑体" panose="02010609060101010101" charset="-122"/>
              </a:rPr>
              <a:t>——</a:t>
            </a:r>
            <a:r>
              <a:rPr lang="zh-CN" altLang="en-US" sz="2400" dirty="0">
                <a:latin typeface="黑体" panose="02010609060101010101" charset="-122"/>
              </a:rPr>
              <a:t>经医生评估后，连续</a:t>
            </a:r>
            <a:r>
              <a:rPr lang="en-US" altLang="zh-CN" sz="2400" dirty="0">
                <a:latin typeface="黑体" panose="02010609060101010101" charset="-122"/>
                <a:sym typeface="+mn-ea"/>
              </a:rPr>
              <a:t>4</a:t>
            </a:r>
            <a:r>
              <a:rPr lang="zh-CN" altLang="en-US" sz="2400" dirty="0">
                <a:latin typeface="黑体" panose="02010609060101010101" charset="-122"/>
                <a:sym typeface="+mn-ea"/>
              </a:rPr>
              <a:t>周</a:t>
            </a:r>
            <a:r>
              <a:rPr lang="zh-CN" altLang="en-US" sz="2400" dirty="0">
                <a:latin typeface="黑体" panose="02010609060101010101" charset="-122"/>
              </a:rPr>
              <a:t>用药，费用自理，持续检测              </a:t>
            </a:r>
            <a:endParaRPr lang="zh-CN" altLang="en-US" sz="2400" dirty="0">
              <a:latin typeface="黑体" panose="02010609060101010101" charset="-122"/>
            </a:endParaRPr>
          </a:p>
        </p:txBody>
      </p:sp>
      <p:pic>
        <p:nvPicPr>
          <p:cNvPr id="36868" name="图片 2"/>
          <p:cNvPicPr>
            <a:picLocks noChangeAspect="1" noChangeArrowheads="1"/>
          </p:cNvPicPr>
          <p:nvPr/>
        </p:nvPicPr>
        <p:blipFill>
          <a:blip r:embed="rId3" cstate="print">
            <a:clrChange>
              <a:clrFrom>
                <a:srgbClr val="FFFFFF">
                  <a:alpha val="100000"/>
                </a:srgbClr>
              </a:clrFrom>
              <a:clrTo>
                <a:srgbClr val="FFFFFF">
                  <a:alpha val="100000"/>
                  <a:alpha val="0"/>
                </a:srgbClr>
              </a:clrTo>
            </a:clrChange>
          </a:blip>
          <a:srcRect r="4167" b="2316"/>
          <a:stretch>
            <a:fillRect/>
          </a:stretch>
        </p:blipFill>
        <p:spPr bwMode="auto">
          <a:xfrm>
            <a:off x="1463040" y="4773295"/>
            <a:ext cx="2036445" cy="1706245"/>
          </a:xfrm>
          <a:prstGeom prst="rect">
            <a:avLst/>
          </a:prstGeom>
          <a:noFill/>
          <a:ln w="9525">
            <a:noFill/>
            <a:miter lim="800000"/>
            <a:headEnd/>
            <a:tailEnd/>
          </a:ln>
        </p:spPr>
      </p:pic>
      <p:pic>
        <p:nvPicPr>
          <p:cNvPr id="36869" name="图片 3"/>
          <p:cNvPicPr>
            <a:picLocks noChangeAspect="1" noChangeArrowheads="1"/>
          </p:cNvPicPr>
          <p:nvPr/>
        </p:nvPicPr>
        <p:blipFill>
          <a:blip r:embed="rId4" cstate="print">
            <a:clrChange>
              <a:clrFrom>
                <a:srgbClr val="FFFFFF">
                  <a:alpha val="100000"/>
                </a:srgbClr>
              </a:clrFrom>
              <a:clrTo>
                <a:srgbClr val="FFFFFF">
                  <a:alpha val="100000"/>
                  <a:alpha val="0"/>
                </a:srgbClr>
              </a:clrTo>
            </a:clrChange>
          </a:blip>
          <a:srcRect l="4445" t="7297" r="6500" b="6886"/>
          <a:stretch>
            <a:fillRect/>
          </a:stretch>
        </p:blipFill>
        <p:spPr bwMode="auto">
          <a:xfrm>
            <a:off x="3711575" y="4773295"/>
            <a:ext cx="1838325" cy="1772920"/>
          </a:xfrm>
          <a:prstGeom prst="rect">
            <a:avLst/>
          </a:prstGeom>
          <a:noFill/>
          <a:ln w="9525">
            <a:noFill/>
            <a:miter lim="800000"/>
            <a:headEnd/>
            <a:tailEnd/>
          </a:ln>
        </p:spPr>
      </p:pic>
      <p:pic>
        <p:nvPicPr>
          <p:cNvPr id="10" name="图片 9"/>
          <p:cNvPicPr>
            <a:picLocks noChangeAspect="1"/>
          </p:cNvPicPr>
          <p:nvPr/>
        </p:nvPicPr>
        <p:blipFill>
          <a:blip r:embed="rId5"/>
          <a:stretch>
            <a:fillRect/>
          </a:stretch>
        </p:blipFill>
        <p:spPr>
          <a:xfrm>
            <a:off x="9370060" y="1031240"/>
            <a:ext cx="2656840" cy="19862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13351" y="2827048"/>
            <a:ext cx="4765012" cy="922020"/>
          </a:xfrm>
          <a:prstGeom prst="rect">
            <a:avLst/>
          </a:prstGeom>
          <a:noFill/>
        </p:spPr>
        <p:txBody>
          <a:bodyPr wrap="square" rtlCol="0">
            <a:spAutoFit/>
          </a:bodyPr>
          <a:lstStyle/>
          <a:p>
            <a:pPr algn="dist"/>
            <a:r>
              <a:rPr lang="zh-CN" altLang="en-US" sz="5400" spc="300" dirty="0">
                <a:solidFill>
                  <a:schemeClr val="tx1"/>
                </a:solidFill>
                <a:effectLst/>
                <a:latin typeface="微软雅黑" panose="020B0503020204020204" pitchFamily="34" charset="-122"/>
                <a:ea typeface="微软雅黑" panose="020B0503020204020204" pitchFamily="34" charset="-122"/>
                <a:sym typeface="+mn-ea"/>
              </a:rPr>
              <a:t>检测治疗</a:t>
            </a:r>
            <a:endParaRPr lang="zh-CN" altLang="en-US" sz="5400" spc="300" dirty="0">
              <a:solidFill>
                <a:schemeClr val="tx1"/>
              </a:solidFill>
              <a:effectLst/>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999218" y="1563268"/>
            <a:ext cx="2418080" cy="768350"/>
          </a:xfrm>
          <a:prstGeom prst="rect">
            <a:avLst/>
          </a:prstGeom>
          <a:noFill/>
        </p:spPr>
        <p:txBody>
          <a:bodyPr wrap="none" rtlCol="0">
            <a:spAutoFit/>
          </a:bodyPr>
          <a:lstStyle/>
          <a:p>
            <a:pPr algn="l"/>
            <a:r>
              <a:rPr lang="zh-CN" altLang="en-US" sz="4400" b="1" dirty="0">
                <a:solidFill>
                  <a:schemeClr val="tx1">
                    <a:lumMod val="85000"/>
                    <a:lumOff val="15000"/>
                  </a:schemeClr>
                </a:solidFill>
                <a:latin typeface="微软雅黑" panose="020B0503020204020204" pitchFamily="34" charset="-122"/>
                <a:ea typeface="微软雅黑" panose="020B0503020204020204" pitchFamily="34" charset="-122"/>
              </a:rPr>
              <a:t>第四部分</a:t>
            </a:r>
            <a:endParaRPr lang="en-US" altLang="zh-CN" sz="4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958978"/>
            <a:ext cx="11881128" cy="19019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3997325" cy="734075"/>
            <a:chOff x="1068108" y="323645"/>
            <a:chExt cx="3997325" cy="734075"/>
          </a:xfrm>
        </p:grpSpPr>
        <p:sp>
          <p:nvSpPr>
            <p:cNvPr id="7" name="标题 1"/>
            <p:cNvSpPr txBox="1"/>
            <p:nvPr/>
          </p:nvSpPr>
          <p:spPr>
            <a:xfrm>
              <a:off x="1762798" y="414450"/>
              <a:ext cx="3302635"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方正小标宋简体" panose="03000509000000000000" pitchFamily="65" charset="-122"/>
                  <a:ea typeface="方正小标宋简体" panose="03000509000000000000" pitchFamily="65" charset="-122"/>
                </a:rPr>
                <a:t>为什么需要检测</a:t>
              </a:r>
              <a:endParaRPr lang="zh-CN" altLang="en-US" sz="3200" dirty="0">
                <a:solidFill>
                  <a:srgbClr val="C00000"/>
                </a:solidFill>
                <a:latin typeface="方正小标宋简体" panose="03000509000000000000" pitchFamily="65" charset="-122"/>
                <a:ea typeface="方正小标宋简体" panose="03000509000000000000" pitchFamily="65"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26627" name="内容占位符 2"/>
          <p:cNvSpPr>
            <a:spLocks noGrp="1"/>
          </p:cNvSpPr>
          <p:nvPr/>
        </p:nvSpPr>
        <p:spPr>
          <a:xfrm>
            <a:off x="1042035" y="1909445"/>
            <a:ext cx="10311130" cy="33591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a:buNone/>
              <a:defRPr/>
            </a:pPr>
            <a:r>
              <a:rPr lang="zh-CN" sz="24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检测</a:t>
            </a:r>
            <a:r>
              <a:rPr 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是了解自己是否感染艾滋病的</a:t>
            </a:r>
            <a:r>
              <a:rPr lang="zh-CN" sz="2400" b="1" dirty="0">
                <a:solidFill>
                  <a:srgbClr val="C40000"/>
                </a:solidFill>
                <a:latin typeface="微软雅黑" panose="020B0503020204020204" pitchFamily="34" charset="-122"/>
                <a:ea typeface="微软雅黑" panose="020B0503020204020204" pitchFamily="34" charset="-122"/>
                <a:cs typeface="微软雅黑" panose="020B0503020204020204" pitchFamily="34" charset="-122"/>
              </a:rPr>
              <a:t>唯一方法</a:t>
            </a:r>
            <a:r>
              <a:rPr lang="en-US" altLang="zh-CN" sz="2400" b="1" dirty="0">
                <a:solidFill>
                  <a:srgbClr val="C4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2400" b="1" dirty="0">
              <a:solidFill>
                <a:srgbClr val="C40000"/>
              </a:solidFill>
              <a:latin typeface="微软雅黑" panose="020B0503020204020204" pitchFamily="34" charset="-122"/>
              <a:ea typeface="微软雅黑" panose="020B0503020204020204" pitchFamily="34" charset="-122"/>
              <a:cs typeface="微软雅黑" panose="020B0503020204020204" pitchFamily="34" charset="-122"/>
            </a:endParaRPr>
          </a:p>
          <a:p>
            <a:pPr>
              <a:buFont typeface="Wingdings" panose="05000000000000000000" charset="0"/>
              <a:buChar char="n"/>
              <a:defRPr/>
            </a:pPr>
            <a:endParaRPr 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charset="0"/>
              <a:buChar char="n"/>
              <a:defRPr/>
            </a:pPr>
            <a:r>
              <a:rPr lang="zh-CN" sz="2400" b="1" dirty="0">
                <a:latin typeface="微软雅黑" panose="020B0503020204020204" pitchFamily="34" charset="-122"/>
                <a:ea typeface="微软雅黑" panose="020B0503020204020204" pitchFamily="34" charset="-122"/>
                <a:cs typeface="微软雅黑" panose="020B0503020204020204" pitchFamily="34" charset="-122"/>
              </a:rPr>
              <a:t>检测对个人的好处：</a:t>
            </a:r>
            <a:endParaRPr 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spcBef>
                <a:spcPts val="0"/>
              </a:spcBef>
              <a:buFont typeface="Wingdings" panose="05000000000000000000" charset="0"/>
              <a:buNone/>
              <a:defRP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早检测，可以尽早发现自己是否感染，从而可以早治疗，延长生命，提高</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生活质量</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spcBef>
                <a:spcPts val="0"/>
              </a:spcBef>
              <a:buFont typeface="Wingdings" panose="05000000000000000000" charset="0"/>
              <a:buNone/>
              <a:defRPr/>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spcBef>
                <a:spcPts val="0"/>
              </a:spcBef>
              <a:buFontTx/>
              <a:buNone/>
              <a:defRP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早检测，可以采取措施保护自己免受病毒的进一步侵害，还可以保护伴侣免受感染</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0" indent="0">
              <a:buFont typeface="Wingdings" panose="05000000000000000000" charset="0"/>
              <a:buNone/>
              <a:defRPr/>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7591425" y="864870"/>
            <a:ext cx="3488055" cy="22866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4398645" cy="734075"/>
            <a:chOff x="1068108" y="323645"/>
            <a:chExt cx="4398645" cy="734075"/>
          </a:xfrm>
        </p:grpSpPr>
        <p:sp>
          <p:nvSpPr>
            <p:cNvPr id="7" name="标题 1"/>
            <p:cNvSpPr txBox="1"/>
            <p:nvPr/>
          </p:nvSpPr>
          <p:spPr>
            <a:xfrm>
              <a:off x="1762798" y="414450"/>
              <a:ext cx="3703955"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微软雅黑" panose="020B0503020204020204" pitchFamily="34" charset="-122"/>
                  <a:ea typeface="微软雅黑" panose="020B0503020204020204" pitchFamily="34" charset="-122"/>
                </a:rPr>
                <a:t>检测时间和方式</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26627" name="内容占位符 2"/>
          <p:cNvSpPr>
            <a:spLocks noGrp="1"/>
          </p:cNvSpPr>
          <p:nvPr/>
        </p:nvSpPr>
        <p:spPr>
          <a:xfrm>
            <a:off x="1042670" y="1809115"/>
            <a:ext cx="11040745" cy="39846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a:lnSpc>
                <a:spcPct val="150000"/>
              </a:lnSpc>
              <a:spcBef>
                <a:spcPts val="20"/>
              </a:spcBef>
              <a:spcAft>
                <a:spcPts val="0"/>
              </a:spcAft>
              <a:buFont typeface="Wingdings" panose="05000000000000000000" charset="0"/>
              <a:buNone/>
              <a:defRPr/>
            </a:pPr>
            <a:r>
              <a:rPr lang="en-US" altLang="zh-CN" sz="2400" dirty="0" smtClean="0">
                <a:latin typeface="黑体" panose="02010609060101010101" charset="-122"/>
                <a:sym typeface="+mn-ea"/>
              </a:rPr>
              <a:t>---</a:t>
            </a:r>
            <a:r>
              <a:rPr lang="zh-CN" altLang="en-US" sz="2400" dirty="0">
                <a:latin typeface="黑体" panose="02010609060101010101" charset="-122"/>
                <a:sym typeface="+mn-ea"/>
              </a:rPr>
              <a:t>检测时间：高危行为后，</a:t>
            </a:r>
            <a:r>
              <a:rPr lang="zh-CN" altLang="en-US" sz="2400" b="1" dirty="0">
                <a:solidFill>
                  <a:srgbClr val="C00000"/>
                </a:solidFill>
                <a:latin typeface="黑体" panose="02010609060101010101" charset="-122"/>
                <a:sym typeface="+mn-ea"/>
              </a:rPr>
              <a:t>至少</a:t>
            </a:r>
            <a:r>
              <a:rPr lang="en-US" altLang="zh-CN" sz="2400" b="1" dirty="0">
                <a:solidFill>
                  <a:srgbClr val="C00000"/>
                </a:solidFill>
                <a:latin typeface="黑体" panose="02010609060101010101" charset="-122"/>
                <a:sym typeface="+mn-ea"/>
              </a:rPr>
              <a:t>4</a:t>
            </a:r>
            <a:r>
              <a:rPr lang="zh-CN" altLang="en-US" sz="2400" b="1" dirty="0">
                <a:solidFill>
                  <a:srgbClr val="C00000"/>
                </a:solidFill>
                <a:latin typeface="黑体" panose="02010609060101010101" charset="-122"/>
                <a:sym typeface="+mn-ea"/>
              </a:rPr>
              <a:t>周后</a:t>
            </a:r>
            <a:r>
              <a:rPr lang="zh-CN" altLang="en-US" sz="2400" dirty="0">
                <a:latin typeface="黑体" panose="02010609060101010101" charset="-122"/>
                <a:sym typeface="+mn-ea"/>
              </a:rPr>
              <a:t>再去检测（抗体</a:t>
            </a:r>
            <a:r>
              <a:rPr lang="zh-CN" altLang="en-US" sz="2400" dirty="0" smtClean="0">
                <a:latin typeface="黑体" panose="02010609060101010101" charset="-122"/>
                <a:sym typeface="+mn-ea"/>
              </a:rPr>
              <a:t>）</a:t>
            </a:r>
            <a:r>
              <a:rPr lang="en-US" altLang="zh-CN" sz="2400" dirty="0" smtClean="0">
                <a:latin typeface="黑体" panose="02010609060101010101" charset="-122"/>
                <a:sym typeface="+mn-ea"/>
              </a:rPr>
              <a:t>!!</a:t>
            </a:r>
            <a:endParaRPr lang="en-US" altLang="zh-CN" sz="2400" dirty="0" smtClean="0">
              <a:latin typeface="黑体" panose="02010609060101010101" charset="-122"/>
              <a:sym typeface="+mn-ea"/>
            </a:endParaRPr>
          </a:p>
          <a:p>
            <a:pPr marL="0" indent="0">
              <a:lnSpc>
                <a:spcPct val="150000"/>
              </a:lnSpc>
              <a:spcBef>
                <a:spcPts val="20"/>
              </a:spcBef>
              <a:spcAft>
                <a:spcPts val="0"/>
              </a:spcAft>
              <a:buNone/>
              <a:defRPr/>
            </a:pPr>
            <a:r>
              <a:rPr lang="zh-CN" altLang="en-US" sz="2400" dirty="0" smtClean="0">
                <a:latin typeface="黑体" panose="02010609060101010101" charset="-122"/>
              </a:rPr>
              <a:t>  </a:t>
            </a:r>
            <a:r>
              <a:rPr lang="zh-CN" altLang="en-US" sz="2400" dirty="0" smtClean="0">
                <a:solidFill>
                  <a:srgbClr val="C40000"/>
                </a:solidFill>
                <a:latin typeface="黑体" panose="02010609060101010101" charset="-122"/>
              </a:rPr>
              <a:t> 窗口期：</a:t>
            </a:r>
            <a:r>
              <a:rPr lang="en-US" sz="2400" dirty="0" smtClean="0">
                <a:solidFill>
                  <a:srgbClr val="C40000"/>
                </a:solidFill>
                <a:latin typeface="黑体" panose="02010609060101010101" charset="-122"/>
              </a:rPr>
              <a:t>4-12</a:t>
            </a:r>
            <a:r>
              <a:rPr lang="zh-CN" altLang="en-US" sz="2400" dirty="0" smtClean="0">
                <a:solidFill>
                  <a:srgbClr val="C40000"/>
                </a:solidFill>
                <a:latin typeface="黑体" panose="02010609060101010101" charset="-122"/>
              </a:rPr>
              <a:t>周。</a:t>
            </a:r>
            <a:endParaRPr lang="zh-CN" altLang="en-US" sz="2400" dirty="0" smtClean="0">
              <a:solidFill>
                <a:srgbClr val="FF0000"/>
              </a:solidFill>
              <a:latin typeface="黑体" panose="02010609060101010101" charset="-122"/>
            </a:endParaRPr>
          </a:p>
          <a:p>
            <a:pPr marL="0" indent="0">
              <a:lnSpc>
                <a:spcPct val="150000"/>
              </a:lnSpc>
              <a:spcBef>
                <a:spcPts val="20"/>
              </a:spcBef>
              <a:spcAft>
                <a:spcPts val="0"/>
              </a:spcAft>
              <a:buNone/>
              <a:defRPr/>
            </a:pPr>
            <a:endParaRPr lang="zh-CN" altLang="en-US" sz="2400" dirty="0" smtClean="0">
              <a:solidFill>
                <a:srgbClr val="FF0000"/>
              </a:solidFill>
              <a:latin typeface="黑体" panose="02010609060101010101" charset="-122"/>
            </a:endParaRPr>
          </a:p>
          <a:p>
            <a:pPr marL="0" indent="0">
              <a:lnSpc>
                <a:spcPct val="150000"/>
              </a:lnSpc>
              <a:spcBef>
                <a:spcPts val="20"/>
              </a:spcBef>
              <a:spcAft>
                <a:spcPts val="0"/>
              </a:spcAft>
              <a:buNone/>
              <a:defRPr/>
            </a:pPr>
            <a:r>
              <a:rPr lang="en-US" altLang="zh-CN" sz="2400" dirty="0" smtClean="0">
                <a:latin typeface="黑体" panose="02010609060101010101" charset="-122"/>
                <a:sym typeface="+mn-ea"/>
              </a:rPr>
              <a:t>---</a:t>
            </a:r>
            <a:r>
              <a:rPr lang="zh-CN" altLang="zh-CN" sz="2400" dirty="0" smtClean="0">
                <a:latin typeface="黑体" panose="02010609060101010101" charset="-122"/>
                <a:sym typeface="+mn-ea"/>
              </a:rPr>
              <a:t>自我</a:t>
            </a:r>
            <a:r>
              <a:rPr lang="zh-CN" altLang="en-US" sz="2400" dirty="0">
                <a:latin typeface="黑体" panose="02010609060101010101" charset="-122"/>
                <a:sym typeface="+mn-ea"/>
              </a:rPr>
              <a:t>检测：</a:t>
            </a:r>
            <a:endParaRPr lang="zh-CN" altLang="en-US" sz="2400" dirty="0">
              <a:latin typeface="黑体" panose="02010609060101010101" charset="-122"/>
              <a:sym typeface="+mn-ea"/>
            </a:endParaRPr>
          </a:p>
          <a:p>
            <a:pPr marL="0" indent="0">
              <a:lnSpc>
                <a:spcPct val="150000"/>
              </a:lnSpc>
              <a:spcBef>
                <a:spcPts val="20"/>
              </a:spcBef>
              <a:spcAft>
                <a:spcPts val="0"/>
              </a:spcAft>
              <a:buNone/>
              <a:defRPr/>
            </a:pPr>
            <a:r>
              <a:rPr lang="zh-CN" altLang="en-US" sz="2400" dirty="0">
                <a:latin typeface="黑体" panose="02010609060101010101" charset="-122"/>
                <a:sym typeface="+mn-ea"/>
              </a:rPr>
              <a:t>   </a:t>
            </a:r>
            <a:r>
              <a:rPr lang="en-US" altLang="zh-CN" sz="2400" dirty="0">
                <a:latin typeface="黑体" panose="02010609060101010101" charset="-122"/>
                <a:sym typeface="+mn-ea"/>
              </a:rPr>
              <a:t>1.</a:t>
            </a:r>
            <a:r>
              <a:rPr lang="zh-CN" altLang="en-US" sz="2400" dirty="0">
                <a:latin typeface="黑体" panose="02010609060101010101" charset="-122"/>
                <a:sym typeface="+mn-ea"/>
              </a:rPr>
              <a:t>唾液快检</a:t>
            </a:r>
            <a:r>
              <a:rPr lang="en-US" altLang="zh-CN" sz="2400" dirty="0">
                <a:latin typeface="黑体" panose="02010609060101010101" charset="-122"/>
                <a:sym typeface="+mn-ea"/>
              </a:rPr>
              <a:t>---</a:t>
            </a:r>
            <a:r>
              <a:rPr lang="zh-CN" altLang="en-US" sz="2400" dirty="0">
                <a:latin typeface="黑体" panose="02010609060101010101" charset="-122"/>
                <a:sym typeface="+mn-ea"/>
              </a:rPr>
              <a:t>口腔粘膜渗出液检测，约</a:t>
            </a:r>
            <a:r>
              <a:rPr lang="en-US" altLang="zh-CN" sz="2400" dirty="0">
                <a:latin typeface="黑体" panose="02010609060101010101" charset="-122"/>
                <a:sym typeface="+mn-ea"/>
              </a:rPr>
              <a:t>20</a:t>
            </a:r>
            <a:r>
              <a:rPr lang="zh-CN" altLang="en-US" sz="2400" dirty="0">
                <a:latin typeface="黑体" panose="02010609060101010101" charset="-122"/>
                <a:sym typeface="+mn-ea"/>
              </a:rPr>
              <a:t>分钟出结果；</a:t>
            </a:r>
            <a:endParaRPr lang="zh-CN" altLang="en-US" sz="2400" dirty="0">
              <a:latin typeface="黑体" panose="02010609060101010101" charset="-122"/>
              <a:sym typeface="+mn-ea"/>
            </a:endParaRPr>
          </a:p>
          <a:p>
            <a:pPr marL="0" indent="0">
              <a:lnSpc>
                <a:spcPct val="150000"/>
              </a:lnSpc>
              <a:spcBef>
                <a:spcPts val="20"/>
              </a:spcBef>
              <a:spcAft>
                <a:spcPts val="0"/>
              </a:spcAft>
              <a:buNone/>
              <a:defRPr/>
            </a:pPr>
            <a:r>
              <a:rPr lang="zh-CN" altLang="en-US" sz="2400" dirty="0">
                <a:latin typeface="黑体" panose="02010609060101010101" charset="-122"/>
                <a:sym typeface="+mn-ea"/>
              </a:rPr>
              <a:t>   </a:t>
            </a:r>
            <a:r>
              <a:rPr lang="en-US" altLang="zh-CN" sz="2400" dirty="0">
                <a:latin typeface="黑体" panose="02010609060101010101" charset="-122"/>
                <a:sym typeface="+mn-ea"/>
              </a:rPr>
              <a:t>2.</a:t>
            </a:r>
            <a:r>
              <a:rPr lang="zh-CN" altLang="en-US" sz="2400" dirty="0">
                <a:latin typeface="黑体" panose="02010609060101010101" charset="-122"/>
                <a:sym typeface="+mn-ea"/>
              </a:rPr>
              <a:t>尿液快检</a:t>
            </a:r>
            <a:r>
              <a:rPr lang="en-US" altLang="zh-CN" sz="2400" dirty="0">
                <a:latin typeface="黑体" panose="02010609060101010101" charset="-122"/>
                <a:sym typeface="+mn-ea"/>
              </a:rPr>
              <a:t>---</a:t>
            </a:r>
            <a:r>
              <a:rPr lang="zh-CN" altLang="en-US" sz="2400" dirty="0">
                <a:latin typeface="黑体" panose="02010609060101010101" charset="-122"/>
                <a:sym typeface="+mn-ea"/>
              </a:rPr>
              <a:t>自取尿液进行检测，约</a:t>
            </a:r>
            <a:r>
              <a:rPr lang="en-US" altLang="zh-CN" sz="2400" dirty="0">
                <a:latin typeface="黑体" panose="02010609060101010101" charset="-122"/>
                <a:sym typeface="+mn-ea"/>
              </a:rPr>
              <a:t>20</a:t>
            </a:r>
            <a:r>
              <a:rPr lang="zh-CN" altLang="en-US" sz="2400" dirty="0">
                <a:latin typeface="黑体" panose="02010609060101010101" charset="-122"/>
                <a:sym typeface="+mn-ea"/>
              </a:rPr>
              <a:t>分钟出结果；</a:t>
            </a:r>
            <a:endParaRPr lang="zh-CN" altLang="en-US" sz="2400" dirty="0">
              <a:latin typeface="黑体" panose="02010609060101010101" charset="-122"/>
              <a:sym typeface="+mn-ea"/>
            </a:endParaRPr>
          </a:p>
          <a:p>
            <a:pPr marL="0" indent="0">
              <a:lnSpc>
                <a:spcPct val="150000"/>
              </a:lnSpc>
              <a:spcBef>
                <a:spcPts val="20"/>
              </a:spcBef>
              <a:spcAft>
                <a:spcPts val="0"/>
              </a:spcAft>
              <a:buNone/>
              <a:defRPr/>
            </a:pPr>
            <a:r>
              <a:rPr lang="zh-CN" altLang="en-US" sz="2400" dirty="0">
                <a:latin typeface="黑体" panose="02010609060101010101" charset="-122"/>
                <a:sym typeface="+mn-ea"/>
              </a:rPr>
              <a:t>   </a:t>
            </a:r>
            <a:r>
              <a:rPr lang="en-US" altLang="zh-CN" sz="2400" dirty="0">
                <a:latin typeface="黑体" panose="02010609060101010101" charset="-122"/>
                <a:sym typeface="+mn-ea"/>
              </a:rPr>
              <a:t>3.</a:t>
            </a:r>
            <a:r>
              <a:rPr lang="zh-CN" altLang="en-US" sz="2400" dirty="0">
                <a:latin typeface="黑体" panose="02010609060101010101" charset="-122"/>
                <a:sym typeface="+mn-ea"/>
              </a:rPr>
              <a:t>血液快检</a:t>
            </a:r>
            <a:r>
              <a:rPr lang="en-US" altLang="zh-CN" sz="2400" dirty="0">
                <a:latin typeface="黑体" panose="02010609060101010101" charset="-122"/>
                <a:sym typeface="+mn-ea"/>
              </a:rPr>
              <a:t>---</a:t>
            </a:r>
            <a:r>
              <a:rPr lang="zh-CN" altLang="en-US" sz="2400" dirty="0">
                <a:latin typeface="黑体" panose="02010609060101010101" charset="-122"/>
                <a:sym typeface="+mn-ea"/>
              </a:rPr>
              <a:t>指尖血快速检测，约</a:t>
            </a:r>
            <a:r>
              <a:rPr lang="en-US" altLang="zh-CN" sz="2400" dirty="0">
                <a:latin typeface="黑体" panose="02010609060101010101" charset="-122"/>
                <a:sym typeface="+mn-ea"/>
              </a:rPr>
              <a:t>20</a:t>
            </a:r>
            <a:r>
              <a:rPr lang="zh-CN" altLang="en-US" sz="2400" dirty="0">
                <a:latin typeface="黑体" panose="02010609060101010101" charset="-122"/>
                <a:sym typeface="+mn-ea"/>
              </a:rPr>
              <a:t>分钟出结果；</a:t>
            </a:r>
            <a:r>
              <a:rPr lang="en-US" altLang="zh-CN" sz="2400" dirty="0">
                <a:latin typeface="黑体" panose="02010609060101010101" charset="-122"/>
                <a:sym typeface="+mn-ea"/>
              </a:rPr>
              <a:t>  </a:t>
            </a:r>
            <a:r>
              <a:rPr lang="zh-CN" altLang="en-US" sz="2400" dirty="0">
                <a:latin typeface="黑体" panose="02010609060101010101" charset="-122"/>
                <a:sym typeface="+mn-ea"/>
              </a:rPr>
              <a:t> </a:t>
            </a:r>
            <a:endParaRPr lang="zh-CN" altLang="en-US" sz="2400" dirty="0">
              <a:latin typeface="黑体" panose="02010609060101010101" charset="-122"/>
            </a:endParaRPr>
          </a:p>
        </p:txBody>
      </p:sp>
      <p:sp>
        <p:nvSpPr>
          <p:cNvPr id="2" name="右大括号 1"/>
          <p:cNvSpPr/>
          <p:nvPr/>
        </p:nvSpPr>
        <p:spPr>
          <a:xfrm>
            <a:off x="8924290" y="4205605"/>
            <a:ext cx="182245" cy="1396365"/>
          </a:xfrm>
          <a:prstGeom prst="rightBrace">
            <a:avLst/>
          </a:prstGeom>
          <a:ln w="28575" cmpd="sng">
            <a:solidFill>
              <a:schemeClr val="accent1">
                <a:shade val="50000"/>
              </a:schemeClr>
            </a:solidFill>
            <a:prstDash val="solid"/>
          </a:ln>
        </p:spPr>
        <p:style>
          <a:lnRef idx="1">
            <a:schemeClr val="accent5"/>
          </a:lnRef>
          <a:fillRef idx="0">
            <a:schemeClr val="accent5"/>
          </a:fillRef>
          <a:effectRef idx="0">
            <a:schemeClr val="accent5"/>
          </a:effectRef>
          <a:fontRef idx="minor">
            <a:schemeClr val="tx1"/>
          </a:fontRef>
        </p:style>
        <p:txBody>
          <a:bodyPr rtlCol="0" anchor="ctr"/>
          <a:p>
            <a:pPr algn="ctr"/>
            <a:endParaRPr lang="zh-CN" altLang="en-US"/>
          </a:p>
        </p:txBody>
      </p:sp>
      <p:sp>
        <p:nvSpPr>
          <p:cNvPr id="5" name="圆角矩形 4"/>
          <p:cNvSpPr/>
          <p:nvPr/>
        </p:nvSpPr>
        <p:spPr>
          <a:xfrm>
            <a:off x="9217660" y="4097655"/>
            <a:ext cx="2732405" cy="15043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fontAlgn="auto">
              <a:lnSpc>
                <a:spcPct val="150000"/>
              </a:lnSpc>
            </a:pPr>
            <a:r>
              <a:rPr lang="zh-CN" altLang="en-US">
                <a:solidFill>
                  <a:schemeClr val="tx1"/>
                </a:solidFill>
              </a:rPr>
              <a:t>存在</a:t>
            </a:r>
            <a:r>
              <a:rPr lang="zh-CN" altLang="en-US" b="1">
                <a:solidFill>
                  <a:srgbClr val="C00000"/>
                </a:solidFill>
              </a:rPr>
              <a:t>假阳性</a:t>
            </a:r>
            <a:r>
              <a:rPr lang="zh-CN" altLang="en-US">
                <a:solidFill>
                  <a:schemeClr val="tx1"/>
                </a:solidFill>
              </a:rPr>
              <a:t>，如果自检结果为</a:t>
            </a:r>
            <a:r>
              <a:rPr lang="en-US" altLang="zh-CN">
                <a:solidFill>
                  <a:srgbClr val="C00000"/>
                </a:solidFill>
              </a:rPr>
              <a:t>“</a:t>
            </a:r>
            <a:r>
              <a:rPr lang="zh-CN" altLang="en-US">
                <a:solidFill>
                  <a:srgbClr val="C00000"/>
                </a:solidFill>
              </a:rPr>
              <a:t>阳性</a:t>
            </a:r>
            <a:r>
              <a:rPr lang="en-US" altLang="zh-CN">
                <a:solidFill>
                  <a:srgbClr val="C00000"/>
                </a:solidFill>
              </a:rPr>
              <a:t>”</a:t>
            </a:r>
            <a:r>
              <a:rPr lang="zh-CN" altLang="en-US">
                <a:solidFill>
                  <a:schemeClr val="tx1"/>
                </a:solidFill>
              </a:rPr>
              <a:t>，一定要去正规医疗机构</a:t>
            </a:r>
            <a:r>
              <a:rPr lang="zh-CN" altLang="en-US" b="1">
                <a:solidFill>
                  <a:srgbClr val="C00000"/>
                </a:solidFill>
              </a:rPr>
              <a:t>复查</a:t>
            </a:r>
            <a:endParaRPr lang="zh-CN" altLang="en-US" b="1">
              <a:solidFill>
                <a:srgbClr val="C00000"/>
              </a:solidFill>
            </a:endParaRPr>
          </a:p>
        </p:txBody>
      </p:sp>
      <p:pic>
        <p:nvPicPr>
          <p:cNvPr id="9" name="图片 8"/>
          <p:cNvPicPr>
            <a:picLocks noChangeAspect="1"/>
          </p:cNvPicPr>
          <p:nvPr/>
        </p:nvPicPr>
        <p:blipFill>
          <a:blip r:embed="rId2"/>
          <a:stretch>
            <a:fillRect/>
          </a:stretch>
        </p:blipFill>
        <p:spPr>
          <a:xfrm>
            <a:off x="9422130" y="1031875"/>
            <a:ext cx="2114550" cy="2543175"/>
          </a:xfrm>
          <a:prstGeom prst="rect">
            <a:avLst/>
          </a:prstGeom>
        </p:spPr>
      </p:pic>
      <p:sp>
        <p:nvSpPr>
          <p:cNvPr id="10" name="下箭头 9"/>
          <p:cNvSpPr/>
          <p:nvPr/>
        </p:nvSpPr>
        <p:spPr>
          <a:xfrm rot="13740000">
            <a:off x="8612505" y="3127375"/>
            <a:ext cx="485775" cy="108077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3658235" cy="734075"/>
            <a:chOff x="1068108" y="323645"/>
            <a:chExt cx="3658235" cy="734075"/>
          </a:xfrm>
        </p:grpSpPr>
        <p:sp>
          <p:nvSpPr>
            <p:cNvPr id="7" name="标题 1"/>
            <p:cNvSpPr txBox="1"/>
            <p:nvPr/>
          </p:nvSpPr>
          <p:spPr>
            <a:xfrm>
              <a:off x="1762798" y="414450"/>
              <a:ext cx="2963545"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方正小标宋简体" panose="03000509000000000000" pitchFamily="65" charset="-122"/>
                  <a:ea typeface="方正小标宋简体" panose="03000509000000000000" pitchFamily="65" charset="-122"/>
                </a:rPr>
                <a:t>医疗机构检测</a:t>
              </a:r>
              <a:endParaRPr lang="zh-CN" altLang="en-US" sz="3200" dirty="0">
                <a:solidFill>
                  <a:srgbClr val="C00000"/>
                </a:solidFill>
                <a:latin typeface="方正小标宋简体" panose="03000509000000000000" pitchFamily="65" charset="-122"/>
                <a:ea typeface="方正小标宋简体" panose="03000509000000000000" pitchFamily="65"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26627" name="内容占位符 2"/>
          <p:cNvSpPr>
            <a:spLocks noGrp="1"/>
          </p:cNvSpPr>
          <p:nvPr/>
        </p:nvSpPr>
        <p:spPr>
          <a:xfrm>
            <a:off x="1208405" y="1749425"/>
            <a:ext cx="9775190" cy="13855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a:lnSpc>
                <a:spcPct val="140000"/>
              </a:lnSpc>
              <a:spcBef>
                <a:spcPts val="20"/>
              </a:spcBef>
              <a:spcAft>
                <a:spcPts val="0"/>
              </a:spcAft>
              <a:buFont typeface="Wingdings" panose="05000000000000000000" charset="0"/>
              <a:buChar char="n"/>
              <a:defRPr/>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各区疾控中心、</a:t>
            </a:r>
            <a:r>
              <a:rPr lang="zh-CN" altLang="en-US" sz="2400" dirty="0" smtClean="0">
                <a:latin typeface="微软雅黑" panose="020B0503020204020204" pitchFamily="34" charset="-122"/>
                <a:ea typeface="微软雅黑" panose="020B0503020204020204" pitchFamily="34" charset="-122"/>
                <a:cs typeface="微软雅黑" panose="020B0503020204020204" pitchFamily="34" charset="-122"/>
              </a:rPr>
              <a:t>二级以上医疗</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机构和妇幼保健机构可提供咨询检测</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Bef>
                <a:spcPts val="20"/>
              </a:spcBef>
              <a:spcAft>
                <a:spcPts val="0"/>
              </a:spcAft>
              <a:buFont typeface="Wingdings" panose="05000000000000000000" charset="0"/>
              <a:buChar char="n"/>
              <a:defRPr/>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更多检测信息可拨打公共卫生公益热线</a:t>
            </a:r>
            <a:r>
              <a:rPr lang="en-US" altLang="zh-CN" sz="36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12320   </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or</a:t>
            </a:r>
            <a:r>
              <a:rPr lang="en-US" altLang="zh-CN" sz="2400" dirty="0" smtClean="0">
                <a:latin typeface="黑体" panose="02010609060101010101" charset="-122"/>
                <a:sym typeface="+mn-ea"/>
              </a:rPr>
              <a:t>                  </a:t>
            </a:r>
            <a:endParaRPr lang="zh-CN" altLang="en-US" sz="2400" dirty="0">
              <a:latin typeface="黑体" panose="02010609060101010101" charset="-122"/>
            </a:endParaRPr>
          </a:p>
        </p:txBody>
      </p:sp>
      <p:pic>
        <p:nvPicPr>
          <p:cNvPr id="2" name="图片 1"/>
          <p:cNvPicPr>
            <a:picLocks noChangeAspect="1"/>
          </p:cNvPicPr>
          <p:nvPr/>
        </p:nvPicPr>
        <p:blipFill>
          <a:blip r:embed="rId2"/>
          <a:stretch>
            <a:fillRect/>
          </a:stretch>
        </p:blipFill>
        <p:spPr>
          <a:xfrm>
            <a:off x="3243580" y="3666490"/>
            <a:ext cx="2326005" cy="2323465"/>
          </a:xfrm>
          <a:prstGeom prst="rect">
            <a:avLst/>
          </a:prstGeom>
        </p:spPr>
      </p:pic>
      <p:sp>
        <p:nvSpPr>
          <p:cNvPr id="5" name="右箭头 4"/>
          <p:cNvSpPr/>
          <p:nvPr/>
        </p:nvSpPr>
        <p:spPr>
          <a:xfrm>
            <a:off x="1336675" y="4525010"/>
            <a:ext cx="1566545" cy="60706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8" name="文本框 7"/>
          <p:cNvSpPr txBox="1"/>
          <p:nvPr/>
        </p:nvSpPr>
        <p:spPr>
          <a:xfrm>
            <a:off x="1573530" y="4064635"/>
            <a:ext cx="1092835" cy="460375"/>
          </a:xfrm>
          <a:prstGeom prst="rect">
            <a:avLst/>
          </a:prstGeom>
          <a:noFill/>
        </p:spPr>
        <p:txBody>
          <a:bodyPr wrap="square" rtlCol="0">
            <a:spAutoFit/>
          </a:bodyPr>
          <a:p>
            <a:r>
              <a:rPr lang="zh-CN" altLang="en-US" sz="2400" b="1">
                <a:solidFill>
                  <a:srgbClr val="C00000"/>
                </a:solidFill>
              </a:rPr>
              <a:t>扫码</a:t>
            </a:r>
            <a:endParaRPr lang="zh-CN" altLang="en-US" sz="2400" b="1">
              <a:solidFill>
                <a:srgbClr val="C00000"/>
              </a:solidFill>
            </a:endParaRPr>
          </a:p>
        </p:txBody>
      </p:sp>
      <p:sp>
        <p:nvSpPr>
          <p:cNvPr id="9" name="文本框 8"/>
          <p:cNvSpPr txBox="1"/>
          <p:nvPr/>
        </p:nvSpPr>
        <p:spPr>
          <a:xfrm>
            <a:off x="6022340" y="4315460"/>
            <a:ext cx="4505325" cy="645160"/>
          </a:xfrm>
          <a:prstGeom prst="rect">
            <a:avLst/>
          </a:prstGeom>
          <a:noFill/>
        </p:spPr>
        <p:txBody>
          <a:bodyPr wrap="square" rtlCol="0">
            <a:spAutoFit/>
          </a:bodyPr>
          <a:p>
            <a:r>
              <a:rPr lang="zh-CN" altLang="en-US" sz="2400" b="1">
                <a:solidFill>
                  <a:schemeClr val="tx1"/>
                </a:solidFill>
              </a:rPr>
              <a:t>或搜索  </a:t>
            </a:r>
            <a:r>
              <a:rPr lang="en-US" altLang="zh-CN" sz="3600" b="1">
                <a:solidFill>
                  <a:srgbClr val="C00000"/>
                </a:solidFill>
              </a:rPr>
              <a:t>“</a:t>
            </a:r>
            <a:r>
              <a:rPr lang="zh-CN" altLang="en-US" sz="3600" b="1">
                <a:solidFill>
                  <a:srgbClr val="C00000"/>
                </a:solidFill>
              </a:rPr>
              <a:t>武汉疾控</a:t>
            </a:r>
            <a:r>
              <a:rPr lang="en-US" altLang="zh-CN" sz="3600" b="1">
                <a:solidFill>
                  <a:srgbClr val="C00000"/>
                </a:solidFill>
              </a:rPr>
              <a:t>”  </a:t>
            </a:r>
            <a:r>
              <a:rPr lang="zh-CN" altLang="en-US" sz="2400" b="1">
                <a:solidFill>
                  <a:schemeClr val="tx1"/>
                </a:solidFill>
              </a:rPr>
              <a:t>关注</a:t>
            </a:r>
            <a:endParaRPr lang="zh-CN" altLang="en-US" sz="2400" b="1">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3244850" cy="734075"/>
            <a:chOff x="1068108" y="323645"/>
            <a:chExt cx="3244850" cy="734075"/>
          </a:xfrm>
        </p:grpSpPr>
        <p:sp>
          <p:nvSpPr>
            <p:cNvPr id="7" name="标题 1"/>
            <p:cNvSpPr txBox="1"/>
            <p:nvPr/>
          </p:nvSpPr>
          <p:spPr>
            <a:xfrm>
              <a:off x="1762798" y="414450"/>
              <a:ext cx="2550160"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方正小标宋简体" panose="03000509000000000000" pitchFamily="65" charset="-122"/>
                  <a:ea typeface="方正小标宋简体" panose="03000509000000000000" pitchFamily="65" charset="-122"/>
                </a:rPr>
                <a:t>艾滋病治疗</a:t>
              </a:r>
              <a:endParaRPr lang="zh-CN" altLang="en-US" sz="3200" dirty="0">
                <a:solidFill>
                  <a:srgbClr val="C00000"/>
                </a:solidFill>
                <a:latin typeface="方正小标宋简体" panose="03000509000000000000" pitchFamily="65" charset="-122"/>
                <a:ea typeface="方正小标宋简体" panose="03000509000000000000" pitchFamily="65"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46083" name="内容占位符 2"/>
          <p:cNvSpPr>
            <a:spLocks noGrp="1" noChangeArrowheads="1"/>
          </p:cNvSpPr>
          <p:nvPr/>
        </p:nvSpPr>
        <p:spPr bwMode="auto">
          <a:xfrm>
            <a:off x="722313" y="1744663"/>
            <a:ext cx="10747375" cy="3082290"/>
          </a:xfrm>
          <a:prstGeom prst="rect">
            <a:avLst/>
          </a:prstGeom>
          <a:noFill/>
          <a:ln w="9525">
            <a:noFill/>
            <a:miter lim="800000"/>
          </a:ln>
        </p:spPr>
        <p:txBody>
          <a:bodyPr>
            <a:spAutoFit/>
          </a:bodyPr>
          <a:p>
            <a:pPr marL="342900" indent="-342900" eaLnBrk="0" hangingPunct="0">
              <a:lnSpc>
                <a:spcPct val="150000"/>
              </a:lnSpc>
              <a:spcBef>
                <a:spcPct val="20000"/>
              </a:spcBef>
              <a:buFont typeface="Wingdings" panose="05000000000000000000" pitchFamily="2" charset="2"/>
              <a:buChar char="n"/>
            </a:pPr>
            <a:endParaRPr lang="en-US" altLang="zh-CN" sz="2400" dirty="0" smtClean="0">
              <a:latin typeface="微软雅黑" panose="020B0503020204020204" pitchFamily="34" charset="-122"/>
              <a:ea typeface="微软雅黑" panose="020B0503020204020204" pitchFamily="34" charset="-122"/>
            </a:endParaRPr>
          </a:p>
          <a:p>
            <a:pPr marL="342900" indent="-342900" eaLnBrk="0" hangingPunct="0">
              <a:lnSpc>
                <a:spcPct val="150000"/>
              </a:lnSpc>
              <a:spcBef>
                <a:spcPct val="20000"/>
              </a:spcBef>
              <a:buFont typeface="Wingdings" panose="05000000000000000000" pitchFamily="2" charset="2"/>
              <a:buChar char="n"/>
            </a:pPr>
            <a:r>
              <a:rPr lang="zh-CN" altLang="en-US" sz="2400" dirty="0" smtClean="0">
                <a:solidFill>
                  <a:srgbClr val="C00000"/>
                </a:solidFill>
                <a:latin typeface="微软雅黑" panose="020B0503020204020204" pitchFamily="34" charset="-122"/>
                <a:ea typeface="微软雅黑" panose="020B0503020204020204" pitchFamily="34" charset="-122"/>
              </a:rPr>
              <a:t>越早治疗效果越好！！！</a:t>
            </a:r>
            <a:endParaRPr lang="en-US" altLang="zh-CN" sz="2400" dirty="0" smtClean="0">
              <a:latin typeface="微软雅黑" panose="020B0503020204020204" pitchFamily="34" charset="-122"/>
              <a:ea typeface="微软雅黑" panose="020B0503020204020204" pitchFamily="34" charset="-122"/>
            </a:endParaRPr>
          </a:p>
          <a:p>
            <a:pPr marL="342900" indent="-342900" eaLnBrk="0" hangingPunct="0">
              <a:lnSpc>
                <a:spcPct val="150000"/>
              </a:lnSpc>
              <a:spcBef>
                <a:spcPct val="20000"/>
              </a:spcBef>
              <a:buFont typeface="Wingdings" panose="05000000000000000000" pitchFamily="2" charset="2"/>
              <a:buChar char="n"/>
            </a:pPr>
            <a:r>
              <a:rPr lang="zh-CN" altLang="en-US" sz="2400" dirty="0" smtClean="0">
                <a:solidFill>
                  <a:srgbClr val="C00000"/>
                </a:solidFill>
                <a:latin typeface="微软雅黑" panose="020B0503020204020204" pitchFamily="34" charset="-122"/>
                <a:ea typeface="微软雅黑" panose="020B0503020204020204" pitchFamily="34" charset="-122"/>
              </a:rPr>
              <a:t>鸡尾酒</a:t>
            </a:r>
            <a:r>
              <a:rPr lang="zh-CN" altLang="en-US" sz="2400" dirty="0">
                <a:solidFill>
                  <a:srgbClr val="C00000"/>
                </a:solidFill>
                <a:latin typeface="微软雅黑" panose="020B0503020204020204" pitchFamily="34" charset="-122"/>
                <a:ea typeface="微软雅黑" panose="020B0503020204020204" pitchFamily="34" charset="-122"/>
              </a:rPr>
              <a:t>疗法：</a:t>
            </a:r>
            <a:r>
              <a:rPr lang="zh-CN" altLang="en-US" sz="2400" dirty="0">
                <a:latin typeface="微软雅黑" panose="020B0503020204020204" pitchFamily="34" charset="-122"/>
                <a:ea typeface="微软雅黑" panose="020B0503020204020204" pitchFamily="34" charset="-122"/>
              </a:rPr>
              <a:t>通过三种抗病毒药物联合使用来治疗艾滋病，可有效控制病情的发展延长生命。</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a:p>
            <a:pPr marL="342900" indent="-342900" eaLnBrk="0" hangingPunct="0">
              <a:lnSpc>
                <a:spcPct val="150000"/>
              </a:lnSpc>
              <a:spcBef>
                <a:spcPct val="20000"/>
              </a:spcBef>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目前</a:t>
            </a:r>
            <a:r>
              <a:rPr lang="zh-CN" altLang="en-US" sz="2400" dirty="0" smtClean="0">
                <a:latin typeface="微软雅黑" panose="020B0503020204020204" pitchFamily="34" charset="-122"/>
                <a:ea typeface="微软雅黑" panose="020B0503020204020204" pitchFamily="34" charset="-122"/>
                <a:sym typeface="Arial" panose="020B0604020202020204" pitchFamily="34" charset="0"/>
              </a:rPr>
              <a:t>，</a:t>
            </a:r>
            <a:r>
              <a:rPr lang="zh-CN" altLang="en-US" sz="2400" dirty="0" smtClean="0">
                <a:solidFill>
                  <a:srgbClr val="C00000"/>
                </a:solidFill>
                <a:latin typeface="微软雅黑" panose="020B0503020204020204" pitchFamily="34" charset="-122"/>
                <a:ea typeface="微软雅黑" panose="020B0503020204020204" pitchFamily="34" charset="-122"/>
                <a:sym typeface="Arial" panose="020B0604020202020204" pitchFamily="34" charset="0"/>
              </a:rPr>
              <a:t>有药物可以治疗，但是不可以治愈！须终生服药！！！</a:t>
            </a:r>
            <a:endParaRPr lang="zh-CN" altLang="en-US" sz="700" dirty="0">
              <a:latin typeface="微软雅黑" panose="020B0503020204020204" pitchFamily="34" charset="-122"/>
              <a:ea typeface="微软雅黑" panose="020B0503020204020204" pitchFamily="34" charset="-122"/>
            </a:endParaRPr>
          </a:p>
        </p:txBody>
      </p:sp>
      <p:pic>
        <p:nvPicPr>
          <p:cNvPr id="46084" name="图片 14" descr="A000220150319B17PPIC"/>
          <p:cNvPicPr>
            <a:picLocks noChangeAspect="1" noChangeArrowheads="1"/>
          </p:cNvPicPr>
          <p:nvPr/>
        </p:nvPicPr>
        <p:blipFill>
          <a:blip r:embed="rId2" cstate="print"/>
          <a:srcRect/>
          <a:stretch>
            <a:fillRect/>
          </a:stretch>
        </p:blipFill>
        <p:spPr bwMode="auto">
          <a:xfrm rot="1200000">
            <a:off x="7358380" y="872490"/>
            <a:ext cx="1431925" cy="2295525"/>
          </a:xfrm>
          <a:prstGeom prst="rect">
            <a:avLst/>
          </a:prstGeom>
          <a:noFill/>
          <a:ln w="9525">
            <a:noFill/>
            <a:miter lim="800000"/>
            <a:headEnd/>
            <a:tailEnd/>
          </a:ln>
        </p:spPr>
      </p:pic>
      <p:pic>
        <p:nvPicPr>
          <p:cNvPr id="2" name="图片 1"/>
          <p:cNvPicPr>
            <a:picLocks noChangeAspect="1"/>
          </p:cNvPicPr>
          <p:nvPr/>
        </p:nvPicPr>
        <p:blipFill>
          <a:blip r:embed="rId3"/>
          <a:stretch>
            <a:fillRect/>
          </a:stretch>
        </p:blipFill>
        <p:spPr>
          <a:xfrm>
            <a:off x="9269730" y="3822065"/>
            <a:ext cx="2480310" cy="23806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54735" y="941070"/>
            <a:ext cx="6122035" cy="734060"/>
            <a:chOff x="1068108" y="323645"/>
            <a:chExt cx="6896737" cy="734075"/>
          </a:xfrm>
        </p:grpSpPr>
        <p:sp>
          <p:nvSpPr>
            <p:cNvPr id="7" name="标题 1"/>
            <p:cNvSpPr txBox="1"/>
            <p:nvPr/>
          </p:nvSpPr>
          <p:spPr>
            <a:xfrm>
              <a:off x="1762718" y="414452"/>
              <a:ext cx="6202127" cy="554366"/>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方正小标宋简体" panose="03000509000000000000" pitchFamily="65" charset="-122"/>
                  <a:ea typeface="方正小标宋简体" panose="03000509000000000000" pitchFamily="65" charset="-122"/>
                </a:rPr>
                <a:t>为什么越早治疗越好？</a:t>
              </a:r>
              <a:endParaRPr lang="zh-CN" altLang="en-US" sz="3200" dirty="0">
                <a:solidFill>
                  <a:srgbClr val="C00000"/>
                </a:solidFill>
                <a:latin typeface="方正小标宋简体" panose="03000509000000000000" pitchFamily="65" charset="-122"/>
                <a:ea typeface="方正小标宋简体" panose="03000509000000000000" pitchFamily="65"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46083" name="内容占位符 2"/>
          <p:cNvSpPr>
            <a:spLocks noGrp="1" noChangeArrowheads="1"/>
          </p:cNvSpPr>
          <p:nvPr/>
        </p:nvSpPr>
        <p:spPr bwMode="auto">
          <a:xfrm>
            <a:off x="722313" y="1744663"/>
            <a:ext cx="10747375" cy="3562985"/>
          </a:xfrm>
          <a:prstGeom prst="rect">
            <a:avLst/>
          </a:prstGeom>
          <a:noFill/>
          <a:ln w="9525">
            <a:noFill/>
            <a:miter lim="800000"/>
          </a:ln>
        </p:spPr>
        <p:txBody>
          <a:bodyPr>
            <a:spAutoFit/>
          </a:bodyPr>
          <a:p>
            <a:pPr marL="342900" indent="-342900" eaLnBrk="0" hangingPunct="0">
              <a:lnSpc>
                <a:spcPct val="150000"/>
              </a:lnSpc>
              <a:spcBef>
                <a:spcPct val="20000"/>
              </a:spcBef>
              <a:buFont typeface="Wingdings" panose="05000000000000000000" pitchFamily="2" charset="2"/>
              <a:buChar char="n"/>
            </a:pPr>
            <a:endParaRPr lang="en-US" altLang="zh-CN" sz="2400" dirty="0" smtClean="0">
              <a:latin typeface="微软雅黑" panose="020B0503020204020204" pitchFamily="34" charset="-122"/>
              <a:ea typeface="微软雅黑" panose="020B0503020204020204" pitchFamily="34" charset="-122"/>
            </a:endParaRPr>
          </a:p>
          <a:p>
            <a:pPr marL="342900" indent="-342900" eaLnBrk="0" hangingPunct="0">
              <a:lnSpc>
                <a:spcPct val="150000"/>
              </a:lnSpc>
              <a:spcBef>
                <a:spcPct val="20000"/>
              </a:spcBef>
              <a:buFont typeface="Wingdings" panose="05000000000000000000" pitchFamily="2" charset="2"/>
              <a:buChar char="n"/>
            </a:pPr>
            <a:r>
              <a:rPr lang="zh-CN" altLang="en-US" sz="2400" dirty="0" smtClean="0">
                <a:latin typeface="微软雅黑" panose="020B0503020204020204" pitchFamily="34" charset="-122"/>
                <a:ea typeface="微软雅黑" panose="020B0503020204020204" pitchFamily="34" charset="-122"/>
              </a:rPr>
              <a:t>无症状期治疗：保持</a:t>
            </a:r>
            <a:r>
              <a:rPr lang="en-US" altLang="zh-CN" sz="2400" dirty="0" smtClean="0">
                <a:latin typeface="微软雅黑" panose="020B0503020204020204" pitchFamily="34" charset="-122"/>
                <a:ea typeface="微软雅黑" panose="020B0503020204020204" pitchFamily="34" charset="-122"/>
              </a:rPr>
              <a:t>CD</a:t>
            </a:r>
            <a:r>
              <a:rPr lang="en-US" altLang="zh-CN" sz="2400" baseline="-25000" dirty="0" smtClean="0">
                <a:latin typeface="微软雅黑" panose="020B0503020204020204" pitchFamily="34" charset="-122"/>
                <a:ea typeface="微软雅黑" panose="020B0503020204020204" pitchFamily="34" charset="-122"/>
              </a:rPr>
              <a:t>4</a:t>
            </a:r>
            <a:r>
              <a:rPr lang="en-US" altLang="zh-CN" sz="2400" baseline="300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在高位水平，病毒抑制快（几乎等于</a:t>
            </a:r>
            <a:r>
              <a:rPr lang="en-US" altLang="zh-CN" sz="2400" dirty="0" smtClean="0">
                <a:latin typeface="微软雅黑" panose="020B0503020204020204" pitchFamily="34" charset="-122"/>
                <a:ea typeface="微软雅黑" panose="020B0503020204020204" pitchFamily="34" charset="-122"/>
              </a:rPr>
              <a:t>0</a:t>
            </a:r>
            <a:r>
              <a:rPr lang="zh-CN" altLang="en-US" sz="2400" dirty="0" smtClean="0">
                <a:latin typeface="微软雅黑" panose="020B0503020204020204" pitchFamily="34" charset="-122"/>
                <a:ea typeface="微软雅黑" panose="020B0503020204020204" pitchFamily="34" charset="-122"/>
                <a:sym typeface="+mn-ea"/>
              </a:rPr>
              <a:t>）</a:t>
            </a:r>
            <a:r>
              <a:rPr lang="zh-CN" altLang="en-US" sz="2400" dirty="0" smtClean="0">
                <a:latin typeface="微软雅黑" panose="020B0503020204020204" pitchFamily="34" charset="-122"/>
                <a:ea typeface="微软雅黑" panose="020B0503020204020204" pitchFamily="34" charset="-122"/>
              </a:rPr>
              <a:t>，传染风险大大降低，药物毒副作用降低，机会性感染少，经济负担小，提高生活质量、寿命与健康人差别不大</a:t>
            </a:r>
            <a:endParaRPr lang="en-US" altLang="zh-CN" sz="2400" dirty="0" smtClean="0">
              <a:latin typeface="微软雅黑" panose="020B0503020204020204" pitchFamily="34" charset="-122"/>
              <a:ea typeface="微软雅黑" panose="020B0503020204020204" pitchFamily="34" charset="-122"/>
            </a:endParaRPr>
          </a:p>
          <a:p>
            <a:pPr marL="342900" indent="-342900" eaLnBrk="0" hangingPunct="0">
              <a:lnSpc>
                <a:spcPct val="150000"/>
              </a:lnSpc>
              <a:spcBef>
                <a:spcPct val="20000"/>
              </a:spcBef>
              <a:buFont typeface="Wingdings" panose="05000000000000000000" pitchFamily="2" charset="2"/>
              <a:buChar char="n"/>
            </a:pPr>
            <a:r>
              <a:rPr lang="zh-CN" altLang="en-US" sz="2400" dirty="0">
                <a:solidFill>
                  <a:srgbClr val="C00000"/>
                </a:solidFill>
                <a:latin typeface="微软雅黑" panose="020B0503020204020204" pitchFamily="34" charset="-122"/>
                <a:ea typeface="微软雅黑" panose="020B0503020204020204" pitchFamily="34" charset="-122"/>
              </a:rPr>
              <a:t>艾滋病期治疗：</a:t>
            </a:r>
            <a:r>
              <a:rPr lang="en-US" altLang="zh-CN" sz="2400" dirty="0">
                <a:solidFill>
                  <a:srgbClr val="C00000"/>
                </a:solidFill>
                <a:latin typeface="微软雅黑" panose="020B0503020204020204" pitchFamily="34" charset="-122"/>
                <a:ea typeface="微软雅黑" panose="020B0503020204020204" pitchFamily="34" charset="-122"/>
              </a:rPr>
              <a:t>CD</a:t>
            </a:r>
            <a:r>
              <a:rPr lang="en-US" altLang="zh-CN" sz="2400" baseline="-25000" dirty="0" smtClean="0">
                <a:solidFill>
                  <a:srgbClr val="C40000"/>
                </a:solidFill>
                <a:latin typeface="微软雅黑" panose="020B0503020204020204" pitchFamily="34" charset="-122"/>
                <a:ea typeface="微软雅黑" panose="020B0503020204020204" pitchFamily="34" charset="-122"/>
                <a:sym typeface="+mn-ea"/>
              </a:rPr>
              <a:t>4</a:t>
            </a:r>
            <a:r>
              <a:rPr lang="en-US" altLang="zh-CN" sz="2400" baseline="30000" dirty="0" smtClean="0">
                <a:solidFill>
                  <a:srgbClr val="C40000"/>
                </a:solidFill>
                <a:latin typeface="微软雅黑" panose="020B0503020204020204" pitchFamily="34" charset="-122"/>
                <a:ea typeface="微软雅黑" panose="020B0503020204020204" pitchFamily="34" charset="-122"/>
                <a:sym typeface="+mn-ea"/>
              </a:rPr>
              <a:t>+</a:t>
            </a:r>
            <a:r>
              <a:rPr lang="zh-CN" altLang="en-US" sz="2400" dirty="0">
                <a:solidFill>
                  <a:srgbClr val="C00000"/>
                </a:solidFill>
                <a:latin typeface="微软雅黑" panose="020B0503020204020204" pitchFamily="34" charset="-122"/>
                <a:ea typeface="微软雅黑" panose="020B0503020204020204" pitchFamily="34" charset="-122"/>
              </a:rPr>
              <a:t>很难恢复至正常水平，病毒抑制周期长，药物毒副作用较多，合并症较多，经济负担重，生活质量和寿命受影响</a:t>
            </a:r>
            <a:endParaRPr lang="zh-CN" altLang="en-US" sz="7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13351" y="2827048"/>
            <a:ext cx="4765012" cy="922020"/>
          </a:xfrm>
          <a:prstGeom prst="rect">
            <a:avLst/>
          </a:prstGeom>
          <a:noFill/>
        </p:spPr>
        <p:txBody>
          <a:bodyPr wrap="square" rtlCol="0">
            <a:spAutoFit/>
          </a:bodyPr>
          <a:lstStyle/>
          <a:p>
            <a:pPr algn="dist"/>
            <a:r>
              <a:rPr lang="zh-CN" altLang="en-US" sz="5400" spc="300" dirty="0">
                <a:solidFill>
                  <a:schemeClr val="tx1"/>
                </a:solidFill>
                <a:effectLst/>
                <a:latin typeface="微软雅黑" panose="020B0503020204020204" pitchFamily="34" charset="-122"/>
                <a:ea typeface="微软雅黑" panose="020B0503020204020204" pitchFamily="34" charset="-122"/>
                <a:sym typeface="+mn-ea"/>
              </a:rPr>
              <a:t>关爱反歧</a:t>
            </a:r>
            <a:endParaRPr lang="zh-CN" altLang="en-US" sz="5400" spc="300" dirty="0">
              <a:solidFill>
                <a:schemeClr val="tx1"/>
              </a:solidFill>
              <a:effectLst/>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999218" y="1563268"/>
            <a:ext cx="2418080" cy="768350"/>
          </a:xfrm>
          <a:prstGeom prst="rect">
            <a:avLst/>
          </a:prstGeom>
          <a:noFill/>
        </p:spPr>
        <p:txBody>
          <a:bodyPr wrap="none" rtlCol="0">
            <a:spAutoFit/>
          </a:bodyPr>
          <a:lstStyle/>
          <a:p>
            <a:pPr algn="l"/>
            <a:r>
              <a:rPr lang="zh-CN" altLang="en-US" sz="4400" b="1" dirty="0">
                <a:solidFill>
                  <a:schemeClr val="tx1">
                    <a:lumMod val="85000"/>
                    <a:lumOff val="15000"/>
                  </a:schemeClr>
                </a:solidFill>
                <a:latin typeface="微软雅黑" panose="020B0503020204020204" pitchFamily="34" charset="-122"/>
                <a:ea typeface="微软雅黑" panose="020B0503020204020204" pitchFamily="34" charset="-122"/>
              </a:rPr>
              <a:t>第五部分</a:t>
            </a:r>
            <a:endParaRPr lang="zh-CN" altLang="en-US" sz="4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958978"/>
            <a:ext cx="11881128" cy="19019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857354" y="1732486"/>
            <a:ext cx="5976584" cy="1568450"/>
          </a:xfrm>
          <a:prstGeom prst="rect">
            <a:avLst/>
          </a:prstGeom>
        </p:spPr>
        <p:txBody>
          <a:bodyPr wrap="square">
            <a:spAutoFit/>
          </a:bodyPr>
          <a:lstStyle/>
          <a:p>
            <a:pPr>
              <a:lnSpc>
                <a:spcPct val="200000"/>
              </a:lnSpc>
            </a:pPr>
            <a:r>
              <a:rPr lang="zh-CN" altLang="en-US" sz="1600" dirty="0">
                <a:solidFill>
                  <a:schemeClr val="tx1">
                    <a:lumMod val="85000"/>
                    <a:lumOff val="15000"/>
                  </a:schemeClr>
                </a:solidFill>
                <a:latin typeface="+mn-ea"/>
                <a:cs typeface="+mn-ea"/>
                <a:sym typeface="+mn-lt"/>
              </a:rPr>
              <a:t>       世界卫生组织于</a:t>
            </a:r>
            <a:r>
              <a:rPr lang="en-US" altLang="zh-CN" sz="1600" dirty="0">
                <a:solidFill>
                  <a:schemeClr val="tx1">
                    <a:lumMod val="85000"/>
                    <a:lumOff val="15000"/>
                  </a:schemeClr>
                </a:solidFill>
                <a:latin typeface="+mn-ea"/>
                <a:cs typeface="+mn-ea"/>
                <a:sym typeface="+mn-lt"/>
              </a:rPr>
              <a:t>1988</a:t>
            </a:r>
            <a:r>
              <a:rPr lang="zh-CN" altLang="en-US" sz="1600" dirty="0">
                <a:solidFill>
                  <a:schemeClr val="tx1">
                    <a:lumMod val="85000"/>
                    <a:lumOff val="15000"/>
                  </a:schemeClr>
                </a:solidFill>
                <a:latin typeface="+mn-ea"/>
                <a:cs typeface="+mn-ea"/>
                <a:sym typeface="+mn-lt"/>
              </a:rPr>
              <a:t>年将每年的</a:t>
            </a:r>
            <a:r>
              <a:rPr lang="en-US" altLang="zh-CN" sz="1600" b="1" dirty="0">
                <a:solidFill>
                  <a:srgbClr val="C00000"/>
                </a:solidFill>
                <a:latin typeface="+mn-ea"/>
                <a:cs typeface="+mn-ea"/>
                <a:sym typeface="+mn-lt"/>
              </a:rPr>
              <a:t>12</a:t>
            </a:r>
            <a:r>
              <a:rPr lang="zh-CN" altLang="en-US" sz="1600" b="1" dirty="0">
                <a:solidFill>
                  <a:srgbClr val="C00000"/>
                </a:solidFill>
                <a:latin typeface="+mn-ea"/>
                <a:cs typeface="+mn-ea"/>
                <a:sym typeface="+mn-lt"/>
              </a:rPr>
              <a:t>月</a:t>
            </a:r>
            <a:r>
              <a:rPr lang="en-US" altLang="zh-CN" sz="1600" b="1" dirty="0">
                <a:solidFill>
                  <a:srgbClr val="C00000"/>
                </a:solidFill>
                <a:latin typeface="+mn-ea"/>
                <a:cs typeface="+mn-ea"/>
                <a:sym typeface="+mn-lt"/>
              </a:rPr>
              <a:t>1</a:t>
            </a:r>
            <a:r>
              <a:rPr lang="zh-CN" altLang="en-US" sz="1600" b="1" dirty="0">
                <a:solidFill>
                  <a:srgbClr val="C00000"/>
                </a:solidFill>
                <a:latin typeface="+mn-ea"/>
                <a:cs typeface="+mn-ea"/>
                <a:sym typeface="+mn-lt"/>
              </a:rPr>
              <a:t>日</a:t>
            </a:r>
            <a:r>
              <a:rPr lang="zh-CN" altLang="en-US" sz="1600" dirty="0">
                <a:solidFill>
                  <a:schemeClr val="tx1">
                    <a:lumMod val="85000"/>
                    <a:lumOff val="15000"/>
                  </a:schemeClr>
                </a:solidFill>
                <a:latin typeface="+mn-ea"/>
                <a:cs typeface="+mn-ea"/>
                <a:sym typeface="+mn-lt"/>
              </a:rPr>
              <a:t>定为</a:t>
            </a:r>
            <a:r>
              <a:rPr lang="zh-CN" altLang="en-US" sz="1600" b="1" dirty="0">
                <a:solidFill>
                  <a:srgbClr val="C00000"/>
                </a:solidFill>
                <a:latin typeface="+mn-ea"/>
                <a:cs typeface="+mn-ea"/>
                <a:sym typeface="+mn-lt"/>
              </a:rPr>
              <a:t>世界艾滋病日</a:t>
            </a:r>
            <a:r>
              <a:rPr lang="zh-CN" altLang="en-US" sz="1600" dirty="0">
                <a:solidFill>
                  <a:schemeClr val="tx1">
                    <a:lumMod val="85000"/>
                    <a:lumOff val="15000"/>
                  </a:schemeClr>
                </a:solidFill>
                <a:latin typeface="+mn-ea"/>
                <a:cs typeface="+mn-ea"/>
                <a:sym typeface="+mn-lt"/>
              </a:rPr>
              <a:t>，号召世界各国和国际组织围绕世界艾滋病日宣传和普及预防艾滋病的知识。</a:t>
            </a:r>
            <a:endParaRPr lang="zh-CN" altLang="en-US" sz="1600" dirty="0">
              <a:solidFill>
                <a:schemeClr val="tx1">
                  <a:lumMod val="85000"/>
                  <a:lumOff val="15000"/>
                </a:schemeClr>
              </a:solidFill>
              <a:latin typeface="+mn-ea"/>
              <a:cs typeface="+mn-ea"/>
              <a:sym typeface="+mn-lt"/>
            </a:endParaRPr>
          </a:p>
        </p:txBody>
      </p:sp>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l="20310" t="40919" r="18311"/>
          <a:stretch>
            <a:fillRect/>
          </a:stretch>
        </p:blipFill>
        <p:spPr>
          <a:xfrm>
            <a:off x="789352" y="1732017"/>
            <a:ext cx="3258368" cy="3763677"/>
          </a:xfrm>
          <a:prstGeom prst="rect">
            <a:avLst/>
          </a:prstGeom>
        </p:spPr>
      </p:pic>
      <p:sp>
        <p:nvSpPr>
          <p:cNvPr id="4" name="灯片编号占位符 3"/>
          <p:cNvSpPr>
            <a:spLocks noGrp="1"/>
          </p:cNvSpPr>
          <p:nvPr>
            <p:ph type="sldNum" sz="quarter" idx="12"/>
          </p:nvPr>
        </p:nvSpPr>
        <p:spPr/>
        <p:txBody>
          <a:bodyPr/>
          <a:p>
            <a:fld id="{EB0C6D84-046C-4B61-88A4-2088A2027A17}" type="slidenum">
              <a:rPr lang="zh-CN" altLang="en-US" smtClean="0"/>
            </a:fld>
            <a:endParaRPr lang="zh-CN" altLang="en-US"/>
          </a:p>
        </p:txBody>
      </p:sp>
      <p:grpSp>
        <p:nvGrpSpPr>
          <p:cNvPr id="3" name="组合 2"/>
          <p:cNvGrpSpPr/>
          <p:nvPr/>
        </p:nvGrpSpPr>
        <p:grpSpPr>
          <a:xfrm>
            <a:off x="1042721" y="940829"/>
            <a:ext cx="5306695" cy="734075"/>
            <a:chOff x="1068108" y="323645"/>
            <a:chExt cx="5306695" cy="734075"/>
          </a:xfrm>
        </p:grpSpPr>
        <p:sp>
          <p:nvSpPr>
            <p:cNvPr id="5" name="标题 1"/>
            <p:cNvSpPr txBox="1"/>
            <p:nvPr/>
          </p:nvSpPr>
          <p:spPr>
            <a:xfrm>
              <a:off x="1762798" y="414450"/>
              <a:ext cx="4612005"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00000"/>
                  </a:solidFill>
                  <a:latin typeface="微软雅黑" panose="020B0503020204020204" pitchFamily="34" charset="-122"/>
                  <a:ea typeface="微软雅黑" panose="020B0503020204020204" pitchFamily="34" charset="-122"/>
                </a:rPr>
                <a:t>世界艾滋病日与红丝带</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17" name="矩形 16"/>
          <p:cNvSpPr/>
          <p:nvPr/>
        </p:nvSpPr>
        <p:spPr>
          <a:xfrm>
            <a:off x="4857115" y="3300730"/>
            <a:ext cx="5880100" cy="2122805"/>
          </a:xfrm>
          <a:prstGeom prst="rect">
            <a:avLst/>
          </a:prstGeom>
        </p:spPr>
        <p:txBody>
          <a:bodyPr wrap="square">
            <a:spAutoFit/>
          </a:bodyPr>
          <a:p>
            <a:pPr>
              <a:lnSpc>
                <a:spcPct val="200000"/>
              </a:lnSpc>
            </a:pPr>
            <a:r>
              <a:rPr lang="zh-CN" altLang="en-US" dirty="0">
                <a:solidFill>
                  <a:schemeClr val="tx1">
                    <a:lumMod val="85000"/>
                    <a:lumOff val="15000"/>
                  </a:schemeClr>
                </a:solidFill>
                <a:latin typeface="+mn-ea"/>
                <a:cs typeface="+mn-ea"/>
                <a:sym typeface="+mn-lt"/>
              </a:rPr>
              <a:t>      </a:t>
            </a:r>
            <a:r>
              <a:rPr lang="zh-CN" altLang="en-US" sz="1600" dirty="0">
                <a:solidFill>
                  <a:schemeClr val="tx1">
                    <a:lumMod val="85000"/>
                    <a:lumOff val="15000"/>
                  </a:schemeClr>
                </a:solidFill>
                <a:latin typeface="+mn-ea"/>
                <a:cs typeface="+mn-ea"/>
                <a:sym typeface="+mn-lt"/>
              </a:rPr>
              <a:t> </a:t>
            </a:r>
            <a:r>
              <a:rPr lang="zh-CN" altLang="en-US" sz="1600" b="1" dirty="0">
                <a:solidFill>
                  <a:srgbClr val="C00000"/>
                </a:solidFill>
                <a:latin typeface="+mn-ea"/>
                <a:cs typeface="+mn-ea"/>
                <a:sym typeface="+mn-lt"/>
              </a:rPr>
              <a:t> 红丝带</a:t>
            </a:r>
            <a:r>
              <a:rPr lang="zh-CN" altLang="en-US" sz="1600" dirty="0">
                <a:solidFill>
                  <a:schemeClr val="tx1">
                    <a:lumMod val="85000"/>
                    <a:lumOff val="15000"/>
                  </a:schemeClr>
                </a:solidFill>
                <a:latin typeface="+mn-ea"/>
                <a:cs typeface="+mn-ea"/>
                <a:sym typeface="+mn-lt"/>
              </a:rPr>
              <a:t>是艾滋病的国际标识符号。佩戴红丝带表示对艾滋病病毒感染者和病人的关心、关爱与支持，同时也成为一种希望的象征，象征着我们对生命的热爱，象征着我们要用“心”来参与预防艾滋病的工作。</a:t>
            </a:r>
            <a:endParaRPr lang="zh-CN" altLang="en-US" sz="1600" dirty="0">
              <a:solidFill>
                <a:schemeClr val="tx1">
                  <a:lumMod val="85000"/>
                  <a:lumOff val="15000"/>
                </a:schemeClr>
              </a:solidFill>
              <a:latin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42721" y="940829"/>
            <a:ext cx="10845800" cy="734075"/>
            <a:chOff x="1068108" y="323645"/>
            <a:chExt cx="10845800" cy="734075"/>
          </a:xfrm>
        </p:grpSpPr>
        <p:sp>
          <p:nvSpPr>
            <p:cNvPr id="7" name="标题 1"/>
            <p:cNvSpPr txBox="1"/>
            <p:nvPr/>
          </p:nvSpPr>
          <p:spPr>
            <a:xfrm>
              <a:off x="1762798" y="414450"/>
              <a:ext cx="10151110" cy="554355"/>
            </a:xfrm>
            <a:prstGeom prst="rect">
              <a:avLst/>
            </a:prstGeom>
          </p:spPr>
          <p:txBody>
            <a:bodyPr vert="horz"/>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solidFill>
                    <a:srgbClr val="C40000"/>
                  </a:solidFill>
                  <a:latin typeface="微软雅黑" panose="020B0503020204020204" pitchFamily="34" charset="-122"/>
                  <a:ea typeface="微软雅黑" panose="020B0503020204020204" pitchFamily="34" charset="-122"/>
                  <a:sym typeface="宋体" panose="02010600030101010101" pitchFamily="2" charset="-122"/>
                </a:rPr>
                <a:t>消除歧视、关爱病人是预防艾滋病的重要方面</a:t>
              </a:r>
              <a:endParaRPr lang="zh-CN" altLang="en-US" sz="3200" dirty="0">
                <a:solidFill>
                  <a:srgbClr val="C40000"/>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b="6021"/>
            <a:stretch>
              <a:fillRect/>
            </a:stretch>
          </p:blipFill>
          <p:spPr>
            <a:xfrm>
              <a:off x="1068108" y="323645"/>
              <a:ext cx="781106" cy="734075"/>
            </a:xfrm>
            <a:prstGeom prst="rect">
              <a:avLst/>
            </a:prstGeom>
          </p:spPr>
        </p:pic>
      </p:grpSp>
      <p:sp>
        <p:nvSpPr>
          <p:cNvPr id="3" name="灯片编号占位符 2"/>
          <p:cNvSpPr>
            <a:spLocks noGrp="1"/>
          </p:cNvSpPr>
          <p:nvPr>
            <p:ph type="sldNum" sz="quarter" idx="12"/>
          </p:nvPr>
        </p:nvSpPr>
        <p:spPr/>
        <p:txBody>
          <a:bodyPr/>
          <a:p>
            <a:fld id="{EB0C6D84-046C-4B61-88A4-2088A2027A17}" type="slidenum">
              <a:rPr lang="zh-CN" altLang="en-US" smtClean="0"/>
            </a:fld>
            <a:endParaRPr lang="zh-CN" altLang="en-US"/>
          </a:p>
        </p:txBody>
      </p:sp>
      <p:sp>
        <p:nvSpPr>
          <p:cNvPr id="2" name="文本框 1"/>
          <p:cNvSpPr txBox="1"/>
          <p:nvPr/>
        </p:nvSpPr>
        <p:spPr>
          <a:xfrm>
            <a:off x="1370965" y="2087880"/>
            <a:ext cx="5062220" cy="3415030"/>
          </a:xfrm>
          <a:prstGeom prst="rect">
            <a:avLst/>
          </a:prstGeom>
          <a:noFill/>
        </p:spPr>
        <p:txBody>
          <a:bodyPr wrap="square" rtlCol="0">
            <a:spAutoFit/>
          </a:bodyPr>
          <a:p>
            <a:pPr marL="342900" indent="-342900" fontAlgn="auto">
              <a:lnSpc>
                <a:spcPct val="150000"/>
              </a:lnSpc>
              <a:buBlip>
                <a:blip r:embed="rId2"/>
              </a:buBlip>
            </a:pPr>
            <a:r>
              <a:rPr lang="zh-CN" altLang="en-US"/>
              <a:t>艾滋病感染者比常人承受的精神压力更大，心理更脆弱。</a:t>
            </a:r>
            <a:endParaRPr lang="zh-CN" altLang="en-US"/>
          </a:p>
          <a:p>
            <a:pPr marL="342900" indent="-342900" fontAlgn="auto">
              <a:lnSpc>
                <a:spcPct val="150000"/>
              </a:lnSpc>
              <a:buBlip>
                <a:blip r:embed="rId2"/>
              </a:buBlip>
            </a:pPr>
            <a:r>
              <a:rPr lang="zh-CN" altLang="en-US"/>
              <a:t>他们只是生病了，跟常人一样需要温暖，需要关心，需要更多的帮助。</a:t>
            </a:r>
            <a:endParaRPr lang="zh-CN" altLang="en-US"/>
          </a:p>
          <a:p>
            <a:pPr marL="342900" indent="-342900" fontAlgn="auto">
              <a:lnSpc>
                <a:spcPct val="150000"/>
              </a:lnSpc>
              <a:buBlip>
                <a:blip r:embed="rId2"/>
              </a:buBlip>
            </a:pPr>
            <a:r>
              <a:rPr lang="zh-CN" altLang="en-US"/>
              <a:t>从社会层面，艾滋病感染者只有平等就医就业就学，才能生活在阳光下与我们共享健康，从而减少传播行为和负性事件的发生。</a:t>
            </a:r>
            <a:endParaRPr lang="en-US" altLang="zh-CN"/>
          </a:p>
          <a:p>
            <a:pPr fontAlgn="auto">
              <a:lnSpc>
                <a:spcPct val="150000"/>
              </a:lnSpc>
            </a:pPr>
            <a:endParaRPr lang="en-US" altLang="zh-CN"/>
          </a:p>
        </p:txBody>
      </p:sp>
      <p:pic>
        <p:nvPicPr>
          <p:cNvPr id="8" name="图片 7"/>
          <p:cNvPicPr>
            <a:picLocks noChangeAspect="1"/>
          </p:cNvPicPr>
          <p:nvPr/>
        </p:nvPicPr>
        <p:blipFill>
          <a:blip r:embed="rId3"/>
          <a:stretch>
            <a:fillRect/>
          </a:stretch>
        </p:blipFill>
        <p:spPr>
          <a:xfrm>
            <a:off x="7841615" y="4247515"/>
            <a:ext cx="2374900" cy="2195830"/>
          </a:xfrm>
          <a:prstGeom prst="rect">
            <a:avLst/>
          </a:prstGeom>
        </p:spPr>
      </p:pic>
      <p:pic>
        <p:nvPicPr>
          <p:cNvPr id="9" name="图片 8"/>
          <p:cNvPicPr>
            <a:picLocks noChangeAspect="1"/>
          </p:cNvPicPr>
          <p:nvPr/>
        </p:nvPicPr>
        <p:blipFill>
          <a:blip r:embed="rId4"/>
          <a:stretch>
            <a:fillRect/>
          </a:stretch>
        </p:blipFill>
        <p:spPr>
          <a:xfrm>
            <a:off x="7842250" y="1941830"/>
            <a:ext cx="2374265" cy="19164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p14:prism isContent="1"/>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713351" y="3044218"/>
            <a:ext cx="4765012" cy="922020"/>
          </a:xfrm>
          <a:prstGeom prst="rect">
            <a:avLst/>
          </a:prstGeom>
          <a:noFill/>
        </p:spPr>
        <p:txBody>
          <a:bodyPr wrap="square" rtlCol="0">
            <a:spAutoFit/>
          </a:bodyPr>
          <a:lstStyle/>
          <a:p>
            <a:pPr algn="dist"/>
            <a:r>
              <a:rPr lang="zh-CN" altLang="en-US" sz="5400" spc="300" dirty="0">
                <a:solidFill>
                  <a:schemeClr val="tx1"/>
                </a:solidFill>
                <a:effectLst/>
                <a:latin typeface="微软雅黑" panose="020B0503020204020204" pitchFamily="34" charset="-122"/>
                <a:ea typeface="微软雅黑" panose="020B0503020204020204" pitchFamily="34" charset="-122"/>
                <a:sym typeface="+mn-ea"/>
              </a:rPr>
              <a:t>基本知识</a:t>
            </a:r>
            <a:endParaRPr lang="zh-CN" altLang="en-US" sz="5400" spc="300" dirty="0">
              <a:solidFill>
                <a:schemeClr val="tx1"/>
              </a:solidFill>
              <a:effectLst/>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886823" y="1927758"/>
            <a:ext cx="2418080" cy="768350"/>
          </a:xfrm>
          <a:prstGeom prst="rect">
            <a:avLst/>
          </a:prstGeom>
          <a:noFill/>
        </p:spPr>
        <p:txBody>
          <a:bodyPr wrap="none" rtlCol="0">
            <a:spAutoFit/>
          </a:bodyPr>
          <a:lstStyle/>
          <a:p>
            <a:pPr algn="l"/>
            <a:r>
              <a:rPr lang="zh-CN" altLang="en-US" sz="4400" b="1" dirty="0">
                <a:solidFill>
                  <a:schemeClr val="tx1">
                    <a:lumMod val="85000"/>
                    <a:lumOff val="15000"/>
                  </a:schemeClr>
                </a:solidFill>
                <a:latin typeface="微软雅黑" panose="020B0503020204020204" pitchFamily="34" charset="-122"/>
                <a:ea typeface="微软雅黑" panose="020B0503020204020204" pitchFamily="34" charset="-122"/>
              </a:rPr>
              <a:t>第一部分</a:t>
            </a:r>
            <a:endParaRPr lang="zh-CN" altLang="en-US" sz="4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958978"/>
            <a:ext cx="11881128" cy="19019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5415" y="4946462"/>
            <a:ext cx="11881128" cy="1901956"/>
          </a:xfrm>
          <a:prstGeom prst="rect">
            <a:avLst/>
          </a:prstGeom>
        </p:spPr>
      </p:pic>
      <p:sp>
        <p:nvSpPr>
          <p:cNvPr id="4" name="灯片编号占位符 3"/>
          <p:cNvSpPr>
            <a:spLocks noGrp="1"/>
          </p:cNvSpPr>
          <p:nvPr>
            <p:ph type="sldNum" sz="quarter" idx="12"/>
          </p:nvPr>
        </p:nvSpPr>
        <p:spPr/>
        <p:txBody>
          <a:bodyPr/>
          <a:p>
            <a:fld id="{EB0C6D84-046C-4B61-88A4-2088A2027A17}" type="slidenum">
              <a:rPr lang="zh-CN" altLang="en-US" smtClean="0"/>
            </a:fld>
            <a:endParaRPr lang="zh-CN" altLang="en-US"/>
          </a:p>
        </p:txBody>
      </p:sp>
      <p:grpSp>
        <p:nvGrpSpPr>
          <p:cNvPr id="13" name="组合 12"/>
          <p:cNvGrpSpPr/>
          <p:nvPr/>
        </p:nvGrpSpPr>
        <p:grpSpPr>
          <a:xfrm>
            <a:off x="5198110" y="2240280"/>
            <a:ext cx="5260975" cy="2192020"/>
            <a:chOff x="10412" y="6946"/>
            <a:chExt cx="8285" cy="3452"/>
          </a:xfrm>
        </p:grpSpPr>
        <p:sp>
          <p:nvSpPr>
            <p:cNvPr id="10" name="文本框 9"/>
            <p:cNvSpPr txBox="1"/>
            <p:nvPr/>
          </p:nvSpPr>
          <p:spPr>
            <a:xfrm>
              <a:off x="11182" y="6947"/>
              <a:ext cx="6936" cy="3167"/>
            </a:xfrm>
            <a:prstGeom prst="rect">
              <a:avLst/>
            </a:prstGeom>
            <a:noFill/>
          </p:spPr>
          <p:txBody>
            <a:bodyPr wrap="none" rtlCol="0">
              <a:spAutoFit/>
            </a:bodyPr>
            <a:p>
              <a:pPr>
                <a:lnSpc>
                  <a:spcPct val="130000"/>
                </a:lnSpc>
                <a:spcBef>
                  <a:spcPts val="0"/>
                </a:spcBef>
                <a:spcAft>
                  <a:spcPts val="0"/>
                </a:spcAft>
              </a:pPr>
              <a:r>
                <a:rPr lang="zh-CN" altLang="zh-CN" sz="4800">
                  <a:solidFill>
                    <a:schemeClr val="tx1"/>
                  </a:solidFill>
                  <a:latin typeface="华文行楷" panose="02010800040101010101" charset="-122"/>
                  <a:ea typeface="华文行楷" panose="02010800040101010101" charset="-122"/>
                </a:rPr>
                <a:t>青春</a:t>
              </a:r>
              <a:r>
                <a:rPr lang="zh-CN" altLang="zh-CN" sz="4800">
                  <a:solidFill>
                    <a:srgbClr val="C00000"/>
                  </a:solidFill>
                  <a:latin typeface="华文行楷" panose="02010800040101010101" charset="-122"/>
                  <a:ea typeface="华文行楷" panose="02010800040101010101" charset="-122"/>
                </a:rPr>
                <a:t>无艾</a:t>
              </a:r>
              <a:endParaRPr lang="zh-CN" altLang="zh-CN" sz="4800">
                <a:solidFill>
                  <a:schemeClr val="tx1"/>
                </a:solidFill>
                <a:latin typeface="华文行楷" panose="02010800040101010101" charset="-122"/>
                <a:ea typeface="华文行楷" panose="02010800040101010101" charset="-122"/>
              </a:endParaRPr>
            </a:p>
            <a:p>
              <a:pPr>
                <a:lnSpc>
                  <a:spcPct val="130000"/>
                </a:lnSpc>
                <a:spcBef>
                  <a:spcPts val="0"/>
                </a:spcBef>
                <a:spcAft>
                  <a:spcPts val="0"/>
                </a:spcAft>
              </a:pPr>
              <a:r>
                <a:rPr lang="zh-CN" altLang="zh-CN" sz="4800">
                  <a:solidFill>
                    <a:schemeClr val="tx1"/>
                  </a:solidFill>
                  <a:latin typeface="华文行楷" panose="02010800040101010101" charset="-122"/>
                  <a:ea typeface="华文行楷" panose="02010800040101010101" charset="-122"/>
                </a:rPr>
                <a:t>            志愿</a:t>
              </a:r>
              <a:r>
                <a:rPr lang="zh-CN" altLang="zh-CN" sz="4800">
                  <a:solidFill>
                    <a:srgbClr val="C00000"/>
                  </a:solidFill>
                  <a:latin typeface="华文行楷" panose="02010800040101010101" charset="-122"/>
                  <a:ea typeface="华文行楷" panose="02010800040101010101" charset="-122"/>
                </a:rPr>
                <a:t>有我</a:t>
              </a:r>
              <a:endParaRPr lang="zh-CN" altLang="zh-CN" sz="4800">
                <a:solidFill>
                  <a:srgbClr val="C00000"/>
                </a:solidFill>
                <a:latin typeface="华文行楷" panose="02010800040101010101" charset="-122"/>
                <a:ea typeface="华文行楷" panose="02010800040101010101" charset="-122"/>
              </a:endParaRPr>
            </a:p>
          </p:txBody>
        </p:sp>
        <p:sp>
          <p:nvSpPr>
            <p:cNvPr id="5" name="半闭框 4"/>
            <p:cNvSpPr/>
            <p:nvPr/>
          </p:nvSpPr>
          <p:spPr>
            <a:xfrm>
              <a:off x="10412" y="6946"/>
              <a:ext cx="478" cy="791"/>
            </a:xfrm>
            <a:prstGeom prst="halfFrame">
              <a:avLst>
                <a:gd name="adj1" fmla="val 15068"/>
                <a:gd name="adj2" fmla="val 15220"/>
              </a:avLst>
            </a:prstGeom>
            <a:solidFill>
              <a:srgbClr val="C4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2" name="半闭框 11"/>
            <p:cNvSpPr/>
            <p:nvPr/>
          </p:nvSpPr>
          <p:spPr>
            <a:xfrm rot="10800000">
              <a:off x="18234" y="9621"/>
              <a:ext cx="463" cy="777"/>
            </a:xfrm>
            <a:prstGeom prst="halfFrame">
              <a:avLst>
                <a:gd name="adj1" fmla="val 15068"/>
                <a:gd name="adj2" fmla="val 15220"/>
              </a:avLst>
            </a:prstGeom>
            <a:solidFill>
              <a:srgbClr val="C400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335" y="1435735"/>
            <a:ext cx="3621405" cy="36214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1"/>
          <p:cNvSpPr txBox="1"/>
          <p:nvPr/>
        </p:nvSpPr>
        <p:spPr>
          <a:xfrm>
            <a:off x="5711825" y="850265"/>
            <a:ext cx="4158615" cy="765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dirty="0">
                <a:solidFill>
                  <a:schemeClr val="tx1"/>
                </a:solidFill>
                <a:latin typeface="微软雅黑" panose="020B0503020204020204" pitchFamily="34" charset="-122"/>
                <a:ea typeface="微软雅黑" panose="020B0503020204020204" pitchFamily="34" charset="-122"/>
              </a:rPr>
              <a:t>什么是</a:t>
            </a:r>
            <a:r>
              <a:rPr lang="zh-CN" altLang="en-US" sz="4800" b="1" dirty="0">
                <a:solidFill>
                  <a:srgbClr val="C00000"/>
                </a:solidFill>
                <a:latin typeface="微软雅黑" panose="020B0503020204020204" pitchFamily="34" charset="-122"/>
                <a:ea typeface="微软雅黑" panose="020B0503020204020204" pitchFamily="34" charset="-122"/>
              </a:rPr>
              <a:t>艾滋病</a:t>
            </a:r>
            <a:r>
              <a:rPr lang="zh-CN" altLang="en-US" sz="4800" b="1" dirty="0">
                <a:solidFill>
                  <a:schemeClr val="tx1"/>
                </a:solidFill>
                <a:latin typeface="微软雅黑" panose="020B0503020204020204" pitchFamily="34" charset="-122"/>
                <a:ea typeface="微软雅黑" panose="020B0503020204020204" pitchFamily="34" charset="-122"/>
              </a:rPr>
              <a:t>？</a:t>
            </a:r>
            <a:endParaRPr lang="zh-CN" altLang="en-US" sz="4800" b="1" dirty="0">
              <a:solidFill>
                <a:schemeClr val="tx1"/>
              </a:solidFill>
              <a:latin typeface="微软雅黑" panose="020B0503020204020204" pitchFamily="34" charset="-122"/>
              <a:ea typeface="微软雅黑" panose="020B0503020204020204" pitchFamily="34" charset="-122"/>
            </a:endParaRPr>
          </a:p>
        </p:txBody>
      </p:sp>
      <p:pic>
        <p:nvPicPr>
          <p:cNvPr id="15371" name="图片 9"/>
          <p:cNvPicPr>
            <a:picLocks noChangeAspect="1" noChangeArrowheads="1"/>
          </p:cNvPicPr>
          <p:nvPr/>
        </p:nvPicPr>
        <p:blipFill>
          <a:blip r:embed="rId1" cstate="print">
            <a:clrChange>
              <a:clrFrom>
                <a:srgbClr val="010101"/>
              </a:clrFrom>
              <a:clrTo>
                <a:srgbClr val="010101">
                  <a:alpha val="0"/>
                </a:srgbClr>
              </a:clrTo>
            </a:clrChange>
          </a:blip>
          <a:srcRect/>
          <a:stretch>
            <a:fillRect/>
          </a:stretch>
        </p:blipFill>
        <p:spPr bwMode="auto">
          <a:xfrm>
            <a:off x="699135" y="1615440"/>
            <a:ext cx="3474085" cy="3381375"/>
          </a:xfrm>
          <a:prstGeom prst="rect">
            <a:avLst/>
          </a:prstGeom>
          <a:noFill/>
          <a:ln w="9525">
            <a:noFill/>
            <a:miter lim="800000"/>
            <a:headEnd/>
            <a:tailEnd/>
          </a:ln>
        </p:spPr>
      </p:pic>
      <p:sp>
        <p:nvSpPr>
          <p:cNvPr id="15365" name="文本框 1"/>
          <p:cNvSpPr txBox="1">
            <a:spLocks noChangeArrowheads="1"/>
          </p:cNvSpPr>
          <p:nvPr/>
        </p:nvSpPr>
        <p:spPr bwMode="auto">
          <a:xfrm>
            <a:off x="4316730" y="2080895"/>
            <a:ext cx="6948805" cy="2030095"/>
          </a:xfrm>
          <a:prstGeom prst="rect">
            <a:avLst/>
          </a:prstGeom>
          <a:noFill/>
          <a:ln w="9525">
            <a:noFill/>
            <a:miter lim="800000"/>
          </a:ln>
        </p:spPr>
        <p:txBody>
          <a:bodyPr wrap="square">
            <a:spAutoFit/>
          </a:bodyPr>
          <a:p>
            <a:pPr>
              <a:lnSpc>
                <a:spcPct val="150000"/>
              </a:lnSpc>
            </a:pPr>
            <a:r>
              <a:rPr lang="en-US" altLang="zh-CN" sz="2800">
                <a:latin typeface="微软雅黑" panose="020B0503020204020204" pitchFamily="34" charset="-122"/>
                <a:ea typeface="微软雅黑" panose="020B0503020204020204" pitchFamily="34" charset="-122"/>
                <a:sym typeface="Arial" panose="020B0604020202020204" pitchFamily="34" charset="0"/>
              </a:rPr>
              <a:t>     </a:t>
            </a:r>
            <a:r>
              <a:rPr lang="zh-CN" altLang="en-US" sz="2800">
                <a:solidFill>
                  <a:schemeClr val="tx1"/>
                </a:solidFill>
                <a:latin typeface="微软雅黑" panose="020B0503020204020204" pitchFamily="34" charset="-122"/>
                <a:ea typeface="微软雅黑" panose="020B0503020204020204" pitchFamily="34" charset="-122"/>
                <a:sym typeface="Arial" panose="020B0604020202020204" pitchFamily="34" charset="0"/>
              </a:rPr>
              <a:t>艾滋病</a:t>
            </a:r>
            <a:r>
              <a:rPr lang="zh-CN" altLang="en-US" sz="2800">
                <a:latin typeface="微软雅黑" panose="020B0503020204020204" pitchFamily="34" charset="-122"/>
                <a:ea typeface="微软雅黑" panose="020B0503020204020204" pitchFamily="34" charset="-122"/>
                <a:sym typeface="Arial" panose="020B0604020202020204" pitchFamily="34" charset="0"/>
              </a:rPr>
              <a:t>（</a:t>
            </a:r>
            <a:r>
              <a:rPr lang="en-US" altLang="zh-CN" sz="2800">
                <a:solidFill>
                  <a:srgbClr val="C00000"/>
                </a:solidFill>
                <a:latin typeface="微软雅黑" panose="020B0503020204020204" pitchFamily="34" charset="-122"/>
                <a:ea typeface="微软雅黑" panose="020B0503020204020204" pitchFamily="34" charset="-122"/>
                <a:sym typeface="Arial" panose="020B0604020202020204" pitchFamily="34" charset="0"/>
              </a:rPr>
              <a:t>AIDS</a:t>
            </a:r>
            <a:r>
              <a:rPr lang="zh-CN" altLang="en-US" sz="2800">
                <a:solidFill>
                  <a:srgbClr val="C00000"/>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2800">
                <a:latin typeface="微软雅黑" panose="020B0503020204020204" pitchFamily="34" charset="-122"/>
                <a:ea typeface="微软雅黑" panose="020B0503020204020204" pitchFamily="34" charset="-122"/>
                <a:sym typeface="Arial" panose="020B0604020202020204" pitchFamily="34" charset="0"/>
              </a:rPr>
              <a:t>获得性免疫缺陷综合征）是一种由人类免疫缺陷</a:t>
            </a:r>
            <a:r>
              <a:rPr lang="zh-CN" altLang="en-US" sz="2800" b="1">
                <a:latin typeface="微软雅黑" panose="020B0503020204020204" pitchFamily="34" charset="-122"/>
                <a:ea typeface="微软雅黑" panose="020B0503020204020204" pitchFamily="34" charset="-122"/>
                <a:sym typeface="Arial" panose="020B0604020202020204" pitchFamily="34" charset="0"/>
              </a:rPr>
              <a:t>病毒</a:t>
            </a:r>
            <a:r>
              <a:rPr lang="zh-CN" altLang="en-US" sz="2800">
                <a:latin typeface="微软雅黑" panose="020B0503020204020204" pitchFamily="34" charset="-122"/>
                <a:ea typeface="微软雅黑" panose="020B0503020204020204" pitchFamily="34" charset="-122"/>
                <a:sym typeface="Arial" panose="020B0604020202020204" pitchFamily="34" charset="0"/>
              </a:rPr>
              <a:t>（简称</a:t>
            </a:r>
            <a:r>
              <a:rPr lang="en-US" altLang="zh-CN" sz="2800">
                <a:solidFill>
                  <a:srgbClr val="C00000"/>
                </a:solidFill>
                <a:latin typeface="微软雅黑" panose="020B0503020204020204" pitchFamily="34" charset="-122"/>
                <a:ea typeface="微软雅黑" panose="020B0503020204020204" pitchFamily="34" charset="-122"/>
                <a:sym typeface="Arial" panose="020B0604020202020204" pitchFamily="34" charset="0"/>
              </a:rPr>
              <a:t>HIV</a:t>
            </a:r>
            <a:r>
              <a:rPr lang="zh-CN" altLang="en-US" sz="2800">
                <a:latin typeface="微软雅黑" panose="020B0503020204020204" pitchFamily="34" charset="-122"/>
                <a:ea typeface="微软雅黑" panose="020B0503020204020204" pitchFamily="34" charset="-122"/>
                <a:sym typeface="Arial" panose="020B0604020202020204" pitchFamily="34" charset="0"/>
              </a:rPr>
              <a:t>）引起的</a:t>
            </a:r>
            <a:r>
              <a:rPr lang="zh-CN" altLang="en-US" sz="2800" b="1">
                <a:latin typeface="微软雅黑" panose="020B0503020204020204" pitchFamily="34" charset="-122"/>
                <a:ea typeface="微软雅黑" panose="020B0503020204020204" pitchFamily="34" charset="-122"/>
                <a:sym typeface="Arial" panose="020B0604020202020204" pitchFamily="34" charset="0"/>
              </a:rPr>
              <a:t>危害性极大</a:t>
            </a:r>
            <a:r>
              <a:rPr lang="zh-CN" altLang="en-US" sz="2800">
                <a:latin typeface="微软雅黑" panose="020B0503020204020204" pitchFamily="34" charset="-122"/>
                <a:ea typeface="微软雅黑" panose="020B0503020204020204" pitchFamily="34" charset="-122"/>
                <a:sym typeface="Arial" panose="020B0604020202020204" pitchFamily="34" charset="0"/>
              </a:rPr>
              <a:t>、</a:t>
            </a:r>
            <a:r>
              <a:rPr lang="zh-CN" altLang="en-US" sz="2800" b="1">
                <a:latin typeface="微软雅黑" panose="020B0503020204020204" pitchFamily="34" charset="-122"/>
                <a:ea typeface="微软雅黑" panose="020B0503020204020204" pitchFamily="34" charset="-122"/>
                <a:sym typeface="Arial" panose="020B0604020202020204" pitchFamily="34" charset="0"/>
              </a:rPr>
              <a:t>死亡率很高</a:t>
            </a:r>
            <a:r>
              <a:rPr lang="zh-CN" altLang="en-US" sz="2800">
                <a:latin typeface="微软雅黑" panose="020B0503020204020204" pitchFamily="34" charset="-122"/>
                <a:ea typeface="微软雅黑" panose="020B0503020204020204" pitchFamily="34" charset="-122"/>
                <a:sym typeface="Arial" panose="020B0604020202020204" pitchFamily="34" charset="0"/>
              </a:rPr>
              <a:t>的</a:t>
            </a:r>
            <a:r>
              <a:rPr lang="zh-CN" altLang="en-US" sz="2800" b="1">
                <a:latin typeface="微软雅黑" panose="020B0503020204020204" pitchFamily="34" charset="-122"/>
                <a:ea typeface="微软雅黑" panose="020B0503020204020204" pitchFamily="34" charset="-122"/>
                <a:sym typeface="Arial" panose="020B0604020202020204" pitchFamily="34" charset="0"/>
              </a:rPr>
              <a:t>传染性</a:t>
            </a:r>
            <a:r>
              <a:rPr lang="zh-CN" altLang="en-US" sz="2800">
                <a:latin typeface="微软雅黑" panose="020B0503020204020204" pitchFamily="34" charset="-122"/>
                <a:ea typeface="微软雅黑" panose="020B0503020204020204" pitchFamily="34" charset="-122"/>
                <a:sym typeface="Arial" panose="020B0604020202020204" pitchFamily="34" charset="0"/>
              </a:rPr>
              <a:t>疾病。</a:t>
            </a:r>
            <a:endParaRPr lang="zh-CN" altLang="en-US" sz="2800">
              <a:latin typeface="微软雅黑" panose="020B0503020204020204" pitchFamily="34" charset="-122"/>
              <a:ea typeface="微软雅黑" panose="020B0503020204020204" pitchFamily="34" charset="-122"/>
              <a:sym typeface="Arial" panose="020B0604020202020204" pitchFamily="34" charset="0"/>
            </a:endParaRPr>
          </a:p>
        </p:txBody>
      </p:sp>
      <p:sp>
        <p:nvSpPr>
          <p:cNvPr id="4" name="灯片编号占位符 3"/>
          <p:cNvSpPr>
            <a:spLocks noGrp="1"/>
          </p:cNvSpPr>
          <p:nvPr>
            <p:ph type="sldNum" sz="quarter" idx="12"/>
          </p:nvPr>
        </p:nvSpPr>
        <p:spPr/>
        <p:txBody>
          <a:bodyPr/>
          <a:p>
            <a:fld id="{EB0C6D84-046C-4B61-88A4-2088A2027A1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1"/>
          <p:cNvSpPr txBox="1"/>
          <p:nvPr/>
        </p:nvSpPr>
        <p:spPr>
          <a:xfrm>
            <a:off x="4959350" y="850265"/>
            <a:ext cx="6452870" cy="765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b="1" dirty="0">
                <a:solidFill>
                  <a:srgbClr val="C00000"/>
                </a:solidFill>
                <a:latin typeface="微软雅黑" panose="020B0503020204020204" pitchFamily="34" charset="-122"/>
                <a:ea typeface="微软雅黑" panose="020B0503020204020204" pitchFamily="34" charset="-122"/>
              </a:rPr>
              <a:t>HIV</a:t>
            </a:r>
            <a:r>
              <a:rPr lang="zh-CN" altLang="en-US" sz="4800" b="1" dirty="0">
                <a:solidFill>
                  <a:srgbClr val="C00000"/>
                </a:solidFill>
                <a:latin typeface="微软雅黑" panose="020B0503020204020204" pitchFamily="34" charset="-122"/>
                <a:ea typeface="微软雅黑" panose="020B0503020204020204" pitchFamily="34" charset="-122"/>
              </a:rPr>
              <a:t>在人体内</a:t>
            </a:r>
            <a:r>
              <a:rPr lang="en-US" altLang="zh-CN" sz="4800" b="1" dirty="0">
                <a:solidFill>
                  <a:srgbClr val="C00000"/>
                </a:solidFill>
                <a:latin typeface="微软雅黑" panose="020B0503020204020204" pitchFamily="34" charset="-122"/>
                <a:ea typeface="微软雅黑" panose="020B0503020204020204" pitchFamily="34" charset="-122"/>
              </a:rPr>
              <a:t>“</a:t>
            </a:r>
            <a:r>
              <a:rPr lang="zh-CN" altLang="en-US" sz="4800" b="1" dirty="0">
                <a:solidFill>
                  <a:srgbClr val="C00000"/>
                </a:solidFill>
                <a:latin typeface="微软雅黑" panose="020B0503020204020204" pitchFamily="34" charset="-122"/>
                <a:ea typeface="微软雅黑" panose="020B0503020204020204" pitchFamily="34" charset="-122"/>
              </a:rPr>
              <a:t>作妖</a:t>
            </a:r>
            <a:r>
              <a:rPr lang="en-US" altLang="zh-CN" sz="4800" b="1" dirty="0">
                <a:solidFill>
                  <a:srgbClr val="C00000"/>
                </a:solidFill>
                <a:latin typeface="微软雅黑" panose="020B0503020204020204" pitchFamily="34" charset="-122"/>
                <a:ea typeface="微软雅黑" panose="020B0503020204020204" pitchFamily="34" charset="-122"/>
              </a:rPr>
              <a:t>”</a:t>
            </a:r>
            <a:endParaRPr lang="zh-CN" altLang="en-US" sz="4800" b="1" dirty="0">
              <a:solidFill>
                <a:schemeClr val="tx1"/>
              </a:solidFill>
              <a:latin typeface="微软雅黑" panose="020B0503020204020204" pitchFamily="34" charset="-122"/>
              <a:ea typeface="微软雅黑" panose="020B0503020204020204" pitchFamily="34" charset="-122"/>
            </a:endParaRPr>
          </a:p>
        </p:txBody>
      </p:sp>
      <p:sp>
        <p:nvSpPr>
          <p:cNvPr id="15365" name="文本框 1"/>
          <p:cNvSpPr txBox="1">
            <a:spLocks noChangeArrowheads="1"/>
          </p:cNvSpPr>
          <p:nvPr/>
        </p:nvSpPr>
        <p:spPr bwMode="auto">
          <a:xfrm>
            <a:off x="4692650" y="1751965"/>
            <a:ext cx="6398895" cy="3969385"/>
          </a:xfrm>
          <a:prstGeom prst="rect">
            <a:avLst/>
          </a:prstGeom>
          <a:noFill/>
          <a:ln w="9525">
            <a:noFill/>
            <a:miter lim="800000"/>
          </a:ln>
        </p:spPr>
        <p:txBody>
          <a:bodyPr wrap="square">
            <a:spAutoFit/>
          </a:bodyPr>
          <a:p>
            <a:pPr>
              <a:lnSpc>
                <a:spcPct val="150000"/>
              </a:lnSpc>
            </a:pPr>
            <a:r>
              <a:rPr lang="zh-CN" altLang="en-US" sz="2800">
                <a:latin typeface="微软雅黑" panose="020B0503020204020204" pitchFamily="34" charset="-122"/>
                <a:ea typeface="微软雅黑" panose="020B0503020204020204" pitchFamily="34" charset="-122"/>
                <a:sym typeface="Arial" panose="020B0604020202020204" pitchFamily="34" charset="0"/>
              </a:rPr>
              <a:t>敌军：</a:t>
            </a:r>
            <a:r>
              <a:rPr lang="en-US" altLang="zh-CN" sz="2800">
                <a:latin typeface="微软雅黑" panose="020B0503020204020204" pitchFamily="34" charset="-122"/>
                <a:ea typeface="微软雅黑" panose="020B0503020204020204" pitchFamily="34" charset="-122"/>
                <a:sym typeface="Arial" panose="020B0604020202020204" pitchFamily="34" charset="0"/>
              </a:rPr>
              <a:t>HIV</a:t>
            </a:r>
            <a:r>
              <a:rPr lang="zh-CN" altLang="en-US" sz="2800">
                <a:latin typeface="微软雅黑" panose="020B0503020204020204" pitchFamily="34" charset="-122"/>
                <a:ea typeface="微软雅黑" panose="020B0503020204020204" pitchFamily="34" charset="-122"/>
                <a:sym typeface="Arial" panose="020B0604020202020204" pitchFamily="34" charset="0"/>
              </a:rPr>
              <a:t>病毒（自我复制能力超强）</a:t>
            </a:r>
            <a:endParaRPr lang="zh-CN" altLang="en-US" sz="2800">
              <a:latin typeface="微软雅黑" panose="020B0503020204020204" pitchFamily="34" charset="-122"/>
              <a:ea typeface="微软雅黑" panose="020B0503020204020204" pitchFamily="34" charset="-122"/>
              <a:sym typeface="Arial" panose="020B0604020202020204" pitchFamily="34" charset="0"/>
            </a:endParaRPr>
          </a:p>
          <a:p>
            <a:pPr>
              <a:lnSpc>
                <a:spcPct val="150000"/>
              </a:lnSpc>
            </a:pPr>
            <a:r>
              <a:rPr lang="zh-CN" altLang="en-US" sz="2800">
                <a:latin typeface="微软雅黑" panose="020B0503020204020204" pitchFamily="34" charset="-122"/>
                <a:ea typeface="微软雅黑" panose="020B0503020204020204" pitchFamily="34" charset="-122"/>
                <a:sym typeface="Arial" panose="020B0604020202020204" pitchFamily="34" charset="0"/>
              </a:rPr>
              <a:t>我军：</a:t>
            </a:r>
            <a:r>
              <a:rPr lang="en-US" altLang="zh-CN" sz="2800">
                <a:latin typeface="微软雅黑" panose="020B0503020204020204" pitchFamily="34" charset="-122"/>
                <a:ea typeface="微软雅黑" panose="020B0503020204020204" pitchFamily="34" charset="-122"/>
                <a:sym typeface="Arial" panose="020B0604020202020204" pitchFamily="34" charset="0"/>
              </a:rPr>
              <a:t>CD</a:t>
            </a:r>
            <a:r>
              <a:rPr lang="en-US" altLang="zh-CN" sz="2800" baseline="-25000">
                <a:latin typeface="微软雅黑" panose="020B0503020204020204" pitchFamily="34" charset="-122"/>
                <a:ea typeface="微软雅黑" panose="020B0503020204020204" pitchFamily="34" charset="-122"/>
                <a:sym typeface="Arial" panose="020B0604020202020204" pitchFamily="34" charset="0"/>
              </a:rPr>
              <a:t>4</a:t>
            </a:r>
            <a:r>
              <a:rPr lang="en-US" altLang="zh-CN" sz="2800" baseline="30000">
                <a:latin typeface="微软雅黑" panose="020B0503020204020204" pitchFamily="34" charset="-122"/>
                <a:ea typeface="微软雅黑" panose="020B0503020204020204" pitchFamily="34" charset="-122"/>
                <a:sym typeface="Arial" panose="020B0604020202020204" pitchFamily="34" charset="0"/>
              </a:rPr>
              <a:t>+</a:t>
            </a:r>
            <a:r>
              <a:rPr lang="en-US" altLang="zh-CN" sz="2800">
                <a:latin typeface="微软雅黑" panose="020B0503020204020204" pitchFamily="34" charset="-122"/>
                <a:ea typeface="微软雅黑" panose="020B0503020204020204" pitchFamily="34" charset="-122"/>
                <a:sym typeface="Arial" panose="020B0604020202020204" pitchFamily="34" charset="0"/>
              </a:rPr>
              <a:t>T</a:t>
            </a:r>
            <a:r>
              <a:rPr lang="zh-CN" altLang="en-US" sz="2800">
                <a:latin typeface="微软雅黑" panose="020B0503020204020204" pitchFamily="34" charset="-122"/>
                <a:ea typeface="微软雅黑" panose="020B0503020204020204" pitchFamily="34" charset="-122"/>
                <a:sym typeface="Arial" panose="020B0604020202020204" pitchFamily="34" charset="0"/>
              </a:rPr>
              <a:t>淋巴细胞（免疫系统）</a:t>
            </a:r>
            <a:endParaRPr lang="zh-CN" altLang="en-US" sz="2800">
              <a:latin typeface="微软雅黑" panose="020B0503020204020204" pitchFamily="34" charset="-122"/>
              <a:ea typeface="微软雅黑" panose="020B0503020204020204" pitchFamily="34" charset="-122"/>
              <a:sym typeface="Arial" panose="020B0604020202020204" pitchFamily="34" charset="0"/>
            </a:endParaRPr>
          </a:p>
          <a:p>
            <a:pPr>
              <a:lnSpc>
                <a:spcPct val="150000"/>
              </a:lnSpc>
            </a:pPr>
            <a:endParaRPr lang="zh-CN" altLang="en-US" sz="2800">
              <a:latin typeface="微软雅黑" panose="020B0503020204020204" pitchFamily="34" charset="-122"/>
              <a:ea typeface="微软雅黑" panose="020B0503020204020204" pitchFamily="34" charset="-122"/>
              <a:sym typeface="Arial" panose="020B0604020202020204" pitchFamily="34" charset="0"/>
            </a:endParaRPr>
          </a:p>
          <a:p>
            <a:pPr>
              <a:lnSpc>
                <a:spcPct val="150000"/>
              </a:lnSpc>
            </a:pPr>
            <a:r>
              <a:rPr lang="zh-CN" altLang="en-US" sz="2800">
                <a:latin typeface="微软雅黑" panose="020B0503020204020204" pitchFamily="34" charset="-122"/>
                <a:ea typeface="微软雅黑" panose="020B0503020204020204" pitchFamily="34" charset="-122"/>
                <a:sym typeface="Arial" panose="020B0604020202020204" pitchFamily="34" charset="0"/>
              </a:rPr>
              <a:t>如果不治疗，最终免疫系统崩溃，由于没有抵抗力，</a:t>
            </a:r>
            <a:r>
              <a:rPr lang="zh-CN" altLang="en-US" sz="2800" b="1">
                <a:solidFill>
                  <a:srgbClr val="C00000"/>
                </a:solidFill>
                <a:latin typeface="微软雅黑" panose="020B0503020204020204" pitchFamily="34" charset="-122"/>
                <a:ea typeface="微软雅黑" panose="020B0503020204020204" pitchFamily="34" charset="-122"/>
                <a:sym typeface="Arial" panose="020B0604020202020204" pitchFamily="34" charset="0"/>
              </a:rPr>
              <a:t>其他的细菌和病毒可以侵蚀人体任何系统（器官），导致死亡</a:t>
            </a:r>
            <a:r>
              <a:rPr lang="zh-CN" altLang="en-US" sz="2800">
                <a:latin typeface="微软雅黑" panose="020B0503020204020204" pitchFamily="34" charset="-122"/>
                <a:ea typeface="微软雅黑" panose="020B0503020204020204" pitchFamily="34" charset="-122"/>
                <a:sym typeface="Arial" panose="020B0604020202020204" pitchFamily="34" charset="0"/>
              </a:rPr>
              <a:t>。</a:t>
            </a:r>
            <a:endParaRPr lang="zh-CN" altLang="en-US" sz="2800">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灯片编号占位符 4"/>
          <p:cNvSpPr>
            <a:spLocks noGrp="1"/>
          </p:cNvSpPr>
          <p:nvPr>
            <p:ph type="sldNum" sz="quarter" idx="12"/>
          </p:nvPr>
        </p:nvSpPr>
        <p:spPr/>
        <p:txBody>
          <a:bodyPr/>
          <a:p>
            <a:fld id="{EB0C6D84-046C-4B61-88A4-2088A2027A17}" type="slidenum">
              <a:rPr lang="zh-CN" altLang="en-US" smtClean="0"/>
            </a:fld>
            <a:endParaRPr lang="zh-CN" altLang="en-US"/>
          </a:p>
        </p:txBody>
      </p:sp>
      <p:grpSp>
        <p:nvGrpSpPr>
          <p:cNvPr id="11" name="组合 10"/>
          <p:cNvGrpSpPr/>
          <p:nvPr/>
        </p:nvGrpSpPr>
        <p:grpSpPr>
          <a:xfrm>
            <a:off x="762000" y="2063750"/>
            <a:ext cx="3431540" cy="3431540"/>
            <a:chOff x="1169" y="3491"/>
            <a:chExt cx="5404" cy="5404"/>
          </a:xfrm>
        </p:grpSpPr>
        <p:pic>
          <p:nvPicPr>
            <p:cNvPr id="4" name="图片 3"/>
            <p:cNvPicPr>
              <a:picLocks noChangeAspect="1"/>
            </p:cNvPicPr>
            <p:nvPr/>
          </p:nvPicPr>
          <p:blipFill>
            <a:blip r:embed="rId1"/>
            <a:stretch>
              <a:fillRect/>
            </a:stretch>
          </p:blipFill>
          <p:spPr>
            <a:xfrm>
              <a:off x="1169" y="3491"/>
              <a:ext cx="5404" cy="5404"/>
            </a:xfrm>
            <a:prstGeom prst="rect">
              <a:avLst/>
            </a:prstGeom>
          </p:spPr>
        </p:pic>
        <p:sp>
          <p:nvSpPr>
            <p:cNvPr id="9" name="文本框 8"/>
            <p:cNvSpPr txBox="1"/>
            <p:nvPr/>
          </p:nvSpPr>
          <p:spPr>
            <a:xfrm rot="20820000">
              <a:off x="2524" y="4030"/>
              <a:ext cx="773" cy="725"/>
            </a:xfrm>
            <a:prstGeom prst="rect">
              <a:avLst/>
            </a:prstGeom>
            <a:noFill/>
          </p:spPr>
          <p:txBody>
            <a:bodyPr wrap="square" rtlCol="0">
              <a:spAutoFit/>
            </a:bodyPr>
            <a:p>
              <a:r>
                <a:rPr lang="zh-CN" altLang="en-US" sz="2400" b="1">
                  <a:solidFill>
                    <a:srgbClr val="FF0000"/>
                  </a:solidFill>
                </a:rPr>
                <a:t>敌</a:t>
              </a:r>
              <a:endParaRPr lang="zh-CN" altLang="en-US" sz="2400" b="1">
                <a:solidFill>
                  <a:srgbClr val="FF0000"/>
                </a:solidFill>
              </a:endParaRPr>
            </a:p>
          </p:txBody>
        </p:sp>
        <p:sp>
          <p:nvSpPr>
            <p:cNvPr id="10" name="文本框 9"/>
            <p:cNvSpPr txBox="1"/>
            <p:nvPr/>
          </p:nvSpPr>
          <p:spPr>
            <a:xfrm rot="18480000">
              <a:off x="3979" y="5317"/>
              <a:ext cx="773" cy="647"/>
            </a:xfrm>
            <a:prstGeom prst="rect">
              <a:avLst/>
            </a:prstGeom>
            <a:noFill/>
          </p:spPr>
          <p:txBody>
            <a:bodyPr wrap="square" rtlCol="0">
              <a:spAutoFit/>
            </a:bodyPr>
            <a:p>
              <a:r>
                <a:rPr lang="zh-CN" altLang="en-US" sz="3200" b="1" baseline="30000">
                  <a:solidFill>
                    <a:srgbClr val="66FF33"/>
                  </a:solidFill>
                  <a:latin typeface="微软雅黑" panose="020B0503020204020204" pitchFamily="34" charset="-122"/>
                  <a:ea typeface="微软雅黑" panose="020B0503020204020204" pitchFamily="34" charset="-122"/>
                  <a:sym typeface="Arial" panose="020B0604020202020204" pitchFamily="34" charset="0"/>
                </a:rPr>
                <a:t>我</a:t>
              </a:r>
              <a:endParaRPr lang="zh-CN" altLang="en-US" sz="3200" b="1" baseline="30000">
                <a:solidFill>
                  <a:srgbClr val="66FF33"/>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88895" y="1741805"/>
            <a:ext cx="8413904" cy="4446270"/>
            <a:chOff x="2795" y="3190"/>
            <a:chExt cx="12325" cy="7002"/>
          </a:xfrm>
        </p:grpSpPr>
        <p:sp>
          <p:nvSpPr>
            <p:cNvPr id="11266" name="Line 2"/>
            <p:cNvSpPr>
              <a:spLocks noChangeShapeType="1"/>
            </p:cNvSpPr>
            <p:nvPr/>
          </p:nvSpPr>
          <p:spPr bwMode="auto">
            <a:xfrm flipV="1">
              <a:off x="3250" y="5440"/>
              <a:ext cx="11169" cy="23"/>
            </a:xfrm>
            <a:prstGeom prst="line">
              <a:avLst/>
            </a:prstGeom>
            <a:noFill/>
            <a:ln w="38100">
              <a:solidFill>
                <a:schemeClr val="tx2"/>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67" name="Line 3"/>
            <p:cNvSpPr>
              <a:spLocks noChangeShapeType="1"/>
            </p:cNvSpPr>
            <p:nvPr/>
          </p:nvSpPr>
          <p:spPr bwMode="auto">
            <a:xfrm>
              <a:off x="3250" y="4533"/>
              <a:ext cx="0" cy="907"/>
            </a:xfrm>
            <a:prstGeom prst="line">
              <a:avLst/>
            </a:prstGeom>
            <a:noFill/>
            <a:ln w="28575">
              <a:solidFill>
                <a:schemeClr val="accent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68" name="Line 4"/>
            <p:cNvSpPr>
              <a:spLocks noChangeShapeType="1"/>
            </p:cNvSpPr>
            <p:nvPr/>
          </p:nvSpPr>
          <p:spPr bwMode="auto">
            <a:xfrm>
              <a:off x="4950" y="4533"/>
              <a:ext cx="0" cy="907"/>
            </a:xfrm>
            <a:prstGeom prst="line">
              <a:avLst/>
            </a:prstGeom>
            <a:noFill/>
            <a:ln w="28575">
              <a:solidFill>
                <a:srgbClr val="7030A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69" name="Line 5"/>
            <p:cNvSpPr>
              <a:spLocks noChangeShapeType="1"/>
            </p:cNvSpPr>
            <p:nvPr/>
          </p:nvSpPr>
          <p:spPr bwMode="auto">
            <a:xfrm>
              <a:off x="11075" y="4420"/>
              <a:ext cx="0" cy="1020"/>
            </a:xfrm>
            <a:prstGeom prst="line">
              <a:avLst/>
            </a:prstGeom>
            <a:noFill/>
            <a:ln w="28575">
              <a:solidFill>
                <a:srgbClr val="D60093"/>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71" name="Line 7"/>
            <p:cNvSpPr>
              <a:spLocks noChangeShapeType="1"/>
            </p:cNvSpPr>
            <p:nvPr/>
          </p:nvSpPr>
          <p:spPr bwMode="auto">
            <a:xfrm>
              <a:off x="14428" y="4443"/>
              <a:ext cx="0" cy="102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72" name="AutoShape 8"/>
            <p:cNvSpPr>
              <a:spLocks noChangeArrowheads="1"/>
            </p:cNvSpPr>
            <p:nvPr/>
          </p:nvSpPr>
          <p:spPr bwMode="auto">
            <a:xfrm>
              <a:off x="2910" y="5780"/>
              <a:ext cx="680" cy="1245"/>
            </a:xfrm>
            <a:prstGeom prst="upArrow">
              <a:avLst>
                <a:gd name="adj1" fmla="val 50000"/>
                <a:gd name="adj2" fmla="val 45772"/>
              </a:avLst>
            </a:prstGeom>
            <a:solidFill>
              <a:schemeClr val="accent1"/>
            </a:solidFill>
            <a:ln w="9525">
              <a:noFill/>
              <a:miter lim="800000"/>
            </a:ln>
          </p:spPr>
          <p:txBody>
            <a:bodyPr vert="eaVert" wrap="none" anchor="ct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74" name="AutoShape 10"/>
            <p:cNvSpPr>
              <a:spLocks noChangeArrowheads="1"/>
            </p:cNvSpPr>
            <p:nvPr/>
          </p:nvSpPr>
          <p:spPr bwMode="auto">
            <a:xfrm>
              <a:off x="14146" y="5780"/>
              <a:ext cx="565" cy="1245"/>
            </a:xfrm>
            <a:prstGeom prst="upArrow">
              <a:avLst>
                <a:gd name="adj1" fmla="val 50000"/>
                <a:gd name="adj2" fmla="val 50111"/>
              </a:avLst>
            </a:prstGeom>
            <a:solidFill>
              <a:schemeClr val="tx1"/>
            </a:solidFill>
            <a:ln w="9525">
              <a:solidFill>
                <a:schemeClr val="tx1"/>
              </a:solidFill>
              <a:miter lim="800000"/>
            </a:ln>
          </p:spPr>
          <p:txBody>
            <a:bodyPr vert="eaVert" wrap="none" anchor="ct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75" name="Text Box 11"/>
            <p:cNvSpPr txBox="1">
              <a:spLocks noChangeArrowheads="1"/>
            </p:cNvSpPr>
            <p:nvPr/>
          </p:nvSpPr>
          <p:spPr bwMode="auto">
            <a:xfrm>
              <a:off x="2795" y="7140"/>
              <a:ext cx="908" cy="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400" b="1">
                  <a:solidFill>
                    <a:srgbClr val="000000"/>
                  </a:solidFill>
                  <a:latin typeface="Times New Roman" panose="02020603050405020304" pitchFamily="18" charset="0"/>
                  <a:ea typeface="华文中宋" panose="02010600040101010101" pitchFamily="2" charset="-122"/>
                </a:rPr>
                <a:t>感染成功</a:t>
              </a:r>
              <a:endParaRPr lang="zh-CN" altLang="en-US" sz="2400" b="1">
                <a:solidFill>
                  <a:srgbClr val="000000"/>
                </a:solidFill>
                <a:latin typeface="Times New Roman" panose="02020603050405020304" pitchFamily="18" charset="0"/>
                <a:ea typeface="华文中宋" panose="02010600040101010101" pitchFamily="2" charset="-122"/>
              </a:endParaRPr>
            </a:p>
          </p:txBody>
        </p:sp>
        <p:sp>
          <p:nvSpPr>
            <p:cNvPr id="11276" name="Text Box 12"/>
            <p:cNvSpPr txBox="1">
              <a:spLocks noChangeArrowheads="1"/>
            </p:cNvSpPr>
            <p:nvPr/>
          </p:nvSpPr>
          <p:spPr bwMode="auto">
            <a:xfrm>
              <a:off x="4610" y="7140"/>
              <a:ext cx="795"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400" b="1">
                  <a:solidFill>
                    <a:srgbClr val="000000"/>
                  </a:solidFill>
                  <a:latin typeface="Times New Roman" panose="02020603050405020304" pitchFamily="18" charset="0"/>
                  <a:ea typeface="华文中宋" panose="02010600040101010101" pitchFamily="2" charset="-122"/>
                </a:rPr>
                <a:t>急性期症状</a:t>
              </a:r>
              <a:endParaRPr lang="zh-CN" altLang="en-US" sz="2400" b="1">
                <a:solidFill>
                  <a:srgbClr val="000000"/>
                </a:solidFill>
                <a:latin typeface="Times New Roman" panose="02020603050405020304" pitchFamily="18" charset="0"/>
                <a:ea typeface="华文中宋" panose="02010600040101010101" pitchFamily="2" charset="-122"/>
              </a:endParaRPr>
            </a:p>
          </p:txBody>
        </p:sp>
        <p:sp>
          <p:nvSpPr>
            <p:cNvPr id="11277" name="Text Box 13"/>
            <p:cNvSpPr txBox="1">
              <a:spLocks noChangeArrowheads="1"/>
            </p:cNvSpPr>
            <p:nvPr/>
          </p:nvSpPr>
          <p:spPr bwMode="auto">
            <a:xfrm>
              <a:off x="11075" y="7025"/>
              <a:ext cx="907" cy="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400" b="1">
                  <a:latin typeface="Times New Roman" panose="02020603050405020304" pitchFamily="18" charset="0"/>
                  <a:ea typeface="华文中宋" panose="02010600040101010101" pitchFamily="2" charset="-122"/>
                </a:rPr>
                <a:t>诊断艾滋病</a:t>
              </a:r>
              <a:endParaRPr lang="zh-CN" altLang="en-US" sz="2400" b="1">
                <a:latin typeface="Times New Roman" panose="02020603050405020304" pitchFamily="18" charset="0"/>
                <a:ea typeface="华文中宋" panose="02010600040101010101" pitchFamily="2" charset="-122"/>
              </a:endParaRPr>
            </a:p>
          </p:txBody>
        </p:sp>
        <p:sp>
          <p:nvSpPr>
            <p:cNvPr id="11278" name="Text Box 14"/>
            <p:cNvSpPr txBox="1">
              <a:spLocks noChangeArrowheads="1"/>
            </p:cNvSpPr>
            <p:nvPr/>
          </p:nvSpPr>
          <p:spPr bwMode="auto">
            <a:xfrm>
              <a:off x="14213" y="7298"/>
              <a:ext cx="907" cy="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400" b="1">
                  <a:latin typeface="Times New Roman" panose="02020603050405020304" pitchFamily="18" charset="0"/>
                  <a:ea typeface="华文中宋" panose="02010600040101010101" pitchFamily="2" charset="-122"/>
                </a:rPr>
                <a:t>死亡</a:t>
              </a:r>
              <a:endParaRPr lang="zh-CN" altLang="en-US" sz="2400" b="1">
                <a:latin typeface="Times New Roman" panose="02020603050405020304" pitchFamily="18" charset="0"/>
                <a:ea typeface="华文中宋" panose="02010600040101010101" pitchFamily="2" charset="-122"/>
              </a:endParaRPr>
            </a:p>
          </p:txBody>
        </p:sp>
        <p:sp>
          <p:nvSpPr>
            <p:cNvPr id="11279" name="AutoShape 15"/>
            <p:cNvSpPr>
              <a:spLocks noChangeArrowheads="1"/>
            </p:cNvSpPr>
            <p:nvPr/>
          </p:nvSpPr>
          <p:spPr bwMode="auto">
            <a:xfrm>
              <a:off x="4610" y="5780"/>
              <a:ext cx="680" cy="1245"/>
            </a:xfrm>
            <a:prstGeom prst="upArrow">
              <a:avLst>
                <a:gd name="adj1" fmla="val 50000"/>
                <a:gd name="adj2" fmla="val 45772"/>
              </a:avLst>
            </a:prstGeom>
            <a:solidFill>
              <a:srgbClr val="7030A0"/>
            </a:solidFill>
            <a:ln w="9525">
              <a:noFill/>
              <a:miter lim="800000"/>
            </a:ln>
          </p:spPr>
          <p:txBody>
            <a:bodyPr vert="eaVert" wrap="none" anchor="ct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80" name="AutoShape 16"/>
            <p:cNvSpPr>
              <a:spLocks noChangeArrowheads="1"/>
            </p:cNvSpPr>
            <p:nvPr/>
          </p:nvSpPr>
          <p:spPr bwMode="auto">
            <a:xfrm>
              <a:off x="10735" y="5780"/>
              <a:ext cx="680" cy="1245"/>
            </a:xfrm>
            <a:prstGeom prst="upArrow">
              <a:avLst>
                <a:gd name="adj1" fmla="val 50000"/>
                <a:gd name="adj2" fmla="val 45772"/>
              </a:avLst>
            </a:prstGeom>
            <a:solidFill>
              <a:srgbClr val="D60093"/>
            </a:solidFill>
            <a:ln w="9525">
              <a:noFill/>
              <a:miter lim="800000"/>
            </a:ln>
          </p:spPr>
          <p:txBody>
            <a:bodyPr vert="eaVert" wrap="none" anchor="ct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11281" name="Text Box 17"/>
            <p:cNvSpPr txBox="1">
              <a:spLocks noChangeArrowheads="1"/>
            </p:cNvSpPr>
            <p:nvPr/>
          </p:nvSpPr>
          <p:spPr bwMode="auto">
            <a:xfrm>
              <a:off x="3231" y="4222"/>
              <a:ext cx="1823"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b="1">
                  <a:ln w="0">
                    <a:noFill/>
                  </a:ln>
                  <a:solidFill>
                    <a:schemeClr val="accent6">
                      <a:lumMod val="60000"/>
                      <a:lumOff val="40000"/>
                    </a:schemeClr>
                  </a:solidFill>
                  <a:latin typeface="Times New Roman" panose="02020603050405020304" pitchFamily="18" charset="0"/>
                  <a:sym typeface="+mn-ea"/>
                </a:rPr>
                <a:t>-</a:t>
              </a:r>
              <a:r>
                <a:rPr lang="en-US" altLang="zh-CN" sz="1000"/>
                <a:t> </a:t>
              </a:r>
              <a:r>
                <a:rPr lang="en-US" altLang="zh-CN" sz="2000" b="1">
                  <a:solidFill>
                    <a:srgbClr val="000000"/>
                  </a:solidFill>
                  <a:latin typeface="Times New Roman" panose="02020603050405020304" pitchFamily="18" charset="0"/>
                </a:rPr>
                <a:t>4-12</a:t>
              </a:r>
              <a:r>
                <a:rPr lang="zh-CN" altLang="en-US" sz="2000" b="1">
                  <a:solidFill>
                    <a:srgbClr val="000000"/>
                  </a:solidFill>
                  <a:latin typeface="Times New Roman" panose="02020603050405020304" pitchFamily="18" charset="0"/>
                </a:rPr>
                <a:t>周</a:t>
              </a:r>
              <a:r>
                <a:rPr lang="en-US" altLang="zh-CN" sz="2800" b="1">
                  <a:ln w="0">
                    <a:noFill/>
                  </a:ln>
                  <a:solidFill>
                    <a:schemeClr val="accent6">
                      <a:lumMod val="60000"/>
                      <a:lumOff val="40000"/>
                    </a:schemeClr>
                  </a:solidFill>
                  <a:latin typeface="Times New Roman" panose="02020603050405020304" pitchFamily="18" charset="0"/>
                  <a:sym typeface="+mn-ea"/>
                </a:rPr>
                <a:t>-</a:t>
              </a:r>
              <a:endParaRPr lang="en-US" altLang="zh-CN" sz="2800" b="1">
                <a:ln w="0">
                  <a:noFill/>
                </a:ln>
                <a:solidFill>
                  <a:schemeClr val="accent6">
                    <a:lumMod val="60000"/>
                    <a:lumOff val="40000"/>
                  </a:schemeClr>
                </a:solidFill>
                <a:latin typeface="Times New Roman" panose="02020603050405020304" pitchFamily="18" charset="0"/>
                <a:sym typeface="+mn-ea"/>
              </a:endParaRPr>
            </a:p>
          </p:txBody>
        </p:sp>
        <p:sp>
          <p:nvSpPr>
            <p:cNvPr id="11282" name="Text Box 18"/>
            <p:cNvSpPr txBox="1">
              <a:spLocks noChangeArrowheads="1"/>
            </p:cNvSpPr>
            <p:nvPr/>
          </p:nvSpPr>
          <p:spPr bwMode="auto">
            <a:xfrm>
              <a:off x="10507" y="7140"/>
              <a:ext cx="908" cy="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400" b="1">
                  <a:latin typeface="Times New Roman" panose="02020603050405020304" pitchFamily="18" charset="0"/>
                  <a:ea typeface="华文中宋" panose="02010600040101010101" pitchFamily="2" charset="-122"/>
                </a:rPr>
                <a:t>出现症状</a:t>
              </a:r>
              <a:endParaRPr lang="zh-CN" altLang="en-US" sz="2400" b="1">
                <a:latin typeface="Times New Roman" panose="02020603050405020304" pitchFamily="18" charset="0"/>
                <a:ea typeface="华文中宋" panose="02010600040101010101" pitchFamily="2" charset="-122"/>
              </a:endParaRPr>
            </a:p>
          </p:txBody>
        </p:sp>
        <p:sp>
          <p:nvSpPr>
            <p:cNvPr id="11283" name="Text Box 19"/>
            <p:cNvSpPr txBox="1">
              <a:spLocks noChangeArrowheads="1"/>
            </p:cNvSpPr>
            <p:nvPr/>
          </p:nvSpPr>
          <p:spPr bwMode="auto">
            <a:xfrm>
              <a:off x="6419" y="4420"/>
              <a:ext cx="1725"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2000" b="1">
                  <a:latin typeface="Times New Roman" panose="02020603050405020304" pitchFamily="18" charset="0"/>
                </a:rPr>
                <a:t>8--10</a:t>
              </a:r>
              <a:r>
                <a:rPr lang="zh-CN" altLang="en-US" sz="2000" b="1">
                  <a:latin typeface="Times New Roman" panose="02020603050405020304" pitchFamily="18" charset="0"/>
                </a:rPr>
                <a:t>年 </a:t>
              </a:r>
              <a:endParaRPr lang="zh-CN" altLang="en-US" sz="2000" b="1">
                <a:latin typeface="Times New Roman" panose="02020603050405020304" pitchFamily="18" charset="0"/>
              </a:endParaRPr>
            </a:p>
          </p:txBody>
        </p:sp>
        <p:sp>
          <p:nvSpPr>
            <p:cNvPr id="11284" name="Line 20"/>
            <p:cNvSpPr>
              <a:spLocks noChangeShapeType="1"/>
            </p:cNvSpPr>
            <p:nvPr/>
          </p:nvSpPr>
          <p:spPr bwMode="auto">
            <a:xfrm>
              <a:off x="7900" y="4760"/>
              <a:ext cx="3060" cy="0"/>
            </a:xfrm>
            <a:prstGeom prst="line">
              <a:avLst/>
            </a:prstGeom>
            <a:noFill/>
            <a:ln w="38100">
              <a:solidFill>
                <a:schemeClr val="accent6">
                  <a:lumMod val="60000"/>
                  <a:lumOff val="40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85" name="Line 21"/>
            <p:cNvSpPr>
              <a:spLocks noChangeShapeType="1"/>
            </p:cNvSpPr>
            <p:nvPr/>
          </p:nvSpPr>
          <p:spPr bwMode="auto">
            <a:xfrm flipH="1">
              <a:off x="5065" y="4760"/>
              <a:ext cx="1133" cy="0"/>
            </a:xfrm>
            <a:prstGeom prst="line">
              <a:avLst/>
            </a:prstGeom>
            <a:noFill/>
            <a:ln w="38100">
              <a:solidFill>
                <a:schemeClr val="accent6">
                  <a:lumMod val="60000"/>
                  <a:lumOff val="40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86" name="Line 22"/>
            <p:cNvSpPr>
              <a:spLocks noChangeShapeType="1"/>
            </p:cNvSpPr>
            <p:nvPr/>
          </p:nvSpPr>
          <p:spPr bwMode="auto">
            <a:xfrm flipH="1">
              <a:off x="7560" y="5270"/>
              <a:ext cx="113" cy="34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87" name="Line 23"/>
            <p:cNvSpPr>
              <a:spLocks noChangeShapeType="1"/>
            </p:cNvSpPr>
            <p:nvPr/>
          </p:nvSpPr>
          <p:spPr bwMode="auto">
            <a:xfrm flipH="1">
              <a:off x="7785" y="5270"/>
              <a:ext cx="113" cy="340"/>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89" name="Line 25"/>
            <p:cNvSpPr>
              <a:spLocks noChangeShapeType="1"/>
            </p:cNvSpPr>
            <p:nvPr/>
          </p:nvSpPr>
          <p:spPr bwMode="auto">
            <a:xfrm>
              <a:off x="11188" y="4760"/>
              <a:ext cx="907" cy="1"/>
            </a:xfrm>
            <a:prstGeom prst="line">
              <a:avLst/>
            </a:prstGeom>
            <a:noFill/>
            <a:ln w="38100">
              <a:solidFill>
                <a:schemeClr val="accent6">
                  <a:lumMod val="60000"/>
                  <a:lumOff val="40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90" name="Line 26"/>
            <p:cNvSpPr>
              <a:spLocks noChangeShapeType="1"/>
            </p:cNvSpPr>
            <p:nvPr/>
          </p:nvSpPr>
          <p:spPr bwMode="auto">
            <a:xfrm>
              <a:off x="13232" y="4761"/>
              <a:ext cx="980" cy="1"/>
            </a:xfrm>
            <a:prstGeom prst="line">
              <a:avLst/>
            </a:prstGeom>
            <a:noFill/>
            <a:ln w="38100">
              <a:solidFill>
                <a:schemeClr val="accent6">
                  <a:lumMod val="60000"/>
                  <a:lumOff val="40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93" name="Text Box 29"/>
            <p:cNvSpPr txBox="1">
              <a:spLocks noChangeArrowheads="1"/>
            </p:cNvSpPr>
            <p:nvPr/>
          </p:nvSpPr>
          <p:spPr bwMode="auto">
            <a:xfrm>
              <a:off x="12013" y="4447"/>
              <a:ext cx="1397"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2000" b="1">
                  <a:latin typeface="Times New Roman" panose="02020603050405020304" pitchFamily="18" charset="0"/>
                </a:rPr>
                <a:t> 1-2</a:t>
              </a:r>
              <a:r>
                <a:rPr lang="zh-CN" altLang="en-US" sz="2000" b="1">
                  <a:latin typeface="Times New Roman" panose="02020603050405020304" pitchFamily="18" charset="0"/>
                </a:rPr>
                <a:t>年 </a:t>
              </a:r>
              <a:endParaRPr lang="zh-CN" altLang="en-US" sz="2000" b="1">
                <a:latin typeface="Times New Roman" panose="02020603050405020304" pitchFamily="18" charset="0"/>
                <a:sym typeface="Symbol" panose="05050102010706020507" pitchFamily="18" charset="2"/>
              </a:endParaRPr>
            </a:p>
          </p:txBody>
        </p:sp>
        <p:sp>
          <p:nvSpPr>
            <p:cNvPr id="11294" name="Text Box 30"/>
            <p:cNvSpPr txBox="1">
              <a:spLocks noChangeArrowheads="1"/>
            </p:cNvSpPr>
            <p:nvPr/>
          </p:nvSpPr>
          <p:spPr bwMode="auto">
            <a:xfrm>
              <a:off x="3250" y="3400"/>
              <a:ext cx="2038"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2000" b="1">
                  <a:solidFill>
                    <a:srgbClr val="000000"/>
                  </a:solidFill>
                  <a:latin typeface="Times New Roman" panose="02020603050405020304" pitchFamily="18" charset="0"/>
                </a:rPr>
                <a:t>HIV</a:t>
              </a:r>
              <a:r>
                <a:rPr lang="zh-CN" altLang="en-US" sz="2000" b="1">
                  <a:solidFill>
                    <a:srgbClr val="000000"/>
                  </a:solidFill>
                  <a:latin typeface="Times New Roman" panose="02020603050405020304" pitchFamily="18" charset="0"/>
                </a:rPr>
                <a:t>抗体</a:t>
              </a:r>
              <a:r>
                <a:rPr lang="en-US" altLang="zh-CN" sz="2800" b="1">
                  <a:solidFill>
                    <a:srgbClr val="000000"/>
                  </a:solidFill>
                  <a:latin typeface="Times New Roman" panose="02020603050405020304" pitchFamily="18" charset="0"/>
                </a:rPr>
                <a:t>-</a:t>
              </a:r>
              <a:endParaRPr lang="en-US" altLang="zh-CN" sz="2800" b="1">
                <a:solidFill>
                  <a:srgbClr val="000000"/>
                </a:solidFill>
                <a:latin typeface="Times New Roman" panose="02020603050405020304" pitchFamily="18" charset="0"/>
              </a:endParaRPr>
            </a:p>
          </p:txBody>
        </p:sp>
        <p:sp>
          <p:nvSpPr>
            <p:cNvPr id="11295" name="Text Box 31"/>
            <p:cNvSpPr txBox="1">
              <a:spLocks noChangeArrowheads="1"/>
            </p:cNvSpPr>
            <p:nvPr/>
          </p:nvSpPr>
          <p:spPr bwMode="auto">
            <a:xfrm>
              <a:off x="6468" y="3400"/>
              <a:ext cx="3631"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2000" b="1">
                  <a:solidFill>
                    <a:srgbClr val="C00000"/>
                  </a:solidFill>
                  <a:latin typeface="Times New Roman" panose="02020603050405020304" pitchFamily="18" charset="0"/>
                </a:rPr>
                <a:t>HIV</a:t>
              </a:r>
              <a:r>
                <a:rPr lang="zh-CN" altLang="en-US" sz="2000" b="1">
                  <a:solidFill>
                    <a:srgbClr val="C00000"/>
                  </a:solidFill>
                  <a:latin typeface="Times New Roman" panose="02020603050405020304" pitchFamily="18" charset="0"/>
                </a:rPr>
                <a:t>抗体</a:t>
              </a:r>
              <a:r>
                <a:rPr lang="en-US" altLang="zh-CN" sz="2000" b="1">
                  <a:solidFill>
                    <a:srgbClr val="C00000"/>
                  </a:solidFill>
                  <a:latin typeface="Times New Roman" panose="02020603050405020304" pitchFamily="18" charset="0"/>
                </a:rPr>
                <a:t>+, </a:t>
              </a:r>
              <a:r>
                <a:rPr lang="zh-CN" altLang="en-US" sz="2000" b="1">
                  <a:solidFill>
                    <a:srgbClr val="7030A0"/>
                  </a:solidFill>
                  <a:latin typeface="Times New Roman" panose="02020603050405020304" pitchFamily="18" charset="0"/>
                </a:rPr>
                <a:t>无症状，</a:t>
              </a:r>
              <a:endParaRPr lang="zh-CN" altLang="en-US" sz="2000" b="1">
                <a:solidFill>
                  <a:srgbClr val="9900FF"/>
                </a:solidFill>
                <a:latin typeface="Times New Roman" panose="02020603050405020304" pitchFamily="18" charset="0"/>
              </a:endParaRPr>
            </a:p>
            <a:p>
              <a:pPr>
                <a:spcBef>
                  <a:spcPct val="0"/>
                </a:spcBef>
                <a:buClrTx/>
                <a:buSzTx/>
                <a:buFontTx/>
                <a:buNone/>
              </a:pPr>
              <a:r>
                <a:rPr lang="en-US" altLang="zh-CN" sz="2000" b="1">
                  <a:solidFill>
                    <a:schemeClr val="tx1"/>
                  </a:solidFill>
                  <a:latin typeface="Times New Roman" panose="02020603050405020304" pitchFamily="18" charset="0"/>
                </a:rPr>
                <a:t>CD4</a:t>
              </a:r>
              <a:r>
                <a:rPr lang="zh-CN" altLang="en-US" sz="2000" b="1">
                  <a:solidFill>
                    <a:schemeClr val="tx1"/>
                  </a:solidFill>
                  <a:latin typeface="Times New Roman" panose="02020603050405020304" pitchFamily="18" charset="0"/>
                </a:rPr>
                <a:t>持续下降</a:t>
              </a:r>
              <a:endParaRPr lang="zh-CN" altLang="en-US" sz="2000" b="1">
                <a:solidFill>
                  <a:schemeClr val="tx1"/>
                </a:solidFill>
                <a:latin typeface="Times New Roman" panose="02020603050405020304" pitchFamily="18" charset="0"/>
              </a:endParaRPr>
            </a:p>
          </p:txBody>
        </p:sp>
        <p:sp>
          <p:nvSpPr>
            <p:cNvPr id="11296" name="Text Box 32"/>
            <p:cNvSpPr txBox="1">
              <a:spLocks noChangeArrowheads="1"/>
            </p:cNvSpPr>
            <p:nvPr/>
          </p:nvSpPr>
          <p:spPr bwMode="auto">
            <a:xfrm>
              <a:off x="10960" y="3792"/>
              <a:ext cx="355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2000" b="1">
                  <a:solidFill>
                    <a:schemeClr val="tx1"/>
                  </a:solidFill>
                  <a:latin typeface="Times New Roman" panose="02020603050405020304" pitchFamily="18" charset="0"/>
                </a:rPr>
                <a:t>机会性感染</a:t>
              </a:r>
              <a:r>
                <a:rPr lang="en-US" altLang="zh-CN" sz="2000" b="1">
                  <a:solidFill>
                    <a:schemeClr val="tx1"/>
                  </a:solidFill>
                  <a:latin typeface="Times New Roman" panose="02020603050405020304" pitchFamily="18" charset="0"/>
                </a:rPr>
                <a:t>/</a:t>
              </a:r>
              <a:r>
                <a:rPr lang="zh-CN" altLang="en-US" sz="2000" b="1">
                  <a:solidFill>
                    <a:schemeClr val="tx1"/>
                  </a:solidFill>
                  <a:latin typeface="Times New Roman" panose="02020603050405020304" pitchFamily="18" charset="0"/>
                </a:rPr>
                <a:t>肿瘤等</a:t>
              </a:r>
              <a:endParaRPr lang="zh-CN" altLang="en-US" sz="2000" b="1">
                <a:solidFill>
                  <a:schemeClr val="tx1"/>
                </a:solidFill>
                <a:latin typeface="Times New Roman" panose="02020603050405020304" pitchFamily="18" charset="0"/>
              </a:endParaRPr>
            </a:p>
          </p:txBody>
        </p:sp>
        <p:sp>
          <p:nvSpPr>
            <p:cNvPr id="11297" name="Text Box 33"/>
            <p:cNvSpPr txBox="1">
              <a:spLocks noChangeArrowheads="1"/>
            </p:cNvSpPr>
            <p:nvPr/>
          </p:nvSpPr>
          <p:spPr bwMode="auto">
            <a:xfrm>
              <a:off x="11103" y="3190"/>
              <a:ext cx="3608"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en-US" altLang="zh-CN" sz="2000" b="1">
                  <a:solidFill>
                    <a:srgbClr val="C00000"/>
                  </a:solidFill>
                  <a:latin typeface="Times New Roman" panose="02020603050405020304" pitchFamily="18" charset="0"/>
                </a:rPr>
                <a:t>HIV</a:t>
              </a:r>
              <a:r>
                <a:rPr lang="zh-CN" altLang="en-US" sz="2000" b="1">
                  <a:solidFill>
                    <a:srgbClr val="C00000"/>
                  </a:solidFill>
                  <a:latin typeface="Times New Roman" panose="02020603050405020304" pitchFamily="18" charset="0"/>
                </a:rPr>
                <a:t>抗体</a:t>
              </a:r>
              <a:r>
                <a:rPr lang="en-US" altLang="zh-CN" sz="2000" b="1">
                  <a:solidFill>
                    <a:srgbClr val="C00000"/>
                  </a:solidFill>
                  <a:latin typeface="Times New Roman" panose="02020603050405020304" pitchFamily="18" charset="0"/>
                </a:rPr>
                <a:t>+</a:t>
              </a:r>
              <a:r>
                <a:rPr lang="zh-CN" altLang="en-US" sz="2000" b="1">
                  <a:solidFill>
                    <a:srgbClr val="C00000"/>
                  </a:solidFill>
                  <a:latin typeface="Times New Roman" panose="02020603050405020304" pitchFamily="18" charset="0"/>
                </a:rPr>
                <a:t>，有症状</a:t>
              </a:r>
              <a:endParaRPr lang="zh-CN" altLang="en-US" sz="2000" b="1">
                <a:solidFill>
                  <a:srgbClr val="C00000"/>
                </a:solidFill>
                <a:latin typeface="Times New Roman" panose="02020603050405020304" pitchFamily="18" charset="0"/>
              </a:endParaRPr>
            </a:p>
          </p:txBody>
        </p:sp>
      </p:grpSp>
      <p:sp>
        <p:nvSpPr>
          <p:cNvPr id="10246" name="Rectangle 2"/>
          <p:cNvSpPr txBox="1">
            <a:spLocks noRot="1" noChangeArrowheads="1"/>
          </p:cNvSpPr>
          <p:nvPr/>
        </p:nvSpPr>
        <p:spPr bwMode="auto">
          <a:xfrm>
            <a:off x="3516313" y="827405"/>
            <a:ext cx="56388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85000"/>
              <a:buFont typeface="Wingdings 2" panose="05020102010507070707" pitchFamily="18"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SzPct val="90000"/>
              <a:buFont typeface="Wingdings 2" panose="05020102010507070707" pitchFamily="18"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SzPct val="90000"/>
              <a:buFont typeface="Wingdings 2" panose="05020102010507070707" pitchFamily="18" charset="2"/>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b="1">
                <a:solidFill>
                  <a:schemeClr val="tx1"/>
                </a:solidFill>
                <a:latin typeface="+mj-ea"/>
                <a:ea typeface="+mj-ea"/>
                <a:cs typeface="+mj-ea"/>
              </a:rPr>
              <a:t>感染</a:t>
            </a:r>
            <a:r>
              <a:rPr lang="en-US" altLang="zh-CN" b="1">
                <a:solidFill>
                  <a:srgbClr val="C00000"/>
                </a:solidFill>
                <a:latin typeface="+mj-ea"/>
                <a:ea typeface="+mj-ea"/>
                <a:cs typeface="+mj-ea"/>
              </a:rPr>
              <a:t>HIV</a:t>
            </a:r>
            <a:r>
              <a:rPr lang="zh-CN" altLang="en-US" b="1">
                <a:solidFill>
                  <a:schemeClr val="tx1"/>
                </a:solidFill>
                <a:latin typeface="+mj-ea"/>
                <a:ea typeface="+mj-ea"/>
                <a:cs typeface="+mj-ea"/>
              </a:rPr>
              <a:t>后的疾病发展过程</a:t>
            </a:r>
            <a:endParaRPr lang="zh-CN" altLang="en-US" b="1">
              <a:solidFill>
                <a:schemeClr val="tx1"/>
              </a:solidFill>
              <a:latin typeface="+mj-ea"/>
              <a:ea typeface="+mj-ea"/>
              <a:cs typeface="+mj-ea"/>
            </a:endParaRPr>
          </a:p>
        </p:txBody>
      </p:sp>
      <p:sp>
        <p:nvSpPr>
          <p:cNvPr id="6" name="圆角矩形标注 5"/>
          <p:cNvSpPr/>
          <p:nvPr/>
        </p:nvSpPr>
        <p:spPr>
          <a:xfrm>
            <a:off x="885825" y="1400810"/>
            <a:ext cx="1703070" cy="1080770"/>
          </a:xfrm>
          <a:prstGeom prst="wedgeRoundRectCallout">
            <a:avLst>
              <a:gd name="adj1" fmla="val 82923"/>
              <a:gd name="adj2" fmla="val 55816"/>
              <a:gd name="adj3" fmla="val 16667"/>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p>
            <a:pPr algn="ctr"/>
            <a:r>
              <a:rPr lang="zh-CN" altLang="en-US" sz="3600" b="1">
                <a:solidFill>
                  <a:srgbClr val="C00000"/>
                </a:solidFill>
              </a:rPr>
              <a:t>窗口期</a:t>
            </a:r>
            <a:endParaRPr lang="zh-CN" altLang="en-US" sz="3600" b="1">
              <a:solidFill>
                <a:srgbClr val="C00000"/>
              </a:solidFill>
            </a:endParaRPr>
          </a:p>
        </p:txBody>
      </p:sp>
      <p:sp>
        <p:nvSpPr>
          <p:cNvPr id="27" name="灯片编号占位符 26"/>
          <p:cNvSpPr>
            <a:spLocks noGrp="1"/>
          </p:cNvSpPr>
          <p:nvPr>
            <p:ph type="sldNum" sz="quarter" idx="12"/>
          </p:nvPr>
        </p:nvSpPr>
        <p:spPr/>
        <p:txBody>
          <a:bodyPr/>
          <a:p>
            <a:fld id="{EB0C6D84-046C-4B61-88A4-2088A2027A17}" type="slidenum">
              <a:rPr lang="zh-CN" altLang="en-US" smtClean="0"/>
            </a:fld>
            <a:endParaRPr lang="zh-CN" altLang="en-US" smtClean="0"/>
          </a:p>
        </p:txBody>
      </p:sp>
      <p:sp>
        <p:nvSpPr>
          <p:cNvPr id="4" name="文本框 3"/>
          <p:cNvSpPr txBox="1"/>
          <p:nvPr/>
        </p:nvSpPr>
        <p:spPr>
          <a:xfrm>
            <a:off x="5205730" y="3401695"/>
            <a:ext cx="2285365" cy="368300"/>
          </a:xfrm>
          <a:prstGeom prst="rect">
            <a:avLst/>
          </a:prstGeom>
          <a:noFill/>
        </p:spPr>
        <p:txBody>
          <a:bodyPr wrap="square" rtlCol="0">
            <a:spAutoFit/>
          </a:bodyPr>
          <a:p>
            <a:r>
              <a:rPr lang="zh-CN" altLang="en-US" b="1"/>
              <a:t>无症状期</a:t>
            </a:r>
            <a:r>
              <a:rPr lang="en-US" altLang="zh-CN" b="1"/>
              <a:t>/</a:t>
            </a:r>
            <a:r>
              <a:rPr lang="zh-CN" altLang="en-US" b="1"/>
              <a:t>潜伏期</a:t>
            </a:r>
            <a:endParaRPr lang="zh-CN" altLang="en-US" b="1"/>
          </a:p>
        </p:txBody>
      </p:sp>
      <p:sp>
        <p:nvSpPr>
          <p:cNvPr id="5" name="文本框 4"/>
          <p:cNvSpPr txBox="1"/>
          <p:nvPr/>
        </p:nvSpPr>
        <p:spPr>
          <a:xfrm>
            <a:off x="8474075" y="3401695"/>
            <a:ext cx="1863725" cy="368300"/>
          </a:xfrm>
          <a:prstGeom prst="rect">
            <a:avLst/>
          </a:prstGeom>
          <a:noFill/>
        </p:spPr>
        <p:txBody>
          <a:bodyPr wrap="square" rtlCol="0">
            <a:spAutoFit/>
          </a:bodyPr>
          <a:p>
            <a:r>
              <a:rPr lang="zh-CN" altLang="en-US" b="1"/>
              <a:t>发病期</a:t>
            </a:r>
            <a:r>
              <a:rPr lang="en-US" altLang="zh-CN" b="1"/>
              <a:t>/</a:t>
            </a:r>
            <a:r>
              <a:rPr lang="zh-CN" altLang="en-US" b="1"/>
              <a:t>艾滋病期</a:t>
            </a:r>
            <a:endParaRPr lang="zh-CN" altLang="en-US" b="1"/>
          </a:p>
        </p:txBody>
      </p:sp>
      <p:grpSp>
        <p:nvGrpSpPr>
          <p:cNvPr id="9" name="组合 8"/>
          <p:cNvGrpSpPr/>
          <p:nvPr/>
        </p:nvGrpSpPr>
        <p:grpSpPr>
          <a:xfrm>
            <a:off x="4697095" y="3830320"/>
            <a:ext cx="2654300" cy="2601595"/>
            <a:chOff x="7381" y="6085"/>
            <a:chExt cx="4030" cy="4038"/>
          </a:xfrm>
        </p:grpSpPr>
        <p:pic>
          <p:nvPicPr>
            <p:cNvPr id="2" name="图片 1"/>
            <p:cNvPicPr>
              <a:picLocks noChangeAspect="1"/>
            </p:cNvPicPr>
            <p:nvPr/>
          </p:nvPicPr>
          <p:blipFill>
            <a:blip r:embed="rId1"/>
            <a:stretch>
              <a:fillRect/>
            </a:stretch>
          </p:blipFill>
          <p:spPr>
            <a:xfrm>
              <a:off x="7381" y="6085"/>
              <a:ext cx="4031" cy="4039"/>
            </a:xfrm>
            <a:prstGeom prst="rect">
              <a:avLst/>
            </a:prstGeom>
          </p:spPr>
        </p:pic>
        <p:cxnSp>
          <p:nvCxnSpPr>
            <p:cNvPr id="8" name="直接连接符 7"/>
            <p:cNvCxnSpPr/>
            <p:nvPr/>
          </p:nvCxnSpPr>
          <p:spPr>
            <a:xfrm flipH="1">
              <a:off x="10005" y="9745"/>
              <a:ext cx="419" cy="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46"/>
                                        </p:tgtEl>
                                        <p:attrNameLst>
                                          <p:attrName>style.visibility</p:attrName>
                                        </p:attrNameLst>
                                      </p:cBhvr>
                                      <p:to>
                                        <p:strVal val="visible"/>
                                      </p:to>
                                    </p:set>
                                    <p:animEffect transition="in" filter="wipe(left)">
                                      <p:cBhvr>
                                        <p:cTn id="11"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灯片编号占位符 26"/>
          <p:cNvSpPr>
            <a:spLocks noGrp="1"/>
          </p:cNvSpPr>
          <p:nvPr>
            <p:ph type="sldNum" sz="quarter" idx="12"/>
          </p:nvPr>
        </p:nvSpPr>
        <p:spPr/>
        <p:txBody>
          <a:bodyPr/>
          <a:p>
            <a:fld id="{EB0C6D84-046C-4B61-88A4-2088A2027A17}" type="slidenum">
              <a:rPr lang="zh-CN" altLang="en-US" smtClean="0"/>
            </a:fld>
            <a:endParaRPr lang="zh-CN" altLang="en-US" smtClean="0"/>
          </a:p>
        </p:txBody>
      </p:sp>
      <p:sp>
        <p:nvSpPr>
          <p:cNvPr id="2" name="文本框 1"/>
          <p:cNvSpPr txBox="1"/>
          <p:nvPr/>
        </p:nvSpPr>
        <p:spPr>
          <a:xfrm>
            <a:off x="2842260" y="805815"/>
            <a:ext cx="6848475" cy="829945"/>
          </a:xfrm>
          <a:prstGeom prst="rect">
            <a:avLst/>
          </a:prstGeom>
          <a:noFill/>
        </p:spPr>
        <p:txBody>
          <a:bodyPr wrap="square" rtlCol="0">
            <a:spAutoFit/>
          </a:bodyPr>
          <a:p>
            <a:r>
              <a:rPr lang="zh-CN" altLang="en-US" sz="4800"/>
              <a:t>艾滋病的</a:t>
            </a:r>
            <a:r>
              <a:rPr lang="zh-CN" altLang="en-US" sz="4800">
                <a:solidFill>
                  <a:srgbClr val="C00000"/>
                </a:solidFill>
              </a:rPr>
              <a:t>传播途径</a:t>
            </a:r>
            <a:endParaRPr lang="zh-CN" altLang="en-US" sz="4800">
              <a:solidFill>
                <a:srgbClr val="C00000"/>
              </a:solidFill>
            </a:endParaRPr>
          </a:p>
        </p:txBody>
      </p:sp>
      <p:sp>
        <p:nvSpPr>
          <p:cNvPr id="16392" name="文本框 1"/>
          <p:cNvSpPr txBox="1">
            <a:spLocks noChangeArrowheads="1"/>
          </p:cNvSpPr>
          <p:nvPr/>
        </p:nvSpPr>
        <p:spPr bwMode="auto">
          <a:xfrm>
            <a:off x="682625" y="3691255"/>
            <a:ext cx="4164965" cy="2245360"/>
          </a:xfrm>
          <a:prstGeom prst="rect">
            <a:avLst/>
          </a:prstGeom>
          <a:noFill/>
          <a:ln w="9525">
            <a:noFill/>
            <a:miter lim="800000"/>
          </a:ln>
        </p:spPr>
        <p:txBody>
          <a:bodyPr wrap="square">
            <a:spAutoFit/>
          </a:bodyPr>
          <a:p>
            <a:r>
              <a:rPr lang="zh-CN" altLang="zh-CN" sz="2000" b="1">
                <a:solidFill>
                  <a:srgbClr val="C00000"/>
                </a:solidFill>
                <a:latin typeface="微软雅黑" panose="020B0503020204020204" pitchFamily="34" charset="-122"/>
                <a:ea typeface="微软雅黑" panose="020B0503020204020204" pitchFamily="34" charset="-122"/>
              </a:rPr>
              <a:t>无保护肛交性行为感HIV 的风险最高</a:t>
            </a:r>
            <a:r>
              <a:rPr lang="zh-CN" altLang="zh-CN" sz="2000">
                <a:solidFill>
                  <a:srgbClr val="C00000"/>
                </a:solidFill>
                <a:latin typeface="微软雅黑" panose="020B0503020204020204" pitchFamily="34" charset="-122"/>
                <a:ea typeface="微软雅黑" panose="020B0503020204020204" pitchFamily="34" charset="-122"/>
              </a:rPr>
              <a:t>。</a:t>
            </a:r>
            <a:r>
              <a:rPr lang="zh-CN" altLang="zh-CN" sz="2000">
                <a:latin typeface="微软雅黑" panose="020B0503020204020204" pitchFamily="34" charset="-122"/>
                <a:ea typeface="微软雅黑" panose="020B0503020204020204" pitchFamily="34" charset="-122"/>
              </a:rPr>
              <a:t>肛肠粘膜是单层柱状上皮，薄而脆弱，其下有丰富的毛细血管和艾滋病病毒的靶细胞，肛交时极易引起粘膜损伤造成病原体从肛门、直肠破损处侵入，直接进入血液造成感染。</a:t>
            </a:r>
            <a:endParaRPr lang="en-US" altLang="zh-CN" sz="20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11125" y="1403350"/>
            <a:ext cx="2731135" cy="2287905"/>
          </a:xfrm>
          <a:prstGeom prst="rect">
            <a:avLst/>
          </a:prstGeom>
        </p:spPr>
      </p:pic>
      <p:sp>
        <p:nvSpPr>
          <p:cNvPr id="9" name="圆角矩形 8"/>
          <p:cNvSpPr/>
          <p:nvPr/>
        </p:nvSpPr>
        <p:spPr>
          <a:xfrm>
            <a:off x="5914390" y="2243455"/>
            <a:ext cx="1888490" cy="810260"/>
          </a:xfrm>
          <a:prstGeom prst="roundRect">
            <a:avLst/>
          </a:prstGeom>
          <a:solidFill>
            <a:srgbClr val="E6E6E6"/>
          </a:solidFill>
          <a:ln w="635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sz="3200" b="1" noProof="1">
                <a:solidFill>
                  <a:srgbClr val="C00000"/>
                </a:solidFill>
                <a:latin typeface="微软雅黑" panose="020B0503020204020204" pitchFamily="34" charset="-122"/>
                <a:ea typeface="微软雅黑" panose="020B0503020204020204" pitchFamily="34" charset="-122"/>
                <a:sym typeface="+mn-ea"/>
              </a:rPr>
              <a:t>血液传播</a:t>
            </a:r>
            <a:endParaRPr lang="zh-CN" altLang="en-US" sz="2665" b="1" noProof="1">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文本框 6"/>
          <p:cNvSpPr txBox="1"/>
          <p:nvPr/>
        </p:nvSpPr>
        <p:spPr>
          <a:xfrm>
            <a:off x="8025765" y="2129155"/>
            <a:ext cx="3181985" cy="1630045"/>
          </a:xfrm>
          <a:prstGeom prst="rect">
            <a:avLst/>
          </a:prstGeom>
          <a:noFill/>
        </p:spPr>
        <p:txBody>
          <a:bodyPr wrap="square" rtlCol="0">
            <a:spAutoFit/>
          </a:bodyPr>
          <a:p>
            <a:r>
              <a:rPr lang="zh-CN" altLang="en-US" sz="2000" dirty="0">
                <a:cs typeface="+mn-ea"/>
                <a:sym typeface="+mn-lt"/>
              </a:rPr>
              <a:t> 共用针具吸毒，输入含</a:t>
            </a:r>
            <a:r>
              <a:rPr lang="en-US" altLang="zh-CN" sz="2000" dirty="0">
                <a:cs typeface="+mn-ea"/>
                <a:sym typeface="+mn-lt"/>
              </a:rPr>
              <a:t>HIV</a:t>
            </a:r>
            <a:r>
              <a:rPr lang="zh-CN" altLang="en-US" sz="2000" dirty="0">
                <a:cs typeface="+mn-ea"/>
                <a:sym typeface="+mn-lt"/>
              </a:rPr>
              <a:t>的血液、血制品或移植受污染的组织，共用受污染的注射器、 外科器械、纹身器械和其它锐器。</a:t>
            </a:r>
            <a:endParaRPr lang="zh-CN" altLang="en-US" sz="2000"/>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5695" y="382905"/>
            <a:ext cx="2058670" cy="1854835"/>
          </a:xfrm>
          <a:prstGeom prst="rect">
            <a:avLst/>
          </a:prstGeom>
        </p:spPr>
      </p:pic>
      <p:sp>
        <p:nvSpPr>
          <p:cNvPr id="18" name="圆角矩形 17"/>
          <p:cNvSpPr/>
          <p:nvPr/>
        </p:nvSpPr>
        <p:spPr>
          <a:xfrm>
            <a:off x="5782310" y="3968115"/>
            <a:ext cx="2153285" cy="801370"/>
          </a:xfrm>
          <a:prstGeom prst="roundRect">
            <a:avLst/>
          </a:prstGeom>
          <a:solidFill>
            <a:srgbClr val="E6E6E6"/>
          </a:solidFill>
          <a:ln w="635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r>
              <a:rPr lang="zh-CN" altLang="en-US" sz="3200" b="1" noProof="1">
                <a:solidFill>
                  <a:srgbClr val="C00000"/>
                </a:solidFill>
                <a:latin typeface="微软雅黑" panose="020B0503020204020204" pitchFamily="34" charset="-122"/>
                <a:ea typeface="微软雅黑" panose="020B0503020204020204" pitchFamily="34" charset="-122"/>
                <a:sym typeface="+mn-ea"/>
              </a:rPr>
              <a:t>母婴传播</a:t>
            </a:r>
            <a:endParaRPr lang="zh-CN" altLang="en-US" sz="2665" b="1" noProof="1">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4" name="图片 13"/>
          <p:cNvPicPr>
            <a:picLocks noChangeAspect="1"/>
          </p:cNvPicPr>
          <p:nvPr/>
        </p:nvPicPr>
        <p:blipFill>
          <a:blip r:embed="rId3"/>
          <a:stretch>
            <a:fillRect/>
          </a:stretch>
        </p:blipFill>
        <p:spPr>
          <a:xfrm>
            <a:off x="5782310" y="4874260"/>
            <a:ext cx="1960245" cy="1847215"/>
          </a:xfrm>
          <a:prstGeom prst="rect">
            <a:avLst/>
          </a:prstGeom>
        </p:spPr>
      </p:pic>
      <p:sp>
        <p:nvSpPr>
          <p:cNvPr id="15" name="文本框 14"/>
          <p:cNvSpPr txBox="1"/>
          <p:nvPr/>
        </p:nvSpPr>
        <p:spPr>
          <a:xfrm>
            <a:off x="8025765" y="4114165"/>
            <a:ext cx="3108960" cy="1322070"/>
          </a:xfrm>
          <a:prstGeom prst="rect">
            <a:avLst/>
          </a:prstGeom>
          <a:noFill/>
        </p:spPr>
        <p:txBody>
          <a:bodyPr wrap="square" rtlCol="0">
            <a:spAutoFit/>
          </a:bodyPr>
          <a:p>
            <a:r>
              <a:rPr lang="zh-CN" altLang="en-US" sz="2000"/>
              <a:t>感染</a:t>
            </a:r>
            <a:r>
              <a:rPr lang="en-US" altLang="zh-CN" sz="2000"/>
              <a:t>HIV</a:t>
            </a:r>
            <a:r>
              <a:rPr lang="zh-CN" altLang="en-US" sz="2000"/>
              <a:t>的女性在怀孕、分娩、哺乳的过程中可能将</a:t>
            </a:r>
            <a:r>
              <a:rPr lang="en-US" altLang="zh-CN" sz="2000"/>
              <a:t>HIV</a:t>
            </a:r>
            <a:r>
              <a:rPr lang="zh-CN" altLang="en-US" sz="2000"/>
              <a:t>病毒传染给小孩，小孩一出生便是感染者。</a:t>
            </a:r>
            <a:endParaRPr lang="en-US" altLang="zh-CN" sz="2000"/>
          </a:p>
        </p:txBody>
      </p:sp>
      <p:sp>
        <p:nvSpPr>
          <p:cNvPr id="28" name="圆角矩形 27"/>
          <p:cNvSpPr/>
          <p:nvPr/>
        </p:nvSpPr>
        <p:spPr>
          <a:xfrm>
            <a:off x="2700020" y="2261235"/>
            <a:ext cx="2146935" cy="792480"/>
          </a:xfrm>
          <a:prstGeom prst="roundRect">
            <a:avLst/>
          </a:prstGeom>
          <a:solidFill>
            <a:srgbClr val="E6E6E6"/>
          </a:solidFill>
          <a:ln w="635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noProof="1">
                <a:solidFill>
                  <a:srgbClr val="C00000"/>
                </a:solidFill>
                <a:latin typeface="微软雅黑" panose="020B0503020204020204" pitchFamily="34" charset="-122"/>
                <a:ea typeface="微软雅黑" panose="020B0503020204020204" pitchFamily="34" charset="-122"/>
                <a:sym typeface="+mn-ea"/>
              </a:rPr>
              <a:t>性传播</a:t>
            </a:r>
            <a:endParaRPr lang="zh-CN" altLang="en-US" sz="2400" b="1" noProof="1">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灯片编号占位符 26"/>
          <p:cNvSpPr>
            <a:spLocks noGrp="1"/>
          </p:cNvSpPr>
          <p:nvPr>
            <p:ph type="sldNum" sz="quarter" idx="12"/>
          </p:nvPr>
        </p:nvSpPr>
        <p:spPr/>
        <p:txBody>
          <a:bodyPr/>
          <a:p>
            <a:fld id="{EB0C6D84-046C-4B61-88A4-2088A2027A17}" type="slidenum">
              <a:rPr lang="zh-CN" altLang="en-US" smtClean="0"/>
            </a:fld>
            <a:endParaRPr lang="zh-CN" altLang="en-US" smtClean="0"/>
          </a:p>
        </p:txBody>
      </p:sp>
      <p:sp>
        <p:nvSpPr>
          <p:cNvPr id="16392" name="文本框 1"/>
          <p:cNvSpPr txBox="1">
            <a:spLocks noChangeArrowheads="1"/>
          </p:cNvSpPr>
          <p:nvPr/>
        </p:nvSpPr>
        <p:spPr bwMode="auto">
          <a:xfrm>
            <a:off x="1507490" y="883920"/>
            <a:ext cx="9506585" cy="1198880"/>
          </a:xfrm>
          <a:prstGeom prst="rect">
            <a:avLst/>
          </a:prstGeom>
          <a:noFill/>
          <a:ln w="9525">
            <a:noFill/>
            <a:miter lim="800000"/>
          </a:ln>
        </p:spPr>
        <p:txBody>
          <a:bodyPr wrap="square">
            <a:spAutoFit/>
          </a:bodyPr>
          <a:p>
            <a:pPr algn="just">
              <a:lnSpc>
                <a:spcPct val="150000"/>
              </a:lnSpc>
              <a:defRPr/>
            </a:pPr>
            <a:r>
              <a:rPr lang="zh-CN" altLang="en-US" sz="2400" dirty="0">
                <a:cs typeface="+mn-ea"/>
                <a:sym typeface="Arial" panose="020B0604020202020204" pitchFamily="34" charset="0"/>
              </a:rPr>
              <a:t>艾滋病与人们自身行为关系密切，是一种</a:t>
            </a:r>
            <a:r>
              <a:rPr lang="zh-CN" altLang="en-US" sz="2400" b="1" dirty="0">
                <a:solidFill>
                  <a:srgbClr val="C00000"/>
                </a:solidFill>
                <a:cs typeface="+mn-ea"/>
                <a:sym typeface="Arial" panose="020B0604020202020204" pitchFamily="34" charset="0"/>
              </a:rPr>
              <a:t>“行为病”，</a:t>
            </a:r>
            <a:r>
              <a:rPr lang="zh-CN" altLang="en-US" sz="2400" dirty="0">
                <a:cs typeface="+mn-ea"/>
                <a:sym typeface="Arial" panose="020B0604020202020204" pitchFamily="34" charset="0"/>
              </a:rPr>
              <a:t>但是</a:t>
            </a:r>
            <a:r>
              <a:rPr lang="zh-CN" altLang="en-US" sz="2400" dirty="0">
                <a:solidFill>
                  <a:srgbClr val="C00000"/>
                </a:solidFill>
                <a:cs typeface="+mn-ea"/>
                <a:sym typeface="Arial" panose="020B0604020202020204" pitchFamily="34" charset="0"/>
              </a:rPr>
              <a:t>日常生活的一般接触不会造成传播。</a:t>
            </a:r>
            <a:endParaRPr lang="zh-CN" altLang="en-US" sz="2400" dirty="0">
              <a:solidFill>
                <a:srgbClr val="C00000"/>
              </a:solidFill>
              <a:cs typeface="+mn-ea"/>
              <a:sym typeface="Arial" panose="020B0604020202020204" pitchFamily="34" charset="0"/>
            </a:endParaRPr>
          </a:p>
        </p:txBody>
      </p:sp>
      <p:pic>
        <p:nvPicPr>
          <p:cNvPr id="22530" name="Picture 1026" descr="aids1ok"/>
          <p:cNvPicPr>
            <a:picLocks noChangeAspect="1" noChangeArrowheads="1"/>
          </p:cNvPicPr>
          <p:nvPr/>
        </p:nvPicPr>
        <p:blipFill>
          <a:blip r:embed="rId1">
            <a:clrChange>
              <a:clrFrom>
                <a:srgbClr val="FFFFFF">
                  <a:alpha val="100000"/>
                </a:srgbClr>
              </a:clrFrom>
              <a:clrTo>
                <a:srgbClr val="FFFFFF">
                  <a:alpha val="100000"/>
                  <a:alpha val="0"/>
                </a:srgbClr>
              </a:clrTo>
            </a:clrChange>
            <a:lum bright="18000"/>
            <a:extLst>
              <a:ext uri="{28A0092B-C50C-407E-A947-70E740481C1C}">
                <a14:useLocalDpi xmlns:a14="http://schemas.microsoft.com/office/drawing/2010/main" val="0"/>
              </a:ext>
            </a:extLst>
          </a:blip>
          <a:srcRect/>
          <a:stretch>
            <a:fillRect/>
          </a:stretch>
        </p:blipFill>
        <p:spPr bwMode="auto">
          <a:xfrm>
            <a:off x="6418580" y="2327910"/>
            <a:ext cx="4935220" cy="337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aids0ok"/>
          <p:cNvPicPr>
            <a:picLocks noChangeAspect="1" noChangeArrowheads="1"/>
          </p:cNvPicPr>
          <p:nvPr/>
        </p:nvPicPr>
        <p:blipFill>
          <a:blip r:embed="rId2">
            <a:clrChange>
              <a:clrFrom>
                <a:srgbClr val="FFFFFF">
                  <a:alpha val="100000"/>
                </a:srgbClr>
              </a:clrFrom>
              <a:clrTo>
                <a:srgbClr val="FFFFFF">
                  <a:alpha val="100000"/>
                  <a:alpha val="0"/>
                </a:srgbClr>
              </a:clrTo>
            </a:clrChange>
            <a:lum bright="24000" contrast="-6000"/>
            <a:extLst>
              <a:ext uri="{28A0092B-C50C-407E-A947-70E740481C1C}">
                <a14:useLocalDpi xmlns:a14="http://schemas.microsoft.com/office/drawing/2010/main" val="0"/>
              </a:ext>
            </a:extLst>
          </a:blip>
          <a:srcRect/>
          <a:stretch>
            <a:fillRect/>
          </a:stretch>
        </p:blipFill>
        <p:spPr bwMode="auto">
          <a:xfrm>
            <a:off x="790258" y="2359660"/>
            <a:ext cx="4970462"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b="6021"/>
          <a:stretch>
            <a:fillRect/>
          </a:stretch>
        </p:blipFill>
        <p:spPr>
          <a:xfrm>
            <a:off x="726491" y="1116089"/>
            <a:ext cx="781106" cy="734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500" fill="hold">
                                          <p:stCondLst>
                                            <p:cond delay="0"/>
                                          </p:stCondLst>
                                        </p:cTn>
                                        <p:tgtEl>
                                          <p:spTgt spid="22530"/>
                                        </p:tgtEl>
                                        <p:attrNameLst>
                                          <p:attrName>style.visibility</p:attrName>
                                        </p:attrNameLst>
                                      </p:cBhvr>
                                      <p:to>
                                        <p:strVal val="visible"/>
                                      </p:to>
                                    </p:set>
                                    <p:anim calcmode="lin" valueType="num">
                                      <p:cBhvr>
                                        <p:cTn id="7" dur="500" fill="hold"/>
                                        <p:tgtEl>
                                          <p:spTgt spid="22530"/>
                                        </p:tgtEl>
                                        <p:attrNameLst>
                                          <p:attrName>ppt_w</p:attrName>
                                        </p:attrNameLst>
                                      </p:cBhvr>
                                      <p:tavLst>
                                        <p:tav tm="0">
                                          <p:val>
                                            <p:fltVal val="0"/>
                                          </p:val>
                                        </p:tav>
                                        <p:tav tm="100000">
                                          <p:val>
                                            <p:strVal val="#ppt_w"/>
                                          </p:val>
                                        </p:tav>
                                      </p:tavLst>
                                    </p:anim>
                                    <p:anim calcmode="lin" valueType="num">
                                      <p:cBhvr>
                                        <p:cTn id="8" dur="500" fill="hold"/>
                                        <p:tgtEl>
                                          <p:spTgt spid="22530"/>
                                        </p:tgtEl>
                                        <p:attrNameLst>
                                          <p:attrName>ppt_h</p:attrName>
                                        </p:attrNameLst>
                                      </p:cBhvr>
                                      <p:tavLst>
                                        <p:tav tm="0">
                                          <p:val>
                                            <p:fltVal val="0"/>
                                          </p:val>
                                        </p:tav>
                                        <p:tav tm="100000">
                                          <p:val>
                                            <p:strVal val="#ppt_h"/>
                                          </p:val>
                                        </p:tav>
                                      </p:tavLst>
                                    </p:anim>
                                    <p:anim calcmode="lin" valueType="num">
                                      <p:cBhvr>
                                        <p:cTn id="9" dur="500" fill="hold"/>
                                        <p:tgtEl>
                                          <p:spTgt spid="22530"/>
                                        </p:tgtEl>
                                        <p:attrNameLst>
                                          <p:attrName>style.rotation</p:attrName>
                                        </p:attrNameLst>
                                      </p:cBhvr>
                                      <p:tavLst>
                                        <p:tav tm="0">
                                          <p:val>
                                            <p:fltVal val="90"/>
                                          </p:val>
                                        </p:tav>
                                        <p:tav tm="100000">
                                          <p:val>
                                            <p:fltVal val="0"/>
                                          </p:val>
                                        </p:tav>
                                      </p:tavLst>
                                    </p:anim>
                                    <p:animEffect transition="in" filter="fade">
                                      <p:cBhvr>
                                        <p:cTn id="10" dur="500"/>
                                        <p:tgtEl>
                                          <p:spTgt spid="22530"/>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500" fill="hold">
                                          <p:stCondLst>
                                            <p:cond delay="0"/>
                                          </p:stCondLst>
                                        </p:cTn>
                                        <p:tgtEl>
                                          <p:spTgt spid="21506"/>
                                        </p:tgtEl>
                                        <p:attrNameLst>
                                          <p:attrName>style.visibility</p:attrName>
                                        </p:attrNameLst>
                                      </p:cBhvr>
                                      <p:to>
                                        <p:strVal val="visible"/>
                                      </p:to>
                                    </p:set>
                                    <p:anim calcmode="lin" valueType="num">
                                      <p:cBhvr>
                                        <p:cTn id="14" dur="500" fill="hold"/>
                                        <p:tgtEl>
                                          <p:spTgt spid="21506"/>
                                        </p:tgtEl>
                                        <p:attrNameLst>
                                          <p:attrName>ppt_w</p:attrName>
                                        </p:attrNameLst>
                                      </p:cBhvr>
                                      <p:tavLst>
                                        <p:tav tm="0">
                                          <p:val>
                                            <p:fltVal val="0"/>
                                          </p:val>
                                        </p:tav>
                                        <p:tav tm="100000">
                                          <p:val>
                                            <p:strVal val="#ppt_w"/>
                                          </p:val>
                                        </p:tav>
                                      </p:tavLst>
                                    </p:anim>
                                    <p:anim calcmode="lin" valueType="num">
                                      <p:cBhvr>
                                        <p:cTn id="15" dur="500" fill="hold"/>
                                        <p:tgtEl>
                                          <p:spTgt spid="21506"/>
                                        </p:tgtEl>
                                        <p:attrNameLst>
                                          <p:attrName>ppt_h</p:attrName>
                                        </p:attrNameLst>
                                      </p:cBhvr>
                                      <p:tavLst>
                                        <p:tav tm="0">
                                          <p:val>
                                            <p:fltVal val="0"/>
                                          </p:val>
                                        </p:tav>
                                        <p:tav tm="100000">
                                          <p:val>
                                            <p:strVal val="#ppt_h"/>
                                          </p:val>
                                        </p:tav>
                                      </p:tavLst>
                                    </p:anim>
                                    <p:anim calcmode="lin" valueType="num">
                                      <p:cBhvr>
                                        <p:cTn id="16" dur="500" fill="hold"/>
                                        <p:tgtEl>
                                          <p:spTgt spid="21506"/>
                                        </p:tgtEl>
                                        <p:attrNameLst>
                                          <p:attrName>style.rotation</p:attrName>
                                        </p:attrNameLst>
                                      </p:cBhvr>
                                      <p:tavLst>
                                        <p:tav tm="0">
                                          <p:val>
                                            <p:fltVal val="90"/>
                                          </p:val>
                                        </p:tav>
                                        <p:tav tm="100000">
                                          <p:val>
                                            <p:fltVal val="0"/>
                                          </p:val>
                                        </p:tav>
                                      </p:tavLst>
                                    </p:anim>
                                    <p:animEffect transition="in" filter="fade">
                                      <p:cBhvr>
                                        <p:cTn id="1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57776" y="2620673"/>
            <a:ext cx="4765012" cy="922020"/>
          </a:xfrm>
          <a:prstGeom prst="rect">
            <a:avLst/>
          </a:prstGeom>
          <a:noFill/>
        </p:spPr>
        <p:txBody>
          <a:bodyPr wrap="square" rtlCol="0">
            <a:spAutoFit/>
          </a:bodyPr>
          <a:lstStyle/>
          <a:p>
            <a:pPr algn="dist"/>
            <a:r>
              <a:rPr lang="zh-CN" altLang="en-US" sz="5400" spc="300" dirty="0">
                <a:solidFill>
                  <a:schemeClr val="tx1"/>
                </a:solidFill>
                <a:effectLst/>
                <a:latin typeface="微软雅黑" panose="020B0503020204020204" pitchFamily="34" charset="-122"/>
                <a:ea typeface="微软雅黑" panose="020B0503020204020204" pitchFamily="34" charset="-122"/>
                <a:sym typeface="+mn-ea"/>
              </a:rPr>
              <a:t>艾滋危害</a:t>
            </a:r>
            <a:endParaRPr lang="zh-CN" altLang="en-US" sz="5400" spc="300" dirty="0">
              <a:solidFill>
                <a:schemeClr val="tx1"/>
              </a:solidFill>
              <a:effectLst/>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731248" y="1441983"/>
            <a:ext cx="2418080" cy="768350"/>
          </a:xfrm>
          <a:prstGeom prst="rect">
            <a:avLst/>
          </a:prstGeom>
          <a:noFill/>
        </p:spPr>
        <p:txBody>
          <a:bodyPr wrap="none" rtlCol="0">
            <a:spAutoFit/>
          </a:bodyPr>
          <a:lstStyle/>
          <a:p>
            <a:pPr algn="l"/>
            <a:r>
              <a:rPr lang="zh-CN" altLang="en-US" sz="4400" b="1" dirty="0">
                <a:solidFill>
                  <a:schemeClr val="tx1">
                    <a:lumMod val="85000"/>
                    <a:lumOff val="15000"/>
                  </a:schemeClr>
                </a:solidFill>
                <a:latin typeface="微软雅黑" panose="020B0503020204020204" pitchFamily="34" charset="-122"/>
                <a:ea typeface="微软雅黑" panose="020B0503020204020204" pitchFamily="34" charset="-122"/>
              </a:rPr>
              <a:t>第二部分</a:t>
            </a:r>
            <a:endParaRPr lang="zh-CN" altLang="en-US" sz="4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4958978"/>
            <a:ext cx="11881128" cy="19019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toncfs3">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3042</Words>
  <Application>WPS 演示</Application>
  <PresentationFormat>宽屏</PresentationFormat>
  <Paragraphs>322</Paragraphs>
  <Slides>30</Slides>
  <Notes>25</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30</vt:i4>
      </vt:variant>
    </vt:vector>
  </HeadingPairs>
  <TitlesOfParts>
    <vt:vector size="49" baseType="lpstr">
      <vt:lpstr>Arial</vt:lpstr>
      <vt:lpstr>宋体</vt:lpstr>
      <vt:lpstr>Wingdings</vt:lpstr>
      <vt:lpstr>思源黑体 CN ExtraLight</vt:lpstr>
      <vt:lpstr>黑体</vt:lpstr>
      <vt:lpstr>Century Gothic</vt:lpstr>
      <vt:lpstr>书体坊兰亭体</vt:lpstr>
      <vt:lpstr>微软雅黑</vt:lpstr>
      <vt:lpstr>Wingdings 2</vt:lpstr>
      <vt:lpstr>Times New Roman</vt:lpstr>
      <vt:lpstr>华文中宋</vt:lpstr>
      <vt:lpstr>Symbol</vt:lpstr>
      <vt:lpstr>Arial Unicode MS</vt:lpstr>
      <vt:lpstr>等线</vt:lpstr>
      <vt:lpstr>Wingdings</vt:lpstr>
      <vt:lpstr>方正小标宋简体</vt:lpstr>
      <vt:lpstr>华文行楷</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社区动员同防艾 健康中国我行动</dc:title>
  <dc:creator>Administrator</dc:creator>
  <cp:lastModifiedBy>郭敏</cp:lastModifiedBy>
  <cp:revision>225</cp:revision>
  <dcterms:created xsi:type="dcterms:W3CDTF">2019-11-13T07:41:00Z</dcterms:created>
  <dcterms:modified xsi:type="dcterms:W3CDTF">2025-04-16T04:07:14Z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01865B97EB2F48D88785B501F1D9F170_13</vt:lpwstr>
  </property>
</Properties>
</file>