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257" r:id="rId3"/>
    <p:sldId id="320" r:id="rId5"/>
    <p:sldId id="319" r:id="rId6"/>
    <p:sldId id="258" r:id="rId7"/>
    <p:sldId id="259" r:id="rId8"/>
    <p:sldId id="260" r:id="rId9"/>
    <p:sldId id="299" r:id="rId10"/>
    <p:sldId id="261" r:id="rId11"/>
    <p:sldId id="300" r:id="rId12"/>
    <p:sldId id="262" r:id="rId13"/>
    <p:sldId id="301" r:id="rId14"/>
    <p:sldId id="263" r:id="rId15"/>
    <p:sldId id="317" r:id="rId16"/>
    <p:sldId id="265" r:id="rId17"/>
    <p:sldId id="318" r:id="rId18"/>
    <p:sldId id="266" r:id="rId19"/>
    <p:sldId id="316" r:id="rId20"/>
  </p:sldIdLst>
  <p:sldSz cx="12192000" cy="6858000"/>
  <p:notesSz cx="6858000" cy="9144000"/>
  <p:embeddedFontLst>
    <p:embeddedFont>
      <p:font typeface="楷体" panose="02010609060101010101" charset="-122"/>
      <p:regular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3AA"/>
    <a:srgbClr val="FED9BE"/>
    <a:srgbClr val="FF9C80"/>
    <a:srgbClr val="FCB184"/>
    <a:srgbClr val="FEDFCC"/>
    <a:srgbClr val="FBA985"/>
    <a:srgbClr val="FFAC86"/>
    <a:srgbClr val="FFAD87"/>
    <a:srgbClr val="2D47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654" y="54"/>
      </p:cViewPr>
      <p:guideLst>
        <p:guide orient="horz" pos="2114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71.xml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字魂58号-创中黑" panose="00000500000000000000" charset="-122"/>
                <a:ea typeface="字魂58号-创中黑" panose="00000500000000000000" charset="-122"/>
              </a:rPr>
            </a:fld>
            <a:endParaRPr lang="zh-CN" altLang="en-US" smtClean="0"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字魂58号-创中黑" panose="00000500000000000000" charset="-122"/>
                <a:ea typeface="字魂58号-创中黑" panose="00000500000000000000" charset="-122"/>
              </a:rPr>
            </a:fld>
            <a:endParaRPr lang="zh-CN" altLang="en-US" smtClean="0"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88F99-6D45-48B4-A690-9706AA3BE2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CCEAC-8D3F-49ED-B758-76BF4739C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BA84C-A7A7-44C9-965A-F652DB122E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1316C-3D54-439B-9175-227A00B8C0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1316C-3D54-439B-9175-227A00B8C0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1316C-3D54-439B-9175-227A00B8C0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2DED5-59E6-409E-ABE6-307241A82F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854D-482A-449A-ACA2-FAFD81106B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tags" Target="../tags/tag61.xml"/><Relationship Id="rId22" Type="http://schemas.openxmlformats.org/officeDocument/2006/relationships/tags" Target="../tags/tag60.xml"/><Relationship Id="rId21" Type="http://schemas.openxmlformats.org/officeDocument/2006/relationships/tags" Target="../tags/tag59.xml"/><Relationship Id="rId20" Type="http://schemas.openxmlformats.org/officeDocument/2006/relationships/tags" Target="../tags/tag58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57.xml"/><Relationship Id="rId18" Type="http://schemas.openxmlformats.org/officeDocument/2006/relationships/tags" Target="../tags/tag56.xml"/><Relationship Id="rId17" Type="http://schemas.openxmlformats.org/officeDocument/2006/relationships/image" Target="../media/image1.pn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8号-创中黑" panose="00000500000000000000" charset="-122"/>
              <a:ea typeface="字魂58号-创中黑" panose="00000500000000000000" charset="-122"/>
              <a:cs typeface="字魂58号-创中黑" panose="000005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5.xml"/><Relationship Id="rId1" Type="http://schemas.openxmlformats.org/officeDocument/2006/relationships/tags" Target="../tags/tag6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image" Target="../media/image3.png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0" Type="http://schemas.openxmlformats.org/officeDocument/2006/relationships/notesSlide" Target="../notesSlides/notesSlide4.xml"/><Relationship Id="rId1" Type="http://schemas.openxmlformats.org/officeDocument/2006/relationships/tags" Target="../tags/tag63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8"/>
          <p:cNvSpPr/>
          <p:nvPr/>
        </p:nvSpPr>
        <p:spPr bwMode="auto">
          <a:xfrm>
            <a:off x="722295" y="5933120"/>
            <a:ext cx="2637111" cy="2632336"/>
          </a:xfrm>
          <a:custGeom>
            <a:avLst/>
            <a:gdLst>
              <a:gd name="T0" fmla="*/ 2208 w 2208"/>
              <a:gd name="T1" fmla="*/ 1170 h 2204"/>
              <a:gd name="T2" fmla="*/ 2208 w 2208"/>
              <a:gd name="T3" fmla="*/ 1170 h 2204"/>
              <a:gd name="T4" fmla="*/ 2208 w 2208"/>
              <a:gd name="T5" fmla="*/ 2204 h 2204"/>
              <a:gd name="T6" fmla="*/ 2208 w 2208"/>
              <a:gd name="T7" fmla="*/ 2204 h 2204"/>
              <a:gd name="T8" fmla="*/ 2208 w 2208"/>
              <a:gd name="T9" fmla="*/ 1170 h 2204"/>
              <a:gd name="T10" fmla="*/ 971 w 2208"/>
              <a:gd name="T11" fmla="*/ 0 h 2204"/>
              <a:gd name="T12" fmla="*/ 0 w 2208"/>
              <a:gd name="T13" fmla="*/ 0 h 2204"/>
              <a:gd name="T14" fmla="*/ 0 w 2208"/>
              <a:gd name="T15" fmla="*/ 2204 h 2204"/>
              <a:gd name="T16" fmla="*/ 968 w 2208"/>
              <a:gd name="T17" fmla="*/ 2204 h 2204"/>
              <a:gd name="T18" fmla="*/ 968 w 2208"/>
              <a:gd name="T19" fmla="*/ 2203 h 2204"/>
              <a:gd name="T20" fmla="*/ 0 w 2208"/>
              <a:gd name="T21" fmla="*/ 2203 h 2204"/>
              <a:gd name="T22" fmla="*/ 0 w 2208"/>
              <a:gd name="T23" fmla="*/ 1029 h 2204"/>
              <a:gd name="T24" fmla="*/ 3 w 2208"/>
              <a:gd name="T25" fmla="*/ 1029 h 2204"/>
              <a:gd name="T26" fmla="*/ 3 w 2208"/>
              <a:gd name="T27" fmla="*/ 1 h 2204"/>
              <a:gd name="T28" fmla="*/ 971 w 2208"/>
              <a:gd name="T29" fmla="*/ 1 h 2204"/>
              <a:gd name="T30" fmla="*/ 971 w 2208"/>
              <a:gd name="T31" fmla="*/ 0 h 2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08" h="2204">
                <a:moveTo>
                  <a:pt x="2208" y="1170"/>
                </a:moveTo>
                <a:lnTo>
                  <a:pt x="2208" y="1170"/>
                </a:lnTo>
                <a:lnTo>
                  <a:pt x="2208" y="2204"/>
                </a:lnTo>
                <a:lnTo>
                  <a:pt x="2208" y="2204"/>
                </a:lnTo>
                <a:lnTo>
                  <a:pt x="2208" y="1170"/>
                </a:lnTo>
                <a:moveTo>
                  <a:pt x="971" y="0"/>
                </a:moveTo>
                <a:lnTo>
                  <a:pt x="0" y="0"/>
                </a:lnTo>
                <a:lnTo>
                  <a:pt x="0" y="2204"/>
                </a:lnTo>
                <a:lnTo>
                  <a:pt x="968" y="2204"/>
                </a:lnTo>
                <a:lnTo>
                  <a:pt x="968" y="2203"/>
                </a:lnTo>
                <a:lnTo>
                  <a:pt x="0" y="2203"/>
                </a:lnTo>
                <a:lnTo>
                  <a:pt x="0" y="1029"/>
                </a:lnTo>
                <a:lnTo>
                  <a:pt x="3" y="1029"/>
                </a:lnTo>
                <a:lnTo>
                  <a:pt x="3" y="1"/>
                </a:lnTo>
                <a:lnTo>
                  <a:pt x="971" y="1"/>
                </a:lnTo>
                <a:lnTo>
                  <a:pt x="97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2400">
              <a:latin typeface="字魂58号-创中黑" panose="00000500000000000000" charset="-122"/>
              <a:ea typeface="字魂58号-创中黑" panose="00000500000000000000" charset="-122"/>
              <a:cs typeface="+mn-ea"/>
              <a:sym typeface="+mn-l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094230" y="1527175"/>
            <a:ext cx="7345680" cy="3234055"/>
            <a:chOff x="3411" y="2390"/>
            <a:chExt cx="11568" cy="5093"/>
          </a:xfrm>
        </p:grpSpPr>
        <p:sp>
          <p:nvSpPr>
            <p:cNvPr id="17" name="矩形 16"/>
            <p:cNvSpPr/>
            <p:nvPr/>
          </p:nvSpPr>
          <p:spPr>
            <a:xfrm>
              <a:off x="3411" y="2950"/>
              <a:ext cx="11568" cy="3952"/>
            </a:xfrm>
            <a:prstGeom prst="rect">
              <a:avLst/>
            </a:prstGeom>
            <a:noFill/>
            <a:ln w="34925">
              <a:solidFill>
                <a:srgbClr val="FFAD8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8" y="6719"/>
              <a:ext cx="3569" cy="76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22" y="2390"/>
              <a:ext cx="3569" cy="765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2679065" y="2203450"/>
            <a:ext cx="65576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sym typeface="汉仪铸字美心体简" panose="00020600040101010101" charset="-122"/>
              </a:rPr>
              <a:t>生活中常见的中草药植物</a:t>
            </a:r>
            <a:r>
              <a:rPr lang="zh-CN" altLang="en-US" sz="9600"/>
              <a:t> </a:t>
            </a:r>
            <a:endParaRPr lang="zh-CN" altLang="en-US" sz="9600"/>
          </a:p>
        </p:txBody>
      </p:sp>
      <p:cxnSp>
        <p:nvCxnSpPr>
          <p:cNvPr id="24" name="直接连接符 23"/>
          <p:cNvCxnSpPr>
            <a:endCxn id="20" idx="2"/>
          </p:cNvCxnSpPr>
          <p:nvPr/>
        </p:nvCxnSpPr>
        <p:spPr>
          <a:xfrm flipH="1">
            <a:off x="6600190" y="912495"/>
            <a:ext cx="1319530" cy="1100455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2494280" y="4832350"/>
            <a:ext cx="1319530" cy="1100455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4053205" y="4611370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5538470" y="947420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3869690" y="3772535"/>
            <a:ext cx="1061720" cy="1086485"/>
          </a:xfrm>
          <a:prstGeom prst="ellipse">
            <a:avLst/>
          </a:prstGeom>
          <a:noFill/>
          <a:ln w="28575">
            <a:solidFill>
              <a:srgbClr val="FFAD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210935" y="1997710"/>
            <a:ext cx="421640" cy="440055"/>
          </a:xfrm>
          <a:prstGeom prst="ellipse">
            <a:avLst/>
          </a:prstGeom>
          <a:noFill/>
          <a:ln>
            <a:solidFill>
              <a:srgbClr val="FFAD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4" name="直接连接符 33"/>
          <p:cNvCxnSpPr/>
          <p:nvPr/>
        </p:nvCxnSpPr>
        <p:spPr>
          <a:xfrm flipH="1">
            <a:off x="2494280" y="3836035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4125595"/>
            <a:ext cx="2546350" cy="485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280" y="1617980"/>
            <a:ext cx="2266315" cy="4857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88310" y="6003290"/>
            <a:ext cx="44176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劳动街社区卫生服务中心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6610" y="889000"/>
            <a:ext cx="3556000" cy="39204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815" y="889000"/>
            <a:ext cx="2886710" cy="19342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1475" y="2725420"/>
            <a:ext cx="4106545" cy="15786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功能主治：清热解毒，利尿散结。治急性乳腺炎，淋巴腺炎，瘰疬，疔毒疮肿，急性结膜炎，感冒发热，急性扁桃体炎，急性支气管炎，胃炎，肝炎，胆囊炎，尿路感染。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664460" y="549021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蒲公英属于一种清热解毒的药，可以生吃，也可以蘸酱吃，可以泡水喝清热解毒清肝，炒食、做汤、炝拌、风味独特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503">
        <p14:prism dir="u"/>
      </p:transition>
    </mc:Choice>
    <mc:Fallback>
      <p:transition spd="slow" advTm="75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312822" y="2199117"/>
            <a:ext cx="5295900" cy="136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麦</a:t>
            </a:r>
            <a:r>
              <a:rPr lang="en-US" altLang="zh-CN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 </a:t>
            </a:r>
            <a:r>
              <a:rPr lang="zh-CN" altLang="en-US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冬</a:t>
            </a:r>
            <a:endParaRPr lang="zh-CN" altLang="en-US" sz="55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165985" y="1490318"/>
            <a:ext cx="7693660" cy="3777642"/>
            <a:chOff x="3411" y="2523"/>
            <a:chExt cx="11568" cy="4961"/>
          </a:xfrm>
        </p:grpSpPr>
        <p:sp>
          <p:nvSpPr>
            <p:cNvPr id="2" name="矩形 1"/>
            <p:cNvSpPr/>
            <p:nvPr/>
          </p:nvSpPr>
          <p:spPr>
            <a:xfrm>
              <a:off x="3411" y="2950"/>
              <a:ext cx="11568" cy="3952"/>
            </a:xfrm>
            <a:prstGeom prst="rect">
              <a:avLst/>
            </a:prstGeom>
            <a:noFill/>
            <a:ln w="34925">
              <a:solidFill>
                <a:srgbClr val="FFAD8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4" y="2523"/>
              <a:ext cx="3569" cy="93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8" y="6719"/>
              <a:ext cx="3569" cy="765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5471795" y="-577215"/>
            <a:ext cx="156654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9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zh-CN" altLang="en-US" sz="9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肆</a:t>
            </a:r>
            <a:endParaRPr lang="zh-CN" altLang="en-US" sz="9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7441565" y="715010"/>
            <a:ext cx="1319530" cy="1100455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2494280" y="4832350"/>
            <a:ext cx="1319530" cy="1100455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4269105" y="5006975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5067935" y="715010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3813810" y="4761865"/>
            <a:ext cx="751205" cy="743585"/>
          </a:xfrm>
          <a:prstGeom prst="ellipse">
            <a:avLst/>
          </a:prstGeom>
          <a:noFill/>
          <a:ln w="28575">
            <a:solidFill>
              <a:srgbClr val="FFAD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7019925" y="1873250"/>
            <a:ext cx="421640" cy="440055"/>
          </a:xfrm>
          <a:prstGeom prst="ellipse">
            <a:avLst/>
          </a:prstGeom>
          <a:noFill/>
          <a:ln>
            <a:solidFill>
              <a:srgbClr val="FFAD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4" name="直接连接符 33"/>
          <p:cNvCxnSpPr/>
          <p:nvPr/>
        </p:nvCxnSpPr>
        <p:spPr>
          <a:xfrm flipH="1">
            <a:off x="2494280" y="3836035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燕子 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080" y="2922270"/>
            <a:ext cx="855980" cy="795655"/>
          </a:xfrm>
          <a:prstGeom prst="rect">
            <a:avLst/>
          </a:prstGeom>
        </p:spPr>
      </p:pic>
      <p:pic>
        <p:nvPicPr>
          <p:cNvPr id="4" name="图片 3" descr="燕子 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0000">
            <a:off x="8806180" y="2971800"/>
            <a:ext cx="533400" cy="496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0510" y="819785"/>
            <a:ext cx="4498340" cy="29159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04850" y="1937385"/>
            <a:ext cx="5520690" cy="1062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【功能与主治】养阴生津，润肺清心。用于肺燥干咳，虚痨咳嗽，津伤口渴，心烦失眠，内热消渴，肠燥便秘，咽白喉。　　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684395" y="4604385"/>
            <a:ext cx="4824095" cy="11239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麦冬可以生吃,但是只针对于脾胃健康的人群。如果脾胃虚弱的人生吃麦冬,很容易引起反酸、呃逆等情况,不利于消化吸收。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05" y="3000375"/>
            <a:ext cx="2555240" cy="28962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890520"/>
            <a:ext cx="2286000" cy="1419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312822" y="2199117"/>
            <a:ext cx="5295900" cy="136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金</a:t>
            </a:r>
            <a:r>
              <a:rPr lang="en-US" altLang="zh-CN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银</a:t>
            </a:r>
            <a:r>
              <a:rPr lang="en-US" altLang="zh-CN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花</a:t>
            </a:r>
            <a:endParaRPr lang="zh-CN" altLang="en-US" sz="55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165985" y="1490318"/>
            <a:ext cx="7693660" cy="3777642"/>
            <a:chOff x="3411" y="2523"/>
            <a:chExt cx="11568" cy="4961"/>
          </a:xfrm>
        </p:grpSpPr>
        <p:sp>
          <p:nvSpPr>
            <p:cNvPr id="2" name="矩形 1"/>
            <p:cNvSpPr/>
            <p:nvPr/>
          </p:nvSpPr>
          <p:spPr>
            <a:xfrm>
              <a:off x="3411" y="2950"/>
              <a:ext cx="11568" cy="3952"/>
            </a:xfrm>
            <a:prstGeom prst="rect">
              <a:avLst/>
            </a:prstGeom>
            <a:noFill/>
            <a:ln w="34925">
              <a:solidFill>
                <a:srgbClr val="FFAD8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4" y="2523"/>
              <a:ext cx="3569" cy="93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8" y="6719"/>
              <a:ext cx="3569" cy="765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5471795" y="-577215"/>
            <a:ext cx="156654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9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zh-CN" altLang="en-US" sz="9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伍</a:t>
            </a:r>
            <a:endParaRPr lang="zh-CN" altLang="en-US" sz="9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7441565" y="715010"/>
            <a:ext cx="1319530" cy="1100455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2494280" y="4832350"/>
            <a:ext cx="1319530" cy="1100455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4269105" y="5006975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5067935" y="715010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3813810" y="4761865"/>
            <a:ext cx="751205" cy="743585"/>
          </a:xfrm>
          <a:prstGeom prst="ellipse">
            <a:avLst/>
          </a:prstGeom>
          <a:noFill/>
          <a:ln w="28575">
            <a:solidFill>
              <a:srgbClr val="FFAD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7019925" y="1873250"/>
            <a:ext cx="421640" cy="440055"/>
          </a:xfrm>
          <a:prstGeom prst="ellipse">
            <a:avLst/>
          </a:prstGeom>
          <a:noFill/>
          <a:ln>
            <a:solidFill>
              <a:srgbClr val="FFAD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4" name="直接连接符 33"/>
          <p:cNvCxnSpPr/>
          <p:nvPr/>
        </p:nvCxnSpPr>
        <p:spPr>
          <a:xfrm flipH="1">
            <a:off x="2494280" y="3836035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燕子 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080" y="2922270"/>
            <a:ext cx="855980" cy="795655"/>
          </a:xfrm>
          <a:prstGeom prst="rect">
            <a:avLst/>
          </a:prstGeom>
        </p:spPr>
      </p:pic>
      <p:pic>
        <p:nvPicPr>
          <p:cNvPr id="4" name="图片 3" descr="燕子 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0000">
            <a:off x="8806180" y="2971800"/>
            <a:ext cx="533400" cy="496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310" y="2743835"/>
            <a:ext cx="3932555" cy="2946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165" y="3599815"/>
            <a:ext cx="2230120" cy="27470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195" y="960755"/>
            <a:ext cx="3876675" cy="27336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65300" y="1082040"/>
            <a:ext cx="515747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主治胀满下疾、温病发热，热毒痈疡和肿瘤等症。其对于头昏头晕、口干作渴、多汗烦闷、肠炎、菌痢、麻疹、肺炎、乙脑、流脑、急性乳腺炎、败血症、阑尾炎、皮肤感染、痈疽疔疮、丹毒、腮腺炎、化脓性扁桃体炎等病症均有一定疗效。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275195" y="4399280"/>
            <a:ext cx="3126105" cy="14319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金银花是不可以生吃的。因为如果生吃,很可能会引起肠胃方面的不适,造成腹泻等情况。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:blinds dir="vert"/>
      </p:transition>
    </mc:Choice>
    <mc:Fallback>
      <p:transition spd="slow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312822" y="2199117"/>
            <a:ext cx="5295900" cy="136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鱼</a:t>
            </a:r>
            <a:r>
              <a:rPr lang="en-US" altLang="zh-CN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腥</a:t>
            </a:r>
            <a:r>
              <a:rPr lang="en-US" altLang="zh-CN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草</a:t>
            </a:r>
            <a:endParaRPr lang="zh-CN" altLang="en-US" sz="55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165985" y="1490318"/>
            <a:ext cx="7693660" cy="3777642"/>
            <a:chOff x="3411" y="2523"/>
            <a:chExt cx="11568" cy="4961"/>
          </a:xfrm>
        </p:grpSpPr>
        <p:sp>
          <p:nvSpPr>
            <p:cNvPr id="2" name="矩形 1"/>
            <p:cNvSpPr/>
            <p:nvPr/>
          </p:nvSpPr>
          <p:spPr>
            <a:xfrm>
              <a:off x="3411" y="2950"/>
              <a:ext cx="11568" cy="3952"/>
            </a:xfrm>
            <a:prstGeom prst="rect">
              <a:avLst/>
            </a:prstGeom>
            <a:noFill/>
            <a:ln w="34925">
              <a:solidFill>
                <a:srgbClr val="FFAD8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4" y="2523"/>
              <a:ext cx="3569" cy="93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8" y="6719"/>
              <a:ext cx="3569" cy="765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5471795" y="-577215"/>
            <a:ext cx="156654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9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zh-CN" altLang="en-US" sz="9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陆</a:t>
            </a:r>
            <a:endParaRPr lang="zh-CN" altLang="en-US" sz="9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7441565" y="715010"/>
            <a:ext cx="1319530" cy="1100455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2494280" y="4832350"/>
            <a:ext cx="1319530" cy="1100455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4269105" y="5006975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5067935" y="715010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3813810" y="4761865"/>
            <a:ext cx="751205" cy="743585"/>
          </a:xfrm>
          <a:prstGeom prst="ellipse">
            <a:avLst/>
          </a:prstGeom>
          <a:noFill/>
          <a:ln w="28575">
            <a:solidFill>
              <a:srgbClr val="FFAD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7019925" y="1873250"/>
            <a:ext cx="421640" cy="440055"/>
          </a:xfrm>
          <a:prstGeom prst="ellipse">
            <a:avLst/>
          </a:prstGeom>
          <a:noFill/>
          <a:ln>
            <a:solidFill>
              <a:srgbClr val="FFAD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4" name="直接连接符 33"/>
          <p:cNvCxnSpPr/>
          <p:nvPr/>
        </p:nvCxnSpPr>
        <p:spPr>
          <a:xfrm flipH="1">
            <a:off x="2494280" y="3836035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燕子 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080" y="2922270"/>
            <a:ext cx="855980" cy="795655"/>
          </a:xfrm>
          <a:prstGeom prst="rect">
            <a:avLst/>
          </a:prstGeom>
        </p:spPr>
      </p:pic>
      <p:pic>
        <p:nvPicPr>
          <p:cNvPr id="4" name="图片 3" descr="燕子 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0000">
            <a:off x="8806180" y="2971800"/>
            <a:ext cx="533400" cy="496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2355" y="2943860"/>
            <a:ext cx="4598670" cy="2998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45355" y="1584325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能清热解毒、排痛消肿疗疮、利尿除湿、健胃消食。用治实热、热毒、湿邪、疾热为患的肺痈、疮疡肿毒、痔疮便血、脾胃积热等。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12115" y="3671570"/>
            <a:ext cx="4249420" cy="19799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/>
              <a:t>    </a:t>
            </a:r>
            <a:r>
              <a:rPr lang="zh-CN" altLang="en-US">
                <a:solidFill>
                  <a:srgbClr val="FF0000"/>
                </a:solidFill>
              </a:rPr>
              <a:t>鱼腥草可以生吃了，鱼腥草生吃一般是加上辣椒凉拌后再食用的。因伟鱼腥草性寒，而辣椒性热，两者结合起来食用能够取长补短，还能够发挥鱼腥草调理细菌、病毒感染的功用。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">
        <p14:prism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8"/>
          <p:cNvSpPr/>
          <p:nvPr/>
        </p:nvSpPr>
        <p:spPr bwMode="auto">
          <a:xfrm>
            <a:off x="722295" y="5933120"/>
            <a:ext cx="2637111" cy="2632336"/>
          </a:xfrm>
          <a:custGeom>
            <a:avLst/>
            <a:gdLst>
              <a:gd name="T0" fmla="*/ 2208 w 2208"/>
              <a:gd name="T1" fmla="*/ 1170 h 2204"/>
              <a:gd name="T2" fmla="*/ 2208 w 2208"/>
              <a:gd name="T3" fmla="*/ 1170 h 2204"/>
              <a:gd name="T4" fmla="*/ 2208 w 2208"/>
              <a:gd name="T5" fmla="*/ 2204 h 2204"/>
              <a:gd name="T6" fmla="*/ 2208 w 2208"/>
              <a:gd name="T7" fmla="*/ 2204 h 2204"/>
              <a:gd name="T8" fmla="*/ 2208 w 2208"/>
              <a:gd name="T9" fmla="*/ 1170 h 2204"/>
              <a:gd name="T10" fmla="*/ 971 w 2208"/>
              <a:gd name="T11" fmla="*/ 0 h 2204"/>
              <a:gd name="T12" fmla="*/ 0 w 2208"/>
              <a:gd name="T13" fmla="*/ 0 h 2204"/>
              <a:gd name="T14" fmla="*/ 0 w 2208"/>
              <a:gd name="T15" fmla="*/ 2204 h 2204"/>
              <a:gd name="T16" fmla="*/ 968 w 2208"/>
              <a:gd name="T17" fmla="*/ 2204 h 2204"/>
              <a:gd name="T18" fmla="*/ 968 w 2208"/>
              <a:gd name="T19" fmla="*/ 2203 h 2204"/>
              <a:gd name="T20" fmla="*/ 0 w 2208"/>
              <a:gd name="T21" fmla="*/ 2203 h 2204"/>
              <a:gd name="T22" fmla="*/ 0 w 2208"/>
              <a:gd name="T23" fmla="*/ 1029 h 2204"/>
              <a:gd name="T24" fmla="*/ 3 w 2208"/>
              <a:gd name="T25" fmla="*/ 1029 h 2204"/>
              <a:gd name="T26" fmla="*/ 3 w 2208"/>
              <a:gd name="T27" fmla="*/ 1 h 2204"/>
              <a:gd name="T28" fmla="*/ 971 w 2208"/>
              <a:gd name="T29" fmla="*/ 1 h 2204"/>
              <a:gd name="T30" fmla="*/ 971 w 2208"/>
              <a:gd name="T31" fmla="*/ 0 h 2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08" h="2204">
                <a:moveTo>
                  <a:pt x="2208" y="1170"/>
                </a:moveTo>
                <a:lnTo>
                  <a:pt x="2208" y="1170"/>
                </a:lnTo>
                <a:lnTo>
                  <a:pt x="2208" y="2204"/>
                </a:lnTo>
                <a:lnTo>
                  <a:pt x="2208" y="2204"/>
                </a:lnTo>
                <a:lnTo>
                  <a:pt x="2208" y="1170"/>
                </a:lnTo>
                <a:moveTo>
                  <a:pt x="971" y="0"/>
                </a:moveTo>
                <a:lnTo>
                  <a:pt x="0" y="0"/>
                </a:lnTo>
                <a:lnTo>
                  <a:pt x="0" y="2204"/>
                </a:lnTo>
                <a:lnTo>
                  <a:pt x="968" y="2204"/>
                </a:lnTo>
                <a:lnTo>
                  <a:pt x="968" y="2203"/>
                </a:lnTo>
                <a:lnTo>
                  <a:pt x="0" y="2203"/>
                </a:lnTo>
                <a:lnTo>
                  <a:pt x="0" y="1029"/>
                </a:lnTo>
                <a:lnTo>
                  <a:pt x="3" y="1029"/>
                </a:lnTo>
                <a:lnTo>
                  <a:pt x="3" y="1"/>
                </a:lnTo>
                <a:lnTo>
                  <a:pt x="971" y="1"/>
                </a:lnTo>
                <a:lnTo>
                  <a:pt x="97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2400">
              <a:latin typeface="字魂58号-创中黑" panose="00000500000000000000" charset="-122"/>
              <a:ea typeface="字魂58号-创中黑" panose="00000500000000000000" charset="-122"/>
              <a:cs typeface="+mn-ea"/>
              <a:sym typeface="+mn-l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094230" y="1527175"/>
            <a:ext cx="7345680" cy="3234055"/>
            <a:chOff x="3411" y="2390"/>
            <a:chExt cx="11568" cy="5093"/>
          </a:xfrm>
        </p:grpSpPr>
        <p:sp>
          <p:nvSpPr>
            <p:cNvPr id="17" name="矩形 16"/>
            <p:cNvSpPr/>
            <p:nvPr/>
          </p:nvSpPr>
          <p:spPr>
            <a:xfrm>
              <a:off x="3411" y="2950"/>
              <a:ext cx="11568" cy="3952"/>
            </a:xfrm>
            <a:prstGeom prst="rect">
              <a:avLst/>
            </a:prstGeom>
            <a:noFill/>
            <a:ln w="34925">
              <a:solidFill>
                <a:srgbClr val="FFAD8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8" y="6719"/>
              <a:ext cx="3569" cy="76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22" y="2390"/>
              <a:ext cx="3569" cy="765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2679065" y="2203450"/>
            <a:ext cx="65576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感谢聆听！     </a:t>
            </a:r>
            <a:endParaRPr lang="zh-CN" altLang="en-US" sz="9600"/>
          </a:p>
        </p:txBody>
      </p:sp>
      <p:cxnSp>
        <p:nvCxnSpPr>
          <p:cNvPr id="24" name="直接连接符 23"/>
          <p:cNvCxnSpPr>
            <a:endCxn id="20" idx="2"/>
          </p:cNvCxnSpPr>
          <p:nvPr/>
        </p:nvCxnSpPr>
        <p:spPr>
          <a:xfrm flipH="1">
            <a:off x="6600190" y="912495"/>
            <a:ext cx="1319530" cy="1100455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2494280" y="4832350"/>
            <a:ext cx="1319530" cy="1100455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4053205" y="4611370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5538470" y="947420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3869690" y="3772535"/>
            <a:ext cx="1061720" cy="1086485"/>
          </a:xfrm>
          <a:prstGeom prst="ellipse">
            <a:avLst/>
          </a:prstGeom>
          <a:noFill/>
          <a:ln w="28575">
            <a:solidFill>
              <a:srgbClr val="FFAD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210935" y="1997710"/>
            <a:ext cx="421640" cy="440055"/>
          </a:xfrm>
          <a:prstGeom prst="ellipse">
            <a:avLst/>
          </a:prstGeom>
          <a:noFill/>
          <a:ln>
            <a:solidFill>
              <a:srgbClr val="FFAD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4" name="直接连接符 33"/>
          <p:cNvCxnSpPr/>
          <p:nvPr/>
        </p:nvCxnSpPr>
        <p:spPr>
          <a:xfrm flipH="1">
            <a:off x="2494280" y="3836035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4125595"/>
            <a:ext cx="2546350" cy="485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280" y="1617980"/>
            <a:ext cx="2266315" cy="485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09570" y="3037840"/>
            <a:ext cx="6396355" cy="782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小朋友们，下面的植物你们认识哪几种呢？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/>
      </p:transition>
    </mc:Choice>
    <mc:Fallback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A-矩形 49"/>
          <p:cNvSpPr/>
          <p:nvPr>
            <p:custDataLst>
              <p:tags r:id="rId1"/>
            </p:custDataLst>
          </p:nvPr>
        </p:nvSpPr>
        <p:spPr>
          <a:xfrm>
            <a:off x="1696391" y="4257461"/>
            <a:ext cx="246274" cy="414923"/>
          </a:xfrm>
          <a:prstGeom prst="rect">
            <a:avLst/>
          </a:prstGeom>
          <a:ln>
            <a:noFill/>
          </a:ln>
        </p:spPr>
        <p:txBody>
          <a:bodyPr wrap="none" lIns="121900" tIns="60949" rIns="121900" bIns="60949">
            <a:spAutoFit/>
          </a:bodyPr>
          <a:lstStyle/>
          <a:p>
            <a:endParaRPr lang="en-US" sz="1895" dirty="0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043305"/>
            <a:ext cx="2621915" cy="1943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390" y="972185"/>
            <a:ext cx="2479040" cy="1605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05" y="3878580"/>
            <a:ext cx="3114675" cy="2019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205" y="689610"/>
            <a:ext cx="2246630" cy="16833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5735" y="2621280"/>
            <a:ext cx="2504440" cy="18192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2525" y="2880995"/>
            <a:ext cx="2482215" cy="17913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3110230"/>
            <a:ext cx="2886710" cy="1934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9920" y="4440555"/>
            <a:ext cx="2336800" cy="1735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009">
        <p14:prism dir="u"/>
      </p:transition>
    </mc:Choice>
    <mc:Fallback>
      <p:transition spd="slow" advTm="40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>
            <a:spLocks noChangeArrowheads="1"/>
          </p:cNvSpPr>
          <p:nvPr/>
        </p:nvSpPr>
        <p:spPr bwMode="auto">
          <a:xfrm>
            <a:off x="2682128" y="1848486"/>
            <a:ext cx="14814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目 录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465247" y="2978150"/>
            <a:ext cx="2348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Contents</a:t>
            </a:r>
            <a:endParaRPr lang="zh-CN" altLang="en-US" sz="3200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6409426" y="1796830"/>
            <a:ext cx="1460500" cy="2258560"/>
            <a:chOff x="2545230" y="2531028"/>
            <a:chExt cx="1068642" cy="1652580"/>
          </a:xfrm>
        </p:grpSpPr>
        <p:sp>
          <p:nvSpPr>
            <p:cNvPr id="31" name="矩形 30"/>
            <p:cNvSpPr/>
            <p:nvPr>
              <p:custDataLst>
                <p:tags r:id="rId2"/>
              </p:custDataLst>
            </p:nvPr>
          </p:nvSpPr>
          <p:spPr>
            <a:xfrm>
              <a:off x="2545230" y="2531028"/>
              <a:ext cx="695082" cy="2917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ctr"/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1.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蛇莓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>
              <p:custDataLst>
                <p:tags r:id="rId3"/>
              </p:custDataLst>
            </p:nvPr>
          </p:nvSpPr>
          <p:spPr>
            <a:xfrm>
              <a:off x="2545230" y="2957937"/>
              <a:ext cx="1068642" cy="2917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ctr"/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2.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紫花地丁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4"/>
              </p:custDataLst>
            </p:nvPr>
          </p:nvSpPr>
          <p:spPr>
            <a:xfrm>
              <a:off x="2548019" y="3424518"/>
              <a:ext cx="881862" cy="2917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ctr"/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3.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蒲公英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>
              <p:custDataLst>
                <p:tags r:id="rId5"/>
              </p:custDataLst>
            </p:nvPr>
          </p:nvSpPr>
          <p:spPr>
            <a:xfrm>
              <a:off x="2548018" y="3891822"/>
              <a:ext cx="695082" cy="2917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 fontAlgn="ctr">
                <a:defRPr/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4.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麦冬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 rot="5400000">
            <a:off x="4813935" y="831850"/>
            <a:ext cx="4892675" cy="5194300"/>
            <a:chOff x="3411" y="2390"/>
            <a:chExt cx="11568" cy="5093"/>
          </a:xfrm>
        </p:grpSpPr>
        <p:sp>
          <p:nvSpPr>
            <p:cNvPr id="17" name="矩形 16"/>
            <p:cNvSpPr/>
            <p:nvPr/>
          </p:nvSpPr>
          <p:spPr>
            <a:xfrm>
              <a:off x="3411" y="2950"/>
              <a:ext cx="11568" cy="3952"/>
            </a:xfrm>
            <a:prstGeom prst="rect">
              <a:avLst/>
            </a:prstGeom>
            <a:noFill/>
            <a:ln w="34925">
              <a:solidFill>
                <a:srgbClr val="FFAD8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28" y="6719"/>
              <a:ext cx="3569" cy="76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2" y="2390"/>
              <a:ext cx="3569" cy="765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5400000">
            <a:off x="1961515" y="1555115"/>
            <a:ext cx="3019425" cy="2968625"/>
            <a:chOff x="3411" y="2390"/>
            <a:chExt cx="11568" cy="5093"/>
          </a:xfrm>
        </p:grpSpPr>
        <p:sp>
          <p:nvSpPr>
            <p:cNvPr id="7" name="矩形 6"/>
            <p:cNvSpPr/>
            <p:nvPr/>
          </p:nvSpPr>
          <p:spPr>
            <a:xfrm>
              <a:off x="3411" y="2950"/>
              <a:ext cx="11568" cy="3952"/>
            </a:xfrm>
            <a:prstGeom prst="rect">
              <a:avLst/>
            </a:prstGeom>
            <a:noFill/>
            <a:ln w="34925">
              <a:solidFill>
                <a:srgbClr val="FFAD8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28" y="6719"/>
              <a:ext cx="3569" cy="76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2" y="2390"/>
              <a:ext cx="3569" cy="765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6409426" y="4294785"/>
            <a:ext cx="1205230" cy="398780"/>
          </a:xfrm>
          <a:prstGeom prst="rect">
            <a:avLst/>
          </a:prstGeom>
        </p:spPr>
        <p:txBody>
          <a:bodyPr wrap="none">
            <a:spAutoFit/>
          </a:bodyPr>
          <a:p>
            <a:pPr defTabSz="685800" fontAlgn="ctr">
              <a:defRPr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5.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金银花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矩形 3"/>
          <p:cNvSpPr/>
          <p:nvPr>
            <p:custDataLst>
              <p:tags r:id="rId8"/>
            </p:custDataLst>
          </p:nvPr>
        </p:nvSpPr>
        <p:spPr>
          <a:xfrm>
            <a:off x="6409426" y="4932960"/>
            <a:ext cx="1205230" cy="398780"/>
          </a:xfrm>
          <a:prstGeom prst="rect">
            <a:avLst/>
          </a:prstGeom>
        </p:spPr>
        <p:txBody>
          <a:bodyPr wrap="none">
            <a:spAutoFit/>
          </a:bodyPr>
          <a:p>
            <a:pPr defTabSz="685800" fontAlgn="ctr">
              <a:defRPr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6.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鱼腥草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/>
      </p:transition>
    </mc:Choice>
    <mc:Fallback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312822" y="2199117"/>
            <a:ext cx="5295900" cy="136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蛇</a:t>
            </a:r>
            <a:r>
              <a:rPr lang="en-US" altLang="zh-CN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 </a:t>
            </a:r>
            <a:r>
              <a:rPr lang="zh-CN" altLang="en-US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莓</a:t>
            </a:r>
            <a:endParaRPr lang="zh-CN" altLang="en-US" sz="55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165985" y="1490318"/>
            <a:ext cx="7693660" cy="3777642"/>
            <a:chOff x="3411" y="2523"/>
            <a:chExt cx="11568" cy="4961"/>
          </a:xfrm>
        </p:grpSpPr>
        <p:sp>
          <p:nvSpPr>
            <p:cNvPr id="2" name="矩形 1"/>
            <p:cNvSpPr/>
            <p:nvPr/>
          </p:nvSpPr>
          <p:spPr>
            <a:xfrm>
              <a:off x="3411" y="2950"/>
              <a:ext cx="11568" cy="3952"/>
            </a:xfrm>
            <a:prstGeom prst="rect">
              <a:avLst/>
            </a:prstGeom>
            <a:noFill/>
            <a:ln w="34925">
              <a:solidFill>
                <a:srgbClr val="FFAD8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4" y="2523"/>
              <a:ext cx="3569" cy="93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8" y="6719"/>
              <a:ext cx="3569" cy="765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5471795" y="-577215"/>
            <a:ext cx="156654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9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zh-CN" altLang="en-US" sz="9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壹</a:t>
            </a:r>
            <a:endParaRPr lang="zh-CN" altLang="en-US" sz="9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7441565" y="715010"/>
            <a:ext cx="1319530" cy="1100455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2494280" y="4832350"/>
            <a:ext cx="1319530" cy="1100455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4269105" y="5006975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5067935" y="715010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3813810" y="4761865"/>
            <a:ext cx="751205" cy="743585"/>
          </a:xfrm>
          <a:prstGeom prst="ellipse">
            <a:avLst/>
          </a:prstGeom>
          <a:noFill/>
          <a:ln w="28575">
            <a:solidFill>
              <a:srgbClr val="FFAD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7019925" y="1873250"/>
            <a:ext cx="421640" cy="440055"/>
          </a:xfrm>
          <a:prstGeom prst="ellipse">
            <a:avLst/>
          </a:prstGeom>
          <a:noFill/>
          <a:ln>
            <a:solidFill>
              <a:srgbClr val="FFAD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4" name="直接连接符 33"/>
          <p:cNvCxnSpPr/>
          <p:nvPr/>
        </p:nvCxnSpPr>
        <p:spPr>
          <a:xfrm flipH="1">
            <a:off x="2494280" y="3836035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燕子 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080" y="2922270"/>
            <a:ext cx="855980" cy="795655"/>
          </a:xfrm>
          <a:prstGeom prst="rect">
            <a:avLst/>
          </a:prstGeom>
        </p:spPr>
      </p:pic>
      <p:pic>
        <p:nvPicPr>
          <p:cNvPr id="4" name="图片 3" descr="燕子 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0000">
            <a:off x="8806180" y="2971800"/>
            <a:ext cx="533400" cy="496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A-矩形 49"/>
          <p:cNvSpPr/>
          <p:nvPr>
            <p:custDataLst>
              <p:tags r:id="rId1"/>
            </p:custDataLst>
          </p:nvPr>
        </p:nvSpPr>
        <p:spPr>
          <a:xfrm>
            <a:off x="1696391" y="4257461"/>
            <a:ext cx="246274" cy="414923"/>
          </a:xfrm>
          <a:prstGeom prst="rect">
            <a:avLst/>
          </a:prstGeom>
          <a:ln>
            <a:noFill/>
          </a:ln>
        </p:spPr>
        <p:txBody>
          <a:bodyPr wrap="none" lIns="121900" tIns="60949" rIns="121900" bIns="60949">
            <a:spAutoFit/>
          </a:bodyPr>
          <a:lstStyle/>
          <a:p>
            <a:endParaRPr lang="en-US" sz="1895" dirty="0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1840865"/>
            <a:ext cx="5294630" cy="39230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704330" y="911860"/>
            <a:ext cx="4399280" cy="19564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功能主治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清热，凉血，消肿，解毒。治热病，惊痫，咳嗽，吐血，咽喉肿痛，痢疾，痈肿，疔疮，蛇虫咬伤，汤火伤。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330" y="2600960"/>
            <a:ext cx="3041650" cy="22536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04330" y="5095875"/>
            <a:ext cx="341566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蛇莓本身属于一种中药,不建议生吃。因为蛇莓之中带有一些微量的毒性,直接生吃有可能会导致轻微的中毒现象。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009">
        <p14:prism dir="u"/>
      </p:transition>
    </mc:Choice>
    <mc:Fallback>
      <p:transition spd="slow" advTm="40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312822" y="2199117"/>
            <a:ext cx="5295900" cy="136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紫花地丁</a:t>
            </a:r>
            <a:endParaRPr lang="zh-CN" altLang="en-US" sz="55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165985" y="1490318"/>
            <a:ext cx="7693660" cy="3777642"/>
            <a:chOff x="3411" y="2523"/>
            <a:chExt cx="11568" cy="4961"/>
          </a:xfrm>
        </p:grpSpPr>
        <p:sp>
          <p:nvSpPr>
            <p:cNvPr id="2" name="矩形 1"/>
            <p:cNvSpPr/>
            <p:nvPr/>
          </p:nvSpPr>
          <p:spPr>
            <a:xfrm>
              <a:off x="3411" y="2950"/>
              <a:ext cx="11568" cy="3952"/>
            </a:xfrm>
            <a:prstGeom prst="rect">
              <a:avLst/>
            </a:prstGeom>
            <a:noFill/>
            <a:ln w="34925">
              <a:solidFill>
                <a:srgbClr val="FFAD8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4" y="2523"/>
              <a:ext cx="3569" cy="93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8" y="6719"/>
              <a:ext cx="3569" cy="765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5471795" y="-577215"/>
            <a:ext cx="156654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9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zh-CN" altLang="en-US" sz="9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贰</a:t>
            </a:r>
            <a:endParaRPr lang="zh-CN" altLang="en-US" sz="9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7441565" y="715010"/>
            <a:ext cx="1319530" cy="1100455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2494280" y="4832350"/>
            <a:ext cx="1319530" cy="1100455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4269105" y="5006975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5067935" y="715010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3813810" y="4761865"/>
            <a:ext cx="751205" cy="743585"/>
          </a:xfrm>
          <a:prstGeom prst="ellipse">
            <a:avLst/>
          </a:prstGeom>
          <a:noFill/>
          <a:ln w="28575">
            <a:solidFill>
              <a:srgbClr val="FFAD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7019925" y="1873250"/>
            <a:ext cx="421640" cy="440055"/>
          </a:xfrm>
          <a:prstGeom prst="ellipse">
            <a:avLst/>
          </a:prstGeom>
          <a:noFill/>
          <a:ln>
            <a:solidFill>
              <a:srgbClr val="FFAD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4" name="直接连接符 33"/>
          <p:cNvCxnSpPr/>
          <p:nvPr/>
        </p:nvCxnSpPr>
        <p:spPr>
          <a:xfrm flipH="1">
            <a:off x="2494280" y="3836035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燕子 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080" y="2922270"/>
            <a:ext cx="855980" cy="795655"/>
          </a:xfrm>
          <a:prstGeom prst="rect">
            <a:avLst/>
          </a:prstGeom>
        </p:spPr>
      </p:pic>
      <p:pic>
        <p:nvPicPr>
          <p:cNvPr id="4" name="图片 3" descr="燕子 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0000">
            <a:off x="8806180" y="2971800"/>
            <a:ext cx="533400" cy="496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8625" y="1019175"/>
            <a:ext cx="5233670" cy="35077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2755" y="1868805"/>
            <a:ext cx="4944745" cy="14655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具有清热解毒，凉血消肿的功效；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主治疔疮痈肿、痄腮，瘰疬，丹毒，乳痈，肠痈，湿热与泻痢，黄疸，目赤肿痛，喉痹，毒蛇咬伤。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663950" y="495046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不建议将紫花地丁生吃。摄入紫花地丁的生物碱可能导致口腔灼烧感、消化道刺激、恶心、呕吐、腹痛等不适反应。在某些情况下，摄入大量的紫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花地丁甚至可能引起更严重的中毒症状。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70" y="3813175"/>
            <a:ext cx="2479040" cy="1605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312822" y="2199117"/>
            <a:ext cx="5295900" cy="136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蒲</a:t>
            </a:r>
            <a:r>
              <a:rPr lang="en-US" altLang="zh-CN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公</a:t>
            </a:r>
            <a:r>
              <a:rPr lang="en-US" altLang="zh-CN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5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英</a:t>
            </a:r>
            <a:endParaRPr lang="zh-CN" altLang="en-US" sz="55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165985" y="1490318"/>
            <a:ext cx="7693660" cy="3777642"/>
            <a:chOff x="3411" y="2523"/>
            <a:chExt cx="11568" cy="4961"/>
          </a:xfrm>
        </p:grpSpPr>
        <p:sp>
          <p:nvSpPr>
            <p:cNvPr id="2" name="矩形 1"/>
            <p:cNvSpPr/>
            <p:nvPr/>
          </p:nvSpPr>
          <p:spPr>
            <a:xfrm>
              <a:off x="3411" y="2950"/>
              <a:ext cx="11568" cy="3952"/>
            </a:xfrm>
            <a:prstGeom prst="rect">
              <a:avLst/>
            </a:prstGeom>
            <a:noFill/>
            <a:ln w="34925">
              <a:solidFill>
                <a:srgbClr val="FFAD8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4" y="2523"/>
              <a:ext cx="3569" cy="93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8" y="6719"/>
              <a:ext cx="3569" cy="765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5471795" y="-577215"/>
            <a:ext cx="156654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9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zh-CN" altLang="en-US" sz="9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叁</a:t>
            </a:r>
            <a:endParaRPr lang="zh-CN" altLang="en-US" sz="9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7441565" y="715010"/>
            <a:ext cx="1319530" cy="1100455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2494280" y="4832350"/>
            <a:ext cx="1319530" cy="1100455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4269105" y="5006975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5067935" y="715010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3813810" y="4761865"/>
            <a:ext cx="751205" cy="743585"/>
          </a:xfrm>
          <a:prstGeom prst="ellipse">
            <a:avLst/>
          </a:prstGeom>
          <a:noFill/>
          <a:ln w="28575">
            <a:solidFill>
              <a:srgbClr val="FFAD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7019925" y="1873250"/>
            <a:ext cx="421640" cy="440055"/>
          </a:xfrm>
          <a:prstGeom prst="ellipse">
            <a:avLst/>
          </a:prstGeom>
          <a:noFill/>
          <a:ln>
            <a:solidFill>
              <a:srgbClr val="FFAD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4" name="直接连接符 33"/>
          <p:cNvCxnSpPr/>
          <p:nvPr/>
        </p:nvCxnSpPr>
        <p:spPr>
          <a:xfrm flipH="1">
            <a:off x="2494280" y="3836035"/>
            <a:ext cx="1080135" cy="925830"/>
          </a:xfrm>
          <a:prstGeom prst="line">
            <a:avLst/>
          </a:prstGeom>
          <a:ln>
            <a:solidFill>
              <a:srgbClr val="FFA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燕子 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080" y="2922270"/>
            <a:ext cx="855980" cy="795655"/>
          </a:xfrm>
          <a:prstGeom prst="rect">
            <a:avLst/>
          </a:prstGeom>
        </p:spPr>
      </p:pic>
      <p:pic>
        <p:nvPicPr>
          <p:cNvPr id="4" name="图片 3" descr="燕子 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0000">
            <a:off x="8806180" y="2971800"/>
            <a:ext cx="533400" cy="496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PA" val="v5.2.6"/>
</p:tagLst>
</file>

<file path=ppt/tags/tag63.xml><?xml version="1.0" encoding="utf-8"?>
<p:tagLst xmlns:p="http://schemas.openxmlformats.org/presentationml/2006/main">
  <p:tag name="KSO_WM_DIAGRAM_VIRTUALLY_FRAME" val="{&quot;height&quot;:284.01204724409456,&quot;left&quot;:504.6792125984251,&quot;top&quot;:141.4826771653543,&quot;width&quot;:235.8055905511811}"/>
</p:tagLst>
</file>

<file path=ppt/tags/tag64.xml><?xml version="1.0" encoding="utf-8"?>
<p:tagLst xmlns:p="http://schemas.openxmlformats.org/presentationml/2006/main">
  <p:tag name="KSO_WM_DIAGRAM_VIRTUALLY_FRAME" val="{&quot;height&quot;:284.01204724409456,&quot;left&quot;:504.6792125984251,&quot;top&quot;:141.4826771653543,&quot;width&quot;:235.8055905511811}"/>
</p:tagLst>
</file>

<file path=ppt/tags/tag65.xml><?xml version="1.0" encoding="utf-8"?>
<p:tagLst xmlns:p="http://schemas.openxmlformats.org/presentationml/2006/main">
  <p:tag name="KSO_WM_DIAGRAM_VIRTUALLY_FRAME" val="{&quot;height&quot;:284.01204724409456,&quot;left&quot;:504.6792125984251,&quot;top&quot;:141.4826771653543,&quot;width&quot;:235.8055905511811}"/>
</p:tagLst>
</file>

<file path=ppt/tags/tag66.xml><?xml version="1.0" encoding="utf-8"?>
<p:tagLst xmlns:p="http://schemas.openxmlformats.org/presentationml/2006/main">
  <p:tag name="KSO_WM_DIAGRAM_VIRTUALLY_FRAME" val="{&quot;height&quot;:284.01204724409456,&quot;left&quot;:504.6792125984251,&quot;top&quot;:141.4826771653543,&quot;width&quot;:235.8055905511811}"/>
</p:tagLst>
</file>

<file path=ppt/tags/tag67.xml><?xml version="1.0" encoding="utf-8"?>
<p:tagLst xmlns:p="http://schemas.openxmlformats.org/presentationml/2006/main">
  <p:tag name="KSO_WM_DIAGRAM_VIRTUALLY_FRAME" val="{&quot;height&quot;:284.01204724409456,&quot;left&quot;:504.6792125984251,&quot;top&quot;:141.4826771653543,&quot;width&quot;:235.8055905511811}"/>
</p:tagLst>
</file>

<file path=ppt/tags/tag68.xml><?xml version="1.0" encoding="utf-8"?>
<p:tagLst xmlns:p="http://schemas.openxmlformats.org/presentationml/2006/main">
  <p:tag name="KSO_WM_DIAGRAM_VIRTUALLY_FRAME" val="{&quot;height&quot;:284.01204724409456,&quot;left&quot;:504.6792125984251,&quot;top&quot;:141.48267716535432,&quot;width&quot;:235.8055905511811}"/>
</p:tagLst>
</file>

<file path=ppt/tags/tag69.xml><?xml version="1.0" encoding="utf-8"?>
<p:tagLst xmlns:p="http://schemas.openxmlformats.org/presentationml/2006/main">
  <p:tag name="KSO_WM_DIAGRAM_VIRTUALLY_FRAME" val="{&quot;height&quot;:284.01204724409456,&quot;left&quot;:504.6792125984251,&quot;top&quot;:141.48267716535432,&quot;width&quot;:235.8055905511811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PA" val="v5.2.6"/>
</p:tagLst>
</file>

<file path=ppt/tags/tag71.xml><?xml version="1.0" encoding="utf-8"?>
<p:tagLst xmlns:p="http://schemas.openxmlformats.org/presentationml/2006/main">
  <p:tag name="commondata" val="eyJjb3VudCI6NCwiaGRpZCI6IjJiNGU1YmIzMGI2ZmVkNzA4ZjJhMDkxNDU0NTljMGI1IiwidXNlckNvdW50Ijox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900</Words>
  <Application>WPS 演示</Application>
  <PresentationFormat>宽屏</PresentationFormat>
  <Paragraphs>77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字魂58号-创中黑</vt:lpstr>
      <vt:lpstr>黑体</vt:lpstr>
      <vt:lpstr>微软雅黑</vt:lpstr>
      <vt:lpstr>楷体</vt:lpstr>
      <vt:lpstr>汉仪铸字美心体简</vt:lpstr>
      <vt:lpstr>Arial Unicode MS</vt:lpstr>
      <vt:lpstr>字魂58号-创中黑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企业用户_281779366</cp:lastModifiedBy>
  <cp:revision>10</cp:revision>
  <dcterms:created xsi:type="dcterms:W3CDTF">2019-06-28T02:18:00Z</dcterms:created>
  <dcterms:modified xsi:type="dcterms:W3CDTF">2025-03-13T06:27:35Z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KSOTemplateUUID">
    <vt:lpwstr>v1.0_mb_IpBC+bOX9e9MgiZf3Wfx3g==</vt:lpwstr>
  </property>
  <property fmtid="{D5CDD505-2E9C-101B-9397-08002B2CF9AE}" pid="4" name="ICV">
    <vt:lpwstr>C841551AD036450487FAA071F317D392_13</vt:lpwstr>
  </property>
</Properties>
</file>