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9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 showGuides="1"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jpeg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jpeg"/><Relationship Id="rId1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1.jpeg"/><Relationship Id="rId1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2.jpeg"/><Relationship Id="rId1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3.jpeg"/><Relationship Id="rId1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4.jpeg"/><Relationship Id="rId1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5.jpeg"/><Relationship Id="rId1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2.jpeg"/><Relationship Id="rId1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3.jpeg"/><Relationship Id="rId1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019720" y="2002667"/>
            <a:ext cx="6102379" cy="1959893"/>
          </a:xfrm>
          <a:prstGeom prst="rect">
            <a:avLst/>
          </a:prstGeom>
          <a:noFill/>
        </p:spPr>
        <p:txBody>
          <a:bodyPr vert="horz" wrap="square" lIns="85725" tIns="85725" rIns="47625" bIns="85725" rtlCol="0" anchor="ctr" anchorCtr="0">
            <a:noAutofit/>
          </a:bodyPr>
          <a:lstStyle/>
          <a:p>
            <a:pPr algn="l">
              <a:lnSpc>
                <a:spcPct val="120000"/>
              </a:lnSpc>
              <a:spcBef>
                <a:spcPts val="375"/>
              </a:spcBef>
              <a:defRPr/>
            </a:pPr>
            <a:r>
              <a:rPr lang="en-US" sz="5175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慢阻肺的防治</a:t>
            </a:r>
            <a:endParaRPr lang="en-US" sz="110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75" y="609411"/>
            <a:ext cx="4992973" cy="499297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191000" y="3962400"/>
            <a:ext cx="73831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武汉东湖新技术开发区</a:t>
            </a:r>
            <a:r>
              <a:rPr lang="zh-CN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关东街汤逊湖社区卫生服务中心</a:t>
            </a:r>
            <a:endParaRPr lang="zh-CN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9352" r="9352"/>
          <a:stretch>
            <a:fillRect/>
          </a:stretch>
        </p:blipFill>
        <p:spPr>
          <a:xfrm>
            <a:off x="7007708" y="1744635"/>
            <a:ext cx="4750584" cy="4285329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职业防护与环境污染控制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3729746" y="1769675"/>
            <a:ext cx="3031629" cy="4285329"/>
          </a:xfrm>
          <a:prstGeom prst="roundRect">
            <a:avLst>
              <a:gd name="adj" fmla="val 0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5" name="TextBox 5"/>
          <p:cNvSpPr txBox="1"/>
          <p:nvPr/>
        </p:nvSpPr>
        <p:spPr>
          <a:xfrm>
            <a:off x="3923235" y="2035795"/>
            <a:ext cx="2644651" cy="649939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环境污染控制</a:t>
            </a:r>
            <a:endParaRPr lang="en-US" sz="2400" b="1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923235" y="2757859"/>
            <a:ext cx="2644651" cy="2924764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75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减少室内外空气污染，如室内燃烧煤炭、油烟等，室外避免长时间暴露于空气污染严重的环境中。</a:t>
            </a:r>
            <a:endParaRPr lang="en-US" sz="1575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556553" y="1764765"/>
            <a:ext cx="3031629" cy="4285329"/>
          </a:xfrm>
          <a:prstGeom prst="roundRect">
            <a:avLst>
              <a:gd name="adj" fmla="val 0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8" name="TextBox 8"/>
          <p:cNvSpPr txBox="1"/>
          <p:nvPr/>
        </p:nvSpPr>
        <p:spPr>
          <a:xfrm>
            <a:off x="750042" y="2035795"/>
            <a:ext cx="2644651" cy="649939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职业防护</a:t>
            </a:r>
            <a:endParaRPr lang="en-US" sz="2400" b="1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50042" y="2752949"/>
            <a:ext cx="2644651" cy="2924764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75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长期接触职业性粉尘、有害气体和化学物质等，应采取有效的防护措施，如戴口罩、定期体检等。</a:t>
            </a:r>
            <a:endParaRPr lang="en-US" sz="1575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40081" y="1665908"/>
            <a:ext cx="5058967" cy="216330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099049" y="3829217"/>
            <a:ext cx="5058967" cy="2163307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6099048" y="1666037"/>
            <a:ext cx="5058949" cy="2163348"/>
          </a:xfrm>
          <a:prstGeom prst="rect">
            <a:avLst/>
          </a:prstGeom>
          <a:solidFill>
            <a:schemeClr val="lt2">
              <a:alpha val="20000"/>
            </a:schemeClr>
          </a:solidFill>
        </p:spPr>
      </p:sp>
      <p:sp>
        <p:nvSpPr>
          <p:cNvPr id="5" name="AutoShape 5"/>
          <p:cNvSpPr/>
          <p:nvPr/>
        </p:nvSpPr>
        <p:spPr>
          <a:xfrm>
            <a:off x="1040100" y="3829263"/>
            <a:ext cx="5058949" cy="2163348"/>
          </a:xfrm>
          <a:prstGeom prst="rect">
            <a:avLst/>
          </a:prstGeom>
          <a:solidFill>
            <a:schemeClr val="lt2">
              <a:alpha val="20000"/>
            </a:schemeClr>
          </a:solidFill>
        </p:spPr>
      </p:sp>
      <p:sp>
        <p:nvSpPr>
          <p:cNvPr id="6" name="TextBox 6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饮食调整与健康生活方式倡导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28271" y="3988302"/>
            <a:ext cx="4645929" cy="490334"/>
          </a:xfrm>
          <a:prstGeom prst="rect">
            <a:avLst/>
          </a:prstGeom>
        </p:spPr>
        <p:txBody>
          <a:bodyPr vert="horz" wrap="square" lIns="66008" tIns="33052" rIns="66008" bIns="33052" rtlCol="0" anchor="b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健康生活方式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228271" y="4490901"/>
            <a:ext cx="4645929" cy="1441548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保持适度的运动量，增强身体免疫力，避免过度疲劳，保证充足的睡眠和减少压力。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326718" y="1743559"/>
            <a:ext cx="4645929" cy="490334"/>
          </a:xfrm>
          <a:prstGeom prst="rect">
            <a:avLst/>
          </a:prstGeom>
        </p:spPr>
        <p:txBody>
          <a:bodyPr vert="horz" wrap="square" lIns="66008" tIns="33052" rIns="66008" bIns="33052" rtlCol="0" anchor="b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饮食调整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326718" y="2246157"/>
            <a:ext cx="4645929" cy="1441548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保持营养均衡，增加蔬菜、水果、全谷类和鱼类的摄入，减少对肺部有害的食物，如辛辣、油腻、高盐等。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36424" y="1665910"/>
            <a:ext cx="5058967" cy="4264973"/>
          </a:xfrm>
          <a:prstGeom prst="rect">
            <a:avLst/>
          </a:prstGeom>
          <a:solidFill>
            <a:schemeClr val="lt2">
              <a:alpha val="80000"/>
            </a:schemeClr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17300" r="17300"/>
          <a:stretch>
            <a:fillRect/>
          </a:stretch>
        </p:blipFill>
        <p:spPr>
          <a:xfrm>
            <a:off x="6099052" y="1665911"/>
            <a:ext cx="5058968" cy="4260571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1352702" y="5392034"/>
            <a:ext cx="382463" cy="382463"/>
          </a:xfrm>
          <a:prstGeom prst="ellipse">
            <a:avLst/>
          </a:prstGeom>
          <a:noFill/>
          <a:ln w="9525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5" name="AutoShape 5"/>
          <p:cNvSpPr/>
          <p:nvPr/>
        </p:nvSpPr>
        <p:spPr>
          <a:xfrm>
            <a:off x="2204679" y="5392034"/>
            <a:ext cx="382463" cy="382463"/>
          </a:xfrm>
          <a:prstGeom prst="ellipse">
            <a:avLst/>
          </a:prstGeom>
          <a:noFill/>
          <a:ln w="9525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6" name="AutoShape 6"/>
          <p:cNvSpPr/>
          <p:nvPr/>
        </p:nvSpPr>
        <p:spPr>
          <a:xfrm>
            <a:off x="3056534" y="5392034"/>
            <a:ext cx="382463" cy="382463"/>
          </a:xfrm>
          <a:prstGeom prst="ellipse">
            <a:avLst/>
          </a:prstGeom>
          <a:noFill/>
          <a:ln w="9525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7" name="AutoShape 7"/>
          <p:cNvSpPr/>
          <p:nvPr/>
        </p:nvSpPr>
        <p:spPr>
          <a:xfrm>
            <a:off x="3908511" y="5392034"/>
            <a:ext cx="382463" cy="382463"/>
          </a:xfrm>
          <a:prstGeom prst="ellipse">
            <a:avLst/>
          </a:prstGeom>
          <a:noFill/>
          <a:ln w="9525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8" name="AutoShape 8"/>
          <p:cNvSpPr/>
          <p:nvPr/>
        </p:nvSpPr>
        <p:spPr>
          <a:xfrm>
            <a:off x="1352702" y="2211388"/>
            <a:ext cx="4276714" cy="1196863"/>
          </a:xfrm>
          <a:prstGeom prst="rect">
            <a:avLst/>
          </a:prstGeom>
          <a:noFill/>
        </p:spPr>
        <p:txBody>
          <a:bodyPr vert="horz" wrap="square" lIns="85725" tIns="85725" rIns="47625" bIns="85725" rtlCol="0" anchor="t" anchorCtr="0">
            <a:noAutofit/>
          </a:bodyPr>
          <a:lstStyle/>
          <a:p>
            <a:pPr algn="l">
              <a:lnSpc>
                <a:spcPct val="140000"/>
              </a:lnSpc>
              <a:spcBef>
                <a:spcPts val="375"/>
              </a:spcBef>
              <a:defRPr/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对于有慢阻肺高危因素的人群，如长期吸烟、职业暴露等，应进行早期肺功能检查，以便早期发现疾病。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1352702" y="3980984"/>
            <a:ext cx="4276714" cy="1220605"/>
          </a:xfrm>
          <a:prstGeom prst="rect">
            <a:avLst/>
          </a:prstGeom>
          <a:noFill/>
        </p:spPr>
        <p:txBody>
          <a:bodyPr vert="horz" wrap="square" lIns="85725" tIns="85725" rIns="47625" bIns="85725" rtlCol="0" anchor="t" anchorCtr="0">
            <a:noAutofit/>
          </a:bodyPr>
          <a:lstStyle/>
          <a:p>
            <a:pPr algn="l">
              <a:lnSpc>
                <a:spcPct val="140000"/>
              </a:lnSpc>
              <a:spcBef>
                <a:spcPts val="375"/>
              </a:spcBef>
              <a:defRPr/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一旦确诊为慢阻肺，应采取积极的治疗措施，如戒烟、药物治疗、氧疗等，以延缓疾病进展，提高生活质量。</a:t>
            </a:r>
            <a:endParaRPr lang="en-US" sz="1100"/>
          </a:p>
        </p:txBody>
      </p:sp>
      <p:sp>
        <p:nvSpPr>
          <p:cNvPr id="10" name="Freeform 10"/>
          <p:cNvSpPr/>
          <p:nvPr/>
        </p:nvSpPr>
        <p:spPr>
          <a:xfrm>
            <a:off x="1422013" y="5461304"/>
            <a:ext cx="243840" cy="24384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242888" y="85725"/>
                </a:moveTo>
                <a:cubicBezTo>
                  <a:pt x="240078" y="85725"/>
                  <a:pt x="237363" y="86077"/>
                  <a:pt x="234725" y="86649"/>
                </a:cubicBezTo>
                <a:cubicBezTo>
                  <a:pt x="233553" y="69304"/>
                  <a:pt x="219256" y="55559"/>
                  <a:pt x="201616" y="55559"/>
                </a:cubicBezTo>
                <a:cubicBezTo>
                  <a:pt x="197663" y="55559"/>
                  <a:pt x="193919" y="56369"/>
                  <a:pt x="190405" y="57636"/>
                </a:cubicBezTo>
                <a:cubicBezTo>
                  <a:pt x="179451" y="40224"/>
                  <a:pt x="160191" y="28575"/>
                  <a:pt x="138113" y="28575"/>
                </a:cubicBezTo>
                <a:cubicBezTo>
                  <a:pt x="104565" y="28575"/>
                  <a:pt x="77410" y="55312"/>
                  <a:pt x="76391" y="88611"/>
                </a:cubicBezTo>
                <a:cubicBezTo>
                  <a:pt x="71923" y="86773"/>
                  <a:pt x="67046" y="85725"/>
                  <a:pt x="61913" y="85725"/>
                </a:cubicBezTo>
                <a:cubicBezTo>
                  <a:pt x="40872" y="85725"/>
                  <a:pt x="23813" y="102784"/>
                  <a:pt x="23813" y="123825"/>
                </a:cubicBezTo>
                <a:cubicBezTo>
                  <a:pt x="23813" y="144323"/>
                  <a:pt x="40034" y="160915"/>
                  <a:pt x="60322" y="161754"/>
                </a:cubicBezTo>
                <a:lnTo>
                  <a:pt x="75600" y="146475"/>
                </a:lnTo>
                <a:lnTo>
                  <a:pt x="91049" y="161925"/>
                </a:lnTo>
                <a:lnTo>
                  <a:pt x="98269" y="161925"/>
                </a:lnTo>
                <a:lnTo>
                  <a:pt x="113709" y="146475"/>
                </a:lnTo>
                <a:lnTo>
                  <a:pt x="129149" y="161925"/>
                </a:lnTo>
                <a:lnTo>
                  <a:pt x="136369" y="161925"/>
                </a:lnTo>
                <a:lnTo>
                  <a:pt x="151809" y="146475"/>
                </a:lnTo>
                <a:lnTo>
                  <a:pt x="167249" y="161925"/>
                </a:lnTo>
                <a:lnTo>
                  <a:pt x="174469" y="161925"/>
                </a:lnTo>
                <a:lnTo>
                  <a:pt x="189909" y="146475"/>
                </a:lnTo>
                <a:lnTo>
                  <a:pt x="205349" y="161925"/>
                </a:lnTo>
                <a:lnTo>
                  <a:pt x="212569" y="161925"/>
                </a:lnTo>
                <a:lnTo>
                  <a:pt x="228009" y="146475"/>
                </a:lnTo>
                <a:lnTo>
                  <a:pt x="243402" y="161868"/>
                </a:lnTo>
                <a:cubicBezTo>
                  <a:pt x="264195" y="161592"/>
                  <a:pt x="280988" y="144694"/>
                  <a:pt x="280988" y="123825"/>
                </a:cubicBezTo>
                <a:cubicBezTo>
                  <a:pt x="280988" y="102784"/>
                  <a:pt x="263928" y="85725"/>
                  <a:pt x="242888" y="85725"/>
                </a:cubicBezTo>
                <a:close/>
              </a:path>
              <a:path w="304800" h="304800">
                <a:moveTo>
                  <a:pt x="228600" y="157791"/>
                </a:moveTo>
                <a:lnTo>
                  <a:pt x="214941" y="171450"/>
                </a:lnTo>
                <a:lnTo>
                  <a:pt x="202959" y="171450"/>
                </a:lnTo>
                <a:lnTo>
                  <a:pt x="189900" y="158391"/>
                </a:lnTo>
                <a:lnTo>
                  <a:pt x="176841" y="171450"/>
                </a:lnTo>
                <a:lnTo>
                  <a:pt x="164859" y="171450"/>
                </a:lnTo>
                <a:lnTo>
                  <a:pt x="151800" y="158391"/>
                </a:lnTo>
                <a:lnTo>
                  <a:pt x="138741" y="171450"/>
                </a:lnTo>
                <a:lnTo>
                  <a:pt x="126759" y="171450"/>
                </a:lnTo>
                <a:lnTo>
                  <a:pt x="113700" y="158391"/>
                </a:lnTo>
                <a:lnTo>
                  <a:pt x="100641" y="171450"/>
                </a:lnTo>
                <a:lnTo>
                  <a:pt x="88668" y="171450"/>
                </a:lnTo>
                <a:lnTo>
                  <a:pt x="75609" y="158391"/>
                </a:lnTo>
                <a:lnTo>
                  <a:pt x="62541" y="171450"/>
                </a:lnTo>
                <a:lnTo>
                  <a:pt x="61913" y="171450"/>
                </a:lnTo>
                <a:lnTo>
                  <a:pt x="87154" y="276225"/>
                </a:lnTo>
                <a:lnTo>
                  <a:pt x="216932" y="276225"/>
                </a:lnTo>
                <a:lnTo>
                  <a:pt x="242888" y="171450"/>
                </a:lnTo>
                <a:lnTo>
                  <a:pt x="242259" y="171450"/>
                </a:lnTo>
                <a:lnTo>
                  <a:pt x="228600" y="157791"/>
                </a:lnTo>
                <a:close/>
              </a:path>
              <a:path w="304800" h="304800">
                <a:moveTo>
                  <a:pt x="109538" y="266700"/>
                </a:moveTo>
                <a:lnTo>
                  <a:pt x="89697" y="180975"/>
                </a:lnTo>
                <a:lnTo>
                  <a:pt x="99222" y="180975"/>
                </a:lnTo>
                <a:lnTo>
                  <a:pt x="119063" y="266700"/>
                </a:lnTo>
                <a:lnTo>
                  <a:pt x="109538" y="266700"/>
                </a:lnTo>
                <a:close/>
              </a:path>
              <a:path w="304800" h="304800">
                <a:moveTo>
                  <a:pt x="128588" y="266700"/>
                </a:moveTo>
                <a:lnTo>
                  <a:pt x="118472" y="180975"/>
                </a:lnTo>
                <a:lnTo>
                  <a:pt x="127997" y="180975"/>
                </a:lnTo>
                <a:lnTo>
                  <a:pt x="138113" y="266700"/>
                </a:lnTo>
                <a:lnTo>
                  <a:pt x="128588" y="266700"/>
                </a:lnTo>
                <a:close/>
              </a:path>
              <a:path w="304800" h="304800">
                <a:moveTo>
                  <a:pt x="157163" y="266700"/>
                </a:moveTo>
                <a:lnTo>
                  <a:pt x="147638" y="266700"/>
                </a:lnTo>
                <a:lnTo>
                  <a:pt x="147638" y="180975"/>
                </a:lnTo>
                <a:lnTo>
                  <a:pt x="157163" y="180975"/>
                </a:lnTo>
                <a:lnTo>
                  <a:pt x="157163" y="266700"/>
                </a:lnTo>
                <a:close/>
              </a:path>
              <a:path w="304800" h="304800">
                <a:moveTo>
                  <a:pt x="166688" y="266700"/>
                </a:moveTo>
                <a:lnTo>
                  <a:pt x="176803" y="180975"/>
                </a:lnTo>
                <a:lnTo>
                  <a:pt x="186328" y="180975"/>
                </a:lnTo>
                <a:lnTo>
                  <a:pt x="176213" y="266700"/>
                </a:lnTo>
                <a:lnTo>
                  <a:pt x="166688" y="266700"/>
                </a:lnTo>
                <a:close/>
              </a:path>
              <a:path w="304800" h="304800">
                <a:moveTo>
                  <a:pt x="195263" y="266700"/>
                </a:moveTo>
                <a:lnTo>
                  <a:pt x="185738" y="266700"/>
                </a:lnTo>
                <a:lnTo>
                  <a:pt x="205378" y="180975"/>
                </a:lnTo>
                <a:lnTo>
                  <a:pt x="214903" y="180975"/>
                </a:lnTo>
                <a:lnTo>
                  <a:pt x="195263" y="266700"/>
                </a:ln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11" name="Freeform 11"/>
          <p:cNvSpPr/>
          <p:nvPr/>
        </p:nvSpPr>
        <p:spPr>
          <a:xfrm>
            <a:off x="2273990" y="5461304"/>
            <a:ext cx="243840" cy="24384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20031" y="114795"/>
                </a:moveTo>
                <a:lnTo>
                  <a:pt x="147647" y="273187"/>
                </a:lnTo>
                <a:lnTo>
                  <a:pt x="96469" y="114795"/>
                </a:lnTo>
                <a:lnTo>
                  <a:pt x="20031" y="114795"/>
                </a:lnTo>
                <a:close/>
              </a:path>
              <a:path w="304800" h="304800">
                <a:moveTo>
                  <a:pt x="110338" y="114795"/>
                </a:moveTo>
                <a:lnTo>
                  <a:pt x="155534" y="273510"/>
                </a:lnTo>
                <a:lnTo>
                  <a:pt x="194424" y="114795"/>
                </a:lnTo>
                <a:lnTo>
                  <a:pt x="110338" y="114795"/>
                </a:lnTo>
                <a:close/>
              </a:path>
              <a:path w="304800" h="304800">
                <a:moveTo>
                  <a:pt x="162411" y="273187"/>
                </a:moveTo>
                <a:lnTo>
                  <a:pt x="285264" y="114795"/>
                </a:lnTo>
                <a:lnTo>
                  <a:pt x="209417" y="114795"/>
                </a:lnTo>
                <a:lnTo>
                  <a:pt x="162411" y="273187"/>
                </a:lnTo>
                <a:close/>
              </a:path>
              <a:path w="304800" h="304800">
                <a:moveTo>
                  <a:pt x="285550" y="104432"/>
                </a:moveTo>
                <a:lnTo>
                  <a:pt x="248717" y="41453"/>
                </a:lnTo>
                <a:lnTo>
                  <a:pt x="211865" y="104432"/>
                </a:lnTo>
                <a:lnTo>
                  <a:pt x="285550" y="104432"/>
                </a:lnTo>
                <a:close/>
              </a:path>
              <a:path w="304800" h="304800">
                <a:moveTo>
                  <a:pt x="237134" y="37843"/>
                </a:moveTo>
                <a:lnTo>
                  <a:pt x="163449" y="37843"/>
                </a:lnTo>
                <a:lnTo>
                  <a:pt x="200282" y="102984"/>
                </a:lnTo>
                <a:lnTo>
                  <a:pt x="237134" y="37843"/>
                </a:lnTo>
                <a:close/>
              </a:path>
              <a:path w="304800" h="304800">
                <a:moveTo>
                  <a:pt x="188957" y="104432"/>
                </a:moveTo>
                <a:lnTo>
                  <a:pt x="152124" y="41453"/>
                </a:lnTo>
                <a:lnTo>
                  <a:pt x="115281" y="104432"/>
                </a:lnTo>
                <a:lnTo>
                  <a:pt x="188957" y="104432"/>
                </a:lnTo>
                <a:close/>
              </a:path>
              <a:path w="304800" h="304800">
                <a:moveTo>
                  <a:pt x="141341" y="37843"/>
                </a:moveTo>
                <a:lnTo>
                  <a:pt x="67666" y="37843"/>
                </a:lnTo>
                <a:lnTo>
                  <a:pt x="104508" y="102984"/>
                </a:lnTo>
                <a:lnTo>
                  <a:pt x="141341" y="37843"/>
                </a:lnTo>
                <a:close/>
              </a:path>
              <a:path w="304800" h="304800">
                <a:moveTo>
                  <a:pt x="56093" y="41453"/>
                </a:moveTo>
                <a:lnTo>
                  <a:pt x="19260" y="104432"/>
                </a:lnTo>
                <a:lnTo>
                  <a:pt x="92935" y="104432"/>
                </a:lnTo>
                <a:lnTo>
                  <a:pt x="56093" y="41453"/>
                </a:ln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12" name="Freeform 12"/>
          <p:cNvSpPr/>
          <p:nvPr/>
        </p:nvSpPr>
        <p:spPr>
          <a:xfrm>
            <a:off x="3089453" y="5461304"/>
            <a:ext cx="243840" cy="24384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310886" y="167269"/>
                </a:moveTo>
                <a:cubicBezTo>
                  <a:pt x="310886" y="167269"/>
                  <a:pt x="267148" y="122672"/>
                  <a:pt x="206873" y="122672"/>
                </a:cubicBezTo>
                <a:cubicBezTo>
                  <a:pt x="147980" y="122672"/>
                  <a:pt x="89764" y="167269"/>
                  <a:pt x="89764" y="167269"/>
                </a:cubicBezTo>
                <a:lnTo>
                  <a:pt x="57064" y="153619"/>
                </a:lnTo>
                <a:lnTo>
                  <a:pt x="57064" y="193662"/>
                </a:lnTo>
                <a:cubicBezTo>
                  <a:pt x="62217" y="195415"/>
                  <a:pt x="65989" y="200158"/>
                  <a:pt x="65989" y="205902"/>
                </a:cubicBezTo>
                <a:cubicBezTo>
                  <a:pt x="65989" y="211703"/>
                  <a:pt x="62141" y="216456"/>
                  <a:pt x="56912" y="218170"/>
                </a:cubicBezTo>
                <a:lnTo>
                  <a:pt x="66580" y="245135"/>
                </a:lnTo>
                <a:lnTo>
                  <a:pt x="38043" y="245135"/>
                </a:lnTo>
                <a:lnTo>
                  <a:pt x="47796" y="217942"/>
                </a:lnTo>
                <a:cubicBezTo>
                  <a:pt x="43110" y="215951"/>
                  <a:pt x="39834" y="211322"/>
                  <a:pt x="39834" y="205902"/>
                </a:cubicBezTo>
                <a:cubicBezTo>
                  <a:pt x="39834" y="200597"/>
                  <a:pt x="43015" y="196082"/>
                  <a:pt x="47558" y="194024"/>
                </a:cubicBezTo>
                <a:lnTo>
                  <a:pt x="47558" y="149647"/>
                </a:lnTo>
                <a:lnTo>
                  <a:pt x="0" y="129816"/>
                </a:lnTo>
                <a:lnTo>
                  <a:pt x="209255" y="35890"/>
                </a:lnTo>
                <a:lnTo>
                  <a:pt x="401241" y="130997"/>
                </a:lnTo>
                <a:lnTo>
                  <a:pt x="310886" y="167269"/>
                </a:lnTo>
                <a:close/>
              </a:path>
              <a:path w="304800" h="304800">
                <a:moveTo>
                  <a:pt x="204492" y="145266"/>
                </a:moveTo>
                <a:cubicBezTo>
                  <a:pt x="265128" y="145266"/>
                  <a:pt x="294846" y="177365"/>
                  <a:pt x="294846" y="177365"/>
                </a:cubicBezTo>
                <a:lnTo>
                  <a:pt x="294846" y="243945"/>
                </a:lnTo>
                <a:cubicBezTo>
                  <a:pt x="294846" y="243945"/>
                  <a:pt x="263938" y="268910"/>
                  <a:pt x="199739" y="268910"/>
                </a:cubicBezTo>
                <a:cubicBezTo>
                  <a:pt x="135541" y="268910"/>
                  <a:pt x="114138" y="243945"/>
                  <a:pt x="114138" y="243945"/>
                </a:cubicBezTo>
                <a:lnTo>
                  <a:pt x="114138" y="177365"/>
                </a:lnTo>
                <a:cubicBezTo>
                  <a:pt x="114138" y="177365"/>
                  <a:pt x="143856" y="145266"/>
                  <a:pt x="204492" y="145266"/>
                </a:cubicBezTo>
                <a:close/>
              </a:path>
              <a:path w="304800" h="304800">
                <a:moveTo>
                  <a:pt x="203302" y="254641"/>
                </a:moveTo>
                <a:cubicBezTo>
                  <a:pt x="245326" y="254641"/>
                  <a:pt x="279397" y="246116"/>
                  <a:pt x="279397" y="235620"/>
                </a:cubicBezTo>
                <a:cubicBezTo>
                  <a:pt x="279397" y="225123"/>
                  <a:pt x="245326" y="216599"/>
                  <a:pt x="203302" y="216599"/>
                </a:cubicBezTo>
                <a:cubicBezTo>
                  <a:pt x="161277" y="216599"/>
                  <a:pt x="127216" y="225123"/>
                  <a:pt x="127216" y="235620"/>
                </a:cubicBezTo>
                <a:cubicBezTo>
                  <a:pt x="127216" y="246116"/>
                  <a:pt x="161277" y="254641"/>
                  <a:pt x="203302" y="254641"/>
                </a:cubicBez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13" name="Freeform 13"/>
          <p:cNvSpPr/>
          <p:nvPr/>
        </p:nvSpPr>
        <p:spPr>
          <a:xfrm>
            <a:off x="3977823" y="5461304"/>
            <a:ext cx="243840" cy="24384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800" y="79486"/>
                </a:moveTo>
                <a:cubicBezTo>
                  <a:pt x="152800" y="79486"/>
                  <a:pt x="133750" y="38891"/>
                  <a:pt x="90888" y="38891"/>
                </a:cubicBezTo>
                <a:cubicBezTo>
                  <a:pt x="44053" y="38891"/>
                  <a:pt x="19450" y="78581"/>
                  <a:pt x="19450" y="118262"/>
                </a:cubicBezTo>
                <a:cubicBezTo>
                  <a:pt x="19450" y="184147"/>
                  <a:pt x="152800" y="265900"/>
                  <a:pt x="152800" y="265900"/>
                </a:cubicBezTo>
                <a:cubicBezTo>
                  <a:pt x="152800" y="265900"/>
                  <a:pt x="285350" y="184937"/>
                  <a:pt x="285350" y="118262"/>
                </a:cubicBezTo>
                <a:cubicBezTo>
                  <a:pt x="285350" y="77781"/>
                  <a:pt x="259956" y="38891"/>
                  <a:pt x="214713" y="38891"/>
                </a:cubicBezTo>
                <a:cubicBezTo>
                  <a:pt x="169469" y="38891"/>
                  <a:pt x="152800" y="79486"/>
                  <a:pt x="152800" y="79486"/>
                </a:cubicBez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14" name="AutoShape 14"/>
          <p:cNvSpPr/>
          <p:nvPr/>
        </p:nvSpPr>
        <p:spPr>
          <a:xfrm>
            <a:off x="1352702" y="1804117"/>
            <a:ext cx="4276714" cy="407270"/>
          </a:xfrm>
          <a:prstGeom prst="rect">
            <a:avLst/>
          </a:prstGeom>
          <a:noFill/>
        </p:spPr>
        <p:txBody>
          <a:bodyPr vert="horz" wrap="square" lIns="85725" tIns="85725" rIns="47625" bIns="85725" rtlCol="0" anchor="t" anchorCtr="0">
            <a:noAutofit/>
          </a:bodyPr>
          <a:lstStyle/>
          <a:p>
            <a:pPr algn="l">
              <a:lnSpc>
                <a:spcPct val="120000"/>
              </a:lnSpc>
              <a:spcBef>
                <a:spcPts val="375"/>
              </a:spcBef>
              <a:defRPr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早期筛查</a:t>
            </a:r>
            <a:endParaRPr lang="en-US" sz="1100"/>
          </a:p>
        </p:txBody>
      </p:sp>
      <p:sp>
        <p:nvSpPr>
          <p:cNvPr id="15" name="AutoShape 15"/>
          <p:cNvSpPr/>
          <p:nvPr/>
        </p:nvSpPr>
        <p:spPr>
          <a:xfrm>
            <a:off x="1352702" y="3594761"/>
            <a:ext cx="4276714" cy="407270"/>
          </a:xfrm>
          <a:prstGeom prst="rect">
            <a:avLst/>
          </a:prstGeom>
          <a:noFill/>
        </p:spPr>
        <p:txBody>
          <a:bodyPr vert="horz" wrap="square" lIns="85725" tIns="85725" rIns="47625" bIns="85725" rtlCol="0" anchor="t" anchorCtr="0">
            <a:noAutofit/>
          </a:bodyPr>
          <a:lstStyle/>
          <a:p>
            <a:pPr algn="l">
              <a:lnSpc>
                <a:spcPct val="120000"/>
              </a:lnSpc>
              <a:spcBef>
                <a:spcPts val="375"/>
              </a:spcBef>
              <a:defRPr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干预措施</a:t>
            </a:r>
            <a:endParaRPr lang="en-US" sz="1100"/>
          </a:p>
        </p:txBody>
      </p:sp>
      <p:sp>
        <p:nvSpPr>
          <p:cNvPr id="16" name="TextBox 16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早期筛查及干预措施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11871" y="2783306"/>
            <a:ext cx="1943100" cy="137160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660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</a:t>
            </a:r>
            <a:endParaRPr lang="en-US" sz="6600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909977" y="2621820"/>
            <a:ext cx="7388990" cy="1798058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4050" b="1">
                <a:solidFill>
                  <a:srgbClr val="1F1F1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治疗方法与药物选择</a:t>
            </a:r>
            <a:endParaRPr lang="en-US" sz="4050" b="1">
              <a:solidFill>
                <a:srgbClr val="1F1F1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64937" y="1269846"/>
            <a:ext cx="11062125" cy="5284580"/>
          </a:xfrm>
          <a:prstGeom prst="roundRect">
            <a:avLst>
              <a:gd name="adj" fmla="val 5846"/>
            </a:avLst>
          </a:prstGeom>
          <a:solidFill>
            <a:srgbClr val="FFFFFF">
              <a:alpha val="100000"/>
            </a:srgbClr>
          </a:solidFill>
          <a:effectLst>
            <a:outerShdw blurRad="342900">
              <a:srgbClr val="000000">
                <a:alpha val="7000"/>
              </a:srgbClr>
            </a:outerShdw>
          </a:effectLst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06173" y="1701554"/>
            <a:ext cx="3673297" cy="4421163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5262971" y="2021953"/>
            <a:ext cx="5755563" cy="3780367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rmAutofit/>
          </a:bodyPr>
          <a:lstStyle/>
          <a:p>
            <a:pPr algn="ctr">
              <a:lnSpc>
                <a:spcPct val="140000"/>
              </a:lnSpc>
            </a:pPr>
            <a:r>
              <a:rPr lang="en-US" sz="15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药物治疗原则</a:t>
            </a:r>
            <a:endParaRPr lang="en-US" sz="15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40000"/>
              </a:lnSpc>
            </a:pPr>
            <a:r>
              <a:rPr lang="en-US" sz="150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慢阻肺药物治疗的目的是缓解症状、预防急性加重、改善运动耐量和健康状况。主要药物包括支气管扩张剂、吸入性糖皮质激素（ICS）、磷酸二酯酶抑制剂（PDE4i）等。</a:t>
            </a:r>
            <a:endParaRPr lang="en-US" sz="150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40000"/>
              </a:lnSpc>
            </a:pPr>
            <a:r>
              <a:rPr lang="en-US" sz="15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支气管扩张剂</a:t>
            </a:r>
            <a:endParaRPr lang="en-US" sz="15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40000"/>
              </a:lnSpc>
            </a:pPr>
            <a:r>
              <a:rPr lang="en-US" sz="150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常用的支气管扩张剂包括长效β2受体激动剂（LABA）和长效毒蕈碱受体拮抗剂（LAMA）。LABA如沙美特罗、福莫特罗等，LAMA如噻托溴铵等，可扩张支气管，缓解气流受限。</a:t>
            </a:r>
            <a:endParaRPr lang="en-US" sz="150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40000"/>
              </a:lnSpc>
            </a:pPr>
            <a:r>
              <a:rPr lang="en-US" sz="15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吸入性糖皮质激素（ICS）</a:t>
            </a:r>
            <a:endParaRPr lang="en-US" sz="15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40000"/>
              </a:lnSpc>
            </a:pPr>
            <a:r>
              <a:rPr lang="en-US" sz="150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ICS如布地奈德、氟替卡松等，可减轻气道炎症，缓解症状，提高生活质量。对于中重度慢阻肺患者，ICS与LABA或LAMA联合使用可提高疗效。</a:t>
            </a:r>
            <a:endParaRPr lang="en-US" sz="150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药物治疗原则及常用药物介绍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70000"/>
          </a:blip>
          <a:srcRect/>
          <a:stretch>
            <a:fillRect/>
          </a:stretch>
        </p:blipFill>
        <p:spPr>
          <a:xfrm>
            <a:off x="1415276" y="1633786"/>
            <a:ext cx="2433158" cy="2364134"/>
          </a:xfrm>
          <a:prstGeom prst="ellipse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795406" y="4346209"/>
            <a:ext cx="10658475" cy="1928103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rmAutofit/>
          </a:bodyPr>
          <a:lstStyle/>
          <a:p>
            <a:pPr algn="ctr">
              <a:lnSpc>
                <a:spcPct val="140000"/>
              </a:lnSpc>
            </a:pPr>
            <a:r>
              <a:rPr lang="en-US" sz="15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磷酸二酯酶抑制剂（PDE4i）</a:t>
            </a:r>
            <a:endParaRPr lang="en-US" sz="15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PDE4i如罗氟司特等，可抑制炎症介质的释放，减轻气道炎症，改善肺功能。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70000"/>
          </a:blip>
          <a:srcRect/>
          <a:stretch>
            <a:fillRect/>
          </a:stretch>
        </p:blipFill>
        <p:spPr>
          <a:xfrm>
            <a:off x="4855037" y="1620933"/>
            <a:ext cx="2433158" cy="2364134"/>
          </a:xfrm>
          <a:prstGeom prst="ellipse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alphaModFix amt="70000"/>
          </a:blip>
          <a:srcRect/>
          <a:stretch>
            <a:fillRect/>
          </a:stretch>
        </p:blipFill>
        <p:spPr>
          <a:xfrm>
            <a:off x="8349233" y="1615605"/>
            <a:ext cx="2433158" cy="2364134"/>
          </a:xfrm>
          <a:prstGeom prst="ellipse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药物治疗原则及常用药物介绍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9417" r="19417"/>
          <a:stretch>
            <a:fillRect/>
          </a:stretch>
        </p:blipFill>
        <p:spPr>
          <a:xfrm>
            <a:off x="4451873" y="1812219"/>
            <a:ext cx="3287800" cy="3946292"/>
          </a:xfrm>
          <a:prstGeom prst="rect">
            <a:avLst/>
          </a:prstGeom>
          <a:noFill/>
        </p:spPr>
      </p:pic>
      <p:sp>
        <p:nvSpPr>
          <p:cNvPr id="3" name="TextBox 3"/>
          <p:cNvSpPr txBox="1"/>
          <p:nvPr/>
        </p:nvSpPr>
        <p:spPr>
          <a:xfrm>
            <a:off x="1028300" y="1726745"/>
            <a:ext cx="2931598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戒烟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28300" y="2298345"/>
            <a:ext cx="2931598" cy="119800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戒烟是慢阻肺治疗的最重要手段，可减缓疾病进展，降低死亡风险。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318191" y="1713967"/>
            <a:ext cx="2931598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氧疗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318191" y="2285568"/>
            <a:ext cx="2931598" cy="119800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对于静息状态下存在低氧血症的患者，长期家庭氧疗可提高生存率和生活质量。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00738" y="4317136"/>
            <a:ext cx="2931598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康复治疗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00738" y="4807470"/>
            <a:ext cx="2931598" cy="119800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包括运动训练、呼吸肌锻炼、心理康复等，可改善症状，提高生活质量。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318191" y="4317136"/>
            <a:ext cx="2931598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机械通气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8318191" y="4823328"/>
            <a:ext cx="2931598" cy="119800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对于严重呼吸衰竭的患者，机械通气可改善通气功能，延长生存时间。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非药物治疗手段探讨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425795" y="2384018"/>
            <a:ext cx="3415971" cy="3415971"/>
          </a:xfrm>
          <a:prstGeom prst="ellipse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个体化治疗方案制定依据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4113475" y="1643082"/>
            <a:ext cx="3657600" cy="221985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5" name="TextBox 5"/>
          <p:cNvSpPr txBox="1"/>
          <p:nvPr/>
        </p:nvSpPr>
        <p:spPr>
          <a:xfrm>
            <a:off x="4312581" y="1893684"/>
            <a:ext cx="3251104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病情严重程度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312581" y="2463837"/>
            <a:ext cx="3251104" cy="105585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根据患者的肺功能、症状、急性加重史等，评估病情严重程度，制定治疗方案。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8070842" y="1650556"/>
            <a:ext cx="3657600" cy="221985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8" name="TextBox 8"/>
          <p:cNvSpPr txBox="1"/>
          <p:nvPr/>
        </p:nvSpPr>
        <p:spPr>
          <a:xfrm>
            <a:off x="8269948" y="1901159"/>
            <a:ext cx="3251104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合并症情况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269948" y="2471312"/>
            <a:ext cx="3251104" cy="105585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考虑患者的合并症，如心血管疾病、糖尿病、骨质疏松等，选择合适的治疗药物和方案。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4120950" y="4294709"/>
            <a:ext cx="3657600" cy="221985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11" name="TextBox 11"/>
          <p:cNvSpPr txBox="1"/>
          <p:nvPr/>
        </p:nvSpPr>
        <p:spPr>
          <a:xfrm>
            <a:off x="4320056" y="4545312"/>
            <a:ext cx="3251104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药物耐受性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320056" y="5115465"/>
            <a:ext cx="3251104" cy="105585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考虑患者对药物的耐受性和不良反应，调整药物剂量或种类。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8078316" y="4302184"/>
            <a:ext cx="3657600" cy="221985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14" name="TextBox 14"/>
          <p:cNvSpPr txBox="1"/>
          <p:nvPr/>
        </p:nvSpPr>
        <p:spPr>
          <a:xfrm>
            <a:off x="8277423" y="4552787"/>
            <a:ext cx="3251104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经济因素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8277423" y="5122940"/>
            <a:ext cx="3251104" cy="105585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考虑患者的经济承受能力和医保政策，选择适宜的治疗药物和方案。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489734" y="4197309"/>
            <a:ext cx="3273285" cy="690150"/>
          </a:xfrm>
          <a:prstGeom prst="roundRect">
            <a:avLst>
              <a:gd name="adj" fmla="val 28095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650433" y="4197309"/>
            <a:ext cx="3273285" cy="690150"/>
          </a:xfrm>
          <a:prstGeom prst="roundRect">
            <a:avLst>
              <a:gd name="adj" fmla="val 28095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4489734" y="1474577"/>
            <a:ext cx="3273285" cy="690150"/>
          </a:xfrm>
          <a:prstGeom prst="roundRect">
            <a:avLst>
              <a:gd name="adj" fmla="val 28095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5" name="AutoShape 5"/>
          <p:cNvSpPr/>
          <p:nvPr/>
        </p:nvSpPr>
        <p:spPr>
          <a:xfrm>
            <a:off x="650433" y="1474577"/>
            <a:ext cx="3273285" cy="690150"/>
          </a:xfrm>
          <a:prstGeom prst="roundRect">
            <a:avLst>
              <a:gd name="adj" fmla="val 28095"/>
            </a:avLst>
          </a:prstGeom>
          <a:solidFill>
            <a:schemeClr val="accent1">
              <a:alpha val="100000"/>
            </a:schemeClr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100000"/>
          </a:blip>
          <a:srcRect t="4109" b="4109"/>
          <a:stretch>
            <a:fillRect/>
          </a:stretch>
        </p:blipFill>
        <p:spPr>
          <a:xfrm>
            <a:off x="8293144" y="1482730"/>
            <a:ext cx="3422379" cy="4563172"/>
          </a:xfrm>
          <a:prstGeom prst="round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570176" y="2177640"/>
            <a:ext cx="3433799" cy="1259772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定期随访可及时发现病情变化，调整治疗方案，预防急性加重。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409477" y="2177640"/>
            <a:ext cx="3433799" cy="1259772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通过肺功能检查、症状评估等，评估治疗效果，及时调整治疗方案。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70176" y="4915720"/>
            <a:ext cx="3433799" cy="1262987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及时发现并处理并发症，如心血管疾病、糖尿病等，可降低住院率和死亡率。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407114" y="4915720"/>
            <a:ext cx="3438525" cy="1262987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向患者提供慢阻肺相关知识，如戒烟、饮食、运动等，可改善症状，提高生活质量。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长期随访管理重要性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838067" y="1502085"/>
            <a:ext cx="2898018" cy="635136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监测病情变化</a:t>
            </a:r>
            <a:endParaRPr lang="en-US" sz="2400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677367" y="1502085"/>
            <a:ext cx="2898018" cy="635136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评估治疗效果</a:t>
            </a:r>
            <a:endParaRPr lang="en-US" sz="2400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838067" y="4224817"/>
            <a:ext cx="2898018" cy="635136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预防并发症</a:t>
            </a:r>
            <a:endParaRPr lang="en-US" sz="2400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677367" y="4224817"/>
            <a:ext cx="2898018" cy="635136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健康教育</a:t>
            </a:r>
            <a:endParaRPr lang="en-US" sz="2400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11871" y="2783306"/>
            <a:ext cx="1943100" cy="137160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660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04</a:t>
            </a:r>
            <a:endParaRPr lang="en-US" sz="6600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909977" y="2621820"/>
            <a:ext cx="7388990" cy="1798058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4050" b="1">
                <a:solidFill>
                  <a:srgbClr val="1F1F1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并发症预防与处理技巧</a:t>
            </a:r>
            <a:endParaRPr lang="en-US" sz="4050" b="1">
              <a:solidFill>
                <a:srgbClr val="1F1F1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53017" y="1175427"/>
            <a:ext cx="6612681" cy="5206574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marL="228600" lvl="1" indent="-228600" algn="l">
              <a:lnSpc>
                <a:spcPct val="150000"/>
              </a:lnSpc>
              <a:spcBef>
                <a:spcPts val="375"/>
              </a:spcBef>
              <a:buFont typeface="Arial" panose="020B0604020202020204"/>
              <a:buChar char="•"/>
            </a:pPr>
            <a:r>
              <a:rPr lang="en-US" sz="240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慢阻肺概述与现状</a:t>
            </a:r>
            <a:endParaRPr lang="en-US" sz="240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28600" lvl="1" indent="-228600" algn="l">
              <a:lnSpc>
                <a:spcPct val="150000"/>
              </a:lnSpc>
              <a:spcBef>
                <a:spcPts val="375"/>
              </a:spcBef>
              <a:buFont typeface="Arial" panose="020B0604020202020204"/>
              <a:buChar char="•"/>
            </a:pPr>
            <a:r>
              <a:rPr lang="en-US" sz="240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预防措施与策略</a:t>
            </a:r>
            <a:endParaRPr lang="en-US" sz="240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28600" lvl="1" indent="-228600" algn="l">
              <a:lnSpc>
                <a:spcPct val="150000"/>
              </a:lnSpc>
              <a:spcBef>
                <a:spcPts val="375"/>
              </a:spcBef>
              <a:buFont typeface="Arial" panose="020B0604020202020204"/>
              <a:buChar char="•"/>
            </a:pPr>
            <a:r>
              <a:rPr lang="en-US" sz="240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治疗方法与药物选择</a:t>
            </a:r>
            <a:endParaRPr lang="en-US" sz="240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28600" lvl="1" indent="-228600" algn="l">
              <a:lnSpc>
                <a:spcPct val="150000"/>
              </a:lnSpc>
              <a:spcBef>
                <a:spcPts val="375"/>
              </a:spcBef>
              <a:buFont typeface="Arial" panose="020B0604020202020204"/>
              <a:buChar char="•"/>
            </a:pPr>
            <a:r>
              <a:rPr lang="en-US" sz="240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并发症预防与处理技巧</a:t>
            </a:r>
            <a:endParaRPr lang="en-US" sz="240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28600" lvl="1" indent="-228600" algn="l">
              <a:lnSpc>
                <a:spcPct val="150000"/>
              </a:lnSpc>
              <a:spcBef>
                <a:spcPts val="375"/>
              </a:spcBef>
              <a:buFont typeface="Arial" panose="020B0604020202020204"/>
              <a:buChar char="•"/>
            </a:pPr>
            <a:r>
              <a:rPr lang="en-US" sz="240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患者教育及心理支持工作</a:t>
            </a:r>
            <a:endParaRPr lang="en-US" sz="240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776770" y="663596"/>
            <a:ext cx="2197085" cy="766889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1200">
                <a:solidFill>
                  <a:srgbClr val="23232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CATALOGUE</a:t>
            </a:r>
            <a:endParaRPr lang="en-US" sz="1200">
              <a:solidFill>
                <a:srgbClr val="232323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492225" y="198162"/>
            <a:ext cx="4405428" cy="977265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rmAutofit/>
          </a:bodyPr>
          <a:lstStyle/>
          <a:p>
            <a:pPr algn="r">
              <a:lnSpc>
                <a:spcPct val="100000"/>
              </a:lnSpc>
              <a:spcBef>
                <a:spcPts val="375"/>
              </a:spcBef>
            </a:pPr>
            <a:r>
              <a:rPr lang="en-US" sz="5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 录</a:t>
            </a:r>
            <a:endParaRPr lang="en-US" sz="5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急性加重期处理原则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Freeform 3"/>
          <p:cNvSpPr/>
          <p:nvPr/>
        </p:nvSpPr>
        <p:spPr>
          <a:xfrm rot="16200000">
            <a:off x="9194482" y="1853457"/>
            <a:ext cx="1612487" cy="1459039"/>
          </a:xfrm>
          <a:custGeom>
            <a:avLst/>
            <a:gdLst/>
            <a:ahLst/>
            <a:cxnLst/>
            <a:rect l="l" t="t" r="r" b="b"/>
            <a:pathLst>
              <a:path w="1324964" h="1468983">
                <a:moveTo>
                  <a:pt x="0" y="0"/>
                </a:moveTo>
                <a:lnTo>
                  <a:pt x="769166" y="0"/>
                </a:lnTo>
                <a:lnTo>
                  <a:pt x="1324961" y="2"/>
                </a:lnTo>
                <a:lnTo>
                  <a:pt x="1324961" y="734490"/>
                </a:lnTo>
                <a:cubicBezTo>
                  <a:pt x="1324962" y="931314"/>
                  <a:pt x="1324963" y="1128137"/>
                  <a:pt x="1324964" y="1324961"/>
                </a:cubicBezTo>
                <a:cubicBezTo>
                  <a:pt x="1324964" y="1372968"/>
                  <a:pt x="1324963" y="1420976"/>
                  <a:pt x="1324963" y="1468983"/>
                </a:cubicBezTo>
                <a:lnTo>
                  <a:pt x="0" y="1468980"/>
                </a:lnTo>
                <a:lnTo>
                  <a:pt x="403253" y="734492"/>
                </a:lnTo>
                <a:lnTo>
                  <a:pt x="0" y="0"/>
                </a:lnTo>
              </a:path>
            </a:pathLst>
          </a:custGeom>
          <a:solidFill>
            <a:schemeClr val="accent1">
              <a:alpha val="100000"/>
            </a:schemeClr>
          </a:solidFill>
        </p:spPr>
        <p:txBody>
          <a:bodyPr vert="horz" wrap="square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  <a:defRPr/>
            </a:pPr>
            <a:endParaRPr lang="en-US" sz="1100"/>
          </a:p>
        </p:txBody>
      </p:sp>
      <p:sp>
        <p:nvSpPr>
          <p:cNvPr id="4" name="TextBox 4"/>
          <p:cNvSpPr txBox="1"/>
          <p:nvPr/>
        </p:nvSpPr>
        <p:spPr>
          <a:xfrm>
            <a:off x="1354107" y="3553264"/>
            <a:ext cx="2011680" cy="44183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立即缓解症状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302546" y="4071072"/>
            <a:ext cx="2060735" cy="155225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rm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通过吸入短效支气管扩张剂，迅速缓解患者气促、喘息和呼吸困难等症状。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856711" y="3553264"/>
            <a:ext cx="2011680" cy="44183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抗炎治疗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805150" y="4070360"/>
            <a:ext cx="2060735" cy="155225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rm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根据病情使用糖皮质激素和抗生素，以减轻气道炎症和感染。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465341" y="3553264"/>
            <a:ext cx="2011680" cy="44371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氧疗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413780" y="4072240"/>
            <a:ext cx="2060735" cy="155225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rm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对患者进行氧疗，确保血氧饱和度正常，避免低氧血症。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9015258" y="3553264"/>
            <a:ext cx="2011680" cy="44371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呼吸支持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8963697" y="4072240"/>
            <a:ext cx="2060735" cy="155225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rm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对于呼吸衰竭的患者，使用机械通气等呼吸支持手段。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Freeform 12"/>
          <p:cNvSpPr/>
          <p:nvPr/>
        </p:nvSpPr>
        <p:spPr>
          <a:xfrm rot="16200000">
            <a:off x="1520000" y="1838843"/>
            <a:ext cx="1612487" cy="1459039"/>
          </a:xfrm>
          <a:custGeom>
            <a:avLst/>
            <a:gdLst/>
            <a:ahLst/>
            <a:cxnLst/>
            <a:rect l="l" t="t" r="r" b="b"/>
            <a:pathLst>
              <a:path w="1324964" h="1468983">
                <a:moveTo>
                  <a:pt x="0" y="0"/>
                </a:moveTo>
                <a:lnTo>
                  <a:pt x="769166" y="0"/>
                </a:lnTo>
                <a:lnTo>
                  <a:pt x="1324961" y="2"/>
                </a:lnTo>
                <a:lnTo>
                  <a:pt x="1324961" y="734490"/>
                </a:lnTo>
                <a:cubicBezTo>
                  <a:pt x="1324962" y="931314"/>
                  <a:pt x="1324963" y="1128137"/>
                  <a:pt x="1324964" y="1324961"/>
                </a:cubicBezTo>
                <a:cubicBezTo>
                  <a:pt x="1324964" y="1372968"/>
                  <a:pt x="1324963" y="1420976"/>
                  <a:pt x="1324963" y="1468983"/>
                </a:cubicBezTo>
                <a:lnTo>
                  <a:pt x="0" y="1468980"/>
                </a:lnTo>
                <a:lnTo>
                  <a:pt x="403253" y="734492"/>
                </a:lnTo>
                <a:lnTo>
                  <a:pt x="0" y="0"/>
                </a:ln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13" name="Freeform 13"/>
          <p:cNvSpPr/>
          <p:nvPr/>
        </p:nvSpPr>
        <p:spPr>
          <a:xfrm rot="16200000">
            <a:off x="4079557" y="1838843"/>
            <a:ext cx="1612487" cy="1459039"/>
          </a:xfrm>
          <a:custGeom>
            <a:avLst/>
            <a:gdLst/>
            <a:ahLst/>
            <a:cxnLst/>
            <a:rect l="l" t="t" r="r" b="b"/>
            <a:pathLst>
              <a:path w="1324964" h="1468983">
                <a:moveTo>
                  <a:pt x="0" y="0"/>
                </a:moveTo>
                <a:lnTo>
                  <a:pt x="769166" y="0"/>
                </a:lnTo>
                <a:lnTo>
                  <a:pt x="1324961" y="2"/>
                </a:lnTo>
                <a:lnTo>
                  <a:pt x="1324961" y="734490"/>
                </a:lnTo>
                <a:cubicBezTo>
                  <a:pt x="1324962" y="931314"/>
                  <a:pt x="1324963" y="1128137"/>
                  <a:pt x="1324964" y="1324961"/>
                </a:cubicBezTo>
                <a:cubicBezTo>
                  <a:pt x="1324964" y="1372968"/>
                  <a:pt x="1324963" y="1420976"/>
                  <a:pt x="1324963" y="1468983"/>
                </a:cubicBezTo>
                <a:lnTo>
                  <a:pt x="0" y="1468980"/>
                </a:lnTo>
                <a:lnTo>
                  <a:pt x="403253" y="734492"/>
                </a:lnTo>
                <a:lnTo>
                  <a:pt x="0" y="0"/>
                </a:ln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14" name="Freeform 14"/>
          <p:cNvSpPr/>
          <p:nvPr/>
        </p:nvSpPr>
        <p:spPr>
          <a:xfrm rot="16200000">
            <a:off x="6639020" y="1838843"/>
            <a:ext cx="1612487" cy="1459039"/>
          </a:xfrm>
          <a:custGeom>
            <a:avLst/>
            <a:gdLst/>
            <a:ahLst/>
            <a:cxnLst/>
            <a:rect l="l" t="t" r="r" b="b"/>
            <a:pathLst>
              <a:path w="1324964" h="1468983">
                <a:moveTo>
                  <a:pt x="0" y="0"/>
                </a:moveTo>
                <a:lnTo>
                  <a:pt x="769166" y="0"/>
                </a:lnTo>
                <a:lnTo>
                  <a:pt x="1324961" y="2"/>
                </a:lnTo>
                <a:lnTo>
                  <a:pt x="1324961" y="734490"/>
                </a:lnTo>
                <a:cubicBezTo>
                  <a:pt x="1324962" y="931314"/>
                  <a:pt x="1324963" y="1128137"/>
                  <a:pt x="1324964" y="1324961"/>
                </a:cubicBezTo>
                <a:cubicBezTo>
                  <a:pt x="1324964" y="1372968"/>
                  <a:pt x="1324963" y="1420976"/>
                  <a:pt x="1324963" y="1468983"/>
                </a:cubicBezTo>
                <a:lnTo>
                  <a:pt x="0" y="1468980"/>
                </a:lnTo>
                <a:lnTo>
                  <a:pt x="403253" y="734492"/>
                </a:lnTo>
                <a:lnTo>
                  <a:pt x="0" y="0"/>
                </a:ln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15" name="TextBox 15"/>
          <p:cNvSpPr txBox="1"/>
          <p:nvPr/>
        </p:nvSpPr>
        <p:spPr>
          <a:xfrm>
            <a:off x="1923509" y="1877677"/>
            <a:ext cx="872877" cy="88629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4050" b="1">
                <a:solidFill>
                  <a:srgbClr val="FFFFF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endParaRPr lang="en-US" sz="4050" b="1">
              <a:solidFill>
                <a:srgbClr val="FFFFFE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4426113" y="1877677"/>
            <a:ext cx="872877" cy="88629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4050" b="1">
                <a:solidFill>
                  <a:srgbClr val="FFFFF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endParaRPr lang="en-US" sz="4050" b="1">
              <a:solidFill>
                <a:srgbClr val="FFFFFE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7007709" y="1877677"/>
            <a:ext cx="872877" cy="88629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4050" b="1">
                <a:solidFill>
                  <a:srgbClr val="FFFFF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</a:t>
            </a:r>
            <a:endParaRPr lang="en-US" sz="4050" b="1">
              <a:solidFill>
                <a:srgbClr val="FFFFFE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9564288" y="1877677"/>
            <a:ext cx="872877" cy="88629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4050" b="1">
                <a:solidFill>
                  <a:srgbClr val="FFFFF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04</a:t>
            </a:r>
            <a:endParaRPr lang="en-US" sz="4050" b="1">
              <a:solidFill>
                <a:srgbClr val="FFFFFE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慢性呼吸衰竭处理技巧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305352" y="1793743"/>
            <a:ext cx="2709128" cy="2949288"/>
          </a:xfrm>
          <a:prstGeom prst="roundRect">
            <a:avLst>
              <a:gd name="adj" fmla="val 4117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417338" y="1910330"/>
            <a:ext cx="2485155" cy="554002"/>
          </a:xfrm>
          <a:prstGeom prst="roundRect">
            <a:avLst>
              <a:gd name="adj" fmla="val 16667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5" name="TextBox 5"/>
          <p:cNvSpPr txBox="1"/>
          <p:nvPr/>
        </p:nvSpPr>
        <p:spPr>
          <a:xfrm>
            <a:off x="538889" y="1942164"/>
            <a:ext cx="2242054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保持呼吸道通畅</a:t>
            </a:r>
            <a:endParaRPr lang="en-US" sz="2000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71651" y="2601797"/>
            <a:ext cx="2376529" cy="181737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50000"/>
              </a:lnSpc>
              <a:spcBef>
                <a:spcPts val="375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使用祛痰药、雾化吸入和拍背等方法，保持患者呼吸道通畅。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65069" y="4723113"/>
            <a:ext cx="1189694" cy="1050302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5850" b="1">
                <a:solidFill>
                  <a:schemeClr val="accent1">
                    <a:alpha val="4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endParaRPr lang="en-US" sz="5850" b="1">
              <a:solidFill>
                <a:schemeClr val="accent1">
                  <a:alpha val="4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945972" y="1551494"/>
            <a:ext cx="1189694" cy="1050302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5850" b="1">
                <a:solidFill>
                  <a:schemeClr val="accent1">
                    <a:alpha val="4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endParaRPr lang="en-US" sz="5850" b="1">
              <a:solidFill>
                <a:schemeClr val="accent1">
                  <a:alpha val="4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826875" y="4723113"/>
            <a:ext cx="1189694" cy="1050302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5850" b="1">
                <a:solidFill>
                  <a:schemeClr val="accent1">
                    <a:alpha val="4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</a:t>
            </a:r>
            <a:endParaRPr lang="en-US" sz="5850" b="1">
              <a:solidFill>
                <a:schemeClr val="accent1">
                  <a:alpha val="4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9707777" y="1551494"/>
            <a:ext cx="1189694" cy="1050302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5850" b="1">
                <a:solidFill>
                  <a:schemeClr val="accent1">
                    <a:alpha val="39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04</a:t>
            </a:r>
            <a:endParaRPr lang="en-US" sz="5850" b="1">
              <a:solidFill>
                <a:schemeClr val="accent1">
                  <a:alpha val="39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3186255" y="2598365"/>
            <a:ext cx="2709128" cy="2949288"/>
          </a:xfrm>
          <a:prstGeom prst="roundRect">
            <a:avLst>
              <a:gd name="adj" fmla="val 4117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12" name="AutoShape 12"/>
          <p:cNvSpPr/>
          <p:nvPr/>
        </p:nvSpPr>
        <p:spPr>
          <a:xfrm>
            <a:off x="3298241" y="2714951"/>
            <a:ext cx="2485155" cy="554002"/>
          </a:xfrm>
          <a:prstGeom prst="roundRect">
            <a:avLst>
              <a:gd name="adj" fmla="val 16667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13" name="TextBox 13"/>
          <p:cNvSpPr txBox="1"/>
          <p:nvPr/>
        </p:nvSpPr>
        <p:spPr>
          <a:xfrm>
            <a:off x="3419792" y="2746786"/>
            <a:ext cx="2242054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氧疗</a:t>
            </a:r>
            <a:endParaRPr lang="en-US" sz="2000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352554" y="3528049"/>
            <a:ext cx="2376529" cy="181737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50000"/>
              </a:lnSpc>
              <a:spcBef>
                <a:spcPts val="375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长期进行家庭氧疗，以纠正低氧血症和减少肺损伤。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AutoShape 15"/>
          <p:cNvSpPr/>
          <p:nvPr/>
        </p:nvSpPr>
        <p:spPr>
          <a:xfrm>
            <a:off x="6067158" y="1793743"/>
            <a:ext cx="2709128" cy="2949288"/>
          </a:xfrm>
          <a:prstGeom prst="roundRect">
            <a:avLst>
              <a:gd name="adj" fmla="val 4117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16" name="AutoShape 16"/>
          <p:cNvSpPr/>
          <p:nvPr/>
        </p:nvSpPr>
        <p:spPr>
          <a:xfrm>
            <a:off x="6179144" y="1910330"/>
            <a:ext cx="2485155" cy="554002"/>
          </a:xfrm>
          <a:prstGeom prst="roundRect">
            <a:avLst>
              <a:gd name="adj" fmla="val 16667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17" name="TextBox 17"/>
          <p:cNvSpPr txBox="1"/>
          <p:nvPr/>
        </p:nvSpPr>
        <p:spPr>
          <a:xfrm>
            <a:off x="6300694" y="1942164"/>
            <a:ext cx="2242054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呼吸锻炼</a:t>
            </a:r>
            <a:endParaRPr lang="en-US" sz="2000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6233457" y="2723428"/>
            <a:ext cx="2376529" cy="181737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50000"/>
              </a:lnSpc>
              <a:spcBef>
                <a:spcPts val="375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进行腹式呼吸、缩唇呼吸等呼吸锻炼，提高肺功能。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AutoShape 19"/>
          <p:cNvSpPr/>
          <p:nvPr/>
        </p:nvSpPr>
        <p:spPr>
          <a:xfrm>
            <a:off x="8948060" y="2598365"/>
            <a:ext cx="2709128" cy="2949288"/>
          </a:xfrm>
          <a:prstGeom prst="roundRect">
            <a:avLst>
              <a:gd name="adj" fmla="val 4117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20" name="AutoShape 20"/>
          <p:cNvSpPr/>
          <p:nvPr/>
        </p:nvSpPr>
        <p:spPr>
          <a:xfrm>
            <a:off x="9060047" y="2701761"/>
            <a:ext cx="2485155" cy="554002"/>
          </a:xfrm>
          <a:prstGeom prst="roundRect">
            <a:avLst>
              <a:gd name="adj" fmla="val 16667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21" name="TextBox 21"/>
          <p:cNvSpPr txBox="1"/>
          <p:nvPr/>
        </p:nvSpPr>
        <p:spPr>
          <a:xfrm>
            <a:off x="9181598" y="2733595"/>
            <a:ext cx="2242054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无创通气</a:t>
            </a:r>
            <a:endParaRPr lang="en-US" sz="2000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9114360" y="3514859"/>
            <a:ext cx="2376529" cy="181737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50000"/>
              </a:lnSpc>
              <a:spcBef>
                <a:spcPts val="375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使用无创呼吸机辅助通气，改善患者的呼吸状况。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394200" y="1962150"/>
            <a:ext cx="1685925" cy="1676400"/>
          </a:xfrm>
          <a:custGeom>
            <a:avLst/>
            <a:gdLst/>
            <a:ahLst/>
            <a:cxnLst/>
            <a:rect l="l" t="t" r="r" b="b"/>
            <a:pathLst>
              <a:path w="1685845" h="1676401">
                <a:moveTo>
                  <a:pt x="1685845" y="27"/>
                </a:moveTo>
                <a:cubicBezTo>
                  <a:pt x="1684537" y="232115"/>
                  <a:pt x="1683230" y="464204"/>
                  <a:pt x="1681922" y="696292"/>
                </a:cubicBezTo>
                <a:cubicBezTo>
                  <a:pt x="1421024" y="694822"/>
                  <a:pt x="1170307" y="797433"/>
                  <a:pt x="985303" y="981399"/>
                </a:cubicBezTo>
                <a:cubicBezTo>
                  <a:pt x="800299" y="1165364"/>
                  <a:pt x="696276" y="1415499"/>
                  <a:pt x="696276" y="1676401"/>
                </a:cubicBezTo>
                <a:lnTo>
                  <a:pt x="0" y="1676400"/>
                </a:lnTo>
                <a:cubicBezTo>
                  <a:pt x="0" y="1341716"/>
                  <a:pt x="100080" y="1017391"/>
                  <a:pt x="283614" y="743402"/>
                </a:cubicBezTo>
                <a:lnTo>
                  <a:pt x="326098" y="686287"/>
                </a:lnTo>
                <a:lnTo>
                  <a:pt x="222801" y="399824"/>
                </a:lnTo>
                <a:lnTo>
                  <a:pt x="531767" y="453989"/>
                </a:lnTo>
                <a:lnTo>
                  <a:pt x="618095" y="376276"/>
                </a:lnTo>
                <a:cubicBezTo>
                  <a:pt x="918260" y="131924"/>
                  <a:pt x="1295386" y="-2173"/>
                  <a:pt x="1685845" y="27"/>
                </a:cubicBez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3" name="Freeform 3"/>
          <p:cNvSpPr/>
          <p:nvPr/>
        </p:nvSpPr>
        <p:spPr>
          <a:xfrm rot="5400000">
            <a:off x="6143625" y="1966913"/>
            <a:ext cx="1685925" cy="1676400"/>
          </a:xfrm>
          <a:custGeom>
            <a:avLst/>
            <a:gdLst/>
            <a:ahLst/>
            <a:cxnLst/>
            <a:rect l="l" t="t" r="r" b="b"/>
            <a:pathLst>
              <a:path w="1685845" h="1676401">
                <a:moveTo>
                  <a:pt x="0" y="1676400"/>
                </a:moveTo>
                <a:cubicBezTo>
                  <a:pt x="0" y="1285935"/>
                  <a:pt x="136219" y="909570"/>
                  <a:pt x="382258" y="610787"/>
                </a:cubicBezTo>
                <a:lnTo>
                  <a:pt x="437390" y="550233"/>
                </a:lnTo>
                <a:lnTo>
                  <a:pt x="357434" y="249447"/>
                </a:lnTo>
                <a:lnTo>
                  <a:pt x="675579" y="334017"/>
                </a:lnTo>
                <a:lnTo>
                  <a:pt x="751263" y="278380"/>
                </a:lnTo>
                <a:cubicBezTo>
                  <a:pt x="1026282" y="96392"/>
                  <a:pt x="1351166" y="-1859"/>
                  <a:pt x="1685845" y="27"/>
                </a:cubicBezTo>
                <a:cubicBezTo>
                  <a:pt x="1684537" y="232115"/>
                  <a:pt x="1683230" y="464204"/>
                  <a:pt x="1681922" y="696292"/>
                </a:cubicBezTo>
                <a:cubicBezTo>
                  <a:pt x="1421024" y="694822"/>
                  <a:pt x="1170307" y="797433"/>
                  <a:pt x="985303" y="981399"/>
                </a:cubicBezTo>
                <a:cubicBezTo>
                  <a:pt x="800299" y="1165364"/>
                  <a:pt x="696276" y="1415499"/>
                  <a:pt x="696276" y="1676401"/>
                </a:cubicBez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4" name="Freeform 4"/>
          <p:cNvSpPr/>
          <p:nvPr/>
        </p:nvSpPr>
        <p:spPr>
          <a:xfrm rot="10800000">
            <a:off x="6138863" y="3733800"/>
            <a:ext cx="1685925" cy="1676400"/>
          </a:xfrm>
          <a:custGeom>
            <a:avLst/>
            <a:gdLst/>
            <a:ahLst/>
            <a:cxnLst/>
            <a:rect l="l" t="t" r="r" b="b"/>
            <a:pathLst>
              <a:path w="1685845" h="1676401">
                <a:moveTo>
                  <a:pt x="696276" y="1676401"/>
                </a:moveTo>
                <a:lnTo>
                  <a:pt x="0" y="1676400"/>
                </a:lnTo>
                <a:cubicBezTo>
                  <a:pt x="0" y="1341716"/>
                  <a:pt x="100080" y="1017391"/>
                  <a:pt x="283614" y="743402"/>
                </a:cubicBezTo>
                <a:lnTo>
                  <a:pt x="284783" y="741830"/>
                </a:lnTo>
                <a:lnTo>
                  <a:pt x="159770" y="469217"/>
                </a:lnTo>
                <a:lnTo>
                  <a:pt x="484566" y="498419"/>
                </a:lnTo>
                <a:lnTo>
                  <a:pt x="494350" y="487672"/>
                </a:lnTo>
                <a:cubicBezTo>
                  <a:pt x="810781" y="173019"/>
                  <a:pt x="1239606" y="-2487"/>
                  <a:pt x="1685845" y="27"/>
                </a:cubicBezTo>
                <a:cubicBezTo>
                  <a:pt x="1684537" y="232115"/>
                  <a:pt x="1683230" y="464204"/>
                  <a:pt x="1681922" y="696292"/>
                </a:cubicBezTo>
                <a:cubicBezTo>
                  <a:pt x="1421024" y="694822"/>
                  <a:pt x="1170307" y="797433"/>
                  <a:pt x="985303" y="981399"/>
                </a:cubicBezTo>
                <a:cubicBezTo>
                  <a:pt x="800299" y="1165364"/>
                  <a:pt x="696276" y="1415499"/>
                  <a:pt x="696276" y="1676401"/>
                </a:cubicBez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5" name="Freeform 5"/>
          <p:cNvSpPr/>
          <p:nvPr/>
        </p:nvSpPr>
        <p:spPr>
          <a:xfrm rot="16200000">
            <a:off x="4389437" y="3729038"/>
            <a:ext cx="1685925" cy="1676400"/>
          </a:xfrm>
          <a:custGeom>
            <a:avLst/>
            <a:gdLst/>
            <a:ahLst/>
            <a:cxnLst/>
            <a:rect l="l" t="t" r="r" b="b"/>
            <a:pathLst>
              <a:path w="1685845" h="1676401">
                <a:moveTo>
                  <a:pt x="1685845" y="27"/>
                </a:moveTo>
                <a:cubicBezTo>
                  <a:pt x="1684537" y="232115"/>
                  <a:pt x="1683230" y="464204"/>
                  <a:pt x="1681922" y="696292"/>
                </a:cubicBezTo>
                <a:cubicBezTo>
                  <a:pt x="1421024" y="694822"/>
                  <a:pt x="1170307" y="797433"/>
                  <a:pt x="985303" y="981399"/>
                </a:cubicBezTo>
                <a:cubicBezTo>
                  <a:pt x="800299" y="1165364"/>
                  <a:pt x="696276" y="1415499"/>
                  <a:pt x="696276" y="1676401"/>
                </a:cubicBezTo>
                <a:lnTo>
                  <a:pt x="0" y="1676400"/>
                </a:lnTo>
                <a:cubicBezTo>
                  <a:pt x="0" y="1230154"/>
                  <a:pt x="177919" y="802325"/>
                  <a:pt x="494350" y="487672"/>
                </a:cubicBezTo>
                <a:lnTo>
                  <a:pt x="548831" y="438628"/>
                </a:lnTo>
                <a:lnTo>
                  <a:pt x="466941" y="130569"/>
                </a:lnTo>
                <a:lnTo>
                  <a:pt x="835339" y="228498"/>
                </a:lnTo>
                <a:lnTo>
                  <a:pt x="892743" y="194440"/>
                </a:lnTo>
                <a:cubicBezTo>
                  <a:pt x="1134849" y="66424"/>
                  <a:pt x="1406946" y="-1544"/>
                  <a:pt x="1685845" y="27"/>
                </a:cubicBezTo>
              </a:path>
            </a:pathLst>
          </a:custGeom>
          <a:solidFill>
            <a:schemeClr val="accent1">
              <a:alpha val="100000"/>
            </a:schemeClr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175250" y="2743200"/>
            <a:ext cx="1885950" cy="1885950"/>
          </a:xfrm>
          <a:prstGeom prst="ellipse">
            <a:avLst/>
          </a:prstGeom>
          <a:noFill/>
        </p:spPr>
      </p:pic>
      <p:sp>
        <p:nvSpPr>
          <p:cNvPr id="7" name="TextBox 7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心肺康复计划制定及执行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63500" y="1773916"/>
            <a:ext cx="3313333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rmAutofit/>
          </a:bodyPr>
          <a:lstStyle/>
          <a:p>
            <a:pPr algn="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全面评估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63500" y="2258344"/>
            <a:ext cx="3313333" cy="1143633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rmAutofit/>
          </a:bodyPr>
          <a:lstStyle/>
          <a:p>
            <a:pPr algn="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评估患者的心肺功能、肌肉力量、营养状况等，制定个性化的康复计划。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723094" y="2303033"/>
            <a:ext cx="792249" cy="792480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rmAutofit/>
          </a:bodyPr>
          <a:lstStyle/>
          <a:p>
            <a:pPr algn="ctr">
              <a:lnSpc>
                <a:spcPct val="140000"/>
              </a:lnSpc>
            </a:pPr>
            <a:r>
              <a:rPr lang="en-US" sz="2975" b="1">
                <a:solidFill>
                  <a:srgbClr val="FDFE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endParaRPr lang="en-US" sz="2975" b="1">
              <a:solidFill>
                <a:srgbClr val="FDFE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770719" y="4166235"/>
            <a:ext cx="792249" cy="792480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rmAutofit/>
          </a:bodyPr>
          <a:lstStyle/>
          <a:p>
            <a:pPr algn="ctr">
              <a:lnSpc>
                <a:spcPct val="140000"/>
              </a:lnSpc>
            </a:pPr>
            <a:r>
              <a:rPr lang="en-US" sz="2975" b="1">
                <a:solidFill>
                  <a:srgbClr val="FDFE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04</a:t>
            </a:r>
            <a:endParaRPr lang="en-US" sz="2975" b="1">
              <a:solidFill>
                <a:srgbClr val="FDFE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624560" y="4097553"/>
            <a:ext cx="792249" cy="792480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rmAutofit/>
          </a:bodyPr>
          <a:lstStyle/>
          <a:p>
            <a:pPr algn="ctr">
              <a:lnSpc>
                <a:spcPct val="140000"/>
              </a:lnSpc>
            </a:pPr>
            <a:r>
              <a:rPr lang="en-US" sz="2975" b="1">
                <a:solidFill>
                  <a:srgbClr val="FDFE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</a:t>
            </a:r>
            <a:endParaRPr lang="en-US" sz="2975" b="1">
              <a:solidFill>
                <a:srgbClr val="FDFE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702127" y="2312558"/>
            <a:ext cx="792249" cy="792480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rmAutofit/>
          </a:bodyPr>
          <a:lstStyle/>
          <a:p>
            <a:pPr algn="ctr">
              <a:lnSpc>
                <a:spcPct val="140000"/>
              </a:lnSpc>
            </a:pPr>
            <a:r>
              <a:rPr lang="en-US" sz="2975" b="1">
                <a:solidFill>
                  <a:srgbClr val="FDFE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endParaRPr lang="en-US" sz="2975" b="1">
              <a:solidFill>
                <a:srgbClr val="FDFE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863500" y="4180585"/>
            <a:ext cx="3313333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rmAutofit/>
          </a:bodyPr>
          <a:lstStyle/>
          <a:p>
            <a:pPr algn="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力量训练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863500" y="4665013"/>
            <a:ext cx="3313333" cy="1143633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rmAutofit/>
          </a:bodyPr>
          <a:lstStyle/>
          <a:p>
            <a:pPr algn="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进行肌肉力量训练，包括呼吸肌锻炼和四肢肌肉锻炼。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7983514" y="1781391"/>
            <a:ext cx="3313333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有氧运动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7983514" y="2265819"/>
            <a:ext cx="3313333" cy="1143633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rm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鼓励患者进行适量的有氧运动，如散步、骑自行车等，提高心肺功能。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7983514" y="4188059"/>
            <a:ext cx="3313333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营养支持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7983514" y="4672487"/>
            <a:ext cx="3313333" cy="1143633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rm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提供合理的膳食建议，增加蛋白质和维生素的摄入，促进康复。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00000"/>
          </a:blip>
          <a:srcRect l="8876" r="8876"/>
          <a:stretch>
            <a:fillRect/>
          </a:stretch>
        </p:blipFill>
        <p:spPr>
          <a:xfrm>
            <a:off x="6203747" y="1487175"/>
            <a:ext cx="5238701" cy="463705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482606" y="1947878"/>
            <a:ext cx="4238625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每年接种流感疫苗，以降低慢阻肺患者患流感和肺炎的风险。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482606" y="1370655"/>
            <a:ext cx="4219575" cy="738707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流感疫苗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482606" y="3712973"/>
            <a:ext cx="4238625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接种肺炎链球菌疫苗，可预防肺炎链球菌引起的肺炎和其他并发症。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482606" y="3116450"/>
            <a:ext cx="4219575" cy="736876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肺炎链球菌疫苗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482606" y="5377103"/>
            <a:ext cx="4238625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根据患者情况，使用免疫调节剂增强免疫力，减少感染和加重的风险。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482606" y="4799881"/>
            <a:ext cx="4219575" cy="749453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免疫调节剂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疫苗接种和免疫调节治疗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42238" y="1676264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42238" y="3414840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42238" y="5136121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647738" y="1597932"/>
            <a:ext cx="638629" cy="638629"/>
          </a:xfrm>
          <a:prstGeom prst="rect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4" name="AutoShape 14"/>
          <p:cNvSpPr/>
          <p:nvPr/>
        </p:nvSpPr>
        <p:spPr>
          <a:xfrm>
            <a:off x="647738" y="3327861"/>
            <a:ext cx="638629" cy="638629"/>
          </a:xfrm>
          <a:prstGeom prst="rect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5" name="AutoShape 15"/>
          <p:cNvSpPr/>
          <p:nvPr/>
        </p:nvSpPr>
        <p:spPr>
          <a:xfrm>
            <a:off x="647738" y="5057789"/>
            <a:ext cx="638629" cy="638629"/>
          </a:xfrm>
          <a:prstGeom prst="rect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11871" y="2783306"/>
            <a:ext cx="1943100" cy="137160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660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05</a:t>
            </a:r>
            <a:endParaRPr lang="en-US" sz="6600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909977" y="2621820"/>
            <a:ext cx="7388990" cy="1798058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4050" b="1">
                <a:solidFill>
                  <a:srgbClr val="1F1F1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患者教育及心理支持工作</a:t>
            </a:r>
            <a:endParaRPr lang="en-US" sz="4050" b="1">
              <a:solidFill>
                <a:srgbClr val="1F1F1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843960" y="3948230"/>
            <a:ext cx="4594430" cy="1853547"/>
          </a:xfrm>
          <a:prstGeom prst="roundRect">
            <a:avLst>
              <a:gd name="adj" fmla="val 10284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620874" y="3948230"/>
            <a:ext cx="4594430" cy="1853547"/>
          </a:xfrm>
          <a:prstGeom prst="roundRect">
            <a:avLst>
              <a:gd name="adj" fmla="val 10284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6867022" y="1821966"/>
            <a:ext cx="4594430" cy="1853547"/>
          </a:xfrm>
          <a:prstGeom prst="roundRect">
            <a:avLst>
              <a:gd name="adj" fmla="val 10284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5" name="AutoShape 5"/>
          <p:cNvSpPr/>
          <p:nvPr/>
        </p:nvSpPr>
        <p:spPr>
          <a:xfrm>
            <a:off x="643935" y="1821966"/>
            <a:ext cx="4594430" cy="1853547"/>
          </a:xfrm>
          <a:prstGeom prst="roundRect">
            <a:avLst>
              <a:gd name="adj" fmla="val 10284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951871" y="2116455"/>
            <a:ext cx="3238500" cy="529976"/>
          </a:xfrm>
          <a:prstGeom prst="rect">
            <a:avLst/>
          </a:prstGeom>
          <a:noFill/>
        </p:spPr>
        <p:txBody>
          <a:bodyPr vert="horz" wrap="square" lIns="85725" tIns="85725" rIns="47625" bIns="85725" rtlCol="0" anchor="ctr" anchorCtr="0">
            <a:noAutofit/>
          </a:bodyPr>
          <a:lstStyle/>
          <a:p>
            <a:pPr algn="r">
              <a:lnSpc>
                <a:spcPct val="120000"/>
              </a:lnSpc>
              <a:spcBef>
                <a:spcPts val="375"/>
              </a:spcBef>
              <a:defRPr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教育内容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7875751" y="2192655"/>
            <a:ext cx="3238500" cy="529976"/>
          </a:xfrm>
          <a:prstGeom prst="rect">
            <a:avLst/>
          </a:prstGeom>
          <a:noFill/>
        </p:spPr>
        <p:txBody>
          <a:bodyPr vert="horz" wrap="square" lIns="85725" tIns="85725" rIns="47625" bIns="85725" rtlCol="0" anchor="ctr" anchorCtr="0">
            <a:noAutofit/>
          </a:bodyPr>
          <a:lstStyle/>
          <a:p>
            <a:pPr algn="l">
              <a:lnSpc>
                <a:spcPct val="120000"/>
              </a:lnSpc>
              <a:spcBef>
                <a:spcPts val="375"/>
              </a:spcBef>
              <a:defRPr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教育形式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7820879" y="4241418"/>
            <a:ext cx="3238500" cy="542246"/>
          </a:xfrm>
          <a:prstGeom prst="rect">
            <a:avLst/>
          </a:prstGeom>
          <a:noFill/>
        </p:spPr>
        <p:txBody>
          <a:bodyPr vert="horz" wrap="square" lIns="85725" tIns="85725" rIns="47625" bIns="85725" rtlCol="0" anchor="ctr" anchorCtr="0">
            <a:noAutofit/>
          </a:bodyPr>
          <a:lstStyle/>
          <a:p>
            <a:pPr algn="l">
              <a:lnSpc>
                <a:spcPct val="120000"/>
              </a:lnSpc>
              <a:spcBef>
                <a:spcPts val="375"/>
              </a:spcBef>
              <a:defRPr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教育效果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951871" y="4250943"/>
            <a:ext cx="3238500" cy="542246"/>
          </a:xfrm>
          <a:prstGeom prst="rect">
            <a:avLst/>
          </a:prstGeom>
          <a:noFill/>
        </p:spPr>
        <p:txBody>
          <a:bodyPr vert="horz" wrap="square" lIns="85725" tIns="85725" rIns="47625" bIns="85725" rtlCol="0" anchor="ctr" anchorCtr="0">
            <a:noAutofit/>
          </a:bodyPr>
          <a:lstStyle/>
          <a:p>
            <a:pPr algn="r">
              <a:lnSpc>
                <a:spcPct val="120000"/>
              </a:lnSpc>
              <a:spcBef>
                <a:spcPts val="375"/>
              </a:spcBef>
              <a:defRPr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教育对象</a:t>
            </a:r>
            <a:endParaRPr lang="en-US" sz="1100"/>
          </a:p>
        </p:txBody>
      </p:sp>
      <p:sp>
        <p:nvSpPr>
          <p:cNvPr id="10" name="AutoShape 10"/>
          <p:cNvSpPr/>
          <p:nvPr/>
        </p:nvSpPr>
        <p:spPr>
          <a:xfrm>
            <a:off x="6325453" y="2101040"/>
            <a:ext cx="1295400" cy="1295400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1" name="AutoShape 11"/>
          <p:cNvSpPr/>
          <p:nvPr/>
        </p:nvSpPr>
        <p:spPr>
          <a:xfrm>
            <a:off x="4571268" y="4252993"/>
            <a:ext cx="1295400" cy="1295400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2" name="AutoShape 12"/>
          <p:cNvSpPr/>
          <p:nvPr/>
        </p:nvSpPr>
        <p:spPr>
          <a:xfrm>
            <a:off x="6325453" y="4252993"/>
            <a:ext cx="1295400" cy="1295400"/>
          </a:xfrm>
          <a:prstGeom prst="rect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13" name="AutoShape 13"/>
          <p:cNvSpPr/>
          <p:nvPr/>
        </p:nvSpPr>
        <p:spPr>
          <a:xfrm>
            <a:off x="951871" y="2575560"/>
            <a:ext cx="3238500" cy="821399"/>
          </a:xfrm>
          <a:prstGeom prst="rect">
            <a:avLst/>
          </a:prstGeom>
          <a:noFill/>
        </p:spPr>
        <p:txBody>
          <a:bodyPr vert="horz" wrap="square" lIns="85725" tIns="85725" rIns="47625" bIns="85725" rtlCol="0" anchor="t" anchorCtr="0">
            <a:noAutofit/>
          </a:bodyPr>
          <a:lstStyle/>
          <a:p>
            <a:pPr algn="r">
              <a:lnSpc>
                <a:spcPct val="140000"/>
              </a:lnSpc>
              <a:spcBef>
                <a:spcPts val="375"/>
              </a:spcBef>
              <a:defRPr/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慢阻肺基础知识、治疗方法、药物使用、呼吸训练等。</a:t>
            </a: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>
            <a:off x="951871" y="4704333"/>
            <a:ext cx="3238500" cy="821399"/>
          </a:xfrm>
          <a:prstGeom prst="rect">
            <a:avLst/>
          </a:prstGeom>
          <a:noFill/>
        </p:spPr>
        <p:txBody>
          <a:bodyPr vert="horz" wrap="square" lIns="85725" tIns="85725" rIns="47625" bIns="85725" rtlCol="0" anchor="t" anchorCtr="0">
            <a:noAutofit/>
          </a:bodyPr>
          <a:lstStyle/>
          <a:p>
            <a:pPr algn="r">
              <a:lnSpc>
                <a:spcPct val="140000"/>
              </a:lnSpc>
              <a:spcBef>
                <a:spcPts val="375"/>
              </a:spcBef>
              <a:defRPr/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患者及其家属、社区居民等。</a:t>
            </a:r>
            <a:endParaRPr lang="en-US" sz="1100"/>
          </a:p>
        </p:txBody>
      </p:sp>
      <p:sp>
        <p:nvSpPr>
          <p:cNvPr id="15" name="AutoShape 15"/>
          <p:cNvSpPr/>
          <p:nvPr/>
        </p:nvSpPr>
        <p:spPr>
          <a:xfrm>
            <a:off x="7875751" y="2651760"/>
            <a:ext cx="3238500" cy="821399"/>
          </a:xfrm>
          <a:prstGeom prst="rect">
            <a:avLst/>
          </a:prstGeom>
          <a:noFill/>
        </p:spPr>
        <p:txBody>
          <a:bodyPr vert="horz" wrap="square" lIns="85725" tIns="85725" rIns="47625" bIns="85725" rtlCol="0" anchor="t" anchorCtr="0">
            <a:noAutofit/>
          </a:bodyPr>
          <a:lstStyle/>
          <a:p>
            <a:pPr algn="l">
              <a:lnSpc>
                <a:spcPct val="140000"/>
              </a:lnSpc>
              <a:spcBef>
                <a:spcPts val="375"/>
              </a:spcBef>
              <a:defRPr/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讲座、宣传册、视频、网络课程等。</a:t>
            </a:r>
            <a:endParaRPr lang="en-US" sz="1100"/>
          </a:p>
        </p:txBody>
      </p:sp>
      <p:sp>
        <p:nvSpPr>
          <p:cNvPr id="16" name="AutoShape 16"/>
          <p:cNvSpPr/>
          <p:nvPr/>
        </p:nvSpPr>
        <p:spPr>
          <a:xfrm>
            <a:off x="7820879" y="4704333"/>
            <a:ext cx="3238500" cy="821399"/>
          </a:xfrm>
          <a:prstGeom prst="rect">
            <a:avLst/>
          </a:prstGeom>
          <a:noFill/>
        </p:spPr>
        <p:txBody>
          <a:bodyPr vert="horz" wrap="square" lIns="85725" tIns="85725" rIns="47625" bIns="85725" rtlCol="0" anchor="t" anchorCtr="0">
            <a:noAutofit/>
          </a:bodyPr>
          <a:lstStyle/>
          <a:p>
            <a:pPr algn="l">
              <a:lnSpc>
                <a:spcPct val="140000"/>
              </a:lnSpc>
              <a:spcBef>
                <a:spcPts val="375"/>
              </a:spcBef>
              <a:defRPr/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提高患者对慢阻肺的认知度和自我管理能力。</a:t>
            </a:r>
            <a:endParaRPr lang="en-US" sz="1100"/>
          </a:p>
        </p:txBody>
      </p:sp>
      <p:sp>
        <p:nvSpPr>
          <p:cNvPr id="17" name="Freeform 17"/>
          <p:cNvSpPr/>
          <p:nvPr/>
        </p:nvSpPr>
        <p:spPr>
          <a:xfrm>
            <a:off x="6867022" y="2704856"/>
            <a:ext cx="211409" cy="225430"/>
          </a:xfrm>
          <a:custGeom>
            <a:avLst/>
            <a:gdLst/>
            <a:ahLst/>
            <a:cxnLst/>
            <a:rect l="l" t="t" r="r" b="b"/>
            <a:pathLst>
              <a:path w="265" h="281">
                <a:moveTo>
                  <a:pt x="0" y="131"/>
                </a:moveTo>
                <a:lnTo>
                  <a:pt x="38" y="169"/>
                </a:lnTo>
                <a:lnTo>
                  <a:pt x="107" y="102"/>
                </a:lnTo>
                <a:lnTo>
                  <a:pt x="105" y="281"/>
                </a:lnTo>
                <a:lnTo>
                  <a:pt x="159" y="281"/>
                </a:lnTo>
                <a:lnTo>
                  <a:pt x="159" y="102"/>
                </a:lnTo>
                <a:lnTo>
                  <a:pt x="227" y="169"/>
                </a:lnTo>
                <a:lnTo>
                  <a:pt x="265" y="131"/>
                </a:lnTo>
                <a:lnTo>
                  <a:pt x="132" y="0"/>
                </a:lnTo>
                <a:lnTo>
                  <a:pt x="0" y="131"/>
                </a:lnTo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18" name="Freeform 18"/>
          <p:cNvSpPr/>
          <p:nvPr/>
        </p:nvSpPr>
        <p:spPr>
          <a:xfrm>
            <a:off x="4915761" y="4626673"/>
            <a:ext cx="606417" cy="547958"/>
          </a:xfrm>
          <a:custGeom>
            <a:avLst/>
            <a:gdLst/>
            <a:ahLst/>
            <a:cxnLst/>
            <a:rect l="l" t="t" r="r" b="b"/>
            <a:pathLst>
              <a:path w="746" h="638">
                <a:moveTo>
                  <a:pt x="689" y="125"/>
                </a:moveTo>
                <a:cubicBezTo>
                  <a:pt x="552" y="125"/>
                  <a:pt x="552" y="125"/>
                  <a:pt x="552" y="125"/>
                </a:cubicBezTo>
                <a:cubicBezTo>
                  <a:pt x="552" y="57"/>
                  <a:pt x="552" y="57"/>
                  <a:pt x="552" y="57"/>
                </a:cubicBezTo>
                <a:cubicBezTo>
                  <a:pt x="552" y="26"/>
                  <a:pt x="526" y="0"/>
                  <a:pt x="495" y="0"/>
                </a:cubicBezTo>
                <a:cubicBezTo>
                  <a:pt x="253" y="0"/>
                  <a:pt x="253" y="0"/>
                  <a:pt x="253" y="0"/>
                </a:cubicBezTo>
                <a:cubicBezTo>
                  <a:pt x="221" y="0"/>
                  <a:pt x="196" y="26"/>
                  <a:pt x="196" y="57"/>
                </a:cubicBezTo>
                <a:cubicBezTo>
                  <a:pt x="196" y="125"/>
                  <a:pt x="196" y="125"/>
                  <a:pt x="196" y="125"/>
                </a:cubicBezTo>
                <a:cubicBezTo>
                  <a:pt x="57" y="125"/>
                  <a:pt x="57" y="125"/>
                  <a:pt x="57" y="125"/>
                </a:cubicBezTo>
                <a:cubicBezTo>
                  <a:pt x="25" y="125"/>
                  <a:pt x="0" y="151"/>
                  <a:pt x="0" y="182"/>
                </a:cubicBezTo>
                <a:cubicBezTo>
                  <a:pt x="0" y="581"/>
                  <a:pt x="0" y="581"/>
                  <a:pt x="0" y="581"/>
                </a:cubicBezTo>
                <a:cubicBezTo>
                  <a:pt x="0" y="612"/>
                  <a:pt x="25" y="638"/>
                  <a:pt x="57" y="638"/>
                </a:cubicBezTo>
                <a:cubicBezTo>
                  <a:pt x="689" y="638"/>
                  <a:pt x="689" y="638"/>
                  <a:pt x="689" y="638"/>
                </a:cubicBezTo>
                <a:cubicBezTo>
                  <a:pt x="721" y="638"/>
                  <a:pt x="746" y="612"/>
                  <a:pt x="746" y="581"/>
                </a:cubicBezTo>
                <a:cubicBezTo>
                  <a:pt x="746" y="182"/>
                  <a:pt x="746" y="182"/>
                  <a:pt x="746" y="182"/>
                </a:cubicBezTo>
                <a:cubicBezTo>
                  <a:pt x="746" y="151"/>
                  <a:pt x="721" y="125"/>
                  <a:pt x="689" y="125"/>
                </a:cubicBezTo>
                <a:close/>
              </a:path>
              <a:path w="746" h="638">
                <a:moveTo>
                  <a:pt x="239" y="57"/>
                </a:moveTo>
                <a:cubicBezTo>
                  <a:pt x="239" y="50"/>
                  <a:pt x="245" y="44"/>
                  <a:pt x="253" y="44"/>
                </a:cubicBezTo>
                <a:cubicBezTo>
                  <a:pt x="495" y="44"/>
                  <a:pt x="495" y="44"/>
                  <a:pt x="495" y="44"/>
                </a:cubicBezTo>
                <a:cubicBezTo>
                  <a:pt x="502" y="44"/>
                  <a:pt x="508" y="50"/>
                  <a:pt x="508" y="57"/>
                </a:cubicBezTo>
                <a:cubicBezTo>
                  <a:pt x="508" y="125"/>
                  <a:pt x="508" y="125"/>
                  <a:pt x="508" y="125"/>
                </a:cubicBezTo>
                <a:cubicBezTo>
                  <a:pt x="239" y="125"/>
                  <a:pt x="239" y="125"/>
                  <a:pt x="239" y="125"/>
                </a:cubicBezTo>
                <a:lnTo>
                  <a:pt x="239" y="57"/>
                </a:lnTo>
                <a:close/>
              </a:path>
              <a:path w="746" h="638">
                <a:moveTo>
                  <a:pt x="57" y="169"/>
                </a:moveTo>
                <a:cubicBezTo>
                  <a:pt x="689" y="169"/>
                  <a:pt x="689" y="169"/>
                  <a:pt x="689" y="169"/>
                </a:cubicBezTo>
                <a:cubicBezTo>
                  <a:pt x="697" y="169"/>
                  <a:pt x="703" y="175"/>
                  <a:pt x="703" y="182"/>
                </a:cubicBezTo>
                <a:cubicBezTo>
                  <a:pt x="703" y="295"/>
                  <a:pt x="703" y="295"/>
                  <a:pt x="703" y="295"/>
                </a:cubicBezTo>
                <a:cubicBezTo>
                  <a:pt x="545" y="295"/>
                  <a:pt x="545" y="295"/>
                  <a:pt x="545" y="295"/>
                </a:cubicBezTo>
                <a:cubicBezTo>
                  <a:pt x="545" y="267"/>
                  <a:pt x="545" y="267"/>
                  <a:pt x="545" y="267"/>
                </a:cubicBezTo>
                <a:cubicBezTo>
                  <a:pt x="501" y="267"/>
                  <a:pt x="501" y="267"/>
                  <a:pt x="501" y="267"/>
                </a:cubicBezTo>
                <a:cubicBezTo>
                  <a:pt x="501" y="295"/>
                  <a:pt x="501" y="295"/>
                  <a:pt x="501" y="295"/>
                </a:cubicBezTo>
                <a:cubicBezTo>
                  <a:pt x="245" y="295"/>
                  <a:pt x="245" y="295"/>
                  <a:pt x="245" y="295"/>
                </a:cubicBezTo>
                <a:cubicBezTo>
                  <a:pt x="245" y="266"/>
                  <a:pt x="245" y="266"/>
                  <a:pt x="245" y="266"/>
                </a:cubicBezTo>
                <a:cubicBezTo>
                  <a:pt x="201" y="266"/>
                  <a:pt x="201" y="266"/>
                  <a:pt x="201" y="266"/>
                </a:cubicBezTo>
                <a:cubicBezTo>
                  <a:pt x="201" y="295"/>
                  <a:pt x="201" y="295"/>
                  <a:pt x="201" y="295"/>
                </a:cubicBezTo>
                <a:cubicBezTo>
                  <a:pt x="43" y="295"/>
                  <a:pt x="43" y="295"/>
                  <a:pt x="43" y="295"/>
                </a:cubicBezTo>
                <a:cubicBezTo>
                  <a:pt x="43" y="182"/>
                  <a:pt x="43" y="182"/>
                  <a:pt x="43" y="182"/>
                </a:cubicBezTo>
                <a:cubicBezTo>
                  <a:pt x="43" y="175"/>
                  <a:pt x="49" y="169"/>
                  <a:pt x="57" y="169"/>
                </a:cubicBezTo>
                <a:close/>
              </a:path>
              <a:path w="746" h="638">
                <a:moveTo>
                  <a:pt x="689" y="594"/>
                </a:moveTo>
                <a:cubicBezTo>
                  <a:pt x="57" y="594"/>
                  <a:pt x="57" y="594"/>
                  <a:pt x="57" y="594"/>
                </a:cubicBezTo>
                <a:cubicBezTo>
                  <a:pt x="49" y="594"/>
                  <a:pt x="43" y="588"/>
                  <a:pt x="43" y="581"/>
                </a:cubicBezTo>
                <a:cubicBezTo>
                  <a:pt x="43" y="338"/>
                  <a:pt x="43" y="338"/>
                  <a:pt x="43" y="338"/>
                </a:cubicBezTo>
                <a:cubicBezTo>
                  <a:pt x="201" y="338"/>
                  <a:pt x="201" y="338"/>
                  <a:pt x="201" y="338"/>
                </a:cubicBezTo>
                <a:cubicBezTo>
                  <a:pt x="201" y="368"/>
                  <a:pt x="201" y="368"/>
                  <a:pt x="201" y="368"/>
                </a:cubicBezTo>
                <a:cubicBezTo>
                  <a:pt x="245" y="368"/>
                  <a:pt x="245" y="368"/>
                  <a:pt x="245" y="368"/>
                </a:cubicBezTo>
                <a:cubicBezTo>
                  <a:pt x="245" y="338"/>
                  <a:pt x="245" y="338"/>
                  <a:pt x="245" y="338"/>
                </a:cubicBezTo>
                <a:cubicBezTo>
                  <a:pt x="501" y="338"/>
                  <a:pt x="501" y="338"/>
                  <a:pt x="501" y="338"/>
                </a:cubicBezTo>
                <a:cubicBezTo>
                  <a:pt x="501" y="369"/>
                  <a:pt x="501" y="369"/>
                  <a:pt x="501" y="369"/>
                </a:cubicBezTo>
                <a:cubicBezTo>
                  <a:pt x="545" y="369"/>
                  <a:pt x="545" y="369"/>
                  <a:pt x="545" y="369"/>
                </a:cubicBezTo>
                <a:cubicBezTo>
                  <a:pt x="545" y="338"/>
                  <a:pt x="545" y="338"/>
                  <a:pt x="545" y="338"/>
                </a:cubicBezTo>
                <a:cubicBezTo>
                  <a:pt x="703" y="338"/>
                  <a:pt x="703" y="338"/>
                  <a:pt x="703" y="338"/>
                </a:cubicBezTo>
                <a:cubicBezTo>
                  <a:pt x="703" y="581"/>
                  <a:pt x="703" y="581"/>
                  <a:pt x="703" y="581"/>
                </a:cubicBezTo>
                <a:cubicBezTo>
                  <a:pt x="703" y="588"/>
                  <a:pt x="697" y="594"/>
                  <a:pt x="689" y="594"/>
                </a:cubicBezTo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19" name="Freeform 19"/>
          <p:cNvSpPr/>
          <p:nvPr/>
        </p:nvSpPr>
        <p:spPr>
          <a:xfrm>
            <a:off x="6609466" y="2474846"/>
            <a:ext cx="727375" cy="547787"/>
          </a:xfrm>
          <a:custGeom>
            <a:avLst/>
            <a:gdLst/>
            <a:ahLst/>
            <a:cxnLst/>
            <a:rect l="l" t="t" r="r" b="b"/>
            <a:pathLst>
              <a:path w="747" h="562">
                <a:moveTo>
                  <a:pt x="692" y="240"/>
                </a:moveTo>
                <a:cubicBezTo>
                  <a:pt x="661" y="210"/>
                  <a:pt x="622" y="191"/>
                  <a:pt x="579" y="186"/>
                </a:cubicBezTo>
                <a:cubicBezTo>
                  <a:pt x="574" y="139"/>
                  <a:pt x="554" y="95"/>
                  <a:pt x="520" y="61"/>
                </a:cubicBezTo>
                <a:cubicBezTo>
                  <a:pt x="481" y="22"/>
                  <a:pt x="429" y="0"/>
                  <a:pt x="374" y="0"/>
                </a:cubicBezTo>
                <a:cubicBezTo>
                  <a:pt x="318" y="0"/>
                  <a:pt x="267" y="22"/>
                  <a:pt x="228" y="61"/>
                </a:cubicBezTo>
                <a:cubicBezTo>
                  <a:pt x="193" y="95"/>
                  <a:pt x="173" y="139"/>
                  <a:pt x="168" y="186"/>
                </a:cubicBezTo>
                <a:cubicBezTo>
                  <a:pt x="125" y="191"/>
                  <a:pt x="86" y="210"/>
                  <a:pt x="55" y="240"/>
                </a:cubicBezTo>
                <a:cubicBezTo>
                  <a:pt x="20" y="276"/>
                  <a:pt x="0" y="323"/>
                  <a:pt x="0" y="374"/>
                </a:cubicBezTo>
                <a:cubicBezTo>
                  <a:pt x="0" y="424"/>
                  <a:pt x="20" y="471"/>
                  <a:pt x="55" y="507"/>
                </a:cubicBezTo>
                <a:cubicBezTo>
                  <a:pt x="91" y="542"/>
                  <a:pt x="138" y="562"/>
                  <a:pt x="189" y="562"/>
                </a:cubicBezTo>
                <a:cubicBezTo>
                  <a:pt x="559" y="562"/>
                  <a:pt x="559" y="562"/>
                  <a:pt x="559" y="562"/>
                </a:cubicBezTo>
                <a:cubicBezTo>
                  <a:pt x="609" y="562"/>
                  <a:pt x="657" y="542"/>
                  <a:pt x="692" y="507"/>
                </a:cubicBezTo>
                <a:cubicBezTo>
                  <a:pt x="728" y="471"/>
                  <a:pt x="747" y="424"/>
                  <a:pt x="747" y="374"/>
                </a:cubicBezTo>
                <a:cubicBezTo>
                  <a:pt x="747" y="323"/>
                  <a:pt x="728" y="276"/>
                  <a:pt x="692" y="240"/>
                </a:cubicBezTo>
                <a:close/>
              </a:path>
              <a:path w="747" h="562">
                <a:moveTo>
                  <a:pt x="559" y="518"/>
                </a:moveTo>
                <a:cubicBezTo>
                  <a:pt x="189" y="518"/>
                  <a:pt x="189" y="518"/>
                  <a:pt x="189" y="518"/>
                </a:cubicBezTo>
                <a:cubicBezTo>
                  <a:pt x="109" y="518"/>
                  <a:pt x="44" y="453"/>
                  <a:pt x="44" y="374"/>
                </a:cubicBezTo>
                <a:cubicBezTo>
                  <a:pt x="44" y="294"/>
                  <a:pt x="109" y="229"/>
                  <a:pt x="188" y="229"/>
                </a:cubicBezTo>
                <a:cubicBezTo>
                  <a:pt x="211" y="229"/>
                  <a:pt x="211" y="229"/>
                  <a:pt x="211" y="229"/>
                </a:cubicBezTo>
                <a:cubicBezTo>
                  <a:pt x="211" y="207"/>
                  <a:pt x="211" y="207"/>
                  <a:pt x="211" y="207"/>
                </a:cubicBezTo>
                <a:cubicBezTo>
                  <a:pt x="211" y="207"/>
                  <a:pt x="211" y="207"/>
                  <a:pt x="211" y="207"/>
                </a:cubicBezTo>
                <a:cubicBezTo>
                  <a:pt x="211" y="117"/>
                  <a:pt x="284" y="44"/>
                  <a:pt x="374" y="44"/>
                </a:cubicBezTo>
                <a:cubicBezTo>
                  <a:pt x="463" y="44"/>
                  <a:pt x="536" y="117"/>
                  <a:pt x="536" y="206"/>
                </a:cubicBezTo>
                <a:cubicBezTo>
                  <a:pt x="536" y="207"/>
                  <a:pt x="536" y="207"/>
                  <a:pt x="536" y="207"/>
                </a:cubicBezTo>
                <a:cubicBezTo>
                  <a:pt x="536" y="229"/>
                  <a:pt x="536" y="229"/>
                  <a:pt x="536" y="229"/>
                </a:cubicBezTo>
                <a:cubicBezTo>
                  <a:pt x="558" y="229"/>
                  <a:pt x="558" y="229"/>
                  <a:pt x="558" y="229"/>
                </a:cubicBezTo>
                <a:cubicBezTo>
                  <a:pt x="559" y="229"/>
                  <a:pt x="559" y="229"/>
                  <a:pt x="559" y="229"/>
                </a:cubicBezTo>
                <a:cubicBezTo>
                  <a:pt x="639" y="229"/>
                  <a:pt x="704" y="294"/>
                  <a:pt x="704" y="374"/>
                </a:cubicBezTo>
                <a:cubicBezTo>
                  <a:pt x="704" y="453"/>
                  <a:pt x="639" y="518"/>
                  <a:pt x="559" y="518"/>
                </a:cubicBezTo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20" name="AutoShape 20"/>
          <p:cNvSpPr/>
          <p:nvPr/>
        </p:nvSpPr>
        <p:spPr>
          <a:xfrm>
            <a:off x="4571268" y="2101040"/>
            <a:ext cx="1295400" cy="1295400"/>
          </a:xfrm>
          <a:prstGeom prst="rect">
            <a:avLst/>
          </a:prstGeom>
          <a:solidFill>
            <a:schemeClr val="accent2">
              <a:alpha val="100000"/>
            </a:schemeClr>
          </a:solidFill>
        </p:spPr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901854" y="2501547"/>
            <a:ext cx="634228" cy="494386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722669" y="4605891"/>
            <a:ext cx="500969" cy="589605"/>
          </a:xfrm>
          <a:prstGeom prst="rect">
            <a:avLst/>
          </a:prstGeom>
        </p:spPr>
      </p:pic>
      <p:sp>
        <p:nvSpPr>
          <p:cNvPr id="23" name="TextBox 23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患者教育工作开展情况回顾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061" b="1061"/>
          <a:stretch>
            <a:fillRect/>
          </a:stretch>
        </p:blipFill>
        <p:spPr>
          <a:xfrm>
            <a:off x="685732" y="4432100"/>
            <a:ext cx="2667000" cy="196215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t="6976" b="6976"/>
          <a:stretch>
            <a:fillRect/>
          </a:stretch>
        </p:blipFill>
        <p:spPr>
          <a:xfrm>
            <a:off x="685732" y="1696920"/>
            <a:ext cx="2667000" cy="196215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t="10513" b="10513"/>
          <a:stretch>
            <a:fillRect/>
          </a:stretch>
        </p:blipFill>
        <p:spPr>
          <a:xfrm>
            <a:off x="6474634" y="4424919"/>
            <a:ext cx="2667000" cy="196215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474634" y="1696920"/>
            <a:ext cx="2667000" cy="196215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心理支持在慢阻肺康复中作用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470998" y="2046213"/>
            <a:ext cx="2426717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焦虑与抑郁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470998" y="2461748"/>
            <a:ext cx="2267763" cy="1197322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心理支持有助于减轻患者的焦虑和抑郁，提高生活质量。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9284637" y="2046213"/>
            <a:ext cx="2426717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呼吸训练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9284637" y="2461748"/>
            <a:ext cx="2267763" cy="1197322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心理支持能够引导患者更好地进行呼吸训练，改善呼吸功能。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546529" y="4783754"/>
            <a:ext cx="2426717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依从性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3546529" y="5196928"/>
            <a:ext cx="2267763" cy="1197322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心理支持能够提高患者的治疗依从性，减少治疗中断。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9360169" y="4783754"/>
            <a:ext cx="2426717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社交恢复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9360169" y="5196928"/>
            <a:ext cx="2267763" cy="1197322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心理支持有助于患者更好地回归社会，减少因病造成的心理障碍。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391988" y="1845509"/>
            <a:ext cx="4092893" cy="409257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269" y="10800"/>
                </a:moveTo>
                <a:cubicBezTo>
                  <a:pt x="269" y="4983"/>
                  <a:pt x="4983" y="269"/>
                  <a:pt x="10800" y="269"/>
                </a:cubicBezTo>
                <a:cubicBezTo>
                  <a:pt x="16616" y="268"/>
                  <a:pt x="21330" y="4983"/>
                  <a:pt x="21331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269" y="10800"/>
                </a:lnTo>
              </a:path>
            </a:pathLst>
          </a:custGeom>
          <a:solidFill>
            <a:schemeClr val="accent1">
              <a:alpha val="100000"/>
            </a:schemeClr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16675" r="16675"/>
          <a:stretch>
            <a:fillRect/>
          </a:stretch>
        </p:blipFill>
        <p:spPr>
          <a:xfrm>
            <a:off x="702027" y="2155390"/>
            <a:ext cx="3472815" cy="3472815"/>
          </a:xfrm>
          <a:prstGeom prst="ellipse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6097260" y="3180638"/>
            <a:ext cx="5610225" cy="47041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鼓励家属参与患者的治疗过程，提高治疗效果。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097260" y="2722499"/>
            <a:ext cx="3280773" cy="56084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1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家属参与治疗</a:t>
            </a:r>
            <a:endParaRPr lang="en-US" sz="21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097260" y="4437395"/>
            <a:ext cx="5610225" cy="45662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为患者提供舒适、整洁的家庭环境，有利于疾病的康复。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097260" y="3979255"/>
            <a:ext cx="3280773" cy="56084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21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家庭环境调整</a:t>
            </a:r>
            <a:endParaRPr lang="en-US" sz="21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5233189" y="2868543"/>
            <a:ext cx="762000" cy="762000"/>
          </a:xfrm>
          <a:prstGeom prst="ellipse">
            <a:avLst/>
          </a:prstGeom>
          <a:solidFill>
            <a:schemeClr val="lt1">
              <a:alpha val="100000"/>
            </a:schemeClr>
          </a:solidFill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9" name="AutoShape 9"/>
          <p:cNvSpPr/>
          <p:nvPr/>
        </p:nvSpPr>
        <p:spPr>
          <a:xfrm>
            <a:off x="5233189" y="4125300"/>
            <a:ext cx="762000" cy="762000"/>
          </a:xfrm>
          <a:prstGeom prst="ellipse">
            <a:avLst/>
          </a:prstGeom>
          <a:solidFill>
            <a:schemeClr val="lt1">
              <a:alpha val="100000"/>
            </a:schemeClr>
          </a:solidFill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0" name="AutoShape 10"/>
          <p:cNvSpPr/>
          <p:nvPr/>
        </p:nvSpPr>
        <p:spPr>
          <a:xfrm>
            <a:off x="4471189" y="5373364"/>
            <a:ext cx="762000" cy="762000"/>
          </a:xfrm>
          <a:prstGeom prst="ellipse">
            <a:avLst/>
          </a:prstGeom>
          <a:solidFill>
            <a:schemeClr val="lt1">
              <a:alpha val="100000"/>
            </a:schemeClr>
          </a:solidFill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1" name="AutoShape 11"/>
          <p:cNvSpPr/>
          <p:nvPr/>
        </p:nvSpPr>
        <p:spPr>
          <a:xfrm>
            <a:off x="4471189" y="1642200"/>
            <a:ext cx="762000" cy="762000"/>
          </a:xfrm>
          <a:prstGeom prst="ellipse">
            <a:avLst/>
          </a:prstGeom>
          <a:solidFill>
            <a:schemeClr val="lt1">
              <a:alpha val="100000"/>
            </a:schemeClr>
          </a:solidFill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2" name="TextBox 12"/>
          <p:cNvSpPr txBox="1"/>
          <p:nvPr/>
        </p:nvSpPr>
        <p:spPr>
          <a:xfrm>
            <a:off x="4470237" y="1782217"/>
            <a:ext cx="763905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232236" y="3008561"/>
            <a:ext cx="763905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248581" y="4265317"/>
            <a:ext cx="744855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470237" y="5513381"/>
            <a:ext cx="763905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04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5418969" y="1989857"/>
            <a:ext cx="5609752" cy="45662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对家属进行慢阻肺知识教育，使其更好地理解和支持患者。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5418969" y="1531718"/>
            <a:ext cx="3280773" cy="56084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1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家属教育</a:t>
            </a:r>
            <a:endParaRPr lang="en-US" sz="21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5387222" y="5699240"/>
            <a:ext cx="5610225" cy="47041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减轻患者的经济负担，使其能够坚持治疗和康复训练。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5387222" y="5241100"/>
            <a:ext cx="3280773" cy="56084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1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经济支持</a:t>
            </a:r>
            <a:endParaRPr lang="en-US" sz="21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家属参与支持模式构建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451873" y="1812219"/>
            <a:ext cx="3287800" cy="3946292"/>
          </a:xfrm>
          <a:prstGeom prst="rect">
            <a:avLst/>
          </a:prstGeom>
          <a:noFill/>
        </p:spPr>
      </p:pic>
      <p:sp>
        <p:nvSpPr>
          <p:cNvPr id="3" name="TextBox 3"/>
          <p:cNvSpPr txBox="1"/>
          <p:nvPr/>
        </p:nvSpPr>
        <p:spPr>
          <a:xfrm>
            <a:off x="1028300" y="1726745"/>
            <a:ext cx="2931598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社区医疗机构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28300" y="2298345"/>
            <a:ext cx="2931598" cy="119800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与社区医疗机构建立联系，为患者提供便捷的医疗服务。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318191" y="1713967"/>
            <a:ext cx="2931598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志愿者团队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318191" y="2285568"/>
            <a:ext cx="2931598" cy="119800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组织志愿者团队为患者提供陪伴、心理支持和康复辅助。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00738" y="4317136"/>
            <a:ext cx="2931598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康复设施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00738" y="4807470"/>
            <a:ext cx="2931598" cy="119800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利用社区的康复设施，如运动器材、康复室等，为患者提供康复训练。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318191" y="4317136"/>
            <a:ext cx="2931598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宣传活动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8318191" y="4823328"/>
            <a:ext cx="2931598" cy="119800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定期开展慢阻肺宣传活动，提高社区居民对疾病的认知和重视程度。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社区资源利用和整合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069009" y="2092787"/>
            <a:ext cx="7924800" cy="171450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840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THANKS</a:t>
            </a:r>
            <a:endParaRPr lang="en-US" sz="8400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559672" y="3749881"/>
            <a:ext cx="4943475" cy="57150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感谢观看</a:t>
            </a:r>
            <a:endParaRPr lang="en-US" sz="240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61824"/>
            <a:ext cx="4900916" cy="4900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11871" y="2783306"/>
            <a:ext cx="1943100" cy="137160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660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endParaRPr lang="en-US" sz="6600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909977" y="2621820"/>
            <a:ext cx="7388990" cy="1798058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4050" b="1">
                <a:solidFill>
                  <a:srgbClr val="1F1F1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慢阻肺概述与现状</a:t>
            </a:r>
            <a:endParaRPr lang="en-US" sz="4050" b="1">
              <a:solidFill>
                <a:srgbClr val="1F1F1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1943" b="3915"/>
          <a:stretch>
            <a:fillRect/>
          </a:stretch>
        </p:blipFill>
        <p:spPr>
          <a:xfrm>
            <a:off x="1040081" y="1665908"/>
            <a:ext cx="5058967" cy="216330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t="9530" b="28285"/>
          <a:stretch>
            <a:fillRect/>
          </a:stretch>
        </p:blipFill>
        <p:spPr>
          <a:xfrm>
            <a:off x="6099049" y="3829217"/>
            <a:ext cx="5058967" cy="2163308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6099048" y="1666037"/>
            <a:ext cx="5058949" cy="2163348"/>
          </a:xfrm>
          <a:prstGeom prst="rect">
            <a:avLst/>
          </a:prstGeom>
          <a:solidFill>
            <a:schemeClr val="lt2">
              <a:alpha val="20000"/>
            </a:schemeClr>
          </a:solidFill>
        </p:spPr>
      </p:sp>
      <p:sp>
        <p:nvSpPr>
          <p:cNvPr id="5" name="AutoShape 5"/>
          <p:cNvSpPr/>
          <p:nvPr/>
        </p:nvSpPr>
        <p:spPr>
          <a:xfrm>
            <a:off x="1040100" y="3829263"/>
            <a:ext cx="5058949" cy="2163348"/>
          </a:xfrm>
          <a:prstGeom prst="rect">
            <a:avLst/>
          </a:prstGeom>
          <a:solidFill>
            <a:schemeClr val="lt2">
              <a:alpha val="20000"/>
            </a:schemeClr>
          </a:solidFill>
        </p:spPr>
      </p:sp>
      <p:sp>
        <p:nvSpPr>
          <p:cNvPr id="6" name="TextBox 6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慢阻肺定义及发病机制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28271" y="3988302"/>
            <a:ext cx="4645929" cy="490334"/>
          </a:xfrm>
          <a:prstGeom prst="rect">
            <a:avLst/>
          </a:prstGeom>
        </p:spPr>
        <p:txBody>
          <a:bodyPr vert="horz" wrap="square" lIns="66008" tIns="33052" rIns="66008" bIns="33052" rtlCol="0" anchor="b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发病机制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228271" y="4490901"/>
            <a:ext cx="4645929" cy="1441548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慢阻肺的发病机制尚未完全清楚，但普遍认为与气道和肺脏对有害颗粒或气体的异常炎症反应、蛋白酶-抗蛋白酶失衡、氧化应激等机制有关。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326718" y="1743559"/>
            <a:ext cx="4645929" cy="490334"/>
          </a:xfrm>
          <a:prstGeom prst="rect">
            <a:avLst/>
          </a:prstGeom>
        </p:spPr>
        <p:txBody>
          <a:bodyPr vert="horz" wrap="square" lIns="66008" tIns="33052" rIns="66008" bIns="33052" rtlCol="0" anchor="b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慢阻肺定义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326718" y="2246157"/>
            <a:ext cx="4645929" cy="1441548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慢性阻塞性肺疾病（COPD）是一种常见的以持续气流受限为特征的可以预防和治疗的疾病，气流受限进行性发展，与气道和肺脏对有毒颗粒或气体的慢性炎性反应增强有关。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36424" y="1665910"/>
            <a:ext cx="5058967" cy="4264973"/>
          </a:xfrm>
          <a:prstGeom prst="rect">
            <a:avLst/>
          </a:prstGeom>
          <a:solidFill>
            <a:schemeClr val="lt2">
              <a:alpha val="80000"/>
            </a:schemeClr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7439" r="13412"/>
          <a:stretch>
            <a:fillRect/>
          </a:stretch>
        </p:blipFill>
        <p:spPr>
          <a:xfrm>
            <a:off x="6099052" y="1665911"/>
            <a:ext cx="5058969" cy="4260571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1352702" y="5392034"/>
            <a:ext cx="382463" cy="382463"/>
          </a:xfrm>
          <a:prstGeom prst="ellipse">
            <a:avLst/>
          </a:prstGeom>
          <a:noFill/>
          <a:ln w="9525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5" name="AutoShape 5"/>
          <p:cNvSpPr/>
          <p:nvPr/>
        </p:nvSpPr>
        <p:spPr>
          <a:xfrm>
            <a:off x="2204679" y="5392034"/>
            <a:ext cx="382463" cy="382463"/>
          </a:xfrm>
          <a:prstGeom prst="ellipse">
            <a:avLst/>
          </a:prstGeom>
          <a:noFill/>
          <a:ln w="9525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6" name="AutoShape 6"/>
          <p:cNvSpPr/>
          <p:nvPr/>
        </p:nvSpPr>
        <p:spPr>
          <a:xfrm>
            <a:off x="3056534" y="5392034"/>
            <a:ext cx="382463" cy="382463"/>
          </a:xfrm>
          <a:prstGeom prst="ellipse">
            <a:avLst/>
          </a:prstGeom>
          <a:noFill/>
          <a:ln w="9525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7" name="AutoShape 7"/>
          <p:cNvSpPr/>
          <p:nvPr/>
        </p:nvSpPr>
        <p:spPr>
          <a:xfrm>
            <a:off x="3908511" y="5392034"/>
            <a:ext cx="382463" cy="382463"/>
          </a:xfrm>
          <a:prstGeom prst="ellipse">
            <a:avLst/>
          </a:prstGeom>
          <a:noFill/>
          <a:ln w="9525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8" name="AutoShape 8"/>
          <p:cNvSpPr/>
          <p:nvPr/>
        </p:nvSpPr>
        <p:spPr>
          <a:xfrm>
            <a:off x="1352702" y="2211388"/>
            <a:ext cx="4276714" cy="1196863"/>
          </a:xfrm>
          <a:prstGeom prst="rect">
            <a:avLst/>
          </a:prstGeom>
          <a:noFill/>
        </p:spPr>
        <p:txBody>
          <a:bodyPr vert="horz" wrap="square" lIns="85725" tIns="85725" rIns="47625" bIns="85725" rtlCol="0" anchor="t" anchorCtr="0">
            <a:noAutofit/>
          </a:bodyPr>
          <a:lstStyle/>
          <a:p>
            <a:pPr algn="l">
              <a:lnSpc>
                <a:spcPct val="140000"/>
              </a:lnSpc>
              <a:spcBef>
                <a:spcPts val="375"/>
              </a:spcBef>
              <a:defRPr/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慢阻肺是我国常见的慢性疾病之一，患病人数众多，疾病负担重，给社会和家庭带来巨大经济压力。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1352702" y="3980984"/>
            <a:ext cx="4276714" cy="1220605"/>
          </a:xfrm>
          <a:prstGeom prst="rect">
            <a:avLst/>
          </a:prstGeom>
          <a:noFill/>
        </p:spPr>
        <p:txBody>
          <a:bodyPr vert="horz" wrap="square" lIns="85725" tIns="85725" rIns="47625" bIns="85725" rtlCol="0" anchor="t" anchorCtr="0">
            <a:noAutofit/>
          </a:bodyPr>
          <a:lstStyle/>
          <a:p>
            <a:pPr algn="l">
              <a:lnSpc>
                <a:spcPct val="140000"/>
              </a:lnSpc>
              <a:spcBef>
                <a:spcPts val="375"/>
              </a:spcBef>
              <a:defRPr/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慢阻肺是全球范围内重要的公共卫生问题，其患病率和死亡率均居高不下，成为全球第四大死因。</a:t>
            </a:r>
            <a:endParaRPr lang="en-US" sz="1100"/>
          </a:p>
        </p:txBody>
      </p:sp>
      <p:sp>
        <p:nvSpPr>
          <p:cNvPr id="10" name="Freeform 10"/>
          <p:cNvSpPr/>
          <p:nvPr/>
        </p:nvSpPr>
        <p:spPr>
          <a:xfrm>
            <a:off x="1422013" y="5461304"/>
            <a:ext cx="243840" cy="24384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242888" y="85725"/>
                </a:moveTo>
                <a:cubicBezTo>
                  <a:pt x="240078" y="85725"/>
                  <a:pt x="237363" y="86077"/>
                  <a:pt x="234725" y="86649"/>
                </a:cubicBezTo>
                <a:cubicBezTo>
                  <a:pt x="233553" y="69304"/>
                  <a:pt x="219256" y="55559"/>
                  <a:pt x="201616" y="55559"/>
                </a:cubicBezTo>
                <a:cubicBezTo>
                  <a:pt x="197663" y="55559"/>
                  <a:pt x="193919" y="56369"/>
                  <a:pt x="190405" y="57636"/>
                </a:cubicBezTo>
                <a:cubicBezTo>
                  <a:pt x="179451" y="40224"/>
                  <a:pt x="160191" y="28575"/>
                  <a:pt x="138113" y="28575"/>
                </a:cubicBezTo>
                <a:cubicBezTo>
                  <a:pt x="104565" y="28575"/>
                  <a:pt x="77410" y="55312"/>
                  <a:pt x="76391" y="88611"/>
                </a:cubicBezTo>
                <a:cubicBezTo>
                  <a:pt x="71923" y="86773"/>
                  <a:pt x="67046" y="85725"/>
                  <a:pt x="61913" y="85725"/>
                </a:cubicBezTo>
                <a:cubicBezTo>
                  <a:pt x="40872" y="85725"/>
                  <a:pt x="23813" y="102784"/>
                  <a:pt x="23813" y="123825"/>
                </a:cubicBezTo>
                <a:cubicBezTo>
                  <a:pt x="23813" y="144323"/>
                  <a:pt x="40034" y="160915"/>
                  <a:pt x="60322" y="161754"/>
                </a:cubicBezTo>
                <a:lnTo>
                  <a:pt x="75600" y="146475"/>
                </a:lnTo>
                <a:lnTo>
                  <a:pt x="91049" y="161925"/>
                </a:lnTo>
                <a:lnTo>
                  <a:pt x="98269" y="161925"/>
                </a:lnTo>
                <a:lnTo>
                  <a:pt x="113709" y="146475"/>
                </a:lnTo>
                <a:lnTo>
                  <a:pt x="129149" y="161925"/>
                </a:lnTo>
                <a:lnTo>
                  <a:pt x="136369" y="161925"/>
                </a:lnTo>
                <a:lnTo>
                  <a:pt x="151809" y="146475"/>
                </a:lnTo>
                <a:lnTo>
                  <a:pt x="167249" y="161925"/>
                </a:lnTo>
                <a:lnTo>
                  <a:pt x="174469" y="161925"/>
                </a:lnTo>
                <a:lnTo>
                  <a:pt x="189909" y="146475"/>
                </a:lnTo>
                <a:lnTo>
                  <a:pt x="205349" y="161925"/>
                </a:lnTo>
                <a:lnTo>
                  <a:pt x="212569" y="161925"/>
                </a:lnTo>
                <a:lnTo>
                  <a:pt x="228009" y="146475"/>
                </a:lnTo>
                <a:lnTo>
                  <a:pt x="243402" y="161868"/>
                </a:lnTo>
                <a:cubicBezTo>
                  <a:pt x="264195" y="161592"/>
                  <a:pt x="280988" y="144694"/>
                  <a:pt x="280988" y="123825"/>
                </a:cubicBezTo>
                <a:cubicBezTo>
                  <a:pt x="280988" y="102784"/>
                  <a:pt x="263928" y="85725"/>
                  <a:pt x="242888" y="85725"/>
                </a:cubicBezTo>
                <a:close/>
              </a:path>
              <a:path w="304800" h="304800">
                <a:moveTo>
                  <a:pt x="228600" y="157791"/>
                </a:moveTo>
                <a:lnTo>
                  <a:pt x="214941" y="171450"/>
                </a:lnTo>
                <a:lnTo>
                  <a:pt x="202959" y="171450"/>
                </a:lnTo>
                <a:lnTo>
                  <a:pt x="189900" y="158391"/>
                </a:lnTo>
                <a:lnTo>
                  <a:pt x="176841" y="171450"/>
                </a:lnTo>
                <a:lnTo>
                  <a:pt x="164859" y="171450"/>
                </a:lnTo>
                <a:lnTo>
                  <a:pt x="151800" y="158391"/>
                </a:lnTo>
                <a:lnTo>
                  <a:pt x="138741" y="171450"/>
                </a:lnTo>
                <a:lnTo>
                  <a:pt x="126759" y="171450"/>
                </a:lnTo>
                <a:lnTo>
                  <a:pt x="113700" y="158391"/>
                </a:lnTo>
                <a:lnTo>
                  <a:pt x="100641" y="171450"/>
                </a:lnTo>
                <a:lnTo>
                  <a:pt x="88668" y="171450"/>
                </a:lnTo>
                <a:lnTo>
                  <a:pt x="75609" y="158391"/>
                </a:lnTo>
                <a:lnTo>
                  <a:pt x="62541" y="171450"/>
                </a:lnTo>
                <a:lnTo>
                  <a:pt x="61913" y="171450"/>
                </a:lnTo>
                <a:lnTo>
                  <a:pt x="87154" y="276225"/>
                </a:lnTo>
                <a:lnTo>
                  <a:pt x="216932" y="276225"/>
                </a:lnTo>
                <a:lnTo>
                  <a:pt x="242888" y="171450"/>
                </a:lnTo>
                <a:lnTo>
                  <a:pt x="242259" y="171450"/>
                </a:lnTo>
                <a:lnTo>
                  <a:pt x="228600" y="157791"/>
                </a:lnTo>
                <a:close/>
              </a:path>
              <a:path w="304800" h="304800">
                <a:moveTo>
                  <a:pt x="109538" y="266700"/>
                </a:moveTo>
                <a:lnTo>
                  <a:pt x="89697" y="180975"/>
                </a:lnTo>
                <a:lnTo>
                  <a:pt x="99222" y="180975"/>
                </a:lnTo>
                <a:lnTo>
                  <a:pt x="119063" y="266700"/>
                </a:lnTo>
                <a:lnTo>
                  <a:pt x="109538" y="266700"/>
                </a:lnTo>
                <a:close/>
              </a:path>
              <a:path w="304800" h="304800">
                <a:moveTo>
                  <a:pt x="128588" y="266700"/>
                </a:moveTo>
                <a:lnTo>
                  <a:pt x="118472" y="180975"/>
                </a:lnTo>
                <a:lnTo>
                  <a:pt x="127997" y="180975"/>
                </a:lnTo>
                <a:lnTo>
                  <a:pt x="138113" y="266700"/>
                </a:lnTo>
                <a:lnTo>
                  <a:pt x="128588" y="266700"/>
                </a:lnTo>
                <a:close/>
              </a:path>
              <a:path w="304800" h="304800">
                <a:moveTo>
                  <a:pt x="157163" y="266700"/>
                </a:moveTo>
                <a:lnTo>
                  <a:pt x="147638" y="266700"/>
                </a:lnTo>
                <a:lnTo>
                  <a:pt x="147638" y="180975"/>
                </a:lnTo>
                <a:lnTo>
                  <a:pt x="157163" y="180975"/>
                </a:lnTo>
                <a:lnTo>
                  <a:pt x="157163" y="266700"/>
                </a:lnTo>
                <a:close/>
              </a:path>
              <a:path w="304800" h="304800">
                <a:moveTo>
                  <a:pt x="166688" y="266700"/>
                </a:moveTo>
                <a:lnTo>
                  <a:pt x="176803" y="180975"/>
                </a:lnTo>
                <a:lnTo>
                  <a:pt x="186328" y="180975"/>
                </a:lnTo>
                <a:lnTo>
                  <a:pt x="176213" y="266700"/>
                </a:lnTo>
                <a:lnTo>
                  <a:pt x="166688" y="266700"/>
                </a:lnTo>
                <a:close/>
              </a:path>
              <a:path w="304800" h="304800">
                <a:moveTo>
                  <a:pt x="195263" y="266700"/>
                </a:moveTo>
                <a:lnTo>
                  <a:pt x="185738" y="266700"/>
                </a:lnTo>
                <a:lnTo>
                  <a:pt x="205378" y="180975"/>
                </a:lnTo>
                <a:lnTo>
                  <a:pt x="214903" y="180975"/>
                </a:lnTo>
                <a:lnTo>
                  <a:pt x="195263" y="266700"/>
                </a:ln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11" name="Freeform 11"/>
          <p:cNvSpPr/>
          <p:nvPr/>
        </p:nvSpPr>
        <p:spPr>
          <a:xfrm>
            <a:off x="2273990" y="5461304"/>
            <a:ext cx="243840" cy="24384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20031" y="114795"/>
                </a:moveTo>
                <a:lnTo>
                  <a:pt x="147647" y="273187"/>
                </a:lnTo>
                <a:lnTo>
                  <a:pt x="96469" y="114795"/>
                </a:lnTo>
                <a:lnTo>
                  <a:pt x="20031" y="114795"/>
                </a:lnTo>
                <a:close/>
              </a:path>
              <a:path w="304800" h="304800">
                <a:moveTo>
                  <a:pt x="110338" y="114795"/>
                </a:moveTo>
                <a:lnTo>
                  <a:pt x="155534" y="273510"/>
                </a:lnTo>
                <a:lnTo>
                  <a:pt x="194424" y="114795"/>
                </a:lnTo>
                <a:lnTo>
                  <a:pt x="110338" y="114795"/>
                </a:lnTo>
                <a:close/>
              </a:path>
              <a:path w="304800" h="304800">
                <a:moveTo>
                  <a:pt x="162411" y="273187"/>
                </a:moveTo>
                <a:lnTo>
                  <a:pt x="285264" y="114795"/>
                </a:lnTo>
                <a:lnTo>
                  <a:pt x="209417" y="114795"/>
                </a:lnTo>
                <a:lnTo>
                  <a:pt x="162411" y="273187"/>
                </a:lnTo>
                <a:close/>
              </a:path>
              <a:path w="304800" h="304800">
                <a:moveTo>
                  <a:pt x="285550" y="104432"/>
                </a:moveTo>
                <a:lnTo>
                  <a:pt x="248717" y="41453"/>
                </a:lnTo>
                <a:lnTo>
                  <a:pt x="211865" y="104432"/>
                </a:lnTo>
                <a:lnTo>
                  <a:pt x="285550" y="104432"/>
                </a:lnTo>
                <a:close/>
              </a:path>
              <a:path w="304800" h="304800">
                <a:moveTo>
                  <a:pt x="237134" y="37843"/>
                </a:moveTo>
                <a:lnTo>
                  <a:pt x="163449" y="37843"/>
                </a:lnTo>
                <a:lnTo>
                  <a:pt x="200282" y="102984"/>
                </a:lnTo>
                <a:lnTo>
                  <a:pt x="237134" y="37843"/>
                </a:lnTo>
                <a:close/>
              </a:path>
              <a:path w="304800" h="304800">
                <a:moveTo>
                  <a:pt x="188957" y="104432"/>
                </a:moveTo>
                <a:lnTo>
                  <a:pt x="152124" y="41453"/>
                </a:lnTo>
                <a:lnTo>
                  <a:pt x="115281" y="104432"/>
                </a:lnTo>
                <a:lnTo>
                  <a:pt x="188957" y="104432"/>
                </a:lnTo>
                <a:close/>
              </a:path>
              <a:path w="304800" h="304800">
                <a:moveTo>
                  <a:pt x="141341" y="37843"/>
                </a:moveTo>
                <a:lnTo>
                  <a:pt x="67666" y="37843"/>
                </a:lnTo>
                <a:lnTo>
                  <a:pt x="104508" y="102984"/>
                </a:lnTo>
                <a:lnTo>
                  <a:pt x="141341" y="37843"/>
                </a:lnTo>
                <a:close/>
              </a:path>
              <a:path w="304800" h="304800">
                <a:moveTo>
                  <a:pt x="56093" y="41453"/>
                </a:moveTo>
                <a:lnTo>
                  <a:pt x="19260" y="104432"/>
                </a:lnTo>
                <a:lnTo>
                  <a:pt x="92935" y="104432"/>
                </a:lnTo>
                <a:lnTo>
                  <a:pt x="56093" y="41453"/>
                </a:ln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12" name="Freeform 12"/>
          <p:cNvSpPr/>
          <p:nvPr/>
        </p:nvSpPr>
        <p:spPr>
          <a:xfrm>
            <a:off x="3089453" y="5461304"/>
            <a:ext cx="243840" cy="24384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310886" y="167269"/>
                </a:moveTo>
                <a:cubicBezTo>
                  <a:pt x="310886" y="167269"/>
                  <a:pt x="267148" y="122672"/>
                  <a:pt x="206873" y="122672"/>
                </a:cubicBezTo>
                <a:cubicBezTo>
                  <a:pt x="147980" y="122672"/>
                  <a:pt x="89764" y="167269"/>
                  <a:pt x="89764" y="167269"/>
                </a:cubicBezTo>
                <a:lnTo>
                  <a:pt x="57064" y="153619"/>
                </a:lnTo>
                <a:lnTo>
                  <a:pt x="57064" y="193662"/>
                </a:lnTo>
                <a:cubicBezTo>
                  <a:pt x="62217" y="195415"/>
                  <a:pt x="65989" y="200158"/>
                  <a:pt x="65989" y="205902"/>
                </a:cubicBezTo>
                <a:cubicBezTo>
                  <a:pt x="65989" y="211703"/>
                  <a:pt x="62141" y="216456"/>
                  <a:pt x="56912" y="218170"/>
                </a:cubicBezTo>
                <a:lnTo>
                  <a:pt x="66580" y="245135"/>
                </a:lnTo>
                <a:lnTo>
                  <a:pt x="38043" y="245135"/>
                </a:lnTo>
                <a:lnTo>
                  <a:pt x="47796" y="217942"/>
                </a:lnTo>
                <a:cubicBezTo>
                  <a:pt x="43110" y="215951"/>
                  <a:pt x="39834" y="211322"/>
                  <a:pt x="39834" y="205902"/>
                </a:cubicBezTo>
                <a:cubicBezTo>
                  <a:pt x="39834" y="200597"/>
                  <a:pt x="43015" y="196082"/>
                  <a:pt x="47558" y="194024"/>
                </a:cubicBezTo>
                <a:lnTo>
                  <a:pt x="47558" y="149647"/>
                </a:lnTo>
                <a:lnTo>
                  <a:pt x="0" y="129816"/>
                </a:lnTo>
                <a:lnTo>
                  <a:pt x="209255" y="35890"/>
                </a:lnTo>
                <a:lnTo>
                  <a:pt x="401241" y="130997"/>
                </a:lnTo>
                <a:lnTo>
                  <a:pt x="310886" y="167269"/>
                </a:lnTo>
                <a:close/>
              </a:path>
              <a:path w="304800" h="304800">
                <a:moveTo>
                  <a:pt x="204492" y="145266"/>
                </a:moveTo>
                <a:cubicBezTo>
                  <a:pt x="265128" y="145266"/>
                  <a:pt x="294846" y="177365"/>
                  <a:pt x="294846" y="177365"/>
                </a:cubicBezTo>
                <a:lnTo>
                  <a:pt x="294846" y="243945"/>
                </a:lnTo>
                <a:cubicBezTo>
                  <a:pt x="294846" y="243945"/>
                  <a:pt x="263938" y="268910"/>
                  <a:pt x="199739" y="268910"/>
                </a:cubicBezTo>
                <a:cubicBezTo>
                  <a:pt x="135541" y="268910"/>
                  <a:pt x="114138" y="243945"/>
                  <a:pt x="114138" y="243945"/>
                </a:cubicBezTo>
                <a:lnTo>
                  <a:pt x="114138" y="177365"/>
                </a:lnTo>
                <a:cubicBezTo>
                  <a:pt x="114138" y="177365"/>
                  <a:pt x="143856" y="145266"/>
                  <a:pt x="204492" y="145266"/>
                </a:cubicBezTo>
                <a:close/>
              </a:path>
              <a:path w="304800" h="304800">
                <a:moveTo>
                  <a:pt x="203302" y="254641"/>
                </a:moveTo>
                <a:cubicBezTo>
                  <a:pt x="245326" y="254641"/>
                  <a:pt x="279397" y="246116"/>
                  <a:pt x="279397" y="235620"/>
                </a:cubicBezTo>
                <a:cubicBezTo>
                  <a:pt x="279397" y="225123"/>
                  <a:pt x="245326" y="216599"/>
                  <a:pt x="203302" y="216599"/>
                </a:cubicBezTo>
                <a:cubicBezTo>
                  <a:pt x="161277" y="216599"/>
                  <a:pt x="127216" y="225123"/>
                  <a:pt x="127216" y="235620"/>
                </a:cubicBezTo>
                <a:cubicBezTo>
                  <a:pt x="127216" y="246116"/>
                  <a:pt x="161277" y="254641"/>
                  <a:pt x="203302" y="254641"/>
                </a:cubicBez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13" name="Freeform 13"/>
          <p:cNvSpPr/>
          <p:nvPr/>
        </p:nvSpPr>
        <p:spPr>
          <a:xfrm>
            <a:off x="3977823" y="5461304"/>
            <a:ext cx="243840" cy="24384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800" y="79486"/>
                </a:moveTo>
                <a:cubicBezTo>
                  <a:pt x="152800" y="79486"/>
                  <a:pt x="133750" y="38891"/>
                  <a:pt x="90888" y="38891"/>
                </a:cubicBezTo>
                <a:cubicBezTo>
                  <a:pt x="44053" y="38891"/>
                  <a:pt x="19450" y="78581"/>
                  <a:pt x="19450" y="118262"/>
                </a:cubicBezTo>
                <a:cubicBezTo>
                  <a:pt x="19450" y="184147"/>
                  <a:pt x="152800" y="265900"/>
                  <a:pt x="152800" y="265900"/>
                </a:cubicBezTo>
                <a:cubicBezTo>
                  <a:pt x="152800" y="265900"/>
                  <a:pt x="285350" y="184937"/>
                  <a:pt x="285350" y="118262"/>
                </a:cubicBezTo>
                <a:cubicBezTo>
                  <a:pt x="285350" y="77781"/>
                  <a:pt x="259956" y="38891"/>
                  <a:pt x="214713" y="38891"/>
                </a:cubicBezTo>
                <a:cubicBezTo>
                  <a:pt x="169469" y="38891"/>
                  <a:pt x="152800" y="79486"/>
                  <a:pt x="152800" y="79486"/>
                </a:cubicBez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14" name="AutoShape 14"/>
          <p:cNvSpPr/>
          <p:nvPr/>
        </p:nvSpPr>
        <p:spPr>
          <a:xfrm>
            <a:off x="1352702" y="1804117"/>
            <a:ext cx="4276714" cy="407270"/>
          </a:xfrm>
          <a:prstGeom prst="rect">
            <a:avLst/>
          </a:prstGeom>
          <a:noFill/>
        </p:spPr>
        <p:txBody>
          <a:bodyPr vert="horz" wrap="square" lIns="85725" tIns="85725" rIns="47625" bIns="85725" rtlCol="0" anchor="t" anchorCtr="0">
            <a:noAutofit/>
          </a:bodyPr>
          <a:lstStyle/>
          <a:p>
            <a:pPr algn="l">
              <a:lnSpc>
                <a:spcPct val="120000"/>
              </a:lnSpc>
              <a:spcBef>
                <a:spcPts val="375"/>
              </a:spcBef>
              <a:defRPr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国内现状</a:t>
            </a:r>
            <a:endParaRPr lang="en-US" sz="1100"/>
          </a:p>
        </p:txBody>
      </p:sp>
      <p:sp>
        <p:nvSpPr>
          <p:cNvPr id="15" name="AutoShape 15"/>
          <p:cNvSpPr/>
          <p:nvPr/>
        </p:nvSpPr>
        <p:spPr>
          <a:xfrm>
            <a:off x="1352702" y="3594761"/>
            <a:ext cx="4276714" cy="407270"/>
          </a:xfrm>
          <a:prstGeom prst="rect">
            <a:avLst/>
          </a:prstGeom>
          <a:noFill/>
        </p:spPr>
        <p:txBody>
          <a:bodyPr vert="horz" wrap="square" lIns="85725" tIns="85725" rIns="47625" bIns="85725" rtlCol="0" anchor="t" anchorCtr="0">
            <a:noAutofit/>
          </a:bodyPr>
          <a:lstStyle/>
          <a:p>
            <a:pPr algn="l">
              <a:lnSpc>
                <a:spcPct val="120000"/>
              </a:lnSpc>
              <a:spcBef>
                <a:spcPts val="375"/>
              </a:spcBef>
              <a:defRPr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国外现状</a:t>
            </a:r>
            <a:endParaRPr lang="en-US" sz="1100"/>
          </a:p>
        </p:txBody>
      </p:sp>
      <p:sp>
        <p:nvSpPr>
          <p:cNvPr id="16" name="TextBox 16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国内外现状分析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r="10040"/>
          <a:stretch>
            <a:fillRect/>
          </a:stretch>
        </p:blipFill>
        <p:spPr>
          <a:xfrm>
            <a:off x="718594" y="736297"/>
            <a:ext cx="4556747" cy="5646583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717167" y="736297"/>
            <a:ext cx="5744752" cy="1569543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危险因素及高危人群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717167" y="2554169"/>
            <a:ext cx="4050670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危险因素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717167" y="3186746"/>
            <a:ext cx="5508891" cy="824485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吸烟、空气污染、职业性粉尘、化学物质、感染等。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717167" y="4759543"/>
            <a:ext cx="4050670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高危人群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717167" y="5392119"/>
            <a:ext cx="5509260" cy="824485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长期吸烟者、长期接触职业性粉尘者、化学物质接触者、患有慢性呼吸道疾病者等。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0369" r="30369"/>
          <a:stretch>
            <a:fillRect/>
          </a:stretch>
        </p:blipFill>
        <p:spPr>
          <a:xfrm>
            <a:off x="875314" y="2169726"/>
            <a:ext cx="2050689" cy="391643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430979" y="2169726"/>
            <a:ext cx="2050689" cy="391643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l="23819" r="23819"/>
          <a:stretch>
            <a:fillRect/>
          </a:stretch>
        </p:blipFill>
        <p:spPr>
          <a:xfrm>
            <a:off x="3153146" y="1697364"/>
            <a:ext cx="2050689" cy="3916435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7851998" y="2723144"/>
            <a:ext cx="3834950" cy="146571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40000"/>
              </a:lnSpc>
              <a:defRPr/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慢阻肺的主要症状包括慢性咳嗽、咳痰、气短、喘息和胸闷等，病情严重时可能导致呼吸衰竭和肺心病等并发症。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7851998" y="2087040"/>
            <a:ext cx="3606165" cy="57578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临床表现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7851998" y="4826443"/>
            <a:ext cx="3834950" cy="145193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40000"/>
              </a:lnSpc>
              <a:defRPr/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慢阻肺的诊断主要依据临床表现、肺功能检查和影像学检查等。</a:t>
            </a:r>
            <a:r>
              <a:rPr lang="en-US" sz="150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肺功能检查是诊断慢阻肺的金标准</a:t>
            </a: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，包括肺通气功能、弥散功能等方面的评估。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7851998" y="4125420"/>
            <a:ext cx="3606329" cy="64069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诊断依据</a:t>
            </a:r>
            <a:endParaRPr lang="en-US" sz="1100"/>
          </a:p>
        </p:txBody>
      </p:sp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临床表现与诊断依据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11871" y="2783306"/>
            <a:ext cx="1943100" cy="137160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660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endParaRPr lang="en-US" sz="6600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909977" y="2621820"/>
            <a:ext cx="7388990" cy="1798058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4050" b="1">
                <a:solidFill>
                  <a:srgbClr val="1F1F1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预防措施与策略</a:t>
            </a:r>
            <a:endParaRPr lang="en-US" sz="4050" b="1">
              <a:solidFill>
                <a:srgbClr val="1F1F1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51642" y="4006380"/>
            <a:ext cx="7813795" cy="1827334"/>
          </a:xfrm>
          <a:prstGeom prst="roundRect">
            <a:avLst>
              <a:gd name="adj" fmla="val 16667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751642" y="1920540"/>
            <a:ext cx="7813795" cy="1827334"/>
          </a:xfrm>
          <a:prstGeom prst="roundRect">
            <a:avLst>
              <a:gd name="adj" fmla="val 16667"/>
            </a:avLst>
          </a:prstGeom>
          <a:solidFill>
            <a:schemeClr val="lt2">
              <a:alpha val="80000"/>
            </a:schemeClr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100000"/>
          </a:blip>
          <a:srcRect l="12109" r="12109"/>
          <a:stretch>
            <a:fillRect/>
          </a:stretch>
        </p:blipFill>
        <p:spPr>
          <a:xfrm>
            <a:off x="7804006" y="1329783"/>
            <a:ext cx="3831201" cy="510826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30579" y="2089154"/>
            <a:ext cx="6238875" cy="637972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戒烟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30579" y="2610429"/>
            <a:ext cx="6238875" cy="950067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吸烟是慢阻肺最重要的危险因素，戒烟可减缓疾病进展，改善肺功能，降低死亡风险。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30579" y="4183053"/>
            <a:ext cx="6238875" cy="637972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限酒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30579" y="4712439"/>
            <a:ext cx="6238875" cy="936429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过量饮酒会损伤肺部，增加慢阻肺的风险，建议男性每天不超过两杯，女性每天不超过一杯。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戒烟限酒重要性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1F1F1F"/>
      </a:dk1>
      <a:lt1>
        <a:srgbClr val="EAEAEA"/>
      </a:lt1>
      <a:dk2>
        <a:srgbClr val="01A5B1"/>
      </a:dk2>
      <a:lt2>
        <a:srgbClr val="C5D1D7"/>
      </a:lt2>
      <a:accent1>
        <a:srgbClr val="01A5B1"/>
      </a:accent1>
      <a:accent2>
        <a:srgbClr val="01A5B1"/>
      </a:accent2>
      <a:accent3>
        <a:srgbClr val="1E959E"/>
      </a:accent3>
      <a:accent4>
        <a:srgbClr val="06828B"/>
      </a:accent4>
      <a:accent5>
        <a:srgbClr val="006B72"/>
      </a:accent5>
      <a:accent6>
        <a:srgbClr val="00585E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2914</Words>
  <Application>WPS 演示</Application>
  <PresentationFormat>On-screen Show (4:3)</PresentationFormat>
  <Paragraphs>364</Paragraphs>
  <Slides>29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7" baseType="lpstr">
      <vt:lpstr>Arial</vt:lpstr>
      <vt:lpstr>宋体</vt:lpstr>
      <vt:lpstr>Wingdings</vt:lpstr>
      <vt:lpstr>微软雅黑</vt:lpstr>
      <vt:lpstr>Arial</vt:lpstr>
      <vt:lpstr>Calibri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啾</cp:lastModifiedBy>
  <cp:revision>3</cp:revision>
  <dcterms:created xsi:type="dcterms:W3CDTF">2006-08-16T00:00:00Z</dcterms:created>
  <dcterms:modified xsi:type="dcterms:W3CDTF">2025-03-24T07:44:30Z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21611F7204D443029AEB7D0600E2D542_13</vt:lpwstr>
  </property>
  <property fmtid="{D5CDD505-2E9C-101B-9397-08002B2CF9AE}" pid="3" name="KSOProductBuildVer">
    <vt:lpwstr>2052-12.1.0.20305</vt:lpwstr>
  </property>
</Properties>
</file>