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24"/>
  </p:handoutMasterIdLst>
  <p:sldIdLst>
    <p:sldId id="375" r:id="rId3"/>
    <p:sldId id="256" r:id="rId4"/>
    <p:sldId id="348" r:id="rId5"/>
    <p:sldId id="319" r:id="rId6"/>
    <p:sldId id="359" r:id="rId7"/>
    <p:sldId id="358" r:id="rId8"/>
    <p:sldId id="361" r:id="rId9"/>
    <p:sldId id="362" r:id="rId10"/>
    <p:sldId id="360" r:id="rId11"/>
    <p:sldId id="363" r:id="rId12"/>
    <p:sldId id="364" r:id="rId13"/>
    <p:sldId id="365" r:id="rId14"/>
    <p:sldId id="259" r:id="rId15"/>
    <p:sldId id="349" r:id="rId16"/>
    <p:sldId id="260" r:id="rId18"/>
    <p:sldId id="261" r:id="rId19"/>
    <p:sldId id="351" r:id="rId20"/>
    <p:sldId id="272" r:id="rId21"/>
    <p:sldId id="353" r:id="rId22"/>
    <p:sldId id="356" r:id="rId23"/>
  </p:sldIdLst>
  <p:sldSz cx="9144000" cy="6858000" type="screen4x3"/>
  <p:notesSz cx="6858000" cy="9144000"/>
  <p:custDataLst>
    <p:tags r:id="rId2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29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FFFF00"/>
    <a:srgbClr val="0000FF"/>
    <a:srgbClr val="FF66FF"/>
    <a:srgbClr val="66FF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-1002" y="-96"/>
      </p:cViewPr>
      <p:guideLst>
        <p:guide orient="horz" pos="2159"/>
        <p:guide pos="29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8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07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GIF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6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3348355" y="4004945"/>
            <a:ext cx="5619115" cy="1092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zh-CN" sz="2000" b="1">
                <a:solidFill>
                  <a:schemeClr val="accent4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武汉东湖新技术开发区龙泉街社区卫生服务中心</a:t>
            </a:r>
            <a:endParaRPr lang="zh-CN" altLang="zh-CN" sz="2000" b="1">
              <a:solidFill>
                <a:schemeClr val="accent4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3915" y="1613535"/>
            <a:ext cx="7597140" cy="1101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珍爱生命</a:t>
            </a:r>
            <a:r>
              <a:rPr lang="en-US" altLang="zh-CN" sz="6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预防溺水</a:t>
            </a:r>
            <a:endParaRPr lang="zh-CN" altLang="en-US" sz="6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120" y="311785"/>
            <a:ext cx="4568825" cy="5880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“龙泉叨课堂-救在身边”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245"/>
            <a:ext cx="9144635" cy="5786120"/>
          </a:xfrm>
          <a:prstGeom prst="rect">
            <a:avLst/>
          </a:prstGeom>
        </p:spPr>
      </p:pic>
      <p:sp>
        <p:nvSpPr>
          <p:cNvPr id="4" name="内容占位符 3"/>
          <p:cNvSpPr/>
          <p:nvPr/>
        </p:nvSpPr>
        <p:spPr>
          <a:xfrm>
            <a:off x="-635" y="1084580"/>
            <a:ext cx="9030970" cy="5728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395605" y="40513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accent4">
                    <a:lumMod val="65000"/>
                    <a:lumOff val="35000"/>
                  </a:schemeClr>
                </a:solidFill>
                <a:sym typeface="+mn-ea"/>
              </a:rPr>
              <a:t>：</a:t>
            </a:r>
            <a:endParaRPr lang="zh-CN" altLang="en-US" sz="2800" b="1">
              <a:solidFill>
                <a:schemeClr val="accent4">
                  <a:lumMod val="65000"/>
                  <a:lumOff val="35000"/>
                </a:schemeClr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5" y="0"/>
            <a:ext cx="9156700" cy="68478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245"/>
            <a:ext cx="9144635" cy="5786120"/>
          </a:xfrm>
          <a:prstGeom prst="rect">
            <a:avLst/>
          </a:prstGeom>
        </p:spPr>
      </p:pic>
      <p:sp>
        <p:nvSpPr>
          <p:cNvPr id="4" name="内容占位符 3"/>
          <p:cNvSpPr/>
          <p:nvPr/>
        </p:nvSpPr>
        <p:spPr>
          <a:xfrm>
            <a:off x="-635" y="1084580"/>
            <a:ext cx="9030970" cy="5728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395605" y="40513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accent4">
                    <a:lumMod val="65000"/>
                    <a:lumOff val="35000"/>
                  </a:schemeClr>
                </a:solidFill>
                <a:sym typeface="+mn-ea"/>
              </a:rPr>
              <a:t>：</a:t>
            </a:r>
            <a:endParaRPr lang="zh-CN" altLang="en-US" sz="2800" b="1">
              <a:solidFill>
                <a:schemeClr val="accent4">
                  <a:lumMod val="65000"/>
                  <a:lumOff val="35000"/>
                </a:schemeClr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635"/>
            <a:ext cx="914781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245"/>
            <a:ext cx="9144635" cy="5786120"/>
          </a:xfrm>
          <a:prstGeom prst="rect">
            <a:avLst/>
          </a:prstGeom>
        </p:spPr>
      </p:pic>
      <p:sp>
        <p:nvSpPr>
          <p:cNvPr id="4" name="内容占位符 3"/>
          <p:cNvSpPr/>
          <p:nvPr/>
        </p:nvSpPr>
        <p:spPr>
          <a:xfrm>
            <a:off x="-635" y="1084580"/>
            <a:ext cx="9030970" cy="5728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395605" y="40513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accent4">
                    <a:lumMod val="65000"/>
                    <a:lumOff val="35000"/>
                  </a:schemeClr>
                </a:solidFill>
                <a:sym typeface="+mn-ea"/>
              </a:rPr>
              <a:t>：</a:t>
            </a:r>
            <a:endParaRPr lang="zh-CN" altLang="en-US" sz="2800" b="1">
              <a:solidFill>
                <a:schemeClr val="accent4">
                  <a:lumMod val="65000"/>
                  <a:lumOff val="35000"/>
                </a:schemeClr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0"/>
            <a:ext cx="9154160" cy="68567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标题 14337"/>
          <p:cNvSpPr>
            <a:spLocks noGrp="1"/>
          </p:cNvSpPr>
          <p:nvPr>
            <p:ph type="title"/>
          </p:nvPr>
        </p:nvSpPr>
        <p:spPr>
          <a:xfrm>
            <a:off x="467360" y="45085"/>
            <a:ext cx="8229600" cy="956945"/>
          </a:xfrm>
        </p:spPr>
        <p:txBody>
          <a:bodyPr anchor="ctr" anchorCtr="0"/>
          <a:p>
            <a:r>
              <a:rPr lang="zh-CN" altLang="en-US" b="1">
                <a:solidFill>
                  <a:schemeClr val="tx1"/>
                </a:solidFill>
                <a:ea typeface="楷体_GB2312" panose="02010609030101010101" pitchFamily="49" charset="-122"/>
              </a:rPr>
              <a:t>安全提示</a:t>
            </a:r>
            <a:endParaRPr lang="zh-CN" altLang="en-US" b="1">
              <a:solidFill>
                <a:schemeClr val="tx1"/>
              </a:solidFill>
              <a:ea typeface="楷体_GB2312" panose="02010609030101010101" pitchFamily="49" charset="-122"/>
            </a:endParaRPr>
          </a:p>
        </p:txBody>
      </p:sp>
      <p:sp>
        <p:nvSpPr>
          <p:cNvPr id="8195" name="日期占位符 1"/>
          <p:cNvSpPr/>
          <p:nvPr>
            <p:ph type="dt" sz="half" idx="10"/>
          </p:nvPr>
        </p:nvSpPr>
        <p:spPr/>
        <p:txBody>
          <a:bodyPr anchor="t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endParaRPr lang="zh-CN" altLang="en-US" sz="1400" dirty="0"/>
          </a:p>
        </p:txBody>
      </p:sp>
      <p:pic>
        <p:nvPicPr>
          <p:cNvPr id="3" name="内容占位符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125220"/>
            <a:ext cx="3068955" cy="5732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20" y="1121410"/>
            <a:ext cx="2961640" cy="5737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90" y="1124585"/>
            <a:ext cx="2922270" cy="5733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>
            <p:custDataLst>
              <p:tags r:id="rId1"/>
            </p:custDataLst>
          </p:nvPr>
        </p:nvSpPr>
        <p:spPr>
          <a:xfrm>
            <a:off x="906780" y="924878"/>
            <a:ext cx="457200" cy="6915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60" h="1452">
                <a:moveTo>
                  <a:pt x="0" y="96"/>
                </a:moveTo>
                <a:cubicBezTo>
                  <a:pt x="0" y="43"/>
                  <a:pt x="43" y="0"/>
                  <a:pt x="96" y="0"/>
                </a:cubicBezTo>
                <a:cubicBezTo>
                  <a:pt x="149" y="0"/>
                  <a:pt x="192" y="43"/>
                  <a:pt x="192" y="96"/>
                </a:cubicBezTo>
                <a:cubicBezTo>
                  <a:pt x="192" y="149"/>
                  <a:pt x="149" y="192"/>
                  <a:pt x="96" y="192"/>
                </a:cubicBezTo>
                <a:cubicBezTo>
                  <a:pt x="43" y="192"/>
                  <a:pt x="0" y="149"/>
                  <a:pt x="0" y="96"/>
                </a:cubicBezTo>
                <a:close/>
                <a:moveTo>
                  <a:pt x="0" y="516"/>
                </a:moveTo>
                <a:cubicBezTo>
                  <a:pt x="0" y="463"/>
                  <a:pt x="43" y="420"/>
                  <a:pt x="96" y="420"/>
                </a:cubicBezTo>
                <a:cubicBezTo>
                  <a:pt x="149" y="420"/>
                  <a:pt x="192" y="463"/>
                  <a:pt x="192" y="516"/>
                </a:cubicBezTo>
                <a:cubicBezTo>
                  <a:pt x="192" y="569"/>
                  <a:pt x="149" y="612"/>
                  <a:pt x="96" y="612"/>
                </a:cubicBezTo>
                <a:cubicBezTo>
                  <a:pt x="43" y="612"/>
                  <a:pt x="0" y="569"/>
                  <a:pt x="0" y="516"/>
                </a:cubicBezTo>
                <a:close/>
                <a:moveTo>
                  <a:pt x="0" y="936"/>
                </a:moveTo>
                <a:cubicBezTo>
                  <a:pt x="0" y="883"/>
                  <a:pt x="43" y="840"/>
                  <a:pt x="96" y="840"/>
                </a:cubicBezTo>
                <a:cubicBezTo>
                  <a:pt x="149" y="840"/>
                  <a:pt x="192" y="883"/>
                  <a:pt x="192" y="936"/>
                </a:cubicBezTo>
                <a:cubicBezTo>
                  <a:pt x="192" y="989"/>
                  <a:pt x="149" y="1032"/>
                  <a:pt x="96" y="1032"/>
                </a:cubicBezTo>
                <a:cubicBezTo>
                  <a:pt x="43" y="1032"/>
                  <a:pt x="0" y="989"/>
                  <a:pt x="0" y="936"/>
                </a:cubicBezTo>
                <a:close/>
                <a:moveTo>
                  <a:pt x="0" y="1356"/>
                </a:moveTo>
                <a:cubicBezTo>
                  <a:pt x="0" y="1303"/>
                  <a:pt x="43" y="1260"/>
                  <a:pt x="96" y="1260"/>
                </a:cubicBezTo>
                <a:cubicBezTo>
                  <a:pt x="149" y="1260"/>
                  <a:pt x="192" y="1303"/>
                  <a:pt x="192" y="1356"/>
                </a:cubicBezTo>
                <a:cubicBezTo>
                  <a:pt x="192" y="1409"/>
                  <a:pt x="149" y="1452"/>
                  <a:pt x="96" y="1452"/>
                </a:cubicBezTo>
                <a:cubicBezTo>
                  <a:pt x="43" y="1452"/>
                  <a:pt x="0" y="1409"/>
                  <a:pt x="0" y="1356"/>
                </a:cubicBezTo>
                <a:close/>
                <a:moveTo>
                  <a:pt x="384" y="96"/>
                </a:moveTo>
                <a:cubicBezTo>
                  <a:pt x="384" y="43"/>
                  <a:pt x="427" y="0"/>
                  <a:pt x="480" y="0"/>
                </a:cubicBezTo>
                <a:cubicBezTo>
                  <a:pt x="533" y="0"/>
                  <a:pt x="576" y="43"/>
                  <a:pt x="576" y="96"/>
                </a:cubicBezTo>
                <a:cubicBezTo>
                  <a:pt x="576" y="149"/>
                  <a:pt x="533" y="192"/>
                  <a:pt x="480" y="192"/>
                </a:cubicBezTo>
                <a:cubicBezTo>
                  <a:pt x="427" y="192"/>
                  <a:pt x="384" y="149"/>
                  <a:pt x="384" y="96"/>
                </a:cubicBezTo>
                <a:close/>
                <a:moveTo>
                  <a:pt x="384" y="516"/>
                </a:moveTo>
                <a:cubicBezTo>
                  <a:pt x="384" y="463"/>
                  <a:pt x="427" y="420"/>
                  <a:pt x="480" y="420"/>
                </a:cubicBezTo>
                <a:cubicBezTo>
                  <a:pt x="533" y="420"/>
                  <a:pt x="576" y="463"/>
                  <a:pt x="576" y="516"/>
                </a:cubicBezTo>
                <a:cubicBezTo>
                  <a:pt x="576" y="569"/>
                  <a:pt x="533" y="612"/>
                  <a:pt x="480" y="612"/>
                </a:cubicBezTo>
                <a:cubicBezTo>
                  <a:pt x="427" y="612"/>
                  <a:pt x="384" y="569"/>
                  <a:pt x="384" y="516"/>
                </a:cubicBezTo>
                <a:close/>
                <a:moveTo>
                  <a:pt x="384" y="936"/>
                </a:moveTo>
                <a:cubicBezTo>
                  <a:pt x="384" y="883"/>
                  <a:pt x="427" y="840"/>
                  <a:pt x="480" y="840"/>
                </a:cubicBezTo>
                <a:cubicBezTo>
                  <a:pt x="533" y="840"/>
                  <a:pt x="576" y="883"/>
                  <a:pt x="576" y="936"/>
                </a:cubicBezTo>
                <a:cubicBezTo>
                  <a:pt x="576" y="989"/>
                  <a:pt x="533" y="1032"/>
                  <a:pt x="480" y="1032"/>
                </a:cubicBezTo>
                <a:cubicBezTo>
                  <a:pt x="427" y="1032"/>
                  <a:pt x="384" y="989"/>
                  <a:pt x="384" y="936"/>
                </a:cubicBezTo>
                <a:close/>
                <a:moveTo>
                  <a:pt x="384" y="1356"/>
                </a:moveTo>
                <a:cubicBezTo>
                  <a:pt x="384" y="1303"/>
                  <a:pt x="427" y="1260"/>
                  <a:pt x="480" y="1260"/>
                </a:cubicBezTo>
                <a:cubicBezTo>
                  <a:pt x="533" y="1260"/>
                  <a:pt x="576" y="1303"/>
                  <a:pt x="576" y="1356"/>
                </a:cubicBezTo>
                <a:cubicBezTo>
                  <a:pt x="576" y="1409"/>
                  <a:pt x="533" y="1452"/>
                  <a:pt x="480" y="1452"/>
                </a:cubicBezTo>
                <a:cubicBezTo>
                  <a:pt x="427" y="1452"/>
                  <a:pt x="384" y="1409"/>
                  <a:pt x="384" y="1356"/>
                </a:cubicBezTo>
                <a:close/>
                <a:moveTo>
                  <a:pt x="768" y="96"/>
                </a:moveTo>
                <a:cubicBezTo>
                  <a:pt x="768" y="43"/>
                  <a:pt x="811" y="0"/>
                  <a:pt x="864" y="0"/>
                </a:cubicBezTo>
                <a:cubicBezTo>
                  <a:pt x="917" y="0"/>
                  <a:pt x="960" y="43"/>
                  <a:pt x="960" y="96"/>
                </a:cubicBezTo>
                <a:cubicBezTo>
                  <a:pt x="960" y="149"/>
                  <a:pt x="917" y="192"/>
                  <a:pt x="864" y="192"/>
                </a:cubicBezTo>
                <a:cubicBezTo>
                  <a:pt x="811" y="192"/>
                  <a:pt x="768" y="149"/>
                  <a:pt x="768" y="96"/>
                </a:cubicBezTo>
                <a:close/>
                <a:moveTo>
                  <a:pt x="768" y="516"/>
                </a:moveTo>
                <a:cubicBezTo>
                  <a:pt x="768" y="463"/>
                  <a:pt x="811" y="420"/>
                  <a:pt x="864" y="420"/>
                </a:cubicBezTo>
                <a:cubicBezTo>
                  <a:pt x="917" y="420"/>
                  <a:pt x="960" y="463"/>
                  <a:pt x="960" y="516"/>
                </a:cubicBezTo>
                <a:cubicBezTo>
                  <a:pt x="960" y="569"/>
                  <a:pt x="917" y="612"/>
                  <a:pt x="864" y="612"/>
                </a:cubicBezTo>
                <a:cubicBezTo>
                  <a:pt x="811" y="612"/>
                  <a:pt x="768" y="569"/>
                  <a:pt x="768" y="516"/>
                </a:cubicBezTo>
                <a:close/>
                <a:moveTo>
                  <a:pt x="768" y="936"/>
                </a:moveTo>
                <a:cubicBezTo>
                  <a:pt x="768" y="883"/>
                  <a:pt x="811" y="840"/>
                  <a:pt x="864" y="840"/>
                </a:cubicBezTo>
                <a:cubicBezTo>
                  <a:pt x="917" y="840"/>
                  <a:pt x="960" y="883"/>
                  <a:pt x="960" y="936"/>
                </a:cubicBezTo>
                <a:cubicBezTo>
                  <a:pt x="960" y="989"/>
                  <a:pt x="917" y="1032"/>
                  <a:pt x="864" y="1032"/>
                </a:cubicBezTo>
                <a:cubicBezTo>
                  <a:pt x="811" y="1032"/>
                  <a:pt x="768" y="989"/>
                  <a:pt x="768" y="936"/>
                </a:cubicBezTo>
                <a:close/>
                <a:moveTo>
                  <a:pt x="768" y="1356"/>
                </a:moveTo>
                <a:cubicBezTo>
                  <a:pt x="768" y="1303"/>
                  <a:pt x="811" y="1260"/>
                  <a:pt x="864" y="1260"/>
                </a:cubicBezTo>
                <a:cubicBezTo>
                  <a:pt x="917" y="1260"/>
                  <a:pt x="960" y="1303"/>
                  <a:pt x="960" y="1356"/>
                </a:cubicBezTo>
                <a:cubicBezTo>
                  <a:pt x="960" y="1409"/>
                  <a:pt x="917" y="1452"/>
                  <a:pt x="864" y="1452"/>
                </a:cubicBezTo>
                <a:cubicBezTo>
                  <a:pt x="811" y="1452"/>
                  <a:pt x="768" y="1409"/>
                  <a:pt x="768" y="1356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9" name="正文"/>
          <p:cNvSpPr txBox="1"/>
          <p:nvPr>
            <p:custDataLst>
              <p:tags r:id="rId2"/>
            </p:custDataLst>
          </p:nvPr>
        </p:nvSpPr>
        <p:spPr>
          <a:xfrm>
            <a:off x="618649" y="5305425"/>
            <a:ext cx="7905750" cy="27765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indent="0" algn="r" fontAlgn="auto">
              <a:lnSpc>
                <a:spcPct val="130000"/>
              </a:lnSpc>
              <a:buClr>
                <a:srgbClr val="376FFF"/>
              </a:buClr>
              <a:buSzPct val="80000"/>
              <a:buNone/>
            </a:pPr>
            <a:r>
              <a:rPr lang="zh-CN" altLang="en-US" sz="900" spc="150" dirty="0">
                <a:solidFill>
                  <a:srgbClr val="FFFFFF"/>
                </a:solidFill>
                <a:latin typeface="+mn-ea"/>
                <a:sym typeface="+mn-ea"/>
              </a:rPr>
              <a:t>单击添加文本具体内容简明扼要地阐述您的观点。根据需要可酌情增减文字添加文本具体内容</a:t>
            </a:r>
            <a:endParaRPr lang="zh-CN" altLang="en-US" sz="900" spc="150" dirty="0">
              <a:solidFill>
                <a:srgbClr val="FFFFFF"/>
              </a:solidFill>
              <a:latin typeface="+mn-ea"/>
              <a:sym typeface="+mn-ea"/>
            </a:endParaRPr>
          </a:p>
        </p:txBody>
      </p:sp>
      <p:sp>
        <p:nvSpPr>
          <p:cNvPr id="8193" name="标题 14337"/>
          <p:cNvSpPr>
            <a:spLocks noGrp="1"/>
          </p:cNvSpPr>
          <p:nvPr>
            <p:ph type="title"/>
          </p:nvPr>
        </p:nvSpPr>
        <p:spPr>
          <a:xfrm>
            <a:off x="395605" y="189230"/>
            <a:ext cx="8229600" cy="956945"/>
          </a:xfrm>
        </p:spPr>
        <p:txBody>
          <a:bodyPr anchor="ctr" anchorCtr="0"/>
          <a:p>
            <a:r>
              <a:rPr lang="zh-CN" altLang="en-US" b="1">
                <a:solidFill>
                  <a:schemeClr val="tx1"/>
                </a:solidFill>
                <a:ea typeface="楷体_GB2312" panose="02010609030101010101" pitchFamily="49" charset="-122"/>
              </a:rPr>
              <a:t>安全提示</a:t>
            </a:r>
            <a:endParaRPr lang="zh-CN" altLang="en-US" b="1">
              <a:solidFill>
                <a:schemeClr val="tx1"/>
              </a:solidFill>
              <a:ea typeface="楷体_GB2312" panose="0201060903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5545"/>
            <a:ext cx="4552950" cy="56603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855" y="1185545"/>
            <a:ext cx="4589145" cy="56381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9" name="日期占位符 1"/>
          <p:cNvSpPr/>
          <p:nvPr>
            <p:ph type="dt" sz="half" idx="10"/>
          </p:nvPr>
        </p:nvSpPr>
        <p:spPr/>
        <p:txBody>
          <a:bodyPr anchor="t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endParaRPr lang="zh-CN" altLang="en-US" sz="1400" dirty="0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27305"/>
            <a:ext cx="9143365" cy="20554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5170"/>
            <a:ext cx="4572000" cy="49015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85" y="2007235"/>
            <a:ext cx="4508500" cy="4879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标题 16385"/>
          <p:cNvSpPr>
            <a:spLocks noGrp="1"/>
          </p:cNvSpPr>
          <p:nvPr>
            <p:ph type="title"/>
          </p:nvPr>
        </p:nvSpPr>
        <p:spPr>
          <a:xfrm>
            <a:off x="457200" y="764858"/>
            <a:ext cx="8147050" cy="706437"/>
          </a:xfrm>
        </p:spPr>
        <p:txBody>
          <a:bodyPr anchor="ctr" anchorCtr="0"/>
          <a:p>
            <a:pPr algn="l"/>
            <a:r>
              <a:rPr lang="zh-CN" altLang="en-US" sz="4000"/>
              <a:t>如何预防游泳时下肢抽筋：</a:t>
            </a:r>
            <a:endParaRPr lang="zh-CN" altLang="en-US" sz="4000"/>
          </a:p>
        </p:txBody>
      </p:sp>
      <p:sp>
        <p:nvSpPr>
          <p:cNvPr id="10242" name="文本占位符 16386"/>
          <p:cNvSpPr>
            <a:spLocks noGrp="1"/>
          </p:cNvSpPr>
          <p:nvPr>
            <p:ph idx="1"/>
          </p:nvPr>
        </p:nvSpPr>
        <p:spPr>
          <a:xfrm>
            <a:off x="456883" y="1772920"/>
            <a:ext cx="8229600" cy="2836863"/>
          </a:xfrm>
          <a:solidFill>
            <a:schemeClr val="accent1">
              <a:lumMod val="50000"/>
              <a:alpha val="44000"/>
            </a:schemeClr>
          </a:solidFill>
        </p:spPr>
        <p:txBody>
          <a:bodyPr anchor="t" anchorCtr="0"/>
          <a:p>
            <a:r>
              <a:rPr lang="zh-CN" altLang="en-US" b="1"/>
              <a:t>游泳前一定要做好暖身运动。</a:t>
            </a:r>
            <a:endParaRPr lang="zh-CN" altLang="en-US" b="1"/>
          </a:p>
          <a:p>
            <a:r>
              <a:rPr lang="zh-CN" altLang="en-US" b="1"/>
              <a:t>游泳前应考虑身体状况，如果太饱、太饿或过度疲劳时，不要游泳。</a:t>
            </a:r>
            <a:endParaRPr lang="zh-CN" altLang="en-US" b="1"/>
          </a:p>
          <a:p>
            <a:r>
              <a:rPr lang="zh-CN" altLang="en-US" b="1"/>
              <a:t>游泳前先在四肢撩些水，然后再跳入水中。不要立刻跳入水中。</a:t>
            </a:r>
            <a:endParaRPr lang="zh-CN" altLang="en-US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20770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5015"/>
            <a:ext cx="4642485" cy="48329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850" y="1965325"/>
            <a:ext cx="4502785" cy="48888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标题 33793"/>
          <p:cNvSpPr>
            <a:spLocks noGrp="1"/>
          </p:cNvSpPr>
          <p:nvPr>
            <p:ph type="title"/>
          </p:nvPr>
        </p:nvSpPr>
        <p:spPr>
          <a:xfrm>
            <a:off x="1907540" y="404813"/>
            <a:ext cx="5410200" cy="777875"/>
          </a:xfrm>
        </p:spPr>
        <p:txBody>
          <a:bodyPr anchor="ctr" anchorCtr="0"/>
          <a:p>
            <a:r>
              <a:rPr lang="zh-CN" altLang="en-US"/>
              <a:t>誓                词</a:t>
            </a:r>
            <a:endParaRPr lang="zh-CN" altLang="en-US"/>
          </a:p>
        </p:txBody>
      </p:sp>
      <p:sp>
        <p:nvSpPr>
          <p:cNvPr id="22530" name="文本占位符 33794"/>
          <p:cNvSpPr>
            <a:spLocks noGrp="1"/>
          </p:cNvSpPr>
          <p:nvPr>
            <p:ph idx="1"/>
          </p:nvPr>
        </p:nvSpPr>
        <p:spPr>
          <a:xfrm>
            <a:off x="539750" y="1247140"/>
            <a:ext cx="8229600" cy="5323840"/>
          </a:xfrm>
          <a:solidFill>
            <a:schemeClr val="bg1"/>
          </a:solidFill>
        </p:spPr>
        <p:txBody>
          <a:bodyPr anchor="t" anchorCtr="0"/>
          <a:p>
            <a:r>
              <a:rPr lang="zh-CN" altLang="en-US"/>
              <a:t>绝不私自下河游泳；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绝不擅自与同学结伴游泳；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绝不无家长或老师带领的情况下游泳；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绝不在无安全设施、无救护人员的水域玩耍、游泳。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7365"/>
          </a:xfrm>
          <a:prstGeom prst="rect">
            <a:avLst/>
          </a:prstGeom>
        </p:spPr>
      </p:pic>
      <p:sp>
        <p:nvSpPr>
          <p:cNvPr id="5" name="标题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7315" y="913130"/>
            <a:ext cx="8910955" cy="9417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zh-CN" altLang="en-US" sz="6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cs"/>
              </a:defRPr>
            </a:lvl1pPr>
          </a:lstStyle>
          <a:p>
            <a:r>
              <a:rPr sz="540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cs typeface="+mj-cs"/>
                <a:sym typeface="+mn-ea"/>
              </a:rPr>
              <a:t>安全重于泰山</a:t>
            </a:r>
            <a:r>
              <a:rPr lang="en-US" altLang="x-none" sz="540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cs typeface="+mj-cs"/>
                <a:sym typeface="+mn-ea"/>
              </a:rPr>
              <a:t>,</a:t>
            </a:r>
            <a:r>
              <a:rPr sz="5400">
                <a:solidFill>
                  <a:schemeClr val="accent1">
                    <a:lumMod val="25000"/>
                  </a:schemeClr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cs typeface="+mj-cs"/>
                <a:sym typeface="+mn-ea"/>
              </a:rPr>
              <a:t>生命高于一切！</a:t>
            </a:r>
            <a:endParaRPr lang="zh-CN" altLang="en-US" sz="5400" dirty="0">
              <a:solidFill>
                <a:schemeClr val="accent1">
                  <a:lumMod val="25000"/>
                </a:schemeClr>
              </a:solidFill>
              <a:effectLst>
                <a:outerShdw blurRad="38100" dist="38100" dir="2700000">
                  <a:srgbClr val="000000"/>
                </a:outerShdw>
              </a:effectLst>
              <a:latin typeface="+mj-lt"/>
              <a:cs typeface="+mj-cs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71550" y="2348865"/>
            <a:ext cx="7214235" cy="3529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3200" b="1">
                <a:solidFill>
                  <a:schemeClr val="accent5">
                    <a:lumMod val="25000"/>
                  </a:schemeClr>
                </a:solidFill>
                <a:sym typeface="+mn-ea"/>
              </a:rPr>
              <a:t>万家平安是我们共同的心愿</a:t>
            </a:r>
            <a:r>
              <a:rPr lang="en-US" altLang="zh-CN" sz="3200" b="1">
                <a:solidFill>
                  <a:schemeClr val="accent5">
                    <a:lumMod val="25000"/>
                  </a:schemeClr>
                </a:solidFill>
                <a:sym typeface="+mn-ea"/>
              </a:rPr>
              <a:t>!</a:t>
            </a:r>
            <a:endParaRPr lang="en-US" altLang="zh-CN" sz="3200" b="1" dirty="0">
              <a:solidFill>
                <a:schemeClr val="accent5">
                  <a:lumMod val="25000"/>
                </a:schemeClr>
              </a:solidFill>
            </a:endParaRPr>
          </a:p>
          <a:p>
            <a:pPr marL="285750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3200" b="1">
                <a:solidFill>
                  <a:schemeClr val="accent5">
                    <a:lumMod val="25000"/>
                  </a:schemeClr>
                </a:solidFill>
                <a:sym typeface="+mn-ea"/>
              </a:rPr>
              <a:t>让平安的种子播撒进自己的心田</a:t>
            </a:r>
            <a:r>
              <a:rPr lang="en-US" altLang="zh-CN" sz="3200" b="1">
                <a:solidFill>
                  <a:schemeClr val="accent5">
                    <a:lumMod val="25000"/>
                  </a:schemeClr>
                </a:solidFill>
                <a:sym typeface="+mn-ea"/>
              </a:rPr>
              <a:t>!</a:t>
            </a:r>
            <a:endParaRPr lang="en-US" altLang="zh-CN" sz="3200" b="1" dirty="0">
              <a:solidFill>
                <a:schemeClr val="accent5">
                  <a:lumMod val="25000"/>
                </a:schemeClr>
              </a:solidFill>
            </a:endParaRPr>
          </a:p>
          <a:p>
            <a:pPr marL="285750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3200" b="1">
                <a:solidFill>
                  <a:schemeClr val="accent5">
                    <a:lumMod val="25000"/>
                  </a:schemeClr>
                </a:solidFill>
                <a:sym typeface="+mn-ea"/>
              </a:rPr>
              <a:t>让欢乐和幸福永远围绕在我们身边</a:t>
            </a:r>
            <a:r>
              <a:rPr lang="en-US" altLang="zh-CN" sz="3200" b="1">
                <a:solidFill>
                  <a:schemeClr val="accent5">
                    <a:lumMod val="25000"/>
                  </a:schemeClr>
                </a:solidFill>
                <a:sym typeface="+mn-ea"/>
              </a:rPr>
              <a:t>!</a:t>
            </a:r>
            <a:endParaRPr lang="en-US" altLang="zh-CN" sz="3200" b="1" dirty="0">
              <a:solidFill>
                <a:schemeClr val="accent5">
                  <a:lumMod val="25000"/>
                </a:schemeClr>
              </a:solidFill>
            </a:endParaRPr>
          </a:p>
          <a:p>
            <a:pPr marL="285750" indent="-2857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3200" b="1">
                <a:solidFill>
                  <a:schemeClr val="accent5">
                    <a:lumMod val="25000"/>
                  </a:schemeClr>
                </a:solidFill>
                <a:sym typeface="+mn-ea"/>
              </a:rPr>
              <a:t>让平安伴随我们大家健康成长</a:t>
            </a:r>
            <a:r>
              <a:rPr lang="en-US" altLang="zh-CN" sz="3200" b="1">
                <a:solidFill>
                  <a:schemeClr val="accent5">
                    <a:lumMod val="25000"/>
                  </a:schemeClr>
                </a:solidFill>
                <a:sym typeface="+mn-ea"/>
              </a:rPr>
              <a:t>!</a:t>
            </a:r>
            <a:endParaRPr lang="zh-CN" altLang="en-US" sz="3200" b="1" dirty="0">
              <a:solidFill>
                <a:schemeClr val="accent5">
                  <a:lumMod val="25000"/>
                </a:schemeClr>
              </a:solidFill>
            </a:endParaRPr>
          </a:p>
          <a:p>
            <a:endParaRPr lang="zh-CN" altLang="en-US" sz="3200" b="1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标题 4098"/>
          <p:cNvSpPr>
            <a:spLocks noGrp="1"/>
          </p:cNvSpPr>
          <p:nvPr>
            <p:ph type="title" idx="4294967295"/>
          </p:nvPr>
        </p:nvSpPr>
        <p:spPr>
          <a:xfrm>
            <a:off x="35560" y="260985"/>
            <a:ext cx="9156700" cy="1143000"/>
          </a:xfrm>
        </p:spPr>
        <p:txBody>
          <a:bodyPr anchor="ctr" anchorCtr="0"/>
          <a:p>
            <a:pPr algn="l"/>
            <a:r>
              <a:rPr lang="en-US" sz="1800" dirty="0"/>
              <a:t>  </a:t>
            </a:r>
            <a:r>
              <a:rPr sz="1800" dirty="0"/>
              <a:t>“善水者溺于水”，根据“世界卫生组织”统计数据，全球每年因溺水而死亡的人数约为 23.5 万。在我国，据国家卫健委和公安部不完全统计，每年约有5.7万人死于溺水，溺水也被称为中小学生非正常死亡的“第一杀手”。</a:t>
            </a:r>
            <a:endParaRPr sz="1800" dirty="0"/>
          </a:p>
        </p:txBody>
      </p:sp>
      <p:sp>
        <p:nvSpPr>
          <p:cNvPr id="5122" name="日期占位符 1"/>
          <p:cNvSpPr/>
          <p:nvPr>
            <p:ph type="dt" sz="half" idx="10"/>
          </p:nvPr>
        </p:nvSpPr>
        <p:spPr/>
        <p:txBody>
          <a:bodyPr anchor="t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endParaRPr lang="zh-CN" altLang="en-US" sz="1400" dirty="0"/>
          </a:p>
        </p:txBody>
      </p:sp>
      <p:pic>
        <p:nvPicPr>
          <p:cNvPr id="5123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14288" y="1646238"/>
            <a:ext cx="9136062" cy="52403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2051685" y="1845310"/>
            <a:ext cx="4799965" cy="1313815"/>
          </a:xfrm>
        </p:spPr>
        <p:txBody>
          <a:bodyPr/>
          <a:p>
            <a:r>
              <a:rPr lang="zh-CN" altLang="en-US" sz="6000" b="1"/>
              <a:t>感谢聆听</a:t>
            </a:r>
            <a:endParaRPr lang="zh-CN" altLang="en-US" sz="60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245"/>
            <a:ext cx="9144635" cy="5786120"/>
          </a:xfrm>
          <a:prstGeom prst="rect">
            <a:avLst/>
          </a:prstGeom>
        </p:spPr>
      </p:pic>
      <p:sp>
        <p:nvSpPr>
          <p:cNvPr id="4" name="内容占位符 3"/>
          <p:cNvSpPr/>
          <p:nvPr/>
        </p:nvSpPr>
        <p:spPr>
          <a:xfrm>
            <a:off x="-635" y="1084580"/>
            <a:ext cx="9030970" cy="5728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/>
              <a:t>2024年5月13日晚，公安部儿童失踪信息紧急发布平台发布一则信息称：海南澄迈一6岁女孩走失，家人急寻。5月14日，走失女孩已确认不幸溺水死亡。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2024年5月8日，三男两女一行五人自带玻璃钢船到海南陵水县一水库疑似垂钓。船划到水库中央时不慎侧翻，其中一名男子游到岸边并报警，其余4人落入水中。经搜救，落水的4人已确认不幸溺水死亡。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2024年5月8日下午放学后，广东湛江廉江市一学校7名初二学生结伴到水边玩耍，3人溺亡。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2024年5月3日，山东淄博一名男孩不小心落入水中，其母亲营救过程中同样落水。一旁路人在救起母子后不幸跌入深水区溺亡。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2024年5月2日，广东陆丰市一居民林某带着自己的4个孩子到居所附近的开放海滩游玩，其间一孩子不慎落水，林某和其他3名子女在救援时先后落水。经救援，4名落水者均抢救无效死亡。</a:t>
            </a:r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395605" y="40513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accent4">
                    <a:lumMod val="65000"/>
                    <a:lumOff val="35000"/>
                  </a:schemeClr>
                </a:solidFill>
                <a:sym typeface="+mn-ea"/>
              </a:rPr>
              <a:t>案例警示：</a:t>
            </a:r>
            <a:endParaRPr lang="zh-CN" altLang="en-US" sz="2800" b="1">
              <a:solidFill>
                <a:schemeClr val="accent4">
                  <a:lumMod val="65000"/>
                  <a:lumOff val="35000"/>
                </a:schemeClr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日期占位符 1"/>
          <p:cNvSpPr/>
          <p:nvPr>
            <p:ph type="dt" sz="half" idx="10"/>
          </p:nvPr>
        </p:nvSpPr>
        <p:spPr/>
        <p:txBody>
          <a:bodyPr anchor="t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2230" y="-93345"/>
            <a:ext cx="9304655" cy="7088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日期占位符 1"/>
          <p:cNvSpPr/>
          <p:nvPr>
            <p:ph type="dt" sz="half" idx="10"/>
          </p:nvPr>
        </p:nvSpPr>
        <p:spPr/>
        <p:txBody>
          <a:bodyPr anchor="t" anchorCtr="0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endParaRPr lang="zh-CN" altLang="en-US" sz="1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0020" y="-37465"/>
            <a:ext cx="9393555" cy="6995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245"/>
            <a:ext cx="9144635" cy="5786120"/>
          </a:xfrm>
          <a:prstGeom prst="rect">
            <a:avLst/>
          </a:prstGeom>
        </p:spPr>
      </p:pic>
      <p:sp>
        <p:nvSpPr>
          <p:cNvPr id="4" name="内容占位符 3"/>
          <p:cNvSpPr/>
          <p:nvPr/>
        </p:nvSpPr>
        <p:spPr>
          <a:xfrm>
            <a:off x="-635" y="1084580"/>
            <a:ext cx="9030970" cy="5728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395605" y="40513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accent4">
                    <a:lumMod val="65000"/>
                    <a:lumOff val="35000"/>
                  </a:schemeClr>
                </a:solidFill>
                <a:sym typeface="+mn-ea"/>
              </a:rPr>
              <a:t>：</a:t>
            </a:r>
            <a:endParaRPr lang="zh-CN" altLang="en-US" sz="2800" b="1">
              <a:solidFill>
                <a:schemeClr val="accent4">
                  <a:lumMod val="65000"/>
                  <a:lumOff val="35000"/>
                </a:schemeClr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953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245"/>
            <a:ext cx="9144635" cy="5786120"/>
          </a:xfrm>
          <a:prstGeom prst="rect">
            <a:avLst/>
          </a:prstGeom>
        </p:spPr>
      </p:pic>
      <p:sp>
        <p:nvSpPr>
          <p:cNvPr id="4" name="内容占位符 3"/>
          <p:cNvSpPr/>
          <p:nvPr/>
        </p:nvSpPr>
        <p:spPr>
          <a:xfrm>
            <a:off x="-635" y="1084580"/>
            <a:ext cx="9030970" cy="5728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395605" y="40513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accent4">
                    <a:lumMod val="65000"/>
                    <a:lumOff val="35000"/>
                  </a:schemeClr>
                </a:solidFill>
                <a:sym typeface="+mn-ea"/>
              </a:rPr>
              <a:t>：</a:t>
            </a:r>
            <a:endParaRPr lang="zh-CN" altLang="en-US" sz="2800" b="1">
              <a:solidFill>
                <a:schemeClr val="accent4">
                  <a:lumMod val="65000"/>
                  <a:lumOff val="35000"/>
                </a:schemeClr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" y="0"/>
            <a:ext cx="9279890" cy="69107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245"/>
            <a:ext cx="9144635" cy="5786120"/>
          </a:xfrm>
          <a:prstGeom prst="rect">
            <a:avLst/>
          </a:prstGeom>
        </p:spPr>
      </p:pic>
      <p:sp>
        <p:nvSpPr>
          <p:cNvPr id="4" name="内容占位符 3"/>
          <p:cNvSpPr/>
          <p:nvPr/>
        </p:nvSpPr>
        <p:spPr>
          <a:xfrm>
            <a:off x="-635" y="1084580"/>
            <a:ext cx="9030970" cy="5728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395605" y="40513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accent4">
                    <a:lumMod val="65000"/>
                    <a:lumOff val="35000"/>
                  </a:schemeClr>
                </a:solidFill>
                <a:sym typeface="+mn-ea"/>
              </a:rPr>
              <a:t>：</a:t>
            </a:r>
            <a:endParaRPr lang="zh-CN" altLang="en-US" sz="2800" b="1">
              <a:solidFill>
                <a:schemeClr val="accent4">
                  <a:lumMod val="65000"/>
                  <a:lumOff val="35000"/>
                </a:schemeClr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" y="-108585"/>
            <a:ext cx="9161145" cy="71005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1245"/>
            <a:ext cx="9144635" cy="5786120"/>
          </a:xfrm>
          <a:prstGeom prst="rect">
            <a:avLst/>
          </a:prstGeom>
        </p:spPr>
      </p:pic>
      <p:sp>
        <p:nvSpPr>
          <p:cNvPr id="4" name="内容占位符 3"/>
          <p:cNvSpPr/>
          <p:nvPr/>
        </p:nvSpPr>
        <p:spPr>
          <a:xfrm>
            <a:off x="-635" y="1084580"/>
            <a:ext cx="9030970" cy="5728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395605" y="405130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chemeClr val="accent4">
                    <a:lumMod val="65000"/>
                    <a:lumOff val="35000"/>
                  </a:schemeClr>
                </a:solidFill>
                <a:sym typeface="+mn-ea"/>
              </a:rPr>
              <a:t>：</a:t>
            </a:r>
            <a:endParaRPr lang="zh-CN" altLang="en-US" sz="2800" b="1">
              <a:solidFill>
                <a:schemeClr val="accent4">
                  <a:lumMod val="65000"/>
                  <a:lumOff val="35000"/>
                </a:schemeClr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9145270" cy="68586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231_1*i*1"/>
  <p:tag name="KSO_WM_TEMPLATE_CATEGORY" val="custom"/>
  <p:tag name="KSO_WM_TEMPLATE_INDEX" val="20231231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1231_1*f*1"/>
  <p:tag name="KSO_WM_TEMPLATE_CATEGORY" val="custom"/>
  <p:tag name="KSO_WM_TEMPLATE_INDEX" val="20231231"/>
  <p:tag name="KSO_WM_UNIT_LAYERLEVEL" val="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UNIT_PRESET_TEXT" val="单击添加文本具体内容简明扼要地阐述您的观点。根据需要可酌情增减文字添加文本具体内容"/>
</p:tagLst>
</file>

<file path=ppt/tags/tag6.xml><?xml version="1.0" encoding="utf-8"?>
<p:tagLst xmlns:p="http://schemas.openxmlformats.org/presentationml/2006/main">
  <p:tag name="KSO_WM_SLIDE_ID" val="custom20231231_1"/>
  <p:tag name="KSO_WM_TEMPLATE_SUBCATEGORY" val="0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1231"/>
  <p:tag name="KSO_WM_SLIDE_TYPE" val="text"/>
  <p:tag name="KSO_WM_SLIDE_SUBTYPE" val="picTxt"/>
  <p:tag name="KSO_WM_SLIDE_SIZE" val="959*532"/>
  <p:tag name="KSO_WM_SLIDE_POSITION" val="0*7"/>
  <p:tag name="KSO_WM_SLIDE_LAYOUT" val="a_d_f"/>
  <p:tag name="KSO_WM_SLIDE_LAYOUT_CNT" val="1_1_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1539_9*a*1"/>
  <p:tag name="KSO_WM_TEMPLATE_CATEGORY" val="custom"/>
  <p:tag name="KSO_WM_TEMPLATE_INDEX" val="20231539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观看"/>
</p:tagLst>
</file>

<file path=ppt/tags/tag8.xml><?xml version="1.0" encoding="utf-8"?>
<p:tagLst xmlns:p="http://schemas.openxmlformats.org/presentationml/2006/main">
  <p:tag name="commondata" val="eyJoZGlkIjoiNWJiMTdkOGUzYTMzNjlkOTRmZTM1NTc3NDhiZGQ3YzgifQ=="/>
</p:tagLst>
</file>

<file path=ppt/theme/theme1.xml><?xml version="1.0" encoding="utf-8"?>
<a:theme xmlns:a="http://schemas.openxmlformats.org/drawingml/2006/main" name="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803</Words>
  <Application>WPS 演示</Application>
  <PresentationFormat>在屏幕上显示</PresentationFormat>
  <Paragraphs>68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Arial Unicode MS</vt:lpstr>
      <vt:lpstr>Calibri</vt:lpstr>
      <vt:lpstr>楷体_GB2312</vt:lpstr>
      <vt:lpstr>自定义设计方案</vt:lpstr>
      <vt:lpstr>PowerPoint 演示文稿</vt:lpstr>
      <vt:lpstr>  “善水者溺于水”，根据“世界卫生组织”统计数据，全球每年因溺水而死亡的人数约为 23.5 万。在我国，据国家卫健委和公安部不完全统计，每年约有5.7万人死于溺水，溺水也被称为中小学生非正常死亡的“第一杀手”。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安全提示</vt:lpstr>
      <vt:lpstr>安全提示</vt:lpstr>
      <vt:lpstr>PowerPoint 演示文稿</vt:lpstr>
      <vt:lpstr>如何预防游泳时下肢抽筋：</vt:lpstr>
      <vt:lpstr>PowerPoint 演示文稿</vt:lpstr>
      <vt:lpstr>誓                词</vt:lpstr>
      <vt:lpstr>PowerPoint 演示文稿</vt:lpstr>
      <vt:lpstr>感谢聆听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热烈欢迎各位领导 光临指导</dc:title>
  <dc:creator>ch</dc:creator>
  <cp:lastModifiedBy>啾</cp:lastModifiedBy>
  <cp:revision>30</cp:revision>
  <dcterms:created xsi:type="dcterms:W3CDTF">2009-05-11T15:13:00Z</dcterms:created>
  <dcterms:modified xsi:type="dcterms:W3CDTF">2025-03-24T07:42:52Z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4EC579EEECC340BC96CE3DA6A2ACE0A7_13</vt:lpwstr>
  </property>
</Properties>
</file>