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66576" y="3154602"/>
            <a:ext cx="2389293" cy="426607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主讲</a:t>
            </a:r>
            <a:r>
              <a:rPr lang="en-US" sz="24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人：</a:t>
            </a:r>
            <a:r>
              <a:rPr lang="zh-CN" altLang="en-US" sz="24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谢莹莹</a:t>
            </a:r>
            <a:endParaRPr lang="zh-CN" altLang="en-US" sz="240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276126" y="4146048"/>
            <a:ext cx="2000309" cy="509467"/>
          </a:xfrm>
          <a:prstGeom prst="rect">
            <a:avLst/>
          </a:prstGeom>
          <a:noFill/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993670" y="321814"/>
            <a:ext cx="10204661" cy="1730541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9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冬季养生补气血小常识</a:t>
            </a:r>
            <a:endParaRPr lang="en-US" sz="49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30085" y="4146550"/>
            <a:ext cx="4660265" cy="796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武汉市武昌区紫阳街社区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卫生服务中心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500" r="12500"/>
          <a:stretch>
            <a:fillRect/>
          </a:stretch>
        </p:blipFill>
        <p:spPr>
          <a:xfrm>
            <a:off x="615557" y="1293101"/>
            <a:ext cx="3938035" cy="525071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232060" y="1718638"/>
            <a:ext cx="7211308" cy="4522346"/>
          </a:xfrm>
          <a:prstGeom prst="roundRect">
            <a:avLst>
              <a:gd name="adj" fmla="val 4504"/>
            </a:avLst>
          </a:prstGeom>
          <a:solidFill>
            <a:srgbClr val="FFFFFF">
              <a:alpha val="100000"/>
            </a:srgbClr>
          </a:solidFill>
          <a:effectLst>
            <a:outerShdw blurRad="381000">
              <a:srgbClr val="000000">
                <a:alpha val="7000"/>
              </a:srgb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599214" y="2711090"/>
            <a:ext cx="6477000" cy="1257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山药具有补脾养胃、生津益肺、补肾涩精的功效，是补气血的佳品。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99214" y="2143575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9214" y="4589063"/>
            <a:ext cx="6477000" cy="12715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将山药和排骨一起炖汤，可以增强补气血的效果，同时也有助于滋阴润燥。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99214" y="4153214"/>
            <a:ext cx="6477000" cy="645267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山药炖排骨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山药类食材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2149" y="1281560"/>
            <a:ext cx="2333814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D2753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400" b="1">
              <a:solidFill>
                <a:srgbClr val="D2753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6304" y="3361238"/>
            <a:ext cx="5807957" cy="1376606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冬季补气血食谱推荐</a:t>
            </a:r>
            <a:endParaRPr lang="en-US" sz="40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323" r="12323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红枣、桂圆、冰糖。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补血安神、健脾益胃、美容养颜。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血虚体弱、贫血、面色苍白、失眠多梦、脾胃虚弱者。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适宜人群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红枣桂圆汤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90290" y="4933294"/>
            <a:ext cx="2809472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具有补脾益肾、滋阴润燥的功效，是冬季滋补佳品。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089" y="4085631"/>
            <a:ext cx="28098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1056616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80951" y="1649322"/>
            <a:ext cx="2231507" cy="2231507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5104" y="4085631"/>
            <a:ext cx="2743200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枸杞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4758293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6675" b="16675"/>
          <a:stretch>
            <a:fillRect/>
          </a:stretch>
        </p:blipFill>
        <p:spPr>
          <a:xfrm>
            <a:off x="8682668" y="1649322"/>
            <a:ext cx="2231507" cy="22315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374434" y="4085631"/>
            <a:ext cx="2847975" cy="50705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粳米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460012" y="4732887"/>
            <a:ext cx="2676821" cy="0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t="15292" b="15292"/>
          <a:stretch>
            <a:fillRect/>
          </a:stretch>
        </p:blipFill>
        <p:spPr>
          <a:xfrm>
            <a:off x="1279273" y="1649322"/>
            <a:ext cx="2231507" cy="2231507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12639" y="4933294"/>
            <a:ext cx="2768130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具有补肾益精、养肝明目的作用，与山药搭配，可增强补血效果。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73015" y="4933294"/>
            <a:ext cx="2850815" cy="1140368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富含多种营养成分，具有健脾养胃、补血益气的功效，有助于改善气血两虚症状。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山药枸杞粥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烹饪方法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将黄芪、鸡肉、枸杞等食材放入锅中，加入适量清水，炖煮至鸡肉熟烂即可。可适量加入盐调味，食肉喝汤。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黄芪、鸡肉、枸杞、姜片、葱段等。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4"/>
            </p:custDataLst>
          </p:nvPr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5"/>
            </p:custDataLst>
          </p:nvPr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黄芪具有益气固表、利水消肿、脱毒生肌的功效，鸡肉富含优质蛋白质，搭配枸杞等食材，有助于补充气血，增强免疫力。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黄芪炖鸡汤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6"/>
            </p:custDataLst>
          </p:nvPr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7"/>
            </p:custDataLst>
          </p:nvPr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35" y="2073275"/>
            <a:ext cx="4949190" cy="3881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2149" y="1281560"/>
            <a:ext cx="2333814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D2753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400" b="1">
              <a:solidFill>
                <a:srgbClr val="D2753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6304" y="3361238"/>
            <a:ext cx="5807957" cy="1376606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冬季养生误区及注意事项</a:t>
            </a:r>
            <a:endParaRPr lang="en-US" sz="40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750" r="16750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539110" y="2972036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过度依赖进补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在没有了解自身身体状况的情况下，盲目服用补品可能导致身体不适，甚至引发疾病。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盲目服用补品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忽视饮食调理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单纯依赖进补而忽视饮食调理，可能导致营养失衡，影响身体健康。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9110" y="3620031"/>
            <a:ext cx="3314231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有些人认为冬季进补可以增强体质，但过度进补可能导致身体失衡，影响健康。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盲目进补误区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80381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78104" y="2278958"/>
            <a:ext cx="4394883" cy="7986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冬季天气寒冷，运动过度会损耗阳气，因此运动应以适度为宜，微微出汗即可。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668690"/>
            <a:ext cx="4078642" cy="538873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适度运动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46240" y="1339655"/>
            <a:ext cx="4916403" cy="4916403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78104" y="3888302"/>
            <a:ext cx="4391025" cy="7822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运动时应注意保暖，避免受寒感冒，特别是头部、颈部和脚部。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4345" y="3319377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保暖防寒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8104" y="5524739"/>
            <a:ext cx="4391025" cy="79604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冬季适合进行有氧运动，如慢跑、快走、太极拳等，可以增强身体的耐寒能力和免疫力。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345" y="4955814"/>
            <a:ext cx="4078642" cy="49753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选择合适的运动方式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829" y="3433833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63829" y="5070271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运动锻炼注意事项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保持良好作息习惯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59764" y="1697429"/>
            <a:ext cx="3219437" cy="2386781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8245482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睡前泡脚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245482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睡前用热水泡脚，可以促进血液循环，缓解疲劳，有助于提高睡眠质量。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定时定量进餐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72000" y="4842646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保持规律的饮食，不要暴饮暴食，尽量少吃生冷食物，以免伤及脾胃。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3809" b="3809"/>
          <a:stretch>
            <a:fillRect/>
          </a:stretch>
        </p:blipFill>
        <p:spPr>
          <a:xfrm>
            <a:off x="4486281" y="1697429"/>
            <a:ext cx="3219437" cy="2386781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2799" y="1697429"/>
            <a:ext cx="3219437" cy="2386781"/>
          </a:xfrm>
          <a:prstGeom prst="rect">
            <a:avLst/>
          </a:prstGeom>
          <a:noFill/>
        </p:spPr>
      </p:pic>
      <p:sp>
        <p:nvSpPr>
          <p:cNvPr id="10" name="TextBox 10"/>
          <p:cNvSpPr txBox="1"/>
          <p:nvPr/>
        </p:nvSpPr>
        <p:spPr>
          <a:xfrm>
            <a:off x="898518" y="4330210"/>
            <a:ext cx="30480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早睡晚起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518" y="4835171"/>
            <a:ext cx="304800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尽量在晚上10点前入睡，早晨可适当晚起，保证充足的睡眠时间，有助于养阴补肾。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2149" y="1281560"/>
            <a:ext cx="2333814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D2753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5400" b="1">
              <a:solidFill>
                <a:srgbClr val="D2753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6304" y="3361238"/>
            <a:ext cx="5807957" cy="1376606"/>
          </a:xfrm>
          <a:prstGeom prst="rect">
            <a:avLst/>
          </a:prstGeom>
        </p:spPr>
        <p:txBody>
          <a:bodyPr vert="horz" wrap="square" lIns="91440" tIns="45720" rIns="91440" bIns="45720" rtlCol="0" anchor="t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冬季补气血相关中医知识</a:t>
            </a:r>
            <a:endParaRPr lang="en-US" sz="40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799522" y="394737"/>
            <a:ext cx="4592955" cy="12344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60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00402" y="1629177"/>
            <a:ext cx="6591197" cy="44135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025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冬季养生概述</a:t>
            </a:r>
            <a:endParaRPr lang="en-US" sz="2025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025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冬季补气血食材介绍</a:t>
            </a:r>
            <a:endParaRPr lang="en-US" sz="2025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025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冬季补气血食谱推荐</a:t>
            </a:r>
            <a:endParaRPr lang="en-US" sz="2025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025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冬季养生误区及注意事项</a:t>
            </a:r>
            <a:endParaRPr lang="en-US" sz="2025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025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冬季补气血相关中医知识</a:t>
            </a:r>
            <a:endParaRPr lang="en-US" sz="2025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buFont typeface="Arial" panose="020B0604020202020204"/>
              <a:buChar char="•"/>
            </a:pPr>
            <a:r>
              <a:rPr lang="en-US" sz="2025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冬季养生小技巧分享</a:t>
            </a:r>
            <a:endParaRPr lang="en-US" sz="2025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578836" y="2697291"/>
            <a:ext cx="6703289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1160026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160026" y="2444878"/>
            <a:ext cx="692012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5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496698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505842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5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5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931843" y="2351285"/>
            <a:ext cx="692012" cy="692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267370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l="16148" r="16148"/>
          <a:stretch>
            <a:fillRect/>
          </a:stretch>
        </p:blipFill>
        <p:spPr>
          <a:xfrm>
            <a:off x="7914076" y="1441513"/>
            <a:ext cx="3801447" cy="3742281"/>
          </a:xfrm>
          <a:prstGeom prst="ellipse">
            <a:avLst/>
          </a:prstGeom>
        </p:spPr>
      </p:pic>
      <p:cxnSp>
        <p:nvCxnSpPr>
          <p:cNvPr id="10" name="Connector 10"/>
          <p:cNvCxnSpPr/>
          <p:nvPr/>
        </p:nvCxnSpPr>
        <p:spPr>
          <a:xfrm>
            <a:off x="5042099" y="2697291"/>
            <a:ext cx="0" cy="2857056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5931843" y="2444878"/>
            <a:ext cx="673724" cy="5048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rmAutofit/>
          </a:bodyPr>
          <a:lstStyle/>
          <a:p>
            <a:pPr algn="ctr">
              <a:lnSpc>
                <a:spcPct val="80000"/>
              </a:lnSpc>
              <a:spcBef>
                <a:spcPts val="450"/>
              </a:spcBef>
            </a:pPr>
            <a:r>
              <a:rPr lang="en-US" sz="26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6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3425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气血是维持人体正常生理活动的基本物质，气为血之帅，血为气之母。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890097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气血失调会导致多种疾病，如贫血、乏力、心悸、失眠等。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325241" y="3479778"/>
            <a:ext cx="1905215" cy="1822263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冬季是补气血的好时机，因为冬季气温低，人体新陈代谢减慢，营养物质容易吸收。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中医对气血认识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455" y="1456971"/>
            <a:ext cx="5140490" cy="46553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007772" y="1924848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冬季寒冷，人体气血运行缓慢，应注重补血益气，增强体质。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07772" y="1456971"/>
            <a:ext cx="506440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补血益气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007772" y="3539953"/>
            <a:ext cx="5064406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冬季气候干燥，应润燥生津，保护体内水分，避免皮肤干燥和上火。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07772" y="3122433"/>
            <a:ext cx="506440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润燥生津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07772" y="5213997"/>
            <a:ext cx="5064406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冬季是脾胃的保健时期，应调理脾胃功能，提高气血生化之源。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07772" y="4768434"/>
            <a:ext cx="506440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健脾养胃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冬季调理气血原则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足三里是胃经的合穴，常按摩可增强脾胃功能，促进气血生成。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按摩足三里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血海穴是脾经的重要穴位，经常按摩可补血养血，促进血液循环。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按摩血海穴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关元穴是任脉上的重要穴位，按摩可补肾固本，增强气血生化之源。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按摩关元穴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按摩穴位补气血方法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2149" y="1281560"/>
            <a:ext cx="2333814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D2753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5400" b="1">
              <a:solidFill>
                <a:srgbClr val="D2753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6304" y="3361238"/>
            <a:ext cx="5807957" cy="1376606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冬季养生小技巧分享</a:t>
            </a:r>
            <a:endParaRPr lang="en-US" sz="40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3312" y="1743101"/>
            <a:ext cx="3394942" cy="186545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3312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89230" y="1775853"/>
            <a:ext cx="3394942" cy="186545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189230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保暖措施要到位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9057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穿上保暖的冬季服装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1743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选择保暖性好的羽绒服、毛衣等冬季服装，尤其是保护好身体的几个关键部位，如头部、颈部、腰部和脚部。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05937" y="1779196"/>
            <a:ext cx="3394942" cy="186545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05937" y="3209213"/>
            <a:ext cx="3394942" cy="2857500"/>
          </a:xfrm>
          <a:prstGeom prst="roundRect">
            <a:avLst>
              <a:gd name="adj" fmla="val 7195"/>
            </a:avLst>
          </a:prstGeom>
          <a:solidFill>
            <a:srgbClr val="FFFFFF">
              <a:alpha val="100000"/>
            </a:srgbClr>
          </a:solidFill>
          <a:effectLst>
            <a:outerShdw blurRad="342900">
              <a:srgbClr val="000000">
                <a:alpha val="5000"/>
              </a:srgbClr>
            </a:outerShdw>
          </a:effectLst>
        </p:spPr>
      </p:sp>
      <p:sp>
        <p:nvSpPr>
          <p:cNvPr id="11" name="TextBox 11"/>
          <p:cNvSpPr txBox="1"/>
          <p:nvPr/>
        </p:nvSpPr>
        <p:spPr>
          <a:xfrm>
            <a:off x="4511682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调整室内温度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4976" y="3453550"/>
            <a:ext cx="3183452" cy="55923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睡前泡脚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94368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使用暖气或空调等设备，将室内温度调整到适宜的范围内，避免过冷或过热。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77661" y="4164695"/>
            <a:ext cx="3018080" cy="161306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500">
                <a:solidFill>
                  <a:srgbClr val="000000">
                    <a:alpha val="69804"/>
                    <a:alpha val="7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睡前用热水泡脚可以促进血液循环，让身体感到温暖，有助于睡眠。</a:t>
            </a:r>
            <a:endParaRPr lang="en-US" sz="1500">
              <a:solidFill>
                <a:srgbClr val="000000">
                  <a:alpha val="69804"/>
                  <a:alpha val="7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85901" y="1362476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泡脚水温要适宜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85901" y="2024509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泡脚时水温不宜过高，应控制在40-50度左右，以免烫伤皮肤。同时，水温也不宜过低，否则容易引起感冒等问题。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泡脚养生有讲究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685901" y="3189254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泡脚时间要适宜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5901" y="3851288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泡脚的时间不宜过长，一般在15-30分钟为宜。如果是老年人，泡脚时间要更加注意，因为身体虚弱，容易引发出汗、心慌等症状，需要格外关注。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685901" y="4975292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泡脚后要注意保暖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5901" y="5637325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泡完脚后，要立即用干毛巾擦干，并穿上保暖的袜子或鞋子，避免受寒。同时，也可以按摩一下脚底，以促进血液循环，达到更好的养生效果。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/>
          <p:nvPr/>
        </p:nvCxnSpPr>
        <p:spPr>
          <a:xfrm>
            <a:off x="1015332" y="1728028"/>
            <a:ext cx="0" cy="5214957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学会放松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适当的放松和休息可以促进身体的血液循环和新陈代谢，有助于身体的恢复和气血的充足。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心态平和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冬季气候寒冷，容易让人感到烦躁和焦虑，保持平和的心态有利于身体的健康和气血的调和。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情绪稳定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情绪波动会影响身体的内分泌和免疫系统，尽量保持稳定的情绪，避免过度悲伤、愤怒等消极情绪。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保持良好心态和情绪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96808" y="3482828"/>
            <a:ext cx="6026476" cy="16491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96000"/>
              </a:lnSpc>
            </a:pPr>
            <a:r>
              <a:rPr lang="en-US" sz="450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450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2149" y="1281560"/>
            <a:ext cx="2333814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D2753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400" b="1">
              <a:solidFill>
                <a:srgbClr val="D2753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6304" y="3361238"/>
            <a:ext cx="5807957" cy="1376606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冬季养生概述</a:t>
            </a:r>
            <a:endParaRPr lang="en-US" sz="40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434" r="12434"/>
          <a:stretch>
            <a:fillRect/>
          </a:stretch>
        </p:blipFill>
        <p:spPr>
          <a:xfrm>
            <a:off x="6203747" y="1487175"/>
            <a:ext cx="5238701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82606" y="1947878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冬季气温低，空气干燥，人体易感受寒邪，引发各种疾病。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82606" y="1370655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寒冷干燥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82606" y="371297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冬季是阴气盛极而阳气始生的季节，人体也顺应自然，进入一个养精蓄锐的时期。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82606" y="311645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阴阳交替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82606" y="5377103"/>
            <a:ext cx="4238625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冬季人体阳气内敛，若不注意保暖，容易耗伤阳气，导致免疫力下降。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82606" y="479988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易耗阳气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冬季气候特点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238" y="1676264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2238" y="341484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38" y="5136121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7738" y="159793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4" name="AutoShape 14"/>
          <p:cNvSpPr/>
          <p:nvPr/>
        </p:nvSpPr>
        <p:spPr>
          <a:xfrm>
            <a:off x="647738" y="332786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AutoShape 15"/>
          <p:cNvSpPr/>
          <p:nvPr/>
        </p:nvSpPr>
        <p:spPr>
          <a:xfrm>
            <a:off x="647738" y="5057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3544" y="1171003"/>
            <a:ext cx="5079951" cy="5079951"/>
          </a:xfrm>
          <a:prstGeom prst="ellipse">
            <a:avLst/>
          </a:prstGeom>
          <a:solidFill>
            <a:schemeClr val="lt1">
              <a:alpha val="40000"/>
            </a:schemeClr>
          </a:solidFill>
          <a:ln w="19050">
            <a:solidFill>
              <a:schemeClr val="accent2">
                <a:alpha val="40000"/>
              </a:schemeClr>
            </a:solidFill>
            <a:prstDash val="dash"/>
          </a:ln>
        </p:spPr>
      </p:sp>
      <p:sp>
        <p:nvSpPr>
          <p:cNvPr id="3" name="AutoShape 3"/>
          <p:cNvSpPr/>
          <p:nvPr/>
        </p:nvSpPr>
        <p:spPr>
          <a:xfrm>
            <a:off x="3991700" y="1469158"/>
            <a:ext cx="4483639" cy="4483639"/>
          </a:xfrm>
          <a:prstGeom prst="ellipse">
            <a:avLst/>
          </a:prstGeom>
          <a:gradFill>
            <a:gsLst>
              <a:gs pos="0">
                <a:schemeClr val="accent2">
                  <a:alpha val="20000"/>
                </a:schemeClr>
              </a:gs>
              <a:gs pos="100000">
                <a:schemeClr val="accent2">
                  <a:alpha val="20000"/>
                  <a:lumMod val="60000"/>
                  <a:lumOff val="40000"/>
                </a:schemeClr>
              </a:gs>
            </a:gsLst>
            <a:lin ang="21600000"/>
          </a:gradFill>
        </p:spPr>
      </p:sp>
      <p:sp>
        <p:nvSpPr>
          <p:cNvPr id="4" name="AutoShape 4"/>
          <p:cNvSpPr/>
          <p:nvPr/>
        </p:nvSpPr>
        <p:spPr>
          <a:xfrm>
            <a:off x="4284495" y="1761953"/>
            <a:ext cx="3898049" cy="3898049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4799629" y="2277088"/>
            <a:ext cx="2867780" cy="286778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42926" y="2791134"/>
            <a:ext cx="2409825" cy="4381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增强抵抗力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47682" y="1557530"/>
            <a:ext cx="25717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冬季养生有助于调节身体机能，保持身体平衡，为来年的健康打下基础。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47682" y="1008278"/>
            <a:ext cx="2409825" cy="4381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调节身体机能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47682" y="4345798"/>
            <a:ext cx="2409825" cy="4381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延缓衰老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247682" y="4904577"/>
            <a:ext cx="2600325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冬季养生还可以延缓衰老，提高生活质量，延长寿命。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7392014" y="1399197"/>
            <a:ext cx="1581059" cy="1581059"/>
          </a:xfrm>
          <a:prstGeom prst="ellipse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2014" y="4243929"/>
            <a:ext cx="1581059" cy="1581059"/>
          </a:xfrm>
          <a:prstGeom prst="ellipse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l="16748" r="16748"/>
          <a:stretch>
            <a:fillRect/>
          </a:stretch>
        </p:blipFill>
        <p:spPr>
          <a:xfrm>
            <a:off x="3065499" y="2920449"/>
            <a:ext cx="1581059" cy="1581059"/>
          </a:xfrm>
          <a:prstGeom prst="ellipse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988730" y="2821087"/>
            <a:ext cx="2489579" cy="1779782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冬季是养生的关键时期，做好冬季养生，有助于增强身体免疫力，预防疾病。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42926" y="3373522"/>
            <a:ext cx="25717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通过合理的饮食和锻炼，可以增强身体抵抗力，抵御寒冷和疾病的侵袭。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冬季养生重要性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9643" y="1243502"/>
            <a:ext cx="10352713" cy="2571750"/>
          </a:xfrm>
          <a:prstGeom prst="roundRect">
            <a:avLst>
              <a:gd name="adj" fmla="val 9289"/>
            </a:avLst>
          </a:prstGeom>
          <a:solidFill>
            <a:srgbClr val="FFFFFF">
              <a:alpha val="100000"/>
            </a:srgbClr>
          </a:solidFill>
          <a:effectLst>
            <a:outerShdw blurRad="361950">
              <a:schemeClr val="dk1">
                <a:alpha val="6000"/>
              </a:schemeClr>
            </a:outerShdw>
          </a:effectLst>
        </p:spPr>
      </p:sp>
      <p:sp>
        <p:nvSpPr>
          <p:cNvPr id="3" name="AutoShape 3"/>
          <p:cNvSpPr/>
          <p:nvPr/>
        </p:nvSpPr>
        <p:spPr>
          <a:xfrm>
            <a:off x="919643" y="3948315"/>
            <a:ext cx="10352713" cy="2571750"/>
          </a:xfrm>
          <a:prstGeom prst="roundRect">
            <a:avLst>
              <a:gd name="adj" fmla="val 9289"/>
            </a:avLst>
          </a:prstGeom>
          <a:solidFill>
            <a:srgbClr val="FFFFFF">
              <a:alpha val="100000"/>
            </a:srgbClr>
          </a:solidFill>
          <a:effectLst>
            <a:outerShdw blurRad="361950">
              <a:schemeClr val="dk1">
                <a:alpha val="6000"/>
              </a:schemeClr>
            </a:outerShdw>
          </a:effectLst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补气血在冬季意义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4925" y="4254502"/>
            <a:ext cx="958215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冬季补气血的作用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4925" y="4770937"/>
            <a:ext cx="9582150" cy="1424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抵御寒冷：冬季气温低，人体需要更多的气血来抵御寒冷，保持体温。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促进代谢：冬季人体新陈代谢缓慢，补气血可以促进代谢，提高身体机能。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预防疾病：冬季是各种疾病的高发期，补气血可以增强身体免疫力，预防疾病的发生。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美容养颜：气血不足会导致皮肤暗黄、粗糙、无光泽等问题，补气血可以美容养颜，改善皮肤状况。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4925" y="1560110"/>
            <a:ext cx="958215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气血的重要性</a:t>
            </a:r>
            <a:endParaRPr lang="en-US" sz="2400" b="1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04925" y="2076546"/>
            <a:ext cx="9582150" cy="1424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228600" lvl="1" indent="-2286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气血是生命之本：气血是人体生命活动的基础，对于维持身体的正常生理功能具有重要意义。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8600" lvl="1" indent="-228600">
              <a:lnSpc>
                <a:spcPct val="14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150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气血不足的危害：气血不足会导致身体虚弱、免疫力下降、容易生病等问题，严重影响生活质量。</a:t>
            </a:r>
            <a:endParaRPr lang="en-US" sz="15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92149" y="1281560"/>
            <a:ext cx="2333814" cy="152242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D2753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400" b="1">
              <a:solidFill>
                <a:srgbClr val="D27536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156304" y="3361238"/>
            <a:ext cx="5807957" cy="1376606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4050" b="1">
                <a:solidFill>
                  <a:srgbClr val="4E1B0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冬季补气血食材介绍</a:t>
            </a:r>
            <a:endParaRPr lang="en-US" sz="4050" b="1">
              <a:solidFill>
                <a:srgbClr val="4E1B0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109" r="12109"/>
          <a:stretch>
            <a:fillRect/>
          </a:stretch>
        </p:blipFill>
        <p:spPr>
          <a:xfrm>
            <a:off x="7804006" y="1329783"/>
            <a:ext cx="3831201" cy="510826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红枣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红枣是补血佳品，含有丰富的铁质和钙质，有助于增加血液中红细胞的含量。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红枣枸杞汤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将红枣和枸杞一起煮汤，可以增强补血效果，同时也有助于养肝明目。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红枣类食材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234986" y="2896583"/>
            <a:ext cx="5052139" cy="3467154"/>
          </a:xfrm>
          <a:prstGeom prst="roundRect">
            <a:avLst>
              <a:gd name="adj" fmla="val 5952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79670" y="2896583"/>
            <a:ext cx="5052139" cy="3467154"/>
          </a:xfrm>
          <a:prstGeom prst="roundRect">
            <a:avLst>
              <a:gd name="adj" fmla="val 5952"/>
            </a:avLst>
          </a:prstGeom>
          <a:solidFill>
            <a:schemeClr val="l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6532" b="6532"/>
          <a:stretch>
            <a:fillRect/>
          </a:stretch>
        </p:blipFill>
        <p:spPr>
          <a:xfrm>
            <a:off x="891140" y="1371600"/>
            <a:ext cx="5029200" cy="31625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80405" y="4752068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桂圆肉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0405" y="5384645"/>
            <a:ext cx="4050670" cy="824485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桂圆肉是补气血的良药，含有丰富的葡萄糖、蔗糖和维生素A、B等多种营养素。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2721" b="2721"/>
          <a:stretch>
            <a:fillRect/>
          </a:stretch>
        </p:blipFill>
        <p:spPr>
          <a:xfrm>
            <a:off x="6246455" y="1371600"/>
            <a:ext cx="5029200" cy="31625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735721" y="4759543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桂圆红枣粥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35721" y="5392119"/>
            <a:ext cx="4050670" cy="824485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将桂圆肉和红枣一起煮粥，可以补血安神，适用于贫血、失眠等症状。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桂圆类食材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50.0692125984252,&quot;left&quot;:414.7874803149606,&quot;top&quot;:256.871968503937,&quot;width&quot;:510.0000000000001}"/>
</p:tagLst>
</file>

<file path=ppt/tags/tag2.xml><?xml version="1.0" encoding="utf-8"?>
<p:tagLst xmlns:p="http://schemas.openxmlformats.org/presentationml/2006/main">
  <p:tag name="KSO_WM_DIAGRAM_VIRTUALLY_FRAME" val="{&quot;height&quot;:250.0692125984252,&quot;left&quot;:414.7874803149606,&quot;top&quot;:256.871968503937,&quot;width&quot;:510.0000000000001}"/>
</p:tagLst>
</file>

<file path=ppt/tags/tag3.xml><?xml version="1.0" encoding="utf-8"?>
<p:tagLst xmlns:p="http://schemas.openxmlformats.org/presentationml/2006/main">
  <p:tag name="KSO_WM_DIAGRAM_VIRTUALLY_FRAME" val="{&quot;height&quot;:250.0692125984252,&quot;left&quot;:414.7874803149606,&quot;top&quot;:256.871968503937,&quot;width&quot;:510.0000000000001}"/>
</p:tagLst>
</file>

<file path=ppt/tags/tag4.xml><?xml version="1.0" encoding="utf-8"?>
<p:tagLst xmlns:p="http://schemas.openxmlformats.org/presentationml/2006/main">
  <p:tag name="KSO_WM_DIAGRAM_VIRTUALLY_FRAME" val="{&quot;height&quot;:250.0692125984252,&quot;left&quot;:414.7874803149606,&quot;top&quot;:256.871968503937,&quot;width&quot;:510.0000000000001}"/>
</p:tagLst>
</file>

<file path=ppt/tags/tag5.xml><?xml version="1.0" encoding="utf-8"?>
<p:tagLst xmlns:p="http://schemas.openxmlformats.org/presentationml/2006/main">
  <p:tag name="KSO_WM_DIAGRAM_VIRTUALLY_FRAME" val="{&quot;height&quot;:250.0692125984252,&quot;left&quot;:414.7874803149606,&quot;top&quot;:256.871968503937,&quot;width&quot;:510.0000000000001}"/>
</p:tagLst>
</file>

<file path=ppt/tags/tag6.xml><?xml version="1.0" encoding="utf-8"?>
<p:tagLst xmlns:p="http://schemas.openxmlformats.org/presentationml/2006/main">
  <p:tag name="KSO_WM_DIAGRAM_VIRTUALLY_FRAME" val="{&quot;height&quot;:250.0692125984252,&quot;left&quot;:414.7874803149606,&quot;top&quot;:256.871968503937,&quot;width&quot;:510.0000000000001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351E00"/>
      </a:dk1>
      <a:lt1>
        <a:srgbClr val="FDED9F"/>
      </a:lt1>
      <a:dk2>
        <a:srgbClr val="7E4823"/>
      </a:dk2>
      <a:lt2>
        <a:srgbClr val="E1D185"/>
      </a:lt2>
      <a:accent1>
        <a:srgbClr val="D99134"/>
      </a:accent1>
      <a:accent2>
        <a:srgbClr val="D99134"/>
      </a:accent2>
      <a:accent3>
        <a:srgbClr val="A34713"/>
      </a:accent3>
      <a:accent4>
        <a:srgbClr val="D67A5C"/>
      </a:accent4>
      <a:accent5>
        <a:srgbClr val="C66748"/>
      </a:accent5>
      <a:accent6>
        <a:srgbClr val="DABA48"/>
      </a:accent6>
      <a:hlink>
        <a:srgbClr val="F15CAF"/>
      </a:hlink>
      <a:folHlink>
        <a:srgbClr val="F15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2415</Words>
  <Application>WPS 演示</Application>
  <PresentationFormat>On-screen Show (4:3)</PresentationFormat>
  <Paragraphs>302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2006-08-16T00:00:00Z</dcterms:created>
  <dcterms:modified xsi:type="dcterms:W3CDTF">2024-12-19T08:03:33Z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E41A910D9405415E9BE4B184CBFB36E7_12</vt:lpwstr>
  </property>
  <property fmtid="{D5CDD505-2E9C-101B-9397-08002B2CF9AE}" pid="3" name="KSOProductBuildVer">
    <vt:lpwstr>2052-12.1.0.19302</vt:lpwstr>
  </property>
</Properties>
</file>