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3"/>
    <p:sldId id="257" r:id="rId4"/>
    <p:sldId id="258" r:id="rId5"/>
    <p:sldId id="352" r:id="rId6"/>
    <p:sldId id="353" r:id="rId7"/>
    <p:sldId id="355" r:id="rId8"/>
    <p:sldId id="356" r:id="rId9"/>
    <p:sldId id="344" r:id="rId10"/>
    <p:sldId id="357" r:id="rId11"/>
    <p:sldId id="354" r:id="rId12"/>
    <p:sldId id="296" r:id="rId13"/>
    <p:sldId id="358" r:id="rId14"/>
    <p:sldId id="346" r:id="rId15"/>
    <p:sldId id="348" r:id="rId16"/>
    <p:sldId id="367" r:id="rId17"/>
    <p:sldId id="368" r:id="rId18"/>
    <p:sldId id="380" r:id="rId19"/>
    <p:sldId id="381" r:id="rId20"/>
    <p:sldId id="382" r:id="rId21"/>
    <p:sldId id="262" r:id="rId22"/>
    <p:sldId id="365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DB1EB"/>
    <a:srgbClr val="F8FBF1"/>
    <a:srgbClr val="EEF6E2"/>
    <a:srgbClr val="ACD06B"/>
    <a:srgbClr val="4AAA61"/>
    <a:srgbClr val="04A2C8"/>
    <a:srgbClr val="34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0"/>
    <p:restoredTop sz="96405"/>
  </p:normalViewPr>
  <p:slideViewPr>
    <p:cSldViewPr snapToGrid="0">
      <p:cViewPr varScale="1">
        <p:scale>
          <a:sx n="86" d="100"/>
          <a:sy n="86" d="100"/>
        </p:scale>
        <p:origin x="2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40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10585-8945-8447-9760-81C62ADAB85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8112-8A3D-9143-8F1C-D04645C5AC6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2D13-F978-AD4A-8914-03BB4D586F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00653-28A4-BC47-A508-56B53833F75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.xml"/><Relationship Id="rId2" Type="http://schemas.openxmlformats.org/officeDocument/2006/relationships/image" Target="../media/image21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0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0.xml"/><Relationship Id="rId7" Type="http://schemas.openxmlformats.org/officeDocument/2006/relationships/image" Target="../media/image26.jpeg"/><Relationship Id="rId6" Type="http://schemas.openxmlformats.org/officeDocument/2006/relationships/image" Target="../media/image6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5.xml"/><Relationship Id="rId7" Type="http://schemas.openxmlformats.org/officeDocument/2006/relationships/image" Target="../media/image27.png"/><Relationship Id="rId6" Type="http://schemas.openxmlformats.org/officeDocument/2006/relationships/image" Target="../media/image6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0.xml"/><Relationship Id="rId7" Type="http://schemas.openxmlformats.org/officeDocument/2006/relationships/image" Target="../media/image28.jpeg"/><Relationship Id="rId6" Type="http://schemas.openxmlformats.org/officeDocument/2006/relationships/image" Target="../media/image6.png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5.xml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9.xml"/><Relationship Id="rId10" Type="http://schemas.openxmlformats.org/officeDocument/2006/relationships/image" Target="../media/image36.jpe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20" y="133"/>
            <a:ext cx="12192000" cy="6884537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09065" y="3498215"/>
            <a:ext cx="4034790" cy="8458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rgbClr val="4AAA61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健康</a:t>
            </a:r>
            <a:r>
              <a:rPr lang="zh-CN" altLang="zh-CN" sz="4800" b="1" dirty="0">
                <a:solidFill>
                  <a:srgbClr val="4AAA61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课堂</a:t>
            </a:r>
            <a:endParaRPr lang="zh-CN" altLang="zh-CN" sz="4800" b="1" dirty="0">
              <a:solidFill>
                <a:srgbClr val="4AAA61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73746" y="426128"/>
            <a:ext cx="918145" cy="9321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76517" t="6295" r="14819" b="78102"/>
          <a:stretch>
            <a:fillRect/>
          </a:stretch>
        </p:blipFill>
        <p:spPr>
          <a:xfrm>
            <a:off x="10608945" y="426085"/>
            <a:ext cx="1410970" cy="10731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474646" y="426127"/>
            <a:ext cx="918145" cy="9321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52" y="426127"/>
            <a:ext cx="932155" cy="9321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29178" y="1866123"/>
            <a:ext cx="1260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03</a:t>
            </a:r>
            <a:endParaRPr kumimoji="1" lang="zh-CN" altLang="en-US" sz="6000" b="1" dirty="0">
              <a:solidFill>
                <a:schemeClr val="bg1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7807" y="3127780"/>
            <a:ext cx="8096387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宝宝生病太让人心疼</a:t>
            </a:r>
            <a:b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</a:b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新妈妈怎样帮宝宝有效防治？</a:t>
            </a:r>
            <a:endParaRPr kumimoji="1" lang="zh-CN" altLang="en-US" sz="4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88094" y="3790171"/>
            <a:ext cx="6946580" cy="2232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充足的休息带来充沛的精力</a:t>
            </a:r>
            <a:endParaRPr lang="zh-CN" altLang="en-US" b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营造安静睡眠环境，养成良好的昼夜节律，1岁以内宝宝建议于21:00前入睡。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1000" dirty="0">
              <a:latin typeface="方正兰亭黑简体" panose="02000000000000000000" charset="-122"/>
              <a:ea typeface="方正兰亭黑简体" panose="02000000000000000000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科学合理穿衣</a:t>
            </a:r>
            <a:endParaRPr lang="zh-CN" altLang="en-US" b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宝宝穿衣要以暖而不热为宜。做好腹、背、足保温，手、颈、头敞晾。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及时接种预防性疫苗</a:t>
            </a:r>
            <a:endParaRPr lang="zh-CN" altLang="en-US" b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接种预防性疫苗可以帮助宝宝建立起对特定疾病的免疫力，降低感染和发病的风险。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34674" y="1029111"/>
            <a:ext cx="769441" cy="516481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寻求内在保护力</a:t>
            </a:r>
            <a:r>
              <a:rPr lang="en-US" altLang="zh-CN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——</a:t>
            </a: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营养饮食，健康生活</a:t>
            </a:r>
            <a:endParaRPr lang="zh-CN" altLang="en-US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/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3277" y="227002"/>
            <a:ext cx="685682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如何帮助宝宝构建强大的自护力？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</p:txBody>
      </p:sp>
      <p:pic>
        <p:nvPicPr>
          <p:cNvPr id="6" name="图片 5" descr="图标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9" y="4027726"/>
            <a:ext cx="1873948" cy="22775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1657" y="1212783"/>
            <a:ext cx="6946580" cy="2490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充足、均衡的营养膳食</a:t>
            </a:r>
            <a:endParaRPr lang="en-US" altLang="zh-CN" b="1" dirty="0"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新生儿到4-6个月的小婴儿，应鼓励妈妈们坚持母乳喂养，人乳中含有免疫球蛋白(lgG、lgA和IgM)，以初乳中浓度最高。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1岁以上的幼儿，应确保摄入足够的蛋白质和维生素，例如，多吃鱼、肉、蛋、豆类等，以及苹果、橙子、菠菜、胡萝卜等。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10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运动习惯，从小养成</a:t>
            </a:r>
            <a:endParaRPr lang="en-US" altLang="zh-CN" sz="1400" dirty="0"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引导宝宝做与其运动能力相匹配的运动，适当适量的运动有助于提高免疫细胞的活力，增强宝宝对外界环境的适应能力和身体的自护力。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 descr="图标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29" y="1055787"/>
            <a:ext cx="2291182" cy="278466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77315" y="1029111"/>
            <a:ext cx="1198245" cy="516481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与病毒</a:t>
            </a:r>
            <a:r>
              <a:rPr lang="en-US" altLang="zh-CN" sz="20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“</a:t>
            </a:r>
            <a:r>
              <a:rPr lang="zh-CN" altLang="en-US" sz="20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说拜拜</a:t>
            </a:r>
            <a:r>
              <a:rPr lang="en-US" altLang="zh-CN" sz="20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”——</a:t>
            </a:r>
            <a:endParaRPr lang="en-US" altLang="zh-CN" sz="2000" dirty="0"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坚持良好卫生习惯，打造清洁家</a:t>
            </a:r>
            <a:r>
              <a:rPr lang="zh-CN" altLang="en-US" sz="2000" dirty="0"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庭空间</a:t>
            </a:r>
            <a:endParaRPr lang="zh-CN" altLang="en-US" sz="2000" dirty="0"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ctr"/>
            <a:endParaRPr lang="zh-CN" altLang="en-US" sz="1800" dirty="0">
              <a:latin typeface="方正正黑_GBK" panose="02000000000000000000" charset="-122"/>
              <a:ea typeface="方正正黑_GBK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3277" y="227002"/>
            <a:ext cx="685682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如何帮助宝宝构建强大的自护力？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6440" y="1330076"/>
            <a:ext cx="7900841" cy="49637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切断传染源</a:t>
            </a:r>
            <a:endParaRPr lang="zh-CN" altLang="en-US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尽量避免患者或疑似患者与宝宝直接接触。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勤洗手</a:t>
            </a:r>
            <a:endParaRPr lang="zh-CN" altLang="en-US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洗手是有效切断病毒传播的基本途径，掌握正确的洗手方法可以让宝宝最大限度地防止病从口入。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勤通风</a:t>
            </a:r>
            <a:endParaRPr lang="zh-CN" altLang="en-US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400" dirty="0" err="1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适当的通风可以帮助调节室内外温度和湿度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保持室内空气新鲜流通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400" dirty="0"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衣物消毒</a:t>
            </a:r>
            <a:endParaRPr lang="zh-CN" altLang="en-US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一件儿童衣物有20万个细菌，一只袜子有550万个细菌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*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，衣物消毒可以有效去除衣物表面的细菌和病毒，特别是外出游玩后，能大大降低新生儿接触到病原体的风险。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使用热水和适当的洗涤剂彻底清洗衣物是衣物除菌的基本方法。同时配合消毒液能够高效帮助宝妈彻底清除衣物上的细菌和病毒。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*Dettol internal research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977" y="2672675"/>
            <a:ext cx="1477691" cy="179596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804533" y="1216007"/>
            <a:ext cx="10582934" cy="2444918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13755" y="227002"/>
            <a:ext cx="685682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应对宝宝生病，新妈三步走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804534" y="1354932"/>
            <a:ext cx="4224044" cy="17515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第一步</a:t>
            </a:r>
            <a:r>
              <a:rPr lang="en-US" altLang="zh-CN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:</a:t>
            </a: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学会倾听宝宝信号和需求</a:t>
            </a:r>
            <a:endParaRPr lang="en-US" altLang="zh-CN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ACD06B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√有效识别宝宝患病症状</a:t>
            </a:r>
            <a:endParaRPr lang="zh-CN" altLang="en-US" dirty="0">
              <a:solidFill>
                <a:schemeClr val="bg1"/>
              </a:solidFill>
              <a:highlight>
                <a:srgbClr val="ACD06B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流鼻涕和打喷嚏、咳嗽、发热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食欲下降、疲倦和不安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04533" y="3819336"/>
            <a:ext cx="10582934" cy="2444918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5459359" y="3958261"/>
            <a:ext cx="6466752" cy="2214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第二步：遵医嘱进行治疗</a:t>
            </a:r>
            <a:endParaRPr lang="en-US" altLang="zh-CN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ACD06B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√遇到问题时，及时就医寻求帮助</a:t>
            </a:r>
            <a:endParaRPr lang="zh-CN" altLang="en-US" dirty="0">
              <a:solidFill>
                <a:schemeClr val="bg1"/>
              </a:solidFill>
              <a:highlight>
                <a:srgbClr val="ACD06B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务必遵医嘱剂量和频率给药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如果宝宝有发热或咳嗽等症状，可以多喝温开水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并补充电解质，保持身体水分平衡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WechatIMG4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65" y="1589405"/>
            <a:ext cx="3058795" cy="2061210"/>
          </a:xfrm>
          <a:prstGeom prst="rect">
            <a:avLst/>
          </a:prstGeom>
        </p:spPr>
      </p:pic>
      <p:pic>
        <p:nvPicPr>
          <p:cNvPr id="4" name="图片 3" descr="WechatIMG4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460" y="1278255"/>
            <a:ext cx="2665095" cy="2382520"/>
          </a:xfrm>
          <a:prstGeom prst="rect">
            <a:avLst/>
          </a:prstGeom>
        </p:spPr>
      </p:pic>
      <p:pic>
        <p:nvPicPr>
          <p:cNvPr id="5" name="图片 4" descr="WechatIMG4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15" y="3890010"/>
            <a:ext cx="2665095" cy="2374265"/>
          </a:xfrm>
          <a:prstGeom prst="rect">
            <a:avLst/>
          </a:prstGeom>
        </p:spPr>
      </p:pic>
      <p:pic>
        <p:nvPicPr>
          <p:cNvPr id="8" name="图片 7" descr="WechatIMG4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160" y="3899535"/>
            <a:ext cx="2677160" cy="23850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804532" y="1258053"/>
            <a:ext cx="8670208" cy="4995847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13755" y="227002"/>
            <a:ext cx="685682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应对宝宝生病，新妈三步走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75231" y="1029111"/>
            <a:ext cx="1200329" cy="516481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在外与病毒</a:t>
            </a:r>
            <a:r>
              <a:rPr lang="en-US" altLang="zh-CN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“</a:t>
            </a: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说拜拜</a:t>
            </a:r>
            <a:r>
              <a:rPr lang="en-US" altLang="zh-CN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”——</a:t>
            </a:r>
            <a:endParaRPr lang="en-US" altLang="zh-CN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坚持良好卫生习惯，打造清洁家庭空间</a:t>
            </a:r>
            <a:endParaRPr lang="zh-CN" altLang="en-US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/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2853" y="1302339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第三步：做好宝宝健康保障</a:t>
            </a:r>
            <a:endParaRPr lang="zh-CN" altLang="en-US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990106" y="3068947"/>
            <a:ext cx="3570534" cy="1156792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维持洁净的家就是保护宝宝的健康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地板、玩具及各类家具表面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很容易积累细菌、灰尘和其他污垢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746214" y="2980992"/>
            <a:ext cx="4728526" cy="1156792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洗衣机是宝妈做家居清洁时容易忽略的地方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若不定期清洁，会滋生大量细菌如霉菌等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它们与鼻炎、过敏及皮肤瘙痒等疾病息息相关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535694" y="2181893"/>
            <a:ext cx="7592300" cy="4726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ACD06B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√</a:t>
            </a:r>
            <a:r>
              <a:rPr lang="zh-CN" altLang="en-US" dirty="0">
                <a:solidFill>
                  <a:schemeClr val="bg1"/>
                </a:solidFill>
                <a:highlight>
                  <a:srgbClr val="ACD06B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及时做好地板、家具、洗衣机消毒，让病毒细菌不再近身</a:t>
            </a:r>
            <a:endParaRPr lang="en-US" altLang="zh-CN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810" y="3910869"/>
            <a:ext cx="2074930" cy="252183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319392" y="1198998"/>
            <a:ext cx="8670208" cy="4995847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35" y="226695"/>
            <a:ext cx="727011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工人村街社区卫生服务中心</a:t>
            </a:r>
            <a:r>
              <a:rPr lang="en-US" altLang="zh-CN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中医科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95510" y="1029335"/>
            <a:ext cx="1280160" cy="5165090"/>
          </a:xfrm>
          <a:prstGeom prst="rect">
            <a:avLst/>
          </a:prstGeom>
        </p:spPr>
        <p:txBody>
          <a:bodyPr vert="eaVert"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夏意渐浓 阳气日益旺盛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正是驱除体内阴寒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开启养生强体“冬病夏治”的好时机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/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2853" y="1302339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小儿推拿</a:t>
            </a:r>
            <a:endParaRPr lang="zh-CN" altLang="en-US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990106" y="3068947"/>
            <a:ext cx="3570534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057015" y="1856105"/>
            <a:ext cx="5203190" cy="425640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儿童捏脊属于一种非常常见的保健手法，儿童捏脊对儿童的身体健康非常有益处。一般来说，儿童捏脊具有下面的好处：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首先，可以改善儿童的消化不良。捏脊具有良好的消食导滞效果，如果儿童出现了消化不良的症状，比如出现了口臭、大便酸臭等等，这种情况可以给儿童采用捏脊的方法进行改善。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其次，儿童捏脊有刺激儿童免疫力的效果。因为儿童的后背具有很多神经，在给儿童捏脊的时候，可以有效的刺激儿童的神经，从而导致免疫力的激发。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最后，儿童捏脊可以促进儿童气血的循环，儿童气血循环流畅以后，儿童的生病次数也会大大的减少。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535430" y="2181860"/>
            <a:ext cx="2403475" cy="553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小儿捏脊</a:t>
            </a:r>
            <a:endParaRPr lang="zh-CN" altLang="en-US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520" y="4652549"/>
            <a:ext cx="2074930" cy="2521838"/>
          </a:xfrm>
          <a:prstGeom prst="rect">
            <a:avLst/>
          </a:prstGeom>
        </p:spPr>
      </p:pic>
      <p:pic>
        <p:nvPicPr>
          <p:cNvPr id="4" name="图片 3" descr="小儿捏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65" y="2734945"/>
            <a:ext cx="3480435" cy="23571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804532" y="1258053"/>
            <a:ext cx="8670208" cy="4995847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0645" y="226695"/>
            <a:ext cx="719010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工人村街社区卫生服务中心</a:t>
            </a:r>
            <a:r>
              <a:rPr lang="en-US" altLang="zh-CN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中医科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75231" y="1029111"/>
            <a:ext cx="1200329" cy="516481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在外与病毒</a:t>
            </a:r>
            <a:r>
              <a:rPr lang="en-US" altLang="zh-CN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“</a:t>
            </a: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说拜拜</a:t>
            </a:r>
            <a:r>
              <a:rPr lang="en-US" altLang="zh-CN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”——</a:t>
            </a:r>
            <a:endParaRPr lang="en-US" altLang="zh-CN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FZZhengHeiS-DB-GB" panose="02000000000000000000" pitchFamily="2" charset="-122"/>
                <a:ea typeface="FZZhengHeiS-DB-GB" panose="02000000000000000000" pitchFamily="2" charset="-122"/>
                <a:sym typeface="+mn-ea"/>
              </a:rPr>
              <a:t>坚持良好卫生习惯，打造清洁家庭空间</a:t>
            </a:r>
            <a:endParaRPr lang="zh-CN" altLang="en-US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/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2853" y="1302339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小儿脐灸</a:t>
            </a:r>
            <a:endParaRPr lang="zh-CN" altLang="en-US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990106" y="3068947"/>
            <a:ext cx="3570534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904740" y="2117090"/>
            <a:ext cx="4355465" cy="399542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小儿脐灸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首先可以起到温中散寒的效果，如果儿童经常有腹痛、腹泻以及舌质非常淡、呕吐等脾胃虚寒的症状，给儿童进行脐灸，可以起到良好的温中散寒，从而调整儿童脾胃虚寒的状况。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其次可以具有保健的作用，如果儿童平时身体不是特别好，处于亚健康状态，可以通过脐灸的方法增强儿童的免疫力，从而有助于儿童少生病。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脐灸可以明显的促进儿童的脏腑功能，因为脐灸以后，儿童周身的气血会非常的顺畅。气血通顺以后，儿童生病就会大大减少，这就是说的气血周流百病不生。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422400" y="2185670"/>
            <a:ext cx="2403475" cy="553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小儿脐灸</a:t>
            </a:r>
            <a:endParaRPr lang="zh-CN" altLang="en-US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25" y="4491259"/>
            <a:ext cx="2074930" cy="25218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2400" y="2738755"/>
            <a:ext cx="3105785" cy="31013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804532" y="1258053"/>
            <a:ext cx="8670208" cy="4995847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13755" y="227002"/>
            <a:ext cx="685682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应对宝宝生病，新妈三步走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15830" y="1029335"/>
            <a:ext cx="1320165" cy="5165090"/>
          </a:xfrm>
          <a:prstGeom prst="rect">
            <a:avLst/>
          </a:prstGeom>
        </p:spPr>
        <p:txBody>
          <a:bodyPr vert="eaVert"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夏意渐浓 阳气日益旺盛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正是驱除体内阴寒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开启养生强体“冬病夏治”的好时机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2000" dirty="0"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  <a:p>
            <a:pPr algn="ctr"/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2853" y="1302339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小儿三伏贴</a:t>
            </a:r>
            <a:endParaRPr lang="zh-CN" altLang="en-US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990106" y="3068947"/>
            <a:ext cx="3570534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904740" y="2117090"/>
            <a:ext cx="4355465" cy="399542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儿的三伏贴是中医治法的一种，主要是通过穴位的贴敷，从而有效的预防和治疗疾病。主要治疗的疾病有常见有急性上呼吸道感染、慢性支气管炎、支气管哮喘、过敏性鼻炎、免疫力低下、生长发育迟缓、胃肠道功能紊乱、急慢性肠炎、小儿遗尿等。 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422400" y="1771650"/>
            <a:ext cx="2403475" cy="5264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3DB1EB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 </a:t>
            </a:r>
            <a:endParaRPr lang="en-US" altLang="zh-CN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485" y="4643024"/>
            <a:ext cx="2074930" cy="2521838"/>
          </a:xfrm>
          <a:prstGeom prst="rect">
            <a:avLst/>
          </a:prstGeom>
        </p:spPr>
      </p:pic>
      <p:pic>
        <p:nvPicPr>
          <p:cNvPr id="4" name="图片 3" descr="三伏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65" y="2397125"/>
            <a:ext cx="3932555" cy="33254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93407" y="1302503"/>
            <a:ext cx="8670208" cy="4995847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7630" y="226695"/>
            <a:ext cx="728027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工人村街社区卫生服务中心</a:t>
            </a:r>
            <a:r>
              <a:rPr lang="en-US" altLang="zh-CN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中医科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61525" y="947420"/>
            <a:ext cx="1128395" cy="5165090"/>
          </a:xfrm>
          <a:prstGeom prst="rect">
            <a:avLst/>
          </a:prstGeom>
        </p:spPr>
        <p:txBody>
          <a:bodyPr vert="eaVert"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夏意渐浓 阳气日益旺盛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正是驱除体内阴寒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开启养生强体“冬病夏治”的好时机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2853" y="1302339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三伏贴、三伏灸</a:t>
            </a:r>
            <a:endParaRPr lang="zh-CN" altLang="en-US" sz="20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990106" y="3068947"/>
            <a:ext cx="3570534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4904740" y="2117090"/>
            <a:ext cx="4355465" cy="399542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三伏贴药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1422400" y="1771650"/>
            <a:ext cx="2403475" cy="5264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DB1EB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制作三伏药</a:t>
            </a:r>
            <a:endParaRPr lang="zh-CN" altLang="en-US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3" name="图片 2" descr="c8dc2e11a3f69473e090b0642d4bba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90" y="2631440"/>
            <a:ext cx="3306445" cy="2082800"/>
          </a:xfrm>
          <a:prstGeom prst="rect">
            <a:avLst/>
          </a:prstGeom>
        </p:spPr>
      </p:pic>
      <p:pic>
        <p:nvPicPr>
          <p:cNvPr id="5" name="图片 4" descr="0060b9744737f1532e765f4f387cee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515" y="2631440"/>
            <a:ext cx="3505200" cy="26282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203" t="6367" r="2767" b="2954"/>
          <a:stretch>
            <a:fillRect/>
          </a:stretch>
        </p:blipFill>
        <p:spPr>
          <a:xfrm>
            <a:off x="-1" y="-210186"/>
            <a:ext cx="12192001" cy="68580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805" y="0"/>
            <a:ext cx="7179945" cy="528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工人村街社区卫生服务中心</a:t>
            </a:r>
            <a:r>
              <a:rPr lang="en-US" altLang="zh-CN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中医科</a:t>
            </a:r>
            <a:endParaRPr lang="zh-CN" altLang="en-US" sz="24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20680" y="615315"/>
            <a:ext cx="948690" cy="5062855"/>
          </a:xfrm>
          <a:prstGeom prst="rect">
            <a:avLst/>
          </a:prstGeom>
        </p:spPr>
        <p:txBody>
          <a:bodyPr vert="eaVert"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夏意渐浓 </a:t>
            </a:r>
            <a:r>
              <a:rPr lang="zh-CN" altLang="en-US" sz="1800" dirty="0">
                <a:latin typeface="仿宋" panose="02010609060101010101" charset="-122"/>
                <a:ea typeface="仿宋" panose="02010609060101010101" charset="-122"/>
              </a:rPr>
              <a:t>阳气日益旺盛正是驱除体内阴寒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indent="0" algn="ctr" fontAlgn="auto">
              <a:spcBef>
                <a:spcPts val="1200"/>
              </a:spcBef>
              <a:spcAft>
                <a:spcPts val="1200"/>
              </a:spcAft>
            </a:pPr>
            <a:r>
              <a:rPr lang="zh-CN" altLang="en-US" sz="18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开启养生强体“冬病夏治”的好时机</a:t>
            </a:r>
            <a:endParaRPr lang="zh-CN" altLang="en-US" sz="18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990106" y="3068947"/>
            <a:ext cx="3570534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5549265" y="2397125"/>
            <a:ext cx="4355465" cy="399542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725930" y="1771650"/>
            <a:ext cx="2403475" cy="52641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50000"/>
              </a:lnSpc>
            </a:pPr>
            <a:endParaRPr lang="zh-CN" altLang="en-US" sz="2000" dirty="0">
              <a:solidFill>
                <a:srgbClr val="3DB1EB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pic>
        <p:nvPicPr>
          <p:cNvPr id="7" name="图片 6" descr="c005c74fc0ede2a39844b4422140ed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735" y="3946525"/>
            <a:ext cx="3096895" cy="2322195"/>
          </a:xfrm>
          <a:prstGeom prst="rect">
            <a:avLst/>
          </a:prstGeom>
        </p:spPr>
      </p:pic>
      <p:pic>
        <p:nvPicPr>
          <p:cNvPr id="8" name="图片 7" descr="dc8609b8af1a170b9d00c7156db08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50" y="1489710"/>
            <a:ext cx="2922270" cy="2191385"/>
          </a:xfrm>
          <a:prstGeom prst="rect">
            <a:avLst/>
          </a:prstGeom>
        </p:spPr>
      </p:pic>
      <p:pic>
        <p:nvPicPr>
          <p:cNvPr id="12" name="图片 11" descr="b70600eba3bb47056103e7c55ecf8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735" y="1391920"/>
            <a:ext cx="3051810" cy="2289175"/>
          </a:xfrm>
          <a:prstGeom prst="rect">
            <a:avLst/>
          </a:prstGeom>
        </p:spPr>
      </p:pic>
      <p:pic>
        <p:nvPicPr>
          <p:cNvPr id="13" name="图片 12" descr="e051d40e7c3d1b97f5a7bd369f9b82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3914140"/>
            <a:ext cx="3140710" cy="2354580"/>
          </a:xfrm>
          <a:prstGeom prst="rect">
            <a:avLst/>
          </a:prstGeom>
        </p:spPr>
      </p:pic>
      <p:pic>
        <p:nvPicPr>
          <p:cNvPr id="3" name="图片 2" descr="成人脐灸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0055" y="1431925"/>
            <a:ext cx="2998470" cy="2249170"/>
          </a:xfrm>
          <a:prstGeom prst="rect">
            <a:avLst/>
          </a:prstGeom>
        </p:spPr>
      </p:pic>
      <p:pic>
        <p:nvPicPr>
          <p:cNvPr id="4" name="图片 3" descr="三伏灸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2220" y="3914775"/>
            <a:ext cx="3577590" cy="268351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3" name="项标题"/>
          <p:cNvSpPr txBox="1"/>
          <p:nvPr>
            <p:custDataLst>
              <p:tags r:id="rId2"/>
            </p:custDataLst>
          </p:nvPr>
        </p:nvSpPr>
        <p:spPr>
          <a:xfrm>
            <a:off x="4716779" y="2416768"/>
            <a:ext cx="6685231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正黑_GBK" panose="02000000000000000000" charset="-122"/>
                <a:ea typeface="方正正黑_GBK" panose="02000000000000000000" charset="-122"/>
                <a:cs typeface="+mn-ea"/>
                <a:sym typeface="+mn-ea"/>
              </a:rPr>
              <a:t>宝宝换季就生病，是宝妈不称职吗？</a:t>
            </a:r>
            <a:endParaRPr lang="zh-CN" altLang="en-US" sz="2800" spc="300" dirty="0">
              <a:solidFill>
                <a:schemeClr val="tx1">
                  <a:lumMod val="85000"/>
                  <a:lumOff val="15000"/>
                </a:schemeClr>
              </a:solidFill>
              <a:latin typeface="方正正黑_GBK" panose="02000000000000000000" charset="-122"/>
              <a:ea typeface="方正正黑_GBK" panose="02000000000000000000" charset="-122"/>
              <a:cs typeface="+mn-ea"/>
              <a:sym typeface="+mn-ea"/>
            </a:endParaRPr>
          </a:p>
        </p:txBody>
      </p:sp>
      <p:sp>
        <p:nvSpPr>
          <p:cNvPr id="4" name="项标题"/>
          <p:cNvSpPr txBox="1"/>
          <p:nvPr>
            <p:custDataLst>
              <p:tags r:id="rId3"/>
            </p:custDataLst>
          </p:nvPr>
        </p:nvSpPr>
        <p:spPr>
          <a:xfrm>
            <a:off x="4716779" y="3300412"/>
            <a:ext cx="6685231" cy="50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换季时宝宝容易闹哪些“小脾气”？</a:t>
            </a:r>
            <a:endParaRPr lang="zh-CN" altLang="en-US" sz="2800" spc="300" dirty="0">
              <a:solidFill>
                <a:schemeClr val="tx1">
                  <a:lumMod val="85000"/>
                  <a:lumOff val="15000"/>
                </a:schemeClr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  <a:sym typeface="+mn-ea"/>
            </a:endParaRPr>
          </a:p>
        </p:txBody>
      </p:sp>
      <p:sp>
        <p:nvSpPr>
          <p:cNvPr id="6" name="项标题"/>
          <p:cNvSpPr txBox="1"/>
          <p:nvPr>
            <p:custDataLst>
              <p:tags r:id="rId4"/>
            </p:custDataLst>
          </p:nvPr>
        </p:nvSpPr>
        <p:spPr>
          <a:xfrm>
            <a:off x="4716899" y="4184056"/>
            <a:ext cx="6685112" cy="50419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正黑_GBK" panose="02000000000000000000" charset="-122"/>
                <a:ea typeface="方正正黑_GBK" panose="02000000000000000000" charset="-122"/>
                <a:cs typeface="+mn-ea"/>
                <a:sym typeface="+mn-ea"/>
              </a:rPr>
              <a:t>新妈妈怎样帮宝宝有效防治？</a:t>
            </a:r>
            <a:endParaRPr lang="zh-CN" altLang="en-US" sz="2800" spc="300" dirty="0">
              <a:solidFill>
                <a:schemeClr val="tx1">
                  <a:lumMod val="85000"/>
                  <a:lumOff val="15000"/>
                </a:schemeClr>
              </a:solidFill>
              <a:latin typeface="方正正黑_GBK" panose="02000000000000000000" charset="-122"/>
              <a:ea typeface="方正正黑_GBK" panose="02000000000000000000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9815" y="1157605"/>
            <a:ext cx="8119745" cy="13836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sym typeface="+mn-ea"/>
              </a:rPr>
              <a:t>感谢您参加本次宣教。为更好地优化健康宣教工作，请您使用微信扫描下方二维码填写问卷，给我们提供宝贵的评价和建议,谢谢!</a:t>
            </a:r>
            <a:endParaRPr lang="zh-CN" altLang="en-US" sz="2800" b="1" dirty="0">
              <a:solidFill>
                <a:schemeClr val="bg1"/>
              </a:solidFill>
              <a:effectLst/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921" y="446365"/>
            <a:ext cx="4651733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问卷调查（匿名）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图片 3" descr="“新妈妈”100问健康课堂问卷_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40" y="2767965"/>
            <a:ext cx="2880000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216687" y="2450271"/>
            <a:ext cx="12625374" cy="20110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为新妈妈提供全面支持</a:t>
            </a:r>
            <a:endParaRPr lang="en-US" altLang="zh-CN" sz="4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守护您和家人的健康</a:t>
            </a:r>
            <a:endParaRPr lang="zh-CN" altLang="en-US" sz="4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29178" y="1866123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01</a:t>
            </a:r>
            <a:endParaRPr kumimoji="1" lang="zh-CN" altLang="en-US" sz="6000" b="1" dirty="0">
              <a:solidFill>
                <a:schemeClr val="bg1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7807" y="3127780"/>
            <a:ext cx="8096387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宝宝换季就生病</a:t>
            </a:r>
            <a:endParaRPr lang="en-US" altLang="zh-CN" sz="4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  是宝妈不称职吗？</a:t>
            </a:r>
            <a:endParaRPr kumimoji="1" lang="zh-CN" altLang="en-US" sz="4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  <a:solidFill>
            <a:srgbClr val="ACD06B">
              <a:alpha val="29804"/>
            </a:srgbClr>
          </a:solidFill>
        </p:spPr>
      </p:pic>
      <p:sp>
        <p:nvSpPr>
          <p:cNvPr id="2" name="文本框 1"/>
          <p:cNvSpPr txBox="1"/>
          <p:nvPr/>
        </p:nvSpPr>
        <p:spPr>
          <a:xfrm>
            <a:off x="1689929" y="1643895"/>
            <a:ext cx="5962015" cy="42233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世界上没有万能妈妈！</a:t>
            </a:r>
            <a:endParaRPr lang="en-US" altLang="zh-CN" sz="2000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与宝宝的相处过程中，要逐渐舍弃完美主义，与宝宝共同成长。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寻求帮助和正向思考同等重要！</a:t>
            </a:r>
            <a:endParaRPr lang="zh-CN" altLang="en-US" sz="2000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从宝宝即将出生开始，明确家庭成员分工。建立良好的家庭支持系统，寻求情感和宝宝照料上的支撑与支持；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对宝宝出生后的常见疾病有清楚认知和接纳。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保持健康的生活方式！</a:t>
            </a:r>
            <a:endParaRPr lang="zh-CN" altLang="en-US" sz="2000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合理利用家庭支持系统，保证自己相对足够的睡眠；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健康饮食和适量的运动；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不忽视个人的感受，不放弃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自己的兴趣爱好；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维持良好的身体和心理状态，增强自己的抵抗力。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06" y="442696"/>
            <a:ext cx="53442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做成长型妈妈，陪宝宝健康成长</a:t>
            </a:r>
            <a:endParaRPr lang="zh-CN" altLang="en-US" sz="2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7590159" y="1575832"/>
            <a:ext cx="4172590" cy="2351668"/>
          </a:xfrm>
          <a:prstGeom prst="wedgeEllipseCallout">
            <a:avLst>
              <a:gd name="adj1" fmla="val -219"/>
              <a:gd name="adj2" fmla="val 61821"/>
            </a:avLst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97606" y="1738544"/>
            <a:ext cx="3549995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陪伴宝宝长大从来不是新妈妈一个人的旅程，家庭、社会都是现代育娃不可或缺的力量。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新妈妈健康教育计划项目陪伴每一个新妈妈共同成长。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770" y="3379736"/>
            <a:ext cx="2497405" cy="30353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" y="-92009"/>
            <a:ext cx="12192000" cy="68845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29178" y="1866123"/>
            <a:ext cx="1260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FZZhengHeiS-DB-GB" panose="02000000000000000000" pitchFamily="2" charset="-122"/>
                <a:ea typeface="FZZhengHeiS-DB-GB" panose="02000000000000000000" pitchFamily="2" charset="-122"/>
              </a:rPr>
              <a:t>02</a:t>
            </a:r>
            <a:endParaRPr kumimoji="1" lang="zh-CN" altLang="en-US" sz="6000" b="1" dirty="0">
              <a:solidFill>
                <a:schemeClr val="bg1"/>
              </a:solidFill>
              <a:latin typeface="FZZhengHeiS-DB-GB" panose="02000000000000000000" pitchFamily="2" charset="-122"/>
              <a:ea typeface="FZZhengHeiS-DB-GB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7807" y="3127780"/>
            <a:ext cx="8096387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换季时宝宝容易</a:t>
            </a:r>
            <a:endParaRPr lang="en-US" altLang="zh-CN" sz="4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  <a:sym typeface="+mn-ea"/>
              </a:rPr>
              <a:t>   闹哪些小“脾气”？</a:t>
            </a:r>
            <a:endParaRPr kumimoji="1" lang="zh-CN" altLang="en-US" sz="4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2514135" y="1004987"/>
            <a:ext cx="4342694" cy="727672"/>
          </a:xfrm>
          <a:prstGeom prst="roundRect">
            <a:avLst/>
          </a:prstGeom>
          <a:solidFill>
            <a:srgbClr val="F8FBF1"/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19" name="圆角矩形标注 18"/>
          <p:cNvSpPr/>
          <p:nvPr/>
        </p:nvSpPr>
        <p:spPr>
          <a:xfrm>
            <a:off x="7531214" y="5281753"/>
            <a:ext cx="4342694" cy="727672"/>
          </a:xfrm>
          <a:prstGeom prst="wedgeRoundRectCallout">
            <a:avLst>
              <a:gd name="adj1" fmla="val -59174"/>
              <a:gd name="adj2" fmla="val -5531"/>
              <a:gd name="adj3" fmla="val 16667"/>
            </a:avLst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755612" y="2008436"/>
            <a:ext cx="5068398" cy="30454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000" b="1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换季时，疾病为什么容易找上宝宝？</a:t>
            </a:r>
            <a:endParaRPr lang="zh-CN" altLang="en-US" sz="1600" dirty="0"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/>
            <a:endParaRPr lang="en-US" altLang="zh-CN" sz="1600" dirty="0"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dirty="0">
                <a:solidFill>
                  <a:srgbClr val="0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宝宝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呼吸系统生理结构及免疫功能尚未成熟，</a:t>
            </a:r>
            <a:endParaRPr lang="en-US" altLang="zh-CN" sz="16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气温和湿度变化，让敏感的宝宝更容易受到影响。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宝宝免疫系统的建立需要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0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出生后，来自母体的抗体逐渐消失，所以，宝宝前几个月内免疫系统相对薄弱，免疫细胞数量较少，且功能不够完善，也尚未形成充分的免疫力。</a:t>
            </a:r>
            <a:endParaRPr lang="zh-CN" altLang="en-US" sz="1600" dirty="0">
              <a:solidFill>
                <a:srgbClr val="000000"/>
              </a:solidFill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70560" y="5350224"/>
            <a:ext cx="4342693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温馨提醒：生病一定程度能锻炼宝宝免疫功能，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妈妈不必太担心，给宝宝足够的时间适应外界环境！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6034" y="3203576"/>
            <a:ext cx="5234508" cy="34347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宝宝因呼吸道感染就医</a:t>
            </a: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，医生会根据疾病具体情况，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应用抗菌药物、抗病毒药物、解热镇痛药物、止咳祛痰药物、雾化吸入药物、中成药等药物以及相应的治疗方法。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宝宝用药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应首选儿童专用药，其次是成人与儿童共用药，并严格按照说明书中的儿童用法、用量及安全指导给药。</a:t>
            </a:r>
            <a:endParaRPr lang="en-US" altLang="zh-CN" sz="12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不要盲目相信抗菌药或抗病毒药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比如，病毒性呼吸道感染，不推荐使用抗生素。</a:t>
            </a:r>
            <a:r>
              <a:rPr kumimoji="0" lang="zh-CN" altLang="en-US" sz="1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只有在出现确认或强烈疑似细菌性的并发症，比如急性中耳炎、鼻窦炎或者细菌性肺炎等情况，才考虑使用抗生素。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chemeClr val="bg1"/>
              </a:solidFill>
            </a:endParaRPr>
          </a:p>
          <a:p>
            <a:endParaRPr lang="en-US" altLang="zh-CN" dirty="0"/>
          </a:p>
        </p:txBody>
      </p:sp>
      <p:sp>
        <p:nvSpPr>
          <p:cNvPr id="12" name="圆角矩形标注 11"/>
          <p:cNvSpPr/>
          <p:nvPr/>
        </p:nvSpPr>
        <p:spPr>
          <a:xfrm>
            <a:off x="6755612" y="1004987"/>
            <a:ext cx="4342694" cy="727672"/>
          </a:xfrm>
          <a:prstGeom prst="wedgeRoundRectCallout">
            <a:avLst>
              <a:gd name="adj1" fmla="val 54364"/>
              <a:gd name="adj2" fmla="val -3067"/>
              <a:gd name="adj3" fmla="val 16667"/>
            </a:avLst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597" y="1365443"/>
            <a:ext cx="1303672" cy="135799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62560" y="1077993"/>
            <a:ext cx="3923657" cy="5870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原因：换季时气温变化大，宝宝的呼吸道抵抗力较弱，就容易引发呼吸道感染。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 descr="图标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55" y="4803257"/>
            <a:ext cx="1651000" cy="200660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9505" y="255653"/>
            <a:ext cx="6856829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核心表现</a:t>
            </a:r>
            <a:r>
              <a:rPr lang="en-US" altLang="zh-CN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1-</a:t>
            </a: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打喷嚏</a:t>
            </a:r>
            <a:r>
              <a:rPr lang="en-US" altLang="zh-CN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咳嗽 有痰 发热</a:t>
            </a:r>
            <a:r>
              <a:rPr lang="en-US" altLang="zh-CN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喘息</a:t>
            </a:r>
            <a:endParaRPr lang="zh-CN" altLang="en-US" sz="2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02178" y="1274314"/>
            <a:ext cx="5082219" cy="2080218"/>
          </a:xfrm>
          <a:prstGeom prst="roundRect">
            <a:avLst/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  </a:t>
            </a:r>
            <a:r>
              <a:rPr kumimoji="1" lang="en-US" altLang="zh-CN" dirty="0"/>
              <a:t>X\\\\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26034" y="1401256"/>
            <a:ext cx="5234508" cy="1850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宝妈必知</a:t>
            </a:r>
            <a:endParaRPr lang="en-US" altLang="zh-CN" sz="2000" b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effectLst/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首先切记新手宝妈不能凭借网络等渠道</a:t>
            </a:r>
            <a:endParaRPr lang="en-US" altLang="zh-CN" dirty="0">
              <a:effectLst/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effectLst/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给出的所谓“方法”擅自给宝宝用药！</a:t>
            </a:r>
            <a:endParaRPr lang="en-US" altLang="zh-CN" dirty="0">
              <a:effectLst/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不要自行在家给小于 </a:t>
            </a:r>
            <a:r>
              <a:rPr lang="en-US" altLang="zh-CN" sz="16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3 </a:t>
            </a:r>
            <a:r>
              <a:rPr lang="zh-CN" altLang="en-US" sz="16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个月的宝宝服用退烧药</a:t>
            </a:r>
            <a:endParaRPr lang="en-US" altLang="zh-CN" sz="1600" dirty="0"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即使这时宝宝精神食欲状况良好，也要及时就医！</a:t>
            </a:r>
            <a:endParaRPr lang="en-US" altLang="zh-CN" dirty="0"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45627" y="255653"/>
            <a:ext cx="7567524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核心表现</a:t>
            </a:r>
            <a:r>
              <a:rPr lang="en-US" altLang="zh-CN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2-</a:t>
            </a: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娇嫩皮肤出问题？</a:t>
            </a:r>
            <a:endParaRPr lang="zh-CN" altLang="en-US" sz="2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51685" y="1487469"/>
            <a:ext cx="4363720" cy="4319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>
                <a:latin typeface="方正正黑_GBK" panose="02000000000000000000" charset="-122"/>
                <a:ea typeface="方正正黑_GBK" panose="02000000000000000000" charset="-122"/>
              </a:rPr>
              <a:t>宝宝出现红屁屁怎么办？</a:t>
            </a:r>
            <a:endParaRPr lang="zh-CN" altLang="en-US" sz="2000" dirty="0"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/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智库专家提示：</a:t>
            </a:r>
            <a:endParaRPr lang="en-US" altLang="zh-CN" sz="1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衣物清洗消毒很重要！</a:t>
            </a:r>
            <a:endParaRPr lang="en-US" altLang="zh-CN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选择季铵盐类成分等温和、不刺激的衣物除菌液清洗宝宝衣物；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宝宝散热防汗很重要！</a:t>
            </a:r>
            <a:endParaRPr lang="en-US" altLang="zh-CN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局部注意防热防汗，勤换尿不湿，并且每次在肛周抹润肤膏，严重时可连续几天涂抹抗湿疹药膏；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洗澡水温有讲究！</a:t>
            </a:r>
            <a:endParaRPr lang="en-US" altLang="zh-CN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水温控制在32℃-38℃之间，并在洗浴后立即用润肤剂涂抹宝宝皮肤。</a:t>
            </a:r>
            <a:endParaRPr lang="zh-CN" altLang="en-US" sz="1600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519" y="516773"/>
            <a:ext cx="2162400" cy="2628148"/>
          </a:xfrm>
          <a:prstGeom prst="rect">
            <a:avLst/>
          </a:prstGeom>
        </p:spPr>
      </p:pic>
      <p:pic>
        <p:nvPicPr>
          <p:cNvPr id="22" name="图片 21" descr="/Users/wangxiaoyu/Desktop/未命名文件夹 2/WechatIMG464.jpgWechatIMG464"/>
          <p:cNvPicPr>
            <a:picLocks noChangeAspect="1"/>
          </p:cNvPicPr>
          <p:nvPr/>
        </p:nvPicPr>
        <p:blipFill rotWithShape="1">
          <a:blip r:embed="rId3"/>
          <a:srcRect t="13206" b="13206"/>
          <a:stretch>
            <a:fillRect/>
          </a:stretch>
        </p:blipFill>
        <p:spPr>
          <a:xfrm>
            <a:off x="1292860" y="1734185"/>
            <a:ext cx="3918585" cy="2420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1807999" y="4429492"/>
            <a:ext cx="4773071" cy="15207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湿疹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是新生儿最常见的皮肤问题之一，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表现为红斑、丘疹、水泡等，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也可能是导致宝宝“红屁屁”的元凶！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5" name="图片 24" descr="图标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13" y="4440680"/>
            <a:ext cx="1440762" cy="1751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0247" y="1148656"/>
            <a:ext cx="33732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</a:rPr>
              <a:t>健康的便便什么样？</a:t>
            </a:r>
            <a:endParaRPr lang="zh-CN" altLang="en-US" sz="28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5627" y="255653"/>
            <a:ext cx="7567524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核心表现</a:t>
            </a:r>
            <a:r>
              <a:rPr lang="en-US" altLang="zh-CN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3-</a:t>
            </a:r>
            <a:r>
              <a:rPr lang="zh-CN" altLang="en-US" sz="28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腹泻</a:t>
            </a:r>
            <a:endParaRPr lang="zh-CN" altLang="en-US" sz="28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  <p:pic>
        <p:nvPicPr>
          <p:cNvPr id="4" name="图片 3" descr="/Users/wangxiaoyu/Desktop/未命名文件夹 2/WechatIMG465.jpgWechatIMG465"/>
          <p:cNvPicPr>
            <a:picLocks noChangeAspect="1"/>
          </p:cNvPicPr>
          <p:nvPr/>
        </p:nvPicPr>
        <p:blipFill>
          <a:blip r:embed="rId2"/>
          <a:srcRect l="2129" r="2129"/>
          <a:stretch>
            <a:fillRect/>
          </a:stretch>
        </p:blipFill>
        <p:spPr>
          <a:xfrm>
            <a:off x="1833002" y="2377056"/>
            <a:ext cx="3262481" cy="32624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23762" y="3696605"/>
            <a:ext cx="2297976" cy="43279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刚出生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墨绿胎便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80401" y="2598638"/>
            <a:ext cx="2297976" cy="43279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吃奶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黄绿色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19138" y="1842922"/>
            <a:ext cx="2645901" cy="43279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母乳喂养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黄金软便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5199" y="2157774"/>
            <a:ext cx="2251667" cy="43279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配方奶喂养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干燥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640" y="3235969"/>
            <a:ext cx="2402752" cy="432792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添加辅食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褐色稠便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304" y="4695548"/>
            <a:ext cx="1944299" cy="2363071"/>
          </a:xfrm>
          <a:prstGeom prst="rect">
            <a:avLst/>
          </a:prstGeom>
        </p:spPr>
      </p:pic>
      <p:sp>
        <p:nvSpPr>
          <p:cNvPr id="18" name="圆角矩形标注 17"/>
          <p:cNvSpPr/>
          <p:nvPr/>
        </p:nvSpPr>
        <p:spPr>
          <a:xfrm>
            <a:off x="1635683" y="5400500"/>
            <a:ext cx="4811416" cy="1015658"/>
          </a:xfrm>
          <a:prstGeom prst="wedgeRoundRectCallout">
            <a:avLst>
              <a:gd name="adj1" fmla="val -59174"/>
              <a:gd name="adj2" fmla="val -5531"/>
              <a:gd name="adj3" fmla="val 16667"/>
            </a:avLst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z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630527" y="5498616"/>
            <a:ext cx="5019040" cy="851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奶瓣便便，油状便便，绿色便便，泡沫便便，食物残渣便便，都是安全的。而出现黏液，带黑色红色，需要视情况而定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白色便便，豆腐渣便便，蛋花便便，一定要及时就医。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3" y="1265628"/>
            <a:ext cx="1651000" cy="2006600"/>
          </a:xfrm>
          <a:prstGeom prst="rect">
            <a:avLst/>
          </a:prstGeom>
        </p:spPr>
      </p:pic>
      <p:sp>
        <p:nvSpPr>
          <p:cNvPr id="25" name="圆角矩形标注 24"/>
          <p:cNvSpPr/>
          <p:nvPr/>
        </p:nvSpPr>
        <p:spPr>
          <a:xfrm>
            <a:off x="6848053" y="1938588"/>
            <a:ext cx="3896141" cy="1015658"/>
          </a:xfrm>
          <a:prstGeom prst="wedgeRoundRectCallout">
            <a:avLst>
              <a:gd name="adj1" fmla="val 54981"/>
              <a:gd name="adj2" fmla="val -37440"/>
              <a:gd name="adj3" fmla="val 16667"/>
            </a:avLst>
          </a:prstGeom>
          <a:solidFill>
            <a:srgbClr val="F8FBF1"/>
          </a:solidFill>
          <a:ln w="28575">
            <a:solidFill>
              <a:srgbClr val="4AAA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z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848053" y="3627206"/>
            <a:ext cx="4254513" cy="153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i="1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</a:rPr>
              <a:t>智库专家提示：</a:t>
            </a:r>
            <a:endParaRPr lang="en-US" altLang="zh-CN" i="1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轮状病毒是引起0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5岁婴幼儿病毒性腹泻的主要病原体。传播途径为粪-口、呼吸道飞沫、密切接触传播（污染食物、水或玩具等）。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03880" y="2003406"/>
            <a:ext cx="3896141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新生儿的消化系统较为脆弱，换季时饮食不当或受凉都可能导致腹泻。预防的关键在于保持卫生及事宜温度，合理安排饮食。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269"/>
            <a:ext cx="12192000" cy="68845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3515" y="228782"/>
            <a:ext cx="60960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还要注意这些小“脾气”</a:t>
            </a:r>
            <a:r>
              <a:rPr lang="en-US" altLang="zh-CN" sz="3600" b="1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cs typeface="方正正黑_GBK" panose="02000000000000000000" charset="-122"/>
              </a:rPr>
              <a:t>  </a:t>
            </a:r>
            <a:endParaRPr lang="zh-CN" altLang="en-US" sz="3600" b="1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cs typeface="方正正黑_GBK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063" y="1464981"/>
            <a:ext cx="6096000" cy="4526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疱疹性咽峡炎</a:t>
            </a:r>
            <a:endParaRPr lang="en-US" altLang="zh-CN" sz="2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症状：发热、咽痛、口痛、咽峡部疱疹等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传播途径：粪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口途径、呼吸道飞沫、接触传播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好发人群：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1-6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岁学龄前儿童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dirty="0">
              <a:solidFill>
                <a:schemeClr val="bg1"/>
              </a:solidFill>
              <a:latin typeface="方正兰亭黑简体" panose="02000000000000000000" charset="-122"/>
              <a:ea typeface="方正兰亭黑简体" panose="020000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手足口病</a:t>
            </a:r>
            <a:endParaRPr lang="en-US" altLang="zh-CN" sz="2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症状：发热和手、足、口腔等部位的丘疱疹、溃疡等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传播途径：密切接触、呼吸道飞沫、消化道传播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好发人群：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岁及以下婴幼儿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lang="en-US" altLang="zh-CN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诺如病毒急性胃肠炎</a:t>
            </a:r>
            <a:endParaRPr lang="en-US" altLang="zh-CN" sz="2000" dirty="0">
              <a:solidFill>
                <a:schemeClr val="bg1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症状：恶心、呕吐、腹痛、频繁腹泻等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传播途径：粪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口途径、接触传播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好发人群：婴幼儿等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8174" y="3038104"/>
            <a:ext cx="5144336" cy="28931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注意个人卫生，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养成勤洗手的良好卫生习惯；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注意环境、食品和饮水卫生；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避免与感染者共用餐具、杯子等物品；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减少聚集；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保持室内通风，定期消毒环境等。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89" y="3319264"/>
            <a:ext cx="1484285" cy="180397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48174" y="1842889"/>
            <a:ext cx="4943053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保持良好卫生习惯</a:t>
            </a:r>
            <a:endParaRPr lang="en-US" altLang="zh-CN" sz="36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3DB1EB"/>
                </a:solidFill>
                <a:latin typeface="方正正黑_GBK" panose="02000000000000000000" charset="-122"/>
                <a:ea typeface="方正正黑_GBK" panose="02000000000000000000" charset="-122"/>
                <a:sym typeface="+mn-ea"/>
              </a:rPr>
              <a:t>是预防宝宝感染流行病的最佳方法</a:t>
            </a:r>
            <a:endParaRPr lang="en-US" altLang="zh-CN" sz="2400" dirty="0">
              <a:solidFill>
                <a:srgbClr val="3DB1EB"/>
              </a:solidFill>
              <a:latin typeface="方正正黑_GBK" panose="02000000000000000000" charset="-122"/>
              <a:ea typeface="方正正黑_GBK" panose="02000000000000000000" charset="-122"/>
              <a:sym typeface="+mn-ea"/>
            </a:endParaRPr>
          </a:p>
        </p:txBody>
      </p:sp>
      <p:pic>
        <p:nvPicPr>
          <p:cNvPr id="12" name="图片 11" descr="图标&#10;&#10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614" y="839589"/>
            <a:ext cx="1651000" cy="2006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488_4*l_h_a*1_1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3488_4*l_h_a*1_2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3488_4*l_h_a*1_3_1"/>
  <p:tag name="KSO_WM_TEMPLATE_CATEGORY" val="custom"/>
  <p:tag name="KSO_WM_TEMPLATE_INDEX" val="20233488"/>
  <p:tag name="KSO_WM_UNIT_LAYERLEVEL" val="1_1_1"/>
  <p:tag name="KSO_WM_TAG_VERSION" val="3.0"/>
  <p:tag name="KSO_WM_BEAUTIFY_FLAG" val="#wm#"/>
  <p:tag name="KSO_WM_DIAGRAM_GROUP_CODE" val="l1-1"/>
  <p:tag name="KSO_WM_UNIT_PRESET_TEXT" val="单击添加目录项标题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3.1426696777344,&quot;width&quot;:464.2499084472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.xml><?xml version="1.0" encoding="utf-8"?>
<p:tagLst xmlns:p="http://schemas.openxmlformats.org/presentationml/2006/main">
  <p:tag name="commondata" val="eyJoZGlkIjoiZjM2MDBjNzI5MjYwMjdkNDkyYTExZDMzZWFmZDc5MmMifQ==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33488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3673</Words>
  <Application>WPS 演示</Application>
  <PresentationFormat>宽屏</PresentationFormat>
  <Paragraphs>297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FZZhengHeiS-DB-GB</vt:lpstr>
      <vt:lpstr>方正正黑_GBK</vt:lpstr>
      <vt:lpstr>黑体</vt:lpstr>
      <vt:lpstr>微软雅黑</vt:lpstr>
      <vt:lpstr>方正兰亭黑简体</vt:lpstr>
      <vt:lpstr>等线</vt:lpstr>
      <vt:lpstr>Arial Unicode MS</vt:lpstr>
      <vt:lpstr>等线 Light</vt:lpstr>
      <vt:lpstr>仿宋</vt:lpstr>
      <vt:lpstr>Calibri</vt:lpstr>
      <vt:lpstr>Office 主题​​</vt:lpstr>
      <vt:lpstr>健康课堂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Yan燕</cp:lastModifiedBy>
  <cp:revision>23</cp:revision>
  <dcterms:created xsi:type="dcterms:W3CDTF">2024-05-21T03:12:00Z</dcterms:created>
  <dcterms:modified xsi:type="dcterms:W3CDTF">2024-09-20T11:21:00Z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C2D1102981624690B21D41BB42E4C6E5_12</vt:lpwstr>
  </property>
  <property fmtid="{D5CDD505-2E9C-101B-9397-08002B2CF9AE}" pid="3" name="KSOProductBuildVer">
    <vt:lpwstr>2052-12.1.0.18276</vt:lpwstr>
  </property>
</Properties>
</file>