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50" d="100"/>
          <a:sy n="150" d="100"/>
        </p:scale>
        <p:origin x="65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81125" y="1780536"/>
            <a:ext cx="9429750" cy="2000250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950" b="1" dirty="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秋冬</a:t>
            </a:r>
            <a:r>
              <a:rPr lang="en-US" sz="4950" b="1" dirty="0" err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中医脾胃养生保健</a:t>
            </a:r>
            <a:endParaRPr lang="en-US" sz="4950" b="1" dirty="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  <a:p>
            <a:pPr algn="ctr">
              <a:lnSpc>
                <a:spcPct val="120000"/>
              </a:lnSpc>
            </a:pPr>
            <a:endParaRPr lang="en-US" sz="4950" b="1" dirty="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67555" y="4545956"/>
            <a:ext cx="2687028" cy="481965"/>
          </a:xfrm>
          <a:prstGeom prst="rect">
            <a:avLst/>
          </a:prstGeom>
        </p:spPr>
        <p:txBody>
          <a:bodyPr vert="horz" wrap="square" lIns="91440" tIns="45720" rIns="91440" bIns="45720" rtlCol="0" anchor="t" anchorCtr="1">
            <a:norm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1950" dirty="0" err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汇报人</a:t>
            </a:r>
            <a:r>
              <a:rPr lang="en-US" sz="195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lang="zh-CN" altLang="en-US" sz="195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邓学仕医师</a:t>
            </a:r>
            <a:endParaRPr lang="en-US" sz="1950" dirty="0">
              <a:solidFill>
                <a:srgbClr val="FFFFFF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484480" y="4545956"/>
            <a:ext cx="2643859" cy="481965"/>
          </a:xfrm>
          <a:prstGeom prst="rect">
            <a:avLst/>
          </a:prstGeom>
        </p:spPr>
        <p:txBody>
          <a:bodyPr vert="horz" wrap="square" lIns="91440" tIns="45720" rIns="91440" bIns="45720" rtlCol="0" anchor="t" anchorCtr="1">
            <a:norm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195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2024-11-01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63" r="163"/>
          <a:stretch>
            <a:fillRect/>
          </a:stretch>
        </p:blipFill>
        <p:spPr>
          <a:xfrm>
            <a:off x="3909691" y="1250241"/>
            <a:ext cx="7848600" cy="524827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66496" y="3766754"/>
            <a:ext cx="3974251" cy="2472718"/>
          </a:xfrm>
          <a:prstGeom prst="rect">
            <a:avLst/>
          </a:prstGeom>
          <a:solidFill>
            <a:schemeClr val="accent1">
              <a:lumMod val="75000"/>
              <a:alpha val="76862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563624" y="1824409"/>
            <a:ext cx="2936423" cy="160459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结合患者病史、症状、体征及舌象、脉象等进行综合分析，必要时可进行相关实验室检查以辅助诊断。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601724" y="4315960"/>
            <a:ext cx="3052052" cy="160459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保持饮食规律，避免暴饮暴食；注意保暖，避免腹部受凉；适当进行运动锻炼，增强体质；保持心情愉悦，避免过度劳累和精神紧张。</a:t>
            </a:r>
            <a:endParaRPr lang="en-US" sz="1100"/>
          </a:p>
        </p:txBody>
      </p:sp>
      <p:grpSp>
        <p:nvGrpSpPr>
          <p:cNvPr id="6" name="Group 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7" name="AutoShape 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8" name="AutoShape 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9" name="AutoShape 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早期诊断及预防策略</a:t>
              </a:r>
            </a:p>
          </p:txBody>
        </p:sp>
      </p:grpSp>
      <p:sp>
        <p:nvSpPr>
          <p:cNvPr id="28" name="AutoShape 28"/>
          <p:cNvSpPr/>
          <p:nvPr/>
        </p:nvSpPr>
        <p:spPr>
          <a:xfrm>
            <a:off x="601724" y="3976765"/>
            <a:ext cx="2936423" cy="3391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defRPr/>
            </a:pPr>
            <a:r>
              <a:rPr lang="en-US" sz="15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预防策略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563624" y="1405309"/>
            <a:ext cx="2936423" cy="3391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早期诊断</a:t>
            </a:r>
            <a:endParaRPr lang="en-US" sz="110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70084" y="2908356"/>
            <a:ext cx="7651831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1">
            <a:norm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补脾养胃方法与技巧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61230" y="1698798"/>
            <a:ext cx="1869540" cy="1138956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65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69006" y="4720386"/>
            <a:ext cx="2415272" cy="37040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均衡饮食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3575643" y="4720386"/>
            <a:ext cx="2415272" cy="37040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温热适宜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6220535" y="4720386"/>
            <a:ext cx="2415272" cy="37040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粥养脾胃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8927174" y="4720386"/>
            <a:ext cx="2415272" cy="37040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忌口生冷</a:t>
            </a:r>
            <a:endParaRPr lang="en-US" sz="1100"/>
          </a:p>
        </p:txBody>
      </p:sp>
      <p:grpSp>
        <p:nvGrpSpPr>
          <p:cNvPr id="6" name="Group 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7" name="AutoShape 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8" name="AutoShape 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9" name="AutoShape 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饮食调养原则及建议</a:t>
              </a:r>
            </a:p>
          </p:txBody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rcRect l="16671" r="16671"/>
          <a:stretch>
            <a:fillRect/>
          </a:stretch>
        </p:blipFill>
        <p:spPr>
          <a:xfrm>
            <a:off x="892584" y="1337857"/>
            <a:ext cx="2465519" cy="245982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/>
          <a:srcRect l="16671" r="16671"/>
          <a:stretch>
            <a:fillRect/>
          </a:stretch>
        </p:blipFill>
        <p:spPr>
          <a:xfrm>
            <a:off x="3570781" y="1337857"/>
            <a:ext cx="2465519" cy="245982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5"/>
          <a:srcRect l="16671" r="16671"/>
          <a:stretch>
            <a:fillRect/>
          </a:stretch>
        </p:blipFill>
        <p:spPr>
          <a:xfrm>
            <a:off x="6248977" y="1337857"/>
            <a:ext cx="2465519" cy="24598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6"/>
          <a:srcRect l="16696" r="16696"/>
          <a:stretch>
            <a:fillRect/>
          </a:stretch>
        </p:blipFill>
        <p:spPr>
          <a:xfrm>
            <a:off x="8927174" y="1337857"/>
            <a:ext cx="2465519" cy="2459823"/>
          </a:xfrm>
          <a:prstGeom prst="rect">
            <a:avLst/>
          </a:prstGeom>
        </p:spPr>
      </p:pic>
      <p:sp>
        <p:nvSpPr>
          <p:cNvPr id="32" name="AutoShape 32"/>
          <p:cNvSpPr/>
          <p:nvPr/>
        </p:nvSpPr>
        <p:spPr>
          <a:xfrm>
            <a:off x="1410969" y="3111016"/>
            <a:ext cx="1428750" cy="1428750"/>
          </a:xfrm>
          <a:prstGeom prst="rect">
            <a:avLst/>
          </a:prstGeom>
          <a:solidFill>
            <a:schemeClr val="accent1">
              <a:alpha val="7225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33" name="AutoShape 33"/>
          <p:cNvSpPr/>
          <p:nvPr/>
        </p:nvSpPr>
        <p:spPr>
          <a:xfrm>
            <a:off x="4089165" y="3111016"/>
            <a:ext cx="1428750" cy="142875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34" name="AutoShape 34"/>
          <p:cNvSpPr/>
          <p:nvPr/>
        </p:nvSpPr>
        <p:spPr>
          <a:xfrm>
            <a:off x="9445558" y="3111016"/>
            <a:ext cx="1428750" cy="142875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35" name="AutoShape 35"/>
          <p:cNvSpPr/>
          <p:nvPr/>
        </p:nvSpPr>
        <p:spPr>
          <a:xfrm>
            <a:off x="6767362" y="3111016"/>
            <a:ext cx="1428750" cy="1428750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36" name="TextBox 36"/>
          <p:cNvSpPr txBox="1"/>
          <p:nvPr/>
        </p:nvSpPr>
        <p:spPr>
          <a:xfrm>
            <a:off x="1441168" y="3500231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121550" y="3500231"/>
            <a:ext cx="1363980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799747" y="3500231"/>
            <a:ext cx="1363980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477944" y="3500231"/>
            <a:ext cx="1363980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id="40" name="AutoShape 40"/>
          <p:cNvSpPr/>
          <p:nvPr/>
        </p:nvSpPr>
        <p:spPr>
          <a:xfrm>
            <a:off x="917707" y="5153111"/>
            <a:ext cx="2415273" cy="9999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保持饮食均衡，适量摄入各种营养物质，避免偏食或暴饮暴食。</a:t>
            </a:r>
            <a:endParaRPr lang="en-US" sz="1100"/>
          </a:p>
        </p:txBody>
      </p:sp>
      <p:sp>
        <p:nvSpPr>
          <p:cNvPr id="41" name="AutoShape 41"/>
          <p:cNvSpPr/>
          <p:nvPr/>
        </p:nvSpPr>
        <p:spPr>
          <a:xfrm>
            <a:off x="3595904" y="5153111"/>
            <a:ext cx="2415273" cy="9999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多食用温热性的食物，如姜、葱、蒜、山楂、红枣等，以温中散寒，助于脾胃运化。</a:t>
            </a:r>
            <a:endParaRPr lang="en-US" sz="1100"/>
          </a:p>
        </p:txBody>
      </p:sp>
      <p:sp>
        <p:nvSpPr>
          <p:cNvPr id="42" name="AutoShape 42"/>
          <p:cNvSpPr/>
          <p:nvPr/>
        </p:nvSpPr>
        <p:spPr>
          <a:xfrm>
            <a:off x="6274100" y="5153111"/>
            <a:ext cx="2415273" cy="9999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粥类食物易消化、吸收，可减轻脾胃负担，如小米粥、山药粥等。</a:t>
            </a:r>
            <a:endParaRPr lang="en-US" sz="1100"/>
          </a:p>
        </p:txBody>
      </p:sp>
      <p:sp>
        <p:nvSpPr>
          <p:cNvPr id="43" name="AutoShape 43"/>
          <p:cNvSpPr/>
          <p:nvPr/>
        </p:nvSpPr>
        <p:spPr>
          <a:xfrm>
            <a:off x="8952297" y="5153111"/>
            <a:ext cx="2415273" cy="9999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避免食用生冷、寒凉、油腻、辛辣等刺激性食物，以免损伤脾胃阳气。</a:t>
            </a:r>
            <a:endParaRPr lang="en-US" sz="110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85416" y="3075841"/>
            <a:ext cx="1954703" cy="196961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5660673" y="3426081"/>
            <a:ext cx="2699191" cy="271978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5288494" y="1513149"/>
            <a:ext cx="1721774" cy="172177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280421" y="2711491"/>
            <a:ext cx="3039989" cy="1257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如人参、黄芪、白术、茯苓等，具有益气健脾、渗湿止泻等功效。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6675" r="16675"/>
          <a:stretch>
            <a:fillRect/>
          </a:stretch>
        </p:blipFill>
        <p:spPr>
          <a:xfrm>
            <a:off x="5399254" y="1623909"/>
            <a:ext cx="1500254" cy="1500254"/>
          </a:xfrm>
          <a:prstGeom prst="ellipse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13814" y="2226284"/>
            <a:ext cx="2703493" cy="39852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77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常用中草药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00757" y="1971492"/>
            <a:ext cx="3121877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如四君子汤、香砂六君子汤、补中益气汤等，可根据个体情况辩证施治。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00757" y="1513149"/>
            <a:ext cx="2703493" cy="39852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经典方剂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l="16748" r="16748"/>
          <a:stretch>
            <a:fillRect/>
          </a:stretch>
        </p:blipFill>
        <p:spPr>
          <a:xfrm>
            <a:off x="5820154" y="3595858"/>
            <a:ext cx="2380229" cy="2380229"/>
          </a:xfrm>
          <a:prstGeom prst="ellipse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l="16675" r="16675"/>
          <a:stretch>
            <a:fillRect/>
          </a:stretch>
        </p:blipFill>
        <p:spPr>
          <a:xfrm>
            <a:off x="3637042" y="3234923"/>
            <a:ext cx="1651452" cy="1651452"/>
          </a:xfrm>
          <a:prstGeom prst="ellipse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621512" y="4777233"/>
            <a:ext cx="3219450" cy="1257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将草药制成茶饮，方便日常饮用，如山楂茶、陈皮茶等。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621512" y="4318890"/>
            <a:ext cx="2703493" cy="39852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草药茶饮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5" name="AutoShape 15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草药治疗与方剂选用</a:t>
              </a: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8661" r="18661"/>
          <a:stretch>
            <a:fillRect/>
          </a:stretch>
        </p:blipFill>
        <p:spPr>
          <a:xfrm>
            <a:off x="6416218" y="1873250"/>
            <a:ext cx="2285143" cy="243967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17519" b="17519"/>
          <a:stretch>
            <a:fillRect/>
          </a:stretch>
        </p:blipFill>
        <p:spPr>
          <a:xfrm>
            <a:off x="705451" y="1873250"/>
            <a:ext cx="2286000" cy="23083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t="14473" b="14473"/>
          <a:stretch>
            <a:fillRect/>
          </a:stretch>
        </p:blipFill>
        <p:spPr>
          <a:xfrm>
            <a:off x="9265251" y="1892300"/>
            <a:ext cx="2271183" cy="24206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t="14941" b="14941"/>
          <a:stretch>
            <a:fillRect/>
          </a:stretch>
        </p:blipFill>
        <p:spPr>
          <a:xfrm>
            <a:off x="3571418" y="1892300"/>
            <a:ext cx="2266949" cy="242062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416218" y="3460761"/>
            <a:ext cx="2285143" cy="745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6416218" y="4197615"/>
            <a:ext cx="2288381" cy="2112169"/>
          </a:xfrm>
          <a:prstGeom prst="rect">
            <a:avLst/>
          </a:prstGeom>
          <a:solidFill>
            <a:schemeClr val="accent1">
              <a:lumMod val="50000"/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3571418" y="3460761"/>
            <a:ext cx="2285429" cy="852159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3571418" y="4206759"/>
            <a:ext cx="2288096" cy="2103025"/>
          </a:xfrm>
          <a:prstGeom prst="rect">
            <a:avLst/>
          </a:prstGeom>
          <a:solidFill>
            <a:schemeClr val="accent1">
              <a:lumMod val="50000"/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10" name="AutoShape 10"/>
          <p:cNvSpPr/>
          <p:nvPr/>
        </p:nvSpPr>
        <p:spPr>
          <a:xfrm>
            <a:off x="9265251" y="3460761"/>
            <a:ext cx="2286000" cy="745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11" name="AutoShape 11"/>
          <p:cNvSpPr/>
          <p:nvPr/>
        </p:nvSpPr>
        <p:spPr>
          <a:xfrm>
            <a:off x="9265251" y="4204473"/>
            <a:ext cx="2286000" cy="2105311"/>
          </a:xfrm>
          <a:prstGeom prst="rect">
            <a:avLst/>
          </a:prstGeom>
          <a:solidFill>
            <a:schemeClr val="accent1">
              <a:lumMod val="50000"/>
              <a:alpha val="100000"/>
            </a:schemeClr>
          </a:solidFill>
        </p:spPr>
        <p:txBody>
          <a:bodyPr/>
          <a:lstStyle/>
          <a:p>
            <a:endParaRPr/>
          </a:p>
        </p:txBody>
      </p:sp>
      <p:grpSp>
        <p:nvGrpSpPr>
          <p:cNvPr id="12" name="Group 12"/>
          <p:cNvGrpSpPr/>
          <p:nvPr/>
        </p:nvGrpSpPr>
        <p:grpSpPr>
          <a:xfrm>
            <a:off x="705451" y="3460761"/>
            <a:ext cx="2286000" cy="2849023"/>
            <a:chOff x="705451" y="3460761"/>
            <a:chExt cx="2286000" cy="2849023"/>
          </a:xfrm>
        </p:grpSpPr>
        <p:sp>
          <p:nvSpPr>
            <p:cNvPr id="13" name="AutoShape 13"/>
            <p:cNvSpPr/>
            <p:nvPr/>
          </p:nvSpPr>
          <p:spPr>
            <a:xfrm>
              <a:off x="705451" y="3460761"/>
              <a:ext cx="2286000" cy="883920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705451" y="4206759"/>
              <a:ext cx="2286000" cy="2103025"/>
            </a:xfrm>
            <a:prstGeom prst="rect">
              <a:avLst/>
            </a:prstGeom>
            <a:solidFill>
              <a:schemeClr val="accent1">
                <a:lumMod val="50000"/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6" name="AutoShape 1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针灸、拔罐等非药物治疗手段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756455" y="4477571"/>
            <a:ext cx="2164942" cy="1552257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 fontScale="92500"/>
          </a:bodyPr>
          <a:lstStyle/>
          <a:p>
            <a:pPr algn="ctr">
              <a:lnSpc>
                <a:spcPct val="187000"/>
              </a:lnSpc>
            </a:pPr>
            <a:r>
              <a:rPr lang="en-US" sz="1500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通过针刺特定穴位，调和气血，疏通经络，达到治疗脾胃疾病的目的。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628568" y="4477571"/>
            <a:ext cx="2164942" cy="1552257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 fontScale="92500"/>
          </a:bodyPr>
          <a:lstStyle/>
          <a:p>
            <a:pPr algn="ctr">
              <a:lnSpc>
                <a:spcPct val="187000"/>
              </a:lnSpc>
            </a:pPr>
            <a:r>
              <a:rPr lang="en-US" sz="1500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在背部等特定部位拔罐，可祛除体内湿气，疏通经络，调理脾胃功能。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466794" y="4477571"/>
            <a:ext cx="2164942" cy="1552257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87000"/>
              </a:lnSpc>
            </a:pPr>
            <a:r>
              <a:rPr lang="en-US" sz="1500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通过按摩腹部等区域，促进气血流通，改善脾胃运化功能。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318371" y="4477571"/>
            <a:ext cx="2164942" cy="1552257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87000"/>
              </a:lnSpc>
            </a:pPr>
            <a:r>
              <a:rPr lang="en-US" sz="1500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如艾灸、刮痧等，也可根据个体情况选择使用。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05451" y="3588593"/>
            <a:ext cx="2267763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0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针灸疗法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628568" y="3588593"/>
            <a:ext cx="2267763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0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拔罐疗法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433598" y="3588593"/>
            <a:ext cx="2267763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0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推拿按摩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265251" y="3588593"/>
            <a:ext cx="2267763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0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其他疗法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70084" y="2908356"/>
            <a:ext cx="7651831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1">
            <a:norm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zh-CN" altLang="en-US" sz="4500" b="1" dirty="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秋冬季</a:t>
            </a:r>
            <a:r>
              <a:rPr lang="en-US" sz="4500" b="1" dirty="0" err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养生注意事项</a:t>
            </a:r>
            <a:endParaRPr lang="en-US" sz="4500" b="1" dirty="0">
              <a:solidFill>
                <a:schemeClr val="dk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61230" y="1698798"/>
            <a:ext cx="1869540" cy="1138956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65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6675" r="16675"/>
          <a:stretch>
            <a:fillRect/>
          </a:stretch>
        </p:blipFill>
        <p:spPr>
          <a:xfrm>
            <a:off x="454963" y="1569535"/>
            <a:ext cx="4219248" cy="4219249"/>
          </a:xfrm>
          <a:prstGeom prst="ellipse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163133" y="1294832"/>
            <a:ext cx="6264882" cy="1468186"/>
            <a:chOff x="5163133" y="1294832"/>
            <a:chExt cx="6264882" cy="1468186"/>
          </a:xfrm>
        </p:grpSpPr>
        <p:sp>
          <p:nvSpPr>
            <p:cNvPr id="4" name="AutoShape 4"/>
            <p:cNvSpPr/>
            <p:nvPr/>
          </p:nvSpPr>
          <p:spPr>
            <a:xfrm>
              <a:off x="5328795" y="1294832"/>
              <a:ext cx="6099220" cy="1468186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632910" y="1424361"/>
              <a:ext cx="3055242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  <a:spcBef>
                  <a:spcPts val="450"/>
                </a:spcBef>
              </a:pPr>
              <a:r>
                <a:rPr lang="en-US" sz="2325" b="1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饮食宜滋阴润燥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632910" y="1910708"/>
              <a:ext cx="5568066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秋季气候干燥，易伤津液，饮食应以滋阴润燥为主，如梨、藕、百合等，以养护脾胃阴液。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5163133" y="1294832"/>
              <a:ext cx="165663" cy="1468186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63133" y="2945066"/>
            <a:ext cx="6264882" cy="1468186"/>
            <a:chOff x="5163133" y="2945066"/>
            <a:chExt cx="6264882" cy="1468186"/>
          </a:xfrm>
        </p:grpSpPr>
        <p:sp>
          <p:nvSpPr>
            <p:cNvPr id="9" name="AutoShape 9"/>
            <p:cNvSpPr/>
            <p:nvPr/>
          </p:nvSpPr>
          <p:spPr>
            <a:xfrm>
              <a:off x="5328795" y="2945066"/>
              <a:ext cx="6099220" cy="1468186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632910" y="3074595"/>
              <a:ext cx="3055242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  <a:spcBef>
                  <a:spcPts val="450"/>
                </a:spcBef>
              </a:pPr>
              <a:r>
                <a:rPr lang="en-US" sz="2325" b="1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保持室内湿度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632910" y="3560941"/>
              <a:ext cx="5568066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秋季空气干燥，应保持室内湿度适宜，可使用加湿器等工具增加空气湿度，以减轻干燥对脾胃的损伤。</a:t>
              </a: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5163133" y="2945066"/>
              <a:ext cx="165663" cy="1468186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163133" y="4595300"/>
            <a:ext cx="6264882" cy="1468186"/>
            <a:chOff x="5163133" y="4595300"/>
            <a:chExt cx="6264882" cy="1468186"/>
          </a:xfrm>
        </p:grpSpPr>
        <p:sp>
          <p:nvSpPr>
            <p:cNvPr id="14" name="AutoShape 14"/>
            <p:cNvSpPr/>
            <p:nvPr/>
          </p:nvSpPr>
          <p:spPr>
            <a:xfrm>
              <a:off x="5328795" y="4595300"/>
              <a:ext cx="6099220" cy="1468186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632910" y="4724828"/>
              <a:ext cx="3055242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  <a:spcBef>
                  <a:spcPts val="450"/>
                </a:spcBef>
              </a:pPr>
              <a:r>
                <a:rPr lang="en-US" sz="2325" b="1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适量进补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632910" y="5211175"/>
              <a:ext cx="5568066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秋季是进补的好时节，但进补时应注意适量，避免过于滋腻而损伤脾胃。</a:t>
              </a:r>
            </a:p>
          </p:txBody>
        </p:sp>
        <p:sp>
          <p:nvSpPr>
            <p:cNvPr id="17" name="AutoShape 17"/>
            <p:cNvSpPr/>
            <p:nvPr/>
          </p:nvSpPr>
          <p:spPr>
            <a:xfrm>
              <a:off x="5163133" y="4595300"/>
              <a:ext cx="165663" cy="1468186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9" name="AutoShape 19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秋季润燥养阴，兼顾脾胃</a:t>
              </a:r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150141" y="2021983"/>
            <a:ext cx="3939528" cy="3939528"/>
          </a:xfrm>
          <a:prstGeom prst="ellipse">
            <a:avLst/>
          </a:prstGeom>
          <a:solidFill>
            <a:schemeClr val="accent2">
              <a:lumMod val="60000"/>
              <a:lumOff val="40000"/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454963" y="2034175"/>
            <a:ext cx="5826389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冬季寒冷，饮食应以温热为主，如羊肉、姜、胡椒等，以温养脾胃阳气。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54963" y="1575832"/>
            <a:ext cx="2703493" cy="3632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饮食宜温热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54963" y="3530045"/>
            <a:ext cx="5826389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冬季应注意保暖，避免腹部受凉而损伤脾胃阳气，导致腹痛、腹泻等病症。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4963" y="3071702"/>
            <a:ext cx="2703493" cy="3632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注意保暖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4963" y="5118981"/>
            <a:ext cx="6018344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冬季虽冷，但适量运动有助于促进气血流通，增强脾胃功能，可选择室内健身、瑜伽等运动方式。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4963" y="4660638"/>
            <a:ext cx="2703493" cy="3632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适量运动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16675" r="16675"/>
          <a:stretch>
            <a:fillRect/>
          </a:stretch>
        </p:blipFill>
        <p:spPr>
          <a:xfrm>
            <a:off x="7676035" y="2524948"/>
            <a:ext cx="2887741" cy="2887741"/>
          </a:xfrm>
          <a:prstGeom prst="ellipse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8663168" y="1482987"/>
            <a:ext cx="913476" cy="91347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11" name="AutoShape 11"/>
          <p:cNvSpPr/>
          <p:nvPr/>
        </p:nvSpPr>
        <p:spPr>
          <a:xfrm>
            <a:off x="6921648" y="4618441"/>
            <a:ext cx="913476" cy="91347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12" name="AutoShape 12"/>
          <p:cNvSpPr/>
          <p:nvPr/>
        </p:nvSpPr>
        <p:spPr>
          <a:xfrm>
            <a:off x="10386775" y="4618441"/>
            <a:ext cx="913476" cy="91347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13" name="Freeform 13"/>
          <p:cNvSpPr/>
          <p:nvPr/>
        </p:nvSpPr>
        <p:spPr>
          <a:xfrm>
            <a:off x="8906663" y="1691796"/>
            <a:ext cx="426486" cy="42648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4" name="Freeform 14"/>
          <p:cNvSpPr/>
          <p:nvPr/>
        </p:nvSpPr>
        <p:spPr>
          <a:xfrm>
            <a:off x="10639092" y="4837698"/>
            <a:ext cx="426194" cy="42619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190500"/>
                </a:moveTo>
                <a:cubicBezTo>
                  <a:pt x="152400" y="169459"/>
                  <a:pt x="169459" y="152400"/>
                  <a:pt x="190500" y="152400"/>
                </a:cubicBezTo>
                <a:cubicBezTo>
                  <a:pt x="211541" y="152400"/>
                  <a:pt x="228600" y="169459"/>
                  <a:pt x="228600" y="190500"/>
                </a:cubicBezTo>
                <a:cubicBezTo>
                  <a:pt x="228600" y="211541"/>
                  <a:pt x="211541" y="228600"/>
                  <a:pt x="190500" y="228600"/>
                </a:cubicBezTo>
                <a:cubicBezTo>
                  <a:pt x="169459" y="228600"/>
                  <a:pt x="152400" y="211541"/>
                  <a:pt x="152400" y="190500"/>
                </a:cubicBezTo>
                <a:close/>
                <a:moveTo>
                  <a:pt x="266700" y="76200"/>
                </a:moveTo>
                <a:lnTo>
                  <a:pt x="235372" y="12925"/>
                </a:lnTo>
                <a:cubicBezTo>
                  <a:pt x="232801" y="5410"/>
                  <a:pt x="225695" y="0"/>
                  <a:pt x="217284" y="0"/>
                </a:cubicBezTo>
                <a:lnTo>
                  <a:pt x="164973" y="0"/>
                </a:lnTo>
                <a:cubicBezTo>
                  <a:pt x="156467" y="0"/>
                  <a:pt x="149295" y="5544"/>
                  <a:pt x="146837" y="13192"/>
                </a:cubicBezTo>
                <a:lnTo>
                  <a:pt x="114338" y="76200"/>
                </a:lnTo>
                <a:lnTo>
                  <a:pt x="38100" y="76200"/>
                </a:lnTo>
                <a:cubicBezTo>
                  <a:pt x="17059" y="76200"/>
                  <a:pt x="0" y="93259"/>
                  <a:pt x="0" y="114300"/>
                </a:cubicBezTo>
                <a:lnTo>
                  <a:pt x="0" y="304800"/>
                </a:lnTo>
                <a:lnTo>
                  <a:pt x="304800" y="304800"/>
                </a:lnTo>
                <a:lnTo>
                  <a:pt x="304800" y="114300"/>
                </a:lnTo>
                <a:cubicBezTo>
                  <a:pt x="304800" y="93259"/>
                  <a:pt x="287760" y="76200"/>
                  <a:pt x="266700" y="76200"/>
                </a:cubicBezTo>
                <a:close/>
                <a:moveTo>
                  <a:pt x="57150" y="152400"/>
                </a:moveTo>
                <a:cubicBezTo>
                  <a:pt x="46625" y="152400"/>
                  <a:pt x="38100" y="143875"/>
                  <a:pt x="38100" y="133350"/>
                </a:cubicBezTo>
                <a:cubicBezTo>
                  <a:pt x="38100" y="122825"/>
                  <a:pt x="46625" y="114300"/>
                  <a:pt x="57150" y="114300"/>
                </a:cubicBezTo>
                <a:cubicBezTo>
                  <a:pt x="67675" y="114300"/>
                  <a:pt x="76200" y="122825"/>
                  <a:pt x="76200" y="133350"/>
                </a:cubicBezTo>
                <a:cubicBezTo>
                  <a:pt x="76200" y="143875"/>
                  <a:pt x="67675" y="152400"/>
                  <a:pt x="57150" y="152400"/>
                </a:cubicBezTo>
                <a:close/>
                <a:moveTo>
                  <a:pt x="190500" y="266700"/>
                </a:moveTo>
                <a:cubicBezTo>
                  <a:pt x="148419" y="266700"/>
                  <a:pt x="114300" y="232581"/>
                  <a:pt x="114300" y="190500"/>
                </a:cubicBezTo>
                <a:cubicBezTo>
                  <a:pt x="114300" y="148419"/>
                  <a:pt x="148419" y="114300"/>
                  <a:pt x="190500" y="114300"/>
                </a:cubicBezTo>
                <a:cubicBezTo>
                  <a:pt x="232581" y="114300"/>
                  <a:pt x="266700" y="148419"/>
                  <a:pt x="266700" y="190500"/>
                </a:cubicBezTo>
                <a:cubicBezTo>
                  <a:pt x="266700" y="232581"/>
                  <a:pt x="232581" y="266700"/>
                  <a:pt x="190500" y="26670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5" name="Freeform 15"/>
          <p:cNvSpPr/>
          <p:nvPr/>
        </p:nvSpPr>
        <p:spPr>
          <a:xfrm>
            <a:off x="7137949" y="4833774"/>
            <a:ext cx="482811" cy="48281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  <p:txBody>
          <a:bodyPr/>
          <a:lstStyle/>
          <a:p>
            <a:endParaRPr/>
          </a:p>
        </p:txBody>
      </p:sp>
      <p:grpSp>
        <p:nvGrpSpPr>
          <p:cNvPr id="16" name="Group 1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冬季进补先调脾胃</a:t>
              </a: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70084" y="2908356"/>
            <a:ext cx="7651831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1">
            <a:norm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生活习惯与脾胃健康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61230" y="1698798"/>
            <a:ext cx="1869540" cy="1138956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65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05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3829" y="1628258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994345" y="2028557"/>
            <a:ext cx="4394883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遵循“早餐要吃好，午餐要吃饱，晚餐要吃少”的原则，保持饮食规律，避免暴饮暴食。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4345" y="1509487"/>
            <a:ext cx="4152900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按时进食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16748" r="16748"/>
          <a:stretch>
            <a:fillRect/>
          </a:stretch>
        </p:blipFill>
        <p:spPr>
          <a:xfrm>
            <a:off x="6096000" y="1153983"/>
            <a:ext cx="5194482" cy="5194482"/>
          </a:xfrm>
          <a:prstGeom prst="ellipse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94345" y="3637901"/>
            <a:ext cx="4394883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保证每晚7-8小时的睡眠时间，有助于脾胃的修复和再生。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4345" y="3118831"/>
            <a:ext cx="4152900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充足睡眠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4345" y="5274339"/>
            <a:ext cx="4394883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合理安排工作和休息时间，避免长时间劳累或熬夜，以减轻脾胃负担。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4345" y="4755268"/>
            <a:ext cx="4152900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劳逸结合</a:t>
            </a:r>
          </a:p>
        </p:txBody>
      </p:sp>
      <p:sp>
        <p:nvSpPr>
          <p:cNvPr id="10" name="AutoShape 10"/>
          <p:cNvSpPr/>
          <p:nvPr/>
        </p:nvSpPr>
        <p:spPr>
          <a:xfrm>
            <a:off x="763829" y="3237602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11" name="AutoShape 11"/>
          <p:cNvSpPr/>
          <p:nvPr/>
        </p:nvSpPr>
        <p:spPr>
          <a:xfrm>
            <a:off x="763829" y="4874039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grpSp>
        <p:nvGrpSpPr>
          <p:cNvPr id="12" name="Group 1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3" name="AutoShape 1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规律作息对脾胃的影响</a:t>
              </a: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25700" y="642097"/>
            <a:ext cx="6340600" cy="869820"/>
          </a:xfrm>
          <a:prstGeom prst="rect">
            <a:avLst/>
          </a:prstGeom>
        </p:spPr>
        <p:txBody>
          <a:bodyPr vert="horz" wrap="square" lIns="91440" tIns="45720" rIns="91440" bIns="45720" rtlCol="0" anchor="t" anchorCtr="1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050" b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目录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49632" y="1395288"/>
            <a:ext cx="7892735" cy="49263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203200" lvl="0" indent="-203200" algn="l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 dirty="0" err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脾胃功能与重要性</a:t>
            </a:r>
            <a:endParaRPr lang="en-US" sz="2400" dirty="0">
              <a:solidFill>
                <a:schemeClr val="dk2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  <a:p>
            <a:pPr marL="203200" lvl="0" indent="-203200" algn="l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 dirty="0" err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脾胃失调表现与诊断</a:t>
            </a:r>
            <a:endParaRPr lang="en-US" sz="2400" dirty="0">
              <a:solidFill>
                <a:schemeClr val="dk2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  <a:p>
            <a:pPr marL="203200" lvl="0" indent="-203200" algn="l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 dirty="0" err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补脾养胃方法与技巧</a:t>
            </a:r>
            <a:endParaRPr lang="en-US" sz="2400" dirty="0">
              <a:solidFill>
                <a:schemeClr val="dk2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  <a:p>
            <a:pPr marL="203200" lvl="0" indent="-203200" algn="l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zh-CN" altLang="en-US" sz="2400" dirty="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秋冬季</a:t>
            </a:r>
            <a:r>
              <a:rPr lang="en-US" sz="2400" dirty="0" err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养生注意事项</a:t>
            </a:r>
            <a:endParaRPr lang="en-US" sz="2400" dirty="0">
              <a:solidFill>
                <a:schemeClr val="dk2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  <a:p>
            <a:pPr marL="203200" lvl="0" indent="-203200" algn="l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 dirty="0" err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生活习惯与脾胃健康</a:t>
            </a:r>
            <a:endParaRPr lang="en-US" sz="2400" dirty="0">
              <a:solidFill>
                <a:schemeClr val="dk2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  <a:p>
            <a:pPr marL="203200" lvl="0" indent="-203200" algn="l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 dirty="0" err="1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食疗方案与菜谱推荐</a:t>
            </a:r>
            <a:endParaRPr lang="en-US" sz="2400" dirty="0">
              <a:solidFill>
                <a:schemeClr val="dk2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82796" y="3170591"/>
            <a:ext cx="5783287" cy="1172718"/>
            <a:chOff x="5982796" y="3170591"/>
            <a:chExt cx="5783287" cy="1172718"/>
          </a:xfrm>
        </p:grpSpPr>
        <p:sp>
          <p:nvSpPr>
            <p:cNvPr id="3" name="TextBox 3"/>
            <p:cNvSpPr txBox="1"/>
            <p:nvPr/>
          </p:nvSpPr>
          <p:spPr>
            <a:xfrm>
              <a:off x="5982796" y="3170591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减压放松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982796" y="3641126"/>
              <a:ext cx="5783287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学会适当的减压方法，如深呼吸、冥想、瑜伽等，有助于缓解压力，改善脾胃功能。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982796" y="4823246"/>
            <a:ext cx="5783287" cy="1172718"/>
            <a:chOff x="5982796" y="4823246"/>
            <a:chExt cx="5783287" cy="1172718"/>
          </a:xfrm>
        </p:grpSpPr>
        <p:sp>
          <p:nvSpPr>
            <p:cNvPr id="6" name="TextBox 6"/>
            <p:cNvSpPr txBox="1"/>
            <p:nvPr/>
          </p:nvSpPr>
          <p:spPr>
            <a:xfrm>
              <a:off x="5982796" y="4823246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社交互动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982796" y="5293781"/>
              <a:ext cx="5783287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积极参加社交活动，与朋友家人交流分享，有助于提升情绪状态，促进脾胃健康。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4805646" y="4913047"/>
            <a:ext cx="810236" cy="81023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grpSp>
        <p:nvGrpSpPr>
          <p:cNvPr id="9" name="Group 9"/>
          <p:cNvGrpSpPr/>
          <p:nvPr/>
        </p:nvGrpSpPr>
        <p:grpSpPr>
          <a:xfrm>
            <a:off x="5982796" y="1521950"/>
            <a:ext cx="5687135" cy="1172718"/>
            <a:chOff x="5982796" y="1521950"/>
            <a:chExt cx="5687135" cy="1172718"/>
          </a:xfrm>
        </p:grpSpPr>
        <p:sp>
          <p:nvSpPr>
            <p:cNvPr id="10" name="TextBox 10"/>
            <p:cNvSpPr txBox="1"/>
            <p:nvPr/>
          </p:nvSpPr>
          <p:spPr>
            <a:xfrm>
              <a:off x="5982796" y="1521950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心情舒畅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982796" y="1992485"/>
              <a:ext cx="5687135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保持积极乐观的心态，避免过度焦虑、抑郁等负面情绪对脾胃的损伤。</a:t>
              </a:r>
            </a:p>
          </p:txBody>
        </p:sp>
      </p:grpSp>
      <p:sp>
        <p:nvSpPr>
          <p:cNvPr id="12" name="AutoShape 12"/>
          <p:cNvSpPr/>
          <p:nvPr/>
        </p:nvSpPr>
        <p:spPr>
          <a:xfrm>
            <a:off x="4805646" y="3272584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13" name="AutoShape 13"/>
          <p:cNvSpPr/>
          <p:nvPr/>
        </p:nvSpPr>
        <p:spPr>
          <a:xfrm>
            <a:off x="4805646" y="1611485"/>
            <a:ext cx="810236" cy="81023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14" name="AutoShape 14"/>
          <p:cNvSpPr/>
          <p:nvPr/>
        </p:nvSpPr>
        <p:spPr>
          <a:xfrm>
            <a:off x="641457" y="1735931"/>
            <a:ext cx="3722789" cy="3981079"/>
          </a:xfrm>
          <a:prstGeom prst="rect">
            <a:avLst/>
          </a:prstGeom>
          <a:solidFill>
            <a:schemeClr val="accent1">
              <a:alpha val="94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15" name="Freeform 15"/>
          <p:cNvSpPr/>
          <p:nvPr/>
        </p:nvSpPr>
        <p:spPr>
          <a:xfrm>
            <a:off x="5014447" y="3486249"/>
            <a:ext cx="391670" cy="39167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88693" y="85468"/>
                </a:moveTo>
                <a:lnTo>
                  <a:pt x="193700" y="180461"/>
                </a:lnTo>
                <a:lnTo>
                  <a:pt x="301971" y="180461"/>
                </a:lnTo>
                <a:cubicBezTo>
                  <a:pt x="303686" y="171298"/>
                  <a:pt x="304800" y="162001"/>
                  <a:pt x="304800" y="152400"/>
                </a:cubicBezTo>
                <a:cubicBezTo>
                  <a:pt x="304800" y="128273"/>
                  <a:pt x="298694" y="105747"/>
                  <a:pt x="288693" y="85468"/>
                </a:cubicBezTo>
                <a:close/>
                <a:moveTo>
                  <a:pt x="200549" y="145161"/>
                </a:moveTo>
                <a:lnTo>
                  <a:pt x="278682" y="67066"/>
                </a:lnTo>
                <a:cubicBezTo>
                  <a:pt x="260080" y="39643"/>
                  <a:pt x="232543" y="19241"/>
                  <a:pt x="200549" y="8525"/>
                </a:cubicBezTo>
                <a:lnTo>
                  <a:pt x="200549" y="145161"/>
                </a:lnTo>
                <a:close/>
                <a:moveTo>
                  <a:pt x="159525" y="200549"/>
                </a:moveTo>
                <a:lnTo>
                  <a:pt x="237677" y="278721"/>
                </a:lnTo>
                <a:cubicBezTo>
                  <a:pt x="265138" y="260156"/>
                  <a:pt x="285560" y="232581"/>
                  <a:pt x="296275" y="200549"/>
                </a:cubicBezTo>
                <a:lnTo>
                  <a:pt x="159525" y="200549"/>
                </a:lnTo>
                <a:close/>
                <a:moveTo>
                  <a:pt x="180432" y="111862"/>
                </a:moveTo>
                <a:lnTo>
                  <a:pt x="180432" y="2829"/>
                </a:lnTo>
                <a:cubicBezTo>
                  <a:pt x="171317" y="1133"/>
                  <a:pt x="162001" y="0"/>
                  <a:pt x="152400" y="0"/>
                </a:cubicBezTo>
                <a:cubicBezTo>
                  <a:pt x="128064" y="0"/>
                  <a:pt x="105366" y="6229"/>
                  <a:pt x="84963" y="16393"/>
                </a:cubicBezTo>
                <a:lnTo>
                  <a:pt x="180432" y="111862"/>
                </a:lnTo>
                <a:close/>
                <a:moveTo>
                  <a:pt x="124368" y="193853"/>
                </a:moveTo>
                <a:lnTo>
                  <a:pt x="124368" y="301981"/>
                </a:lnTo>
                <a:cubicBezTo>
                  <a:pt x="133483" y="303686"/>
                  <a:pt x="142799" y="304800"/>
                  <a:pt x="152400" y="304800"/>
                </a:cubicBezTo>
                <a:cubicBezTo>
                  <a:pt x="176508" y="304800"/>
                  <a:pt x="198987" y="298694"/>
                  <a:pt x="219266" y="288722"/>
                </a:cubicBezTo>
                <a:lnTo>
                  <a:pt x="124368" y="193853"/>
                </a:lnTo>
                <a:close/>
                <a:moveTo>
                  <a:pt x="104232" y="159763"/>
                </a:moveTo>
                <a:lnTo>
                  <a:pt x="26194" y="237792"/>
                </a:lnTo>
                <a:cubicBezTo>
                  <a:pt x="44758" y="265176"/>
                  <a:pt x="72276" y="285569"/>
                  <a:pt x="104232" y="296285"/>
                </a:cubicBezTo>
                <a:lnTo>
                  <a:pt x="104232" y="159763"/>
                </a:lnTo>
                <a:close/>
                <a:moveTo>
                  <a:pt x="2829" y="124368"/>
                </a:moveTo>
                <a:cubicBezTo>
                  <a:pt x="1133" y="133483"/>
                  <a:pt x="0" y="142799"/>
                  <a:pt x="0" y="152400"/>
                </a:cubicBezTo>
                <a:cubicBezTo>
                  <a:pt x="0" y="176584"/>
                  <a:pt x="6144" y="199130"/>
                  <a:pt x="16145" y="219408"/>
                </a:cubicBezTo>
                <a:lnTo>
                  <a:pt x="111195" y="124358"/>
                </a:lnTo>
                <a:lnTo>
                  <a:pt x="2829" y="124358"/>
                </a:lnTo>
                <a:close/>
                <a:moveTo>
                  <a:pt x="66637" y="26489"/>
                </a:moveTo>
                <a:cubicBezTo>
                  <a:pt x="39443" y="45053"/>
                  <a:pt x="19183" y="72428"/>
                  <a:pt x="8525" y="104232"/>
                </a:cubicBezTo>
                <a:lnTo>
                  <a:pt x="144389" y="104232"/>
                </a:lnTo>
                <a:lnTo>
                  <a:pt x="66637" y="264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6" name="Freeform 16"/>
          <p:cNvSpPr/>
          <p:nvPr/>
        </p:nvSpPr>
        <p:spPr>
          <a:xfrm>
            <a:off x="5014447" y="1795508"/>
            <a:ext cx="391670" cy="39167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7" name="Freeform 17"/>
          <p:cNvSpPr/>
          <p:nvPr/>
        </p:nvSpPr>
        <p:spPr>
          <a:xfrm>
            <a:off x="5026640" y="5128951"/>
            <a:ext cx="378428" cy="37842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09550" y="0"/>
                </a:moveTo>
                <a:cubicBezTo>
                  <a:pt x="156943" y="0"/>
                  <a:pt x="114300" y="42643"/>
                  <a:pt x="114300" y="95250"/>
                </a:cubicBezTo>
                <a:cubicBezTo>
                  <a:pt x="114300" y="101213"/>
                  <a:pt x="114852" y="107042"/>
                  <a:pt x="115900" y="112700"/>
                </a:cubicBezTo>
                <a:lnTo>
                  <a:pt x="0" y="228600"/>
                </a:lnTo>
                <a:lnTo>
                  <a:pt x="0" y="285750"/>
                </a:lnTo>
                <a:cubicBezTo>
                  <a:pt x="0" y="296275"/>
                  <a:pt x="8525" y="304800"/>
                  <a:pt x="19050" y="304800"/>
                </a:cubicBezTo>
                <a:lnTo>
                  <a:pt x="38100" y="30480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247650"/>
                </a:lnTo>
                <a:lnTo>
                  <a:pt x="114300" y="247650"/>
                </a:lnTo>
                <a:lnTo>
                  <a:pt x="114300" y="209550"/>
                </a:lnTo>
                <a:lnTo>
                  <a:pt x="152400" y="209550"/>
                </a:lnTo>
                <a:lnTo>
                  <a:pt x="177117" y="184833"/>
                </a:lnTo>
                <a:cubicBezTo>
                  <a:pt x="187242" y="188500"/>
                  <a:pt x="198158" y="190500"/>
                  <a:pt x="209550" y="190500"/>
                </a:cubicBezTo>
                <a:cubicBezTo>
                  <a:pt x="262157" y="190500"/>
                  <a:pt x="304800" y="147857"/>
                  <a:pt x="304800" y="95250"/>
                </a:cubicBezTo>
                <a:cubicBezTo>
                  <a:pt x="304800" y="42643"/>
                  <a:pt x="262157" y="0"/>
                  <a:pt x="209550" y="0"/>
                </a:cubicBezTo>
                <a:close/>
                <a:moveTo>
                  <a:pt x="238087" y="95288"/>
                </a:moveTo>
                <a:cubicBezTo>
                  <a:pt x="222304" y="95288"/>
                  <a:pt x="209512" y="82496"/>
                  <a:pt x="209512" y="66713"/>
                </a:cubicBezTo>
                <a:cubicBezTo>
                  <a:pt x="209512" y="50930"/>
                  <a:pt x="222304" y="38138"/>
                  <a:pt x="238087" y="38138"/>
                </a:cubicBezTo>
                <a:cubicBezTo>
                  <a:pt x="253870" y="38138"/>
                  <a:pt x="266662" y="50930"/>
                  <a:pt x="266662" y="66713"/>
                </a:cubicBezTo>
                <a:cubicBezTo>
                  <a:pt x="266662" y="82496"/>
                  <a:pt x="253870" y="95288"/>
                  <a:pt x="238087" y="9528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  <p:txBody>
          <a:bodyPr/>
          <a:lstStyle/>
          <a:p>
            <a:endParaRPr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alphaModFix/>
          </a:blip>
          <a:srcRect l="16197" r="16197"/>
          <a:stretch>
            <a:fillRect/>
          </a:stretch>
        </p:blipFill>
        <p:spPr>
          <a:xfrm>
            <a:off x="641457" y="1883900"/>
            <a:ext cx="3722789" cy="367108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0" name="AutoShape 20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情绪管理与脾胃健康关系</a:t>
              </a:r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82796" y="3116804"/>
            <a:ext cx="5783287" cy="1160526"/>
            <a:chOff x="5982796" y="3116804"/>
            <a:chExt cx="5783287" cy="1160526"/>
          </a:xfrm>
        </p:grpSpPr>
        <p:sp>
          <p:nvSpPr>
            <p:cNvPr id="3" name="TextBox 3"/>
            <p:cNvSpPr txBox="1"/>
            <p:nvPr/>
          </p:nvSpPr>
          <p:spPr>
            <a:xfrm>
              <a:off x="5982796" y="3116804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按摩保健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982796" y="3575147"/>
              <a:ext cx="5783287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针对脾胃的穴位进行按摩，如足三里、中脘等，可促进脾胃气血流通，缓解脾胃不适。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982796" y="4769459"/>
            <a:ext cx="5783287" cy="1160526"/>
            <a:chOff x="5982796" y="4769459"/>
            <a:chExt cx="5783287" cy="1160526"/>
          </a:xfrm>
        </p:grpSpPr>
        <p:sp>
          <p:nvSpPr>
            <p:cNvPr id="6" name="TextBox 6"/>
            <p:cNvSpPr txBox="1"/>
            <p:nvPr/>
          </p:nvSpPr>
          <p:spPr>
            <a:xfrm>
              <a:off x="5982796" y="4769459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瑜伽调理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982796" y="5227802"/>
              <a:ext cx="5783287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通过瑜伽的呼吸练习和体位法，有助于调节身体内分泌，改善脾胃功能。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982796" y="1468163"/>
            <a:ext cx="4521094" cy="39852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适量运动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2796" y="1926506"/>
            <a:ext cx="5700871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根据自身体质选择合适的运动方式，如散步、慢跑、太极拳等，有助于增强脾胃功能。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16675" r="16675"/>
          <a:stretch>
            <a:fillRect/>
          </a:stretch>
        </p:blipFill>
        <p:spPr>
          <a:xfrm>
            <a:off x="869006" y="1293634"/>
            <a:ext cx="4563024" cy="4563025"/>
          </a:xfrm>
          <a:prstGeom prst="diamond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2" name="AutoShape 1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运动锻炼在补脾养胃中的作用</a:t>
              </a:r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70084" y="2908356"/>
            <a:ext cx="7651831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1">
            <a:norm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食疗方案与菜谱推荐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61230" y="1698798"/>
            <a:ext cx="1869540" cy="1138956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65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06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/>
          </a:blip>
          <a:srcRect l="16748" r="16748"/>
          <a:stretch>
            <a:fillRect/>
          </a:stretch>
        </p:blipFill>
        <p:spPr>
          <a:xfrm>
            <a:off x="939482" y="1415327"/>
            <a:ext cx="4843295" cy="4843295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261748" y="2005888"/>
            <a:ext cx="4762500" cy="18383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依据中医理论，针对脾胃功能虚弱的人群，食疗方案应注重健脾益气、养胃和中。食物选择上，应优先考虑易于消化、营养丰富的食物，避免过于油腻、辛辣、生冷的食物。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261748" y="1352723"/>
            <a:ext cx="4638675" cy="8382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2014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食疗原则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61748" y="4499375"/>
            <a:ext cx="4762500" cy="18383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适用于脾胃虚弱、消化不良、食欲不振、腹胀便溏等人群。特别是老年人、儿童、孕妇及患有慢性疾病的人群，更应注意脾胃的调养。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61748" y="3870593"/>
            <a:ext cx="5124450" cy="8382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2014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适用人群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8" name="AutoShape 8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9" name="AutoShape 9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食疗原则及适用人群</a:t>
              </a:r>
            </a:p>
          </p:txBody>
        </p: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16667" b="16667"/>
          <a:stretch>
            <a:fillRect/>
          </a:stretch>
        </p:blipFill>
        <p:spPr>
          <a:xfrm>
            <a:off x="705128" y="1258733"/>
            <a:ext cx="5140490" cy="5140491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422466" y="1924848"/>
            <a:ext cx="5064406" cy="99479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山药薏米粥。将山药、薏米、大米适量洗净，一同放入锅中，加水适量，煮至粥熟即可。此粥具有健脾益气、养胃和中的功效。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422466" y="1539657"/>
            <a:ext cx="4169507" cy="36728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菜谱一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22466" y="3539953"/>
            <a:ext cx="5064406" cy="99479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红枣山药汤。将红枣、山药适量洗净，放入锅中，加水适量，煮至汤浓即可。此汤具有补中益气、健脾养胃的作用。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22466" y="3191338"/>
            <a:ext cx="4169507" cy="36728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菜谱二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22466" y="5213997"/>
            <a:ext cx="5064406" cy="99479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南瓜小米粥。将南瓜去皮切块，与小米一同放入锅中，加水适量，煮至粥熟即可。此粥具有养胃和中、益气补虚的功效。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22466" y="4823558"/>
            <a:ext cx="4169507" cy="36728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菜谱三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0" name="AutoShape 10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菜谱推荐及制作方法</a:t>
              </a:r>
            </a:p>
          </p:txBody>
        </p: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3829" y="1414808"/>
            <a:ext cx="6734175" cy="8858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74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食物搭配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3829" y="2093647"/>
            <a:ext cx="6734175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在食疗过程中，应注重食物的合理搭配，以达到更好的养生效果。如山药与薏米、红枣等搭配，可增强健脾养胃的作用；南瓜与小米搭配，可起到养胃和中的作用。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9593" y="3949139"/>
            <a:ext cx="6524625" cy="8858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74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禁忌事项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9593" y="4645945"/>
            <a:ext cx="6810375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在食疗过程中，应避免食用过于油腻、辛辣、生冷的食物，以免加重脾胃负担。同时，也要注意不要暴饮暴食，以免损伤脾胃功能。对于特殊人群如孕妇、儿童等，应在医生指导下进行食疗调养。</a:t>
            </a:r>
          </a:p>
        </p:txBody>
      </p:sp>
      <p:sp>
        <p:nvSpPr>
          <p:cNvPr id="6" name="AutoShape 6"/>
          <p:cNvSpPr/>
          <p:nvPr/>
        </p:nvSpPr>
        <p:spPr>
          <a:xfrm>
            <a:off x="884406" y="5955116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831494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1514246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cxnSp>
        <p:nvCxnSpPr>
          <p:cNvPr id="9" name="Connector 9"/>
          <p:cNvCxnSpPr/>
          <p:nvPr/>
        </p:nvCxnSpPr>
        <p:spPr>
          <a:xfrm>
            <a:off x="1585874" y="6029346"/>
            <a:ext cx="6181975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/>
          </a:blip>
          <a:srcRect l="25061" r="25061"/>
          <a:stretch>
            <a:fillRect/>
          </a:stretch>
        </p:blipFill>
        <p:spPr>
          <a:xfrm>
            <a:off x="7803289" y="1299241"/>
            <a:ext cx="3679824" cy="4906431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52680" y="3629459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12" name="AutoShape 12"/>
          <p:cNvSpPr/>
          <p:nvPr/>
        </p:nvSpPr>
        <p:spPr>
          <a:xfrm>
            <a:off x="799768" y="3629459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13" name="AutoShape 13"/>
          <p:cNvSpPr/>
          <p:nvPr/>
        </p:nvSpPr>
        <p:spPr>
          <a:xfrm>
            <a:off x="1482520" y="3629459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cxnSp>
        <p:nvCxnSpPr>
          <p:cNvPr id="14" name="Connector 14"/>
          <p:cNvCxnSpPr/>
          <p:nvPr/>
        </p:nvCxnSpPr>
        <p:spPr>
          <a:xfrm>
            <a:off x="1554148" y="3703689"/>
            <a:ext cx="6181975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5" name="Group 15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6" name="AutoShape 1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食物搭配禁忌注意事项</a:t>
              </a:r>
            </a:p>
          </p:txBody>
        </p:sp>
      </p:grp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1938" y="2111473"/>
            <a:ext cx="11668125" cy="1389362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rmAutofit/>
          </a:bodyPr>
          <a:lstStyle/>
          <a:p>
            <a:pPr algn="ctr">
              <a:lnSpc>
                <a:spcPct val="64000"/>
              </a:lnSpc>
            </a:pPr>
            <a:r>
              <a:rPr lang="en-US" sz="78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感谢您的聆听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38269" y="3685888"/>
            <a:ext cx="8181975" cy="465118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rmAutofit/>
          </a:bodyPr>
          <a:lstStyle/>
          <a:p>
            <a:pPr algn="ctr">
              <a:lnSpc>
                <a:spcPct val="64000"/>
              </a:lnSpc>
            </a:pPr>
            <a:r>
              <a:rPr lang="en-US" sz="2025">
                <a:solidFill>
                  <a:schemeClr val="accent1">
                    <a:alpha val="100000"/>
                  </a:schemeClr>
                </a:solidFill>
                <a:latin typeface="Arial"/>
                <a:ea typeface="Arial"/>
                <a:cs typeface="Arial"/>
              </a:rPr>
              <a:t>Thankyouforwatching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70084" y="2908356"/>
            <a:ext cx="7651831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1">
            <a:norm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脾胃功能与重要性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61230" y="1698798"/>
            <a:ext cx="1869540" cy="1138956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65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90089" y="1514981"/>
            <a:ext cx="932011" cy="9320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990089" y="4677159"/>
            <a:ext cx="2409825" cy="10477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脾胃共同承担着化生气血的重任，是后天之本，为人体提供所需的营养物质和能量。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0089" y="3829496"/>
            <a:ext cx="2409825" cy="44767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气血生化之源</a:t>
            </a:r>
          </a:p>
        </p:txBody>
      </p:sp>
      <p:cxnSp>
        <p:nvCxnSpPr>
          <p:cNvPr id="5" name="Connector 5"/>
          <p:cNvCxnSpPr/>
          <p:nvPr/>
        </p:nvCxnSpPr>
        <p:spPr>
          <a:xfrm>
            <a:off x="1095003" y="4507169"/>
            <a:ext cx="2676821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Connector 6"/>
          <p:cNvCxnSpPr/>
          <p:nvPr/>
        </p:nvCxnSpPr>
        <p:spPr>
          <a:xfrm>
            <a:off x="3569918" y="4041523"/>
            <a:ext cx="207264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Freeform 7"/>
          <p:cNvSpPr/>
          <p:nvPr/>
        </p:nvSpPr>
        <p:spPr>
          <a:xfrm>
            <a:off x="3687773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>
            <a:solidFill>
              <a:schemeClr val="accent1">
                <a:alpha val="100000"/>
              </a:schemeClr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4671297" y="1454147"/>
            <a:ext cx="932011" cy="932011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938" y="1393187"/>
            <a:ext cx="2231507" cy="2231507"/>
          </a:xfrm>
          <a:prstGeom prst="ellipse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671297" y="3829496"/>
            <a:ext cx="2409825" cy="44767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运化水湿</a:t>
            </a:r>
          </a:p>
        </p:txBody>
      </p:sp>
      <p:cxnSp>
        <p:nvCxnSpPr>
          <p:cNvPr id="11" name="Connector 11"/>
          <p:cNvCxnSpPr/>
          <p:nvPr/>
        </p:nvCxnSpPr>
        <p:spPr>
          <a:xfrm>
            <a:off x="4776211" y="4446335"/>
            <a:ext cx="2676821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2" name="Connector 12"/>
          <p:cNvCxnSpPr/>
          <p:nvPr/>
        </p:nvCxnSpPr>
        <p:spPr>
          <a:xfrm>
            <a:off x="7251125" y="4041523"/>
            <a:ext cx="207264" cy="0"/>
          </a:xfrm>
          <a:prstGeom prst="line">
            <a:avLst/>
          </a:prstGeom>
          <a:ln w="3810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3" name="Freeform 13"/>
          <p:cNvSpPr/>
          <p:nvPr/>
        </p:nvSpPr>
        <p:spPr>
          <a:xfrm>
            <a:off x="7368981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  <a:ln>
            <a:solidFill>
              <a:schemeClr val="accent1">
                <a:alpha val="100000"/>
              </a:schemeClr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4" name="AutoShape 14"/>
          <p:cNvSpPr/>
          <p:nvPr/>
        </p:nvSpPr>
        <p:spPr>
          <a:xfrm>
            <a:off x="8373015" y="1454147"/>
            <a:ext cx="932011" cy="9320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656" y="1393187"/>
            <a:ext cx="2231507" cy="2231507"/>
          </a:xfrm>
          <a:prstGeom prst="ellipse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8373015" y="3829496"/>
            <a:ext cx="2409825" cy="44767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主升清降浊</a:t>
            </a:r>
          </a:p>
        </p:txBody>
      </p:sp>
      <p:cxnSp>
        <p:nvCxnSpPr>
          <p:cNvPr id="17" name="Connector 17"/>
          <p:cNvCxnSpPr/>
          <p:nvPr/>
        </p:nvCxnSpPr>
        <p:spPr>
          <a:xfrm>
            <a:off x="8477928" y="4446335"/>
            <a:ext cx="2676821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Connector 18"/>
          <p:cNvCxnSpPr/>
          <p:nvPr/>
        </p:nvCxnSpPr>
        <p:spPr>
          <a:xfrm>
            <a:off x="10952843" y="4041523"/>
            <a:ext cx="207264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Freeform 19"/>
          <p:cNvSpPr/>
          <p:nvPr/>
        </p:nvSpPr>
        <p:spPr>
          <a:xfrm>
            <a:off x="11070699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>
            <a:solidFill>
              <a:schemeClr val="accent1">
                <a:alpha val="100000"/>
              </a:schemeClr>
            </a:solidFill>
          </a:ln>
        </p:spPr>
        <p:txBody>
          <a:bodyPr/>
          <a:lstStyle/>
          <a:p>
            <a:endParaRPr/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 l="16667" r="16667"/>
          <a:stretch>
            <a:fillRect/>
          </a:stretch>
        </p:blipFill>
        <p:spPr>
          <a:xfrm>
            <a:off x="1358558" y="1454147"/>
            <a:ext cx="2231507" cy="2231507"/>
          </a:xfrm>
          <a:prstGeom prst="ellipse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4671297" y="4677159"/>
            <a:ext cx="2409825" cy="10477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脾胃具有运化水湿的功能，能够防止水湿停滞，维持人体正常的水液代谢。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373015" y="4677159"/>
            <a:ext cx="2409825" cy="10477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脾胃的升降功能正常，则清气上升，浊气下降，维持人体正常的生理功能。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392065" y="1604894"/>
            <a:ext cx="581025" cy="4572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en-US" sz="20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690347" y="1604894"/>
            <a:ext cx="578298" cy="437007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US" sz="20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80564" y="1604894"/>
            <a:ext cx="581025" cy="4572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en-US" sz="20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7" name="AutoShape 2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6" name="AutoShape 4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脾胃在中医理论中的角色</a:t>
              </a: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3859086" flipV="1">
            <a:off x="1527125" y="1469413"/>
            <a:ext cx="2109431" cy="2217572"/>
          </a:xfrm>
          <a:prstGeom prst="parallelogram">
            <a:avLst>
              <a:gd name="adj" fmla="val 54601"/>
            </a:avLst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1326935" y="4590395"/>
            <a:ext cx="2450691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脾胃虚弱会导致气血不足，出现面色萎黄、神疲乏力、头晕目眩等症状。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6748" r="16748"/>
          <a:stretch>
            <a:fillRect/>
          </a:stretch>
        </p:blipFill>
        <p:spPr>
          <a:xfrm>
            <a:off x="1602827" y="1536628"/>
            <a:ext cx="1898907" cy="1898907"/>
          </a:xfrm>
          <a:prstGeom prst="ellipse">
            <a:avLst/>
          </a:prstGeom>
        </p:spPr>
      </p:pic>
      <p:sp>
        <p:nvSpPr>
          <p:cNvPr id="5" name="AutoShape 5"/>
          <p:cNvSpPr/>
          <p:nvPr/>
        </p:nvSpPr>
        <p:spPr>
          <a:xfrm rot="-3859086" flipV="1">
            <a:off x="5041284" y="1457221"/>
            <a:ext cx="2109431" cy="2217572"/>
          </a:xfrm>
          <a:prstGeom prst="parallelogram">
            <a:avLst>
              <a:gd name="adj" fmla="val 54601"/>
            </a:avLst>
          </a:prstGeom>
          <a:solidFill>
            <a:schemeClr val="accent2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6675" r="16675"/>
          <a:stretch>
            <a:fillRect/>
          </a:stretch>
        </p:blipFill>
        <p:spPr>
          <a:xfrm>
            <a:off x="5168347" y="1536628"/>
            <a:ext cx="1898907" cy="1898907"/>
          </a:xfrm>
          <a:prstGeom prst="ellipse">
            <a:avLst/>
          </a:prstGeom>
        </p:spPr>
      </p:pic>
      <p:sp>
        <p:nvSpPr>
          <p:cNvPr id="7" name="AutoShape 7"/>
          <p:cNvSpPr/>
          <p:nvPr/>
        </p:nvSpPr>
        <p:spPr>
          <a:xfrm rot="-3859086" flipV="1">
            <a:off x="8711366" y="1419290"/>
            <a:ext cx="2109431" cy="2217572"/>
          </a:xfrm>
          <a:prstGeom prst="parallelogram">
            <a:avLst>
              <a:gd name="adj" fmla="val 54601"/>
            </a:avLst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t="16675" b="16675"/>
          <a:stretch>
            <a:fillRect/>
          </a:stretch>
        </p:blipFill>
        <p:spPr>
          <a:xfrm>
            <a:off x="8871767" y="1536628"/>
            <a:ext cx="1898907" cy="1898907"/>
          </a:xfrm>
          <a:prstGeom prst="ellipse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66381" y="3766355"/>
            <a:ext cx="2971800" cy="485775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rmAutofit/>
          </a:bodyPr>
          <a:lstStyle/>
          <a:p>
            <a:pPr algn="ctr"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气血不足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26739" y="4350852"/>
            <a:ext cx="2651083" cy="97536"/>
            <a:chOff x="1226739" y="4350852"/>
            <a:chExt cx="2651083" cy="97536"/>
          </a:xfrm>
        </p:grpSpPr>
        <p:cxnSp>
          <p:nvCxnSpPr>
            <p:cNvPr id="11" name="Connector 11"/>
            <p:cNvCxnSpPr/>
            <p:nvPr/>
          </p:nvCxnSpPr>
          <p:spPr>
            <a:xfrm flipV="1">
              <a:off x="1287927" y="4399620"/>
              <a:ext cx="2492359" cy="4740"/>
            </a:xfrm>
            <a:prstGeom prst="line">
              <a:avLst/>
            </a:prstGeom>
            <a:ln w="9525">
              <a:solidFill>
                <a:schemeClr val="accent1"/>
              </a:solidFill>
              <a:prstDash val="solid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AutoShape 12"/>
            <p:cNvSpPr/>
            <p:nvPr/>
          </p:nvSpPr>
          <p:spPr>
            <a:xfrm>
              <a:off x="1226739" y="4350852"/>
              <a:ext cx="97536" cy="9753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3780286" y="4350852"/>
              <a:ext cx="97536" cy="9753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892456" y="4590395"/>
            <a:ext cx="2450691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脾胃运化失常，水湿停滞，可导致肥胖、水肿、泄泻等问题。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641426" y="3746205"/>
            <a:ext cx="2952750" cy="485775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rmAutofit/>
          </a:bodyPr>
          <a:lstStyle/>
          <a:p>
            <a:pPr algn="ctr"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湿邪内停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792260" y="4350852"/>
            <a:ext cx="2651083" cy="97536"/>
            <a:chOff x="4792260" y="4350852"/>
            <a:chExt cx="2651083" cy="97536"/>
          </a:xfrm>
        </p:grpSpPr>
        <p:cxnSp>
          <p:nvCxnSpPr>
            <p:cNvPr id="17" name="Connector 17"/>
            <p:cNvCxnSpPr/>
            <p:nvPr/>
          </p:nvCxnSpPr>
          <p:spPr>
            <a:xfrm flipV="1">
              <a:off x="4853447" y="4399620"/>
              <a:ext cx="2492359" cy="4740"/>
            </a:xfrm>
            <a:prstGeom prst="line">
              <a:avLst/>
            </a:prstGeom>
            <a:ln w="9525">
              <a:solidFill>
                <a:schemeClr val="accent2"/>
              </a:solidFill>
              <a:prstDash val="solid"/>
              <a:headEnd type="none"/>
              <a:tailEnd type="none"/>
            </a:ln>
          </p:spPr>
          <p:style>
            <a:lnRef idx="0">
              <a:schemeClr val="accent2"/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sp>
          <p:nvSpPr>
            <p:cNvPr id="18" name="AutoShape 18"/>
            <p:cNvSpPr/>
            <p:nvPr/>
          </p:nvSpPr>
          <p:spPr>
            <a:xfrm>
              <a:off x="4792260" y="4350852"/>
              <a:ext cx="97536" cy="97536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7345807" y="4350852"/>
              <a:ext cx="97536" cy="97536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595875" y="4590395"/>
            <a:ext cx="2450691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脾胃升降功能失常，可出现胃胀、反酸、呕吐、呃逆等症状。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311508" y="3746205"/>
            <a:ext cx="3019425" cy="485775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rmAutofit/>
          </a:bodyPr>
          <a:lstStyle/>
          <a:p>
            <a:pPr algn="ctr"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升降失常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8495679" y="4350852"/>
            <a:ext cx="2651083" cy="97536"/>
            <a:chOff x="8495679" y="4350852"/>
            <a:chExt cx="2651083" cy="97536"/>
          </a:xfrm>
        </p:grpSpPr>
        <p:cxnSp>
          <p:nvCxnSpPr>
            <p:cNvPr id="23" name="Connector 23"/>
            <p:cNvCxnSpPr/>
            <p:nvPr/>
          </p:nvCxnSpPr>
          <p:spPr>
            <a:xfrm flipV="1">
              <a:off x="8556866" y="4399620"/>
              <a:ext cx="2492359" cy="4740"/>
            </a:xfrm>
            <a:prstGeom prst="line">
              <a:avLst/>
            </a:prstGeom>
            <a:ln w="9525">
              <a:solidFill>
                <a:schemeClr val="accent1"/>
              </a:solidFill>
              <a:prstDash val="solid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AutoShape 24"/>
            <p:cNvSpPr/>
            <p:nvPr/>
          </p:nvSpPr>
          <p:spPr>
            <a:xfrm>
              <a:off x="8495679" y="4350852"/>
              <a:ext cx="97536" cy="9753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11049226" y="4350852"/>
              <a:ext cx="97536" cy="9753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7" name="AutoShape 2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6" name="AutoShape 4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脾胃失调引发的健康问题</a:t>
              </a: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6675" r="16675"/>
          <a:stretch>
            <a:fillRect/>
          </a:stretch>
        </p:blipFill>
        <p:spPr>
          <a:xfrm>
            <a:off x="3352886" y="2055085"/>
            <a:ext cx="2476500" cy="2476500"/>
          </a:xfrm>
          <a:prstGeom prst="ellipse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16748" r="16748"/>
          <a:stretch>
            <a:fillRect/>
          </a:stretch>
        </p:blipFill>
        <p:spPr>
          <a:xfrm>
            <a:off x="6374798" y="2055085"/>
            <a:ext cx="2476500" cy="2476500"/>
          </a:xfrm>
          <a:prstGeom prst="ellipse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352886" y="2107432"/>
            <a:ext cx="665795" cy="665791"/>
            <a:chOff x="3352886" y="2107432"/>
            <a:chExt cx="665795" cy="665791"/>
          </a:xfrm>
        </p:grpSpPr>
        <p:sp>
          <p:nvSpPr>
            <p:cNvPr id="5" name="AutoShape 5"/>
            <p:cNvSpPr/>
            <p:nvPr/>
          </p:nvSpPr>
          <p:spPr>
            <a:xfrm>
              <a:off x="3352886" y="2107432"/>
              <a:ext cx="665795" cy="665791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>
              <a:solidFill>
                <a:schemeClr val="accent1">
                  <a:alpha val="100000"/>
                  <a:lumMod val="60000"/>
                  <a:lumMod val="40000"/>
                </a:schemeClr>
              </a:solidFill>
              <a:prstDash val="soli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Freeform 6"/>
            <p:cNvSpPr/>
            <p:nvPr/>
          </p:nvSpPr>
          <p:spPr>
            <a:xfrm>
              <a:off x="3532726" y="2292906"/>
              <a:ext cx="306115" cy="294843"/>
            </a:xfrm>
            <a:custGeom>
              <a:avLst/>
              <a:gdLst/>
              <a:ahLst/>
              <a:cxnLst/>
              <a:rect l="l" t="t" r="r" b="b"/>
              <a:pathLst>
                <a:path w="6826" h="6826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174522" y="2107432"/>
            <a:ext cx="665795" cy="665791"/>
            <a:chOff x="8174522" y="2107432"/>
            <a:chExt cx="665795" cy="665791"/>
          </a:xfrm>
        </p:grpSpPr>
        <p:sp>
          <p:nvSpPr>
            <p:cNvPr id="8" name="AutoShape 8"/>
            <p:cNvSpPr/>
            <p:nvPr/>
          </p:nvSpPr>
          <p:spPr>
            <a:xfrm>
              <a:off x="8174522" y="2107432"/>
              <a:ext cx="665795" cy="665791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>
              <a:solidFill>
                <a:schemeClr val="accent1">
                  <a:alpha val="100000"/>
                  <a:lumMod val="60000"/>
                  <a:lumMod val="40000"/>
                </a:schemeClr>
              </a:solidFill>
              <a:prstDash val="soli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Freeform 9"/>
            <p:cNvSpPr/>
            <p:nvPr/>
          </p:nvSpPr>
          <p:spPr>
            <a:xfrm>
              <a:off x="8354362" y="2273856"/>
              <a:ext cx="306115" cy="294843"/>
            </a:xfrm>
            <a:custGeom>
              <a:avLst/>
              <a:gdLst/>
              <a:ahLst/>
              <a:cxnLst/>
              <a:rect l="l" t="t" r="r" b="b"/>
              <a:pathLst>
                <a:path w="6826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252748" y="4178300"/>
            <a:ext cx="665795" cy="665791"/>
            <a:chOff x="4252748" y="4178300"/>
            <a:chExt cx="665795" cy="665791"/>
          </a:xfrm>
        </p:grpSpPr>
        <p:sp>
          <p:nvSpPr>
            <p:cNvPr id="11" name="AutoShape 11"/>
            <p:cNvSpPr/>
            <p:nvPr/>
          </p:nvSpPr>
          <p:spPr>
            <a:xfrm>
              <a:off x="4252748" y="4178300"/>
              <a:ext cx="665795" cy="665791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>
              <a:solidFill>
                <a:schemeClr val="accent1">
                  <a:alpha val="100000"/>
                  <a:lumMod val="60000"/>
                  <a:lumMod val="40000"/>
                </a:schemeClr>
              </a:solidFill>
              <a:prstDash val="soli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432588" y="4363773"/>
              <a:ext cx="306115" cy="294843"/>
            </a:xfrm>
            <a:custGeom>
              <a:avLst/>
              <a:gdLst/>
              <a:ahLst/>
              <a:cxnLst/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274660" y="4178300"/>
            <a:ext cx="665795" cy="665791"/>
            <a:chOff x="7274660" y="4178300"/>
            <a:chExt cx="665795" cy="665791"/>
          </a:xfrm>
        </p:grpSpPr>
        <p:sp>
          <p:nvSpPr>
            <p:cNvPr id="14" name="AutoShape 14"/>
            <p:cNvSpPr/>
            <p:nvPr/>
          </p:nvSpPr>
          <p:spPr>
            <a:xfrm>
              <a:off x="7274660" y="4178300"/>
              <a:ext cx="665795" cy="665791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>
              <a:solidFill>
                <a:schemeClr val="accent1">
                  <a:alpha val="100000"/>
                  <a:lumMod val="60000"/>
                  <a:lumMod val="40000"/>
                </a:schemeClr>
              </a:solidFill>
              <a:prstDash val="soli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469003" y="4363774"/>
              <a:ext cx="306115" cy="294843"/>
            </a:xfrm>
            <a:custGeom>
              <a:avLst/>
              <a:gdLst/>
              <a:ahLst/>
              <a:cxnLst/>
              <a:rect l="l" t="t" r="r" b="b"/>
              <a:pathLst>
                <a:path w="582235" h="606722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>
            <a:off x="633036" y="2037683"/>
            <a:ext cx="2553871" cy="4226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spcBef>
                <a:spcPts val="270"/>
              </a:spcBef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饮食调养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1940528" y="4661950"/>
            <a:ext cx="2084356" cy="40357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情志调护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9015108" y="2037683"/>
            <a:ext cx="2569478" cy="4416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运动保健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8314658" y="4661950"/>
            <a:ext cx="2084356" cy="4226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药物调理</a:t>
            </a:r>
            <a:endParaRPr lang="en-US" sz="1100"/>
          </a:p>
        </p:txBody>
      </p:sp>
      <p:grpSp>
        <p:nvGrpSpPr>
          <p:cNvPr id="20" name="Group 20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1" name="AutoShape 2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养生必先养脾胃的理念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633255" y="2402205"/>
            <a:ext cx="2553653" cy="108278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 fontScale="92500"/>
          </a:bodyPr>
          <a:lstStyle/>
          <a:p>
            <a:pPr algn="r">
              <a:lnSpc>
                <a:spcPct val="150000"/>
              </a:lnSpc>
              <a:spcBef>
                <a:spcPts val="375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饮食应以清淡、易消化为主，避免过度油腻、辛辣、生冷等刺激性食物，以减轻脾胃负担。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015108" y="2402205"/>
            <a:ext cx="2553653" cy="108278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适当的运动可以促进脾胃的运化功能，增强体质，预防疾病。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940528" y="5112856"/>
            <a:ext cx="2553653" cy="108278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保持心情舒畅，避免过度思虑、忧郁等情绪对脾胃的损伤。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845361" y="5065527"/>
            <a:ext cx="2553653" cy="108278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r">
              <a:lnSpc>
                <a:spcPct val="150000"/>
              </a:lnSpc>
              <a:spcBef>
                <a:spcPts val="375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在出现脾胃失调症状时，可在医生指导下使用中药进行调理，以恢复脾胃的正常功能。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70084" y="2908356"/>
            <a:ext cx="7651831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1">
            <a:norm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脾胃失调表现与诊断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61230" y="1698798"/>
            <a:ext cx="1869540" cy="1138956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65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/>
          </a:blip>
          <a:srcRect l="14667" r="14667"/>
          <a:stretch>
            <a:fillRect/>
          </a:stretch>
        </p:blipFill>
        <p:spPr>
          <a:xfrm>
            <a:off x="7092557" y="1559288"/>
            <a:ext cx="4492828" cy="4492828"/>
          </a:xfrm>
          <a:prstGeom prst="round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539110" y="1488377"/>
            <a:ext cx="1511760" cy="1373901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739477" y="1370655"/>
            <a:ext cx="1111026" cy="16154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</a:t>
            </a:r>
          </a:p>
        </p:txBody>
      </p:sp>
      <p:sp>
        <p:nvSpPr>
          <p:cNvPr id="5" name="Freeform 5"/>
          <p:cNvSpPr/>
          <p:nvPr/>
        </p:nvSpPr>
        <p:spPr>
          <a:xfrm>
            <a:off x="539110" y="3205847"/>
            <a:ext cx="1511760" cy="1373901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739477" y="3088125"/>
            <a:ext cx="1111026" cy="16154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539110" y="4984278"/>
            <a:ext cx="1511760" cy="1373901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739477" y="4866556"/>
            <a:ext cx="1111026" cy="16154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48535" y="1715158"/>
            <a:ext cx="4235703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包括食欲不振、腹胀、腹痛、腹泻、便秘等。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48535" y="1250513"/>
            <a:ext cx="4219575" cy="6286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消化系统症状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48535" y="3368732"/>
            <a:ext cx="4235703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可能出现乏力、消瘦、面色萎黄、头晕等。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48535" y="2928472"/>
            <a:ext cx="4219575" cy="6286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全身症状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48535" y="5134585"/>
            <a:ext cx="4235703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舌苔可能出现厚腻、剥脱等异常，脉象可能表现为虚弱、沉细等。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48535" y="4694325"/>
            <a:ext cx="4219575" cy="6286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舌象与脉象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6" name="AutoShape 1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典型症状及体征</a:t>
              </a: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30845" y="2528385"/>
            <a:ext cx="1097280" cy="1097280"/>
          </a:xfrm>
          <a:prstGeom prst="ellipse">
            <a:avLst/>
          </a:prstGeom>
          <a:solidFill>
            <a:schemeClr val="accent4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4620017" y="5027098"/>
            <a:ext cx="1097280" cy="109728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6436105" y="5027098"/>
            <a:ext cx="1097280" cy="1097280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5" name="Freeform 5"/>
          <p:cNvSpPr/>
          <p:nvPr/>
        </p:nvSpPr>
        <p:spPr>
          <a:xfrm rot="2135991">
            <a:off x="6736988" y="2931817"/>
            <a:ext cx="422364" cy="509626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1905000" y="952500"/>
                </a:moveTo>
                <a:lnTo>
                  <a:pt x="952500" y="0"/>
                </a:lnTo>
                <a:lnTo>
                  <a:pt x="952500" y="476250"/>
                </a:lnTo>
                <a:lnTo>
                  <a:pt x="0" y="476250"/>
                </a:lnTo>
                <a:lnTo>
                  <a:pt x="0" y="1428750"/>
                </a:lnTo>
                <a:lnTo>
                  <a:pt x="952500" y="1428750"/>
                </a:lnTo>
                <a:lnTo>
                  <a:pt x="952500" y="1905000"/>
                </a:lnTo>
                <a:lnTo>
                  <a:pt x="1905000" y="952500"/>
                </a:ln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6" name="Freeform 6"/>
          <p:cNvSpPr/>
          <p:nvPr/>
        </p:nvSpPr>
        <p:spPr>
          <a:xfrm rot="-2296662">
            <a:off x="5066977" y="2906819"/>
            <a:ext cx="422364" cy="509626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1905000" y="952500"/>
                </a:moveTo>
                <a:lnTo>
                  <a:pt x="952500" y="0"/>
                </a:lnTo>
                <a:lnTo>
                  <a:pt x="952500" y="476250"/>
                </a:lnTo>
                <a:lnTo>
                  <a:pt x="0" y="476250"/>
                </a:lnTo>
                <a:lnTo>
                  <a:pt x="0" y="1428750"/>
                </a:lnTo>
                <a:lnTo>
                  <a:pt x="952500" y="1428750"/>
                </a:lnTo>
                <a:lnTo>
                  <a:pt x="952500" y="1905000"/>
                </a:lnTo>
                <a:lnTo>
                  <a:pt x="1905000" y="952500"/>
                </a:ln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7" name="Freeform 7"/>
          <p:cNvSpPr/>
          <p:nvPr/>
        </p:nvSpPr>
        <p:spPr>
          <a:xfrm rot="-6933846">
            <a:off x="4575518" y="4436445"/>
            <a:ext cx="422364" cy="509626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1905000" y="952500"/>
                </a:moveTo>
                <a:lnTo>
                  <a:pt x="952500" y="0"/>
                </a:lnTo>
                <a:lnTo>
                  <a:pt x="952500" y="476250"/>
                </a:lnTo>
                <a:lnTo>
                  <a:pt x="0" y="476250"/>
                </a:lnTo>
                <a:lnTo>
                  <a:pt x="0" y="1428750"/>
                </a:lnTo>
                <a:lnTo>
                  <a:pt x="952500" y="1428750"/>
                </a:lnTo>
                <a:lnTo>
                  <a:pt x="952500" y="1905000"/>
                </a:lnTo>
                <a:lnTo>
                  <a:pt x="1905000" y="952500"/>
                </a:ln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8" name="Freeform 8"/>
          <p:cNvSpPr/>
          <p:nvPr/>
        </p:nvSpPr>
        <p:spPr>
          <a:xfrm rot="10800000">
            <a:off x="5870342" y="5320925"/>
            <a:ext cx="422364" cy="509626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1905000" y="952500"/>
                </a:moveTo>
                <a:lnTo>
                  <a:pt x="952500" y="0"/>
                </a:lnTo>
                <a:lnTo>
                  <a:pt x="952500" y="476250"/>
                </a:lnTo>
                <a:lnTo>
                  <a:pt x="0" y="476250"/>
                </a:lnTo>
                <a:lnTo>
                  <a:pt x="0" y="1428750"/>
                </a:lnTo>
                <a:lnTo>
                  <a:pt x="952500" y="1428750"/>
                </a:lnTo>
                <a:lnTo>
                  <a:pt x="952500" y="1905000"/>
                </a:lnTo>
                <a:lnTo>
                  <a:pt x="1905000" y="952500"/>
                </a:ln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9" name="Freeform 9"/>
          <p:cNvSpPr/>
          <p:nvPr/>
        </p:nvSpPr>
        <p:spPr>
          <a:xfrm rot="6699367">
            <a:off x="7223592" y="4470770"/>
            <a:ext cx="422364" cy="509626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1905000" y="952500"/>
                </a:moveTo>
                <a:lnTo>
                  <a:pt x="952500" y="0"/>
                </a:lnTo>
                <a:lnTo>
                  <a:pt x="952500" y="476250"/>
                </a:lnTo>
                <a:lnTo>
                  <a:pt x="0" y="476250"/>
                </a:lnTo>
                <a:lnTo>
                  <a:pt x="0" y="1428750"/>
                </a:lnTo>
                <a:lnTo>
                  <a:pt x="952500" y="1428750"/>
                </a:lnTo>
                <a:lnTo>
                  <a:pt x="952500" y="1905000"/>
                </a:lnTo>
                <a:lnTo>
                  <a:pt x="1905000" y="952500"/>
                </a:ln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8132415" y="2756572"/>
            <a:ext cx="3895725" cy="6953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脾胃阳虚证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132415" y="3244806"/>
            <a:ext cx="3314700" cy="12096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见胃腹冷痛、食生冷油腻会腹痛腹泻、大便稀溏等，舌淡胖嫩，脉沉迟无力。治宜温中健脾，常用理中汤等方剂加减。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41030" y="1027328"/>
            <a:ext cx="4124325" cy="6953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脾胃气虚证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41030" y="1453445"/>
            <a:ext cx="3314700" cy="12096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表现为气短乏力、头晕、胃胀等，舌淡苔白，脉虚无力。治宜益气健脾，常用四君子汤等方剂加减。</a:t>
            </a:r>
          </a:p>
        </p:txBody>
      </p:sp>
      <p:sp>
        <p:nvSpPr>
          <p:cNvPr id="14" name="Freeform 14"/>
          <p:cNvSpPr/>
          <p:nvPr/>
        </p:nvSpPr>
        <p:spPr>
          <a:xfrm>
            <a:off x="5793785" y="2791325"/>
            <a:ext cx="571400" cy="5714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180" y="28632"/>
                </a:moveTo>
                <a:lnTo>
                  <a:pt x="19907" y="83468"/>
                </a:lnTo>
                <a:lnTo>
                  <a:pt x="147304" y="137874"/>
                </a:lnTo>
                <a:lnTo>
                  <a:pt x="276015" y="83344"/>
                </a:lnTo>
                <a:lnTo>
                  <a:pt x="147180" y="28632"/>
                </a:lnTo>
                <a:close/>
                <a:moveTo>
                  <a:pt x="152400" y="144723"/>
                </a:moveTo>
                <a:lnTo>
                  <a:pt x="152400" y="276168"/>
                </a:lnTo>
                <a:lnTo>
                  <a:pt x="276177" y="217408"/>
                </a:lnTo>
                <a:lnTo>
                  <a:pt x="276177" y="92145"/>
                </a:lnTo>
                <a:lnTo>
                  <a:pt x="152400" y="144723"/>
                </a:lnTo>
                <a:close/>
                <a:moveTo>
                  <a:pt x="19098" y="217408"/>
                </a:moveTo>
                <a:lnTo>
                  <a:pt x="143294" y="276168"/>
                </a:lnTo>
                <a:lnTo>
                  <a:pt x="143294" y="144723"/>
                </a:lnTo>
                <a:lnTo>
                  <a:pt x="19098" y="92145"/>
                </a:lnTo>
                <a:lnTo>
                  <a:pt x="19098" y="21740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5" name="AutoShape 15"/>
          <p:cNvSpPr/>
          <p:nvPr/>
        </p:nvSpPr>
        <p:spPr>
          <a:xfrm>
            <a:off x="6958501" y="3293513"/>
            <a:ext cx="1097280" cy="1097280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16" name="Freeform 16"/>
          <p:cNvSpPr/>
          <p:nvPr/>
        </p:nvSpPr>
        <p:spPr>
          <a:xfrm>
            <a:off x="7250975" y="3585987"/>
            <a:ext cx="512333" cy="51233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7" name="AutoShape 17"/>
          <p:cNvSpPr/>
          <p:nvPr/>
        </p:nvSpPr>
        <p:spPr>
          <a:xfrm>
            <a:off x="4101166" y="3337992"/>
            <a:ext cx="1097280" cy="1097280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18" name="Freeform 18"/>
          <p:cNvSpPr/>
          <p:nvPr/>
        </p:nvSpPr>
        <p:spPr>
          <a:xfrm>
            <a:off x="4403006" y="3595353"/>
            <a:ext cx="493600" cy="4936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9" name="Freeform 19"/>
          <p:cNvSpPr/>
          <p:nvPr/>
        </p:nvSpPr>
        <p:spPr>
          <a:xfrm>
            <a:off x="4922225" y="5355934"/>
            <a:ext cx="476843" cy="47684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16843" y="182880"/>
                </a:moveTo>
                <a:lnTo>
                  <a:pt x="30480" y="182880"/>
                </a:lnTo>
                <a:lnTo>
                  <a:pt x="30480" y="304800"/>
                </a:lnTo>
                <a:lnTo>
                  <a:pt x="0" y="304800"/>
                </a:lnTo>
                <a:lnTo>
                  <a:pt x="0" y="0"/>
                </a:lnTo>
                <a:lnTo>
                  <a:pt x="182880" y="0"/>
                </a:lnTo>
                <a:lnTo>
                  <a:pt x="187957" y="30480"/>
                </a:lnTo>
                <a:lnTo>
                  <a:pt x="304800" y="30480"/>
                </a:lnTo>
                <a:lnTo>
                  <a:pt x="259080" y="121920"/>
                </a:lnTo>
                <a:lnTo>
                  <a:pt x="304800" y="213360"/>
                </a:lnTo>
                <a:lnTo>
                  <a:pt x="121920" y="213360"/>
                </a:lnTo>
                <a:lnTo>
                  <a:pt x="116843" y="1828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0" name="Freeform 20"/>
          <p:cNvSpPr/>
          <p:nvPr/>
        </p:nvSpPr>
        <p:spPr>
          <a:xfrm>
            <a:off x="6598325" y="5290510"/>
            <a:ext cx="570456" cy="57045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10886" y="167269"/>
                </a:moveTo>
                <a:cubicBezTo>
                  <a:pt x="310886" y="167269"/>
                  <a:pt x="267148" y="122672"/>
                  <a:pt x="206873" y="122672"/>
                </a:cubicBezTo>
                <a:cubicBezTo>
                  <a:pt x="147980" y="122672"/>
                  <a:pt x="89764" y="167269"/>
                  <a:pt x="89764" y="167269"/>
                </a:cubicBezTo>
                <a:lnTo>
                  <a:pt x="57064" y="153619"/>
                </a:lnTo>
                <a:lnTo>
                  <a:pt x="57064" y="193662"/>
                </a:lnTo>
                <a:cubicBezTo>
                  <a:pt x="62217" y="195415"/>
                  <a:pt x="65989" y="200158"/>
                  <a:pt x="65989" y="205902"/>
                </a:cubicBezTo>
                <a:cubicBezTo>
                  <a:pt x="65989" y="211703"/>
                  <a:pt x="62141" y="216456"/>
                  <a:pt x="56912" y="218170"/>
                </a:cubicBezTo>
                <a:lnTo>
                  <a:pt x="66580" y="245135"/>
                </a:lnTo>
                <a:lnTo>
                  <a:pt x="38043" y="245135"/>
                </a:lnTo>
                <a:lnTo>
                  <a:pt x="47796" y="217942"/>
                </a:lnTo>
                <a:cubicBezTo>
                  <a:pt x="43110" y="215951"/>
                  <a:pt x="39834" y="211322"/>
                  <a:pt x="39834" y="205902"/>
                </a:cubicBezTo>
                <a:cubicBezTo>
                  <a:pt x="39834" y="200597"/>
                  <a:pt x="43015" y="196082"/>
                  <a:pt x="47558" y="194024"/>
                </a:cubicBezTo>
                <a:lnTo>
                  <a:pt x="47558" y="149647"/>
                </a:lnTo>
                <a:lnTo>
                  <a:pt x="0" y="129816"/>
                </a:lnTo>
                <a:lnTo>
                  <a:pt x="209255" y="35890"/>
                </a:lnTo>
                <a:lnTo>
                  <a:pt x="401241" y="130997"/>
                </a:lnTo>
                <a:lnTo>
                  <a:pt x="310886" y="167269"/>
                </a:lnTo>
                <a:close/>
                <a:moveTo>
                  <a:pt x="204492" y="145266"/>
                </a:moveTo>
                <a:cubicBezTo>
                  <a:pt x="265128" y="145266"/>
                  <a:pt x="294846" y="177365"/>
                  <a:pt x="294846" y="177365"/>
                </a:cubicBezTo>
                <a:lnTo>
                  <a:pt x="294846" y="243945"/>
                </a:lnTo>
                <a:cubicBezTo>
                  <a:pt x="294846" y="243945"/>
                  <a:pt x="263938" y="268910"/>
                  <a:pt x="199739" y="268910"/>
                </a:cubicBezTo>
                <a:cubicBezTo>
                  <a:pt x="135541" y="268910"/>
                  <a:pt x="114138" y="243945"/>
                  <a:pt x="114138" y="243945"/>
                </a:cubicBezTo>
                <a:lnTo>
                  <a:pt x="114138" y="177365"/>
                </a:lnTo>
                <a:cubicBezTo>
                  <a:pt x="114138" y="177365"/>
                  <a:pt x="143856" y="145266"/>
                  <a:pt x="204492" y="145266"/>
                </a:cubicBezTo>
                <a:close/>
                <a:moveTo>
                  <a:pt x="203302" y="254641"/>
                </a:moveTo>
                <a:cubicBezTo>
                  <a:pt x="245326" y="254641"/>
                  <a:pt x="279397" y="246116"/>
                  <a:pt x="279397" y="235620"/>
                </a:cubicBezTo>
                <a:cubicBezTo>
                  <a:pt x="279397" y="225123"/>
                  <a:pt x="245326" y="216599"/>
                  <a:pt x="203302" y="216599"/>
                </a:cubicBezTo>
                <a:cubicBezTo>
                  <a:pt x="161277" y="216599"/>
                  <a:pt x="127216" y="225123"/>
                  <a:pt x="127216" y="235620"/>
                </a:cubicBezTo>
                <a:cubicBezTo>
                  <a:pt x="127216" y="246116"/>
                  <a:pt x="161277" y="254641"/>
                  <a:pt x="203302" y="25464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7824133" y="4891283"/>
            <a:ext cx="3895725" cy="6953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寒湿阻滞证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824133" y="5360468"/>
            <a:ext cx="3314700" cy="12096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以脘腹胀满、口淡不渴、头身困重等为主要表现，舌苔白腻，脉濡缓。治宜温中化湿，常用胃苓汤等方剂加减。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89125" y="2785147"/>
            <a:ext cx="3895725" cy="6953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中焦气滞证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89125" y="3244806"/>
            <a:ext cx="3314700" cy="12096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以脘腹胀痛、嗳气吞酸等为主要表现，舌苔薄白，脉弦。治宜疏肝理气，常用柴胡疏肝散等方剂加减。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54890" y="4891283"/>
            <a:ext cx="3895725" cy="6953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湿热蕴阻证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54890" y="5360468"/>
            <a:ext cx="3314700" cy="12096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表现为脘腹胀闷、恶心欲呕、口苦口黏等，舌苔黄腻，脉滑数。治宜清热化湿，常用连朴饮等方剂加减。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8" name="AutoShape 28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6" name="AutoShape 46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7" name="AutoShape 47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脾胃失调类型与辨证方法</a:t>
              </a:r>
            </a:p>
          </p:txBody>
        </p:sp>
      </p:grp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2.0"/>
  <p:tag name="AS_VERSION" val="16.9.0.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B180F"/>
      </a:dk1>
      <a:lt1>
        <a:srgbClr val="DBE2D7"/>
      </a:lt1>
      <a:dk2>
        <a:srgbClr val="0E2916"/>
      </a:dk2>
      <a:lt2>
        <a:srgbClr val="EBE9BE"/>
      </a:lt2>
      <a:accent1>
        <a:srgbClr val="34593E"/>
      </a:accent1>
      <a:accent2>
        <a:srgbClr val="C2BF6A"/>
      </a:accent2>
      <a:accent3>
        <a:srgbClr val="6A7746"/>
      </a:accent3>
      <a:accent4>
        <a:srgbClr val="8F9041"/>
      </a:accent4>
      <a:accent5>
        <a:srgbClr val="7C9A7B"/>
      </a:accent5>
      <a:accent6>
        <a:srgbClr val="E1A38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</Words>
  <Application>Microsoft Office PowerPoint</Application>
  <PresentationFormat>宽屏</PresentationFormat>
  <Paragraphs>157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0" baseType="lpstr">
      <vt:lpstr>Microsoft Yahei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admin</cp:lastModifiedBy>
  <cp:revision>2</cp:revision>
  <dcterms:created xsi:type="dcterms:W3CDTF">2006-08-16T00:00:00Z</dcterms:created>
  <dcterms:modified xsi:type="dcterms:W3CDTF">2024-10-31T05:26:44Z</dcterms:modified>
</cp:coreProperties>
</file>