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4"/>
  </p:handoutMasterIdLst>
  <p:sldIdLst>
    <p:sldId id="1197" r:id="rId3"/>
    <p:sldId id="1198" r:id="rId4"/>
    <p:sldId id="1201" r:id="rId5"/>
    <p:sldId id="1243" r:id="rId6"/>
    <p:sldId id="1207" r:id="rId7"/>
    <p:sldId id="1244" r:id="rId8"/>
    <p:sldId id="1247" r:id="rId9"/>
    <p:sldId id="1248" r:id="rId11"/>
    <p:sldId id="1245" r:id="rId12"/>
    <p:sldId id="1246" r:id="rId13"/>
    <p:sldId id="1249" r:id="rId14"/>
    <p:sldId id="1250" r:id="rId15"/>
    <p:sldId id="1211" r:id="rId16"/>
    <p:sldId id="1208" r:id="rId17"/>
    <p:sldId id="1252" r:id="rId18"/>
    <p:sldId id="1203" r:id="rId19"/>
    <p:sldId id="1254" r:id="rId20"/>
    <p:sldId id="1202" r:id="rId21"/>
    <p:sldId id="1256" r:id="rId22"/>
    <p:sldId id="1255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494" autoAdjust="0"/>
    <p:restoredTop sz="95529" autoAdjust="0"/>
  </p:normalViewPr>
  <p:slideViewPr>
    <p:cSldViewPr snapToGrid="0" showGuides="1">
      <p:cViewPr varScale="1">
        <p:scale>
          <a:sx n="74" d="100"/>
          <a:sy n="74" d="100"/>
        </p:scale>
        <p:origin x="78" y="144"/>
      </p:cViewPr>
      <p:guideLst>
        <p:guide orient="horz" pos="2195"/>
        <p:guide pos="3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55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微软雅黑" panose="020B0503020204020204" charset="-122"/>
              </a:rPr>
            </a:fld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微软雅黑" panose="020B0503020204020204" charset="-122"/>
              </a:rPr>
            </a:fld>
            <a:endParaRPr lang="zh-CN" altLang="en-US"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02" name="图片 101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04850"/>
            <a:ext cx="2743200" cy="561975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04850"/>
            <a:ext cx="8026400" cy="561975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38051AA-40AC-4213-9D90-17E87E00ED0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chemeClr val="tx2">
                    <a:shade val="90000"/>
                  </a:schemeClr>
                </a:solidFill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pPr algn="r">
              <a:buNone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02" name="图片 101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35163"/>
            <a:ext cx="53848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tags" Target="../tags/tag6.xml"/><Relationship Id="rId15" Type="http://schemas.openxmlformats.org/officeDocument/2006/relationships/tags" Target="../tags/tag5.xml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6"/>
          <p:cNvSpPr/>
          <p:nvPr userDrawn="1"/>
        </p:nvSpPr>
        <p:spPr bwMode="auto">
          <a:xfrm>
            <a:off x="0" y="0"/>
            <a:ext cx="12204700" cy="103346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729E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27" name="任意多边形 7"/>
          <p:cNvSpPr/>
          <p:nvPr userDrawn="1"/>
        </p:nvSpPr>
        <p:spPr bwMode="auto">
          <a:xfrm>
            <a:off x="5842000" y="0"/>
            <a:ext cx="6350000" cy="6302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09FA6"/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9" name="文本占位符 29"/>
          <p:cNvSpPr>
            <a:spLocks noGrp="1"/>
          </p:cNvSpPr>
          <p:nvPr>
            <p:ph type="body" idx="5"/>
          </p:nvPr>
        </p:nvSpPr>
        <p:spPr>
          <a:xfrm>
            <a:off x="609600" y="1935163"/>
            <a:ext cx="109728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30" name="日期占位符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>
            <a:lvl1pPr eaLnBrk="1" hangingPunct="1">
              <a:defRPr sz="1200">
                <a:solidFill>
                  <a:srgbClr val="035C75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A6C05155-CEA7-4FFB-ACFF-22C47DDBB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31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356350"/>
            <a:ext cx="4470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>
            <a:lvl1pPr eaLnBrk="0" hangingPunct="0">
              <a:defRPr sz="1200">
                <a:solidFill>
                  <a:srgbClr val="045C75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32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0"/>
            <a:ext cx="1016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35C75"/>
                </a:solidFill>
                <a:ea typeface="微软雅黑" panose="020B0503020204020204" charset="-122"/>
              </a:defRPr>
            </a:lvl1pPr>
          </a:lstStyle>
          <a:p>
            <a:fld id="{87DEBE62-4ADC-41F4-8976-0C2B0795ED38}" type="slidenum">
              <a:rPr lang="zh-CN" altLang="en-US" smtClean="0"/>
            </a:fld>
            <a:endParaRPr lang="zh-CN" altLang="en-US"/>
          </a:p>
        </p:txBody>
      </p:sp>
      <p:grpSp>
        <p:nvGrpSpPr>
          <p:cNvPr id="1033" name="Group 9"/>
          <p:cNvGrpSpPr/>
          <p:nvPr userDrawn="1"/>
        </p:nvGrpSpPr>
        <p:grpSpPr>
          <a:xfrm>
            <a:off x="-12700" y="203200"/>
            <a:ext cx="12230100" cy="647700"/>
            <a:chOff x="0" y="0"/>
            <a:chExt cx="9180548" cy="649224"/>
          </a:xfrm>
        </p:grpSpPr>
        <p:sp>
          <p:nvSpPr>
            <p:cNvPr id="1035" name="任意多边形 11"/>
            <p:cNvSpPr/>
            <p:nvPr/>
          </p:nvSpPr>
          <p:spPr bwMode="auto">
            <a:xfrm rot="-164308">
              <a:off x="0" y="0"/>
              <a:ext cx="9163071" cy="649224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10795" cap="flat" cmpd="sng">
              <a:solidFill>
                <a:srgbClr val="09B6BE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" name="任意多边形 12"/>
            <p:cNvSpPr/>
            <p:nvPr/>
          </p:nvSpPr>
          <p:spPr bwMode="auto">
            <a:xfrm rot="-164308">
              <a:off x="4766" y="73197"/>
              <a:ext cx="9175782" cy="529882"/>
            </a:xfrm>
            <a:custGeom>
              <a:avLst/>
              <a:gdLst/>
              <a:ahLst/>
              <a:cxnLst/>
              <a:rect l="0" t="0" r="0" b="0"/>
              <a:pathLst/>
            </a:custGeom>
            <a:noFill/>
            <a:ln w="9525" cap="flat" cmpd="sng">
              <a:solidFill>
                <a:srgbClr val="10CF9B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034" name="图片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5905500" cy="428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2" name="文本框 11"/>
            <p:cNvSpPr txBox="1"/>
            <p:nvPr>
              <p:custDataLst>
                <p:tags r:id="rId15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02" name="图片 101"/>
            <p:cNvPicPr/>
            <p:nvPr>
              <p:custDataLst>
                <p:tags r:id="rId16"/>
              </p:custDataLst>
            </p:nvPr>
          </p:nvPicPr>
          <p:blipFill>
            <a:blip r:embed="rId17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微软雅黑" panose="020B0503020204020204" charset="-122"/>
          <a:cs typeface="+mj-cs"/>
          <a:sym typeface="隶书" panose="020105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/>
          <a:ea typeface="宋体" panose="02010600030101010101" pitchFamily="2" charset="-122"/>
          <a:sym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/>
          <a:ea typeface="宋体" panose="02010600030101010101" pitchFamily="2" charset="-122"/>
          <a:sym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/>
          <a:ea typeface="宋体" panose="02010600030101010101" pitchFamily="2" charset="-122"/>
          <a:sym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/>
          <a:ea typeface="宋体" panose="02010600030101010101" pitchFamily="2" charset="-122"/>
          <a:sym typeface="隶书" panose="020105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/>
          <a:ea typeface="宋体" panose="02010600030101010101" pitchFamily="2" charset="-122"/>
          <a:sym typeface="隶书" panose="020105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/>
          <a:ea typeface="宋体" panose="02010600030101010101" pitchFamily="2" charset="-122"/>
          <a:sym typeface="隶书" panose="020105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/>
          <a:ea typeface="宋体" panose="02010600030101010101" pitchFamily="2" charset="-122"/>
          <a:sym typeface="隶书" panose="020105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/>
          <a:ea typeface="宋体" panose="02010600030101010101" pitchFamily="2" charset="-122"/>
          <a:sym typeface="隶书" panose="02010509060101010101" pitchFamily="49" charset="-122"/>
        </a:defRPr>
      </a:lvl9pPr>
    </p:titleStyle>
    <p:bodyStyle>
      <a:lvl1pPr marL="273050" indent="-2730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微软雅黑" panose="020B0503020204020204" charset="-122"/>
          <a:cs typeface="+mn-cs"/>
          <a:sym typeface="Calibri" panose="020F0502020204030204"/>
        </a:defRPr>
      </a:lvl1pPr>
      <a:lvl2pPr marL="640080" indent="-24638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  <a:ea typeface="微软雅黑" panose="020B0503020204020204" charset="-122"/>
          <a:sym typeface="Calibri" panose="020F0502020204030204"/>
        </a:defRPr>
      </a:lvl2pPr>
      <a:lvl3pPr marL="914400" indent="-246380" algn="l" defTabSz="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  <a:ea typeface="微软雅黑" panose="020B0503020204020204" charset="-122"/>
          <a:sym typeface="Calibri" panose="020F0502020204030204"/>
        </a:defRPr>
      </a:lvl3pPr>
      <a:lvl4pPr marL="1187450" indent="-209550" algn="l" defTabSz="0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ea typeface="微软雅黑" panose="020B0503020204020204" charset="-122"/>
          <a:sym typeface="Calibri" panose="020F0502020204030204"/>
        </a:defRPr>
      </a:lvl4pPr>
      <a:lvl5pPr marL="1462405" indent="-20828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ea typeface="微软雅黑" panose="020B0503020204020204" charset="-122"/>
          <a:sym typeface="Calibri" panose="020F0502020204030204"/>
        </a:defRPr>
      </a:lvl5pPr>
      <a:lvl6pPr marL="1919605" indent="-20828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alibri" panose="020F0502020204030204"/>
        </a:defRPr>
      </a:lvl6pPr>
      <a:lvl7pPr marL="2376805" indent="-20828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alibri" panose="020F0502020204030204"/>
        </a:defRPr>
      </a:lvl7pPr>
      <a:lvl8pPr marL="2834005" indent="-20828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alibri" panose="020F0502020204030204"/>
        </a:defRPr>
      </a:lvl8pPr>
      <a:lvl9pPr marL="3291205" indent="-208280" algn="l" defTabSz="0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ea typeface="+mn-ea"/>
          <a:sym typeface="Calibri" panose="020F0502020204030204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image" Target="../media/image6.png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.jpeg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image" Target="../media/image13.png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2036" y="606571"/>
            <a:ext cx="11522075" cy="6121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650" b="100000" l="0" r="99927"/>
                    </a14:imgEffect>
                  </a14:imgLayer>
                </a14:imgProps>
              </a:ext>
            </a:extLst>
          </a:blip>
          <a:srcRect t="69963"/>
          <a:stretch>
            <a:fillRect/>
          </a:stretch>
        </p:blipFill>
        <p:spPr>
          <a:xfrm>
            <a:off x="0" y="5322570"/>
            <a:ext cx="12192000" cy="15354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0576" y="2143150"/>
            <a:ext cx="1085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思源黑体" panose="020B0500000000000000" pitchFamily="34" charset="-122"/>
              </a:rPr>
              <a:t>儿童常见疾病预防与护理（一）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1400" y="3827145"/>
            <a:ext cx="10095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武汉东湖新技术开发区</a:t>
            </a:r>
            <a:r>
              <a:rPr 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关东街汤逊湖社区卫生服务中心</a:t>
            </a:r>
            <a:r>
              <a:rPr lang="en-US" altLang="zh-CN" sz="3200" dirty="0">
                <a:solidFill>
                  <a:srgbClr val="2F5EB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320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4"/>
              </p:custDataLst>
            </p:nvPr>
          </p:nvPicPr>
          <p:blipFill>
            <a:blip r:embed="rId5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52696" y="1071738"/>
            <a:ext cx="50800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诺如病毒感染预防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0314" y="3227946"/>
            <a:ext cx="6089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rPr>
              <a:t>FLU PROFILE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89" y="-150"/>
            <a:ext cx="3475021" cy="19021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0935" y="2096770"/>
            <a:ext cx="9595485" cy="3754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1">
              <a:lnSpc>
                <a:spcPct val="170000"/>
              </a:lnSpc>
            </a:pPr>
            <a:r>
              <a:rPr lang="en-US" altLang="zh-CN" sz="2400">
                <a:solidFill>
                  <a:schemeClr val="accent6"/>
                </a:solidFill>
                <a:sym typeface="+mn-ea"/>
              </a:rPr>
              <a:t>1.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及时发现和规范管理病例（患者隔离）</a:t>
            </a:r>
            <a:r>
              <a:rPr lang="zh-CN" altLang="en-US" sz="2400">
                <a:solidFill>
                  <a:schemeClr val="accent6"/>
                </a:solidFill>
                <a:sym typeface="+mn-ea"/>
              </a:rPr>
              <a:t>。</a:t>
            </a:r>
            <a:endParaRPr lang="zh-CN" altLang="en-US" sz="2400">
              <a:solidFill>
                <a:schemeClr val="accent6"/>
              </a:solidFill>
              <a:sym typeface="+mn-ea"/>
            </a:endParaRPr>
          </a:p>
          <a:p>
            <a:pPr marL="0" lvl="1">
              <a:lnSpc>
                <a:spcPct val="170000"/>
              </a:lnSpc>
            </a:pPr>
            <a:r>
              <a:rPr lang="en-US" altLang="zh-CN" sz="2400">
                <a:solidFill>
                  <a:schemeClr val="accent6"/>
                </a:solidFill>
                <a:sym typeface="+mn-ea"/>
              </a:rPr>
              <a:t>2.</a:t>
            </a:r>
            <a:r>
              <a:rPr lang="zh-CN" altLang="en-US" sz="2400">
                <a:solidFill>
                  <a:schemeClr val="accent6"/>
                </a:solidFill>
                <a:sym typeface="+mn-ea"/>
              </a:rPr>
              <a:t>规范处理呕吐物。</a:t>
            </a:r>
            <a:endParaRPr lang="zh-CN" altLang="en-US" sz="2400">
              <a:solidFill>
                <a:schemeClr val="accent6"/>
              </a:solidFill>
              <a:sym typeface="+mn-ea"/>
            </a:endParaRPr>
          </a:p>
          <a:p>
            <a:pPr marL="0" lvl="1">
              <a:lnSpc>
                <a:spcPct val="170000"/>
              </a:lnSpc>
            </a:pPr>
            <a:r>
              <a:rPr lang="en-US" altLang="zh-CN" sz="2400"/>
              <a:t>3.</a:t>
            </a:r>
            <a:r>
              <a:rPr lang="zh-CN" altLang="en-US" sz="2400">
                <a:sym typeface="+mn-ea"/>
              </a:rPr>
              <a:t>加强饮水和食品卫生的管理。</a:t>
            </a:r>
            <a:endParaRPr lang="zh-CN" altLang="en-US" sz="2400">
              <a:sym typeface="+mn-ea"/>
            </a:endParaRPr>
          </a:p>
          <a:p>
            <a:pPr marL="0" lvl="1">
              <a:lnSpc>
                <a:spcPct val="170000"/>
              </a:lnSpc>
            </a:pPr>
            <a:r>
              <a:rPr lang="en-US" altLang="zh-CN" sz="2400">
                <a:sym typeface="+mn-ea"/>
              </a:rPr>
              <a:t>4.</a:t>
            </a:r>
            <a:r>
              <a:rPr lang="zh-CN" altLang="en-US" sz="2400">
                <a:sym typeface="+mn-ea"/>
              </a:rPr>
              <a:t>加强厨工、保育员等从业人员健康管理。</a:t>
            </a:r>
            <a:endParaRPr lang="zh-CN" altLang="en-US" sz="2400">
              <a:sym typeface="+mn-ea"/>
            </a:endParaRPr>
          </a:p>
          <a:p>
            <a:pPr marL="0" lvl="1">
              <a:lnSpc>
                <a:spcPct val="170000"/>
              </a:lnSpc>
            </a:pPr>
            <a:r>
              <a:rPr lang="en-US" altLang="zh-CN" sz="2400">
                <a:sym typeface="+mn-ea"/>
              </a:rPr>
              <a:t>5.</a:t>
            </a:r>
            <a:r>
              <a:rPr lang="zh-CN" altLang="en-US" sz="2400">
                <a:sym typeface="+mn-ea"/>
              </a:rPr>
              <a:t>做好环境清洁消毒（含氯消毒液），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做好手卫生（肥皂、流动水至少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20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秒）。</a:t>
            </a:r>
            <a:endParaRPr lang="zh-CN" altLang="en-US" sz="240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endParaRPr lang="zh-CN" altLang="en-US" sz="2400"/>
          </a:p>
          <a:p>
            <a:pPr>
              <a:lnSpc>
                <a:spcPct val="170000"/>
              </a:lnSpc>
            </a:pPr>
            <a:endParaRPr lang="en-US" altLang="zh-CN" sz="240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207385" y="1263650"/>
            <a:ext cx="1053465" cy="11245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7200">
                <a:solidFill>
                  <a:srgbClr val="5E514B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02</a:t>
            </a:r>
            <a:endParaRPr kumimoji="0" lang="zh-CN" altLang="en-US" sz="7200" b="0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53535" y="1507490"/>
            <a:ext cx="3855720" cy="819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流行性感冒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0314" y="3227946"/>
            <a:ext cx="6089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rPr>
              <a:t>FLU PROFILE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60745" y="2606040"/>
            <a:ext cx="4423410" cy="822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/>
              <a:t>甲型、乙型病毒感染</a:t>
            </a:r>
            <a:endParaRPr lang="zh-CN" altLang="en-US" sz="3200"/>
          </a:p>
        </p:txBody>
      </p:sp>
      <p:pic>
        <p:nvPicPr>
          <p:cNvPr id="6" name="图片 5" descr="流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2815" y="3772535"/>
            <a:ext cx="3781425" cy="22479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" name="图片 2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52830" y="911225"/>
            <a:ext cx="5632450" cy="819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普通感冒？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0314" y="3227946"/>
            <a:ext cx="6089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rPr>
              <a:t>FLU PROFILE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 descr="流感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1765" y="2035810"/>
            <a:ext cx="8922385" cy="393636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962" y="368300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5893358"/>
            <a:chOff x="575354" y="481316"/>
            <a:chExt cx="10962526" cy="589335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589335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589335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82635" y="1235408"/>
            <a:ext cx="1965068" cy="0"/>
          </a:xfrm>
          <a:prstGeom prst="line">
            <a:avLst/>
          </a:prstGeom>
          <a:ln w="38100" cap="rnd">
            <a:solidFill>
              <a:srgbClr val="EFBD7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113" y="755084"/>
            <a:ext cx="813484" cy="480323"/>
          </a:xfrm>
          <a:prstGeom prst="rect">
            <a:avLst/>
          </a:prstGeom>
        </p:spPr>
      </p:pic>
      <p:sp>
        <p:nvSpPr>
          <p:cNvPr id="20" name="文本框2"/>
          <p:cNvSpPr/>
          <p:nvPr/>
        </p:nvSpPr>
        <p:spPr>
          <a:xfrm>
            <a:off x="3502985" y="2423254"/>
            <a:ext cx="7995618" cy="34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  <a:sym typeface="+mn-lt"/>
            </a:endParaRPr>
          </a:p>
        </p:txBody>
      </p:sp>
      <p:sp>
        <p:nvSpPr>
          <p:cNvPr id="25" name="文本框2"/>
          <p:cNvSpPr/>
          <p:nvPr/>
        </p:nvSpPr>
        <p:spPr>
          <a:xfrm>
            <a:off x="3502985" y="4838462"/>
            <a:ext cx="7995618" cy="34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00" y="2815983"/>
            <a:ext cx="2447594" cy="1561389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36633" y="2060717"/>
          <a:ext cx="8650899" cy="3920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763"/>
                <a:gridCol w="1485143"/>
                <a:gridCol w="1072401"/>
                <a:gridCol w="1089780"/>
                <a:gridCol w="1081815"/>
                <a:gridCol w="1081091"/>
                <a:gridCol w="1081405"/>
                <a:gridCol w="1081501"/>
              </a:tblGrid>
              <a:tr h="750994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临床表现</a:t>
                      </a:r>
                      <a:endParaRPr lang="zh-CN" altLang="en-US" sz="1400">
                        <a:solidFill>
                          <a:srgbClr val="FF0000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发热</a:t>
                      </a:r>
                      <a:endParaRPr lang="zh-CN" altLang="en-US" sz="1400"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头痛</a:t>
                      </a:r>
                      <a:endParaRPr lang="zh-CN" altLang="en-US" sz="1400"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全身疼痛</a:t>
                      </a:r>
                      <a:endParaRPr lang="zh-CN" altLang="en-US" sz="1400"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乏力虚弱</a:t>
                      </a:r>
                      <a:endParaRPr lang="zh-CN" altLang="en-US" sz="1400"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鼻塞喷嚏咽痛</a:t>
                      </a:r>
                      <a:endParaRPr lang="zh-CN" altLang="en-US" sz="1400"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胸部不适咳嗽</a:t>
                      </a:r>
                      <a:endParaRPr lang="zh-CN" altLang="en-US" sz="1400"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并发症</a:t>
                      </a:r>
                      <a:endParaRPr lang="zh-CN" altLang="en-US" sz="1400"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04207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0000CC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普通感冒</a:t>
                      </a:r>
                      <a:endParaRPr lang="zh-CN" altLang="en-US" sz="2800">
                        <a:solidFill>
                          <a:srgbClr val="0000CC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少见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少见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轻微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轻微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常见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轻度中度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2F2F2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少见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2F2F2">
                        <a:alpha val="100000"/>
                      </a:srgbClr>
                    </a:solidFill>
                  </a:tcPr>
                </a:tc>
              </a:tr>
              <a:tr h="1060228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0000CC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流感</a:t>
                      </a:r>
                      <a:endParaRPr lang="zh-CN" altLang="en-US" sz="2800">
                        <a:solidFill>
                          <a:srgbClr val="0000CC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高热</a:t>
                      </a: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39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-</a:t>
                      </a: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40°C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持续</a:t>
                      </a: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3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-</a:t>
                      </a: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4</a:t>
                      </a:r>
                      <a:r>
                        <a:rPr lang="zh-CN" altLang="en-US" sz="28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天</a:t>
                      </a:r>
                      <a:endParaRPr lang="zh-CN" altLang="en-US" sz="2800">
                        <a:solidFill>
                          <a:srgbClr val="FF0000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5B9BD5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显著</a:t>
                      </a:r>
                      <a:endParaRPr lang="zh-CN" altLang="en-US" sz="1400">
                        <a:solidFill>
                          <a:srgbClr val="FF0000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常见且严重</a:t>
                      </a:r>
                      <a:endParaRPr lang="zh-CN" altLang="en-US" sz="1400">
                        <a:solidFill>
                          <a:srgbClr val="FF0000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显著持续</a:t>
                      </a:r>
                      <a:r>
                        <a:rPr lang="en-US" altLang="zh-CN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2</a:t>
                      </a: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-</a:t>
                      </a:r>
                      <a:r>
                        <a:rPr lang="en-US" altLang="zh-CN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3</a:t>
                      </a: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周</a:t>
                      </a:r>
                      <a:endParaRPr lang="zh-CN" altLang="en-US" sz="1400">
                        <a:solidFill>
                          <a:srgbClr val="FF0000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常见</a:t>
                      </a:r>
                      <a:endParaRPr lang="zh-CN" altLang="en-US" sz="1400">
                        <a:solidFill>
                          <a:srgbClr val="FF0000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常见可能严重</a:t>
                      </a:r>
                      <a:endParaRPr lang="zh-CN" altLang="en-US" sz="1400">
                        <a:solidFill>
                          <a:srgbClr val="FF0000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思源黑体 CN Medium" charset="0"/>
                          <a:ea typeface="思源黑体 CN Medium" charset="0"/>
                          <a:cs typeface="思源黑体 CN Medium" charset="0"/>
                        </a:rPr>
                        <a:t>气管炎肺炎、心肌眼等可威胁生命</a:t>
                      </a:r>
                      <a:endParaRPr lang="zh-CN" altLang="en-US" sz="1400">
                        <a:solidFill>
                          <a:srgbClr val="FF0000"/>
                        </a:solidFill>
                        <a:latin typeface="思源黑体 CN Medium" charset="0"/>
                        <a:ea typeface="思源黑体 CN Medium" charset="0"/>
                        <a:cs typeface="思源黑体 CN Medium" charset="0"/>
                      </a:endParaRPr>
                    </a:p>
                  </a:txBody>
                  <a:tcPr vert="horz"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047875" y="606425"/>
            <a:ext cx="3938905" cy="641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solidFill>
                  <a:srgbClr val="FF0000"/>
                </a:solidFill>
              </a:rPr>
              <a:t>流行性感冒？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9840" y="1564640"/>
            <a:ext cx="5797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症状与普通感冒一样，但表现更严重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40556" y="38752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5936901"/>
            <a:chOff x="575354" y="481316"/>
            <a:chExt cx="10962526" cy="5936901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5936901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5936901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2"/>
          <p:cNvSpPr/>
          <p:nvPr/>
        </p:nvSpPr>
        <p:spPr>
          <a:xfrm>
            <a:off x="1813252" y="1761606"/>
            <a:ext cx="2466095" cy="15618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29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病原学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：为病毒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分为甲、乙、丙、丁型。</a:t>
            </a:r>
            <a:endParaRPr lang="zh-CN" altLang="en-US" sz="280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29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思源黑体 CN Medium" charset="0"/>
              <a:ea typeface="思源黑体 CN Medium" charset="0"/>
              <a:cs typeface="思源黑体 CN Medium" charset="0"/>
              <a:sym typeface="+mn-lt"/>
            </a:endParaRPr>
          </a:p>
        </p:txBody>
      </p:sp>
      <p:sp>
        <p:nvSpPr>
          <p:cNvPr id="43" name="矩形 42"/>
          <p:cNvSpPr/>
          <p:nvPr>
            <p:custDataLst>
              <p:tags r:id="rId1"/>
            </p:custDataLst>
          </p:nvPr>
        </p:nvSpPr>
        <p:spPr>
          <a:xfrm>
            <a:off x="6167195" y="2692010"/>
            <a:ext cx="2477520" cy="2477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文本框2"/>
          <p:cNvSpPr/>
          <p:nvPr>
            <p:custDataLst>
              <p:tags r:id="rId2"/>
            </p:custDataLst>
          </p:nvPr>
        </p:nvSpPr>
        <p:spPr>
          <a:xfrm>
            <a:off x="6298676" y="3930770"/>
            <a:ext cx="23176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甲型流感可引起全球大流行。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3"/>
            </p:custDataLst>
          </p:nvPr>
        </p:nvSpPr>
        <p:spPr>
          <a:xfrm>
            <a:off x="8760510" y="2689218"/>
            <a:ext cx="2477520" cy="2477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0" name="文本框2"/>
          <p:cNvSpPr/>
          <p:nvPr>
            <p:custDataLst>
              <p:tags r:id="rId4"/>
            </p:custDataLst>
          </p:nvPr>
        </p:nvSpPr>
        <p:spPr>
          <a:xfrm>
            <a:off x="8918586" y="3930770"/>
            <a:ext cx="23176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9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charset="0"/>
                <a:ea typeface="思源黑体 CN Medium" charset="0"/>
                <a:cs typeface="思源黑体 CN Medium" charset="0"/>
                <a:sym typeface="+mn-lt"/>
              </a:rPr>
              <a:t>主要以散发病例出现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charset="0"/>
                <a:ea typeface="思源黑体 CN Medium" charset="0"/>
                <a:cs typeface="思源黑体 CN Medium" charset="0"/>
                <a:sym typeface="+mn-lt"/>
              </a:rPr>
              <a:t>.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charset="0"/>
              <a:ea typeface="思源黑体 CN Medium" charset="0"/>
              <a:cs typeface="思源黑体 CN Medium" charset="0"/>
              <a:sym typeface="+mn-lt"/>
            </a:endParaRPr>
          </a:p>
        </p:txBody>
      </p:sp>
      <p:sp>
        <p:nvSpPr>
          <p:cNvPr id="53" name="文本框1"/>
          <p:cNvSpPr txBox="1"/>
          <p:nvPr>
            <p:custDataLst>
              <p:tags r:id="rId5"/>
            </p:custDataLst>
          </p:nvPr>
        </p:nvSpPr>
        <p:spPr>
          <a:xfrm>
            <a:off x="6188725" y="2912341"/>
            <a:ext cx="1890673" cy="411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2800">
                <a:solidFill>
                  <a:srgbClr val="5E514B"/>
                </a:solidFill>
                <a:latin typeface="站酷快乐体2016修订版" charset="0"/>
                <a:ea typeface="站酷快乐体2016修订版" charset="0"/>
              </a:rPr>
              <a:t>甲型</a:t>
            </a:r>
            <a:endParaRPr lang="zh-CN" altLang="en-US" sz="2800">
              <a:solidFill>
                <a:srgbClr val="5E514B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54" name="文本框1"/>
          <p:cNvSpPr txBox="1"/>
          <p:nvPr>
            <p:custDataLst>
              <p:tags r:id="rId6"/>
            </p:custDataLst>
          </p:nvPr>
        </p:nvSpPr>
        <p:spPr>
          <a:xfrm>
            <a:off x="8830970" y="2912341"/>
            <a:ext cx="1914160" cy="211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2800">
                <a:solidFill>
                  <a:srgbClr val="5E514B"/>
                </a:solidFill>
                <a:latin typeface="站酷快乐体2016修订版" charset="0"/>
                <a:ea typeface="站酷快乐体2016修订版" charset="0"/>
              </a:rPr>
              <a:t>乙型</a:t>
            </a:r>
            <a:endParaRPr lang="zh-CN" altLang="en-US" sz="2800">
              <a:solidFill>
                <a:srgbClr val="5E514B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98737" y="1852967"/>
            <a:ext cx="1710615" cy="9363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01066" y="1855443"/>
            <a:ext cx="1425187" cy="9363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83005" y="766445"/>
            <a:ext cx="3888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</a:rPr>
              <a:t>流行性感冒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4340" y="3323590"/>
            <a:ext cx="3919220" cy="2388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我国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开始进入流行季节，持续到次年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2-3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月份。</a:t>
            </a:r>
            <a:endParaRPr lang="en-US" altLang="zh-CN" sz="240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12"/>
              </p:custDataLst>
            </p:nvPr>
          </p:nvPicPr>
          <p:blipFill>
            <a:blip r:embed="rId13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11225" y="962025"/>
            <a:ext cx="3855720" cy="819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流行性感冒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0314" y="3227946"/>
            <a:ext cx="6089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rPr>
              <a:t>FLU PROFILE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1385" y="1781810"/>
            <a:ext cx="6988810" cy="3539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indent="0" algn="l" eaLnBrk="1" fontAlgn="base" latinLnBrk="1" hangingPunct="1">
              <a:lnSpc>
                <a:spcPct val="23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传染源及途径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：患者及隐性感染者是主要传染原，主要通过打喷嚏和咳嗽等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飞沫传播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，经口腔、鼻腔、眼睛瞪黏膜直接或间接接触感染，特定场所，如人群密集或密闭不通风场所，可以通过气溶胶传播。病毒在人呼吸道分泌物中一般持续排毒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3-7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/>
          </a:p>
        </p:txBody>
      </p:sp>
      <p:pic>
        <p:nvPicPr>
          <p:cNvPr id="6" name="图片 5" descr="流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5895" y="3596005"/>
            <a:ext cx="3781425" cy="22479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511" y="367651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刘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5884650"/>
            <a:chOff x="575354" y="481316"/>
            <a:chExt cx="10962526" cy="5884650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588465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588465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737" y="2016595"/>
            <a:ext cx="2473903" cy="0"/>
          </a:xfrm>
          <a:prstGeom prst="line">
            <a:avLst/>
          </a:prstGeom>
          <a:ln w="76200" cap="rnd">
            <a:solidFill>
              <a:srgbClr val="EFBD7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044" y="583911"/>
            <a:ext cx="2426418" cy="1432684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87120" y="1781175"/>
            <a:ext cx="8190865" cy="11734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23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消毒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30000"/>
              </a:lnSpc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乙醇、碘伏等常用消毒剂敏感，对紫外线和热敏感，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56℃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条件下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分钟可灭活。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eaLnBrk="1" fontAlgn="base" latinLnBrk="1" hangingPunct="1">
              <a:lnSpc>
                <a:spcPct val="1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易感人群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eaLnBrk="1" fontAlgn="base" latinLnBrk="1" hangingPunct="1">
              <a:lnSpc>
                <a:spcPct val="1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普遍易感。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接种疫苗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可有效预防相应亚型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系流感病毒感染。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30000"/>
              </a:lnSpc>
            </a:pP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09290" y="786765"/>
            <a:ext cx="3848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  <a:sym typeface="+mn-ea"/>
              </a:rPr>
              <a:t>流行性感冒</a:t>
            </a:r>
            <a:endParaRPr lang="zh-CN" altLang="en-US" sz="4800">
              <a:solidFill>
                <a:srgbClr val="FF0000"/>
              </a:solidFill>
            </a:endParaRPr>
          </a:p>
          <a:p>
            <a:endParaRPr lang="zh-CN" altLang="en-US" sz="480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511" y="367651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刘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5884650"/>
            <a:chOff x="575354" y="481316"/>
            <a:chExt cx="10962526" cy="5884650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588465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588465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4737" y="2016595"/>
            <a:ext cx="2473903" cy="0"/>
          </a:xfrm>
          <a:prstGeom prst="line">
            <a:avLst/>
          </a:prstGeom>
          <a:ln w="76200" cap="rnd">
            <a:solidFill>
              <a:srgbClr val="EFBD7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044" y="583911"/>
            <a:ext cx="2426418" cy="1432684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87120" y="2488565"/>
            <a:ext cx="8190865" cy="117348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lvl="0" indent="0" algn="l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重症病例高危人群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年龄小于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岁儿童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岁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以下更容易发生严重并发症）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年龄大于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65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岁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的老年人，特别是伴有慢阻肺、心血管、肾病、血液病、肿瘤等慢性疾病患者。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肥胖者、妊娠及围产期孕妇。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09290" y="1210945"/>
            <a:ext cx="38487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  <a:sym typeface="+mn-ea"/>
              </a:rPr>
              <a:t>流行性感冒</a:t>
            </a:r>
            <a:endParaRPr lang="zh-CN" altLang="en-US" sz="4000">
              <a:solidFill>
                <a:srgbClr val="FF0000"/>
              </a:solidFill>
            </a:endParaRPr>
          </a:p>
          <a:p>
            <a:endParaRPr lang="zh-CN" altLang="en-US" sz="400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9528" y="362481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5910775"/>
            <a:chOff x="575354" y="481316"/>
            <a:chExt cx="10962526" cy="5910775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591077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591077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080281" y="1127618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>
                <a:solidFill>
                  <a:srgbClr val="FF0000"/>
                </a:solidFill>
                <a:sym typeface="+mn-ea"/>
              </a:rPr>
              <a:t>流行性感冒治疗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56815" y="2400300"/>
            <a:ext cx="6765925" cy="3332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kumimoji="0" lang="zh-CN" altLang="en-US" sz="28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在流行季出现感冒症状（</a:t>
            </a:r>
            <a:r>
              <a:rPr kumimoji="0" lang="zh-CN" altLang="en-US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高热、头痛、乏力</a:t>
            </a:r>
            <a:r>
              <a:rPr kumimoji="0" lang="zh-CN" altLang="en-US" sz="28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等），有明确流感病人接触史，建议</a:t>
            </a:r>
            <a:r>
              <a:rPr kumimoji="0" lang="zh-CN" altLang="en-US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尽早医院就诊，尽早遵医嘱服药</a:t>
            </a:r>
            <a:r>
              <a:rPr kumimoji="0" lang="zh-CN" altLang="en-US" sz="28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kumimoji="0" lang="zh-CN" altLang="en-US" sz="2800" b="1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kumimoji="0" lang="zh-CN" altLang="en-US" sz="28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多饮水（电解质相关）、</a:t>
            </a:r>
            <a:r>
              <a:rPr kumimoji="0" lang="zh-CN" altLang="en-US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多休息、避免劳累。</a:t>
            </a:r>
            <a:endParaRPr kumimoji="0" lang="zh-CN" altLang="en-US" sz="2800" b="1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" y="807720"/>
            <a:ext cx="1901825" cy="158051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9528" y="362481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5910775"/>
            <a:chOff x="575354" y="481316"/>
            <a:chExt cx="10962526" cy="5910775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591077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591077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009161" y="672958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>
                <a:solidFill>
                  <a:srgbClr val="FF0000"/>
                </a:solidFill>
                <a:sym typeface="+mn-ea"/>
              </a:rPr>
              <a:t>流行性感冒预防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2345" y="1757045"/>
            <a:ext cx="10481945" cy="3332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indent="0" algn="l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zh-CN" sz="2400">
                <a:sym typeface="+mn-ea"/>
              </a:rPr>
              <a:t>1.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及时发现和规范管理病例（患者隔离）</a:t>
            </a:r>
            <a:r>
              <a:rPr lang="zh-CN" altLang="en-US" sz="2400">
                <a:solidFill>
                  <a:schemeClr val="accent6"/>
                </a:solidFill>
                <a:sym typeface="+mn-ea"/>
              </a:rPr>
              <a:t>。</a:t>
            </a:r>
            <a:endParaRPr lang="en-US" altLang="zh-CN" sz="240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2.双手接触呼吸道分泌物后（如打喷嚏后）应立即洗手。</a:t>
            </a:r>
            <a:endParaRPr lang="en-US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3.使用肥皂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洗手液并用流动水洗手。</a:t>
            </a:r>
            <a:endParaRPr lang="en-US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4.每天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勤</a:t>
            </a:r>
            <a:r>
              <a: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开窗通风，保持室内空气新鲜</a:t>
            </a:r>
            <a:endParaRPr lang="en-US" altLang="en-US" sz="240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5.在流感高发期，不到人多拥挤、空气污浊的场所；必须去时，最好</a:t>
            </a:r>
            <a:r>
              <a:rPr lang="en-US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戴口罩</a:t>
            </a:r>
            <a:r>
              <a: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en-US" sz="240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流感疫苗接种是世界公认的预防流感的有效方法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：每年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月国家公卫开始放苗，持续至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11-12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月。</a:t>
            </a:r>
            <a:endParaRPr lang="en-US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" y="362585"/>
            <a:ext cx="1901825" cy="158051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88" y="12081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650" b="100000" l="0" r="99927"/>
                    </a14:imgEffect>
                  </a14:imgLayer>
                </a14:imgProps>
              </a:ext>
            </a:extLst>
          </a:blip>
          <a:srcRect t="69963"/>
          <a:stretch>
            <a:fillRect/>
          </a:stretch>
        </p:blipFill>
        <p:spPr>
          <a:xfrm>
            <a:off x="0" y="4798493"/>
            <a:ext cx="12192000" cy="20595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80352" y="901841"/>
            <a:ext cx="2031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5E514B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</a:rPr>
              <a:t>目录</a:t>
            </a:r>
            <a:endParaRPr kumimoji="0" lang="zh-CN" altLang="en-US" sz="7200" b="0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18055" y="2611755"/>
            <a:ext cx="2019300" cy="816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E514B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诺如病毒感染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09840" y="2536825"/>
            <a:ext cx="1713230" cy="8159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5E514B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流行性感冒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84275" y="2612390"/>
            <a:ext cx="578485" cy="664845"/>
          </a:xfrm>
          <a:prstGeom prst="ellipse">
            <a:avLst/>
          </a:prstGeom>
          <a:solidFill>
            <a:srgbClr val="EFB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壹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903908" y="2612679"/>
            <a:ext cx="578259" cy="578259"/>
          </a:xfrm>
          <a:prstGeom prst="ellipse">
            <a:avLst/>
          </a:prstGeom>
          <a:solidFill>
            <a:srgbClr val="EF6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cs"/>
              </a:rPr>
              <a:t>贰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4"/>
              </p:custDataLst>
            </p:nvPr>
          </p:nvPicPr>
          <p:blipFill>
            <a:blip r:embed="rId5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2036" y="606571"/>
            <a:ext cx="11522075" cy="6121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650" b="100000" l="0" r="99927"/>
                    </a14:imgEffect>
                  </a14:imgLayer>
                </a14:imgProps>
              </a:ext>
            </a:extLst>
          </a:blip>
          <a:srcRect t="69963"/>
          <a:stretch>
            <a:fillRect/>
          </a:stretch>
        </p:blipFill>
        <p:spPr>
          <a:xfrm>
            <a:off x="0" y="5322570"/>
            <a:ext cx="12192000" cy="15354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99271" y="4675530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感谢聆听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4"/>
              </p:custDataLst>
            </p:nvPr>
          </p:nvPicPr>
          <p:blipFill>
            <a:blip r:embed="rId5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2" descr="医院二维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445" y="792480"/>
            <a:ext cx="4095750" cy="3883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207385" y="1263650"/>
            <a:ext cx="1053465" cy="11245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7200">
                <a:solidFill>
                  <a:srgbClr val="5E514B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01</a:t>
            </a:r>
            <a:endParaRPr kumimoji="0" lang="zh-CN" altLang="en-US" sz="7200" b="0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53535" y="1507490"/>
            <a:ext cx="3855720" cy="8197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诺如病毒感染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" y="481330"/>
            <a:ext cx="3474720" cy="1776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70075" y="3890645"/>
            <a:ext cx="3221990" cy="822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/>
              <a:t>急性胃肠炎</a:t>
            </a:r>
            <a:endParaRPr lang="zh-CN" altLang="en-US" sz="4000"/>
          </a:p>
        </p:txBody>
      </p:sp>
      <p:pic>
        <p:nvPicPr>
          <p:cNvPr id="3" name="图片 2" descr="诺如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90" y="3014345"/>
            <a:ext cx="4775200" cy="326326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6" name="图片 5"/>
            <p:cNvPicPr/>
            <p:nvPr>
              <p:custDataLst>
                <p:tags r:id="rId4"/>
              </p:custDataLst>
            </p:nvPr>
          </p:nvPicPr>
          <p:blipFill>
            <a:blip r:embed="rId5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52696" y="1071738"/>
            <a:ext cx="38557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诺如病毒感染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0314" y="3227946"/>
            <a:ext cx="6089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rPr>
              <a:t>FLU PROFILE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89" y="-150"/>
            <a:ext cx="3475021" cy="19021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0935" y="2096770"/>
            <a:ext cx="9595485" cy="3754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70000"/>
              </a:lnSpc>
            </a:pPr>
            <a:r>
              <a:rPr lang="en-US" altLang="zh-CN" sz="2400"/>
              <a:t>1.</a:t>
            </a:r>
            <a:r>
              <a:rPr lang="zh-CN" altLang="en-US" sz="2400"/>
              <a:t>诺如病毒变异快、环境抵抗力强，感染剂量低，感染后潜伏期短、排毒时间长、免疫保护时间短，全人群易感。</a:t>
            </a:r>
            <a:endParaRPr lang="en-US" altLang="zh-CN" sz="2400"/>
          </a:p>
          <a:p>
            <a:pPr>
              <a:lnSpc>
                <a:spcPct val="170000"/>
              </a:lnSpc>
            </a:pPr>
            <a:r>
              <a:rPr lang="en-US" altLang="zh-CN" sz="2400"/>
              <a:t>2.</a:t>
            </a:r>
            <a:r>
              <a:rPr lang="zh-CN" altLang="en-US" sz="2400"/>
              <a:t>秋冬季高发，是全球急性胃肠炎散发病例和爆发疫情的主要病原体。</a:t>
            </a:r>
            <a:endParaRPr lang="zh-CN" altLang="en-US" sz="2400"/>
          </a:p>
          <a:p>
            <a:pPr>
              <a:lnSpc>
                <a:spcPct val="170000"/>
              </a:lnSpc>
            </a:pPr>
            <a:r>
              <a:rPr lang="en-US" altLang="zh-CN" sz="2400"/>
              <a:t>3.</a:t>
            </a:r>
            <a:r>
              <a:rPr lang="zh-CN" altLang="en-US" sz="2400">
                <a:solidFill>
                  <a:srgbClr val="FF0000"/>
                </a:solidFill>
              </a:rPr>
              <a:t>消毒</a:t>
            </a:r>
            <a:r>
              <a:rPr lang="zh-CN" altLang="en-US" sz="2400"/>
              <a:t>：使用高浓度氯离子可灭活，</a:t>
            </a:r>
            <a:r>
              <a:rPr lang="zh-CN" altLang="en-US" sz="2400">
                <a:solidFill>
                  <a:srgbClr val="FF0000"/>
                </a:solidFill>
              </a:rPr>
              <a:t>酒精和免冲洗手液没有灭活效果</a:t>
            </a:r>
            <a:r>
              <a:rPr lang="zh-CN" altLang="en-US" sz="2400"/>
              <a:t>。</a:t>
            </a:r>
            <a:endParaRPr lang="zh-CN" altLang="en-US" sz="2400"/>
          </a:p>
          <a:p>
            <a:pPr>
              <a:lnSpc>
                <a:spcPct val="170000"/>
              </a:lnSpc>
            </a:pPr>
            <a:endParaRPr lang="en-US" altLang="zh-CN" sz="240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4737" y="650848"/>
            <a:ext cx="11385184" cy="614569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02634" y="6491703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82635" y="1235408"/>
            <a:ext cx="1965068" cy="0"/>
          </a:xfrm>
          <a:prstGeom prst="line">
            <a:avLst/>
          </a:prstGeom>
          <a:ln w="38100" cap="rnd">
            <a:solidFill>
              <a:srgbClr val="B1CE9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503453" y="773743"/>
            <a:ext cx="38557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诺如病毒感染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944" y="741846"/>
            <a:ext cx="901700" cy="493562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9787147" y="505764"/>
            <a:ext cx="309880" cy="2646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1200" cap="none" spc="0" normalizeH="0" baseline="0" noProof="0">
              <a:ln w="0"/>
              <a:solidFill>
                <a:prstClr val="black">
                  <a:alpha val="15000"/>
                </a:prstClr>
              </a:solidFill>
              <a:effectLst/>
              <a:uLnTx/>
              <a:uFillTx/>
              <a:latin typeface="Aharoni" panose="02010803020104030203" pitchFamily="2" charset="-79"/>
              <a:ea typeface="等线" panose="02010600030101010101" charset="-122"/>
              <a:cs typeface="Aharoni" panose="02010803020104030203" pitchFamily="2" charset="-79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42184" y="3377660"/>
            <a:ext cx="309880" cy="26460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600" b="1" i="0" u="none" strike="noStrike" kern="1200" cap="none" spc="0" normalizeH="0" baseline="0" noProof="0">
              <a:ln w="0"/>
              <a:solidFill>
                <a:prstClr val="black">
                  <a:alpha val="15000"/>
                </a:prstClr>
              </a:solidFill>
              <a:effectLst/>
              <a:uLnTx/>
              <a:uFillTx/>
              <a:latin typeface="Aharoni" panose="02010803020104030203" pitchFamily="2" charset="-79"/>
              <a:ea typeface="等线" panose="02010600030101010101" charset="-122"/>
              <a:cs typeface="Aharoni" panose="02010803020104030203" pitchFamily="2" charset="-79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947976" y="2010119"/>
            <a:ext cx="2662190" cy="0"/>
          </a:xfrm>
          <a:prstGeom prst="line">
            <a:avLst/>
          </a:prstGeom>
          <a:ln w="76200" cap="rnd">
            <a:solidFill>
              <a:srgbClr val="B1CE9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诺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75" y="1591945"/>
            <a:ext cx="4327525" cy="4492625"/>
          </a:xfrm>
          <a:prstGeom prst="rect">
            <a:avLst/>
          </a:prstGeom>
        </p:spPr>
      </p:pic>
      <p:pic>
        <p:nvPicPr>
          <p:cNvPr id="3" name="图片 2" descr="诺如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490" y="1591945"/>
            <a:ext cx="4495800" cy="449262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6" name="图片 5"/>
            <p:cNvPicPr/>
            <p:nvPr>
              <p:custDataLst>
                <p:tags r:id="rId5"/>
              </p:custDataLst>
            </p:nvPr>
          </p:nvPicPr>
          <p:blipFill>
            <a:blip r:embed="rId6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52696" y="1071738"/>
            <a:ext cx="74980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诺如病毒呕吐物处理（一）</a:t>
            </a:r>
            <a:endParaRPr lang="zh-CN" altLang="en-US" sz="4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0314" y="3227946"/>
            <a:ext cx="6089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rPr>
              <a:t>FLU PROFILE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89" y="-150"/>
            <a:ext cx="3475021" cy="19021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0935" y="2096770"/>
            <a:ext cx="9595485" cy="3754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220000"/>
              </a:lnSpc>
              <a:buFont typeface="Wingdings" panose="05000000000000000000" charset="0"/>
              <a:buNone/>
            </a:pPr>
            <a:r>
              <a:rPr lang="en-US" altLang="zh-CN" sz="2400"/>
              <a:t>1.</a:t>
            </a:r>
            <a:r>
              <a:rPr lang="zh-CN" altLang="en-US" sz="2400">
                <a:sym typeface="+mn-ea"/>
              </a:rPr>
              <a:t>人员管理：首先先疏散无关人员，并妥善处理患者。</a:t>
            </a:r>
            <a:endParaRPr lang="en-US" altLang="zh-CN" sz="2400"/>
          </a:p>
          <a:p>
            <a:pPr marL="0" indent="0">
              <a:lnSpc>
                <a:spcPct val="220000"/>
              </a:lnSpc>
              <a:buFont typeface="Wingdings" panose="05000000000000000000" charset="0"/>
              <a:buNone/>
            </a:pPr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个人防护：一次性外科口罩、一次性帽子、工作服、一次性防水鞋套、橡胶手套。</a:t>
            </a:r>
            <a:endParaRPr lang="zh-CN" altLang="en-US" sz="2400">
              <a:sym typeface="+mn-ea"/>
            </a:endParaRPr>
          </a:p>
          <a:p>
            <a:pPr marL="0" indent="0">
              <a:lnSpc>
                <a:spcPct val="220000"/>
              </a:lnSpc>
              <a:buFont typeface="Wingdings" panose="05000000000000000000" charset="0"/>
              <a:buNone/>
            </a:pPr>
            <a:r>
              <a:rPr lang="en-US" altLang="zh-CN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消毒人员工作结束后需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健康监护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天</a:t>
            </a:r>
            <a:r>
              <a:rPr lang="zh-CN" altLang="en-US" sz="2400">
                <a:sym typeface="+mn-ea"/>
              </a:rPr>
              <a:t>，出现疑似症状及时就医。</a:t>
            </a:r>
            <a:endParaRPr lang="en-US" altLang="zh-CN" sz="2400"/>
          </a:p>
          <a:p>
            <a:pPr marL="0" indent="0">
              <a:buFont typeface="Wingdings" panose="05000000000000000000" charset="0"/>
              <a:buNone/>
            </a:pPr>
            <a:endParaRPr lang="zh-CN" altLang="en-US" sz="2400"/>
          </a:p>
          <a:p>
            <a:pPr>
              <a:lnSpc>
                <a:spcPct val="170000"/>
              </a:lnSpc>
            </a:pPr>
            <a:endParaRPr lang="en-US" altLang="zh-CN" sz="240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52696" y="1071738"/>
            <a:ext cx="74980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诺如病毒呕吐物处理（二）</a:t>
            </a:r>
            <a:endParaRPr lang="zh-CN" altLang="en-US" sz="4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0314" y="3227946"/>
            <a:ext cx="6089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rPr>
              <a:t>FLU PROFILE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89" y="-150"/>
            <a:ext cx="3475021" cy="19021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0935" y="2096770"/>
            <a:ext cx="9595485" cy="3754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先设警戒线，开窗通风。</a:t>
            </a:r>
            <a:endParaRPr lang="zh-CN" altLang="en-US" sz="2400">
              <a:solidFill>
                <a:schemeClr val="tx1"/>
              </a:solidFill>
            </a:endParaRPr>
          </a:p>
          <a:p>
            <a:pPr marL="0"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accent6"/>
                </a:solidFill>
                <a:sym typeface="+mn-ea"/>
              </a:rPr>
              <a:t>2.</a:t>
            </a:r>
            <a:r>
              <a:rPr lang="zh-CN" altLang="en-US" sz="2400">
                <a:solidFill>
                  <a:schemeClr val="accent6"/>
                </a:solidFill>
                <a:sym typeface="+mn-ea"/>
              </a:rPr>
              <a:t>配含氯消毒剂</a:t>
            </a:r>
            <a:r>
              <a:rPr lang="zh-CN" altLang="en-US" sz="2400">
                <a:sym typeface="+mn-ea"/>
              </a:rPr>
              <a:t>（漂白粉、含氯泡腾片或</a:t>
            </a:r>
            <a:r>
              <a:rPr lang="en-US" altLang="zh-CN" sz="2400">
                <a:sym typeface="+mn-ea"/>
              </a:rPr>
              <a:t>84</a:t>
            </a:r>
            <a:r>
              <a:rPr lang="zh-CN" altLang="en-US" sz="2400">
                <a:sym typeface="+mn-ea"/>
              </a:rPr>
              <a:t>）</a:t>
            </a:r>
            <a:endParaRPr lang="zh-CN" altLang="en-US" sz="2400">
              <a:sym typeface="+mn-ea"/>
            </a:endParaRPr>
          </a:p>
          <a:p>
            <a:pPr marL="0"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zh-CN" altLang="en-US" sz="2400">
                <a:sym typeface="+mn-ea"/>
              </a:rPr>
              <a:t>呕吐物：消毒液浓度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5000mg/L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，</a:t>
            </a:r>
            <a:r>
              <a:rPr lang="zh-CN" altLang="en-US" sz="2400">
                <a:sym typeface="+mn-ea"/>
              </a:rPr>
              <a:t>环境：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消毒液浓度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1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000mg/L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。</a:t>
            </a:r>
            <a:endParaRPr lang="zh-CN" altLang="en-US" sz="2400"/>
          </a:p>
          <a:p>
            <a:pPr marL="0"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accent6"/>
                </a:solidFill>
                <a:sym typeface="+mn-ea"/>
              </a:rPr>
              <a:t> 3.</a:t>
            </a:r>
            <a:r>
              <a:rPr lang="zh-CN" altLang="en-US" sz="2400">
                <a:solidFill>
                  <a:schemeClr val="accent6"/>
                </a:solidFill>
                <a:sym typeface="+mn-ea"/>
              </a:rPr>
              <a:t>针对环境消毒（地表、桌面、门面和扶手）</a:t>
            </a:r>
            <a:endParaRPr lang="zh-CN" altLang="en-US" sz="2400">
              <a:solidFill>
                <a:schemeClr val="accent6"/>
              </a:solidFill>
              <a:sym typeface="+mn-ea"/>
            </a:endParaRPr>
          </a:p>
          <a:p>
            <a:pPr marL="0" indent="0">
              <a:lnSpc>
                <a:spcPct val="1700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rgbClr val="FF0000"/>
                </a:solidFill>
                <a:sym typeface="+mn-ea"/>
              </a:rPr>
              <a:t> 1000mg/L</a:t>
            </a:r>
            <a:r>
              <a:rPr lang="zh-CN" altLang="en-US" sz="2400">
                <a:sym typeface="+mn-ea"/>
              </a:rPr>
              <a:t>，蘸有消毒液的拖把、抹布对呕吐物周边</a:t>
            </a: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米范围内进行擦拭；</a:t>
            </a:r>
            <a:r>
              <a:rPr lang="en-US" altLang="zh-CN" sz="2400">
                <a:sym typeface="+mn-ea"/>
              </a:rPr>
              <a:t>24</a:t>
            </a:r>
            <a:r>
              <a:rPr lang="zh-CN" altLang="en-US" sz="2400">
                <a:sym typeface="+mn-ea"/>
              </a:rPr>
              <a:t>小时对其他公共区域进行一次全面清洁消毒。</a:t>
            </a:r>
            <a:endParaRPr lang="zh-CN" altLang="en-US" sz="2400"/>
          </a:p>
          <a:p>
            <a:pPr marL="0" indent="0">
              <a:buFont typeface="Wingdings" panose="05000000000000000000" charset="0"/>
              <a:buNone/>
            </a:pPr>
            <a:endParaRPr lang="zh-CN" altLang="en-US" sz="2400"/>
          </a:p>
          <a:p>
            <a:pPr>
              <a:lnSpc>
                <a:spcPct val="170000"/>
              </a:lnSpc>
            </a:pPr>
            <a:endParaRPr lang="en-US" altLang="zh-CN" sz="240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52696" y="1071738"/>
            <a:ext cx="74980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诺如病毒呕吐物处理（三）</a:t>
            </a:r>
            <a:endParaRPr lang="zh-CN" altLang="en-US" sz="4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5E514B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0314" y="3227946"/>
            <a:ext cx="6089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rPr>
              <a:t>FLU PROFILE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89" y="-150"/>
            <a:ext cx="3475021" cy="19021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0935" y="2096770"/>
            <a:ext cx="9595485" cy="3754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250000"/>
              </a:lnSpc>
              <a:buFont typeface="Wingdings" panose="05000000000000000000" charset="0"/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>
                <a:solidFill>
                  <a:schemeClr val="accent6"/>
                </a:solidFill>
                <a:sym typeface="+mn-ea"/>
              </a:rPr>
              <a:t>针对呕吐处理的</a:t>
            </a:r>
            <a:r>
              <a:rPr lang="en-US" altLang="zh-CN" sz="2400">
                <a:solidFill>
                  <a:schemeClr val="accent6"/>
                </a:solidFill>
                <a:sym typeface="+mn-ea"/>
              </a:rPr>
              <a:t>2</a:t>
            </a:r>
            <a:r>
              <a:rPr lang="zh-CN" altLang="en-US" sz="2400">
                <a:solidFill>
                  <a:schemeClr val="accent6"/>
                </a:solidFill>
                <a:sym typeface="+mn-ea"/>
              </a:rPr>
              <a:t>种方：</a:t>
            </a:r>
            <a:endParaRPr lang="zh-CN" altLang="en-US" sz="2400">
              <a:solidFill>
                <a:schemeClr val="accent6"/>
              </a:solidFill>
            </a:endParaRPr>
          </a:p>
          <a:p>
            <a:pPr marL="0" indent="0">
              <a:lnSpc>
                <a:spcPct val="250000"/>
              </a:lnSpc>
              <a:buFont typeface="Wingdings" panose="05000000000000000000" charset="0"/>
              <a:buNone/>
            </a:pPr>
            <a:r>
              <a:rPr lang="zh-CN" altLang="en-US" sz="2400">
                <a:solidFill>
                  <a:schemeClr val="accent6"/>
                </a:solidFill>
                <a:sym typeface="+mn-ea"/>
              </a:rPr>
              <a:t> </a:t>
            </a:r>
            <a:r>
              <a:rPr lang="en-US" altLang="zh-CN" sz="2400">
                <a:solidFill>
                  <a:schemeClr val="accent6"/>
                </a:solidFill>
                <a:sym typeface="+mn-ea"/>
              </a:rPr>
              <a:t> </a:t>
            </a:r>
            <a:r>
              <a:rPr lang="en-US" altLang="zh-CN" sz="2400">
                <a:sym typeface="+mn-ea"/>
              </a:rPr>
              <a:t>a:</a:t>
            </a:r>
            <a:r>
              <a:rPr lang="zh-CN" altLang="en-US" sz="2400">
                <a:sym typeface="+mn-ea"/>
              </a:rPr>
              <a:t>浸润消毒液的纱布、抹布后，完全覆盖呕吐物，移除到装有消毒液容器中浸泡</a:t>
            </a:r>
            <a:r>
              <a:rPr lang="en-US" altLang="zh-CN" sz="2400">
                <a:sym typeface="+mn-ea"/>
              </a:rPr>
              <a:t>30min</a:t>
            </a:r>
            <a:r>
              <a:rPr lang="zh-CN" altLang="en-US" sz="2400">
                <a:sym typeface="+mn-ea"/>
              </a:rPr>
              <a:t>后，随后废弃处理，可做生活废物垃圾处理。</a:t>
            </a:r>
            <a:endParaRPr lang="zh-CN" altLang="en-US" sz="2400"/>
          </a:p>
          <a:p>
            <a:pPr marL="0" indent="0">
              <a:lnSpc>
                <a:spcPct val="250000"/>
              </a:lnSpc>
              <a:buFont typeface="Wingdings" panose="05000000000000000000" charset="0"/>
              <a:buNone/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b:</a:t>
            </a:r>
            <a:r>
              <a:rPr lang="zh-CN" altLang="en-US" sz="2400">
                <a:sym typeface="+mn-ea"/>
              </a:rPr>
              <a:t>浸润消毒液的纱布、抹布覆盖呕吐物</a:t>
            </a:r>
            <a:r>
              <a:rPr lang="en-US" altLang="zh-CN" sz="2400">
                <a:sym typeface="+mn-ea"/>
              </a:rPr>
              <a:t>30</a:t>
            </a:r>
            <a:r>
              <a:rPr lang="zh-CN" altLang="en-US" sz="2400">
                <a:sym typeface="+mn-ea"/>
              </a:rPr>
              <a:t>分钟后，随后废弃处理。</a:t>
            </a:r>
            <a:endParaRPr lang="zh-CN" altLang="en-US" sz="2400"/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accent6"/>
                </a:solidFill>
                <a:sym typeface="+mn-ea"/>
              </a:rPr>
              <a:t> </a:t>
            </a:r>
            <a:endParaRPr lang="zh-CN" altLang="en-US" sz="2400"/>
          </a:p>
          <a:p>
            <a:pPr>
              <a:lnSpc>
                <a:spcPct val="170000"/>
              </a:lnSpc>
            </a:pPr>
            <a:endParaRPr lang="en-US" altLang="zh-CN" sz="240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299" y="352299"/>
            <a:ext cx="11522075" cy="6121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2063" y="606175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14737" y="481316"/>
            <a:ext cx="10962526" cy="6008384"/>
            <a:chOff x="575354" y="481316"/>
            <a:chExt cx="10962526" cy="6008384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75354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1537880" y="481316"/>
              <a:ext cx="0" cy="60083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452063" y="6277510"/>
            <a:ext cx="1130157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52696" y="1071738"/>
            <a:ext cx="50800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+mn-ea"/>
                <a:sym typeface="+mn-lt"/>
              </a:rPr>
              <a:t>诺如病毒感染治疗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SemiBold" panose="02020600000000000000" pitchFamily="18" charset="-122"/>
              <a:ea typeface="思源宋体 CN SemiBold" panose="02020600000000000000" pitchFamily="18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00314" y="3227946"/>
            <a:ext cx="60896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Arial" panose="020B0604020202020204" pitchFamily="34" charset="0"/>
              </a:rPr>
              <a:t>FLU PROFILE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24" y="60175"/>
            <a:ext cx="3475021" cy="19021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0935" y="2096770"/>
            <a:ext cx="9595485" cy="3754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70000"/>
              </a:lnSpc>
            </a:pPr>
            <a:r>
              <a:rPr lang="en-US" altLang="zh-CN" sz="2400">
                <a:sym typeface="+mn-ea"/>
              </a:rPr>
              <a:t>1.</a:t>
            </a:r>
            <a:r>
              <a:rPr lang="zh-CN" altLang="en-US" sz="2400">
                <a:sym typeface="+mn-ea"/>
              </a:rPr>
              <a:t>属于</a:t>
            </a:r>
            <a:r>
              <a:rPr lang="zh-CN" altLang="en-US" sz="2400">
                <a:solidFill>
                  <a:schemeClr val="accent6"/>
                </a:solidFill>
                <a:sym typeface="+mn-ea"/>
              </a:rPr>
              <a:t>自限性疾病</a:t>
            </a:r>
            <a:r>
              <a:rPr lang="zh-CN" altLang="en-US" sz="2400">
                <a:sym typeface="+mn-ea"/>
              </a:rPr>
              <a:t>，目前尚无有效的抗病毒药物，无相关疫苗。</a:t>
            </a:r>
            <a:br>
              <a:rPr lang="zh-CN" altLang="en-US" sz="2400">
                <a:sym typeface="+mn-ea"/>
              </a:rPr>
            </a:br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多数患者发病后症状轻，无需治疗，休息2-3天即可康复，可口服糖盐水或口服补液盐补充呕吐和腹泻消耗的水分。</a:t>
            </a:r>
            <a:endParaRPr lang="zh-CN" altLang="en-US" sz="2400"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饮食以容易消化食物（如米饭、面食等），禁高糖、高脂饮食。</a:t>
            </a:r>
            <a:br>
              <a:rPr lang="zh-CN" altLang="en-US" sz="2400">
                <a:sym typeface="+mn-ea"/>
              </a:rPr>
            </a:br>
            <a:r>
              <a:rPr lang="en-US" altLang="zh-CN" sz="2400">
                <a:sym typeface="+mn-ea"/>
              </a:rPr>
              <a:t>4</a:t>
            </a:r>
            <a:r>
              <a:rPr lang="en-US" altLang="zh-CN" sz="2400">
                <a:sym typeface="+mn-ea"/>
              </a:rPr>
              <a:t>.</a:t>
            </a:r>
            <a:r>
              <a:rPr lang="zh-CN" altLang="en-US" sz="2400">
                <a:sym typeface="+mn-ea"/>
              </a:rPr>
              <a:t>对于婴幼儿、老人，特别是伴有基础性疾病的老人，如因频繁呕吐或腹泻，出现脱水等较严重的症状时，应及时治疗。</a:t>
            </a:r>
            <a:endParaRPr lang="zh-CN" altLang="en-US" sz="2400"/>
          </a:p>
          <a:p>
            <a:pPr>
              <a:lnSpc>
                <a:spcPct val="170000"/>
              </a:lnSpc>
            </a:pPr>
            <a:endParaRPr lang="en-US" altLang="zh-CN" sz="240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351639" y="1228"/>
            <a:ext cx="3840730" cy="718757"/>
            <a:chOff x="8109" y="108"/>
            <a:chExt cx="5886" cy="1474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9343" y="109"/>
              <a:ext cx="4652" cy="14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关东街汤逊湖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dist"/>
              <a:r>
                <a:rPr lang="zh-CN" altLang="en-US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社区卫生服务中心</a:t>
              </a:r>
              <a:endParaRPr lang="zh-CN" alt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/>
            <p:nvPr>
              <p:custDataLst>
                <p:tags r:id="rId3"/>
              </p:custDataLst>
            </p:nvPr>
          </p:nvPicPr>
          <p:blipFill>
            <a:blip r:embed="rId4"/>
            <a:srcRect b="3251"/>
            <a:stretch>
              <a:fillRect/>
            </a:stretch>
          </p:blipFill>
          <p:spPr>
            <a:xfrm>
              <a:off x="8109" y="108"/>
              <a:ext cx="1256" cy="14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DIAGRAM_VIRTUALLY_FRAME" val="{&quot;height&quot;:261.1466929133859,&quot;left&quot;:480.2155118110236,&quot;top&quot;:145.90291338582676,&quot;width&quot;:404.6687401574803}"/>
</p:tagLst>
</file>

<file path=ppt/tags/tag34.xml><?xml version="1.0" encoding="utf-8"?>
<p:tagLst xmlns:p="http://schemas.openxmlformats.org/presentationml/2006/main">
  <p:tag name="KSO_WM_DIAGRAM_VIRTUALLY_FRAME" val="{&quot;height&quot;:261.1466929133859,&quot;left&quot;:480.2155118110236,&quot;top&quot;:145.90291338582676,&quot;width&quot;:404.6687401574803}"/>
</p:tagLst>
</file>

<file path=ppt/tags/tag35.xml><?xml version="1.0" encoding="utf-8"?>
<p:tagLst xmlns:p="http://schemas.openxmlformats.org/presentationml/2006/main">
  <p:tag name="KSO_WM_DIAGRAM_VIRTUALLY_FRAME" val="{&quot;height&quot;:261.1466929133859,&quot;left&quot;:480.2155118110236,&quot;top&quot;:145.90291338582676,&quot;width&quot;:404.6687401574803}"/>
</p:tagLst>
</file>

<file path=ppt/tags/tag36.xml><?xml version="1.0" encoding="utf-8"?>
<p:tagLst xmlns:p="http://schemas.openxmlformats.org/presentationml/2006/main">
  <p:tag name="KSO_WM_DIAGRAM_VIRTUALLY_FRAME" val="{&quot;height&quot;:261.1466929133859,&quot;left&quot;:480.2155118110236,&quot;top&quot;:145.90291338582676,&quot;width&quot;:404.6687401574803}"/>
</p:tagLst>
</file>

<file path=ppt/tags/tag37.xml><?xml version="1.0" encoding="utf-8"?>
<p:tagLst xmlns:p="http://schemas.openxmlformats.org/presentationml/2006/main">
  <p:tag name="KSO_WM_DIAGRAM_VIRTUALLY_FRAME" val="{&quot;height&quot;:261.1466929133859,&quot;left&quot;:480.2155118110236,&quot;top&quot;:145.90291338582676,&quot;width&quot;:404.6687401574803}"/>
</p:tagLst>
</file>

<file path=ppt/tags/tag38.xml><?xml version="1.0" encoding="utf-8"?>
<p:tagLst xmlns:p="http://schemas.openxmlformats.org/presentationml/2006/main">
  <p:tag name="KSO_WM_DIAGRAM_VIRTUALLY_FRAME" val="{&quot;height&quot;:261.1466929133859,&quot;left&quot;:480.2155118110236,&quot;top&quot;:145.90291338582676,&quot;width&quot;:404.6687401574803}"/>
</p:tagLst>
</file>

<file path=ppt/tags/tag39.xml><?xml version="1.0" encoding="utf-8"?>
<p:tagLst xmlns:p="http://schemas.openxmlformats.org/presentationml/2006/main">
  <p:tag name="KSO_WM_DIAGRAM_VIRTUALLY_FRAME" val="{&quot;height&quot;:261.1466929133859,&quot;left&quot;:480.2155118110236,&quot;top&quot;:145.90291338582676,&quot;width&quot;:404.6687401574803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261.1466929133859,&quot;left&quot;:480.2155118110236,&quot;top&quot;:145.90291338582676,&quot;width&quot;:404.6687401574803}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Dg0Y2E3ZjJmOWYzNzQ0MjgxZDM5OGRhMzZkMTI2OTYifQ=="/>
  <p:tag name="commondata" val="eyJoZGlkIjoiNWM0NDRhOTQwMDExNzBlZDRkODU0MjZhNTgxNTQ4ZmQ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流畅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WPS 演示</Application>
  <PresentationFormat/>
  <Paragraphs>273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隶书</vt:lpstr>
      <vt:lpstr>Calibri</vt:lpstr>
      <vt:lpstr>Wingdings 2</vt:lpstr>
      <vt:lpstr>等线</vt:lpstr>
      <vt:lpstr>思源黑体</vt:lpstr>
      <vt:lpstr>黑体</vt:lpstr>
      <vt:lpstr>站酷快乐体2016修订版</vt:lpstr>
      <vt:lpstr>思源宋体 CN SemiBold</vt:lpstr>
      <vt:lpstr>思源黑体 CN Medium</vt:lpstr>
      <vt:lpstr>Aharoni</vt:lpstr>
      <vt:lpstr>华文细黑</vt:lpstr>
      <vt:lpstr>Wingdings</vt:lpstr>
      <vt:lpstr>Arial Unicode MS</vt:lpstr>
      <vt:lpstr>思源黑体 CN Regular</vt:lpstr>
      <vt:lpstr>思源黑体 CN Medium</vt:lpstr>
      <vt:lpstr>站酷快乐体2016修订版</vt:lpstr>
      <vt:lpstr>华文楷体</vt:lpstr>
      <vt:lpstr>Segoe Print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啾</cp:lastModifiedBy>
  <cp:revision>23</cp:revision>
  <cp:lastPrinted>2021-12-20T10:28:00Z</cp:lastPrinted>
  <dcterms:created xsi:type="dcterms:W3CDTF">2021-12-20T10:28:00Z</dcterms:created>
  <dcterms:modified xsi:type="dcterms:W3CDTF">2024-12-04T08:15:35Z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413992E729C14467A5E67D6B9FA204DD_11</vt:lpwstr>
  </property>
  <property fmtid="{D5CDD505-2E9C-101B-9397-08002B2CF9AE}" pid="3" name="KSOProductBuildVer">
    <vt:lpwstr>2052-12.1.0.18912</vt:lpwstr>
  </property>
</Properties>
</file>