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gif" ContentType="image/gif"/>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82"/>
  </p:notesMasterIdLst>
  <p:sldIdLst>
    <p:sldId id="563" r:id="rId4"/>
    <p:sldId id="740" r:id="rId5"/>
    <p:sldId id="441" r:id="rId6"/>
    <p:sldId id="597" r:id="rId7"/>
    <p:sldId id="606" r:id="rId8"/>
    <p:sldId id="604" r:id="rId9"/>
    <p:sldId id="705" r:id="rId10"/>
    <p:sldId id="607" r:id="rId11"/>
    <p:sldId id="605" r:id="rId12"/>
    <p:sldId id="608" r:id="rId13"/>
    <p:sldId id="706" r:id="rId14"/>
    <p:sldId id="609" r:id="rId15"/>
    <p:sldId id="610" r:id="rId16"/>
    <p:sldId id="611" r:id="rId17"/>
    <p:sldId id="612" r:id="rId18"/>
    <p:sldId id="815" r:id="rId19"/>
    <p:sldId id="813" r:id="rId20"/>
    <p:sldId id="814" r:id="rId21"/>
    <p:sldId id="742" r:id="rId22"/>
    <p:sldId id="613" r:id="rId23"/>
    <p:sldId id="816" r:id="rId24"/>
    <p:sldId id="614" r:id="rId25"/>
    <p:sldId id="615" r:id="rId26"/>
    <p:sldId id="616" r:id="rId27"/>
    <p:sldId id="617" r:id="rId28"/>
    <p:sldId id="618" r:id="rId29"/>
    <p:sldId id="714" r:id="rId30"/>
    <p:sldId id="817" r:id="rId31"/>
    <p:sldId id="818" r:id="rId32"/>
    <p:sldId id="621" r:id="rId33"/>
    <p:sldId id="709" r:id="rId34"/>
    <p:sldId id="622" r:id="rId35"/>
    <p:sldId id="623" r:id="rId36"/>
    <p:sldId id="710" r:id="rId37"/>
    <p:sldId id="624" r:id="rId38"/>
    <p:sldId id="626" r:id="rId39"/>
    <p:sldId id="625" r:id="rId40"/>
    <p:sldId id="627" r:id="rId41"/>
    <p:sldId id="812" r:id="rId42"/>
    <p:sldId id="743" r:id="rId43"/>
    <p:sldId id="824" r:id="rId44"/>
    <p:sldId id="825" r:id="rId45"/>
    <p:sldId id="826" r:id="rId46"/>
    <p:sldId id="827" r:id="rId47"/>
    <p:sldId id="828" r:id="rId48"/>
    <p:sldId id="753" r:id="rId49"/>
    <p:sldId id="754" r:id="rId50"/>
    <p:sldId id="821" r:id="rId51"/>
    <p:sldId id="755" r:id="rId52"/>
    <p:sldId id="756" r:id="rId53"/>
    <p:sldId id="757" r:id="rId54"/>
    <p:sldId id="758" r:id="rId55"/>
    <p:sldId id="759" r:id="rId56"/>
    <p:sldId id="822" r:id="rId57"/>
    <p:sldId id="829" r:id="rId58"/>
    <p:sldId id="791" r:id="rId59"/>
    <p:sldId id="792" r:id="rId60"/>
    <p:sldId id="793" r:id="rId61"/>
    <p:sldId id="794" r:id="rId62"/>
    <p:sldId id="795" r:id="rId63"/>
    <p:sldId id="796" r:id="rId64"/>
    <p:sldId id="797" r:id="rId65"/>
    <p:sldId id="798" r:id="rId66"/>
    <p:sldId id="799" r:id="rId67"/>
    <p:sldId id="800" r:id="rId68"/>
    <p:sldId id="801" r:id="rId69"/>
    <p:sldId id="802" r:id="rId70"/>
    <p:sldId id="803" r:id="rId71"/>
    <p:sldId id="804" r:id="rId72"/>
    <p:sldId id="805" r:id="rId73"/>
    <p:sldId id="806" r:id="rId74"/>
    <p:sldId id="807" r:id="rId75"/>
    <p:sldId id="808" r:id="rId76"/>
    <p:sldId id="809" r:id="rId77"/>
    <p:sldId id="810" r:id="rId78"/>
    <p:sldId id="811" r:id="rId79"/>
    <p:sldId id="823" r:id="rId80"/>
    <p:sldId id="542" r:id="rId81"/>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333399"/>
    <a:srgbClr val="FF9933"/>
    <a:srgbClr val="FFFF00"/>
    <a:srgbClr val="FF00FF"/>
    <a:srgbClr val="CC3300"/>
    <a:srgbClr val="0000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119"/>
    <p:restoredTop sz="96397"/>
  </p:normalViewPr>
  <p:slideViewPr>
    <p:cSldViewPr showGuides="1">
      <p:cViewPr>
        <p:scale>
          <a:sx n="75" d="100"/>
          <a:sy n="75" d="100"/>
        </p:scale>
        <p:origin x="-49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notesMaster" Target="notesMasters/notesMaster1.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3426" name="页眉占位符 103425"/>
          <p:cNvSpPr>
            <a:spLocks noGrp="1"/>
          </p:cNvSpPr>
          <p:nvPr>
            <p:ph type="hdr" sz="quarter"/>
          </p:nvPr>
        </p:nvSpPr>
        <p:spPr>
          <a:xfrm>
            <a:off x="0" y="0"/>
            <a:ext cx="2971800" cy="457200"/>
          </a:xfrm>
          <a:prstGeom prst="rect">
            <a:avLst/>
          </a:prstGeom>
          <a:noFill/>
          <a:ln w="9525">
            <a:noFill/>
          </a:ln>
        </p:spPr>
        <p:txBody>
          <a:bodyPr/>
          <a:p>
            <a:pPr lvl="0"/>
            <a:endParaRPr lang="en-US" sz="1200" dirty="0"/>
          </a:p>
        </p:txBody>
      </p:sp>
      <p:sp>
        <p:nvSpPr>
          <p:cNvPr id="103427" name="日期占位符 103426"/>
          <p:cNvSpPr>
            <a:spLocks noGrp="1"/>
          </p:cNvSpPr>
          <p:nvPr>
            <p:ph type="dt" idx="1"/>
          </p:nvPr>
        </p:nvSpPr>
        <p:spPr>
          <a:xfrm>
            <a:off x="3884613" y="0"/>
            <a:ext cx="2971800" cy="457200"/>
          </a:xfrm>
          <a:prstGeom prst="rect">
            <a:avLst/>
          </a:prstGeom>
          <a:noFill/>
          <a:ln w="9525">
            <a:noFill/>
          </a:ln>
        </p:spPr>
        <p:txBody>
          <a:bodyPr/>
          <a:p>
            <a:pPr lvl="0" algn="r"/>
            <a:endParaRPr lang="en-US" sz="1200" dirty="0"/>
          </a:p>
        </p:txBody>
      </p:sp>
      <p:sp>
        <p:nvSpPr>
          <p:cNvPr id="103428" name="幻灯片图像占位符 103427"/>
          <p:cNvSpPr>
            <a:spLocks noRot="1"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103429" name="文本占位符 103428"/>
          <p:cNvSpPr>
            <a:spLocks noGrp="1"/>
          </p:cNvSpPr>
          <p:nvPr>
            <p:ph type="body" sz="quarter" idx="3"/>
          </p:nvPr>
        </p:nvSpPr>
        <p:spPr>
          <a:xfrm>
            <a:off x="685800" y="4343400"/>
            <a:ext cx="5486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3430" name="页脚占位符 103429"/>
          <p:cNvSpPr>
            <a:spLocks noGrp="1"/>
          </p:cNvSpPr>
          <p:nvPr>
            <p:ph type="ftr" sz="quarter" idx="4"/>
          </p:nvPr>
        </p:nvSpPr>
        <p:spPr>
          <a:xfrm>
            <a:off x="0" y="8685213"/>
            <a:ext cx="2971800" cy="457200"/>
          </a:xfrm>
          <a:prstGeom prst="rect">
            <a:avLst/>
          </a:prstGeom>
          <a:noFill/>
          <a:ln w="9525">
            <a:noFill/>
          </a:ln>
        </p:spPr>
        <p:txBody>
          <a:bodyPr anchor="b" anchorCtr="0"/>
          <a:p>
            <a:pPr lvl="0"/>
            <a:endParaRPr lang="en-US" sz="1200" dirty="0"/>
          </a:p>
        </p:txBody>
      </p:sp>
      <p:sp>
        <p:nvSpPr>
          <p:cNvPr id="103431" name="灯片编号占位符 103430"/>
          <p:cNvSpPr>
            <a:spLocks noGrp="1"/>
          </p:cNvSpPr>
          <p:nvPr>
            <p:ph type="sldNum" sz="quarter" idx="5"/>
          </p:nvPr>
        </p:nvSpPr>
        <p:spPr>
          <a:xfrm>
            <a:off x="3884613" y="8685213"/>
            <a:ext cx="2971800" cy="457200"/>
          </a:xfrm>
          <a:prstGeom prst="rect">
            <a:avLst/>
          </a:prstGeom>
          <a:noFill/>
          <a:ln w="9525">
            <a:noFill/>
          </a:ln>
        </p:spPr>
        <p:txBody>
          <a:bodyPr anchor="b" anchorCtr="0"/>
          <a:p>
            <a:pPr lvl="0" algn="r"/>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grpSp>
        <p:nvGrpSpPr>
          <p:cNvPr id="661506" name="组合 661505"/>
          <p:cNvGrpSpPr/>
          <p:nvPr/>
        </p:nvGrpSpPr>
        <p:grpSpPr>
          <a:xfrm>
            <a:off x="0" y="2438400"/>
            <a:ext cx="9009063" cy="1052513"/>
            <a:chOff x="0" y="1536"/>
            <a:chExt cx="5675" cy="663"/>
          </a:xfrm>
        </p:grpSpPr>
        <p:grpSp>
          <p:nvGrpSpPr>
            <p:cNvPr id="661507" name="组合 661506"/>
            <p:cNvGrpSpPr/>
            <p:nvPr/>
          </p:nvGrpSpPr>
          <p:grpSpPr>
            <a:xfrm>
              <a:off x="183" y="1604"/>
              <a:ext cx="448" cy="299"/>
              <a:chOff x="720" y="336"/>
              <a:chExt cx="624" cy="432"/>
            </a:xfrm>
          </p:grpSpPr>
          <p:sp>
            <p:nvSpPr>
              <p:cNvPr id="661508" name="矩形 661507"/>
              <p:cNvSpPr/>
              <p:nvPr/>
            </p:nvSpPr>
            <p:spPr>
              <a:xfrm>
                <a:off x="720" y="336"/>
                <a:ext cx="384" cy="432"/>
              </a:xfrm>
              <a:prstGeom prst="rect">
                <a:avLst/>
              </a:prstGeom>
              <a:solidFill>
                <a:schemeClr val="folHlink"/>
              </a:solidFill>
              <a:ln w="9525">
                <a:noFill/>
              </a:ln>
            </p:spPr>
            <p:txBody>
              <a:bodyPr/>
              <a:p>
                <a:endParaRPr lang="zh-CN" altLang="en-US"/>
              </a:p>
            </p:txBody>
          </p:sp>
          <p:sp>
            <p:nvSpPr>
              <p:cNvPr id="661509" name="矩形 661508"/>
              <p:cNvSpPr/>
              <p:nvPr/>
            </p:nvSpPr>
            <p:spPr>
              <a:xfrm>
                <a:off x="1056" y="336"/>
                <a:ext cx="288" cy="432"/>
              </a:xfrm>
              <a:prstGeom prst="rect">
                <a:avLst/>
              </a:prstGeom>
              <a:gradFill rotWithShape="0">
                <a:gsLst>
                  <a:gs pos="0">
                    <a:schemeClr val="folHlink"/>
                  </a:gs>
                  <a:gs pos="100000">
                    <a:schemeClr val="bg1"/>
                  </a:gs>
                </a:gsLst>
                <a:lin ang="0" scaled="1"/>
                <a:tileRect/>
              </a:gradFill>
              <a:ln w="9525">
                <a:noFill/>
              </a:ln>
            </p:spPr>
            <p:txBody>
              <a:bodyPr/>
              <a:p>
                <a:endParaRPr lang="zh-CN" altLang="en-US"/>
              </a:p>
            </p:txBody>
          </p:sp>
        </p:grpSp>
        <p:grpSp>
          <p:nvGrpSpPr>
            <p:cNvPr id="661510" name="组合 661509"/>
            <p:cNvGrpSpPr/>
            <p:nvPr/>
          </p:nvGrpSpPr>
          <p:grpSpPr>
            <a:xfrm>
              <a:off x="261" y="1870"/>
              <a:ext cx="465" cy="299"/>
              <a:chOff x="912" y="2640"/>
              <a:chExt cx="672" cy="432"/>
            </a:xfrm>
          </p:grpSpPr>
          <p:sp>
            <p:nvSpPr>
              <p:cNvPr id="661511" name="矩形 661510"/>
              <p:cNvSpPr/>
              <p:nvPr/>
            </p:nvSpPr>
            <p:spPr>
              <a:xfrm>
                <a:off x="912" y="2640"/>
                <a:ext cx="384" cy="432"/>
              </a:xfrm>
              <a:prstGeom prst="rect">
                <a:avLst/>
              </a:prstGeom>
              <a:solidFill>
                <a:schemeClr val="accent2"/>
              </a:solidFill>
              <a:ln w="9525">
                <a:noFill/>
              </a:ln>
            </p:spPr>
            <p:txBody>
              <a:bodyPr/>
              <a:p>
                <a:endParaRPr lang="zh-CN" altLang="en-US"/>
              </a:p>
            </p:txBody>
          </p:sp>
          <p:sp>
            <p:nvSpPr>
              <p:cNvPr id="661512" name="矩形 661511"/>
              <p:cNvSpPr/>
              <p:nvPr/>
            </p:nvSpPr>
            <p:spPr>
              <a:xfrm>
                <a:off x="1248" y="2640"/>
                <a:ext cx="336" cy="432"/>
              </a:xfrm>
              <a:prstGeom prst="rect">
                <a:avLst/>
              </a:prstGeom>
              <a:gradFill rotWithShape="0">
                <a:gsLst>
                  <a:gs pos="0">
                    <a:schemeClr val="accent2"/>
                  </a:gs>
                  <a:gs pos="100000">
                    <a:schemeClr val="bg1"/>
                  </a:gs>
                </a:gsLst>
                <a:lin ang="0" scaled="1"/>
                <a:tileRect/>
              </a:gradFill>
              <a:ln w="9525">
                <a:noFill/>
              </a:ln>
            </p:spPr>
            <p:txBody>
              <a:bodyPr/>
              <a:p>
                <a:endParaRPr lang="zh-CN" altLang="en-US"/>
              </a:p>
            </p:txBody>
          </p:sp>
        </p:grpSp>
        <p:sp>
          <p:nvSpPr>
            <p:cNvPr id="661513" name="矩形 661512"/>
            <p:cNvSpPr/>
            <p:nvPr/>
          </p:nvSpPr>
          <p:spPr>
            <a:xfrm>
              <a:off x="0" y="1824"/>
              <a:ext cx="353" cy="266"/>
            </a:xfrm>
            <a:prstGeom prst="rect">
              <a:avLst/>
            </a:prstGeom>
            <a:gradFill rotWithShape="0">
              <a:gsLst>
                <a:gs pos="0">
                  <a:schemeClr val="bg1"/>
                </a:gs>
                <a:gs pos="100000">
                  <a:schemeClr val="hlink"/>
                </a:gs>
              </a:gsLst>
              <a:lin ang="18900000" scaled="1"/>
              <a:tileRect/>
            </a:gradFill>
            <a:ln w="9525">
              <a:noFill/>
            </a:ln>
          </p:spPr>
          <p:txBody>
            <a:bodyPr/>
            <a:p>
              <a:endParaRPr lang="zh-CN" altLang="en-US"/>
            </a:p>
          </p:txBody>
        </p:sp>
        <p:sp>
          <p:nvSpPr>
            <p:cNvPr id="661514" name="矩形 661513"/>
            <p:cNvSpPr/>
            <p:nvPr/>
          </p:nvSpPr>
          <p:spPr>
            <a:xfrm>
              <a:off x="400" y="1536"/>
              <a:ext cx="20" cy="663"/>
            </a:xfrm>
            <a:prstGeom prst="rect">
              <a:avLst/>
            </a:prstGeom>
            <a:solidFill>
              <a:schemeClr val="bg2"/>
            </a:solidFill>
            <a:ln w="9525">
              <a:noFill/>
            </a:ln>
          </p:spPr>
          <p:txBody>
            <a:bodyPr/>
            <a:p>
              <a:endParaRPr lang="zh-CN" altLang="en-US"/>
            </a:p>
          </p:txBody>
        </p:sp>
        <p:sp>
          <p:nvSpPr>
            <p:cNvPr id="661515" name="矩形 661514"/>
            <p:cNvSpPr/>
            <p:nvPr/>
          </p:nvSpPr>
          <p:spPr>
            <a:xfrm flipV="1">
              <a:off x="199" y="2054"/>
              <a:ext cx="5476" cy="35"/>
            </a:xfrm>
            <a:prstGeom prst="rect">
              <a:avLst/>
            </a:prstGeom>
            <a:gradFill rotWithShape="0">
              <a:gsLst>
                <a:gs pos="0">
                  <a:schemeClr val="bg2"/>
                </a:gs>
                <a:gs pos="100000">
                  <a:schemeClr val="bg1"/>
                </a:gs>
              </a:gsLst>
              <a:lin ang="0" scaled="1"/>
              <a:tileRect/>
            </a:gradFill>
            <a:ln w="9525">
              <a:noFill/>
            </a:ln>
          </p:spPr>
          <p:txBody>
            <a:bodyPr/>
            <a:p>
              <a:endParaRPr lang="zh-CN" altLang="en-US"/>
            </a:p>
          </p:txBody>
        </p:sp>
      </p:grpSp>
      <p:sp>
        <p:nvSpPr>
          <p:cNvPr id="661516" name="标题 661515"/>
          <p:cNvSpPr>
            <a:spLocks noGrp="1"/>
          </p:cNvSpPr>
          <p:nvPr>
            <p:ph type="ctrTitle"/>
          </p:nvPr>
        </p:nvSpPr>
        <p:spPr>
          <a:xfrm>
            <a:off x="990600" y="1828800"/>
            <a:ext cx="7772400" cy="1143000"/>
          </a:xfrm>
          <a:prstGeom prst="rect">
            <a:avLst/>
          </a:prstGeom>
          <a:noFill/>
          <a:ln w="9525">
            <a:noFill/>
          </a:ln>
        </p:spPr>
        <p:txBody>
          <a:bodyPr anchor="b" anchorCtr="0"/>
          <a:lstStyle>
            <a:lvl1pPr lvl="0">
              <a:buClrTx/>
              <a:buSzTx/>
              <a:buFontTx/>
              <a:defRPr/>
            </a:lvl1pPr>
          </a:lstStyle>
          <a:p>
            <a:pPr lvl="0"/>
            <a:r>
              <a:rPr lang="zh-CN" altLang="en-US" dirty="0"/>
              <a:t>单击此处编辑母版标题样式</a:t>
            </a:r>
            <a:endParaRPr lang="zh-CN" altLang="en-US" dirty="0"/>
          </a:p>
        </p:txBody>
      </p:sp>
      <p:sp>
        <p:nvSpPr>
          <p:cNvPr id="661517" name="副标题 661516"/>
          <p:cNvSpPr>
            <a:spLocks noGrp="1"/>
          </p:cNvSpPr>
          <p:nvPr>
            <p:ph type="subTitle" idx="1"/>
          </p:nvPr>
        </p:nvSpPr>
        <p:spPr>
          <a:xfrm>
            <a:off x="1371600" y="3886200"/>
            <a:ext cx="6400800" cy="1752600"/>
          </a:xfrm>
          <a:prstGeom prst="rect">
            <a:avLst/>
          </a:prstGeom>
          <a:noFill/>
          <a:ln w="9525">
            <a:noFill/>
          </a:ln>
        </p:spPr>
        <p:txBody>
          <a:bodyPr anchor="t" anchorCtr="0"/>
          <a:lstStyle>
            <a:lvl1pPr marL="0" lvl="0" indent="0" algn="ctr">
              <a:buClr>
                <a:schemeClr val="folHlink"/>
              </a:buClr>
              <a:buSzPct val="60000"/>
              <a:buFont typeface="Wingdings" panose="05000000000000000000" pitchFamily="2" charset="2"/>
              <a:buNone/>
              <a:defRPr/>
            </a:lvl1pPr>
            <a:lvl2pPr marL="457200" lvl="1" indent="0" algn="ctr">
              <a:buClr>
                <a:schemeClr val="hlink"/>
              </a:buClr>
              <a:buSzPct val="55000"/>
              <a:buFont typeface="Wingdings" panose="05000000000000000000" pitchFamily="2" charset="2"/>
              <a:buNone/>
              <a:defRPr/>
            </a:lvl2pPr>
            <a:lvl3pPr marL="914400" lvl="2" indent="0" algn="ctr">
              <a:buClr>
                <a:schemeClr val="folHlink"/>
              </a:buClr>
              <a:buSzPct val="50000"/>
              <a:buFont typeface="Wingdings" panose="05000000000000000000" pitchFamily="2" charset="2"/>
              <a:buNone/>
              <a:defRPr/>
            </a:lvl3pPr>
            <a:lvl4pPr marL="1371600" lvl="3" indent="0" algn="ctr">
              <a:buClr>
                <a:schemeClr val="accent2"/>
              </a:buClr>
              <a:buSzPct val="55000"/>
              <a:buFont typeface="Wingdings" panose="05000000000000000000" pitchFamily="2" charset="2"/>
              <a:buNone/>
              <a:defRPr/>
            </a:lvl4pPr>
            <a:lvl5pPr marL="1828800" lvl="4" indent="0" algn="ctr">
              <a:buClr>
                <a:schemeClr val="accent1"/>
              </a:buClr>
              <a:buSzPct val="50000"/>
              <a:buFont typeface="Wingdings" panose="05000000000000000000" pitchFamily="2" charset="2"/>
              <a:buNone/>
              <a:defRPr/>
            </a:lvl5pPr>
          </a:lstStyle>
          <a:p>
            <a:pPr lvl="0"/>
            <a:r>
              <a:rPr lang="zh-CN" altLang="en-US" dirty="0"/>
              <a:t>单击此处编辑母版副标题样式</a:t>
            </a:r>
            <a:endParaRPr lang="zh-CN" altLang="en-US" dirty="0"/>
          </a:p>
        </p:txBody>
      </p:sp>
      <p:sp>
        <p:nvSpPr>
          <p:cNvPr id="661518" name="日期占位符 661517"/>
          <p:cNvSpPr>
            <a:spLocks noGrp="1"/>
          </p:cNvSpPr>
          <p:nvPr>
            <p:ph type="dt" sz="half" idx="2"/>
          </p:nvPr>
        </p:nvSpPr>
        <p:spPr>
          <a:xfrm>
            <a:off x="990600" y="6248400"/>
            <a:ext cx="1905000" cy="457200"/>
          </a:xfrm>
          <a:prstGeom prst="rect">
            <a:avLst/>
          </a:prstGeom>
          <a:noFill/>
          <a:ln w="9525">
            <a:noFill/>
          </a:ln>
        </p:spPr>
        <p:txBody>
          <a:bodyPr anchor="b" anchorCtr="0"/>
          <a:lstStyle>
            <a:lvl1pPr>
              <a:defRPr sz="1400">
                <a:solidFill>
                  <a:schemeClr val="bg2"/>
                </a:solidFill>
                <a:latin typeface="Tahoma" panose="020B0604030504040204" pitchFamily="34" charset="0"/>
              </a:defRPr>
            </a:lvl1pPr>
          </a:lstStyle>
          <a:p>
            <a:fld id="{BB962C8B-B14F-4D97-AF65-F5344CB8AC3E}" type="datetime1">
              <a:rPr lang="en-US"/>
            </a:fld>
            <a:endParaRPr lang="en-US">
              <a:latin typeface="Arial" panose="020B0604020202020204" pitchFamily="34" charset="0"/>
            </a:endParaRPr>
          </a:p>
        </p:txBody>
      </p:sp>
      <p:sp>
        <p:nvSpPr>
          <p:cNvPr id="661519" name="页脚占位符 661518"/>
          <p:cNvSpPr>
            <a:spLocks noGrp="1"/>
          </p:cNvSpPr>
          <p:nvPr>
            <p:ph type="ftr" sz="quarter" idx="3"/>
          </p:nvPr>
        </p:nvSpPr>
        <p:spPr>
          <a:xfrm>
            <a:off x="3429000" y="6248400"/>
            <a:ext cx="2895600" cy="457200"/>
          </a:xfrm>
          <a:prstGeom prst="rect">
            <a:avLst/>
          </a:prstGeom>
          <a:noFill/>
          <a:ln w="9525">
            <a:noFill/>
          </a:ln>
        </p:spPr>
        <p:txBody>
          <a:bodyPr anchor="b" anchorCtr="0"/>
          <a:lstStyle>
            <a:lvl1pPr algn="ctr">
              <a:defRPr sz="1400">
                <a:solidFill>
                  <a:schemeClr val="bg2"/>
                </a:solidFill>
                <a:latin typeface="Tahoma" panose="020B0604030504040204" pitchFamily="34" charset="0"/>
              </a:defRPr>
            </a:lvl1pPr>
          </a:lstStyle>
          <a:p>
            <a:endParaRPr lang="en-US" dirty="0"/>
          </a:p>
        </p:txBody>
      </p:sp>
      <p:sp>
        <p:nvSpPr>
          <p:cNvPr id="661520" name="灯片编号占位符 661519"/>
          <p:cNvSpPr>
            <a:spLocks noGrp="1"/>
          </p:cNvSpPr>
          <p:nvPr>
            <p:ph type="sldNum" sz="quarter" idx="4"/>
          </p:nvPr>
        </p:nvSpPr>
        <p:spPr>
          <a:xfrm>
            <a:off x="6858000" y="6248400"/>
            <a:ext cx="1905000" cy="457200"/>
          </a:xfrm>
          <a:prstGeom prst="rect">
            <a:avLst/>
          </a:prstGeom>
          <a:noFill/>
          <a:ln w="9525">
            <a:noFill/>
          </a:ln>
        </p:spPr>
        <p:txBody>
          <a:bodyPr anchor="b" anchorCtr="0"/>
          <a:lstStyle>
            <a:lvl1pPr algn="r">
              <a:defRPr sz="1400">
                <a:solidFill>
                  <a:schemeClr val="bg2"/>
                </a:solidFill>
                <a:latin typeface="Tahoma" panose="020B0604030504040204" pitchFamily="34" charset="0"/>
              </a:defRPr>
            </a:lvl1pPr>
          </a:lstStyle>
          <a:p>
            <a:fld id="{9A0DB2DC-4C9A-4742-B13C-FB6460FD3503}" type="slidenum">
              <a:rPr lang="en-US" dirty="0"/>
            </a:fld>
            <a:endParaRPr lang="en-US" dirty="0">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p>
        </p:txBody>
      </p:sp>
      <p:sp>
        <p:nvSpPr>
          <p:cNvPr id="6" name="灯片编号占位符 5"/>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1" y="617538"/>
            <a:ext cx="1951038" cy="55149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0938" y="617538"/>
            <a:ext cx="5740009" cy="551497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p>
        </p:txBody>
      </p:sp>
      <p:sp>
        <p:nvSpPr>
          <p:cNvPr id="6" name="灯片编号占位符 5"/>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图表占位符 3"/>
          <p:cNvSpPr>
            <a:spLocks noGrp="1"/>
          </p:cNvSpPr>
          <p:nvPr>
            <p:ph type="chart" sz="half" idx="2"/>
          </p:nvPr>
        </p:nvSpPr>
        <p:spPr>
          <a:xfrm>
            <a:off x="4629150" y="1825625"/>
            <a:ext cx="3886200" cy="4351338"/>
          </a:xfrm>
        </p:spPr>
        <p:txBody>
          <a:bodyPr/>
          <a:lstStyle/>
          <a:p>
            <a:endParaRPr lang="zh-CN" altLang="en-US"/>
          </a:p>
        </p:txBody>
      </p:sp>
      <p:sp>
        <p:nvSpPr>
          <p:cNvPr id="5" name="日期占位符 4"/>
          <p:cNvSpPr>
            <a:spLocks noGrp="1"/>
          </p:cNvSpPr>
          <p:nvPr>
            <p:ph type="dt" sz="half" idx="10"/>
          </p:nvPr>
        </p:nvSpPr>
        <p:spPr/>
        <p:txBody>
          <a:bodyPr/>
          <a:lstStyle/>
          <a:p>
            <a:pPr lvl="0"/>
            <a:endParaRPr 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p>
        </p:txBody>
      </p:sp>
      <p:sp>
        <p:nvSpPr>
          <p:cNvPr id="7" name="灯片编号占位符 6"/>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p>
        </p:txBody>
      </p:sp>
      <p:sp>
        <p:nvSpPr>
          <p:cNvPr id="7" name="灯片编号占位符 6"/>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150938" y="617538"/>
            <a:ext cx="7804150" cy="55149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pPr lvl="0"/>
            <a:endParaRPr 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en-US" dirty="0"/>
          </a:p>
        </p:txBody>
      </p:sp>
      <p:sp>
        <p:nvSpPr>
          <p:cNvPr id="5" name="灯片编号占位符 4"/>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grpSp>
        <p:nvGrpSpPr>
          <p:cNvPr id="797698" name="组合 797697"/>
          <p:cNvGrpSpPr/>
          <p:nvPr/>
        </p:nvGrpSpPr>
        <p:grpSpPr>
          <a:xfrm>
            <a:off x="0" y="0"/>
            <a:ext cx="9140825" cy="6850063"/>
            <a:chOff x="0" y="0"/>
            <a:chExt cx="5758" cy="4315"/>
          </a:xfrm>
        </p:grpSpPr>
        <p:grpSp>
          <p:nvGrpSpPr>
            <p:cNvPr id="797699" name="组合 797698"/>
            <p:cNvGrpSpPr/>
            <p:nvPr userDrawn="1"/>
          </p:nvGrpSpPr>
          <p:grpSpPr>
            <a:xfrm>
              <a:off x="1728" y="2230"/>
              <a:ext cx="4027" cy="2085"/>
              <a:chOff x="1728" y="2230"/>
              <a:chExt cx="4027" cy="2085"/>
            </a:xfrm>
          </p:grpSpPr>
          <p:sp>
            <p:nvSpPr>
              <p:cNvPr id="797700" name="任意多边形 797699"/>
              <p:cNvSpPr/>
              <p:nvPr/>
            </p:nvSpPr>
            <p:spPr>
              <a:xfrm>
                <a:off x="1728" y="2644"/>
                <a:ext cx="2882" cy="1671"/>
              </a:xfrm>
              <a:custGeom>
                <a:avLst/>
                <a:gdLst/>
                <a:ahLst/>
                <a:cxnLst/>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tileRect/>
              </a:gradFill>
              <a:ln w="9525">
                <a:noFill/>
              </a:ln>
            </p:spPr>
            <p:txBody>
              <a:bodyPr/>
              <a:p>
                <a:endParaRPr lang="zh-CN" altLang="en-US"/>
              </a:p>
            </p:txBody>
          </p:sp>
          <p:sp>
            <p:nvSpPr>
              <p:cNvPr id="797701" name="任意多边形 797700"/>
              <p:cNvSpPr/>
              <p:nvPr/>
            </p:nvSpPr>
            <p:spPr>
              <a:xfrm>
                <a:off x="4170" y="2671"/>
                <a:ext cx="1259" cy="811"/>
              </a:xfrm>
              <a:custGeom>
                <a:avLst/>
                <a:gdLst/>
                <a:ahLst/>
                <a:cxnLst/>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tileRect/>
              </a:gradFill>
              <a:ln w="9525">
                <a:noFill/>
              </a:ln>
            </p:spPr>
            <p:txBody>
              <a:bodyPr/>
              <a:p>
                <a:endParaRPr lang="zh-CN" altLang="en-US"/>
              </a:p>
            </p:txBody>
          </p:sp>
          <p:sp>
            <p:nvSpPr>
              <p:cNvPr id="797702" name="任意多边形 797701"/>
              <p:cNvSpPr/>
              <p:nvPr/>
            </p:nvSpPr>
            <p:spPr>
              <a:xfrm>
                <a:off x="2900" y="3346"/>
                <a:ext cx="2849" cy="969"/>
              </a:xfrm>
              <a:custGeom>
                <a:avLst/>
                <a:gdLst/>
                <a:ahLst/>
                <a:cxnLst/>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alpha val="100000"/>
                    </a:schemeClr>
                  </a:gs>
                  <a:gs pos="100000">
                    <a:schemeClr val="bg1">
                      <a:alpha val="100000"/>
                    </a:schemeClr>
                  </a:gs>
                </a:gsLst>
                <a:lin ang="5400000" scaled="1"/>
                <a:tileRect/>
              </a:gradFill>
              <a:ln w="9525">
                <a:noFill/>
              </a:ln>
            </p:spPr>
            <p:txBody>
              <a:bodyPr/>
              <a:p>
                <a:endParaRPr lang="zh-CN" altLang="en-US"/>
              </a:p>
            </p:txBody>
          </p:sp>
          <p:sp>
            <p:nvSpPr>
              <p:cNvPr id="797703" name="任意多边形 797702"/>
              <p:cNvSpPr/>
              <p:nvPr/>
            </p:nvSpPr>
            <p:spPr>
              <a:xfrm>
                <a:off x="2748" y="2230"/>
                <a:ext cx="3007" cy="2085"/>
              </a:xfrm>
              <a:custGeom>
                <a:avLst/>
                <a:gdLst/>
                <a:ahLst/>
                <a:cxnLst/>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ln>
            </p:spPr>
            <p:txBody>
              <a:bodyPr/>
              <a:p>
                <a:endParaRPr lang="zh-CN" altLang="en-US"/>
              </a:p>
            </p:txBody>
          </p:sp>
          <p:sp>
            <p:nvSpPr>
              <p:cNvPr id="797704" name="任意多边形 797703"/>
              <p:cNvSpPr/>
              <p:nvPr/>
            </p:nvSpPr>
            <p:spPr>
              <a:xfrm>
                <a:off x="4501" y="2317"/>
                <a:ext cx="1248" cy="539"/>
              </a:xfrm>
              <a:custGeom>
                <a:avLst/>
                <a:gdLst/>
                <a:ahLst/>
                <a:cxnLst/>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alpha val="100000"/>
                    </a:schemeClr>
                  </a:gs>
                  <a:gs pos="100000">
                    <a:schemeClr val="bg1">
                      <a:alpha val="100000"/>
                    </a:schemeClr>
                  </a:gs>
                </a:gsLst>
                <a:lin ang="2700000" scaled="1"/>
                <a:tileRect/>
              </a:gradFill>
              <a:ln w="9525">
                <a:noFill/>
              </a:ln>
            </p:spPr>
            <p:txBody>
              <a:bodyPr/>
              <a:p>
                <a:endParaRPr lang="zh-CN" altLang="en-US"/>
              </a:p>
            </p:txBody>
          </p:sp>
        </p:grpSp>
        <p:sp>
          <p:nvSpPr>
            <p:cNvPr id="797705" name="任意多边形 797704"/>
            <p:cNvSpPr/>
            <p:nvPr/>
          </p:nvSpPr>
          <p:spPr>
            <a:xfrm>
              <a:off x="3322" y="1341"/>
              <a:ext cx="1825" cy="1537"/>
            </a:xfrm>
            <a:custGeom>
              <a:avLst/>
              <a:gdLst/>
              <a:ahLst/>
              <a:cxnLst/>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alpha val="100000"/>
                  </a:schemeClr>
                </a:gs>
                <a:gs pos="100000">
                  <a:schemeClr val="bg1">
                    <a:alpha val="100000"/>
                  </a:schemeClr>
                </a:gs>
              </a:gsLst>
              <a:lin ang="2700000" scaled="1"/>
              <a:tileRect/>
            </a:gradFill>
            <a:ln w="9525">
              <a:noFill/>
            </a:ln>
          </p:spPr>
          <p:txBody>
            <a:bodyPr/>
            <a:p>
              <a:endParaRPr lang="zh-CN" altLang="en-US"/>
            </a:p>
          </p:txBody>
        </p:sp>
        <p:sp>
          <p:nvSpPr>
            <p:cNvPr id="797706" name="任意多边形 797705"/>
            <p:cNvSpPr/>
            <p:nvPr/>
          </p:nvSpPr>
          <p:spPr>
            <a:xfrm>
              <a:off x="0" y="0"/>
              <a:ext cx="5758" cy="1776"/>
            </a:xfrm>
            <a:custGeom>
              <a:avLst/>
              <a:gdLst/>
              <a:ahLst/>
              <a:cxnLst/>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tileRect/>
            </a:gradFill>
            <a:ln w="9525">
              <a:noFill/>
            </a:ln>
          </p:spPr>
          <p:txBody>
            <a:bodyPr/>
            <a:p>
              <a:endParaRPr lang="zh-CN" altLang="en-US"/>
            </a:p>
          </p:txBody>
        </p:sp>
      </p:grpSp>
      <p:sp>
        <p:nvSpPr>
          <p:cNvPr id="797707" name="标题 797706"/>
          <p:cNvSpPr>
            <a:spLocks noGrp="1"/>
          </p:cNvSpPr>
          <p:nvPr>
            <p:ph type="ctrTitle" sz="quarter"/>
          </p:nvPr>
        </p:nvSpPr>
        <p:spPr>
          <a:xfrm>
            <a:off x="685800" y="1736725"/>
            <a:ext cx="7772400" cy="1920875"/>
          </a:xfrm>
          <a:prstGeom prst="rect">
            <a:avLst/>
          </a:prstGeom>
          <a:noFill/>
          <a:ln w="9525">
            <a:noFill/>
          </a:ln>
        </p:spPr>
        <p:txBody>
          <a:bodyPr anchor="ctr" anchorCtr="0"/>
          <a:lstStyle>
            <a:lvl1pPr lvl="0">
              <a:buClrTx/>
              <a:buSzTx/>
              <a:buFontTx/>
              <a:defRPr sz="6000"/>
            </a:lvl1pPr>
          </a:lstStyle>
          <a:p>
            <a:pPr lvl="0"/>
            <a:r>
              <a:rPr lang="zh-CN" altLang="en-US" dirty="0"/>
              <a:t>单击此处编辑母版标题样式</a:t>
            </a:r>
            <a:endParaRPr lang="zh-CN" altLang="en-US" dirty="0"/>
          </a:p>
        </p:txBody>
      </p:sp>
      <p:sp>
        <p:nvSpPr>
          <p:cNvPr id="797708" name="副标题 797707"/>
          <p:cNvSpPr>
            <a:spLocks noGrp="1"/>
          </p:cNvSpPr>
          <p:nvPr>
            <p:ph type="subTitle" sz="quarter" idx="1"/>
          </p:nvPr>
        </p:nvSpPr>
        <p:spPr>
          <a:xfrm>
            <a:off x="1371600" y="3886200"/>
            <a:ext cx="6400800" cy="1752600"/>
          </a:xfrm>
          <a:prstGeom prst="rect">
            <a:avLst/>
          </a:prstGeom>
          <a:noFill/>
          <a:ln w="9525">
            <a:noFill/>
          </a:ln>
        </p:spPr>
        <p:txBody>
          <a:bodyPr anchor="t" anchorCtr="0"/>
          <a:lstStyle>
            <a:lvl1pPr marL="0" lvl="0" indent="0" algn="ctr">
              <a:buClr>
                <a:schemeClr val="hlink"/>
              </a:buClr>
              <a:buSzPct val="70000"/>
              <a:buFont typeface="Wingdings" panose="05000000000000000000" pitchFamily="2" charset="2"/>
              <a:buNone/>
              <a:defRPr/>
            </a:lvl1pPr>
            <a:lvl2pPr marL="457200" lvl="1" indent="0" algn="ctr">
              <a:buClr>
                <a:schemeClr val="accent2"/>
              </a:buClr>
              <a:buSzPct val="70000"/>
              <a:buFont typeface="Wingdings" panose="05000000000000000000" pitchFamily="2" charset="2"/>
              <a:buNone/>
              <a:defRPr/>
            </a:lvl2pPr>
            <a:lvl3pPr marL="914400" lvl="2" indent="0" algn="ctr">
              <a:buClr>
                <a:schemeClr val="tx2"/>
              </a:buClr>
              <a:buSzPct val="70000"/>
              <a:buFont typeface="Wingdings" panose="05000000000000000000" pitchFamily="2" charset="2"/>
              <a:buNone/>
              <a:defRPr/>
            </a:lvl3pPr>
            <a:lvl4pPr marL="1371600" lvl="3" indent="0" algn="ctr">
              <a:buClr>
                <a:schemeClr val="accent2"/>
              </a:buClr>
              <a:buSzPct val="70000"/>
              <a:buFont typeface="Wingdings" panose="05000000000000000000" pitchFamily="2" charset="2"/>
              <a:buNone/>
              <a:defRPr/>
            </a:lvl4pPr>
            <a:lvl5pPr marL="1828800" lvl="4" indent="0" algn="ctr">
              <a:buClr>
                <a:schemeClr val="hlink"/>
              </a:buClr>
              <a:buSzPct val="70000"/>
              <a:buFont typeface="Wingdings" panose="05000000000000000000" pitchFamily="2" charset="2"/>
              <a:buNone/>
              <a:defRPr/>
            </a:lvl5pPr>
          </a:lstStyle>
          <a:p>
            <a:pPr lvl="0"/>
            <a:r>
              <a:rPr lang="zh-CN" altLang="en-US" dirty="0"/>
              <a:t>单击此处编辑母版副标题样式</a:t>
            </a:r>
            <a:endParaRPr lang="zh-CN" altLang="en-US" dirty="0"/>
          </a:p>
        </p:txBody>
      </p:sp>
      <p:sp>
        <p:nvSpPr>
          <p:cNvPr id="797709" name="日期占位符 797708"/>
          <p:cNvSpPr>
            <a:spLocks noGrp="1"/>
          </p:cNvSpPr>
          <p:nvPr>
            <p:ph type="dt" sz="quarter" idx="2"/>
          </p:nvPr>
        </p:nvSpPr>
        <p:spPr>
          <a:xfrm>
            <a:off x="457200" y="6248400"/>
            <a:ext cx="2133600" cy="476250"/>
          </a:xfrm>
          <a:prstGeom prst="rect">
            <a:avLst/>
          </a:prstGeom>
          <a:noFill/>
          <a:ln w="9525">
            <a:noFill/>
          </a:ln>
        </p:spPr>
        <p:txBody>
          <a:bodyPr anchor="b" anchorCtr="0"/>
          <a:lstStyle>
            <a:lvl1pPr>
              <a:defRPr sz="1200"/>
            </a:lvl1pPr>
          </a:lstStyle>
          <a:p>
            <a:endParaRPr lang="en-US" altLang="zh-CN">
              <a:latin typeface="Arial" panose="020B0604020202020204" pitchFamily="34" charset="0"/>
            </a:endParaRPr>
          </a:p>
        </p:txBody>
      </p:sp>
      <p:sp>
        <p:nvSpPr>
          <p:cNvPr id="797710" name="页脚占位符 797709"/>
          <p:cNvSpPr>
            <a:spLocks noGrp="1"/>
          </p:cNvSpPr>
          <p:nvPr>
            <p:ph type="ftr" sz="quarter" idx="3"/>
          </p:nvPr>
        </p:nvSpPr>
        <p:spPr>
          <a:xfrm>
            <a:off x="3124200" y="6251575"/>
            <a:ext cx="2895600" cy="476250"/>
          </a:xfrm>
          <a:prstGeom prst="rect">
            <a:avLst/>
          </a:prstGeom>
          <a:noFill/>
          <a:ln w="9525">
            <a:noFill/>
          </a:ln>
        </p:spPr>
        <p:txBody>
          <a:bodyPr anchor="b" anchorCtr="0"/>
          <a:lstStyle>
            <a:lvl1pPr algn="ctr">
              <a:defRPr sz="1200"/>
            </a:lvl1pPr>
          </a:lstStyle>
          <a:p>
            <a:endParaRPr lang="en-US" dirty="0">
              <a:latin typeface="Arial" panose="020B0604020202020204" pitchFamily="34" charset="0"/>
            </a:endParaRPr>
          </a:p>
        </p:txBody>
      </p:sp>
      <p:sp>
        <p:nvSpPr>
          <p:cNvPr id="797711" name="灯片编号占位符 797710"/>
          <p:cNvSpPr>
            <a:spLocks noGrp="1"/>
          </p:cNvSpPr>
          <p:nvPr>
            <p:ph type="sldNum" sz="quarter" idx="4"/>
          </p:nvPr>
        </p:nvSpPr>
        <p:spPr>
          <a:xfrm>
            <a:off x="6553200" y="6254750"/>
            <a:ext cx="2133600" cy="476250"/>
          </a:xfrm>
          <a:prstGeom prst="rect">
            <a:avLst/>
          </a:prstGeom>
          <a:noFill/>
          <a:ln w="9525">
            <a:noFill/>
          </a:ln>
        </p:spPr>
        <p:txBody>
          <a:bodyPr anchor="b" anchorCtr="0"/>
          <a:lstStyle>
            <a:lvl1pPr algn="r">
              <a:defRPr sz="1200"/>
            </a:lvl1pPr>
          </a:lstStyle>
          <a:p>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en-US" altLang="zh-CN">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p>
        </p:txBody>
      </p:sp>
      <p:sp>
        <p:nvSpPr>
          <p:cNvPr id="6" name="灯片编号占位符 5"/>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en-US" altLang="zh-CN">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en-US" altLang="zh-CN">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dirty="0"/>
          </a:p>
        </p:txBody>
      </p:sp>
      <p:sp>
        <p:nvSpPr>
          <p:cNvPr id="6" name="灯片编号占位符 5"/>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82688" y="2017713"/>
            <a:ext cx="3808476"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146612" y="2017713"/>
            <a:ext cx="3808476"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p>
        </p:txBody>
      </p:sp>
      <p:sp>
        <p:nvSpPr>
          <p:cNvPr id="7" name="灯片编号占位符 6"/>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en-US" dirty="0"/>
          </a:p>
        </p:txBody>
      </p:sp>
      <p:sp>
        <p:nvSpPr>
          <p:cNvPr id="9" name="灯片编号占位符 8"/>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en-US" dirty="0"/>
          </a:p>
        </p:txBody>
      </p:sp>
      <p:sp>
        <p:nvSpPr>
          <p:cNvPr id="5" name="灯片编号占位符 4"/>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en-US" dirty="0"/>
          </a:p>
        </p:txBody>
      </p:sp>
      <p:sp>
        <p:nvSpPr>
          <p:cNvPr id="4" name="灯片编号占位符 3"/>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p>
        </p:txBody>
      </p:sp>
      <p:sp>
        <p:nvSpPr>
          <p:cNvPr id="7" name="灯片编号占位符 6"/>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dirty="0"/>
          </a:p>
        </p:txBody>
      </p:sp>
      <p:sp>
        <p:nvSpPr>
          <p:cNvPr id="7" name="灯片编号占位符 6"/>
          <p:cNvSpPr>
            <a:spLocks noGrp="1"/>
          </p:cNvSpPr>
          <p:nvPr>
            <p:ph type="sldNum" sz="quarter" idx="12"/>
          </p:nvPr>
        </p:nvSpPr>
        <p:spPr/>
        <p:txBody>
          <a:bodyPr/>
          <a:lstStyle/>
          <a:p>
            <a:pPr lvl="0"/>
            <a:fld id="{9A0DB2DC-4C9A-4742-B13C-FB6460FD3503}" type="slidenum">
              <a:rPr lang="en-US" dirty="0"/>
            </a:fld>
            <a:endParaRPr 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60482" name="矩形 660481"/>
          <p:cNvSpPr/>
          <p:nvPr/>
        </p:nvSpPr>
        <p:spPr>
          <a:xfrm>
            <a:off x="417513" y="1098550"/>
            <a:ext cx="438150" cy="474663"/>
          </a:xfrm>
          <a:prstGeom prst="rect">
            <a:avLst/>
          </a:prstGeom>
          <a:solidFill>
            <a:schemeClr val="accent2"/>
          </a:solidFill>
          <a:ln w="9525">
            <a:noFill/>
          </a:ln>
        </p:spPr>
        <p:txBody>
          <a:bodyPr wrap="none" anchor="ctr" anchorCtr="0"/>
          <a:p>
            <a:pPr lvl="0" algn="ctr"/>
            <a:endParaRPr sz="2400" dirty="0">
              <a:latin typeface="Tahoma" panose="020B0604030504040204" pitchFamily="34" charset="0"/>
            </a:endParaRPr>
          </a:p>
        </p:txBody>
      </p:sp>
      <p:sp>
        <p:nvSpPr>
          <p:cNvPr id="660483" name="矩形 660482"/>
          <p:cNvSpPr/>
          <p:nvPr/>
        </p:nvSpPr>
        <p:spPr>
          <a:xfrm>
            <a:off x="762000" y="1066800"/>
            <a:ext cx="328613" cy="474663"/>
          </a:xfrm>
          <a:prstGeom prst="rect">
            <a:avLst/>
          </a:prstGeom>
          <a:gradFill rotWithShape="0">
            <a:gsLst>
              <a:gs pos="0">
                <a:schemeClr val="accent2"/>
              </a:gs>
              <a:gs pos="100000">
                <a:schemeClr val="bg1"/>
              </a:gs>
            </a:gsLst>
            <a:lin ang="0" scaled="1"/>
            <a:tileRect/>
          </a:gradFill>
          <a:ln w="9525">
            <a:noFill/>
          </a:ln>
        </p:spPr>
        <p:txBody>
          <a:bodyPr wrap="none" anchor="ctr" anchorCtr="0"/>
          <a:p>
            <a:pPr lvl="0" algn="ctr"/>
            <a:endParaRPr sz="2400" dirty="0">
              <a:latin typeface="Tahoma" panose="020B0604030504040204" pitchFamily="34" charset="0"/>
            </a:endParaRPr>
          </a:p>
        </p:txBody>
      </p:sp>
      <p:sp>
        <p:nvSpPr>
          <p:cNvPr id="660484" name="矩形 660483"/>
          <p:cNvSpPr/>
          <p:nvPr/>
        </p:nvSpPr>
        <p:spPr>
          <a:xfrm>
            <a:off x="533400" y="1524000"/>
            <a:ext cx="422275" cy="474663"/>
          </a:xfrm>
          <a:prstGeom prst="rect">
            <a:avLst/>
          </a:prstGeom>
          <a:solidFill>
            <a:schemeClr val="folHlink"/>
          </a:solidFill>
          <a:ln w="9525">
            <a:noFill/>
          </a:ln>
        </p:spPr>
        <p:txBody>
          <a:bodyPr wrap="none" anchor="ctr" anchorCtr="0"/>
          <a:p>
            <a:pPr lvl="0" algn="ctr"/>
            <a:endParaRPr sz="2400" dirty="0">
              <a:latin typeface="Tahoma" panose="020B0604030504040204" pitchFamily="34" charset="0"/>
            </a:endParaRPr>
          </a:p>
        </p:txBody>
      </p:sp>
      <p:sp>
        <p:nvSpPr>
          <p:cNvPr id="660485" name="矩形 660484"/>
          <p:cNvSpPr/>
          <p:nvPr/>
        </p:nvSpPr>
        <p:spPr>
          <a:xfrm>
            <a:off x="914400" y="1524000"/>
            <a:ext cx="368300" cy="474663"/>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a:endParaRPr sz="2400" dirty="0">
              <a:latin typeface="Tahoma" panose="020B0604030504040204" pitchFamily="34" charset="0"/>
            </a:endParaRPr>
          </a:p>
        </p:txBody>
      </p:sp>
      <p:sp>
        <p:nvSpPr>
          <p:cNvPr id="660486" name="矩形 660485"/>
          <p:cNvSpPr/>
          <p:nvPr/>
        </p:nvSpPr>
        <p:spPr>
          <a:xfrm>
            <a:off x="152400" y="1295400"/>
            <a:ext cx="560388" cy="422275"/>
          </a:xfrm>
          <a:prstGeom prst="rect">
            <a:avLst/>
          </a:prstGeom>
          <a:gradFill rotWithShape="0">
            <a:gsLst>
              <a:gs pos="0">
                <a:schemeClr val="bg1"/>
              </a:gs>
              <a:gs pos="100000">
                <a:schemeClr val="hlink"/>
              </a:gs>
            </a:gsLst>
            <a:lin ang="18900000" scaled="1"/>
            <a:tileRect/>
          </a:gradFill>
          <a:ln w="9525">
            <a:noFill/>
          </a:ln>
        </p:spPr>
        <p:txBody>
          <a:bodyPr wrap="none" anchor="ctr" anchorCtr="0"/>
          <a:p>
            <a:pPr lvl="0" algn="ctr"/>
            <a:endParaRPr sz="2400" dirty="0">
              <a:latin typeface="Tahoma" panose="020B0604030504040204" pitchFamily="34" charset="0"/>
            </a:endParaRPr>
          </a:p>
        </p:txBody>
      </p:sp>
      <p:sp>
        <p:nvSpPr>
          <p:cNvPr id="660487" name="矩形 660486"/>
          <p:cNvSpPr/>
          <p:nvPr/>
        </p:nvSpPr>
        <p:spPr>
          <a:xfrm>
            <a:off x="762000" y="990600"/>
            <a:ext cx="31750" cy="1052513"/>
          </a:xfrm>
          <a:prstGeom prst="rect">
            <a:avLst/>
          </a:prstGeom>
          <a:solidFill>
            <a:schemeClr val="bg2"/>
          </a:solidFill>
          <a:ln w="9525">
            <a:noFill/>
          </a:ln>
        </p:spPr>
        <p:txBody>
          <a:bodyPr wrap="none" anchor="ctr" anchorCtr="0"/>
          <a:p>
            <a:pPr lvl="0" algn="ctr"/>
            <a:endParaRPr sz="2400" dirty="0">
              <a:latin typeface="Tahoma" panose="020B0604030504040204" pitchFamily="34" charset="0"/>
            </a:endParaRPr>
          </a:p>
        </p:txBody>
      </p:sp>
      <p:sp>
        <p:nvSpPr>
          <p:cNvPr id="660488" name="矩形 660487"/>
          <p:cNvSpPr/>
          <p:nvPr/>
        </p:nvSpPr>
        <p:spPr>
          <a:xfrm>
            <a:off x="442913" y="1781175"/>
            <a:ext cx="8226425" cy="31750"/>
          </a:xfrm>
          <a:prstGeom prst="rect">
            <a:avLst/>
          </a:prstGeom>
          <a:gradFill rotWithShape="0">
            <a:gsLst>
              <a:gs pos="0">
                <a:schemeClr val="bg2"/>
              </a:gs>
              <a:gs pos="100000">
                <a:schemeClr val="bg1"/>
              </a:gs>
            </a:gsLst>
            <a:lin ang="0" scaled="1"/>
            <a:tileRect/>
          </a:gradFill>
          <a:ln w="9525">
            <a:noFill/>
          </a:ln>
        </p:spPr>
        <p:txBody>
          <a:bodyPr wrap="none" anchor="ctr" anchorCtr="0"/>
          <a:p>
            <a:pPr lvl="0" algn="ctr"/>
            <a:endParaRPr sz="2400" dirty="0">
              <a:latin typeface="Tahoma" panose="020B0604030504040204" pitchFamily="34" charset="0"/>
            </a:endParaRPr>
          </a:p>
        </p:txBody>
      </p:sp>
      <p:sp>
        <p:nvSpPr>
          <p:cNvPr id="660489" name="标题 660488"/>
          <p:cNvSpPr>
            <a:spLocks noGrp="1"/>
          </p:cNvSpPr>
          <p:nvPr>
            <p:ph type="title"/>
          </p:nvPr>
        </p:nvSpPr>
        <p:spPr>
          <a:xfrm>
            <a:off x="1150938" y="617538"/>
            <a:ext cx="7793037" cy="1143000"/>
          </a:xfrm>
          <a:prstGeom prst="rect">
            <a:avLst/>
          </a:prstGeom>
          <a:noFill/>
          <a:ln w="9525">
            <a:noFill/>
          </a:ln>
        </p:spPr>
        <p:txBody>
          <a:bodyPr anchor="b" anchorCtr="0"/>
          <a:p>
            <a:pPr lvl="0"/>
            <a:r>
              <a:rPr lang="zh-CN" altLang="en-US" dirty="0"/>
              <a:t>单击此处编辑母版标题样式</a:t>
            </a:r>
            <a:endParaRPr lang="zh-CN" altLang="en-US" dirty="0"/>
          </a:p>
        </p:txBody>
      </p:sp>
      <p:sp>
        <p:nvSpPr>
          <p:cNvPr id="660490" name="文本占位符 660489"/>
          <p:cNvSpPr>
            <a:spLocks noGrp="1"/>
          </p:cNvSpPr>
          <p:nvPr>
            <p:ph type="body" idx="1"/>
          </p:nvPr>
        </p:nvSpPr>
        <p:spPr>
          <a:xfrm>
            <a:off x="1182688" y="2017713"/>
            <a:ext cx="7772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60491" name="日期占位符 660490"/>
          <p:cNvSpPr>
            <a:spLocks noGrp="1"/>
          </p:cNvSpPr>
          <p:nvPr>
            <p:ph type="dt" sz="half" idx="2"/>
          </p:nvPr>
        </p:nvSpPr>
        <p:spPr>
          <a:xfrm>
            <a:off x="914400" y="6324600"/>
            <a:ext cx="1905000" cy="457200"/>
          </a:xfrm>
          <a:prstGeom prst="rect">
            <a:avLst/>
          </a:prstGeom>
          <a:noFill/>
          <a:ln w="9525">
            <a:noFill/>
          </a:ln>
        </p:spPr>
        <p:txBody>
          <a:bodyPr anchor="b" anchorCtr="0"/>
          <a:lstStyle>
            <a:lvl1pPr>
              <a:defRPr sz="1400">
                <a:latin typeface="Tahoma" panose="020B0604030504040204" pitchFamily="34" charset="0"/>
              </a:defRPr>
            </a:lvl1pPr>
          </a:lstStyle>
          <a:p>
            <a:pPr lvl="0"/>
            <a:endParaRPr lang="en-US">
              <a:latin typeface="Arial" panose="020B0604020202020204" pitchFamily="34" charset="0"/>
            </a:endParaRPr>
          </a:p>
        </p:txBody>
      </p:sp>
      <p:sp>
        <p:nvSpPr>
          <p:cNvPr id="660492" name="页脚占位符 660491"/>
          <p:cNvSpPr>
            <a:spLocks noGrp="1"/>
          </p:cNvSpPr>
          <p:nvPr>
            <p:ph type="ftr" sz="quarter" idx="3"/>
          </p:nvPr>
        </p:nvSpPr>
        <p:spPr>
          <a:xfrm>
            <a:off x="3352800" y="6324600"/>
            <a:ext cx="2895600" cy="457200"/>
          </a:xfrm>
          <a:prstGeom prst="rect">
            <a:avLst/>
          </a:prstGeom>
          <a:noFill/>
          <a:ln w="9525">
            <a:noFill/>
          </a:ln>
        </p:spPr>
        <p:txBody>
          <a:bodyPr anchor="b" anchorCtr="0"/>
          <a:lstStyle>
            <a:lvl1pPr algn="ctr">
              <a:defRPr sz="1400">
                <a:latin typeface="Tahoma" panose="020B0604030504040204" pitchFamily="34" charset="0"/>
              </a:defRPr>
            </a:lvl1pPr>
          </a:lstStyle>
          <a:p>
            <a:pPr lvl="0"/>
            <a:endParaRPr lang="en-US" dirty="0"/>
          </a:p>
        </p:txBody>
      </p:sp>
      <p:sp>
        <p:nvSpPr>
          <p:cNvPr id="660493" name="灯片编号占位符 660492"/>
          <p:cNvSpPr>
            <a:spLocks noGrp="1"/>
          </p:cNvSpPr>
          <p:nvPr>
            <p:ph type="sldNum" sz="quarter" idx="4"/>
          </p:nvPr>
        </p:nvSpPr>
        <p:spPr>
          <a:xfrm>
            <a:off x="6781800" y="6324600"/>
            <a:ext cx="1905000" cy="457200"/>
          </a:xfrm>
          <a:prstGeom prst="rect">
            <a:avLst/>
          </a:prstGeom>
          <a:noFill/>
          <a:ln w="9525">
            <a:noFill/>
          </a:ln>
        </p:spPr>
        <p:txBody>
          <a:bodyPr anchor="b" anchorCtr="0"/>
          <a:lstStyle>
            <a:lvl1pPr algn="r">
              <a:defRPr sz="1400">
                <a:latin typeface="Tahoma" panose="020B0604030504040204" pitchFamily="34" charset="0"/>
              </a:defRPr>
            </a:lvl1pPr>
          </a:lstStyle>
          <a:p>
            <a:pPr lvl="0"/>
            <a:fld id="{9A0DB2DC-4C9A-4742-B13C-FB6460FD3503}" type="slidenum">
              <a:rPr lang="en-US" dirty="0"/>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marL="0" lvl="0" indent="0" algn="l"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96674" name="日期占位符 796673"/>
          <p:cNvSpPr>
            <a:spLocks noGrp="1"/>
          </p:cNvSpPr>
          <p:nvPr>
            <p:ph type="dt" sz="half" idx="2"/>
          </p:nvPr>
        </p:nvSpPr>
        <p:spPr>
          <a:xfrm>
            <a:off x="457200" y="6251575"/>
            <a:ext cx="2133600" cy="476250"/>
          </a:xfrm>
          <a:prstGeom prst="rect">
            <a:avLst/>
          </a:prstGeom>
          <a:noFill/>
          <a:ln w="9525">
            <a:noFill/>
          </a:ln>
        </p:spPr>
        <p:txBody>
          <a:bodyPr anchor="b" anchorCtr="0"/>
          <a:lstStyle>
            <a:lvl1pPr>
              <a:defRPr sz="1200"/>
            </a:lvl1pPr>
          </a:lstStyle>
          <a:p>
            <a:pPr lvl="0"/>
            <a:endParaRPr lang="en-US" altLang="zh-CN">
              <a:latin typeface="Arial" panose="020B0604020202020204" pitchFamily="34" charset="0"/>
            </a:endParaRPr>
          </a:p>
        </p:txBody>
      </p:sp>
      <p:sp>
        <p:nvSpPr>
          <p:cNvPr id="796675" name="灯片编号占位符 796674"/>
          <p:cNvSpPr>
            <a:spLocks noGrp="1"/>
          </p:cNvSpPr>
          <p:nvPr>
            <p:ph type="sldNum" sz="quarter" idx="4"/>
          </p:nvPr>
        </p:nvSpPr>
        <p:spPr>
          <a:xfrm>
            <a:off x="6553200" y="6248400"/>
            <a:ext cx="2133600" cy="476250"/>
          </a:xfrm>
          <a:prstGeom prst="rect">
            <a:avLst/>
          </a:prstGeom>
          <a:noFill/>
          <a:ln w="9525">
            <a:noFill/>
          </a:ln>
        </p:spPr>
        <p:txBody>
          <a:bodyPr anchor="b" anchorCtr="0"/>
          <a:lstStyle>
            <a:lvl1pPr algn="r">
              <a:defRPr sz="1200"/>
            </a:lvl1pPr>
          </a:lstStyle>
          <a:p>
            <a:pPr lvl="0"/>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grpSp>
        <p:nvGrpSpPr>
          <p:cNvPr id="796676" name="组合 796675"/>
          <p:cNvGrpSpPr/>
          <p:nvPr/>
        </p:nvGrpSpPr>
        <p:grpSpPr>
          <a:xfrm>
            <a:off x="0" y="0"/>
            <a:ext cx="9140825" cy="6850063"/>
            <a:chOff x="0" y="0"/>
            <a:chExt cx="5758" cy="4315"/>
          </a:xfrm>
        </p:grpSpPr>
        <p:grpSp>
          <p:nvGrpSpPr>
            <p:cNvPr id="796677" name="组合 796676"/>
            <p:cNvGrpSpPr/>
            <p:nvPr userDrawn="1"/>
          </p:nvGrpSpPr>
          <p:grpSpPr>
            <a:xfrm>
              <a:off x="1728" y="2230"/>
              <a:ext cx="4027" cy="2085"/>
              <a:chOff x="1728" y="2230"/>
              <a:chExt cx="4027" cy="2085"/>
            </a:xfrm>
          </p:grpSpPr>
          <p:sp>
            <p:nvSpPr>
              <p:cNvPr id="796678" name="任意多边形 796677"/>
              <p:cNvSpPr/>
              <p:nvPr/>
            </p:nvSpPr>
            <p:spPr>
              <a:xfrm>
                <a:off x="1728" y="2644"/>
                <a:ext cx="2882" cy="1671"/>
              </a:xfrm>
              <a:custGeom>
                <a:avLst/>
                <a:gdLst/>
                <a:ahLst/>
                <a:cxnLst/>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tileRect/>
              </a:gradFill>
              <a:ln w="9525">
                <a:noFill/>
              </a:ln>
            </p:spPr>
            <p:txBody>
              <a:bodyPr/>
              <a:p>
                <a:endParaRPr lang="zh-CN" altLang="en-US"/>
              </a:p>
            </p:txBody>
          </p:sp>
          <p:sp>
            <p:nvSpPr>
              <p:cNvPr id="796679" name="任意多边形 796678"/>
              <p:cNvSpPr/>
              <p:nvPr/>
            </p:nvSpPr>
            <p:spPr>
              <a:xfrm>
                <a:off x="4170" y="2671"/>
                <a:ext cx="1259" cy="811"/>
              </a:xfrm>
              <a:custGeom>
                <a:avLst/>
                <a:gdLst/>
                <a:ahLst/>
                <a:cxnLst/>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tileRect/>
              </a:gradFill>
              <a:ln w="9525">
                <a:noFill/>
              </a:ln>
            </p:spPr>
            <p:txBody>
              <a:bodyPr/>
              <a:p>
                <a:endParaRPr lang="zh-CN" altLang="en-US"/>
              </a:p>
            </p:txBody>
          </p:sp>
          <p:sp>
            <p:nvSpPr>
              <p:cNvPr id="796680" name="任意多边形 796679"/>
              <p:cNvSpPr/>
              <p:nvPr/>
            </p:nvSpPr>
            <p:spPr>
              <a:xfrm>
                <a:off x="2900" y="3346"/>
                <a:ext cx="2849" cy="969"/>
              </a:xfrm>
              <a:custGeom>
                <a:avLst/>
                <a:gdLst/>
                <a:ahLst/>
                <a:cxnLst/>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alpha val="100000"/>
                    </a:schemeClr>
                  </a:gs>
                  <a:gs pos="100000">
                    <a:schemeClr val="bg1">
                      <a:alpha val="100000"/>
                    </a:schemeClr>
                  </a:gs>
                </a:gsLst>
                <a:lin ang="5400000" scaled="1"/>
                <a:tileRect/>
              </a:gradFill>
              <a:ln w="9525">
                <a:noFill/>
              </a:ln>
            </p:spPr>
            <p:txBody>
              <a:bodyPr/>
              <a:p>
                <a:endParaRPr lang="zh-CN" altLang="en-US"/>
              </a:p>
            </p:txBody>
          </p:sp>
          <p:sp>
            <p:nvSpPr>
              <p:cNvPr id="796681" name="任意多边形 796680"/>
              <p:cNvSpPr/>
              <p:nvPr/>
            </p:nvSpPr>
            <p:spPr>
              <a:xfrm>
                <a:off x="2748" y="2230"/>
                <a:ext cx="3007" cy="2085"/>
              </a:xfrm>
              <a:custGeom>
                <a:avLst/>
                <a:gdLst/>
                <a:ahLst/>
                <a:cxnLst/>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ln>
            </p:spPr>
            <p:txBody>
              <a:bodyPr/>
              <a:p>
                <a:endParaRPr lang="zh-CN" altLang="en-US"/>
              </a:p>
            </p:txBody>
          </p:sp>
          <p:sp>
            <p:nvSpPr>
              <p:cNvPr id="796682" name="任意多边形 796681"/>
              <p:cNvSpPr/>
              <p:nvPr/>
            </p:nvSpPr>
            <p:spPr>
              <a:xfrm>
                <a:off x="4501" y="2317"/>
                <a:ext cx="1248" cy="539"/>
              </a:xfrm>
              <a:custGeom>
                <a:avLst/>
                <a:gdLst/>
                <a:ahLst/>
                <a:cxnLst/>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alpha val="100000"/>
                    </a:schemeClr>
                  </a:gs>
                  <a:gs pos="100000">
                    <a:schemeClr val="bg1">
                      <a:alpha val="100000"/>
                    </a:schemeClr>
                  </a:gs>
                </a:gsLst>
                <a:lin ang="2700000" scaled="1"/>
                <a:tileRect/>
              </a:gradFill>
              <a:ln w="9525">
                <a:noFill/>
              </a:ln>
            </p:spPr>
            <p:txBody>
              <a:bodyPr/>
              <a:p>
                <a:endParaRPr lang="zh-CN" altLang="en-US"/>
              </a:p>
            </p:txBody>
          </p:sp>
        </p:grpSp>
        <p:sp>
          <p:nvSpPr>
            <p:cNvPr id="796683" name="任意多边形 796682"/>
            <p:cNvSpPr/>
            <p:nvPr/>
          </p:nvSpPr>
          <p:spPr>
            <a:xfrm>
              <a:off x="3322" y="1341"/>
              <a:ext cx="1825" cy="1537"/>
            </a:xfrm>
            <a:custGeom>
              <a:avLst/>
              <a:gdLst/>
              <a:ahLst/>
              <a:cxnLst/>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alpha val="100000"/>
                  </a:schemeClr>
                </a:gs>
                <a:gs pos="100000">
                  <a:schemeClr val="bg1">
                    <a:alpha val="100000"/>
                  </a:schemeClr>
                </a:gs>
              </a:gsLst>
              <a:lin ang="2700000" scaled="1"/>
              <a:tileRect/>
            </a:gradFill>
            <a:ln w="9525">
              <a:noFill/>
            </a:ln>
          </p:spPr>
          <p:txBody>
            <a:bodyPr/>
            <a:p>
              <a:endParaRPr lang="zh-CN" altLang="en-US"/>
            </a:p>
          </p:txBody>
        </p:sp>
        <p:sp>
          <p:nvSpPr>
            <p:cNvPr id="796684" name="任意多边形 796683"/>
            <p:cNvSpPr/>
            <p:nvPr/>
          </p:nvSpPr>
          <p:spPr>
            <a:xfrm>
              <a:off x="0" y="0"/>
              <a:ext cx="5758" cy="1776"/>
            </a:xfrm>
            <a:custGeom>
              <a:avLst/>
              <a:gdLst/>
              <a:ahLst/>
              <a:cxnLst/>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tileRect/>
            </a:gradFill>
            <a:ln w="9525">
              <a:noFill/>
            </a:ln>
          </p:spPr>
          <p:txBody>
            <a:bodyPr/>
            <a:p>
              <a:endParaRPr lang="zh-CN" altLang="en-US"/>
            </a:p>
          </p:txBody>
        </p:sp>
      </p:grpSp>
      <p:sp>
        <p:nvSpPr>
          <p:cNvPr id="796685" name="标题 796684"/>
          <p:cNvSpPr>
            <a:spLocks noGrp="1" noRot="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796686" name="页脚占位符 796685"/>
          <p:cNvSpPr>
            <a:spLocks noGrp="1"/>
          </p:cNvSpPr>
          <p:nvPr>
            <p:ph type="ftr" sz="quarter" idx="3"/>
          </p:nvPr>
        </p:nvSpPr>
        <p:spPr>
          <a:xfrm>
            <a:off x="3124200" y="6248400"/>
            <a:ext cx="2895600" cy="476250"/>
          </a:xfrm>
          <a:prstGeom prst="rect">
            <a:avLst/>
          </a:prstGeom>
          <a:noFill/>
          <a:ln w="9525">
            <a:noFill/>
          </a:ln>
        </p:spPr>
        <p:txBody>
          <a:bodyPr anchor="b" anchorCtr="0"/>
          <a:lstStyle>
            <a:lvl1pPr algn="ctr">
              <a:defRPr sz="1200"/>
            </a:lvl1pPr>
          </a:lstStyle>
          <a:p>
            <a:pPr lvl="0"/>
            <a:endParaRPr lang="en-US" dirty="0">
              <a:latin typeface="Arial" panose="020B0604020202020204" pitchFamily="34" charset="0"/>
            </a:endParaRPr>
          </a:p>
        </p:txBody>
      </p:sp>
      <p:sp>
        <p:nvSpPr>
          <p:cNvPr id="796687" name="文本占位符 796686"/>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1" i="0" u="none" kern="1200" baseline="0">
          <a:solidFill>
            <a:schemeClr val="tx2"/>
          </a:solidFill>
          <a:effectLst>
            <a:outerShdw blurRad="38100" dist="38100" dir="2700000">
              <a:srgbClr val="00000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3200" b="0" i="0" u="none" kern="1200" baseline="0">
          <a:solidFill>
            <a:schemeClr val="tx1"/>
          </a:solidFill>
          <a:effectLst>
            <a:outerShdw blurRad="38100" dist="38100" dir="2700000">
              <a:srgbClr val="00000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800" b="0" i="0" u="none" kern="1200" baseline="0">
          <a:solidFill>
            <a:schemeClr val="tx1"/>
          </a:solidFill>
          <a:effectLst>
            <a:outerShdw blurRad="38100" dist="38100" dir="2700000">
              <a:srgbClr val="00000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Char char="n"/>
        <a:defRPr sz="2400" b="0" i="0" u="none" kern="1200" baseline="0">
          <a:solidFill>
            <a:schemeClr val="tx1"/>
          </a:solidFill>
          <a:effectLst>
            <a:outerShdw blurRad="38100" dist="38100" dir="2700000">
              <a:srgbClr val="00000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sz="2000" b="0" i="0" u="none" kern="1200" baseline="0">
          <a:solidFill>
            <a:schemeClr val="tx1"/>
          </a:solidFill>
          <a:effectLst>
            <a:outerShdw blurRad="38100" dist="38100" dir="2700000">
              <a:srgbClr val="000000"/>
            </a:outerShdw>
          </a:effectLst>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ahoma" panose="020B060403050404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wmf"/><Relationship Id="rId2" Type="http://schemas.openxmlformats.org/officeDocument/2006/relationships/image" Target="../media/image38.jpe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32.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 Id="rId3" Type="http://schemas.openxmlformats.org/officeDocument/2006/relationships/oleObject" Target="../embeddings/oleObject2.bin"/><Relationship Id="rId2" Type="http://schemas.openxmlformats.org/officeDocument/2006/relationships/image" Target="../media/image49.png"/><Relationship Id="rId1"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jpeg"/><Relationship Id="rId1"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65.emf"/><Relationship Id="rId1"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12.xml"/><Relationship Id="rId2" Type="http://schemas.openxmlformats.org/officeDocument/2006/relationships/image" Target="../media/image66.emf"/><Relationship Id="rId1"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67.emf"/><Relationship Id="rId1"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2.xml"/><Relationship Id="rId2" Type="http://schemas.openxmlformats.org/officeDocument/2006/relationships/image" Target="../media/image68.emf"/><Relationship Id="rId1" Type="http://schemas.openxmlformats.org/officeDocument/2006/relationships/oleObject" Target="../embeddings/oleObject6.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7.jpeg"/><Relationship Id="rId1" Type="http://schemas.openxmlformats.org/officeDocument/2006/relationships/image" Target="../media/image8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89.wmf"/><Relationship Id="rId1" Type="http://schemas.openxmlformats.org/officeDocument/2006/relationships/image" Target="../media/image88.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88.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hyperlink" Target="mailto:aids@w" TargetMode="Externa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1170" name="标题 391169"/>
          <p:cNvSpPr>
            <a:spLocks noGrp="1"/>
          </p:cNvSpPr>
          <p:nvPr>
            <p:ph type="ctrTitle"/>
          </p:nvPr>
        </p:nvSpPr>
        <p:spPr>
          <a:xfrm>
            <a:off x="1042988" y="1557338"/>
            <a:ext cx="7339012" cy="1584325"/>
          </a:xfrm>
          <a:ln/>
        </p:spPr>
        <p:txBody>
          <a:bodyPr anchor="b" anchorCtr="0"/>
          <a:p>
            <a:pPr algn="ctr" defTabSz="914400">
              <a:buSzTx/>
              <a:buFontTx/>
              <a:buNone/>
            </a:pPr>
            <a:r>
              <a:rPr lang="zh-CN" altLang="en-US" sz="3200" b="1" kern="1200" baseline="0" dirty="0">
                <a:solidFill>
                  <a:schemeClr val="hlink"/>
                </a:solidFill>
                <a:latin typeface="Tahoma" panose="020B0604030504040204" pitchFamily="34" charset="0"/>
                <a:ea typeface="宋体" panose="02010600030101010101" pitchFamily="2" charset="-122"/>
              </a:rPr>
              <a:t>艾滋病基本知识、流行现状和危害</a:t>
            </a:r>
            <a:br>
              <a:rPr lang="zh-CN" altLang="en-US" sz="3200" b="1" kern="1200" baseline="0" dirty="0">
                <a:solidFill>
                  <a:schemeClr val="hlink"/>
                </a:solidFill>
                <a:latin typeface="Tahoma" panose="020B0604030504040204" pitchFamily="34" charset="0"/>
                <a:ea typeface="宋体" panose="02010600030101010101" pitchFamily="2" charset="-122"/>
              </a:rPr>
            </a:br>
            <a:r>
              <a:rPr lang="zh-CN" altLang="en-US" sz="3200" b="1" kern="1200" baseline="0" dirty="0">
                <a:solidFill>
                  <a:schemeClr val="hlink"/>
                </a:solidFill>
                <a:latin typeface="Tahoma" panose="020B0604030504040204" pitchFamily="34" charset="0"/>
                <a:ea typeface="宋体" panose="02010600030101010101" pitchFamily="2" charset="-122"/>
              </a:rPr>
              <a:t>及学校预防艾滋病教育相关政策和要求</a:t>
            </a:r>
            <a:br>
              <a:rPr lang="zh-CN" altLang="en-US" sz="3200" b="1" kern="1200" baseline="0" dirty="0">
                <a:solidFill>
                  <a:schemeClr val="hlink"/>
                </a:solidFill>
                <a:latin typeface="Tahoma" panose="020B0604030504040204" pitchFamily="34" charset="0"/>
                <a:ea typeface="宋体" panose="02010600030101010101" pitchFamily="2" charset="-122"/>
              </a:rPr>
            </a:br>
            <a:endParaRPr lang="zh-CN" altLang="en-US" sz="3200" b="1" kern="1200" baseline="0" dirty="0">
              <a:solidFill>
                <a:schemeClr val="hlink"/>
              </a:solidFill>
              <a:latin typeface="Tahoma" panose="020B0604030504040204" pitchFamily="34" charset="0"/>
              <a:ea typeface="宋体" panose="02010600030101010101" pitchFamily="2" charset="-122"/>
            </a:endParaRPr>
          </a:p>
        </p:txBody>
      </p:sp>
      <p:sp>
        <p:nvSpPr>
          <p:cNvPr id="391172" name="矩形 391171"/>
          <p:cNvSpPr/>
          <p:nvPr/>
        </p:nvSpPr>
        <p:spPr>
          <a:xfrm>
            <a:off x="1295400" y="4038600"/>
            <a:ext cx="7339013" cy="1147763"/>
          </a:xfrm>
          <a:prstGeom prst="rect">
            <a:avLst/>
          </a:prstGeom>
          <a:noFill/>
          <a:ln w="9525">
            <a:noFill/>
          </a:ln>
        </p:spPr>
        <p:txBody>
          <a:bodyPr lIns="92075" tIns="46037" rIns="92075" bIns="46037" anchor="ctr" anchorCtr="0"/>
          <a:p>
            <a:pPr algn="ctr"/>
            <a:r>
              <a:rPr lang="zh-CN" altLang="en-US" sz="3200" dirty="0">
                <a:latin typeface="隶书" pitchFamily="49" charset="-122"/>
                <a:ea typeface="隶书" pitchFamily="49" charset="-122"/>
              </a:rPr>
              <a:t>武汉市新洲区疾病预防控制中心 </a:t>
            </a:r>
            <a:br>
              <a:rPr lang="zh-CN" altLang="en-US" sz="3200" dirty="0">
                <a:latin typeface="隶书" pitchFamily="49" charset="-122"/>
                <a:ea typeface="隶书" pitchFamily="49" charset="-122"/>
              </a:rPr>
            </a:br>
            <a:br>
              <a:rPr lang="zh-CN" altLang="en-US" sz="3200" dirty="0">
                <a:latin typeface="隶书" pitchFamily="49" charset="-122"/>
                <a:ea typeface="隶书" pitchFamily="49" charset="-122"/>
              </a:rPr>
            </a:br>
            <a:r>
              <a:rPr lang="zh-CN" altLang="en-US" sz="3200" dirty="0">
                <a:latin typeface="隶书" pitchFamily="49" charset="-122"/>
                <a:ea typeface="隶书" pitchFamily="49" charset="-122"/>
              </a:rPr>
              <a:t>高  明</a:t>
            </a:r>
            <a:endParaRPr lang="zh-CN" altLang="en-US" sz="3200">
              <a:latin typeface="隶书" pitchFamily="49" charset="-122"/>
              <a:ea typeface="隶书" pitchFamily="49" charset="-122"/>
            </a:endParaRPr>
          </a:p>
        </p:txBody>
      </p:sp>
      <p:pic>
        <p:nvPicPr>
          <p:cNvPr id="391173" name="图片 391172" descr="red_ribbon"/>
          <p:cNvPicPr>
            <a:picLocks noChangeAspect="1"/>
          </p:cNvPicPr>
          <p:nvPr/>
        </p:nvPicPr>
        <p:blipFill>
          <a:blip r:embed="rId1"/>
          <a:stretch>
            <a:fillRect/>
          </a:stretch>
        </p:blipFill>
        <p:spPr>
          <a:xfrm>
            <a:off x="533400" y="3657600"/>
            <a:ext cx="1944688" cy="1866900"/>
          </a:xfrm>
          <a:prstGeom prst="rect">
            <a:avLst/>
          </a:prstGeom>
          <a:noFill/>
          <a:ln w="9525">
            <a:noFill/>
          </a:ln>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9170" name="标题 519169"/>
          <p:cNvSpPr>
            <a:spLocks noGrp="1"/>
          </p:cNvSpPr>
          <p:nvPr>
            <p:ph type="title"/>
          </p:nvPr>
        </p:nvSpPr>
        <p:spPr>
          <a:xfrm>
            <a:off x="1143000" y="1219200"/>
            <a:ext cx="7793038" cy="414338"/>
          </a:xfrm>
          <a:ln/>
        </p:spPr>
        <p:txBody>
          <a:bodyPr anchor="b" anchorCtr="0"/>
          <a:p>
            <a:r>
              <a:rPr lang="en-US" altLang="zh-CN" sz="2800"/>
              <a:t>1</a:t>
            </a:r>
            <a:r>
              <a:rPr lang="zh-CN" altLang="en-US" sz="2800" dirty="0"/>
              <a:t>、性传播</a:t>
            </a:r>
            <a:endParaRPr lang="zh-CN" altLang="en-US" sz="2800" dirty="0"/>
          </a:p>
        </p:txBody>
      </p:sp>
      <p:sp>
        <p:nvSpPr>
          <p:cNvPr id="519171" name="文本占位符 519170"/>
          <p:cNvSpPr>
            <a:spLocks noGrp="1"/>
          </p:cNvSpPr>
          <p:nvPr>
            <p:ph type="body" idx="1"/>
          </p:nvPr>
        </p:nvSpPr>
        <p:spPr>
          <a:xfrm>
            <a:off x="685800" y="1905000"/>
            <a:ext cx="8229600" cy="2016125"/>
          </a:xfrm>
          <a:ln/>
        </p:spPr>
        <p:txBody>
          <a:bodyPr/>
          <a:p>
            <a:pPr marL="539750" indent="-539750"/>
            <a:r>
              <a:rPr lang="zh-CN" altLang="en-US" sz="2400" dirty="0">
                <a:solidFill>
                  <a:schemeClr val="accent2"/>
                </a:solidFill>
                <a:latin typeface="楷体_GB2312" pitchFamily="49" charset="-122"/>
                <a:ea typeface="楷体_GB2312" pitchFamily="49" charset="-122"/>
              </a:rPr>
              <a:t>在未采取保护措施的情况下，艾滋病病毒通过性交的方式传播。</a:t>
            </a:r>
            <a:endParaRPr lang="zh-CN" altLang="en-US" sz="2400" dirty="0">
              <a:solidFill>
                <a:schemeClr val="accent2"/>
              </a:solidFill>
              <a:latin typeface="楷体_GB2312" pitchFamily="49" charset="-122"/>
              <a:ea typeface="楷体_GB2312" pitchFamily="49" charset="-122"/>
            </a:endParaRPr>
          </a:p>
          <a:p>
            <a:pPr marL="539750" indent="-539750"/>
            <a:r>
              <a:rPr lang="zh-CN" altLang="en-US" sz="2400" dirty="0">
                <a:solidFill>
                  <a:schemeClr val="accent2"/>
                </a:solidFill>
                <a:latin typeface="楷体_GB2312" pitchFamily="49" charset="-122"/>
                <a:ea typeface="楷体_GB2312" pitchFamily="49" charset="-122"/>
              </a:rPr>
              <a:t>全球艾滋病病毒感染者中，</a:t>
            </a:r>
            <a:r>
              <a:rPr lang="en-US" altLang="zh-CN" sz="2400">
                <a:solidFill>
                  <a:srgbClr val="FF3300"/>
                </a:solidFill>
                <a:latin typeface="楷体_GB2312" pitchFamily="49" charset="-122"/>
                <a:ea typeface="楷体_GB2312" pitchFamily="49" charset="-122"/>
              </a:rPr>
              <a:t>2/3</a:t>
            </a:r>
            <a:r>
              <a:rPr lang="zh-CN" altLang="en-US" sz="2400" dirty="0">
                <a:solidFill>
                  <a:schemeClr val="accent2"/>
                </a:solidFill>
                <a:latin typeface="楷体_GB2312" pitchFamily="49" charset="-122"/>
                <a:ea typeface="楷体_GB2312" pitchFamily="49" charset="-122"/>
              </a:rPr>
              <a:t>是通过性途径传播的；</a:t>
            </a:r>
            <a:endParaRPr lang="zh-CN" altLang="en-US" sz="2400" dirty="0">
              <a:solidFill>
                <a:schemeClr val="accent2"/>
              </a:solidFill>
              <a:latin typeface="楷体_GB2312" pitchFamily="49" charset="-122"/>
              <a:ea typeface="楷体_GB2312" pitchFamily="49" charset="-122"/>
            </a:endParaRPr>
          </a:p>
          <a:p>
            <a:pPr marL="539750" indent="-539750"/>
            <a:r>
              <a:rPr lang="zh-CN" altLang="en-US" sz="2400" dirty="0">
                <a:solidFill>
                  <a:schemeClr val="accent2"/>
                </a:solidFill>
                <a:latin typeface="楷体_GB2312" pitchFamily="49" charset="-122"/>
                <a:ea typeface="楷体_GB2312" pitchFamily="49" charset="-122"/>
              </a:rPr>
              <a:t>在我国通过性途径传播的比例也呈逐年</a:t>
            </a:r>
            <a:r>
              <a:rPr lang="zh-CN" altLang="en-US" sz="2400" dirty="0">
                <a:solidFill>
                  <a:srgbClr val="FF3300"/>
                </a:solidFill>
                <a:latin typeface="楷体_GB2312" pitchFamily="49" charset="-122"/>
                <a:ea typeface="楷体_GB2312" pitchFamily="49" charset="-122"/>
              </a:rPr>
              <a:t>上升</a:t>
            </a:r>
            <a:r>
              <a:rPr lang="zh-CN" altLang="en-US" sz="2400" dirty="0">
                <a:solidFill>
                  <a:schemeClr val="accent2"/>
                </a:solidFill>
                <a:latin typeface="楷体_GB2312" pitchFamily="49" charset="-122"/>
                <a:ea typeface="楷体_GB2312" pitchFamily="49" charset="-122"/>
              </a:rPr>
              <a:t>趋势。</a:t>
            </a:r>
            <a:endParaRPr lang="zh-CN" altLang="en-US" sz="2400" dirty="0">
              <a:solidFill>
                <a:schemeClr val="accent2"/>
              </a:solidFill>
              <a:latin typeface="楷体_GB2312" pitchFamily="49" charset="-122"/>
              <a:ea typeface="楷体_GB2312" pitchFamily="49" charset="-122"/>
            </a:endParaRPr>
          </a:p>
        </p:txBody>
      </p:sp>
      <p:pic>
        <p:nvPicPr>
          <p:cNvPr id="519173" name="图片 519172"/>
          <p:cNvPicPr>
            <a:picLocks noChangeAspect="1"/>
          </p:cNvPicPr>
          <p:nvPr/>
        </p:nvPicPr>
        <p:blipFill>
          <a:blip r:embed="rId1"/>
          <a:stretch>
            <a:fillRect/>
          </a:stretch>
        </p:blipFill>
        <p:spPr>
          <a:xfrm>
            <a:off x="1187450" y="3733800"/>
            <a:ext cx="4603750" cy="2900363"/>
          </a:xfrm>
          <a:prstGeom prst="rect">
            <a:avLst/>
          </a:prstGeom>
          <a:noFill/>
          <a:ln w="9525">
            <a:noFill/>
          </a:ln>
        </p:spPr>
      </p:pic>
      <p:sp>
        <p:nvSpPr>
          <p:cNvPr id="519174" name="矩形 519173"/>
          <p:cNvSpPr/>
          <p:nvPr/>
        </p:nvSpPr>
        <p:spPr>
          <a:xfrm>
            <a:off x="6659563" y="5661025"/>
            <a:ext cx="2089150" cy="701675"/>
          </a:xfrm>
          <a:prstGeom prst="rect">
            <a:avLst/>
          </a:prstGeom>
          <a:solidFill>
            <a:srgbClr val="FFFF00"/>
          </a:solidFill>
          <a:ln w="12700">
            <a:noFill/>
          </a:ln>
        </p:spPr>
        <p:txBody>
          <a:bodyPr>
            <a:spAutoFit/>
          </a:bodyPr>
          <a:p>
            <a:r>
              <a:rPr lang="zh-CN" altLang="en-US" sz="2000" b="1" dirty="0">
                <a:solidFill>
                  <a:srgbClr val="990000"/>
                </a:solidFill>
                <a:latin typeface="Times New Roman" panose="02020603050405020304" pitchFamily="18" charset="0"/>
              </a:rPr>
              <a:t>性工作者：艾滋病传播的放大器</a:t>
            </a:r>
            <a:endParaRPr lang="zh-CN" altLang="en-US" sz="2000" b="1" dirty="0">
              <a:solidFill>
                <a:srgbClr val="990000"/>
              </a:solidFill>
              <a:latin typeface="Times New Roman" panose="02020603050405020304" pitchFamily="18" charset="0"/>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2598" name="图片 622597"/>
          <p:cNvPicPr>
            <a:picLocks noChangeAspect="1"/>
          </p:cNvPicPr>
          <p:nvPr/>
        </p:nvPicPr>
        <p:blipFill>
          <a:blip r:embed="rId1"/>
          <a:stretch>
            <a:fillRect/>
          </a:stretch>
        </p:blipFill>
        <p:spPr>
          <a:xfrm>
            <a:off x="6019800" y="4267200"/>
            <a:ext cx="2332038" cy="2036763"/>
          </a:xfrm>
          <a:prstGeom prst="rect">
            <a:avLst/>
          </a:prstGeom>
          <a:noFill/>
          <a:ln w="9525">
            <a:noFill/>
          </a:ln>
        </p:spPr>
      </p:pic>
      <p:pic>
        <p:nvPicPr>
          <p:cNvPr id="622597" name="图片 622596"/>
          <p:cNvPicPr>
            <a:picLocks noChangeAspect="1"/>
          </p:cNvPicPr>
          <p:nvPr/>
        </p:nvPicPr>
        <p:blipFill>
          <a:blip r:embed="rId2"/>
          <a:stretch>
            <a:fillRect/>
          </a:stretch>
        </p:blipFill>
        <p:spPr>
          <a:xfrm>
            <a:off x="3048000" y="4800600"/>
            <a:ext cx="1177925" cy="1652588"/>
          </a:xfrm>
          <a:prstGeom prst="rect">
            <a:avLst/>
          </a:prstGeom>
          <a:noFill/>
          <a:ln w="9525">
            <a:noFill/>
          </a:ln>
        </p:spPr>
      </p:pic>
      <p:pic>
        <p:nvPicPr>
          <p:cNvPr id="622596" name="图片 622595"/>
          <p:cNvPicPr>
            <a:picLocks noChangeAspect="1"/>
          </p:cNvPicPr>
          <p:nvPr/>
        </p:nvPicPr>
        <p:blipFill>
          <a:blip r:embed="rId3"/>
          <a:stretch>
            <a:fillRect/>
          </a:stretch>
        </p:blipFill>
        <p:spPr>
          <a:xfrm>
            <a:off x="1066800" y="4800600"/>
            <a:ext cx="1576388" cy="1808163"/>
          </a:xfrm>
          <a:prstGeom prst="rect">
            <a:avLst/>
          </a:prstGeom>
          <a:noFill/>
          <a:ln w="9525">
            <a:noFill/>
          </a:ln>
        </p:spPr>
      </p:pic>
      <p:sp>
        <p:nvSpPr>
          <p:cNvPr id="622594" name="标题 622593"/>
          <p:cNvSpPr>
            <a:spLocks noGrp="1"/>
          </p:cNvSpPr>
          <p:nvPr>
            <p:ph type="title"/>
          </p:nvPr>
        </p:nvSpPr>
        <p:spPr>
          <a:xfrm>
            <a:off x="1143000" y="1219200"/>
            <a:ext cx="7793038" cy="414338"/>
          </a:xfrm>
          <a:ln/>
        </p:spPr>
        <p:txBody>
          <a:bodyPr anchor="b" anchorCtr="0"/>
          <a:p>
            <a:r>
              <a:rPr lang="en-US" altLang="zh-CN" sz="2800"/>
              <a:t>1</a:t>
            </a:r>
            <a:r>
              <a:rPr lang="zh-CN" altLang="en-US" sz="2800" dirty="0"/>
              <a:t>、性传播</a:t>
            </a:r>
            <a:endParaRPr lang="zh-CN" altLang="en-US" sz="2800" dirty="0"/>
          </a:p>
        </p:txBody>
      </p:sp>
      <p:sp>
        <p:nvSpPr>
          <p:cNvPr id="622595" name="文本占位符 622594"/>
          <p:cNvSpPr>
            <a:spLocks noGrp="1"/>
          </p:cNvSpPr>
          <p:nvPr>
            <p:ph type="body" idx="1"/>
          </p:nvPr>
        </p:nvSpPr>
        <p:spPr>
          <a:xfrm>
            <a:off x="609600" y="1752600"/>
            <a:ext cx="8229600" cy="2951163"/>
          </a:xfrm>
          <a:ln/>
        </p:spPr>
        <p:txBody>
          <a:bodyPr/>
          <a:p>
            <a:pPr marL="539750" indent="-539750">
              <a:lnSpc>
                <a:spcPct val="110000"/>
              </a:lnSpc>
            </a:pPr>
            <a:r>
              <a:rPr lang="zh-CN" altLang="en-US" sz="2400" dirty="0">
                <a:solidFill>
                  <a:schemeClr val="accent2"/>
                </a:solidFill>
                <a:latin typeface="楷体_GB2312" pitchFamily="49" charset="-122"/>
                <a:ea typeface="楷体_GB2312" pitchFamily="49" charset="-122"/>
              </a:rPr>
              <a:t>传播艾滋病的性行为按照发生者的性别划分，可以分为同性性行为、异性性行为和双性性行为三类。</a:t>
            </a:r>
            <a:endParaRPr lang="zh-CN" altLang="en-US" sz="2400" dirty="0">
              <a:solidFill>
                <a:schemeClr val="accent2"/>
              </a:solidFill>
              <a:latin typeface="楷体_GB2312" pitchFamily="49" charset="-122"/>
              <a:ea typeface="楷体_GB2312" pitchFamily="49" charset="-122"/>
            </a:endParaRPr>
          </a:p>
          <a:p>
            <a:pPr marL="1081405" lvl="1" indent="-360680">
              <a:lnSpc>
                <a:spcPct val="110000"/>
              </a:lnSpc>
            </a:pPr>
            <a:r>
              <a:rPr lang="zh-CN" altLang="en-US" sz="2000" dirty="0">
                <a:solidFill>
                  <a:srgbClr val="FF3300"/>
                </a:solidFill>
                <a:latin typeface="宋体" panose="02010600030101010101" pitchFamily="2" charset="-122"/>
              </a:rPr>
              <a:t>同性性行为</a:t>
            </a:r>
            <a:r>
              <a:rPr lang="zh-CN" altLang="en-US" sz="2000" dirty="0">
                <a:solidFill>
                  <a:schemeClr val="accent2"/>
                </a:solidFill>
                <a:latin typeface="宋体" panose="02010600030101010101" pitchFamily="2" charset="-122"/>
              </a:rPr>
              <a:t>是指男性与男性发生的性行为。</a:t>
            </a:r>
            <a:endParaRPr lang="zh-CN" altLang="en-US" sz="2000" dirty="0">
              <a:solidFill>
                <a:schemeClr val="accent2"/>
              </a:solidFill>
              <a:latin typeface="宋体" panose="02010600030101010101" pitchFamily="2" charset="-122"/>
            </a:endParaRPr>
          </a:p>
          <a:p>
            <a:pPr marL="1081405" lvl="1" indent="-360680">
              <a:lnSpc>
                <a:spcPct val="110000"/>
              </a:lnSpc>
            </a:pPr>
            <a:r>
              <a:rPr lang="zh-CN" altLang="en-US" sz="2000" dirty="0">
                <a:solidFill>
                  <a:srgbClr val="FF3300"/>
                </a:solidFill>
                <a:latin typeface="宋体" panose="02010600030101010101" pitchFamily="2" charset="-122"/>
              </a:rPr>
              <a:t>异性性行为</a:t>
            </a:r>
            <a:r>
              <a:rPr lang="zh-CN" altLang="en-US" sz="2000" dirty="0">
                <a:solidFill>
                  <a:schemeClr val="accent2"/>
                </a:solidFill>
                <a:latin typeface="宋体" panose="02010600030101010101" pitchFamily="2" charset="-122"/>
              </a:rPr>
              <a:t>是指男性与女性发生的性行为。</a:t>
            </a:r>
            <a:endParaRPr lang="zh-CN" altLang="en-US" sz="2000" dirty="0">
              <a:solidFill>
                <a:schemeClr val="accent2"/>
              </a:solidFill>
              <a:latin typeface="宋体" panose="02010600030101010101" pitchFamily="2" charset="-122"/>
            </a:endParaRPr>
          </a:p>
          <a:p>
            <a:pPr marL="1081405" lvl="1" indent="-360680">
              <a:lnSpc>
                <a:spcPct val="110000"/>
              </a:lnSpc>
            </a:pPr>
            <a:r>
              <a:rPr lang="zh-CN" altLang="en-US" sz="2000" dirty="0">
                <a:solidFill>
                  <a:srgbClr val="FF3300"/>
                </a:solidFill>
                <a:latin typeface="宋体" panose="02010600030101010101" pitchFamily="2" charset="-122"/>
              </a:rPr>
              <a:t>双性性行为</a:t>
            </a:r>
            <a:r>
              <a:rPr lang="zh-CN" altLang="en-US" sz="2000" dirty="0">
                <a:solidFill>
                  <a:schemeClr val="accent2"/>
                </a:solidFill>
                <a:latin typeface="宋体" panose="02010600030101010101" pitchFamily="2" charset="-122"/>
              </a:rPr>
              <a:t>是指一个人既与男性又与女性发生性行为。</a:t>
            </a:r>
            <a:endParaRPr lang="zh-CN" altLang="en-US" sz="2000" dirty="0">
              <a:solidFill>
                <a:schemeClr val="accent2"/>
              </a:solidFill>
              <a:latin typeface="宋体" panose="02010600030101010101" pitchFamily="2" charset="-122"/>
            </a:endParaRPr>
          </a:p>
          <a:p>
            <a:pPr marL="539750" indent="-539750">
              <a:lnSpc>
                <a:spcPct val="110000"/>
              </a:lnSpc>
            </a:pPr>
            <a:r>
              <a:rPr lang="zh-CN" altLang="en-US" sz="2400" dirty="0">
                <a:solidFill>
                  <a:schemeClr val="accent2"/>
                </a:solidFill>
                <a:latin typeface="楷体_GB2312" pitchFamily="49" charset="-122"/>
                <a:ea typeface="楷体_GB2312" pitchFamily="49" charset="-122"/>
              </a:rPr>
              <a:t>性行为按照方式划分，可以分为生殖器－生殖器性交、生殖器－口腔性交和生殖器－肛门性交三类。</a:t>
            </a:r>
            <a:endParaRPr lang="zh-CN" altLang="en-US" sz="2400" dirty="0">
              <a:solidFill>
                <a:schemeClr val="accent2"/>
              </a:solidFill>
              <a:latin typeface="楷体_GB2312" pitchFamily="49" charset="-122"/>
              <a:ea typeface="楷体_GB2312" pitchFamily="49" charset="-122"/>
            </a:endParaRPr>
          </a:p>
        </p:txBody>
      </p:sp>
      <p:sp>
        <p:nvSpPr>
          <p:cNvPr id="622600" name="矩形 622599"/>
          <p:cNvSpPr/>
          <p:nvPr/>
        </p:nvSpPr>
        <p:spPr>
          <a:xfrm>
            <a:off x="5148263" y="6165850"/>
            <a:ext cx="3506787" cy="396875"/>
          </a:xfrm>
          <a:prstGeom prst="rect">
            <a:avLst/>
          </a:prstGeom>
          <a:solidFill>
            <a:srgbClr val="FFFF00"/>
          </a:solidFill>
          <a:ln w="9525">
            <a:noFill/>
          </a:ln>
        </p:spPr>
        <p:txBody>
          <a:bodyPr wrap="none" anchor="t" anchorCtr="0">
            <a:spAutoFit/>
          </a:bodyPr>
          <a:p>
            <a:r>
              <a:rPr lang="zh-CN" altLang="en-US" sz="2000" b="1" dirty="0">
                <a:solidFill>
                  <a:srgbClr val="990000"/>
                </a:solidFill>
                <a:latin typeface="Arial" panose="020B0604020202020204" pitchFamily="34" charset="0"/>
              </a:rPr>
              <a:t>性伴侣越多，感染的危险越大</a:t>
            </a:r>
            <a:endParaRPr lang="zh-CN" altLang="en-US" sz="2000" b="1" dirty="0">
              <a:solidFill>
                <a:srgbClr val="990000"/>
              </a:solidFill>
              <a:latin typeface="Arial" panose="020B0604020202020204" pitchFamily="34" charset="0"/>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1228" name="图片 521227" descr="B4"/>
          <p:cNvPicPr>
            <a:picLocks noChangeAspect="1"/>
          </p:cNvPicPr>
          <p:nvPr/>
        </p:nvPicPr>
        <p:blipFill>
          <a:blip r:embed="rId1"/>
          <a:stretch>
            <a:fillRect/>
          </a:stretch>
        </p:blipFill>
        <p:spPr>
          <a:xfrm>
            <a:off x="5724525" y="2781300"/>
            <a:ext cx="2520950" cy="1890713"/>
          </a:xfrm>
          <a:prstGeom prst="rect">
            <a:avLst/>
          </a:prstGeom>
          <a:noFill/>
          <a:ln w="9525">
            <a:noFill/>
          </a:ln>
        </p:spPr>
      </p:pic>
      <p:sp>
        <p:nvSpPr>
          <p:cNvPr id="521218" name="标题 521217"/>
          <p:cNvSpPr>
            <a:spLocks noGrp="1"/>
          </p:cNvSpPr>
          <p:nvPr>
            <p:ph type="title"/>
          </p:nvPr>
        </p:nvSpPr>
        <p:spPr>
          <a:xfrm>
            <a:off x="1150938" y="750888"/>
            <a:ext cx="7793037" cy="608012"/>
          </a:xfrm>
          <a:ln/>
        </p:spPr>
        <p:txBody>
          <a:bodyPr anchor="b" anchorCtr="0"/>
          <a:p>
            <a:r>
              <a:rPr lang="en-US" altLang="zh-CN" sz="2800"/>
              <a:t>2</a:t>
            </a:r>
            <a:r>
              <a:rPr lang="zh-CN" altLang="en-US" sz="2800" dirty="0"/>
              <a:t>、血液传播</a:t>
            </a:r>
            <a:r>
              <a:rPr lang="zh-CN" altLang="en-US" dirty="0"/>
              <a:t> </a:t>
            </a:r>
            <a:endParaRPr lang="zh-CN" altLang="en-US" dirty="0"/>
          </a:p>
        </p:txBody>
      </p:sp>
      <p:sp>
        <p:nvSpPr>
          <p:cNvPr id="521219" name="文本占位符 521218"/>
          <p:cNvSpPr>
            <a:spLocks noGrp="1"/>
          </p:cNvSpPr>
          <p:nvPr>
            <p:ph type="body" idx="1"/>
          </p:nvPr>
        </p:nvSpPr>
        <p:spPr>
          <a:xfrm>
            <a:off x="539750" y="6165850"/>
            <a:ext cx="8353425" cy="508000"/>
          </a:xfrm>
          <a:solidFill>
            <a:srgbClr val="990000"/>
          </a:solidFill>
          <a:ln/>
        </p:spPr>
        <p:txBody>
          <a:bodyPr/>
          <a:p>
            <a:pPr marL="0" indent="0" algn="ctr">
              <a:lnSpc>
                <a:spcPct val="90000"/>
              </a:lnSpc>
              <a:buNone/>
            </a:pPr>
            <a:r>
              <a:rPr lang="zh-CN" altLang="en-US" sz="2400" dirty="0">
                <a:solidFill>
                  <a:schemeClr val="bg1"/>
                </a:solidFill>
              </a:rPr>
              <a:t>共用</a:t>
            </a:r>
            <a:r>
              <a:rPr lang="zh-CN" altLang="en-US" sz="2400" dirty="0">
                <a:solidFill>
                  <a:srgbClr val="FFFF00"/>
                </a:solidFill>
              </a:rPr>
              <a:t>注射器静脉吸毒</a:t>
            </a:r>
            <a:r>
              <a:rPr lang="zh-CN" altLang="en-US" sz="2400" dirty="0">
                <a:solidFill>
                  <a:schemeClr val="bg1"/>
                </a:solidFill>
              </a:rPr>
              <a:t>是我国目前艾滋病传播的主要方式</a:t>
            </a:r>
            <a:r>
              <a:rPr lang="en-US" altLang="zh-CN" sz="2400">
                <a:solidFill>
                  <a:schemeClr val="bg1"/>
                </a:solidFill>
              </a:rPr>
              <a:t>!</a:t>
            </a:r>
            <a:endParaRPr lang="en-US" altLang="zh-CN" sz="2400">
              <a:solidFill>
                <a:schemeClr val="bg1"/>
              </a:solidFill>
            </a:endParaRPr>
          </a:p>
        </p:txBody>
      </p:sp>
      <p:pic>
        <p:nvPicPr>
          <p:cNvPr id="521220" name="图片 521219"/>
          <p:cNvPicPr>
            <a:picLocks noChangeAspect="1"/>
          </p:cNvPicPr>
          <p:nvPr/>
        </p:nvPicPr>
        <p:blipFill>
          <a:blip r:embed="rId2"/>
          <a:stretch>
            <a:fillRect/>
          </a:stretch>
        </p:blipFill>
        <p:spPr>
          <a:xfrm>
            <a:off x="1403350" y="1268413"/>
            <a:ext cx="2016125" cy="1611312"/>
          </a:xfrm>
          <a:prstGeom prst="rect">
            <a:avLst/>
          </a:prstGeom>
          <a:noFill/>
          <a:ln w="9525">
            <a:noFill/>
          </a:ln>
        </p:spPr>
      </p:pic>
      <p:pic>
        <p:nvPicPr>
          <p:cNvPr id="521221" name="图片 521220"/>
          <p:cNvPicPr>
            <a:picLocks noChangeAspect="1"/>
          </p:cNvPicPr>
          <p:nvPr/>
        </p:nvPicPr>
        <p:blipFill>
          <a:blip r:embed="rId3"/>
          <a:stretch>
            <a:fillRect/>
          </a:stretch>
        </p:blipFill>
        <p:spPr>
          <a:xfrm>
            <a:off x="5364163" y="765175"/>
            <a:ext cx="2016125" cy="1709738"/>
          </a:xfrm>
          <a:prstGeom prst="rect">
            <a:avLst/>
          </a:prstGeom>
          <a:noFill/>
          <a:ln w="9525">
            <a:noFill/>
          </a:ln>
        </p:spPr>
      </p:pic>
      <p:pic>
        <p:nvPicPr>
          <p:cNvPr id="521223" name="图片 521222" descr="A2"/>
          <p:cNvPicPr>
            <a:picLocks noChangeAspect="1"/>
          </p:cNvPicPr>
          <p:nvPr/>
        </p:nvPicPr>
        <p:blipFill>
          <a:blip r:embed="rId4"/>
          <a:stretch>
            <a:fillRect/>
          </a:stretch>
        </p:blipFill>
        <p:spPr>
          <a:xfrm>
            <a:off x="1331913" y="3357563"/>
            <a:ext cx="2089150" cy="1565275"/>
          </a:xfrm>
          <a:prstGeom prst="rect">
            <a:avLst/>
          </a:prstGeom>
          <a:noFill/>
          <a:ln w="9525">
            <a:noFill/>
          </a:ln>
        </p:spPr>
      </p:pic>
      <p:sp>
        <p:nvSpPr>
          <p:cNvPr id="521224" name="矩形 521223"/>
          <p:cNvSpPr/>
          <p:nvPr/>
        </p:nvSpPr>
        <p:spPr>
          <a:xfrm>
            <a:off x="4500563" y="4508500"/>
            <a:ext cx="4286250" cy="1655763"/>
          </a:xfrm>
          <a:prstGeom prst="rect">
            <a:avLst/>
          </a:prstGeom>
          <a:noFill/>
          <a:ln w="9525">
            <a:noFill/>
          </a:ln>
        </p:spPr>
        <p:txBody>
          <a:bodyPr/>
          <a:p>
            <a:pPr marL="276225" indent="-276225" algn="just"/>
            <a:r>
              <a:rPr lang="zh-CN" altLang="en-US" sz="2000" dirty="0">
                <a:solidFill>
                  <a:schemeClr val="accent2"/>
                </a:solidFill>
                <a:latin typeface="Arial" panose="020B0604020202020204" pitchFamily="34" charset="0"/>
              </a:rPr>
              <a:t>移植被艾滋病病毒污染的组织、器官以及与感染者或病人共用剃须刀、牙刷等都可能感染艾滋病病毒。</a:t>
            </a:r>
            <a:endParaRPr lang="zh-CN" altLang="en-US" sz="2000" dirty="0">
              <a:solidFill>
                <a:schemeClr val="accent2"/>
              </a:solidFill>
              <a:latin typeface="Arial" panose="020B0604020202020204" pitchFamily="34" charset="0"/>
            </a:endParaRPr>
          </a:p>
        </p:txBody>
      </p:sp>
      <p:sp>
        <p:nvSpPr>
          <p:cNvPr id="521225" name="矩形 521224"/>
          <p:cNvSpPr/>
          <p:nvPr/>
        </p:nvSpPr>
        <p:spPr>
          <a:xfrm>
            <a:off x="539750" y="4941888"/>
            <a:ext cx="3744913" cy="720725"/>
          </a:xfrm>
          <a:prstGeom prst="rect">
            <a:avLst/>
          </a:prstGeom>
          <a:noFill/>
          <a:ln w="9525">
            <a:noFill/>
          </a:ln>
        </p:spPr>
        <p:txBody>
          <a:bodyPr/>
          <a:p>
            <a:pPr marL="276225" indent="-276225" algn="just"/>
            <a:r>
              <a:rPr lang="zh-CN" altLang="en-US" sz="2000" dirty="0">
                <a:solidFill>
                  <a:schemeClr val="accent2"/>
                </a:solidFill>
                <a:latin typeface="Arial" panose="020B0604020202020204" pitchFamily="34" charset="0"/>
              </a:rPr>
              <a:t>使用被艾滋病病毒污染且未经严格消毒的注射器、针头</a:t>
            </a:r>
            <a:endParaRPr lang="zh-CN" altLang="en-US" sz="2000" dirty="0">
              <a:solidFill>
                <a:schemeClr val="accent2"/>
              </a:solidFill>
              <a:latin typeface="Arial" panose="020B0604020202020204" pitchFamily="34" charset="0"/>
            </a:endParaRPr>
          </a:p>
        </p:txBody>
      </p:sp>
      <p:sp>
        <p:nvSpPr>
          <p:cNvPr id="521226" name="矩形 521225"/>
          <p:cNvSpPr/>
          <p:nvPr/>
        </p:nvSpPr>
        <p:spPr>
          <a:xfrm>
            <a:off x="4427538" y="2565400"/>
            <a:ext cx="4103687" cy="890588"/>
          </a:xfrm>
          <a:prstGeom prst="rect">
            <a:avLst/>
          </a:prstGeom>
          <a:noFill/>
          <a:ln w="9525">
            <a:noFill/>
          </a:ln>
        </p:spPr>
        <p:txBody>
          <a:bodyPr/>
          <a:p>
            <a:pPr algn="just"/>
            <a:r>
              <a:rPr lang="zh-CN" altLang="en-US" sz="2000" dirty="0">
                <a:solidFill>
                  <a:schemeClr val="accent2"/>
                </a:solidFill>
                <a:latin typeface="Arial" panose="020B0604020202020204" pitchFamily="34" charset="0"/>
              </a:rPr>
              <a:t>输入被艾滋病病毒污染的血液及血制品；</a:t>
            </a:r>
            <a:endParaRPr lang="zh-CN" altLang="en-US" sz="2000" dirty="0">
              <a:solidFill>
                <a:schemeClr val="accent2"/>
              </a:solidFill>
              <a:latin typeface="Arial" panose="020B0604020202020204" pitchFamily="34" charset="0"/>
            </a:endParaRPr>
          </a:p>
        </p:txBody>
      </p:sp>
      <p:sp>
        <p:nvSpPr>
          <p:cNvPr id="521227" name="矩形 521226"/>
          <p:cNvSpPr/>
          <p:nvPr/>
        </p:nvSpPr>
        <p:spPr>
          <a:xfrm>
            <a:off x="539750" y="2781300"/>
            <a:ext cx="3960813" cy="431800"/>
          </a:xfrm>
          <a:prstGeom prst="rect">
            <a:avLst/>
          </a:prstGeom>
          <a:noFill/>
          <a:ln w="9525">
            <a:noFill/>
          </a:ln>
        </p:spPr>
        <p:txBody>
          <a:bodyPr/>
          <a:p>
            <a:pPr algn="just"/>
            <a:r>
              <a:rPr lang="zh-CN" altLang="en-US" sz="2000" dirty="0">
                <a:solidFill>
                  <a:srgbClr val="FF3300"/>
                </a:solidFill>
                <a:latin typeface="Arial" panose="020B0604020202020204" pitchFamily="34" charset="0"/>
              </a:rPr>
              <a:t>共用注射器</a:t>
            </a:r>
            <a:r>
              <a:rPr lang="zh-CN" altLang="en-US" sz="2000" dirty="0">
                <a:solidFill>
                  <a:schemeClr val="accent2"/>
                </a:solidFill>
                <a:latin typeface="Arial" panose="020B0604020202020204" pitchFamily="34" charset="0"/>
              </a:rPr>
              <a:t>静脉吸毒</a:t>
            </a:r>
            <a:endParaRPr lang="zh-CN" altLang="en-US" sz="2000" dirty="0">
              <a:solidFill>
                <a:schemeClr val="accent2"/>
              </a:solidFill>
              <a:latin typeface="Arial" panose="020B0604020202020204" pitchFamily="34" charset="0"/>
            </a:endParaRP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42" name="标题 522241"/>
          <p:cNvSpPr>
            <a:spLocks noGrp="1"/>
          </p:cNvSpPr>
          <p:nvPr>
            <p:ph type="title"/>
          </p:nvPr>
        </p:nvSpPr>
        <p:spPr>
          <a:xfrm>
            <a:off x="1066800" y="1219200"/>
            <a:ext cx="7793038" cy="414338"/>
          </a:xfrm>
          <a:ln/>
        </p:spPr>
        <p:txBody>
          <a:bodyPr anchor="b" anchorCtr="0"/>
          <a:p>
            <a:r>
              <a:rPr lang="en-US" altLang="zh-CN" sz="2800"/>
              <a:t>3. </a:t>
            </a:r>
            <a:r>
              <a:rPr lang="zh-CN" altLang="en-US" sz="2800" dirty="0"/>
              <a:t>母婴传播</a:t>
            </a:r>
            <a:endParaRPr lang="zh-CN" altLang="en-US" sz="2800" dirty="0"/>
          </a:p>
        </p:txBody>
      </p:sp>
      <p:sp>
        <p:nvSpPr>
          <p:cNvPr id="522243" name="文本占位符 522242"/>
          <p:cNvSpPr>
            <a:spLocks noGrp="1"/>
          </p:cNvSpPr>
          <p:nvPr>
            <p:ph type="body" idx="1"/>
          </p:nvPr>
        </p:nvSpPr>
        <p:spPr>
          <a:xfrm>
            <a:off x="685800" y="1828800"/>
            <a:ext cx="8229600" cy="1295400"/>
          </a:xfrm>
          <a:ln/>
        </p:spPr>
        <p:txBody>
          <a:bodyPr/>
          <a:p>
            <a:pPr marL="539750" indent="-539750" algn="just"/>
            <a:r>
              <a:rPr lang="zh-CN" altLang="en-US" sz="2400" dirty="0">
                <a:solidFill>
                  <a:schemeClr val="accent2"/>
                </a:solidFill>
              </a:rPr>
              <a:t>感染了艾滋病病毒的妇女，在</a:t>
            </a:r>
            <a:r>
              <a:rPr lang="zh-CN" altLang="en-US" sz="2400" dirty="0"/>
              <a:t>怀孕、分娩和母乳喂养</a:t>
            </a:r>
            <a:r>
              <a:rPr lang="zh-CN" altLang="en-US" sz="2400" dirty="0">
                <a:solidFill>
                  <a:schemeClr val="accent2"/>
                </a:solidFill>
              </a:rPr>
              <a:t>时可通过血液、阴道分泌物或乳汁将艾滋病病毒传播给胎儿或婴儿。</a:t>
            </a:r>
            <a:endParaRPr lang="zh-CN" altLang="en-US" sz="2400" dirty="0">
              <a:solidFill>
                <a:schemeClr val="accent2"/>
              </a:solidFill>
            </a:endParaRPr>
          </a:p>
        </p:txBody>
      </p:sp>
      <p:grpSp>
        <p:nvGrpSpPr>
          <p:cNvPr id="522248" name="组合 522247"/>
          <p:cNvGrpSpPr/>
          <p:nvPr/>
        </p:nvGrpSpPr>
        <p:grpSpPr>
          <a:xfrm>
            <a:off x="1752600" y="3124200"/>
            <a:ext cx="5834063" cy="2266950"/>
            <a:chOff x="1156" y="2069"/>
            <a:chExt cx="3675" cy="1679"/>
          </a:xfrm>
        </p:grpSpPr>
        <p:pic>
          <p:nvPicPr>
            <p:cNvPr id="522245" name="图片 522244" descr="A5"/>
            <p:cNvPicPr>
              <a:picLocks noChangeAspect="1"/>
            </p:cNvPicPr>
            <p:nvPr/>
          </p:nvPicPr>
          <p:blipFill>
            <a:blip r:embed="rId1"/>
            <a:srcRect l="6544" r="8171" b="27834"/>
            <a:stretch>
              <a:fillRect/>
            </a:stretch>
          </p:blipFill>
          <p:spPr>
            <a:xfrm>
              <a:off x="2472" y="2160"/>
              <a:ext cx="2359" cy="1496"/>
            </a:xfrm>
            <a:prstGeom prst="rect">
              <a:avLst/>
            </a:prstGeom>
            <a:noFill/>
            <a:ln w="9525">
              <a:noFill/>
            </a:ln>
          </p:spPr>
        </p:pic>
        <p:pic>
          <p:nvPicPr>
            <p:cNvPr id="522246" name="图片 522245" descr="C09"/>
            <p:cNvPicPr>
              <a:picLocks noChangeAspect="1"/>
            </p:cNvPicPr>
            <p:nvPr/>
          </p:nvPicPr>
          <p:blipFill>
            <a:blip r:embed="rId2">
              <a:lum bright="17999"/>
            </a:blip>
            <a:srcRect l="9489" t="13623" r="71532" b="21950"/>
            <a:stretch>
              <a:fillRect/>
            </a:stretch>
          </p:blipFill>
          <p:spPr>
            <a:xfrm>
              <a:off x="1156" y="2069"/>
              <a:ext cx="953" cy="1679"/>
            </a:xfrm>
            <a:prstGeom prst="rect">
              <a:avLst/>
            </a:prstGeom>
            <a:noFill/>
            <a:ln w="9525">
              <a:noFill/>
            </a:ln>
          </p:spPr>
        </p:pic>
      </p:grpSp>
      <p:sp>
        <p:nvSpPr>
          <p:cNvPr id="522247" name="矩形 522246"/>
          <p:cNvSpPr/>
          <p:nvPr/>
        </p:nvSpPr>
        <p:spPr>
          <a:xfrm>
            <a:off x="609600" y="5561013"/>
            <a:ext cx="8229600" cy="1296987"/>
          </a:xfrm>
          <a:prstGeom prst="rect">
            <a:avLst/>
          </a:prstGeom>
          <a:noFill/>
          <a:ln w="9525">
            <a:noFill/>
          </a:ln>
        </p:spPr>
        <p:txBody>
          <a:bodyPr/>
          <a:p>
            <a:pPr marL="539750" indent="-539750" algn="just"/>
            <a:r>
              <a:rPr lang="zh-CN" altLang="en-US" dirty="0">
                <a:solidFill>
                  <a:schemeClr val="accent2"/>
                </a:solidFill>
                <a:latin typeface="Arial" panose="020B0604020202020204" pitchFamily="34" charset="0"/>
              </a:rPr>
              <a:t>在没有采取药物阻断等预防措施的情况下，感染艾滋病病毒的母亲将病毒传染给胎儿或婴儿的概率为</a:t>
            </a:r>
            <a:r>
              <a:rPr lang="en-US" altLang="zh-CN">
                <a:solidFill>
                  <a:srgbClr val="FF3300"/>
                </a:solidFill>
                <a:latin typeface="Arial" panose="020B0604020202020204" pitchFamily="34" charset="0"/>
              </a:rPr>
              <a:t>25%</a:t>
            </a:r>
            <a:r>
              <a:rPr lang="zh-CN" altLang="en-US">
                <a:solidFill>
                  <a:srgbClr val="FF3300"/>
                </a:solidFill>
                <a:latin typeface="Arial" panose="020B0604020202020204" pitchFamily="34" charset="0"/>
              </a:rPr>
              <a:t>～</a:t>
            </a:r>
            <a:r>
              <a:rPr lang="en-US" altLang="zh-CN">
                <a:solidFill>
                  <a:srgbClr val="FF3300"/>
                </a:solidFill>
                <a:latin typeface="Arial" panose="020B0604020202020204" pitchFamily="34" charset="0"/>
              </a:rPr>
              <a:t>35%</a:t>
            </a:r>
            <a:r>
              <a:rPr lang="zh-CN" altLang="en-US" dirty="0">
                <a:solidFill>
                  <a:schemeClr val="accent2"/>
                </a:solidFill>
                <a:latin typeface="Arial" panose="020B0604020202020204" pitchFamily="34" charset="0"/>
              </a:rPr>
              <a:t>。</a:t>
            </a:r>
            <a:endParaRPr lang="zh-CN" altLang="en-US" dirty="0">
              <a:solidFill>
                <a:schemeClr val="accent2"/>
              </a:solidFill>
              <a:latin typeface="Arial" panose="020B0604020202020204" pitchFamily="34" charset="0"/>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3270" name="图片 523269" descr="photo_38"/>
          <p:cNvPicPr>
            <a:picLocks noChangeAspect="1"/>
          </p:cNvPicPr>
          <p:nvPr/>
        </p:nvPicPr>
        <p:blipFill>
          <a:blip r:embed="rId1"/>
          <a:stretch>
            <a:fillRect/>
          </a:stretch>
        </p:blipFill>
        <p:spPr>
          <a:xfrm>
            <a:off x="5003800" y="4411663"/>
            <a:ext cx="3529013" cy="2446337"/>
          </a:xfrm>
          <a:prstGeom prst="rect">
            <a:avLst/>
          </a:prstGeom>
          <a:noFill/>
          <a:ln w="9525">
            <a:noFill/>
          </a:ln>
        </p:spPr>
      </p:pic>
      <p:pic>
        <p:nvPicPr>
          <p:cNvPr id="523269" name="图片 523268" descr="克林顿2"/>
          <p:cNvPicPr>
            <a:picLocks noChangeAspect="1"/>
          </p:cNvPicPr>
          <p:nvPr/>
        </p:nvPicPr>
        <p:blipFill>
          <a:blip r:embed="rId2"/>
          <a:srcRect b="8682"/>
          <a:stretch>
            <a:fillRect/>
          </a:stretch>
        </p:blipFill>
        <p:spPr>
          <a:xfrm>
            <a:off x="1187450" y="4695825"/>
            <a:ext cx="3600450" cy="2162175"/>
          </a:xfrm>
          <a:prstGeom prst="rect">
            <a:avLst/>
          </a:prstGeom>
          <a:noFill/>
          <a:ln w="9525">
            <a:noFill/>
          </a:ln>
        </p:spPr>
      </p:pic>
      <p:sp>
        <p:nvSpPr>
          <p:cNvPr id="523266" name="标题 523265"/>
          <p:cNvSpPr>
            <a:spLocks noGrp="1"/>
          </p:cNvSpPr>
          <p:nvPr>
            <p:ph type="title" idx="4294967295"/>
          </p:nvPr>
        </p:nvSpPr>
        <p:spPr>
          <a:xfrm>
            <a:off x="1350963" y="617538"/>
            <a:ext cx="7793037" cy="1143000"/>
          </a:xfrm>
          <a:ln/>
        </p:spPr>
        <p:txBody>
          <a:bodyPr anchor="b" anchorCtr="0"/>
          <a:p>
            <a:r>
              <a:rPr lang="zh-CN" altLang="en-US" sz="3600" dirty="0"/>
              <a:t>三、艾滋病的传播途径是有限的 </a:t>
            </a:r>
            <a:endParaRPr lang="zh-CN" altLang="en-US" sz="3600" dirty="0"/>
          </a:p>
        </p:txBody>
      </p:sp>
      <p:sp>
        <p:nvSpPr>
          <p:cNvPr id="523267" name="文本占位符 523266"/>
          <p:cNvSpPr>
            <a:spLocks noGrp="1"/>
          </p:cNvSpPr>
          <p:nvPr>
            <p:ph type="body" idx="4294967295"/>
          </p:nvPr>
        </p:nvSpPr>
        <p:spPr>
          <a:xfrm>
            <a:off x="914400" y="1752600"/>
            <a:ext cx="8229600" cy="3476625"/>
          </a:xfrm>
          <a:ln/>
        </p:spPr>
        <p:txBody>
          <a:bodyPr/>
          <a:p>
            <a:pPr marL="539750" indent="-539750"/>
            <a:r>
              <a:rPr lang="zh-CN" altLang="en-US" sz="2200" dirty="0">
                <a:latin typeface="楷体_GB2312" pitchFamily="49" charset="-122"/>
                <a:ea typeface="楷体_GB2312" pitchFamily="49" charset="-122"/>
              </a:rPr>
              <a:t>艾滋病病毒是一种非常脆弱的病毒，对外界环境的抵抗力较弱，离开人体后，常温下存活时间很短。</a:t>
            </a:r>
            <a:r>
              <a:rPr lang="zh-CN" altLang="en-US" sz="2000" dirty="0">
                <a:latin typeface="楷体_GB2312" pitchFamily="49" charset="-122"/>
                <a:ea typeface="楷体_GB2312" pitchFamily="49" charset="-122"/>
              </a:rPr>
              <a:t>美国疾病控制中心证明，干燥环境中艾滋病病毒的活性在几小时内降低</a:t>
            </a:r>
            <a:r>
              <a:rPr lang="en-US" altLang="zh-CN" sz="2000">
                <a:latin typeface="楷体_GB2312" pitchFamily="49" charset="-122"/>
                <a:ea typeface="楷体_GB2312" pitchFamily="49" charset="-122"/>
              </a:rPr>
              <a:t>90%</a:t>
            </a:r>
            <a:r>
              <a:rPr lang="zh-CN" altLang="en-US" sz="2000">
                <a:latin typeface="楷体_GB2312" pitchFamily="49" charset="-122"/>
                <a:ea typeface="楷体_GB2312" pitchFamily="49" charset="-122"/>
              </a:rPr>
              <a:t>～</a:t>
            </a:r>
            <a:r>
              <a:rPr lang="en-US" altLang="zh-CN" sz="2000">
                <a:latin typeface="楷体_GB2312" pitchFamily="49" charset="-122"/>
                <a:ea typeface="楷体_GB2312" pitchFamily="49" charset="-122"/>
              </a:rPr>
              <a:t>99%</a:t>
            </a:r>
            <a:r>
              <a:rPr lang="zh-CN" altLang="en-US" sz="2000">
                <a:latin typeface="楷体_GB2312" pitchFamily="49" charset="-122"/>
                <a:ea typeface="楷体_GB2312" pitchFamily="49" charset="-122"/>
              </a:rPr>
              <a:t>。</a:t>
            </a:r>
            <a:r>
              <a:rPr lang="en-US" altLang="zh-CN" sz="2000">
                <a:latin typeface="楷体_GB2312" pitchFamily="49" charset="-122"/>
                <a:ea typeface="楷体_GB2312" pitchFamily="49" charset="-122"/>
              </a:rPr>
              <a:t>60℃ 3</a:t>
            </a:r>
            <a:r>
              <a:rPr lang="zh-CN" altLang="en-US" sz="2000" dirty="0">
                <a:latin typeface="楷体_GB2312" pitchFamily="49" charset="-122"/>
                <a:ea typeface="楷体_GB2312" pitchFamily="49" charset="-122"/>
              </a:rPr>
              <a:t>小时或</a:t>
            </a:r>
            <a:r>
              <a:rPr lang="en-US" altLang="zh-CN" sz="2000">
                <a:latin typeface="楷体_GB2312" pitchFamily="49" charset="-122"/>
                <a:ea typeface="楷体_GB2312" pitchFamily="49" charset="-122"/>
              </a:rPr>
              <a:t>80℃ 30</a:t>
            </a:r>
            <a:r>
              <a:rPr lang="zh-CN" altLang="en-US" sz="2000" dirty="0">
                <a:latin typeface="楷体_GB2312" pitchFamily="49" charset="-122"/>
                <a:ea typeface="楷体_GB2312" pitchFamily="49" charset="-122"/>
              </a:rPr>
              <a:t>分钟，就可灭活艾滋病病毒。常用消毒药品都可以杀灭艾滋病病毒。</a:t>
            </a:r>
            <a:endParaRPr lang="zh-CN" altLang="en-US" sz="2000" dirty="0">
              <a:latin typeface="楷体_GB2312" pitchFamily="49" charset="-122"/>
              <a:ea typeface="楷体_GB2312" pitchFamily="49" charset="-122"/>
            </a:endParaRPr>
          </a:p>
          <a:p>
            <a:pPr marL="539750" indent="-539750"/>
            <a:r>
              <a:rPr lang="zh-CN" altLang="en-US" sz="2200" dirty="0">
                <a:latin typeface="楷体_GB2312" pitchFamily="49" charset="-122"/>
                <a:ea typeface="楷体_GB2312" pitchFamily="49" charset="-122"/>
              </a:rPr>
              <a:t>艾滋病病毒比乙型肝炎病毒的抵抗力低得多，对乙型肝炎病毒的有效消毒和灭活方法均适用于艾滋病病毒。</a:t>
            </a:r>
            <a:endParaRPr lang="zh-CN" altLang="en-US" sz="2200" dirty="0">
              <a:latin typeface="楷体_GB2312" pitchFamily="49" charset="-122"/>
              <a:ea typeface="楷体_GB2312" pitchFamily="49" charset="-122"/>
            </a:endParaRPr>
          </a:p>
          <a:p>
            <a:pPr marL="539750" indent="-539750"/>
            <a:r>
              <a:rPr lang="zh-CN" altLang="en-US" sz="2200" dirty="0">
                <a:latin typeface="楷体_GB2312" pitchFamily="49" charset="-122"/>
                <a:ea typeface="楷体_GB2312" pitchFamily="49" charset="-122"/>
              </a:rPr>
              <a:t>因此，与艾滋病病毒感染者和病人的日常生活和工作接触不会感染艾滋病 </a:t>
            </a:r>
            <a:endParaRPr lang="zh-CN" altLang="en-US" sz="2200" dirty="0">
              <a:latin typeface="楷体_GB2312" pitchFamily="49" charset="-122"/>
              <a:ea typeface="楷体_GB2312" pitchFamily="49" charset="-122"/>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4297" name="图片 524296" descr="C11"/>
          <p:cNvPicPr>
            <a:picLocks noChangeAspect="1"/>
          </p:cNvPicPr>
          <p:nvPr/>
        </p:nvPicPr>
        <p:blipFill>
          <a:blip r:embed="rId1"/>
          <a:srcRect l="2133" r="7539" b="16623"/>
          <a:stretch>
            <a:fillRect/>
          </a:stretch>
        </p:blipFill>
        <p:spPr>
          <a:xfrm>
            <a:off x="5292725" y="4441825"/>
            <a:ext cx="3598863" cy="2416175"/>
          </a:xfrm>
          <a:prstGeom prst="rect">
            <a:avLst/>
          </a:prstGeom>
          <a:noFill/>
          <a:ln w="9525">
            <a:noFill/>
          </a:ln>
        </p:spPr>
      </p:pic>
      <p:pic>
        <p:nvPicPr>
          <p:cNvPr id="524296" name="图片 524295" descr="C12"/>
          <p:cNvPicPr>
            <a:picLocks noChangeAspect="1"/>
          </p:cNvPicPr>
          <p:nvPr/>
        </p:nvPicPr>
        <p:blipFill>
          <a:blip r:embed="rId2"/>
          <a:srcRect l="11531" t="10548" r="5807" b="10139"/>
          <a:stretch>
            <a:fillRect/>
          </a:stretch>
        </p:blipFill>
        <p:spPr>
          <a:xfrm>
            <a:off x="5292725" y="1284288"/>
            <a:ext cx="3600450" cy="2360612"/>
          </a:xfrm>
          <a:prstGeom prst="rect">
            <a:avLst/>
          </a:prstGeom>
          <a:noFill/>
          <a:ln w="9525">
            <a:noFill/>
          </a:ln>
        </p:spPr>
      </p:pic>
      <p:pic>
        <p:nvPicPr>
          <p:cNvPr id="524295" name="图片 524294" descr="C10"/>
          <p:cNvPicPr>
            <a:picLocks noChangeAspect="1"/>
          </p:cNvPicPr>
          <p:nvPr/>
        </p:nvPicPr>
        <p:blipFill>
          <a:blip r:embed="rId3"/>
          <a:srcRect l="10709" t="2437" r="3583" b="9151"/>
          <a:stretch>
            <a:fillRect/>
          </a:stretch>
        </p:blipFill>
        <p:spPr>
          <a:xfrm>
            <a:off x="1116013" y="2781300"/>
            <a:ext cx="3887787" cy="2754313"/>
          </a:xfrm>
          <a:prstGeom prst="rect">
            <a:avLst/>
          </a:prstGeom>
          <a:noFill/>
          <a:ln w="9525">
            <a:noFill/>
          </a:ln>
        </p:spPr>
      </p:pic>
      <p:sp>
        <p:nvSpPr>
          <p:cNvPr id="524291" name="文本占位符 524290"/>
          <p:cNvSpPr>
            <a:spLocks noGrp="1"/>
          </p:cNvSpPr>
          <p:nvPr>
            <p:ph type="body" idx="1"/>
          </p:nvPr>
        </p:nvSpPr>
        <p:spPr>
          <a:xfrm>
            <a:off x="611188" y="1412875"/>
            <a:ext cx="4464050" cy="1368425"/>
          </a:xfrm>
          <a:ln/>
        </p:spPr>
        <p:txBody>
          <a:bodyPr/>
          <a:p>
            <a:r>
              <a:rPr lang="en-US" altLang="zh-CN" sz="2000">
                <a:latin typeface="楷体_GB2312" pitchFamily="49" charset="-122"/>
                <a:ea typeface="楷体_GB2312" pitchFamily="49" charset="-122"/>
              </a:rPr>
              <a:t>1.</a:t>
            </a:r>
            <a:r>
              <a:rPr lang="zh-CN" altLang="en-US" sz="2000" dirty="0">
                <a:latin typeface="楷体_GB2312" pitchFamily="49" charset="-122"/>
                <a:ea typeface="楷体_GB2312" pitchFamily="49" charset="-122"/>
              </a:rPr>
              <a:t>在工作和生活中与艾滋病病毒感染者和病人的一般接触，如握手、礼节性接吻、共同进餐以及共用劳动工具等不会造成艾滋病的传播。</a:t>
            </a:r>
            <a:endParaRPr lang="zh-CN" altLang="en-US" sz="2000" dirty="0">
              <a:latin typeface="楷体_GB2312" pitchFamily="49" charset="-122"/>
              <a:ea typeface="楷体_GB2312" pitchFamily="49" charset="-122"/>
            </a:endParaRPr>
          </a:p>
        </p:txBody>
      </p:sp>
      <p:sp>
        <p:nvSpPr>
          <p:cNvPr id="524292" name="标题 524291"/>
          <p:cNvSpPr>
            <a:spLocks noGrp="1"/>
          </p:cNvSpPr>
          <p:nvPr>
            <p:ph type="title"/>
          </p:nvPr>
        </p:nvSpPr>
        <p:spPr>
          <a:xfrm>
            <a:off x="1150938" y="774700"/>
            <a:ext cx="7793037" cy="560388"/>
          </a:xfrm>
          <a:ln/>
        </p:spPr>
        <p:txBody>
          <a:bodyPr anchor="b" anchorCtr="0"/>
          <a:p>
            <a:r>
              <a:rPr lang="zh-CN" altLang="en-US" sz="4000" dirty="0"/>
              <a:t>日常生活和工作接触不传播</a:t>
            </a:r>
            <a:endParaRPr lang="zh-CN" altLang="en-US" sz="4000" dirty="0"/>
          </a:p>
        </p:txBody>
      </p:sp>
      <p:sp>
        <p:nvSpPr>
          <p:cNvPr id="524298" name="矩形 524297"/>
          <p:cNvSpPr/>
          <p:nvPr/>
        </p:nvSpPr>
        <p:spPr>
          <a:xfrm>
            <a:off x="611188" y="5516563"/>
            <a:ext cx="4464050" cy="963612"/>
          </a:xfrm>
          <a:prstGeom prst="rect">
            <a:avLst/>
          </a:prstGeom>
          <a:noFill/>
          <a:ln w="9525">
            <a:noFill/>
          </a:ln>
        </p:spPr>
        <p:txBody>
          <a:bodyPr/>
          <a:p>
            <a:r>
              <a:rPr lang="en-US" altLang="zh-CN" sz="2000">
                <a:latin typeface="楷体_GB2312" pitchFamily="49" charset="-122"/>
                <a:ea typeface="楷体_GB2312" pitchFamily="49" charset="-122"/>
              </a:rPr>
              <a:t>3.</a:t>
            </a:r>
            <a:r>
              <a:rPr lang="zh-CN" altLang="en-US" sz="2000" dirty="0">
                <a:latin typeface="楷体_GB2312" pitchFamily="49" charset="-122"/>
                <a:ea typeface="楷体_GB2312" pitchFamily="49" charset="-122"/>
              </a:rPr>
              <a:t>艾滋病病毒在空气中存活能力很差，呼吸道不是传播途径，因此咳嗽和打喷嚏不会传播艾滋病病毒。</a:t>
            </a:r>
            <a:r>
              <a:rPr lang="zh-CN" altLang="en-US" sz="2000" dirty="0">
                <a:solidFill>
                  <a:schemeClr val="accent2"/>
                </a:solidFill>
                <a:latin typeface="楷体_GB2312" pitchFamily="49" charset="-122"/>
                <a:ea typeface="楷体_GB2312" pitchFamily="49" charset="-122"/>
              </a:rPr>
              <a:t> </a:t>
            </a:r>
            <a:endParaRPr lang="zh-CN" altLang="en-US" sz="2000" dirty="0">
              <a:solidFill>
                <a:schemeClr val="accent2"/>
              </a:solidFill>
              <a:latin typeface="楷体_GB2312" pitchFamily="49" charset="-122"/>
              <a:ea typeface="楷体_GB2312" pitchFamily="49" charset="-122"/>
            </a:endParaRPr>
          </a:p>
        </p:txBody>
      </p:sp>
      <p:sp>
        <p:nvSpPr>
          <p:cNvPr id="524299" name="矩形 524298"/>
          <p:cNvSpPr/>
          <p:nvPr/>
        </p:nvSpPr>
        <p:spPr>
          <a:xfrm>
            <a:off x="5040313" y="3573463"/>
            <a:ext cx="4103687" cy="936625"/>
          </a:xfrm>
          <a:prstGeom prst="rect">
            <a:avLst/>
          </a:prstGeom>
          <a:noFill/>
          <a:ln w="9525">
            <a:noFill/>
          </a:ln>
        </p:spPr>
        <p:txBody>
          <a:bodyPr/>
          <a:p>
            <a:r>
              <a:rPr lang="en-US" altLang="zh-CN" sz="2000">
                <a:latin typeface="楷体_GB2312" pitchFamily="49" charset="-122"/>
                <a:ea typeface="楷体_GB2312" pitchFamily="49" charset="-122"/>
              </a:rPr>
              <a:t>2.</a:t>
            </a:r>
            <a:r>
              <a:rPr lang="zh-CN" altLang="en-US" sz="2000" dirty="0">
                <a:latin typeface="楷体_GB2312" pitchFamily="49" charset="-122"/>
                <a:ea typeface="楷体_GB2312" pitchFamily="49" charset="-122"/>
              </a:rPr>
              <a:t>公用马桶圈、电话机、餐饮具、卧具、游泳池或公共浴池等公共设施也不会造成传播。</a:t>
            </a:r>
            <a:endParaRPr lang="zh-CN" altLang="en-US" sz="2000" dirty="0">
              <a:latin typeface="楷体_GB2312" pitchFamily="49" charset="-122"/>
              <a:ea typeface="楷体_GB2312" pitchFamily="49" charset="-122"/>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4082" name="矩形 814081"/>
          <p:cNvSpPr/>
          <p:nvPr/>
        </p:nvSpPr>
        <p:spPr>
          <a:xfrm>
            <a:off x="395288" y="3789363"/>
            <a:ext cx="3097212" cy="1625600"/>
          </a:xfrm>
          <a:prstGeom prst="rect">
            <a:avLst/>
          </a:prstGeom>
          <a:noFill/>
          <a:ln w="12700">
            <a:noFill/>
          </a:ln>
        </p:spPr>
        <p:txBody>
          <a:bodyPr>
            <a:spAutoFit/>
          </a:bodyPr>
          <a:p>
            <a:pPr>
              <a:lnSpc>
                <a:spcPct val="140000"/>
              </a:lnSpc>
            </a:pPr>
            <a:r>
              <a:rPr lang="zh-CN" altLang="en-US" b="1" dirty="0">
                <a:solidFill>
                  <a:srgbClr val="0000CC"/>
                </a:solidFill>
                <a:latin typeface="Times New Roman" panose="02020603050405020304" pitchFamily="18" charset="0"/>
                <a:ea typeface="楷体_GB2312" pitchFamily="49" charset="-122"/>
              </a:rPr>
              <a:t>国家预防艾滋病宣传员、著名演员濮存昕与艾滋病人一起进餐</a:t>
            </a:r>
            <a:endParaRPr lang="zh-CN" altLang="en-US" b="1" dirty="0">
              <a:solidFill>
                <a:srgbClr val="0000CC"/>
              </a:solidFill>
              <a:latin typeface="Times New Roman" panose="02020603050405020304" pitchFamily="18" charset="0"/>
              <a:ea typeface="楷体_GB2312" pitchFamily="49" charset="-122"/>
            </a:endParaRPr>
          </a:p>
        </p:txBody>
      </p:sp>
      <p:sp>
        <p:nvSpPr>
          <p:cNvPr id="814083" name="矩形 814082"/>
          <p:cNvSpPr/>
          <p:nvPr/>
        </p:nvSpPr>
        <p:spPr>
          <a:xfrm>
            <a:off x="5292725" y="765175"/>
            <a:ext cx="3421063" cy="1041400"/>
          </a:xfrm>
          <a:prstGeom prst="rect">
            <a:avLst/>
          </a:prstGeom>
          <a:noFill/>
          <a:ln w="12700">
            <a:noFill/>
          </a:ln>
        </p:spPr>
        <p:txBody>
          <a:bodyPr>
            <a:spAutoFit/>
          </a:bodyPr>
          <a:p>
            <a:pPr>
              <a:lnSpc>
                <a:spcPct val="130000"/>
              </a:lnSpc>
            </a:pPr>
            <a:r>
              <a:rPr lang="zh-CN" altLang="en-US" b="1" dirty="0">
                <a:solidFill>
                  <a:srgbClr val="0000CC"/>
                </a:solidFill>
                <a:latin typeface="Times New Roman" panose="02020603050405020304" pitchFamily="18" charset="0"/>
                <a:ea typeface="楷体_GB2312" pitchFamily="49" charset="-122"/>
              </a:rPr>
              <a:t>明星会拿自己的生命开玩笑吗？</a:t>
            </a:r>
            <a:endParaRPr lang="zh-CN" altLang="en-US" b="1" dirty="0">
              <a:solidFill>
                <a:srgbClr val="0000CC"/>
              </a:solidFill>
              <a:latin typeface="Times New Roman" panose="02020603050405020304" pitchFamily="18" charset="0"/>
              <a:ea typeface="楷体_GB2312" pitchFamily="49" charset="-122"/>
            </a:endParaRPr>
          </a:p>
        </p:txBody>
      </p:sp>
      <p:pic>
        <p:nvPicPr>
          <p:cNvPr id="814084" name="图片 814083" descr="slide0228_image168"/>
          <p:cNvPicPr>
            <a:picLocks noChangeAspect="1"/>
          </p:cNvPicPr>
          <p:nvPr/>
        </p:nvPicPr>
        <p:blipFill>
          <a:blip r:embed="rId1"/>
          <a:stretch>
            <a:fillRect/>
          </a:stretch>
        </p:blipFill>
        <p:spPr>
          <a:xfrm>
            <a:off x="3708400" y="3429000"/>
            <a:ext cx="5100638" cy="3111500"/>
          </a:xfrm>
          <a:prstGeom prst="rect">
            <a:avLst/>
          </a:prstGeom>
          <a:noFill/>
          <a:ln w="9525">
            <a:noFill/>
          </a:ln>
        </p:spPr>
      </p:pic>
      <p:pic>
        <p:nvPicPr>
          <p:cNvPr id="814085" name="图片 814084" descr="slide0228_image166"/>
          <p:cNvPicPr>
            <a:picLocks noChangeAspect="1"/>
          </p:cNvPicPr>
          <p:nvPr/>
        </p:nvPicPr>
        <p:blipFill>
          <a:blip r:embed="rId2"/>
          <a:stretch>
            <a:fillRect/>
          </a:stretch>
        </p:blipFill>
        <p:spPr>
          <a:xfrm>
            <a:off x="179388" y="404813"/>
            <a:ext cx="4811712" cy="3333750"/>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62" name="标题 808961"/>
          <p:cNvSpPr>
            <a:spLocks noGrp="1"/>
          </p:cNvSpPr>
          <p:nvPr>
            <p:ph type="title"/>
          </p:nvPr>
        </p:nvSpPr>
        <p:spPr>
          <a:ln/>
        </p:spPr>
        <p:txBody>
          <a:bodyPr anchor="b" anchorCtr="0"/>
          <a:p>
            <a:endParaRPr dirty="0"/>
          </a:p>
        </p:txBody>
      </p:sp>
      <p:pic>
        <p:nvPicPr>
          <p:cNvPr id="808963" name="图片 808962" descr="xq05115"/>
          <p:cNvPicPr>
            <a:picLocks noChangeAspect="1"/>
          </p:cNvPicPr>
          <p:nvPr/>
        </p:nvPicPr>
        <p:blipFill>
          <a:blip r:embed="rId1"/>
          <a:stretch>
            <a:fillRect/>
          </a:stretch>
        </p:blipFill>
        <p:spPr>
          <a:xfrm>
            <a:off x="0" y="2781300"/>
            <a:ext cx="4972050" cy="3024188"/>
          </a:xfrm>
          <a:prstGeom prst="rect">
            <a:avLst/>
          </a:prstGeom>
          <a:noFill/>
          <a:ln w="9525">
            <a:noFill/>
          </a:ln>
        </p:spPr>
      </p:pic>
      <p:pic>
        <p:nvPicPr>
          <p:cNvPr id="808964" name="图片 808963" descr="xq05125"/>
          <p:cNvPicPr>
            <a:picLocks noChangeAspect="1"/>
          </p:cNvPicPr>
          <p:nvPr/>
        </p:nvPicPr>
        <p:blipFill>
          <a:blip r:embed="rId2"/>
          <a:stretch>
            <a:fillRect/>
          </a:stretch>
        </p:blipFill>
        <p:spPr>
          <a:xfrm>
            <a:off x="0" y="0"/>
            <a:ext cx="4953000" cy="2798763"/>
          </a:xfrm>
          <a:prstGeom prst="rect">
            <a:avLst/>
          </a:prstGeom>
          <a:noFill/>
          <a:ln w="9525">
            <a:noFill/>
          </a:ln>
        </p:spPr>
      </p:pic>
      <p:pic>
        <p:nvPicPr>
          <p:cNvPr id="808965" name="图片 808964" descr="xq05138"/>
          <p:cNvPicPr>
            <a:picLocks noChangeAspect="1"/>
          </p:cNvPicPr>
          <p:nvPr/>
        </p:nvPicPr>
        <p:blipFill>
          <a:blip r:embed="rId3"/>
          <a:stretch>
            <a:fillRect/>
          </a:stretch>
        </p:blipFill>
        <p:spPr>
          <a:xfrm>
            <a:off x="4787900" y="0"/>
            <a:ext cx="4356100" cy="5805488"/>
          </a:xfrm>
          <a:prstGeom prst="rect">
            <a:avLst/>
          </a:prstGeom>
          <a:noFill/>
          <a:ln w="9525">
            <a:noFill/>
          </a:ln>
        </p:spPr>
      </p:pic>
      <p:sp>
        <p:nvSpPr>
          <p:cNvPr id="808966" name="矩形 808965"/>
          <p:cNvSpPr/>
          <p:nvPr/>
        </p:nvSpPr>
        <p:spPr>
          <a:xfrm>
            <a:off x="611188" y="5876925"/>
            <a:ext cx="8137525" cy="752475"/>
          </a:xfrm>
          <a:prstGeom prst="rect">
            <a:avLst/>
          </a:prstGeom>
          <a:noFill/>
          <a:ln w="12700">
            <a:noFill/>
          </a:ln>
        </p:spPr>
        <p:txBody>
          <a:bodyPr>
            <a:spAutoFit/>
          </a:bodyPr>
          <a:p>
            <a:pPr>
              <a:lnSpc>
                <a:spcPct val="120000"/>
              </a:lnSpc>
            </a:pPr>
            <a:r>
              <a:rPr lang="zh-CN" altLang="en-US" sz="1800" b="1" dirty="0">
                <a:solidFill>
                  <a:srgbClr val="0000CC"/>
                </a:solidFill>
                <a:latin typeface="华文中宋" pitchFamily="2" charset="-122"/>
                <a:ea typeface="华文中宋" pitchFamily="2" charset="-122"/>
              </a:rPr>
              <a:t>桂希恩教授经常与艾滋病人接触，甚至让</a:t>
            </a:r>
            <a:r>
              <a:rPr lang="en-US" altLang="zh-CN" sz="1800" b="1">
                <a:solidFill>
                  <a:srgbClr val="0000CC"/>
                </a:solidFill>
                <a:latin typeface="华文中宋" pitchFamily="2" charset="-122"/>
                <a:ea typeface="华文中宋" pitchFamily="2" charset="-122"/>
              </a:rPr>
              <a:t>5</a:t>
            </a:r>
            <a:r>
              <a:rPr lang="zh-CN" altLang="en-US" sz="1800" b="1" dirty="0">
                <a:solidFill>
                  <a:srgbClr val="0000CC"/>
                </a:solidFill>
                <a:latin typeface="华文中宋" pitchFamily="2" charset="-122"/>
                <a:ea typeface="华文中宋" pitchFamily="2" charset="-122"/>
              </a:rPr>
              <a:t>名艾滋病人住进自己家中，与他们共同生活了一段时间。为了不让病人有想法，他每次给病人抽血都尽量不带手套。</a:t>
            </a:r>
            <a:endParaRPr lang="zh-CN" altLang="en-US" sz="1800" b="1" dirty="0">
              <a:solidFill>
                <a:srgbClr val="0000CC"/>
              </a:solidFill>
              <a:latin typeface="华文中宋" pitchFamily="2" charset="-122"/>
              <a:ea typeface="华文中宋" pitchFamily="2"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9986" name="图片 809985" descr="化验单1"/>
          <p:cNvPicPr>
            <a:picLocks noChangeAspect="1"/>
          </p:cNvPicPr>
          <p:nvPr/>
        </p:nvPicPr>
        <p:blipFill>
          <a:blip r:embed="rId1"/>
          <a:stretch>
            <a:fillRect/>
          </a:stretch>
        </p:blipFill>
        <p:spPr>
          <a:xfrm>
            <a:off x="179388" y="260350"/>
            <a:ext cx="4953000" cy="3944938"/>
          </a:xfrm>
          <a:prstGeom prst="rect">
            <a:avLst/>
          </a:prstGeom>
          <a:noFill/>
          <a:ln w="9525" cap="flat" cmpd="sng">
            <a:solidFill>
              <a:srgbClr val="FFFF00"/>
            </a:solidFill>
            <a:prstDash val="solid"/>
            <a:miter/>
            <a:headEnd type="none" w="med" len="med"/>
            <a:tailEnd type="none" w="med" len="med"/>
          </a:ln>
        </p:spPr>
      </p:pic>
      <p:sp>
        <p:nvSpPr>
          <p:cNvPr id="809987" name="矩形 809986"/>
          <p:cNvSpPr/>
          <p:nvPr/>
        </p:nvSpPr>
        <p:spPr>
          <a:xfrm>
            <a:off x="5940425" y="404813"/>
            <a:ext cx="2843213" cy="2473325"/>
          </a:xfrm>
          <a:prstGeom prst="rect">
            <a:avLst/>
          </a:prstGeom>
          <a:noFill/>
          <a:ln w="12700">
            <a:noFill/>
          </a:ln>
        </p:spPr>
        <p:txBody>
          <a:bodyPr>
            <a:spAutoFit/>
          </a:bodyPr>
          <a:p>
            <a:pPr>
              <a:lnSpc>
                <a:spcPct val="130000"/>
              </a:lnSpc>
            </a:pPr>
            <a:r>
              <a:rPr lang="zh-CN" altLang="en-US" sz="2000" b="1" dirty="0">
                <a:solidFill>
                  <a:srgbClr val="0000CC"/>
                </a:solidFill>
                <a:latin typeface="Times New Roman" panose="02020603050405020304" pitchFamily="18" charset="0"/>
                <a:ea typeface="华文中宋" pitchFamily="2" charset="-122"/>
              </a:rPr>
              <a:t>桂教授的化验单显示他既没有感染乙肝和丙肝病毒，更没有感染艾滋病病毒。充分说明生活和工作接触是不会传播艾滋病的</a:t>
            </a:r>
            <a:endParaRPr lang="zh-CN" altLang="en-US" sz="2000" b="1" dirty="0">
              <a:solidFill>
                <a:srgbClr val="0000CC"/>
              </a:solidFill>
              <a:latin typeface="Times New Roman" panose="02020603050405020304" pitchFamily="18" charset="0"/>
              <a:ea typeface="华文中宋" pitchFamily="2" charset="-122"/>
            </a:endParaRPr>
          </a:p>
        </p:txBody>
      </p:sp>
      <p:pic>
        <p:nvPicPr>
          <p:cNvPr id="809988" name="图片 809987" descr="slide0237_image188"/>
          <p:cNvPicPr>
            <a:picLocks noChangeAspect="1"/>
          </p:cNvPicPr>
          <p:nvPr/>
        </p:nvPicPr>
        <p:blipFill>
          <a:blip r:embed="rId2"/>
          <a:stretch>
            <a:fillRect/>
          </a:stretch>
        </p:blipFill>
        <p:spPr>
          <a:xfrm>
            <a:off x="3419475" y="3141663"/>
            <a:ext cx="5314950" cy="3327400"/>
          </a:xfrm>
          <a:prstGeom prst="rect">
            <a:avLst/>
          </a:prstGeom>
          <a:noFill/>
          <a:ln w="9525" cap="flat" cmpd="sng">
            <a:solidFill>
              <a:srgbClr val="FF9933"/>
            </a:solidFill>
            <a:prstDash val="solid"/>
            <a:miter/>
            <a:headEnd type="none" w="med" len="med"/>
            <a:tailEnd type="none" w="med" len="me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8674" name="图片 668673"/>
          <p:cNvPicPr>
            <a:picLocks noChangeAspect="1"/>
          </p:cNvPicPr>
          <p:nvPr/>
        </p:nvPicPr>
        <p:blipFill>
          <a:blip r:embed="rId1"/>
          <a:stretch>
            <a:fillRect/>
          </a:stretch>
        </p:blipFill>
        <p:spPr>
          <a:xfrm>
            <a:off x="5405438" y="762000"/>
            <a:ext cx="3738562" cy="5516563"/>
          </a:xfrm>
          <a:prstGeom prst="rect">
            <a:avLst/>
          </a:prstGeom>
          <a:noFill/>
          <a:ln w="9525">
            <a:noFill/>
          </a:ln>
        </p:spPr>
      </p:pic>
      <p:sp>
        <p:nvSpPr>
          <p:cNvPr id="668675" name="矩形 668674"/>
          <p:cNvSpPr/>
          <p:nvPr/>
        </p:nvSpPr>
        <p:spPr>
          <a:xfrm>
            <a:off x="468313" y="1196975"/>
            <a:ext cx="4714875" cy="4514850"/>
          </a:xfrm>
          <a:prstGeom prst="rect">
            <a:avLst/>
          </a:prstGeom>
          <a:noFill/>
          <a:ln w="9525">
            <a:noFill/>
          </a:ln>
        </p:spPr>
        <p:txBody>
          <a:bodyPr>
            <a:spAutoFit/>
          </a:bodyPr>
          <a:p>
            <a:pPr marL="381000" indent="-381000">
              <a:lnSpc>
                <a:spcPct val="140000"/>
              </a:lnSpc>
              <a:spcBef>
                <a:spcPct val="50000"/>
              </a:spcBef>
              <a:buClr>
                <a:srgbClr val="FF3300"/>
              </a:buClr>
              <a:buFont typeface="Wingdings" panose="05000000000000000000" pitchFamily="2" charset="2"/>
              <a:buChar char="p"/>
            </a:pPr>
            <a:r>
              <a:rPr lang="zh-CN" altLang="en-US" sz="2000" b="1" dirty="0">
                <a:effectLst>
                  <a:outerShdw blurRad="38100" dist="38100" dir="2700000">
                    <a:srgbClr val="C0C0C0"/>
                  </a:outerShdw>
                </a:effectLst>
                <a:latin typeface="楷体_GB2312" pitchFamily="49" charset="-122"/>
                <a:ea typeface="楷体_GB2312" pitchFamily="49" charset="-122"/>
              </a:rPr>
              <a:t>据桂希恩教授提供的数据：</a:t>
            </a:r>
            <a:r>
              <a:rPr lang="zh-CN" altLang="en-US" sz="2000" b="1" dirty="0">
                <a:effectLst>
                  <a:outerShdw blurRad="38100" dist="38100" dir="2700000">
                    <a:srgbClr val="C0C0C0"/>
                  </a:outerShdw>
                </a:effectLst>
                <a:latin typeface="楷体_GB2312" pitchFamily="49" charset="-122"/>
                <a:ea typeface="楷体_GB2312" pitchFamily="49" charset="-122"/>
              </a:rPr>
              <a:t>父亲阳性</a:t>
            </a:r>
            <a:r>
              <a:rPr lang="en-US" altLang="zh-CN" sz="2000" b="1">
                <a:effectLst>
                  <a:outerShdw blurRad="38100" dist="38100" dir="2700000">
                    <a:srgbClr val="C0C0C0"/>
                  </a:outerShdw>
                </a:effectLst>
                <a:latin typeface="楷体_GB2312" pitchFamily="49" charset="-122"/>
                <a:ea typeface="楷体_GB2312" pitchFamily="49" charset="-122"/>
              </a:rPr>
              <a:t>56</a:t>
            </a:r>
            <a:r>
              <a:rPr lang="zh-CN" altLang="en-US" sz="2000" b="1" dirty="0">
                <a:effectLst>
                  <a:outerShdw blurRad="38100" dist="38100" dir="2700000">
                    <a:srgbClr val="C0C0C0"/>
                  </a:outerShdw>
                </a:effectLst>
                <a:latin typeface="楷体_GB2312" pitchFamily="49" charset="-122"/>
                <a:ea typeface="楷体_GB2312" pitchFamily="49" charset="-122"/>
              </a:rPr>
              <a:t>人，子女</a:t>
            </a:r>
            <a:r>
              <a:rPr lang="en-US" altLang="zh-CN" sz="2000" b="1">
                <a:effectLst>
                  <a:outerShdw blurRad="38100" dist="38100" dir="2700000">
                    <a:srgbClr val="C0C0C0"/>
                  </a:outerShdw>
                </a:effectLst>
                <a:latin typeface="楷体_GB2312" pitchFamily="49" charset="-122"/>
                <a:ea typeface="楷体_GB2312" pitchFamily="49" charset="-122"/>
              </a:rPr>
              <a:t>76</a:t>
            </a:r>
            <a:r>
              <a:rPr lang="zh-CN" altLang="en-US" sz="2000" b="1" dirty="0">
                <a:effectLst>
                  <a:outerShdw blurRad="38100" dist="38100" dir="2700000">
                    <a:srgbClr val="C0C0C0"/>
                  </a:outerShdw>
                </a:effectLst>
                <a:latin typeface="楷体_GB2312" pitchFamily="49" charset="-122"/>
                <a:ea typeface="楷体_GB2312" pitchFamily="49" charset="-122"/>
              </a:rPr>
              <a:t>人抗</a:t>
            </a:r>
            <a:r>
              <a:rPr lang="en-US" altLang="zh-CN" sz="2000" b="1">
                <a:effectLst>
                  <a:outerShdw blurRad="38100" dist="38100" dir="2700000">
                    <a:srgbClr val="C0C0C0"/>
                  </a:outerShdw>
                </a:effectLst>
                <a:latin typeface="楷体_GB2312" pitchFamily="49" charset="-122"/>
                <a:ea typeface="楷体_GB2312" pitchFamily="49" charset="-122"/>
              </a:rPr>
              <a:t>HIV</a:t>
            </a:r>
            <a:r>
              <a:rPr lang="zh-CN" altLang="en-US" sz="2000" b="1" dirty="0">
                <a:effectLst>
                  <a:outerShdw blurRad="38100" dist="38100" dir="2700000">
                    <a:srgbClr val="C0C0C0"/>
                  </a:outerShdw>
                </a:effectLst>
                <a:latin typeface="楷体_GB2312" pitchFamily="49" charset="-122"/>
                <a:ea typeface="楷体_GB2312" pitchFamily="49" charset="-122"/>
              </a:rPr>
              <a:t>均为阴性，未发现因父亲而感染</a:t>
            </a:r>
            <a:r>
              <a:rPr lang="en-US" altLang="zh-CN" sz="2000" b="1">
                <a:effectLst>
                  <a:outerShdw blurRad="38100" dist="38100" dir="2700000">
                    <a:srgbClr val="C0C0C0"/>
                  </a:outerShdw>
                </a:effectLst>
                <a:latin typeface="楷体_GB2312" pitchFamily="49" charset="-122"/>
                <a:ea typeface="楷体_GB2312" pitchFamily="49" charset="-122"/>
              </a:rPr>
              <a:t>HIV</a:t>
            </a:r>
            <a:r>
              <a:rPr lang="zh-CN" altLang="en-US" sz="2000" b="1" dirty="0">
                <a:effectLst>
                  <a:outerShdw blurRad="38100" dist="38100" dir="2700000">
                    <a:srgbClr val="C0C0C0"/>
                  </a:outerShdw>
                </a:effectLst>
                <a:latin typeface="楷体_GB2312" pitchFamily="49" charset="-122"/>
                <a:ea typeface="楷体_GB2312" pitchFamily="49" charset="-122"/>
              </a:rPr>
              <a:t>的</a:t>
            </a:r>
            <a:r>
              <a:rPr lang="zh-CN" altLang="en-US" sz="2000" b="1" dirty="0">
                <a:effectLst>
                  <a:outerShdw blurRad="38100" dist="38100" dir="2700000">
                    <a:srgbClr val="C0C0C0"/>
                  </a:outerShdw>
                </a:effectLst>
                <a:latin typeface="楷体_GB2312" pitchFamily="49" charset="-122"/>
                <a:ea typeface="楷体_GB2312" pitchFamily="49" charset="-122"/>
              </a:rPr>
              <a:t>儿童</a:t>
            </a:r>
            <a:r>
              <a:rPr lang="en-US" altLang="zh-CN" sz="2000" b="1">
                <a:solidFill>
                  <a:srgbClr val="990000"/>
                </a:solidFill>
                <a:effectLst>
                  <a:outerShdw blurRad="38100" dist="38100" dir="2700000">
                    <a:srgbClr val="C0C0C0"/>
                  </a:outerShdw>
                </a:effectLst>
                <a:latin typeface="楷体_GB2312" pitchFamily="49" charset="-122"/>
                <a:ea typeface="楷体_GB2312" pitchFamily="49" charset="-122"/>
              </a:rPr>
              <a:t>(</a:t>
            </a:r>
            <a:r>
              <a:rPr lang="zh-CN" altLang="en-US" sz="2000" b="1" dirty="0">
                <a:solidFill>
                  <a:srgbClr val="990000"/>
                </a:solidFill>
                <a:effectLst>
                  <a:outerShdw blurRad="38100" dist="38100" dir="2700000">
                    <a:srgbClr val="C0C0C0"/>
                  </a:outerShdw>
                </a:effectLst>
                <a:latin typeface="楷体_GB2312" pitchFamily="49" charset="-122"/>
                <a:ea typeface="楷体_GB2312" pitchFamily="49" charset="-122"/>
              </a:rPr>
              <a:t>父亲不会传染给孩子</a:t>
            </a:r>
            <a:r>
              <a:rPr lang="en-US" altLang="zh-CN" sz="2000" b="1">
                <a:solidFill>
                  <a:srgbClr val="990000"/>
                </a:solidFill>
                <a:effectLst>
                  <a:outerShdw blurRad="38100" dist="38100" dir="2700000">
                    <a:srgbClr val="C0C0C0"/>
                  </a:outerShdw>
                </a:effectLst>
                <a:latin typeface="楷体_GB2312" pitchFamily="49" charset="-122"/>
                <a:ea typeface="楷体_GB2312" pitchFamily="49" charset="-122"/>
              </a:rPr>
              <a:t>)</a:t>
            </a:r>
            <a:endParaRPr lang="en-US" altLang="zh-CN" sz="2000" b="1">
              <a:solidFill>
                <a:srgbClr val="990000"/>
              </a:solidFill>
              <a:effectLst>
                <a:outerShdw blurRad="38100" dist="38100" dir="2700000">
                  <a:srgbClr val="C0C0C0"/>
                </a:outerShdw>
              </a:effectLst>
              <a:latin typeface="楷体_GB2312" pitchFamily="49" charset="-122"/>
              <a:ea typeface="楷体_GB2312" pitchFamily="49" charset="-122"/>
            </a:endParaRPr>
          </a:p>
          <a:p>
            <a:pPr marL="381000" indent="-381000">
              <a:lnSpc>
                <a:spcPct val="140000"/>
              </a:lnSpc>
              <a:spcBef>
                <a:spcPct val="50000"/>
              </a:spcBef>
              <a:buClr>
                <a:srgbClr val="FF3300"/>
              </a:buClr>
              <a:buFont typeface="Wingdings" panose="05000000000000000000" pitchFamily="2" charset="2"/>
              <a:buChar char="p"/>
            </a:pPr>
            <a:r>
              <a:rPr lang="en-US" altLang="zh-CN" sz="2000" b="1">
                <a:effectLst>
                  <a:outerShdw blurRad="38100" dist="38100" dir="2700000">
                    <a:srgbClr val="C0C0C0"/>
                  </a:outerShdw>
                </a:effectLst>
                <a:latin typeface="楷体_GB2312" pitchFamily="49" charset="-122"/>
                <a:ea typeface="楷体_GB2312" pitchFamily="49" charset="-122"/>
              </a:rPr>
              <a:t>1993</a:t>
            </a:r>
            <a:r>
              <a:rPr lang="zh-CN" altLang="en-US" sz="2000" b="1" dirty="0">
                <a:effectLst>
                  <a:outerShdw blurRad="38100" dist="38100" dir="2700000">
                    <a:srgbClr val="C0C0C0"/>
                  </a:outerShdw>
                </a:effectLst>
                <a:latin typeface="楷体_GB2312" pitchFamily="49" charset="-122"/>
                <a:ea typeface="楷体_GB2312" pitchFamily="49" charset="-122"/>
              </a:rPr>
              <a:t>年前出生的儿童</a:t>
            </a:r>
            <a:r>
              <a:rPr lang="en-US" altLang="zh-CN" sz="2000" b="1">
                <a:effectLst>
                  <a:outerShdw blurRad="38100" dist="38100" dir="2700000">
                    <a:srgbClr val="C0C0C0"/>
                  </a:outerShdw>
                </a:effectLst>
                <a:latin typeface="楷体_GB2312" pitchFamily="49" charset="-122"/>
                <a:ea typeface="楷体_GB2312" pitchFamily="49" charset="-122"/>
              </a:rPr>
              <a:t>54</a:t>
            </a:r>
            <a:r>
              <a:rPr lang="zh-CN" altLang="en-US" sz="2000" b="1" dirty="0">
                <a:effectLst>
                  <a:outerShdw blurRad="38100" dist="38100" dir="2700000">
                    <a:srgbClr val="C0C0C0"/>
                  </a:outerShdw>
                </a:effectLst>
                <a:latin typeface="楷体_GB2312" pitchFamily="49" charset="-122"/>
                <a:ea typeface="楷体_GB2312" pitchFamily="49" charset="-122"/>
              </a:rPr>
              <a:t>名包括孤儿</a:t>
            </a:r>
            <a:r>
              <a:rPr lang="en-US" altLang="zh-CN" sz="2000" b="1">
                <a:effectLst>
                  <a:outerShdw blurRad="38100" dist="38100" dir="2700000">
                    <a:srgbClr val="C0C0C0"/>
                  </a:outerShdw>
                </a:effectLst>
                <a:latin typeface="楷体_GB2312" pitchFamily="49" charset="-122"/>
                <a:ea typeface="楷体_GB2312" pitchFamily="49" charset="-122"/>
              </a:rPr>
              <a:t>13</a:t>
            </a:r>
            <a:r>
              <a:rPr lang="zh-CN" altLang="en-US" sz="2000" b="1" dirty="0">
                <a:effectLst>
                  <a:outerShdw blurRad="38100" dist="38100" dir="2700000">
                    <a:srgbClr val="C0C0C0"/>
                  </a:outerShdw>
                </a:effectLst>
                <a:latin typeface="楷体_GB2312" pitchFamily="49" charset="-122"/>
                <a:ea typeface="楷体_GB2312" pitchFamily="49" charset="-122"/>
              </a:rPr>
              <a:t>名（父母死于艾滋病），未发现</a:t>
            </a:r>
            <a:r>
              <a:rPr lang="en-US" altLang="zh-CN" sz="2000" b="1">
                <a:effectLst>
                  <a:outerShdw blurRad="38100" dist="38100" dir="2700000">
                    <a:srgbClr val="C0C0C0"/>
                  </a:outerShdw>
                </a:effectLst>
                <a:latin typeface="楷体_GB2312" pitchFamily="49" charset="-122"/>
                <a:ea typeface="楷体_GB2312" pitchFamily="49" charset="-122"/>
              </a:rPr>
              <a:t>HIV</a:t>
            </a:r>
            <a:r>
              <a:rPr lang="zh-CN" altLang="en-US" sz="2000" b="1" dirty="0">
                <a:effectLst>
                  <a:outerShdw blurRad="38100" dist="38100" dir="2700000">
                    <a:srgbClr val="C0C0C0"/>
                  </a:outerShdw>
                </a:effectLst>
                <a:latin typeface="楷体_GB2312" pitchFamily="49" charset="-122"/>
                <a:ea typeface="楷体_GB2312" pitchFamily="49" charset="-122"/>
              </a:rPr>
              <a:t>阳性者，虽然他们的家庭有</a:t>
            </a:r>
            <a:r>
              <a:rPr lang="en-US" altLang="zh-CN" sz="2000" b="1">
                <a:effectLst>
                  <a:outerShdw blurRad="38100" dist="38100" dir="2700000">
                    <a:srgbClr val="C0C0C0"/>
                  </a:outerShdw>
                </a:effectLst>
                <a:latin typeface="楷体_GB2312" pitchFamily="49" charset="-122"/>
                <a:ea typeface="楷体_GB2312" pitchFamily="49" charset="-122"/>
              </a:rPr>
              <a:t>1</a:t>
            </a:r>
            <a:r>
              <a:rPr lang="zh-CN" altLang="en-US" sz="2000" b="1" dirty="0">
                <a:effectLst>
                  <a:outerShdw blurRad="38100" dist="38100" dir="2700000">
                    <a:srgbClr val="C0C0C0"/>
                  </a:outerShdw>
                </a:effectLst>
                <a:latin typeface="楷体_GB2312" pitchFamily="49" charset="-122"/>
                <a:ea typeface="楷体_GB2312" pitchFamily="49" charset="-122"/>
              </a:rPr>
              <a:t>人或多人感染</a:t>
            </a:r>
            <a:r>
              <a:rPr lang="en-US" altLang="zh-CN" sz="2000" b="1">
                <a:effectLst>
                  <a:outerShdw blurRad="38100" dist="38100" dir="2700000">
                    <a:srgbClr val="C0C0C0"/>
                  </a:outerShdw>
                </a:effectLst>
                <a:latin typeface="楷体_GB2312" pitchFamily="49" charset="-122"/>
                <a:ea typeface="楷体_GB2312" pitchFamily="49" charset="-122"/>
              </a:rPr>
              <a:t>HIV </a:t>
            </a:r>
            <a:r>
              <a:rPr lang="zh-CN" altLang="en-US" sz="2000" b="1">
                <a:effectLst>
                  <a:outerShdw blurRad="38100" dist="38100" dir="2700000">
                    <a:srgbClr val="C0C0C0"/>
                  </a:outerShdw>
                </a:effectLst>
                <a:latin typeface="楷体_GB2312" pitchFamily="49" charset="-122"/>
                <a:ea typeface="楷体_GB2312" pitchFamily="49" charset="-122"/>
              </a:rPr>
              <a:t>。</a:t>
            </a:r>
            <a:r>
              <a:rPr lang="en-US" altLang="zh-CN" sz="2000" b="1">
                <a:solidFill>
                  <a:srgbClr val="990000"/>
                </a:solidFill>
                <a:effectLst>
                  <a:outerShdw blurRad="38100" dist="38100" dir="2700000">
                    <a:srgbClr val="C0C0C0"/>
                  </a:outerShdw>
                </a:effectLst>
                <a:latin typeface="楷体_GB2312" pitchFamily="49" charset="-122"/>
                <a:ea typeface="楷体_GB2312" pitchFamily="49" charset="-122"/>
              </a:rPr>
              <a:t>(</a:t>
            </a:r>
            <a:r>
              <a:rPr lang="zh-CN" altLang="en-US" sz="2000" b="1" dirty="0">
                <a:solidFill>
                  <a:srgbClr val="990000"/>
                </a:solidFill>
                <a:effectLst>
                  <a:outerShdw blurRad="38100" dist="38100" dir="2700000">
                    <a:srgbClr val="C0C0C0"/>
                  </a:outerShdw>
                </a:effectLst>
                <a:latin typeface="楷体_GB2312" pitchFamily="49" charset="-122"/>
                <a:ea typeface="楷体_GB2312" pitchFamily="49" charset="-122"/>
              </a:rPr>
              <a:t>母亲感染之前生下的小孩没有因为共同生活和日常接触而感染的</a:t>
            </a:r>
            <a:r>
              <a:rPr lang="en-US" altLang="zh-CN" sz="2000" b="1">
                <a:solidFill>
                  <a:srgbClr val="990000"/>
                </a:solidFill>
                <a:effectLst>
                  <a:outerShdw blurRad="38100" dist="38100" dir="2700000">
                    <a:srgbClr val="C0C0C0"/>
                  </a:outerShdw>
                </a:effectLst>
                <a:latin typeface="楷体_GB2312" pitchFamily="49" charset="-122"/>
                <a:ea typeface="楷体_GB2312" pitchFamily="49" charset="-122"/>
              </a:rPr>
              <a:t>)</a:t>
            </a:r>
            <a:endParaRPr lang="en-US" altLang="zh-CN" sz="2000" b="1">
              <a:solidFill>
                <a:srgbClr val="990000"/>
              </a:solidFill>
              <a:effectLst>
                <a:outerShdw blurRad="38100" dist="38100" dir="2700000">
                  <a:srgbClr val="C0C0C0"/>
                </a:outerShdw>
              </a:effectLst>
              <a:latin typeface="楷体_GB2312" pitchFamily="49" charset="-122"/>
              <a:ea typeface="楷体_GB2312" pitchFamily="49" charset="-122"/>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6630" name="矩形 666629"/>
          <p:cNvSpPr/>
          <p:nvPr/>
        </p:nvSpPr>
        <p:spPr>
          <a:xfrm>
            <a:off x="468313" y="1700213"/>
            <a:ext cx="8286750" cy="2143125"/>
          </a:xfrm>
          <a:prstGeom prst="rect">
            <a:avLst/>
          </a:prstGeom>
          <a:noFill/>
          <a:ln w="9525">
            <a:noFill/>
          </a:ln>
        </p:spPr>
        <p:txBody>
          <a:bodyPr anchor="b" anchorCtr="0"/>
          <a:p>
            <a:r>
              <a:rPr lang="zh-CN" altLang="en-US" sz="3000" dirty="0">
                <a:latin typeface="隶书" pitchFamily="49" charset="-122"/>
                <a:ea typeface="隶书" pitchFamily="49" charset="-122"/>
              </a:rPr>
              <a:t>第一部分  艾滋病基本知识</a:t>
            </a:r>
            <a:br>
              <a:rPr lang="zh-CN" altLang="en-US" sz="3000" dirty="0">
                <a:latin typeface="隶书" pitchFamily="49" charset="-122"/>
                <a:ea typeface="隶书" pitchFamily="49" charset="-122"/>
              </a:rPr>
            </a:br>
            <a:r>
              <a:rPr lang="zh-CN" altLang="en-US" sz="3000" dirty="0">
                <a:latin typeface="隶书" pitchFamily="49" charset="-122"/>
                <a:ea typeface="隶书" pitchFamily="49" charset="-122"/>
              </a:rPr>
              <a:t>第二部分</a:t>
            </a:r>
            <a:r>
              <a:rPr lang="zh-CN" altLang="en-US" dirty="0">
                <a:latin typeface="Tahoma" panose="020B0604030504040204" pitchFamily="34" charset="0"/>
              </a:rPr>
              <a:t>    </a:t>
            </a:r>
            <a:r>
              <a:rPr lang="zh-CN" altLang="en-US" sz="3000" dirty="0">
                <a:latin typeface="隶书" pitchFamily="49" charset="-122"/>
                <a:ea typeface="隶书" pitchFamily="49" charset="-122"/>
              </a:rPr>
              <a:t>艾滋病的流行现状和危害</a:t>
            </a:r>
            <a:br>
              <a:rPr lang="zh-CN" altLang="en-US" sz="3000" dirty="0">
                <a:latin typeface="隶书" pitchFamily="49" charset="-122"/>
                <a:ea typeface="隶书" pitchFamily="49" charset="-122"/>
              </a:rPr>
            </a:br>
            <a:r>
              <a:rPr lang="zh-CN" altLang="en-US" sz="3000" dirty="0">
                <a:latin typeface="隶书" pitchFamily="49" charset="-122"/>
                <a:ea typeface="隶书" pitchFamily="49" charset="-122"/>
              </a:rPr>
              <a:t>第三部分  学校预防艾滋病教育相关政策和要求</a:t>
            </a:r>
            <a:endParaRPr lang="zh-CN" altLang="en-US" sz="3000" dirty="0">
              <a:latin typeface="隶书" pitchFamily="49" charset="-122"/>
              <a:ea typeface="隶书" pitchFamily="49" charset="-122"/>
            </a:endParaRPr>
          </a:p>
        </p:txBody>
      </p:sp>
      <p:sp>
        <p:nvSpPr>
          <p:cNvPr id="666632" name="标题 666631"/>
          <p:cNvSpPr/>
          <p:nvPr>
            <p:ph type="title"/>
          </p:nvPr>
        </p:nvSpPr>
        <p:spPr>
          <a:ln/>
        </p:spPr>
        <p:txBody>
          <a:bodyPr vert="horz" wrap="square" lIns="91440" tIns="45720" rIns="91440" bIns="45720" anchor="b" anchorCtr="0"/>
          <a:p>
            <a:pPr>
              <a:buFontTx/>
              <a:buNone/>
            </a:pPr>
            <a:r>
              <a:rPr lang="zh-CN" altLang="en-US" sz="4800" b="1" dirty="0">
                <a:solidFill>
                  <a:srgbClr val="FF3300"/>
                </a:solidFill>
                <a:latin typeface="隶书" pitchFamily="49" charset="-122"/>
                <a:ea typeface="隶书" pitchFamily="49" charset="-122"/>
              </a:rPr>
              <a:t>主 要 内 容</a:t>
            </a:r>
            <a:endParaRPr lang="zh-CN" altLang="en-US" sz="4800" b="1" dirty="0">
              <a:solidFill>
                <a:srgbClr val="FF3300"/>
              </a:solidFill>
              <a:latin typeface="隶书" pitchFamily="49" charset="-122"/>
              <a:ea typeface="隶书" pitchFamily="49" charset="-122"/>
            </a:endParaRPr>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5314" name="文本占位符 525313"/>
          <p:cNvSpPr>
            <a:spLocks noGrp="1"/>
          </p:cNvSpPr>
          <p:nvPr>
            <p:ph type="body" idx="1"/>
          </p:nvPr>
        </p:nvSpPr>
        <p:spPr>
          <a:xfrm>
            <a:off x="611188" y="1412875"/>
            <a:ext cx="8229600" cy="3455988"/>
          </a:xfrm>
          <a:ln/>
        </p:spPr>
        <p:txBody>
          <a:bodyPr/>
          <a:p>
            <a:pPr marL="539750" indent="-539750">
              <a:lnSpc>
                <a:spcPct val="90000"/>
              </a:lnSpc>
            </a:pPr>
            <a:r>
              <a:rPr lang="zh-CN" altLang="en-US" sz="2000" dirty="0">
                <a:latin typeface="楷体_GB2312" pitchFamily="49" charset="-122"/>
                <a:ea typeface="楷体_GB2312" pitchFamily="49" charset="-122"/>
              </a:rPr>
              <a:t>研究表明，艾滋病不能像疟疾、乙脑和登革热等那样通过蚊虫传播。艾滋病病毒在蚊虫体内不能存活，它被当作食物消化掉了。 </a:t>
            </a:r>
            <a:endParaRPr lang="zh-CN" altLang="en-US" sz="2000" dirty="0">
              <a:latin typeface="楷体_GB2312" pitchFamily="49" charset="-122"/>
              <a:ea typeface="楷体_GB2312" pitchFamily="49" charset="-122"/>
            </a:endParaRPr>
          </a:p>
          <a:p>
            <a:pPr marL="539750" indent="-539750">
              <a:lnSpc>
                <a:spcPct val="90000"/>
              </a:lnSpc>
            </a:pPr>
            <a:r>
              <a:rPr lang="zh-CN" altLang="en-US" sz="2000" dirty="0">
                <a:latin typeface="楷体_GB2312" pitchFamily="49" charset="-122"/>
                <a:ea typeface="楷体_GB2312" pitchFamily="49" charset="-122"/>
              </a:rPr>
              <a:t>艾滋病病毒达到一定量才能造成传播，而叮咬了</a:t>
            </a:r>
            <a:r>
              <a:rPr lang="en-US" altLang="zh-CN" sz="2000">
                <a:latin typeface="楷体_GB2312" pitchFamily="49" charset="-122"/>
                <a:ea typeface="楷体_GB2312" pitchFamily="49" charset="-122"/>
              </a:rPr>
              <a:t>HIV</a:t>
            </a:r>
            <a:r>
              <a:rPr lang="zh-CN" altLang="en-US" sz="2000" dirty="0">
                <a:latin typeface="楷体_GB2312" pitchFamily="49" charset="-122"/>
                <a:ea typeface="楷体_GB2312" pitchFamily="49" charset="-122"/>
              </a:rPr>
              <a:t>感染者的蚊虫口器上的</a:t>
            </a:r>
            <a:r>
              <a:rPr lang="en-US" altLang="zh-CN" sz="2000">
                <a:latin typeface="楷体_GB2312" pitchFamily="49" charset="-122"/>
                <a:ea typeface="楷体_GB2312" pitchFamily="49" charset="-122"/>
              </a:rPr>
              <a:t>HIV</a:t>
            </a:r>
            <a:r>
              <a:rPr lang="zh-CN" altLang="en-US" sz="2000" dirty="0">
                <a:latin typeface="楷体_GB2312" pitchFamily="49" charset="-122"/>
                <a:ea typeface="楷体_GB2312" pitchFamily="49" charset="-122"/>
              </a:rPr>
              <a:t>数量远不足以感染它叮咬的下一个人。另外，当蚊虫叮人被打死时，从被叮咬皮肤创口进入人体内的</a:t>
            </a:r>
            <a:r>
              <a:rPr lang="en-US" altLang="zh-CN" sz="2000">
                <a:latin typeface="楷体_GB2312" pitchFamily="49" charset="-122"/>
                <a:ea typeface="楷体_GB2312" pitchFamily="49" charset="-122"/>
              </a:rPr>
              <a:t>HIV</a:t>
            </a:r>
            <a:r>
              <a:rPr lang="zh-CN" altLang="en-US" sz="2000" dirty="0">
                <a:latin typeface="楷体_GB2312" pitchFamily="49" charset="-122"/>
                <a:ea typeface="楷体_GB2312" pitchFamily="49" charset="-122"/>
              </a:rPr>
              <a:t>数量也远不足以引起感染。</a:t>
            </a:r>
            <a:endParaRPr lang="zh-CN" altLang="en-US" sz="2000" dirty="0">
              <a:latin typeface="楷体_GB2312" pitchFamily="49" charset="-122"/>
              <a:ea typeface="楷体_GB2312" pitchFamily="49" charset="-122"/>
            </a:endParaRPr>
          </a:p>
          <a:p>
            <a:pPr marL="539750" indent="-539750">
              <a:lnSpc>
                <a:spcPct val="90000"/>
              </a:lnSpc>
            </a:pPr>
            <a:r>
              <a:rPr lang="zh-CN" altLang="en-US" sz="2000" dirty="0">
                <a:latin typeface="楷体_GB2312" pitchFamily="49" charset="-122"/>
                <a:ea typeface="楷体_GB2312" pitchFamily="49" charset="-122"/>
              </a:rPr>
              <a:t>蚊虫的食管与唾液管不是同一条管子，它从一条管子吐出唾液，由另一条管子吸入血液，血液只进不出，不会被吐出来。</a:t>
            </a:r>
            <a:endParaRPr lang="zh-CN" altLang="en-US" sz="2000" dirty="0">
              <a:latin typeface="楷体_GB2312" pitchFamily="49" charset="-122"/>
              <a:ea typeface="楷体_GB2312" pitchFamily="49" charset="-122"/>
            </a:endParaRPr>
          </a:p>
          <a:p>
            <a:pPr marL="539750" indent="-539750">
              <a:lnSpc>
                <a:spcPct val="90000"/>
              </a:lnSpc>
            </a:pPr>
            <a:r>
              <a:rPr lang="zh-CN" altLang="en-US" sz="2000" dirty="0">
                <a:latin typeface="楷体_GB2312" pitchFamily="49" charset="-122"/>
                <a:ea typeface="楷体_GB2312" pitchFamily="49" charset="-122"/>
              </a:rPr>
              <a:t>目前世界范围内尚无因蚊子或昆虫叮咬而感染艾滋病的报道。成千上万个感染者的父母、兄弟、姐妹虽然常年与感染者生活在一起，但并没有因为蚊虫叮咬而被感染的事例。</a:t>
            </a:r>
            <a:endParaRPr lang="zh-CN" altLang="en-US" sz="2000" dirty="0">
              <a:latin typeface="楷体_GB2312" pitchFamily="49" charset="-122"/>
              <a:ea typeface="楷体_GB2312" pitchFamily="49" charset="-122"/>
            </a:endParaRPr>
          </a:p>
        </p:txBody>
      </p:sp>
      <p:sp>
        <p:nvSpPr>
          <p:cNvPr id="525315" name="标题 525314"/>
          <p:cNvSpPr>
            <a:spLocks noGrp="1"/>
          </p:cNvSpPr>
          <p:nvPr>
            <p:ph type="title"/>
          </p:nvPr>
        </p:nvSpPr>
        <p:spPr>
          <a:xfrm>
            <a:off x="1150938" y="909638"/>
            <a:ext cx="7793037" cy="558800"/>
          </a:xfrm>
          <a:ln/>
        </p:spPr>
        <p:txBody>
          <a:bodyPr anchor="b" anchorCtr="0"/>
          <a:p>
            <a:r>
              <a:rPr lang="zh-CN" altLang="en-US" sz="4000" b="1" dirty="0">
                <a:solidFill>
                  <a:srgbClr val="0000CC"/>
                </a:solidFill>
              </a:rPr>
              <a:t>蚊虫叮咬不会传染艾滋病</a:t>
            </a:r>
            <a:endParaRPr lang="zh-CN" altLang="en-US" sz="4000" b="1" dirty="0">
              <a:solidFill>
                <a:srgbClr val="0000CC"/>
              </a:solidFill>
            </a:endParaRPr>
          </a:p>
        </p:txBody>
      </p:sp>
      <p:pic>
        <p:nvPicPr>
          <p:cNvPr id="525316" name="图片 525315" descr="slide0235_image176"/>
          <p:cNvPicPr>
            <a:picLocks noChangeAspect="1"/>
          </p:cNvPicPr>
          <p:nvPr/>
        </p:nvPicPr>
        <p:blipFill>
          <a:blip r:embed="rId1"/>
          <a:stretch>
            <a:fillRect/>
          </a:stretch>
        </p:blipFill>
        <p:spPr>
          <a:xfrm>
            <a:off x="1116013" y="4797425"/>
            <a:ext cx="2952750" cy="1876425"/>
          </a:xfrm>
          <a:prstGeom prst="rect">
            <a:avLst/>
          </a:prstGeom>
          <a:noFill/>
          <a:ln w="9525">
            <a:noFill/>
          </a:ln>
        </p:spPr>
      </p:pic>
      <p:pic>
        <p:nvPicPr>
          <p:cNvPr id="525318" name="图片 525317" descr="v1big"/>
          <p:cNvPicPr>
            <a:picLocks noChangeAspect="1"/>
          </p:cNvPicPr>
          <p:nvPr/>
        </p:nvPicPr>
        <p:blipFill>
          <a:blip r:embed="rId2">
            <a:lum bright="17999" contrast="-17999"/>
          </a:blip>
          <a:stretch>
            <a:fillRect/>
          </a:stretch>
        </p:blipFill>
        <p:spPr>
          <a:xfrm>
            <a:off x="4500563" y="4941888"/>
            <a:ext cx="1727200" cy="1689100"/>
          </a:xfrm>
          <a:prstGeom prst="rect">
            <a:avLst/>
          </a:prstGeom>
          <a:noFill/>
          <a:ln w="9525" cap="flat" cmpd="sng">
            <a:solidFill>
              <a:srgbClr val="FF3300"/>
            </a:solidFill>
            <a:prstDash val="solid"/>
            <a:miter/>
            <a:headEnd type="none" w="med" len="med"/>
            <a:tailEnd type="none" w="med" len="med"/>
          </a:ln>
        </p:spPr>
      </p:pic>
      <p:sp>
        <p:nvSpPr>
          <p:cNvPr id="525320" name="任意多边形 525319"/>
          <p:cNvSpPr/>
          <p:nvPr/>
        </p:nvSpPr>
        <p:spPr>
          <a:xfrm rot="2700000">
            <a:off x="3671888" y="5264150"/>
            <a:ext cx="1079500" cy="1008063"/>
          </a:xfrm>
          <a:custGeom>
            <a:avLst/>
            <a:gdLst>
              <a:gd name="txL" fmla="*/ 227 w 21600"/>
              <a:gd name="txT" fmla="*/ 8525 h 21600"/>
              <a:gd name="txR" fmla="*/ 21373 w 21600"/>
              <a:gd name="txB" fmla="*/ 13075 h 21600"/>
            </a:gdLst>
            <a:ahLst/>
            <a:cxnLst/>
            <a:rect l="txL" t="txT" r="txR" b="txB"/>
            <a:pathLst>
              <a:path w="21600" h="21600">
                <a:moveTo>
                  <a:pt x="10800" y="0"/>
                </a:moveTo>
                <a:lnTo>
                  <a:pt x="8525" y="227"/>
                </a:lnTo>
                <a:lnTo>
                  <a:pt x="8525" y="227"/>
                </a:lnTo>
                <a:lnTo>
                  <a:pt x="8525" y="8525"/>
                </a:lnTo>
                <a:lnTo>
                  <a:pt x="227" y="8525"/>
                </a:lnTo>
                <a:lnTo>
                  <a:pt x="227" y="8525"/>
                </a:lnTo>
                <a:lnTo>
                  <a:pt x="0" y="10800"/>
                </a:lnTo>
                <a:lnTo>
                  <a:pt x="227" y="13075"/>
                </a:lnTo>
                <a:lnTo>
                  <a:pt x="227" y="13075"/>
                </a:lnTo>
                <a:lnTo>
                  <a:pt x="8525" y="13075"/>
                </a:lnTo>
                <a:lnTo>
                  <a:pt x="8525" y="21373"/>
                </a:lnTo>
                <a:lnTo>
                  <a:pt x="8525" y="21373"/>
                </a:lnTo>
                <a:lnTo>
                  <a:pt x="10800" y="21600"/>
                </a:lnTo>
                <a:lnTo>
                  <a:pt x="13075" y="21373"/>
                </a:lnTo>
                <a:lnTo>
                  <a:pt x="13075" y="21373"/>
                </a:lnTo>
                <a:lnTo>
                  <a:pt x="13075" y="13075"/>
                </a:lnTo>
                <a:lnTo>
                  <a:pt x="21373" y="13075"/>
                </a:lnTo>
                <a:lnTo>
                  <a:pt x="21373" y="13075"/>
                </a:lnTo>
                <a:lnTo>
                  <a:pt x="21600" y="10800"/>
                </a:lnTo>
                <a:lnTo>
                  <a:pt x="21373" y="8525"/>
                </a:lnTo>
                <a:lnTo>
                  <a:pt x="21373" y="8525"/>
                </a:lnTo>
                <a:lnTo>
                  <a:pt x="13075" y="8525"/>
                </a:lnTo>
                <a:lnTo>
                  <a:pt x="13075" y="227"/>
                </a:lnTo>
                <a:lnTo>
                  <a:pt x="13075" y="227"/>
                </a:lnTo>
                <a:close/>
              </a:path>
            </a:pathLst>
          </a:custGeom>
          <a:solidFill>
            <a:srgbClr val="FF3300"/>
          </a:solidFill>
          <a:ln w="9525" cap="flat" cmpd="sng">
            <a:solidFill>
              <a:srgbClr val="FFFF00"/>
            </a:solidFill>
            <a:prstDash val="solid"/>
            <a:miter/>
            <a:headEnd type="none" w="med" len="med"/>
            <a:tailEnd type="none" w="med" len="med"/>
          </a:ln>
        </p:spPr>
        <p:txBody>
          <a:bodyPr/>
          <a:p>
            <a:endParaRPr lang="zh-CN" altLang="en-US"/>
          </a:p>
        </p:txBody>
      </p:sp>
      <p:pic>
        <p:nvPicPr>
          <p:cNvPr id="525321" name="图片 525320"/>
          <p:cNvPicPr>
            <a:picLocks noChangeAspect="1"/>
          </p:cNvPicPr>
          <p:nvPr/>
        </p:nvPicPr>
        <p:blipFill>
          <a:blip r:embed="rId3"/>
          <a:stretch>
            <a:fillRect/>
          </a:stretch>
        </p:blipFill>
        <p:spPr>
          <a:xfrm>
            <a:off x="6588125" y="4813300"/>
            <a:ext cx="2232025" cy="1866900"/>
          </a:xfrm>
          <a:prstGeom prst="rect">
            <a:avLst/>
          </a:prstGeom>
          <a:noFill/>
          <a:ln w="9525">
            <a:noFill/>
          </a:ln>
        </p:spPr>
      </p:pic>
      <p:sp>
        <p:nvSpPr>
          <p:cNvPr id="525322" name="任意多边形 525321"/>
          <p:cNvSpPr/>
          <p:nvPr/>
        </p:nvSpPr>
        <p:spPr>
          <a:xfrm rot="2700000">
            <a:off x="5975350" y="5264150"/>
            <a:ext cx="1079500" cy="1008063"/>
          </a:xfrm>
          <a:custGeom>
            <a:avLst/>
            <a:gdLst>
              <a:gd name="txL" fmla="*/ 227 w 21600"/>
              <a:gd name="txT" fmla="*/ 8525 h 21600"/>
              <a:gd name="txR" fmla="*/ 21373 w 21600"/>
              <a:gd name="txB" fmla="*/ 13075 h 21600"/>
            </a:gdLst>
            <a:ahLst/>
            <a:cxnLst/>
            <a:rect l="txL" t="txT" r="txR" b="txB"/>
            <a:pathLst>
              <a:path w="21600" h="21600">
                <a:moveTo>
                  <a:pt x="10800" y="0"/>
                </a:moveTo>
                <a:lnTo>
                  <a:pt x="8525" y="227"/>
                </a:lnTo>
                <a:lnTo>
                  <a:pt x="8525" y="227"/>
                </a:lnTo>
                <a:lnTo>
                  <a:pt x="8525" y="8525"/>
                </a:lnTo>
                <a:lnTo>
                  <a:pt x="227" y="8525"/>
                </a:lnTo>
                <a:lnTo>
                  <a:pt x="227" y="8525"/>
                </a:lnTo>
                <a:lnTo>
                  <a:pt x="0" y="10800"/>
                </a:lnTo>
                <a:lnTo>
                  <a:pt x="227" y="13075"/>
                </a:lnTo>
                <a:lnTo>
                  <a:pt x="227" y="13075"/>
                </a:lnTo>
                <a:lnTo>
                  <a:pt x="8525" y="13075"/>
                </a:lnTo>
                <a:lnTo>
                  <a:pt x="8525" y="21373"/>
                </a:lnTo>
                <a:lnTo>
                  <a:pt x="8525" y="21373"/>
                </a:lnTo>
                <a:lnTo>
                  <a:pt x="10800" y="21600"/>
                </a:lnTo>
                <a:lnTo>
                  <a:pt x="13075" y="21373"/>
                </a:lnTo>
                <a:lnTo>
                  <a:pt x="13075" y="21373"/>
                </a:lnTo>
                <a:lnTo>
                  <a:pt x="13075" y="13075"/>
                </a:lnTo>
                <a:lnTo>
                  <a:pt x="21373" y="13075"/>
                </a:lnTo>
                <a:lnTo>
                  <a:pt x="21373" y="13075"/>
                </a:lnTo>
                <a:lnTo>
                  <a:pt x="21600" y="10800"/>
                </a:lnTo>
                <a:lnTo>
                  <a:pt x="21373" y="8525"/>
                </a:lnTo>
                <a:lnTo>
                  <a:pt x="21373" y="8525"/>
                </a:lnTo>
                <a:lnTo>
                  <a:pt x="13075" y="8525"/>
                </a:lnTo>
                <a:lnTo>
                  <a:pt x="13075" y="227"/>
                </a:lnTo>
                <a:lnTo>
                  <a:pt x="13075" y="227"/>
                </a:lnTo>
                <a:close/>
              </a:path>
            </a:pathLst>
          </a:custGeom>
          <a:solidFill>
            <a:srgbClr val="FF3300"/>
          </a:solidFill>
          <a:ln w="9525" cap="flat" cmpd="sng">
            <a:solidFill>
              <a:srgbClr val="FFFF00"/>
            </a:solidFill>
            <a:prstDash val="solid"/>
            <a:miter/>
            <a:headEnd type="none" w="med" len="med"/>
            <a:tailEnd type="none" w="med" len="med"/>
          </a:ln>
        </p:spPr>
        <p:txBody>
          <a:bodyPr/>
          <a:p>
            <a:endParaRPr lang="zh-CN" altLang="en-US"/>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5106" name="文本占位符 815105"/>
          <p:cNvSpPr>
            <a:spLocks noGrp="1"/>
          </p:cNvSpPr>
          <p:nvPr>
            <p:ph type="body" idx="1"/>
          </p:nvPr>
        </p:nvSpPr>
        <p:spPr>
          <a:xfrm>
            <a:off x="685800" y="1989138"/>
            <a:ext cx="7772400" cy="4640262"/>
          </a:xfrm>
          <a:ln/>
        </p:spPr>
        <p:txBody>
          <a:bodyPr/>
          <a:p>
            <a:pPr algn="just"/>
            <a:r>
              <a:rPr lang="zh-CN" altLang="en-US" b="1" dirty="0">
                <a:latin typeface="宋体" panose="02010600030101010101" pitchFamily="2" charset="-122"/>
              </a:rPr>
              <a:t>社交型的浅接吻不会感染艾滋病。</a:t>
            </a:r>
            <a:endParaRPr lang="zh-CN" altLang="en-US" b="1" dirty="0">
              <a:latin typeface="宋体" panose="02010600030101010101" pitchFamily="2" charset="-122"/>
            </a:endParaRPr>
          </a:p>
          <a:p>
            <a:r>
              <a:rPr lang="zh-CN" altLang="en-US" b="1" dirty="0">
                <a:latin typeface="宋体" panose="02010600030101010101" pitchFamily="2" charset="-122"/>
              </a:rPr>
              <a:t>浪漫型的、双方的唇舌绞在一起的深接吻或叫法国式接吻，也只是在理论上存在着趋近于零的感染的可能性。这种感染的可能性只有当双方都有牙龈出血或口腔溃疡时才存在。 </a:t>
            </a:r>
            <a:endParaRPr lang="zh-CN" altLang="en-US" b="1" dirty="0">
              <a:latin typeface="宋体" panose="02010600030101010101" pitchFamily="2" charset="-122"/>
            </a:endParaRPr>
          </a:p>
        </p:txBody>
      </p:sp>
      <p:pic>
        <p:nvPicPr>
          <p:cNvPr id="815107" name="图片 815106" descr="接吻"/>
          <p:cNvPicPr>
            <a:picLocks noChangeAspect="1"/>
          </p:cNvPicPr>
          <p:nvPr/>
        </p:nvPicPr>
        <p:blipFill>
          <a:blip r:embed="rId1"/>
          <a:stretch>
            <a:fillRect/>
          </a:stretch>
        </p:blipFill>
        <p:spPr>
          <a:xfrm>
            <a:off x="5791200" y="4572000"/>
            <a:ext cx="2438400" cy="2286000"/>
          </a:xfrm>
          <a:prstGeom prst="rect">
            <a:avLst/>
          </a:prstGeom>
          <a:noFill/>
          <a:ln w="9525">
            <a:noFill/>
          </a:ln>
        </p:spPr>
      </p:pic>
      <p:sp>
        <p:nvSpPr>
          <p:cNvPr id="815109" name="标题 815108"/>
          <p:cNvSpPr>
            <a:spLocks noGrp="1"/>
          </p:cNvSpPr>
          <p:nvPr>
            <p:ph type="title"/>
          </p:nvPr>
        </p:nvSpPr>
        <p:spPr>
          <a:xfrm>
            <a:off x="1476375" y="549275"/>
            <a:ext cx="6008688" cy="1008063"/>
          </a:xfrm>
          <a:ln/>
        </p:spPr>
        <p:txBody>
          <a:bodyPr anchor="b" anchorCtr="0"/>
          <a:p>
            <a:r>
              <a:rPr lang="zh-CN" altLang="en-US" sz="3600" b="1" dirty="0">
                <a:solidFill>
                  <a:srgbClr val="0000CC"/>
                </a:solidFill>
              </a:rPr>
              <a:t>接吻会传播艾滋病吗？</a:t>
            </a:r>
            <a:endParaRPr lang="zh-CN" altLang="en-US" sz="3600" b="1" dirty="0">
              <a:solidFill>
                <a:srgbClr val="0000CC"/>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15107"/>
                                        </p:tgtEl>
                                        <p:attrNameLst>
                                          <p:attrName>style.visibility</p:attrName>
                                        </p:attrNameLst>
                                      </p:cBhvr>
                                      <p:to>
                                        <p:strVal val="visible"/>
                                      </p:to>
                                    </p:set>
                                    <p:anim calcmode="lin" valueType="num">
                                      <p:cBhvr additive="base">
                                        <p:cTn id="7" dur="500" fill="hold"/>
                                        <p:tgtEl>
                                          <p:spTgt spid="815107"/>
                                        </p:tgtEl>
                                        <p:attrNameLst>
                                          <p:attrName>ppt_x</p:attrName>
                                        </p:attrNameLst>
                                      </p:cBhvr>
                                      <p:tavLst>
                                        <p:tav tm="0">
                                          <p:val>
                                            <p:strVal val="0-#ppt_w/2"/>
                                          </p:val>
                                        </p:tav>
                                        <p:tav tm="100000">
                                          <p:val>
                                            <p:strVal val="#ppt_x"/>
                                          </p:val>
                                        </p:tav>
                                      </p:tavLst>
                                    </p:anim>
                                    <p:anim calcmode="lin" valueType="num">
                                      <p:cBhvr additive="base">
                                        <p:cTn id="8" dur="500" fill="hold"/>
                                        <p:tgtEl>
                                          <p:spTgt spid="81510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5106">
                                            <p:txEl>
                                              <p:charRg st="0" end="16"/>
                                            </p:txEl>
                                          </p:spTgt>
                                        </p:tgtEl>
                                        <p:attrNameLst>
                                          <p:attrName>style.visibility</p:attrName>
                                        </p:attrNameLst>
                                      </p:cBhvr>
                                      <p:to>
                                        <p:strVal val="visible"/>
                                      </p:to>
                                    </p:set>
                                    <p:anim calcmode="lin" valueType="num">
                                      <p:cBhvr additive="base">
                                        <p:cTn id="13" dur="500" fill="hold"/>
                                        <p:tgtEl>
                                          <p:spTgt spid="815106">
                                            <p:txEl>
                                              <p:charRg st="0" end="16"/>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5106">
                                            <p:txEl>
                                              <p:charRg st="0" end="1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5106">
                                            <p:txEl>
                                              <p:charRg st="16" end="95"/>
                                            </p:txEl>
                                          </p:spTgt>
                                        </p:tgtEl>
                                        <p:attrNameLst>
                                          <p:attrName>style.visibility</p:attrName>
                                        </p:attrNameLst>
                                      </p:cBhvr>
                                      <p:to>
                                        <p:strVal val="visible"/>
                                      </p:to>
                                    </p:set>
                                    <p:anim calcmode="lin" valueType="num">
                                      <p:cBhvr additive="base">
                                        <p:cTn id="19" dur="500" fill="hold"/>
                                        <p:tgtEl>
                                          <p:spTgt spid="815106">
                                            <p:txEl>
                                              <p:charRg st="16" end="9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5106">
                                            <p:txEl>
                                              <p:charRg st="16" end="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6340" name="图片 526339"/>
          <p:cNvPicPr>
            <a:picLocks noChangeAspect="1"/>
          </p:cNvPicPr>
          <p:nvPr/>
        </p:nvPicPr>
        <p:blipFill>
          <a:blip r:embed="rId1"/>
          <a:srcRect r="20503"/>
          <a:stretch>
            <a:fillRect/>
          </a:stretch>
        </p:blipFill>
        <p:spPr>
          <a:xfrm>
            <a:off x="6516688" y="1557338"/>
            <a:ext cx="2470150" cy="2736850"/>
          </a:xfrm>
          <a:prstGeom prst="rect">
            <a:avLst/>
          </a:prstGeom>
          <a:noFill/>
          <a:ln w="9525">
            <a:noFill/>
          </a:ln>
        </p:spPr>
      </p:pic>
      <p:sp>
        <p:nvSpPr>
          <p:cNvPr id="526338" name="标题 526337"/>
          <p:cNvSpPr>
            <a:spLocks noGrp="1"/>
          </p:cNvSpPr>
          <p:nvPr>
            <p:ph type="title"/>
          </p:nvPr>
        </p:nvSpPr>
        <p:spPr>
          <a:xfrm>
            <a:off x="1116013" y="482600"/>
            <a:ext cx="7559675" cy="1066800"/>
          </a:xfrm>
          <a:ln/>
        </p:spPr>
        <p:txBody>
          <a:bodyPr anchor="b" anchorCtr="0"/>
          <a:p>
            <a:r>
              <a:rPr lang="zh-CN" altLang="en-US" sz="3200" dirty="0"/>
              <a:t>四、艾滋病的主要临床表现、诊断</a:t>
            </a:r>
            <a:br>
              <a:rPr lang="zh-CN" altLang="en-US" sz="3200" dirty="0"/>
            </a:br>
            <a:r>
              <a:rPr lang="zh-CN" altLang="en-US" sz="3200" dirty="0"/>
              <a:t>及治疗原则 </a:t>
            </a:r>
            <a:endParaRPr lang="zh-CN" altLang="en-US" sz="3200" dirty="0"/>
          </a:p>
        </p:txBody>
      </p:sp>
      <p:sp>
        <p:nvSpPr>
          <p:cNvPr id="526339" name="文本占位符 526338"/>
          <p:cNvSpPr>
            <a:spLocks noGrp="1"/>
          </p:cNvSpPr>
          <p:nvPr>
            <p:ph type="body" idx="1"/>
          </p:nvPr>
        </p:nvSpPr>
        <p:spPr>
          <a:xfrm>
            <a:off x="468313" y="1700213"/>
            <a:ext cx="8229600" cy="4897437"/>
          </a:xfrm>
          <a:ln/>
        </p:spPr>
        <p:txBody>
          <a:bodyPr/>
          <a:p>
            <a:pPr marL="294005" indent="-294005">
              <a:lnSpc>
                <a:spcPct val="110000"/>
              </a:lnSpc>
              <a:buNone/>
            </a:pPr>
            <a:r>
              <a:rPr lang="en-US" altLang="zh-CN" sz="2200">
                <a:latin typeface="楷体_GB2312" pitchFamily="49" charset="-122"/>
                <a:ea typeface="楷体_GB2312" pitchFamily="49" charset="-122"/>
              </a:rPr>
              <a:t>1. </a:t>
            </a:r>
            <a:r>
              <a:rPr lang="zh-CN" altLang="en-US" sz="2200" dirty="0">
                <a:latin typeface="楷体_GB2312" pitchFamily="49" charset="-122"/>
                <a:ea typeface="楷体_GB2312" pitchFamily="49" charset="-122"/>
              </a:rPr>
              <a:t>艾滋病的窗口期和潜伏期</a:t>
            </a:r>
            <a:endParaRPr lang="zh-CN" altLang="en-US" sz="2200" dirty="0">
              <a:latin typeface="楷体_GB2312" pitchFamily="49" charset="-122"/>
              <a:ea typeface="楷体_GB2312" pitchFamily="49" charset="-122"/>
            </a:endParaRPr>
          </a:p>
          <a:p>
            <a:pPr marL="294005" indent="-294005">
              <a:lnSpc>
                <a:spcPct val="110000"/>
              </a:lnSpc>
              <a:buNone/>
            </a:pPr>
            <a:r>
              <a:rPr lang="zh-CN" altLang="en-US" sz="2200" dirty="0">
                <a:latin typeface="楷体_GB2312" pitchFamily="49" charset="-122"/>
                <a:ea typeface="楷体_GB2312" pitchFamily="49" charset="-122"/>
              </a:rPr>
              <a:t>（</a:t>
            </a:r>
            <a:r>
              <a:rPr lang="en-US" altLang="zh-CN" sz="2200">
                <a:latin typeface="楷体_GB2312" pitchFamily="49" charset="-122"/>
                <a:ea typeface="楷体_GB2312" pitchFamily="49" charset="-122"/>
              </a:rPr>
              <a:t>1</a:t>
            </a:r>
            <a:r>
              <a:rPr lang="zh-CN" altLang="en-US" sz="2200" dirty="0">
                <a:latin typeface="楷体_GB2312" pitchFamily="49" charset="-122"/>
                <a:ea typeface="楷体_GB2312" pitchFamily="49" charset="-122"/>
              </a:rPr>
              <a:t>）艾滋病的窗口期</a:t>
            </a:r>
            <a:endParaRPr lang="zh-CN" altLang="en-US" sz="2200" dirty="0">
              <a:latin typeface="楷体_GB2312" pitchFamily="49" charset="-122"/>
              <a:ea typeface="楷体_GB2312" pitchFamily="49" charset="-122"/>
            </a:endParaRPr>
          </a:p>
          <a:p>
            <a:pPr marL="294005" indent="-294005">
              <a:lnSpc>
                <a:spcPct val="110000"/>
              </a:lnSpc>
            </a:pPr>
            <a:r>
              <a:rPr lang="zh-CN" altLang="en-US" sz="2200" dirty="0">
                <a:latin typeface="楷体_GB2312" pitchFamily="49" charset="-122"/>
                <a:ea typeface="楷体_GB2312" pitchFamily="49" charset="-122"/>
              </a:rPr>
              <a:t>从艾滋病病毒进入人体，到人体产生针对该病</a:t>
            </a:r>
            <a:endParaRPr lang="zh-CN" altLang="en-US" sz="2200" dirty="0">
              <a:latin typeface="楷体_GB2312" pitchFamily="49" charset="-122"/>
              <a:ea typeface="楷体_GB2312" pitchFamily="49" charset="-122"/>
            </a:endParaRPr>
          </a:p>
          <a:p>
            <a:pPr marL="294005" indent="-294005">
              <a:lnSpc>
                <a:spcPct val="110000"/>
              </a:lnSpc>
              <a:buNone/>
            </a:pPr>
            <a:r>
              <a:rPr lang="zh-CN" altLang="en-US" sz="2200" dirty="0">
                <a:latin typeface="楷体_GB2312" pitchFamily="49" charset="-122"/>
                <a:ea typeface="楷体_GB2312" pitchFamily="49" charset="-122"/>
              </a:rPr>
              <a:t>  毒的抗体，并能用目前检测方法检查出艾滋病</a:t>
            </a:r>
            <a:endParaRPr lang="zh-CN" altLang="en-US" sz="2200" dirty="0">
              <a:latin typeface="楷体_GB2312" pitchFamily="49" charset="-122"/>
              <a:ea typeface="楷体_GB2312" pitchFamily="49" charset="-122"/>
            </a:endParaRPr>
          </a:p>
          <a:p>
            <a:pPr marL="294005" indent="-294005">
              <a:lnSpc>
                <a:spcPct val="110000"/>
              </a:lnSpc>
              <a:buNone/>
            </a:pPr>
            <a:r>
              <a:rPr lang="zh-CN" altLang="en-US" sz="2200" dirty="0">
                <a:latin typeface="楷体_GB2312" pitchFamily="49" charset="-122"/>
                <a:ea typeface="楷体_GB2312" pitchFamily="49" charset="-122"/>
              </a:rPr>
              <a:t>  病毒抗体之前的这段时期，称为窗口期。</a:t>
            </a:r>
            <a:endParaRPr lang="zh-CN" altLang="en-US" sz="2200" dirty="0">
              <a:latin typeface="楷体_GB2312" pitchFamily="49" charset="-122"/>
              <a:ea typeface="楷体_GB2312" pitchFamily="49" charset="-122"/>
            </a:endParaRPr>
          </a:p>
          <a:p>
            <a:pPr marL="294005" indent="-294005">
              <a:lnSpc>
                <a:spcPct val="110000"/>
              </a:lnSpc>
            </a:pPr>
            <a:r>
              <a:rPr lang="zh-CN" altLang="en-US" sz="2200" dirty="0">
                <a:latin typeface="楷体_GB2312" pitchFamily="49" charset="-122"/>
                <a:ea typeface="楷体_GB2312" pitchFamily="49" charset="-122"/>
              </a:rPr>
              <a:t>窗口期：</a:t>
            </a:r>
            <a:r>
              <a:rPr lang="en-US" altLang="zh-CN" sz="2200">
                <a:latin typeface="楷体_GB2312" pitchFamily="49" charset="-122"/>
                <a:ea typeface="楷体_GB2312" pitchFamily="49" charset="-122"/>
              </a:rPr>
              <a:t>2</a:t>
            </a:r>
            <a:r>
              <a:rPr lang="zh-CN" altLang="en-US" sz="2200" dirty="0">
                <a:latin typeface="楷体_GB2312" pitchFamily="49" charset="-122"/>
                <a:ea typeface="楷体_GB2312" pitchFamily="49" charset="-122"/>
              </a:rPr>
              <a:t>周至</a:t>
            </a:r>
            <a:r>
              <a:rPr lang="en-US" altLang="zh-CN" sz="2200">
                <a:latin typeface="楷体_GB2312" pitchFamily="49" charset="-122"/>
                <a:ea typeface="楷体_GB2312" pitchFamily="49" charset="-122"/>
              </a:rPr>
              <a:t>3</a:t>
            </a:r>
            <a:r>
              <a:rPr lang="zh-CN" altLang="en-US" sz="2200" dirty="0">
                <a:latin typeface="楷体_GB2312" pitchFamily="49" charset="-122"/>
                <a:ea typeface="楷体_GB2312" pitchFamily="49" charset="-122"/>
              </a:rPr>
              <a:t>个月，少数人可达半年。</a:t>
            </a:r>
            <a:endParaRPr lang="zh-CN" altLang="en-US" sz="2200" dirty="0">
              <a:latin typeface="楷体_GB2312" pitchFamily="49" charset="-122"/>
              <a:ea typeface="楷体_GB2312" pitchFamily="49" charset="-122"/>
            </a:endParaRPr>
          </a:p>
          <a:p>
            <a:pPr marL="294005" indent="-294005">
              <a:lnSpc>
                <a:spcPct val="110000"/>
              </a:lnSpc>
            </a:pPr>
            <a:r>
              <a:rPr lang="zh-CN" altLang="en-US" sz="2200" dirty="0">
                <a:latin typeface="楷体_GB2312" pitchFamily="49" charset="-122"/>
                <a:ea typeface="楷体_GB2312" pitchFamily="49" charset="-122"/>
              </a:rPr>
              <a:t>处于窗口期的艾滋病病毒感染者，用常规方法在其血液中查不出病毒抗体，但具有传染性。因此，怀疑是感染艾滋病的早期而初筛检查阴性者，应在</a:t>
            </a:r>
            <a:r>
              <a:rPr lang="en-US" altLang="zh-CN" sz="2200">
                <a:latin typeface="楷体_GB2312" pitchFamily="49" charset="-122"/>
                <a:ea typeface="楷体_GB2312" pitchFamily="49" charset="-122"/>
              </a:rPr>
              <a:t>3</a:t>
            </a:r>
            <a:r>
              <a:rPr lang="zh-CN" altLang="en-US" sz="2200" dirty="0">
                <a:latin typeface="楷体_GB2312" pitchFamily="49" charset="-122"/>
                <a:ea typeface="楷体_GB2312" pitchFamily="49" charset="-122"/>
              </a:rPr>
              <a:t>个月后复查。</a:t>
            </a:r>
            <a:endParaRPr lang="zh-CN" altLang="en-US" sz="2200" dirty="0">
              <a:latin typeface="楷体_GB2312" pitchFamily="49" charset="-122"/>
              <a:ea typeface="楷体_GB2312" pitchFamily="49" charset="-122"/>
            </a:endParaRPr>
          </a:p>
          <a:p>
            <a:pPr marL="294005" indent="-294005">
              <a:lnSpc>
                <a:spcPct val="110000"/>
              </a:lnSpc>
            </a:pPr>
            <a:r>
              <a:rPr lang="zh-CN" altLang="en-US" sz="2200" dirty="0">
                <a:latin typeface="楷体_GB2312" pitchFamily="49" charset="-122"/>
                <a:ea typeface="楷体_GB2312" pitchFamily="49" charset="-122"/>
              </a:rPr>
              <a:t>通过艾滋病病毒蛋白抗原或艾滋病病毒核酸检测能提前发现是否感染，因此这两种检测能缩短艾滋病的窗口期。</a:t>
            </a:r>
            <a:endParaRPr lang="zh-CN" altLang="en-US" sz="2200" dirty="0">
              <a:latin typeface="楷体_GB2312" pitchFamily="49" charset="-122"/>
              <a:ea typeface="楷体_GB2312" pitchFamily="49" charset="-122"/>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7363" name="文本占位符 527362"/>
          <p:cNvSpPr>
            <a:spLocks noGrp="1"/>
          </p:cNvSpPr>
          <p:nvPr>
            <p:ph type="body" idx="1"/>
          </p:nvPr>
        </p:nvSpPr>
        <p:spPr>
          <a:xfrm>
            <a:off x="539750" y="549275"/>
            <a:ext cx="8229600" cy="3887788"/>
          </a:xfrm>
          <a:ln/>
        </p:spPr>
        <p:txBody>
          <a:bodyPr/>
          <a:p>
            <a:pPr marL="357505" indent="-357505">
              <a:buNone/>
            </a:pPr>
            <a:r>
              <a:rPr lang="zh-CN" altLang="en-US" sz="2400">
                <a:latin typeface="楷体_GB2312" pitchFamily="49" charset="-122"/>
                <a:ea typeface="楷体_GB2312" pitchFamily="49" charset="-122"/>
              </a:rPr>
              <a:t>（</a:t>
            </a:r>
            <a:r>
              <a:rPr lang="en-US" altLang="zh-CN" sz="2400">
                <a:latin typeface="楷体_GB2312" pitchFamily="49" charset="-122"/>
                <a:ea typeface="楷体_GB2312" pitchFamily="49" charset="-122"/>
              </a:rPr>
              <a:t>2</a:t>
            </a:r>
            <a:r>
              <a:rPr lang="zh-CN" altLang="en-US" sz="2400" dirty="0">
                <a:latin typeface="楷体_GB2312" pitchFamily="49" charset="-122"/>
                <a:ea typeface="楷体_GB2312" pitchFamily="49" charset="-122"/>
              </a:rPr>
              <a:t>）艾滋病的潜伏期</a:t>
            </a:r>
            <a:endParaRPr lang="zh-CN" altLang="en-US" sz="2400" dirty="0">
              <a:latin typeface="楷体_GB2312" pitchFamily="49" charset="-122"/>
              <a:ea typeface="楷体_GB2312" pitchFamily="49" charset="-122"/>
            </a:endParaRPr>
          </a:p>
          <a:p>
            <a:pPr marL="357505" indent="-357505"/>
            <a:r>
              <a:rPr lang="zh-CN" altLang="en-US" sz="2400" dirty="0">
                <a:latin typeface="楷体_GB2312" pitchFamily="49" charset="-122"/>
                <a:ea typeface="楷体_GB2312" pitchFamily="49" charset="-122"/>
              </a:rPr>
              <a:t>从艾滋病病毒侵入人体到出现临床症状之前（包括窗口期）这段时间称为艾滋病的潜伏期。</a:t>
            </a:r>
            <a:endParaRPr lang="zh-CN" altLang="en-US" sz="2400" dirty="0">
              <a:latin typeface="楷体_GB2312" pitchFamily="49" charset="-122"/>
              <a:ea typeface="楷体_GB2312" pitchFamily="49" charset="-122"/>
            </a:endParaRPr>
          </a:p>
          <a:p>
            <a:pPr marL="357505" indent="-357505"/>
            <a:r>
              <a:rPr lang="zh-CN" altLang="en-US" sz="2400" dirty="0">
                <a:latin typeface="楷体_GB2312" pitchFamily="49" charset="-122"/>
                <a:ea typeface="楷体_GB2312" pitchFamily="49" charset="-122"/>
              </a:rPr>
              <a:t>处于潜伏期的感染者没有任何症状，但具有传染性。</a:t>
            </a:r>
            <a:endParaRPr lang="zh-CN" altLang="en-US" sz="2400" dirty="0">
              <a:latin typeface="楷体_GB2312" pitchFamily="49" charset="-122"/>
              <a:ea typeface="楷体_GB2312" pitchFamily="49" charset="-122"/>
            </a:endParaRPr>
          </a:p>
          <a:p>
            <a:pPr marL="357505" indent="-357505"/>
            <a:r>
              <a:rPr lang="zh-CN" altLang="en-US" sz="2400" dirty="0">
                <a:latin typeface="楷体_GB2312" pitchFamily="49" charset="-122"/>
                <a:ea typeface="楷体_GB2312" pitchFamily="49" charset="-122"/>
              </a:rPr>
              <a:t>一部分人感染艾滋病病毒后，最初会出现一些感冒样症状，一般持续</a:t>
            </a:r>
            <a:r>
              <a:rPr lang="en-US" altLang="zh-CN" sz="2400">
                <a:latin typeface="楷体_GB2312" pitchFamily="49" charset="-122"/>
                <a:ea typeface="楷体_GB2312" pitchFamily="49" charset="-122"/>
              </a:rPr>
              <a:t>2</a:t>
            </a:r>
            <a:r>
              <a:rPr lang="zh-CN" altLang="en-US" sz="2400">
                <a:latin typeface="楷体_GB2312" pitchFamily="49" charset="-122"/>
                <a:ea typeface="楷体_GB2312" pitchFamily="49" charset="-122"/>
              </a:rPr>
              <a:t>～</a:t>
            </a:r>
            <a:r>
              <a:rPr lang="en-US" altLang="zh-CN" sz="2400">
                <a:latin typeface="楷体_GB2312" pitchFamily="49" charset="-122"/>
                <a:ea typeface="楷体_GB2312" pitchFamily="49" charset="-122"/>
              </a:rPr>
              <a:t>3</a:t>
            </a:r>
            <a:r>
              <a:rPr lang="zh-CN" altLang="en-US" sz="2400" dirty="0">
                <a:latin typeface="楷体_GB2312" pitchFamily="49" charset="-122"/>
                <a:ea typeface="楷体_GB2312" pitchFamily="49" charset="-122"/>
              </a:rPr>
              <a:t>周，可自行缓解。</a:t>
            </a:r>
            <a:endParaRPr lang="zh-CN" altLang="en-US" sz="2400" dirty="0">
              <a:latin typeface="楷体_GB2312" pitchFamily="49" charset="-122"/>
              <a:ea typeface="楷体_GB2312" pitchFamily="49" charset="-122"/>
            </a:endParaRPr>
          </a:p>
          <a:p>
            <a:pPr marL="357505" indent="-357505"/>
            <a:r>
              <a:rPr lang="zh-CN" altLang="en-US" sz="2400" dirty="0">
                <a:latin typeface="楷体_GB2312" pitchFamily="49" charset="-122"/>
                <a:ea typeface="楷体_GB2312" pitchFamily="49" charset="-122"/>
              </a:rPr>
              <a:t>在未经治疗的情况下，艾滋病的平均潜伏期为</a:t>
            </a:r>
            <a:r>
              <a:rPr lang="en-US" altLang="zh-CN" sz="2400">
                <a:latin typeface="楷体_GB2312" pitchFamily="49" charset="-122"/>
                <a:ea typeface="楷体_GB2312" pitchFamily="49" charset="-122"/>
              </a:rPr>
              <a:t>7</a:t>
            </a:r>
            <a:r>
              <a:rPr lang="zh-CN" altLang="en-US" sz="2400">
                <a:latin typeface="楷体_GB2312" pitchFamily="49" charset="-122"/>
                <a:ea typeface="楷体_GB2312" pitchFamily="49" charset="-122"/>
              </a:rPr>
              <a:t>～</a:t>
            </a:r>
            <a:r>
              <a:rPr lang="en-US" altLang="zh-CN" sz="2400">
                <a:latin typeface="楷体_GB2312" pitchFamily="49" charset="-122"/>
                <a:ea typeface="楷体_GB2312" pitchFamily="49" charset="-122"/>
              </a:rPr>
              <a:t>10</a:t>
            </a:r>
            <a:r>
              <a:rPr lang="zh-CN" altLang="en-US" sz="2400" dirty="0">
                <a:latin typeface="楷体_GB2312" pitchFamily="49" charset="-122"/>
                <a:ea typeface="楷体_GB2312" pitchFamily="49" charset="-122"/>
              </a:rPr>
              <a:t>年，其中有部分感染者发展迅速，潜伏期可短至</a:t>
            </a:r>
            <a:r>
              <a:rPr lang="en-US" altLang="zh-CN" sz="2400">
                <a:latin typeface="楷体_GB2312" pitchFamily="49" charset="-122"/>
                <a:ea typeface="楷体_GB2312" pitchFamily="49" charset="-122"/>
              </a:rPr>
              <a:t>2</a:t>
            </a:r>
            <a:r>
              <a:rPr lang="zh-CN" altLang="en-US" sz="2400">
                <a:latin typeface="楷体_GB2312" pitchFamily="49" charset="-122"/>
                <a:ea typeface="楷体_GB2312" pitchFamily="49" charset="-122"/>
              </a:rPr>
              <a:t>～</a:t>
            </a:r>
            <a:r>
              <a:rPr lang="en-US" altLang="zh-CN" sz="2400">
                <a:latin typeface="楷体_GB2312" pitchFamily="49" charset="-122"/>
                <a:ea typeface="楷体_GB2312" pitchFamily="49" charset="-122"/>
              </a:rPr>
              <a:t>3</a:t>
            </a:r>
            <a:r>
              <a:rPr lang="zh-CN" altLang="en-US" sz="2400" dirty="0">
                <a:latin typeface="楷体_GB2312" pitchFamily="49" charset="-122"/>
                <a:ea typeface="楷体_GB2312" pitchFamily="49" charset="-122"/>
              </a:rPr>
              <a:t>年；还有部分感染者病情发展缓慢，潜伏期可延长到</a:t>
            </a:r>
            <a:r>
              <a:rPr lang="en-US" altLang="zh-CN" sz="2400">
                <a:latin typeface="楷体_GB2312" pitchFamily="49" charset="-122"/>
                <a:ea typeface="楷体_GB2312" pitchFamily="49" charset="-122"/>
              </a:rPr>
              <a:t>12</a:t>
            </a:r>
            <a:r>
              <a:rPr lang="zh-CN" altLang="en-US" sz="2400" dirty="0">
                <a:latin typeface="楷体_GB2312" pitchFamily="49" charset="-122"/>
                <a:ea typeface="楷体_GB2312" pitchFamily="49" charset="-122"/>
              </a:rPr>
              <a:t>年以上。</a:t>
            </a:r>
            <a:endParaRPr lang="zh-CN" altLang="en-US" sz="2400" dirty="0">
              <a:latin typeface="楷体_GB2312" pitchFamily="49" charset="-122"/>
              <a:ea typeface="楷体_GB2312" pitchFamily="49" charset="-122"/>
            </a:endParaRPr>
          </a:p>
        </p:txBody>
      </p:sp>
      <p:pic>
        <p:nvPicPr>
          <p:cNvPr id="527365" name="图片 527364"/>
          <p:cNvPicPr>
            <a:picLocks noChangeAspect="1"/>
          </p:cNvPicPr>
          <p:nvPr/>
        </p:nvPicPr>
        <p:blipFill>
          <a:blip r:embed="rId1"/>
          <a:stretch>
            <a:fillRect/>
          </a:stretch>
        </p:blipFill>
        <p:spPr>
          <a:xfrm>
            <a:off x="3348038" y="4221163"/>
            <a:ext cx="3240087" cy="2482850"/>
          </a:xfrm>
          <a:prstGeom prst="rect">
            <a:avLst/>
          </a:prstGeom>
          <a:noFill/>
          <a:ln w="9525">
            <a:noFill/>
          </a:ln>
        </p:spPr>
      </p:pic>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8391" name="图片 528390" descr="slide0283_image212"/>
          <p:cNvPicPr>
            <a:picLocks noChangeAspect="1"/>
          </p:cNvPicPr>
          <p:nvPr/>
        </p:nvPicPr>
        <p:blipFill>
          <a:blip r:embed="rId1"/>
          <a:stretch>
            <a:fillRect/>
          </a:stretch>
        </p:blipFill>
        <p:spPr>
          <a:xfrm>
            <a:off x="6838950" y="4497388"/>
            <a:ext cx="1789113" cy="1884362"/>
          </a:xfrm>
          <a:prstGeom prst="rect">
            <a:avLst/>
          </a:prstGeom>
          <a:noFill/>
          <a:ln w="9525">
            <a:noFill/>
          </a:ln>
        </p:spPr>
      </p:pic>
      <p:sp>
        <p:nvSpPr>
          <p:cNvPr id="528387" name="文本占位符 528386"/>
          <p:cNvSpPr>
            <a:spLocks noGrp="1"/>
          </p:cNvSpPr>
          <p:nvPr>
            <p:ph type="body" idx="1"/>
          </p:nvPr>
        </p:nvSpPr>
        <p:spPr>
          <a:xfrm>
            <a:off x="468313" y="549275"/>
            <a:ext cx="8229600" cy="4608513"/>
          </a:xfrm>
          <a:ln/>
        </p:spPr>
        <p:txBody>
          <a:bodyPr/>
          <a:p>
            <a:pPr marL="357505" indent="-357505">
              <a:buNone/>
            </a:pPr>
            <a:r>
              <a:rPr lang="en-US" altLang="zh-CN" sz="2400"/>
              <a:t>2. </a:t>
            </a:r>
            <a:r>
              <a:rPr lang="zh-CN" altLang="en-US" sz="2400" dirty="0"/>
              <a:t>主要临床表现和诊断</a:t>
            </a:r>
            <a:endParaRPr lang="zh-CN" altLang="en-US" sz="2400" dirty="0"/>
          </a:p>
          <a:p>
            <a:pPr marL="357505" indent="-357505">
              <a:buNone/>
            </a:pPr>
            <a:r>
              <a:rPr lang="zh-CN" altLang="en-US" sz="2400" dirty="0"/>
              <a:t>（</a:t>
            </a:r>
            <a:r>
              <a:rPr lang="en-US" altLang="zh-CN" sz="2400"/>
              <a:t>1</a:t>
            </a:r>
            <a:r>
              <a:rPr lang="zh-CN" altLang="en-US" sz="2400" dirty="0"/>
              <a:t>）艾滋病的临床表现</a:t>
            </a:r>
            <a:endParaRPr lang="zh-CN" altLang="en-US" sz="2400" dirty="0"/>
          </a:p>
          <a:p>
            <a:pPr marL="357505" indent="-357505"/>
            <a:r>
              <a:rPr lang="zh-CN" altLang="en-US" sz="2200" dirty="0"/>
              <a:t>艾滋病病毒进入人体并经过若干年的潜伏期后，被感染者会出现一些临床症状。</a:t>
            </a:r>
            <a:endParaRPr lang="zh-CN" altLang="en-US" sz="2200" dirty="0"/>
          </a:p>
          <a:p>
            <a:pPr marL="357505" indent="-357505"/>
            <a:r>
              <a:rPr lang="zh-CN" altLang="en-US" sz="2200" dirty="0"/>
              <a:t>最早可出现带状疱疹和口腔真菌感染，表明开始进入艾滋病的发病期。</a:t>
            </a:r>
            <a:endParaRPr lang="zh-CN" altLang="en-US" sz="2200" dirty="0"/>
          </a:p>
          <a:p>
            <a:pPr marL="357505" indent="-357505"/>
            <a:r>
              <a:rPr lang="zh-CN" altLang="en-US" sz="2200" dirty="0"/>
              <a:t>随着疾病的进展，随后会出现持续的不明原因发热、腹泻、体重进行性下降、反复发生肺部感染、消化道症状、皮疹，晚期出现神志改变、肢体活动障碍、视力下降等。</a:t>
            </a:r>
            <a:endParaRPr lang="zh-CN" altLang="en-US" sz="2200" dirty="0"/>
          </a:p>
          <a:p>
            <a:pPr marL="357505" indent="-357505"/>
            <a:r>
              <a:rPr lang="zh-CN" altLang="en-US" sz="2200" dirty="0"/>
              <a:t>其中卡氏肺囊虫肺炎、结核病及某些肿瘤常夺去艾滋病病人的生命。</a:t>
            </a:r>
            <a:endParaRPr lang="zh-CN" altLang="en-US" sz="2200" dirty="0"/>
          </a:p>
        </p:txBody>
      </p:sp>
      <p:pic>
        <p:nvPicPr>
          <p:cNvPr id="528389" name="图片 528388" descr="Image8"/>
          <p:cNvPicPr>
            <a:picLocks noChangeAspect="1"/>
          </p:cNvPicPr>
          <p:nvPr/>
        </p:nvPicPr>
        <p:blipFill>
          <a:blip r:embed="rId2"/>
          <a:stretch>
            <a:fillRect/>
          </a:stretch>
        </p:blipFill>
        <p:spPr>
          <a:xfrm>
            <a:off x="755650" y="5084763"/>
            <a:ext cx="2089150" cy="1343025"/>
          </a:xfrm>
          <a:prstGeom prst="rect">
            <a:avLst/>
          </a:prstGeom>
          <a:noFill/>
          <a:ln w="9525">
            <a:noFill/>
          </a:ln>
        </p:spPr>
      </p:pic>
      <p:sp>
        <p:nvSpPr>
          <p:cNvPr id="528392" name="矩形 528391"/>
          <p:cNvSpPr/>
          <p:nvPr/>
        </p:nvSpPr>
        <p:spPr>
          <a:xfrm>
            <a:off x="6659563" y="6381750"/>
            <a:ext cx="2495550" cy="366713"/>
          </a:xfrm>
          <a:prstGeom prst="rect">
            <a:avLst/>
          </a:prstGeom>
          <a:noFill/>
          <a:ln w="9525">
            <a:noFill/>
          </a:ln>
        </p:spPr>
        <p:txBody>
          <a:bodyPr wrap="none" anchor="t" anchorCtr="0">
            <a:spAutoFit/>
          </a:bodyPr>
          <a:p>
            <a:r>
              <a:rPr lang="zh-CN" altLang="en-US" sz="1800" b="1" dirty="0">
                <a:solidFill>
                  <a:srgbClr val="FF3300"/>
                </a:solidFill>
                <a:latin typeface="Arial" panose="020B0604020202020204" pitchFamily="34" charset="0"/>
              </a:rPr>
              <a:t>肺孢子虫肺炎（</a:t>
            </a:r>
            <a:r>
              <a:rPr lang="en-US" altLang="zh-CN" sz="1800" b="1">
                <a:solidFill>
                  <a:srgbClr val="FF3300"/>
                </a:solidFill>
                <a:latin typeface="Arial" panose="020B0604020202020204" pitchFamily="34" charset="0"/>
              </a:rPr>
              <a:t>PCP</a:t>
            </a:r>
            <a:r>
              <a:rPr lang="zh-CN" altLang="en-US" sz="1800" b="1">
                <a:solidFill>
                  <a:srgbClr val="FF3300"/>
                </a:solidFill>
                <a:latin typeface="Arial" panose="020B0604020202020204" pitchFamily="34" charset="0"/>
              </a:rPr>
              <a:t>）</a:t>
            </a:r>
            <a:endParaRPr lang="zh-CN" altLang="en-US" sz="1800" b="1">
              <a:solidFill>
                <a:srgbClr val="FF3300"/>
              </a:solidFill>
              <a:latin typeface="Arial" panose="020B0604020202020204" pitchFamily="34" charset="0"/>
            </a:endParaRPr>
          </a:p>
        </p:txBody>
      </p:sp>
      <p:sp>
        <p:nvSpPr>
          <p:cNvPr id="528393" name="矩形 528392"/>
          <p:cNvSpPr/>
          <p:nvPr/>
        </p:nvSpPr>
        <p:spPr>
          <a:xfrm>
            <a:off x="827088" y="6381750"/>
            <a:ext cx="1795462" cy="366713"/>
          </a:xfrm>
          <a:prstGeom prst="rect">
            <a:avLst/>
          </a:prstGeom>
          <a:noFill/>
          <a:ln w="9525">
            <a:noFill/>
          </a:ln>
        </p:spPr>
        <p:txBody>
          <a:bodyPr wrap="none" anchor="t" anchorCtr="0">
            <a:spAutoFit/>
          </a:bodyPr>
          <a:p>
            <a:r>
              <a:rPr lang="zh-CN" altLang="en-US" sz="1800" b="1" dirty="0">
                <a:solidFill>
                  <a:srgbClr val="FF3300"/>
                </a:solidFill>
                <a:latin typeface="Arial" panose="020B0604020202020204" pitchFamily="34" charset="0"/>
              </a:rPr>
              <a:t>白色念珠菌感染</a:t>
            </a:r>
            <a:endParaRPr lang="zh-CN" altLang="en-US" sz="1800" b="1" dirty="0">
              <a:solidFill>
                <a:srgbClr val="FF3300"/>
              </a:solidFill>
              <a:latin typeface="Arial" panose="020B0604020202020204" pitchFamily="34" charset="0"/>
            </a:endParaRPr>
          </a:p>
        </p:txBody>
      </p:sp>
      <p:pic>
        <p:nvPicPr>
          <p:cNvPr id="528395" name="图片 528394"/>
          <p:cNvPicPr>
            <a:picLocks noChangeAspect="1"/>
          </p:cNvPicPr>
          <p:nvPr/>
        </p:nvPicPr>
        <p:blipFill>
          <a:blip r:embed="rId3"/>
          <a:stretch>
            <a:fillRect/>
          </a:stretch>
        </p:blipFill>
        <p:spPr>
          <a:xfrm>
            <a:off x="2916238" y="5037138"/>
            <a:ext cx="1800225" cy="1397000"/>
          </a:xfrm>
          <a:prstGeom prst="rect">
            <a:avLst/>
          </a:prstGeom>
          <a:noFill/>
          <a:ln w="12700">
            <a:noFill/>
          </a:ln>
        </p:spPr>
      </p:pic>
      <p:sp>
        <p:nvSpPr>
          <p:cNvPr id="528396" name="矩形 528395"/>
          <p:cNvSpPr/>
          <p:nvPr/>
        </p:nvSpPr>
        <p:spPr>
          <a:xfrm>
            <a:off x="2987675" y="6375400"/>
            <a:ext cx="1565275" cy="366713"/>
          </a:xfrm>
          <a:prstGeom prst="rect">
            <a:avLst/>
          </a:prstGeom>
          <a:noFill/>
          <a:ln w="9525">
            <a:noFill/>
          </a:ln>
        </p:spPr>
        <p:txBody>
          <a:bodyPr wrap="none" anchor="t" anchorCtr="0">
            <a:spAutoFit/>
          </a:bodyPr>
          <a:p>
            <a:r>
              <a:rPr lang="zh-CN" altLang="en-US" sz="1800" b="1" dirty="0">
                <a:solidFill>
                  <a:srgbClr val="FF3300"/>
                </a:solidFill>
                <a:latin typeface="Arial" panose="020B0604020202020204" pitchFamily="34" charset="0"/>
              </a:rPr>
              <a:t>颈部淋巴结核</a:t>
            </a:r>
            <a:endParaRPr lang="zh-CN" altLang="en-US" sz="1800" b="1" dirty="0">
              <a:solidFill>
                <a:srgbClr val="FF3300"/>
              </a:solidFill>
              <a:latin typeface="Arial" panose="020B0604020202020204" pitchFamily="34" charset="0"/>
            </a:endParaRPr>
          </a:p>
        </p:txBody>
      </p:sp>
      <p:pic>
        <p:nvPicPr>
          <p:cNvPr id="528397" name="图片 528396"/>
          <p:cNvPicPr>
            <a:picLocks noChangeAspect="1"/>
          </p:cNvPicPr>
          <p:nvPr/>
        </p:nvPicPr>
        <p:blipFill>
          <a:blip r:embed="rId4"/>
          <a:srcRect t="50212"/>
          <a:stretch>
            <a:fillRect/>
          </a:stretch>
        </p:blipFill>
        <p:spPr>
          <a:xfrm>
            <a:off x="4787900" y="5013325"/>
            <a:ext cx="1966913" cy="1368425"/>
          </a:xfrm>
          <a:prstGeom prst="rect">
            <a:avLst/>
          </a:prstGeom>
          <a:noFill/>
          <a:ln w="9525">
            <a:noFill/>
          </a:ln>
        </p:spPr>
      </p:pic>
      <p:sp>
        <p:nvSpPr>
          <p:cNvPr id="528398" name="矩形 528397"/>
          <p:cNvSpPr/>
          <p:nvPr/>
        </p:nvSpPr>
        <p:spPr>
          <a:xfrm>
            <a:off x="5181600" y="6381750"/>
            <a:ext cx="1335088" cy="366713"/>
          </a:xfrm>
          <a:prstGeom prst="rect">
            <a:avLst/>
          </a:prstGeom>
          <a:noFill/>
          <a:ln w="9525">
            <a:noFill/>
          </a:ln>
        </p:spPr>
        <p:txBody>
          <a:bodyPr wrap="none" anchor="t" anchorCtr="0">
            <a:spAutoFit/>
          </a:bodyPr>
          <a:p>
            <a:r>
              <a:rPr lang="zh-CN" altLang="en-US" sz="1800" b="1" dirty="0">
                <a:solidFill>
                  <a:srgbClr val="FF3300"/>
                </a:solidFill>
                <a:latin typeface="Arial" panose="020B0604020202020204" pitchFamily="34" charset="0"/>
              </a:rPr>
              <a:t>进行性消瘦</a:t>
            </a:r>
            <a:endParaRPr lang="zh-CN" altLang="en-US" sz="1800" b="1" dirty="0">
              <a:solidFill>
                <a:srgbClr val="FF3300"/>
              </a:solidFill>
              <a:latin typeface="Arial" panose="020B0604020202020204" pitchFamily="34" charset="0"/>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9413" name="图片 529412" descr="a4"/>
          <p:cNvPicPr>
            <a:picLocks noChangeAspect="1"/>
          </p:cNvPicPr>
          <p:nvPr/>
        </p:nvPicPr>
        <p:blipFill>
          <a:blip r:embed="rId1"/>
          <a:stretch>
            <a:fillRect/>
          </a:stretch>
        </p:blipFill>
        <p:spPr>
          <a:xfrm>
            <a:off x="971550" y="3500438"/>
            <a:ext cx="2881313" cy="2784475"/>
          </a:xfrm>
          <a:prstGeom prst="rect">
            <a:avLst/>
          </a:prstGeom>
          <a:noFill/>
          <a:ln w="9525">
            <a:noFill/>
          </a:ln>
        </p:spPr>
      </p:pic>
      <p:sp>
        <p:nvSpPr>
          <p:cNvPr id="529410" name="文本占位符 529409"/>
          <p:cNvSpPr>
            <a:spLocks noGrp="1"/>
          </p:cNvSpPr>
          <p:nvPr>
            <p:ph type="body" idx="1"/>
          </p:nvPr>
        </p:nvSpPr>
        <p:spPr>
          <a:xfrm>
            <a:off x="468313" y="765175"/>
            <a:ext cx="8229600" cy="2808288"/>
          </a:xfrm>
          <a:ln/>
        </p:spPr>
        <p:txBody>
          <a:bodyPr/>
          <a:p>
            <a:pPr marL="357505" indent="-357505">
              <a:lnSpc>
                <a:spcPct val="120000"/>
              </a:lnSpc>
              <a:buNone/>
            </a:pPr>
            <a:r>
              <a:rPr lang="zh-CN" altLang="en-US" sz="2400"/>
              <a:t>（</a:t>
            </a:r>
            <a:r>
              <a:rPr lang="en-US" altLang="zh-CN" sz="2400"/>
              <a:t>2</a:t>
            </a:r>
            <a:r>
              <a:rPr lang="zh-CN" altLang="en-US" sz="2400" dirty="0"/>
              <a:t>）诊断</a:t>
            </a:r>
            <a:endParaRPr lang="zh-CN" altLang="en-US" sz="2400" dirty="0"/>
          </a:p>
          <a:p>
            <a:pPr marL="357505" indent="-357505">
              <a:lnSpc>
                <a:spcPct val="120000"/>
              </a:lnSpc>
            </a:pPr>
            <a:r>
              <a:rPr lang="zh-CN" altLang="en-US" sz="2400" dirty="0">
                <a:solidFill>
                  <a:schemeClr val="accent2"/>
                </a:solidFill>
              </a:rPr>
              <a:t>经</a:t>
            </a:r>
            <a:r>
              <a:rPr lang="zh-CN" altLang="en-US" sz="2400" dirty="0"/>
              <a:t>血液检查</a:t>
            </a:r>
            <a:r>
              <a:rPr lang="zh-CN" altLang="en-US" sz="2400" dirty="0">
                <a:solidFill>
                  <a:schemeClr val="accent2"/>
                </a:solidFill>
              </a:rPr>
              <a:t>，艾滋病病毒抗体</a:t>
            </a:r>
            <a:r>
              <a:rPr lang="zh-CN" altLang="en-US" sz="2400" dirty="0"/>
              <a:t>确证试验为阳性者</a:t>
            </a:r>
            <a:r>
              <a:rPr lang="zh-CN" altLang="en-US" sz="2400" dirty="0">
                <a:solidFill>
                  <a:schemeClr val="accent2"/>
                </a:solidFill>
              </a:rPr>
              <a:t>，可诊断为艾滋病病毒感染者；</a:t>
            </a:r>
            <a:endParaRPr lang="zh-CN" altLang="en-US" sz="2400" dirty="0">
              <a:solidFill>
                <a:schemeClr val="accent2"/>
              </a:solidFill>
            </a:endParaRPr>
          </a:p>
          <a:p>
            <a:pPr marL="357505" indent="-357505">
              <a:lnSpc>
                <a:spcPct val="120000"/>
              </a:lnSpc>
            </a:pPr>
            <a:r>
              <a:rPr lang="zh-CN" altLang="en-US" sz="2400" dirty="0">
                <a:solidFill>
                  <a:schemeClr val="accent2"/>
                </a:solidFill>
              </a:rPr>
              <a:t>感染者出现典型艾滋病的临床症状或血液检查</a:t>
            </a:r>
            <a:r>
              <a:rPr lang="en-US" altLang="zh-CN" sz="2400">
                <a:solidFill>
                  <a:schemeClr val="accent2"/>
                </a:solidFill>
              </a:rPr>
              <a:t>CD</a:t>
            </a:r>
            <a:r>
              <a:rPr lang="en-US" altLang="zh-CN" sz="2400" baseline="-25000">
                <a:solidFill>
                  <a:schemeClr val="accent2"/>
                </a:solidFill>
              </a:rPr>
              <a:t>4</a:t>
            </a:r>
            <a:r>
              <a:rPr lang="zh-CN" altLang="en-US" sz="2400" dirty="0">
                <a:solidFill>
                  <a:schemeClr val="accent2"/>
                </a:solidFill>
              </a:rPr>
              <a:t>细胞计数</a:t>
            </a:r>
            <a:r>
              <a:rPr lang="zh-CN" altLang="en-US" sz="2400" dirty="0"/>
              <a:t>少于</a:t>
            </a:r>
            <a:r>
              <a:rPr lang="en-US" altLang="zh-CN" sz="2400">
                <a:solidFill>
                  <a:schemeClr val="accent2"/>
                </a:solidFill>
              </a:rPr>
              <a:t>200/mm</a:t>
            </a:r>
            <a:r>
              <a:rPr lang="en-US" altLang="zh-CN" sz="2400" baseline="30000">
                <a:solidFill>
                  <a:schemeClr val="accent2"/>
                </a:solidFill>
              </a:rPr>
              <a:t>3</a:t>
            </a:r>
            <a:r>
              <a:rPr lang="zh-CN" altLang="en-US" sz="2400" dirty="0">
                <a:solidFill>
                  <a:schemeClr val="accent2"/>
                </a:solidFill>
              </a:rPr>
              <a:t>时，诊断为艾滋病病人。</a:t>
            </a:r>
            <a:endParaRPr lang="zh-CN" altLang="en-US" sz="2400" dirty="0">
              <a:solidFill>
                <a:schemeClr val="accent2"/>
              </a:solidFill>
            </a:endParaRPr>
          </a:p>
        </p:txBody>
      </p:sp>
      <p:sp>
        <p:nvSpPr>
          <p:cNvPr id="529412" name="直接连接符 529411"/>
          <p:cNvSpPr/>
          <p:nvPr/>
        </p:nvSpPr>
        <p:spPr>
          <a:xfrm flipV="1">
            <a:off x="3276600" y="5013325"/>
            <a:ext cx="4248150" cy="0"/>
          </a:xfrm>
          <a:prstGeom prst="line">
            <a:avLst/>
          </a:prstGeom>
          <a:ln w="76200" cap="flat" cmpd="sng">
            <a:solidFill>
              <a:srgbClr val="FF3300"/>
            </a:solidFill>
            <a:prstDash val="solid"/>
            <a:headEnd type="none" w="med" len="med"/>
            <a:tailEnd type="none" w="med" len="med"/>
          </a:ln>
        </p:spPr>
      </p:sp>
      <p:sp>
        <p:nvSpPr>
          <p:cNvPr id="529414" name="矩形 529413"/>
          <p:cNvSpPr/>
          <p:nvPr/>
        </p:nvSpPr>
        <p:spPr>
          <a:xfrm>
            <a:off x="4932363" y="4797425"/>
            <a:ext cx="1119187" cy="366713"/>
          </a:xfrm>
          <a:prstGeom prst="rect">
            <a:avLst/>
          </a:prstGeom>
          <a:solidFill>
            <a:schemeClr val="bg1"/>
          </a:solidFill>
          <a:ln w="9525">
            <a:noFill/>
          </a:ln>
        </p:spPr>
        <p:txBody>
          <a:bodyPr wrap="none" anchor="t" anchorCtr="0">
            <a:spAutoFit/>
          </a:bodyPr>
          <a:p>
            <a:r>
              <a:rPr lang="en-US" altLang="zh-CN" sz="1800" b="1">
                <a:solidFill>
                  <a:srgbClr val="990000"/>
                </a:solidFill>
                <a:effectLst>
                  <a:outerShdw blurRad="38100" dist="38100" dir="2700000">
                    <a:srgbClr val="C0C0C0"/>
                  </a:outerShdw>
                </a:effectLst>
                <a:latin typeface="Arial" panose="020B0604020202020204" pitchFamily="34" charset="0"/>
              </a:rPr>
              <a:t>200/mm</a:t>
            </a:r>
            <a:r>
              <a:rPr lang="en-US" altLang="zh-CN" sz="1800" b="1" baseline="30000">
                <a:solidFill>
                  <a:srgbClr val="990000"/>
                </a:solidFill>
                <a:effectLst>
                  <a:outerShdw blurRad="38100" dist="38100" dir="2700000">
                    <a:srgbClr val="C0C0C0"/>
                  </a:outerShdw>
                </a:effectLst>
                <a:latin typeface="Arial" panose="020B0604020202020204" pitchFamily="34" charset="0"/>
              </a:rPr>
              <a:t>3</a:t>
            </a:r>
            <a:endParaRPr lang="en-US" altLang="zh-CN" sz="1800" b="1" baseline="30000">
              <a:solidFill>
                <a:srgbClr val="990000"/>
              </a:solidFill>
              <a:effectLst>
                <a:outerShdw blurRad="38100" dist="38100" dir="2700000">
                  <a:srgbClr val="C0C0C0"/>
                </a:outerShdw>
              </a:effectLst>
              <a:latin typeface="Arial" panose="020B0604020202020204" pitchFamily="34" charset="0"/>
            </a:endParaRPr>
          </a:p>
        </p:txBody>
      </p:sp>
      <p:sp>
        <p:nvSpPr>
          <p:cNvPr id="529415" name="矩形 529414"/>
          <p:cNvSpPr/>
          <p:nvPr/>
        </p:nvSpPr>
        <p:spPr>
          <a:xfrm>
            <a:off x="6372225" y="5373688"/>
            <a:ext cx="1335088" cy="366712"/>
          </a:xfrm>
          <a:prstGeom prst="rect">
            <a:avLst/>
          </a:prstGeom>
          <a:noFill/>
          <a:ln w="9525">
            <a:noFill/>
          </a:ln>
        </p:spPr>
        <p:txBody>
          <a:bodyPr wrap="none" anchor="t" anchorCtr="0">
            <a:spAutoFit/>
          </a:bodyPr>
          <a:p>
            <a:r>
              <a:rPr lang="zh-CN" altLang="en-US" sz="1800" b="1" dirty="0">
                <a:solidFill>
                  <a:srgbClr val="990000"/>
                </a:solidFill>
                <a:effectLst>
                  <a:outerShdw blurRad="38100" dist="38100" dir="2700000">
                    <a:srgbClr val="C0C0C0"/>
                  </a:outerShdw>
                </a:effectLst>
                <a:latin typeface="Arial" panose="020B0604020202020204" pitchFamily="34" charset="0"/>
              </a:rPr>
              <a:t>艾滋病病人</a:t>
            </a:r>
            <a:endParaRPr lang="zh-CN" altLang="en-US" sz="1800" b="1" dirty="0">
              <a:solidFill>
                <a:srgbClr val="990000"/>
              </a:solidFill>
              <a:effectLst>
                <a:outerShdw blurRad="38100" dist="38100" dir="2700000">
                  <a:srgbClr val="C0C0C0"/>
                </a:outerShdw>
              </a:effectLst>
              <a:latin typeface="Arial" panose="020B0604020202020204" pitchFamily="34" charset="0"/>
            </a:endParaRPr>
          </a:p>
        </p:txBody>
      </p:sp>
      <p:sp>
        <p:nvSpPr>
          <p:cNvPr id="529416" name="矩形 529415"/>
          <p:cNvSpPr/>
          <p:nvPr/>
        </p:nvSpPr>
        <p:spPr>
          <a:xfrm>
            <a:off x="6372225" y="4076700"/>
            <a:ext cx="2025650" cy="366713"/>
          </a:xfrm>
          <a:prstGeom prst="rect">
            <a:avLst/>
          </a:prstGeom>
          <a:noFill/>
          <a:ln w="9525">
            <a:noFill/>
          </a:ln>
        </p:spPr>
        <p:txBody>
          <a:bodyPr wrap="none" anchor="t" anchorCtr="0">
            <a:spAutoFit/>
          </a:bodyPr>
          <a:p>
            <a:r>
              <a:rPr lang="zh-CN" altLang="en-US" sz="1800" b="1" dirty="0">
                <a:solidFill>
                  <a:srgbClr val="990000"/>
                </a:solidFill>
                <a:effectLst>
                  <a:outerShdw blurRad="38100" dist="38100" dir="2700000">
                    <a:srgbClr val="C0C0C0"/>
                  </a:outerShdw>
                </a:effectLst>
                <a:latin typeface="Arial" panose="020B0604020202020204" pitchFamily="34" charset="0"/>
              </a:rPr>
              <a:t>艾滋病病毒感染者</a:t>
            </a:r>
            <a:endParaRPr lang="zh-CN" altLang="en-US" sz="1800" b="1" dirty="0">
              <a:solidFill>
                <a:srgbClr val="990000"/>
              </a:solidFill>
              <a:effectLst>
                <a:outerShdw blurRad="38100" dist="38100" dir="2700000">
                  <a:srgbClr val="C0C0C0"/>
                </a:outerShdw>
              </a:effectLst>
              <a:latin typeface="Arial" panose="020B0604020202020204" pitchFamily="34" charset="0"/>
            </a:endParaRPr>
          </a:p>
        </p:txBody>
      </p:sp>
      <p:sp>
        <p:nvSpPr>
          <p:cNvPr id="529417" name="椭圆 529416"/>
          <p:cNvSpPr/>
          <p:nvPr/>
        </p:nvSpPr>
        <p:spPr>
          <a:xfrm>
            <a:off x="4427538" y="4005263"/>
            <a:ext cx="1008062" cy="576262"/>
          </a:xfrm>
          <a:prstGeom prst="ellipse">
            <a:avLst/>
          </a:prstGeom>
          <a:solidFill>
            <a:srgbClr val="FFFF00"/>
          </a:solidFill>
          <a:ln w="9525" cap="flat" cmpd="sng">
            <a:solidFill>
              <a:schemeClr val="tx1"/>
            </a:solidFill>
            <a:prstDash val="solid"/>
            <a:headEnd type="none" w="med" len="med"/>
            <a:tailEnd type="none" w="med" len="med"/>
          </a:ln>
        </p:spPr>
        <p:txBody>
          <a:bodyPr wrap="none" anchor="ctr" anchorCtr="0"/>
          <a:p>
            <a:pPr algn="ctr"/>
            <a:r>
              <a:rPr lang="zh-CN" altLang="en-US" sz="1400" b="1" dirty="0">
                <a:solidFill>
                  <a:srgbClr val="990000"/>
                </a:solidFill>
                <a:latin typeface="Arial" panose="020B0604020202020204" pitchFamily="34" charset="0"/>
              </a:rPr>
              <a:t>无症状</a:t>
            </a:r>
            <a:endParaRPr lang="zh-CN" altLang="en-US" sz="1400" b="1" dirty="0">
              <a:solidFill>
                <a:srgbClr val="990000"/>
              </a:solidFill>
              <a:latin typeface="Arial" panose="020B0604020202020204" pitchFamily="34" charset="0"/>
            </a:endParaRPr>
          </a:p>
        </p:txBody>
      </p:sp>
      <p:sp>
        <p:nvSpPr>
          <p:cNvPr id="529418" name="椭圆 529417"/>
          <p:cNvSpPr/>
          <p:nvPr/>
        </p:nvSpPr>
        <p:spPr>
          <a:xfrm>
            <a:off x="4427538" y="5300663"/>
            <a:ext cx="1008062" cy="576262"/>
          </a:xfrm>
          <a:prstGeom prst="ellipse">
            <a:avLst/>
          </a:prstGeom>
          <a:solidFill>
            <a:srgbClr val="FF3300"/>
          </a:solidFill>
          <a:ln w="9525" cap="flat" cmpd="sng">
            <a:solidFill>
              <a:schemeClr val="tx1"/>
            </a:solidFill>
            <a:prstDash val="solid"/>
            <a:headEnd type="none" w="med" len="med"/>
            <a:tailEnd type="none" w="med" len="med"/>
          </a:ln>
        </p:spPr>
        <p:txBody>
          <a:bodyPr wrap="none" anchor="ctr" anchorCtr="0"/>
          <a:p>
            <a:pPr algn="ctr"/>
            <a:r>
              <a:rPr lang="zh-CN" altLang="en-US" sz="1400" b="1" dirty="0">
                <a:solidFill>
                  <a:srgbClr val="FFFF00"/>
                </a:solidFill>
                <a:latin typeface="Arial" panose="020B0604020202020204" pitchFamily="34" charset="0"/>
              </a:rPr>
              <a:t>有症状</a:t>
            </a:r>
            <a:endParaRPr lang="zh-CN" altLang="en-US" sz="1400" b="1" dirty="0">
              <a:solidFill>
                <a:srgbClr val="FFFF00"/>
              </a:solidFill>
              <a:latin typeface="Arial" panose="020B0604020202020204" pitchFamily="34" charset="0"/>
            </a:endParaRPr>
          </a:p>
        </p:txBody>
      </p:sp>
      <p:sp>
        <p:nvSpPr>
          <p:cNvPr id="529419" name="上箭头 529418"/>
          <p:cNvSpPr/>
          <p:nvPr/>
        </p:nvSpPr>
        <p:spPr>
          <a:xfrm>
            <a:off x="6156325" y="3860800"/>
            <a:ext cx="287338" cy="1008063"/>
          </a:xfrm>
          <a:prstGeom prst="upArrow">
            <a:avLst>
              <a:gd name="adj1" fmla="val 50000"/>
              <a:gd name="adj2" fmla="val 87707"/>
            </a:avLst>
          </a:prstGeom>
          <a:solidFill>
            <a:srgbClr val="0000CC"/>
          </a:solidFill>
          <a:ln w="9525" cap="flat" cmpd="sng">
            <a:solidFill>
              <a:schemeClr val="tx1"/>
            </a:solidFill>
            <a:prstDash val="solid"/>
            <a:miter/>
            <a:headEnd type="none" w="med" len="med"/>
            <a:tailEnd type="none" w="med" len="med"/>
          </a:ln>
        </p:spPr>
        <p:txBody>
          <a:bodyPr/>
          <a:p>
            <a:endParaRPr lang="zh-CN" altLang="en-US"/>
          </a:p>
        </p:txBody>
      </p:sp>
      <p:sp>
        <p:nvSpPr>
          <p:cNvPr id="529420" name="下箭头 529419"/>
          <p:cNvSpPr/>
          <p:nvPr/>
        </p:nvSpPr>
        <p:spPr>
          <a:xfrm>
            <a:off x="6156325" y="5157788"/>
            <a:ext cx="288925" cy="1008062"/>
          </a:xfrm>
          <a:prstGeom prst="downArrow">
            <a:avLst>
              <a:gd name="adj1" fmla="val 50000"/>
              <a:gd name="adj2" fmla="val 87225"/>
            </a:avLst>
          </a:prstGeom>
          <a:solidFill>
            <a:srgbClr val="0000CC"/>
          </a:solidFill>
          <a:ln w="9525" cap="flat" cmpd="sng">
            <a:solidFill>
              <a:schemeClr val="tx1"/>
            </a:solidFill>
            <a:prstDash val="solid"/>
            <a:miter/>
            <a:headEnd type="none" w="med" len="med"/>
            <a:tailEnd type="none" w="med" len="med"/>
          </a:ln>
        </p:spPr>
        <p:txBody>
          <a:bodyPr/>
          <a:p>
            <a:endParaRPr lang="zh-CN" altLang="en-US"/>
          </a:p>
        </p:txBody>
      </p:sp>
      <p:sp>
        <p:nvSpPr>
          <p:cNvPr id="529421" name="矩形 529420"/>
          <p:cNvSpPr/>
          <p:nvPr/>
        </p:nvSpPr>
        <p:spPr>
          <a:xfrm>
            <a:off x="7524750" y="4797425"/>
            <a:ext cx="1068388" cy="376238"/>
          </a:xfrm>
          <a:prstGeom prst="rect">
            <a:avLst/>
          </a:prstGeom>
          <a:solidFill>
            <a:srgbClr val="FF3300"/>
          </a:solidFill>
          <a:ln w="9525" cap="flat" cmpd="sng">
            <a:solidFill>
              <a:srgbClr val="FF3300"/>
            </a:solidFill>
            <a:prstDash val="solid"/>
            <a:miter/>
            <a:headEnd type="none" w="med" len="med"/>
            <a:tailEnd type="none" w="med" len="med"/>
          </a:ln>
        </p:spPr>
        <p:txBody>
          <a:bodyPr wrap="none" anchor="t" anchorCtr="0">
            <a:spAutoFit/>
          </a:bodyPr>
          <a:p>
            <a:r>
              <a:rPr lang="en-US" altLang="zh-CN" sz="1800" b="1">
                <a:solidFill>
                  <a:schemeClr val="bg1"/>
                </a:solidFill>
                <a:effectLst>
                  <a:outerShdw blurRad="38100" dist="38100" dir="2700000">
                    <a:srgbClr val="000000"/>
                  </a:outerShdw>
                </a:effectLst>
                <a:latin typeface="Arial" panose="020B0604020202020204" pitchFamily="34" charset="0"/>
              </a:rPr>
              <a:t>CD</a:t>
            </a:r>
            <a:r>
              <a:rPr lang="en-US" altLang="zh-CN" sz="1800" b="1" baseline="-25000">
                <a:solidFill>
                  <a:schemeClr val="bg1"/>
                </a:solidFill>
                <a:effectLst>
                  <a:outerShdw blurRad="38100" dist="38100" dir="2700000">
                    <a:srgbClr val="000000"/>
                  </a:outerShdw>
                </a:effectLst>
                <a:latin typeface="Arial" panose="020B0604020202020204" pitchFamily="34" charset="0"/>
              </a:rPr>
              <a:t>4</a:t>
            </a:r>
            <a:r>
              <a:rPr lang="zh-CN" altLang="en-US" sz="1800" b="1" dirty="0">
                <a:solidFill>
                  <a:schemeClr val="bg1"/>
                </a:solidFill>
                <a:effectLst>
                  <a:outerShdw blurRad="38100" dist="38100" dir="2700000">
                    <a:srgbClr val="000000"/>
                  </a:outerShdw>
                </a:effectLst>
                <a:latin typeface="Arial" panose="020B0604020202020204" pitchFamily="34" charset="0"/>
              </a:rPr>
              <a:t>细胞</a:t>
            </a:r>
            <a:endParaRPr lang="zh-CN" altLang="en-US" sz="1800" b="1" baseline="30000" dirty="0">
              <a:solidFill>
                <a:schemeClr val="bg1"/>
              </a:solidFill>
              <a:effectLst>
                <a:outerShdw blurRad="38100" dist="38100" dir="2700000">
                  <a:srgbClr val="000000"/>
                </a:outerShdw>
              </a:effectLst>
              <a:latin typeface="Arial" panose="020B0604020202020204" pitchFamily="34" charset="0"/>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0434" name="文本占位符 530433"/>
          <p:cNvSpPr>
            <a:spLocks noGrp="1"/>
          </p:cNvSpPr>
          <p:nvPr>
            <p:ph type="body" idx="1"/>
          </p:nvPr>
        </p:nvSpPr>
        <p:spPr>
          <a:xfrm>
            <a:off x="468313" y="620713"/>
            <a:ext cx="8229600" cy="2808287"/>
          </a:xfrm>
          <a:ln/>
        </p:spPr>
        <p:txBody>
          <a:bodyPr/>
          <a:p>
            <a:pPr marL="357505" indent="-357505">
              <a:lnSpc>
                <a:spcPct val="130000"/>
              </a:lnSpc>
              <a:buNone/>
            </a:pPr>
            <a:r>
              <a:rPr lang="zh-CN" altLang="en-US" sz="2400" dirty="0"/>
              <a:t>（</a:t>
            </a:r>
            <a:r>
              <a:rPr lang="en-US" altLang="zh-CN" sz="2400"/>
              <a:t>3</a:t>
            </a:r>
            <a:r>
              <a:rPr lang="zh-CN" altLang="en-US" sz="2400" dirty="0"/>
              <a:t>） 治疗</a:t>
            </a:r>
            <a:endParaRPr lang="zh-CN" altLang="en-US" sz="2400" dirty="0"/>
          </a:p>
          <a:p>
            <a:pPr marL="357505" indent="-357505">
              <a:lnSpc>
                <a:spcPct val="130000"/>
              </a:lnSpc>
            </a:pPr>
            <a:r>
              <a:rPr lang="zh-CN" altLang="en-US" sz="2400" dirty="0">
                <a:solidFill>
                  <a:schemeClr val="accent2"/>
                </a:solidFill>
              </a:rPr>
              <a:t>目前还不能根治艾滋病，也无有效的疫苗来预防艾滋病，但</a:t>
            </a:r>
            <a:r>
              <a:rPr lang="zh-CN" altLang="en-US" sz="2400" dirty="0"/>
              <a:t>已有较好的治疗药物</a:t>
            </a:r>
            <a:r>
              <a:rPr lang="zh-CN" altLang="en-US" sz="2400" dirty="0">
                <a:solidFill>
                  <a:schemeClr val="accent2"/>
                </a:solidFill>
              </a:rPr>
              <a:t>，这些药物能有效地控制病情，使病人恢复基本的生活和生产活动，大大地延长病人的生命，并提高其生活质量。</a:t>
            </a:r>
            <a:endParaRPr lang="zh-CN" altLang="en-US" sz="2400" dirty="0">
              <a:solidFill>
                <a:schemeClr val="accent2"/>
              </a:solidFill>
            </a:endParaRPr>
          </a:p>
        </p:txBody>
      </p:sp>
      <p:pic>
        <p:nvPicPr>
          <p:cNvPr id="530436" name="图片 530435" descr="slide0500_image360"/>
          <p:cNvPicPr>
            <a:picLocks noChangeAspect="1"/>
          </p:cNvPicPr>
          <p:nvPr/>
        </p:nvPicPr>
        <p:blipFill>
          <a:blip r:embed="rId1"/>
          <a:srcRect t="10677" b="14429"/>
          <a:stretch>
            <a:fillRect/>
          </a:stretch>
        </p:blipFill>
        <p:spPr>
          <a:xfrm>
            <a:off x="6804025" y="3068638"/>
            <a:ext cx="1958975" cy="2303462"/>
          </a:xfrm>
          <a:prstGeom prst="rect">
            <a:avLst/>
          </a:prstGeom>
          <a:noFill/>
          <a:ln w="9525" cap="flat" cmpd="sng">
            <a:solidFill>
              <a:srgbClr val="CC0099"/>
            </a:solidFill>
            <a:prstDash val="solid"/>
            <a:miter/>
            <a:headEnd type="none" w="med" len="med"/>
            <a:tailEnd type="none" w="med" len="med"/>
          </a:ln>
        </p:spPr>
      </p:pic>
      <p:sp>
        <p:nvSpPr>
          <p:cNvPr id="530437" name="文本框 530436"/>
          <p:cNvSpPr txBox="1"/>
          <p:nvPr/>
        </p:nvSpPr>
        <p:spPr>
          <a:xfrm>
            <a:off x="6732588" y="5445125"/>
            <a:ext cx="2160587" cy="1314450"/>
          </a:xfrm>
          <a:prstGeom prst="rect">
            <a:avLst/>
          </a:prstGeom>
          <a:noFill/>
          <a:ln w="9525">
            <a:noFill/>
          </a:ln>
        </p:spPr>
        <p:txBody>
          <a:bodyPr>
            <a:spAutoFit/>
          </a:bodyPr>
          <a:p>
            <a:pPr>
              <a:spcBef>
                <a:spcPct val="50000"/>
              </a:spcBef>
            </a:pPr>
            <a:r>
              <a:rPr lang="zh-CN" altLang="en-US" sz="1600" b="1" dirty="0">
                <a:solidFill>
                  <a:srgbClr val="990000"/>
                </a:solidFill>
                <a:latin typeface="Arial" panose="020B0604020202020204" pitchFamily="34" charset="0"/>
              </a:rPr>
              <a:t>巴塞罗那奥运会上战胜熊倪的洛加尼斯，当时已感染艾滋病病毒，经过治疗现在活得好好的</a:t>
            </a:r>
            <a:endParaRPr lang="zh-CN" altLang="en-US" sz="1600" b="1" dirty="0">
              <a:solidFill>
                <a:srgbClr val="990000"/>
              </a:solidFill>
              <a:latin typeface="Arial" panose="020B0604020202020204" pitchFamily="34" charset="0"/>
            </a:endParaRPr>
          </a:p>
        </p:txBody>
      </p:sp>
      <p:pic>
        <p:nvPicPr>
          <p:cNvPr id="530438" name="图片 530437" descr="yao_magic_229_041130"/>
          <p:cNvPicPr>
            <a:picLocks noChangeAspect="1"/>
          </p:cNvPicPr>
          <p:nvPr/>
        </p:nvPicPr>
        <p:blipFill>
          <a:blip r:embed="rId2"/>
          <a:stretch>
            <a:fillRect/>
          </a:stretch>
        </p:blipFill>
        <p:spPr>
          <a:xfrm>
            <a:off x="3779838" y="3357563"/>
            <a:ext cx="2736850" cy="2151062"/>
          </a:xfrm>
          <a:prstGeom prst="rect">
            <a:avLst/>
          </a:prstGeom>
          <a:noFill/>
          <a:ln w="9525">
            <a:noFill/>
          </a:ln>
        </p:spPr>
      </p:pic>
      <p:pic>
        <p:nvPicPr>
          <p:cNvPr id="530439" name="图片 530438" descr="复件 DSCN1689"/>
          <p:cNvPicPr>
            <a:picLocks noChangeAspect="1"/>
          </p:cNvPicPr>
          <p:nvPr/>
        </p:nvPicPr>
        <p:blipFill>
          <a:blip r:embed="rId3"/>
          <a:stretch>
            <a:fillRect/>
          </a:stretch>
        </p:blipFill>
        <p:spPr>
          <a:xfrm>
            <a:off x="755650" y="3357563"/>
            <a:ext cx="2879725" cy="2160587"/>
          </a:xfrm>
          <a:prstGeom prst="rect">
            <a:avLst/>
          </a:prstGeom>
          <a:noFill/>
          <a:ln w="9525">
            <a:noFill/>
          </a:ln>
        </p:spPr>
      </p:pic>
      <p:sp>
        <p:nvSpPr>
          <p:cNvPr id="530440" name="矩形 530439"/>
          <p:cNvSpPr/>
          <p:nvPr/>
        </p:nvSpPr>
        <p:spPr>
          <a:xfrm>
            <a:off x="827088" y="5516563"/>
            <a:ext cx="2736850" cy="1163637"/>
          </a:xfrm>
          <a:prstGeom prst="rect">
            <a:avLst/>
          </a:prstGeom>
          <a:noFill/>
          <a:ln w="9525">
            <a:noFill/>
          </a:ln>
        </p:spPr>
        <p:txBody>
          <a:bodyPr>
            <a:spAutoFit/>
          </a:bodyPr>
          <a:p>
            <a:pPr>
              <a:lnSpc>
                <a:spcPct val="130000"/>
              </a:lnSpc>
            </a:pPr>
            <a:r>
              <a:rPr lang="zh-CN" altLang="en-US" sz="1800" dirty="0">
                <a:solidFill>
                  <a:srgbClr val="990000"/>
                </a:solidFill>
                <a:latin typeface="黑体" panose="02010609060101010101" pitchFamily="49" charset="-122"/>
                <a:ea typeface="黑体" panose="02010609060101010101" pitchFamily="49" charset="-122"/>
              </a:rPr>
              <a:t>鸡尾酒疗法发明者美藉华人何大一先生</a:t>
            </a:r>
            <a:r>
              <a:rPr lang="en-US" altLang="zh-CN" sz="1800">
                <a:solidFill>
                  <a:srgbClr val="990000"/>
                </a:solidFill>
                <a:latin typeface="黑体" panose="02010609060101010101" pitchFamily="49" charset="-122"/>
                <a:ea typeface="黑体" panose="02010609060101010101" pitchFamily="49" charset="-122"/>
              </a:rPr>
              <a:t>(</a:t>
            </a:r>
            <a:r>
              <a:rPr lang="zh-CN" altLang="en-US" sz="1800">
                <a:solidFill>
                  <a:srgbClr val="990000"/>
                </a:solidFill>
                <a:latin typeface="黑体" panose="02010609060101010101" pitchFamily="49" charset="-122"/>
                <a:ea typeface="黑体" panose="02010609060101010101" pitchFamily="49" charset="-122"/>
              </a:rPr>
              <a:t>左</a:t>
            </a:r>
            <a:r>
              <a:rPr lang="en-US" altLang="zh-CN" sz="1800">
                <a:solidFill>
                  <a:srgbClr val="990000"/>
                </a:solidFill>
                <a:latin typeface="黑体" panose="02010609060101010101" pitchFamily="49" charset="-122"/>
                <a:ea typeface="黑体" panose="02010609060101010101" pitchFamily="49" charset="-122"/>
              </a:rPr>
              <a:t>)</a:t>
            </a:r>
            <a:r>
              <a:rPr lang="zh-CN" altLang="en-US" sz="1800" dirty="0">
                <a:solidFill>
                  <a:srgbClr val="990000"/>
                </a:solidFill>
                <a:latin typeface="黑体" panose="02010609060101010101" pitchFamily="49" charset="-122"/>
                <a:ea typeface="黑体" panose="02010609060101010101" pitchFamily="49" charset="-122"/>
              </a:rPr>
              <a:t>与桂希恩教授</a:t>
            </a:r>
            <a:endParaRPr lang="zh-CN" altLang="en-US" sz="1800" dirty="0">
              <a:solidFill>
                <a:srgbClr val="990000"/>
              </a:solidFill>
              <a:latin typeface="黑体" panose="02010609060101010101" pitchFamily="49" charset="-122"/>
              <a:ea typeface="黑体" panose="02010609060101010101" pitchFamily="49" charset="-122"/>
            </a:endParaRPr>
          </a:p>
        </p:txBody>
      </p:sp>
      <p:sp>
        <p:nvSpPr>
          <p:cNvPr id="530441" name="矩形 530440"/>
          <p:cNvSpPr/>
          <p:nvPr/>
        </p:nvSpPr>
        <p:spPr>
          <a:xfrm>
            <a:off x="3779838" y="5546725"/>
            <a:ext cx="2736850" cy="1195388"/>
          </a:xfrm>
          <a:prstGeom prst="rect">
            <a:avLst/>
          </a:prstGeom>
          <a:noFill/>
          <a:ln w="12700">
            <a:noFill/>
          </a:ln>
        </p:spPr>
        <p:txBody>
          <a:bodyPr>
            <a:spAutoFit/>
          </a:bodyPr>
          <a:p>
            <a:pPr>
              <a:lnSpc>
                <a:spcPct val="90000"/>
              </a:lnSpc>
            </a:pPr>
            <a:r>
              <a:rPr lang="zh-CN" altLang="en-US" sz="1600" b="1">
                <a:solidFill>
                  <a:srgbClr val="990000"/>
                </a:solidFill>
                <a:latin typeface="Times New Roman" panose="02020603050405020304" pitchFamily="18" charset="0"/>
              </a:rPr>
              <a:t>前</a:t>
            </a:r>
            <a:r>
              <a:rPr lang="en-US" altLang="zh-CN" sz="1600" b="1">
                <a:solidFill>
                  <a:srgbClr val="990000"/>
                </a:solidFill>
                <a:latin typeface="Times New Roman" panose="02020603050405020304" pitchFamily="18" charset="0"/>
              </a:rPr>
              <a:t>NBA</a:t>
            </a:r>
            <a:r>
              <a:rPr lang="zh-CN" altLang="en-US" sz="1600" b="1" dirty="0">
                <a:solidFill>
                  <a:srgbClr val="990000"/>
                </a:solidFill>
                <a:latin typeface="Times New Roman" panose="02020603050405020304" pitchFamily="18" charset="0"/>
              </a:rPr>
              <a:t>巨星魔术师约翰逊是艾滋病病人，现在是一个成功的商人。据说现在他身上的病毒少到用目前的方法已测不出来！</a:t>
            </a:r>
            <a:endParaRPr lang="zh-CN" altLang="en-US" sz="1600" b="1" dirty="0">
              <a:solidFill>
                <a:srgbClr val="990000"/>
              </a:solidFill>
              <a:latin typeface="Times New Roman" panose="02020603050405020304" pitchFamily="18" charset="0"/>
            </a:endParaRP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3864" name="文本占位符 633863"/>
          <p:cNvSpPr>
            <a:spLocks noGrp="1"/>
          </p:cNvSpPr>
          <p:nvPr>
            <p:ph type="body" idx="1"/>
          </p:nvPr>
        </p:nvSpPr>
        <p:spPr>
          <a:xfrm>
            <a:off x="468313" y="981075"/>
            <a:ext cx="8229600" cy="1439863"/>
          </a:xfrm>
          <a:ln/>
        </p:spPr>
        <p:txBody>
          <a:bodyPr/>
          <a:p>
            <a:r>
              <a:rPr lang="zh-CN" altLang="en-US" sz="2400" dirty="0">
                <a:solidFill>
                  <a:srgbClr val="333399"/>
                </a:solidFill>
              </a:rPr>
              <a:t>我国有一些病人生命垂危，家人已经开始准备后事，但是经过治疗，不仅重新站了起来，而且还能够从事一定的体力劳动，开始了生产自救，对生活又充满了新的希望。</a:t>
            </a:r>
            <a:endParaRPr lang="zh-CN" altLang="en-US" sz="2400" dirty="0">
              <a:solidFill>
                <a:srgbClr val="333399"/>
              </a:solidFill>
            </a:endParaRPr>
          </a:p>
        </p:txBody>
      </p:sp>
      <p:pic>
        <p:nvPicPr>
          <p:cNvPr id="633865" name="图片 633864" descr="DSC00331"/>
          <p:cNvPicPr>
            <a:picLocks noChangeAspect="1"/>
          </p:cNvPicPr>
          <p:nvPr/>
        </p:nvPicPr>
        <p:blipFill>
          <a:blip r:embed="rId1"/>
          <a:stretch>
            <a:fillRect/>
          </a:stretch>
        </p:blipFill>
        <p:spPr>
          <a:xfrm>
            <a:off x="1619250" y="2420938"/>
            <a:ext cx="5400675" cy="4049712"/>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633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6130" name="标题 816129"/>
          <p:cNvSpPr>
            <a:spLocks noGrp="1"/>
          </p:cNvSpPr>
          <p:nvPr>
            <p:ph type="title"/>
          </p:nvPr>
        </p:nvSpPr>
        <p:spPr>
          <a:xfrm>
            <a:off x="1116013" y="333375"/>
            <a:ext cx="7793037" cy="1214438"/>
          </a:xfrm>
          <a:ln/>
        </p:spPr>
        <p:txBody>
          <a:bodyPr anchor="b" anchorCtr="0"/>
          <a:p>
            <a:r>
              <a:rPr lang="zh-CN" altLang="en-US" b="1" dirty="0">
                <a:solidFill>
                  <a:schemeClr val="tx1"/>
                </a:solidFill>
              </a:rPr>
              <a:t>艾滋病的实验室检测和诊断</a:t>
            </a:r>
            <a:endParaRPr lang="zh-CN" altLang="en-US" b="1" dirty="0">
              <a:solidFill>
                <a:schemeClr val="tx1"/>
              </a:solidFill>
            </a:endParaRPr>
          </a:p>
        </p:txBody>
      </p:sp>
      <p:sp>
        <p:nvSpPr>
          <p:cNvPr id="816131" name="文本占位符 816130"/>
          <p:cNvSpPr>
            <a:spLocks noGrp="1"/>
          </p:cNvSpPr>
          <p:nvPr>
            <p:ph type="body" idx="1"/>
          </p:nvPr>
        </p:nvSpPr>
        <p:spPr>
          <a:xfrm>
            <a:off x="468313" y="2205038"/>
            <a:ext cx="8207375" cy="4330700"/>
          </a:xfrm>
          <a:ln/>
        </p:spPr>
        <p:txBody>
          <a:bodyPr/>
          <a:p>
            <a:pPr>
              <a:lnSpc>
                <a:spcPct val="90000"/>
              </a:lnSpc>
            </a:pPr>
            <a:r>
              <a:rPr lang="zh-CN" altLang="en-US" dirty="0"/>
              <a:t>初筛实验：武汉市各级疾病预防控制中心和各级医院都是初筛实验室）</a:t>
            </a:r>
            <a:endParaRPr lang="zh-CN" altLang="en-US" dirty="0"/>
          </a:p>
          <a:p>
            <a:pPr>
              <a:lnSpc>
                <a:spcPct val="90000"/>
              </a:lnSpc>
            </a:pPr>
            <a:r>
              <a:rPr lang="zh-CN" altLang="en-US" dirty="0"/>
              <a:t>结果判断：初筛实验呈阴性反应、即报告</a:t>
            </a:r>
            <a:r>
              <a:rPr lang="en-US" altLang="zh-CN"/>
              <a:t>HIV</a:t>
            </a:r>
            <a:r>
              <a:rPr lang="zh-CN" altLang="en-US" dirty="0"/>
              <a:t>抗体阴性；对呈阳性反应的标本，初筛实验室将标本连同送检单送武汉市ＣＤＣ）进行确认。</a:t>
            </a:r>
            <a:endParaRPr lang="zh-CN" altLang="en-US" dirty="0"/>
          </a:p>
          <a:p>
            <a:pPr>
              <a:lnSpc>
                <a:spcPct val="90000"/>
              </a:lnSpc>
            </a:pPr>
            <a:r>
              <a:rPr lang="zh-CN" altLang="en-US" dirty="0"/>
              <a:t>初筛实验室只能出具阴性报告，不能出具</a:t>
            </a:r>
            <a:r>
              <a:rPr lang="en-US" altLang="zh-CN"/>
              <a:t>HIV</a:t>
            </a:r>
            <a:r>
              <a:rPr lang="zh-CN" altLang="en-US" dirty="0"/>
              <a:t>抗体阳性报告，不能将初筛阳性结果告诉受检者本人。</a:t>
            </a:r>
            <a:endParaRPr lang="zh-CN" altLang="en-US" dirty="0"/>
          </a:p>
          <a:p>
            <a:pPr>
              <a:lnSpc>
                <a:spcPct val="90000"/>
              </a:lnSpc>
            </a:pPr>
            <a:endParaRPr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7154" name="标题 817153"/>
          <p:cNvSpPr>
            <a:spLocks noGrp="1"/>
          </p:cNvSpPr>
          <p:nvPr>
            <p:ph type="title"/>
          </p:nvPr>
        </p:nvSpPr>
        <p:spPr>
          <a:ln/>
        </p:spPr>
        <p:txBody>
          <a:bodyPr anchor="b" anchorCtr="0"/>
          <a:p>
            <a:r>
              <a:rPr lang="zh-CN" altLang="en-US" b="1" dirty="0">
                <a:solidFill>
                  <a:schemeClr val="tx1"/>
                </a:solidFill>
              </a:rPr>
              <a:t>艾滋病的实验室检测和诊断</a:t>
            </a:r>
            <a:endParaRPr lang="zh-CN" altLang="en-US" b="1" dirty="0">
              <a:solidFill>
                <a:schemeClr val="tx1"/>
              </a:solidFill>
            </a:endParaRPr>
          </a:p>
        </p:txBody>
      </p:sp>
      <p:sp>
        <p:nvSpPr>
          <p:cNvPr id="817155" name="文本占位符 817154"/>
          <p:cNvSpPr>
            <a:spLocks noGrp="1"/>
          </p:cNvSpPr>
          <p:nvPr>
            <p:ph type="body" idx="1"/>
          </p:nvPr>
        </p:nvSpPr>
        <p:spPr>
          <a:xfrm>
            <a:off x="900113" y="2349500"/>
            <a:ext cx="7632700" cy="4032250"/>
          </a:xfrm>
          <a:ln/>
        </p:spPr>
        <p:txBody>
          <a:bodyPr/>
          <a:p>
            <a:pPr>
              <a:lnSpc>
                <a:spcPct val="90000"/>
              </a:lnSpc>
            </a:pPr>
            <a:r>
              <a:rPr lang="zh-CN" altLang="en-US" sz="2800" dirty="0"/>
              <a:t>确认实验：</a:t>
            </a:r>
            <a:r>
              <a:rPr lang="en-US" altLang="zh-CN" sz="2800"/>
              <a:t>WB</a:t>
            </a:r>
            <a:r>
              <a:rPr lang="zh-CN" altLang="en-US" sz="2800" dirty="0"/>
              <a:t>（免疫印迹法）</a:t>
            </a:r>
            <a:endParaRPr lang="zh-CN" altLang="en-US" sz="2800" dirty="0"/>
          </a:p>
          <a:p>
            <a:pPr>
              <a:lnSpc>
                <a:spcPct val="90000"/>
              </a:lnSpc>
            </a:pPr>
            <a:r>
              <a:rPr lang="zh-CN" altLang="en-US" sz="2800" dirty="0"/>
              <a:t>只有获得卫生部批准的确认实验室才能做确认实验，出具确认报告。目前湖北省只有省疾病预防控制中心为确认实验室。</a:t>
            </a:r>
            <a:endParaRPr lang="zh-CN" altLang="en-US" sz="2800" dirty="0"/>
          </a:p>
          <a:p>
            <a:pPr>
              <a:lnSpc>
                <a:spcPct val="90000"/>
              </a:lnSpc>
            </a:pPr>
            <a:r>
              <a:rPr lang="zh-CN" altLang="en-US" sz="2800" dirty="0"/>
              <a:t>金标准，敏感性不低于初筛实验、特异性很高。</a:t>
            </a:r>
            <a:endParaRPr lang="zh-CN" altLang="en-US" sz="2800" dirty="0"/>
          </a:p>
          <a:p>
            <a:pPr>
              <a:lnSpc>
                <a:spcPct val="90000"/>
              </a:lnSpc>
            </a:pPr>
            <a:r>
              <a:rPr lang="zh-CN" altLang="en-US" sz="2800" dirty="0"/>
              <a:t>确认实验的结果：阴性、阳性、不确定。</a:t>
            </a:r>
            <a:endParaRPr lang="zh-CN" altLang="en-US" sz="2800" dirty="0"/>
          </a:p>
          <a:p>
            <a:pPr>
              <a:lnSpc>
                <a:spcPct val="90000"/>
              </a:lnSpc>
            </a:pPr>
            <a:endParaRPr lang="zh-CN" alt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7570" name="标题 237569"/>
          <p:cNvSpPr>
            <a:spLocks noGrp="1"/>
          </p:cNvSpPr>
          <p:nvPr>
            <p:ph type="ctrTitle"/>
          </p:nvPr>
        </p:nvSpPr>
        <p:spPr>
          <a:xfrm>
            <a:off x="1295400" y="304800"/>
            <a:ext cx="7402513" cy="2674938"/>
          </a:xfrm>
          <a:ln/>
        </p:spPr>
        <p:txBody>
          <a:bodyPr anchor="b" anchorCtr="0"/>
          <a:p>
            <a:pPr defTabSz="914400">
              <a:buSzTx/>
              <a:buFontTx/>
              <a:buNone/>
            </a:pPr>
            <a:r>
              <a:rPr lang="zh-CN" altLang="en-US" kern="1200" baseline="0" dirty="0">
                <a:solidFill>
                  <a:schemeClr val="hlink"/>
                </a:solidFill>
                <a:latin typeface="Tahoma" panose="020B0604030504040204" pitchFamily="34" charset="0"/>
                <a:ea typeface="隶书" pitchFamily="49" charset="-122"/>
              </a:rPr>
              <a:t>第一部分</a:t>
            </a:r>
            <a:br>
              <a:rPr lang="zh-CN" altLang="en-US" kern="1200" baseline="0" dirty="0">
                <a:solidFill>
                  <a:schemeClr val="hlink"/>
                </a:solidFill>
                <a:latin typeface="Tahoma" panose="020B0604030504040204" pitchFamily="34" charset="0"/>
                <a:ea typeface="隶书" pitchFamily="49" charset="-122"/>
              </a:rPr>
            </a:br>
            <a:r>
              <a:rPr lang="zh-CN" altLang="en-US" kern="1200" baseline="0" dirty="0">
                <a:solidFill>
                  <a:schemeClr val="hlink"/>
                </a:solidFill>
                <a:latin typeface="Tahoma" panose="020B0604030504040204" pitchFamily="34" charset="0"/>
                <a:ea typeface="隶书" pitchFamily="49" charset="-122"/>
              </a:rPr>
              <a:t>艾滋病基本知识</a:t>
            </a:r>
            <a:endParaRPr lang="zh-CN" altLang="en-US" kern="1200" baseline="0" dirty="0">
              <a:solidFill>
                <a:schemeClr val="hlink"/>
              </a:solidFill>
              <a:latin typeface="Tahoma" panose="020B0604030504040204" pitchFamily="34" charset="0"/>
              <a:ea typeface="隶书" pitchFamily="49" charset="-122"/>
            </a:endParaRPr>
          </a:p>
        </p:txBody>
      </p:sp>
      <p:pic>
        <p:nvPicPr>
          <p:cNvPr id="237573" name="图片 237572" descr="濮蒋副本1"/>
          <p:cNvPicPr>
            <a:picLocks noChangeAspect="1"/>
          </p:cNvPicPr>
          <p:nvPr/>
        </p:nvPicPr>
        <p:blipFill>
          <a:blip r:embed="rId1"/>
          <a:stretch>
            <a:fillRect/>
          </a:stretch>
        </p:blipFill>
        <p:spPr>
          <a:xfrm>
            <a:off x="6804025" y="4073525"/>
            <a:ext cx="1960563" cy="2784475"/>
          </a:xfrm>
          <a:prstGeom prst="rect">
            <a:avLst/>
          </a:prstGeom>
          <a:noFill/>
          <a:ln w="9525">
            <a:noFill/>
          </a:ln>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3509" name="图片 533508"/>
          <p:cNvPicPr>
            <a:picLocks noChangeAspect="1"/>
          </p:cNvPicPr>
          <p:nvPr/>
        </p:nvPicPr>
        <p:blipFill>
          <a:blip r:embed="rId1"/>
          <a:stretch>
            <a:fillRect/>
          </a:stretch>
        </p:blipFill>
        <p:spPr>
          <a:xfrm>
            <a:off x="1979613" y="3937000"/>
            <a:ext cx="2879725" cy="2836863"/>
          </a:xfrm>
          <a:prstGeom prst="rect">
            <a:avLst/>
          </a:prstGeom>
          <a:noFill/>
          <a:ln w="9525">
            <a:noFill/>
          </a:ln>
        </p:spPr>
      </p:pic>
      <p:sp>
        <p:nvSpPr>
          <p:cNvPr id="533506" name="标题 533505"/>
          <p:cNvSpPr>
            <a:spLocks noGrp="1"/>
          </p:cNvSpPr>
          <p:nvPr>
            <p:ph type="title"/>
          </p:nvPr>
        </p:nvSpPr>
        <p:spPr>
          <a:xfrm>
            <a:off x="457200" y="563563"/>
            <a:ext cx="8291513" cy="762000"/>
          </a:xfrm>
          <a:ln/>
        </p:spPr>
        <p:txBody>
          <a:bodyPr anchor="b" anchorCtr="0"/>
          <a:p>
            <a:r>
              <a:rPr lang="zh-CN" altLang="en-US" dirty="0"/>
              <a:t>五、艾滋病的预防 </a:t>
            </a:r>
            <a:endParaRPr lang="zh-CN" altLang="en-US" dirty="0"/>
          </a:p>
        </p:txBody>
      </p:sp>
      <p:sp>
        <p:nvSpPr>
          <p:cNvPr id="533507" name="文本占位符 533506"/>
          <p:cNvSpPr>
            <a:spLocks noGrp="1"/>
          </p:cNvSpPr>
          <p:nvPr>
            <p:ph type="body" idx="1"/>
          </p:nvPr>
        </p:nvSpPr>
        <p:spPr>
          <a:xfrm>
            <a:off x="685800" y="1752600"/>
            <a:ext cx="8229600" cy="2981325"/>
          </a:xfrm>
          <a:ln/>
        </p:spPr>
        <p:txBody>
          <a:bodyPr/>
          <a:p>
            <a:pPr marL="174625" indent="-174625">
              <a:lnSpc>
                <a:spcPct val="120000"/>
              </a:lnSpc>
              <a:buNone/>
            </a:pPr>
            <a:r>
              <a:rPr lang="zh-CN" altLang="en-US" sz="2800" dirty="0"/>
              <a:t>针对艾滋病的三条传播途径采取相应预防措施。</a:t>
            </a:r>
            <a:endParaRPr lang="zh-CN" altLang="en-US" sz="2800" dirty="0"/>
          </a:p>
          <a:p>
            <a:pPr marL="174625" indent="-174625">
              <a:lnSpc>
                <a:spcPct val="120000"/>
              </a:lnSpc>
              <a:buNone/>
            </a:pPr>
            <a:r>
              <a:rPr lang="en-US" altLang="zh-CN" sz="2800"/>
              <a:t>1. </a:t>
            </a:r>
            <a:r>
              <a:rPr lang="zh-CN" altLang="en-US" sz="2800" dirty="0"/>
              <a:t>预防经性接触传播</a:t>
            </a:r>
            <a:endParaRPr lang="zh-CN" altLang="en-US" sz="2800" dirty="0"/>
          </a:p>
          <a:p>
            <a:pPr marL="714375" lvl="1" indent="-360045">
              <a:lnSpc>
                <a:spcPct val="120000"/>
              </a:lnSpc>
            </a:pPr>
            <a:r>
              <a:rPr lang="zh-CN" altLang="en-US" sz="2400" dirty="0"/>
              <a:t>遵守性道德</a:t>
            </a:r>
            <a:endParaRPr lang="zh-CN" altLang="en-US" sz="2400" dirty="0"/>
          </a:p>
          <a:p>
            <a:pPr marL="714375" lvl="1" indent="-360045">
              <a:lnSpc>
                <a:spcPct val="120000"/>
              </a:lnSpc>
            </a:pPr>
            <a:r>
              <a:rPr lang="zh-CN" altLang="en-US" sz="2400" dirty="0"/>
              <a:t>固定性伴侣</a:t>
            </a:r>
            <a:endParaRPr lang="zh-CN" altLang="en-US" sz="2400" dirty="0"/>
          </a:p>
          <a:p>
            <a:pPr marL="714375" lvl="1" indent="-360045">
              <a:lnSpc>
                <a:spcPct val="120000"/>
              </a:lnSpc>
            </a:pPr>
            <a:r>
              <a:rPr lang="zh-CN" altLang="en-US" sz="2400" dirty="0"/>
              <a:t>安全性行为</a:t>
            </a:r>
            <a:endParaRPr lang="zh-CN" altLang="en-US" sz="2400" dirty="0"/>
          </a:p>
        </p:txBody>
      </p:sp>
      <p:pic>
        <p:nvPicPr>
          <p:cNvPr id="533508" name="图片 533507" descr="C13"/>
          <p:cNvPicPr>
            <a:picLocks noChangeAspect="1"/>
          </p:cNvPicPr>
          <p:nvPr/>
        </p:nvPicPr>
        <p:blipFill>
          <a:blip r:embed="rId2"/>
          <a:srcRect l="11781" r="4317" b="10933"/>
          <a:stretch>
            <a:fillRect/>
          </a:stretch>
        </p:blipFill>
        <p:spPr>
          <a:xfrm>
            <a:off x="5219700" y="2276475"/>
            <a:ext cx="3744913" cy="2733675"/>
          </a:xfrm>
          <a:prstGeom prst="rect">
            <a:avLst/>
          </a:prstGeom>
          <a:noFill/>
          <a:ln w="9525">
            <a:noFill/>
          </a:ln>
        </p:spPr>
      </p:pic>
      <p:sp>
        <p:nvSpPr>
          <p:cNvPr id="533510" name="矩形 533509"/>
          <p:cNvSpPr/>
          <p:nvPr/>
        </p:nvSpPr>
        <p:spPr>
          <a:xfrm>
            <a:off x="3779838" y="5805488"/>
            <a:ext cx="2016125" cy="396875"/>
          </a:xfrm>
          <a:prstGeom prst="rect">
            <a:avLst/>
          </a:prstGeom>
          <a:noFill/>
          <a:ln w="9525">
            <a:noFill/>
          </a:ln>
        </p:spPr>
        <p:txBody>
          <a:bodyPr>
            <a:spAutoFit/>
          </a:bodyPr>
          <a:p>
            <a:r>
              <a:rPr lang="zh-CN" altLang="en-US" sz="2000" b="1" dirty="0">
                <a:solidFill>
                  <a:srgbClr val="FF3300"/>
                </a:solidFill>
                <a:effectLst>
                  <a:outerShdw blurRad="38100" dist="38100" dir="2700000">
                    <a:srgbClr val="C0C0C0"/>
                  </a:outerShdw>
                </a:effectLst>
                <a:latin typeface="Arial" panose="020B0604020202020204" pitchFamily="34" charset="0"/>
              </a:rPr>
              <a:t>安全要有一“套”</a:t>
            </a:r>
            <a:endParaRPr lang="zh-CN" altLang="en-US" sz="2000" b="1" dirty="0">
              <a:solidFill>
                <a:srgbClr val="FF3300"/>
              </a:solidFill>
              <a:effectLst>
                <a:outerShdw blurRad="38100" dist="38100" dir="2700000">
                  <a:srgbClr val="C0C0C0"/>
                </a:outerShdw>
              </a:effectLst>
              <a:latin typeface="Arial" panose="020B0604020202020204" pitchFamily="34" charset="0"/>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5671" name="图片 625670" descr="A05"/>
          <p:cNvPicPr>
            <a:picLocks noChangeAspect="1"/>
          </p:cNvPicPr>
          <p:nvPr/>
        </p:nvPicPr>
        <p:blipFill>
          <a:blip r:embed="rId1"/>
          <a:srcRect t="8719" b="14787"/>
          <a:stretch>
            <a:fillRect/>
          </a:stretch>
        </p:blipFill>
        <p:spPr>
          <a:xfrm>
            <a:off x="1908175" y="3429000"/>
            <a:ext cx="5689600" cy="3163888"/>
          </a:xfrm>
          <a:prstGeom prst="rect">
            <a:avLst/>
          </a:prstGeom>
          <a:noFill/>
          <a:ln w="9525">
            <a:noFill/>
          </a:ln>
        </p:spPr>
      </p:pic>
      <p:sp>
        <p:nvSpPr>
          <p:cNvPr id="625667" name="文本占位符 625666"/>
          <p:cNvSpPr>
            <a:spLocks noGrp="1"/>
          </p:cNvSpPr>
          <p:nvPr>
            <p:ph type="body" idx="1"/>
          </p:nvPr>
        </p:nvSpPr>
        <p:spPr>
          <a:xfrm>
            <a:off x="468313" y="620713"/>
            <a:ext cx="8229600" cy="2952750"/>
          </a:xfrm>
          <a:ln/>
        </p:spPr>
        <p:txBody>
          <a:bodyPr/>
          <a:p>
            <a:pPr marL="714375" lvl="1" indent="-360045">
              <a:lnSpc>
                <a:spcPct val="120000"/>
              </a:lnSpc>
            </a:pPr>
            <a:r>
              <a:rPr lang="zh-CN" altLang="en-US" sz="2400" dirty="0"/>
              <a:t>卖淫嫖娼者首当其冲地成为艾滋病流行的</a:t>
            </a:r>
            <a:r>
              <a:rPr lang="zh-CN" altLang="en-US" sz="2400" dirty="0">
                <a:solidFill>
                  <a:srgbClr val="990000"/>
                </a:solidFill>
              </a:rPr>
              <a:t>受害者</a:t>
            </a:r>
            <a:r>
              <a:rPr lang="zh-CN" altLang="en-US" sz="2400" dirty="0"/>
              <a:t>。</a:t>
            </a:r>
            <a:r>
              <a:rPr lang="zh-CN" altLang="en-US" sz="2400" dirty="0"/>
              <a:t>据调查，卖淫嫖娼者，特别是一些低文化、低收入、年龄偏大，在路边店、小旅馆、出租屋的卖淫嫖娼者，自我保护意识差，基本不使用安全套。</a:t>
            </a:r>
            <a:endParaRPr lang="zh-CN" altLang="en-US" sz="2400" dirty="0"/>
          </a:p>
          <a:p>
            <a:pPr marL="714375" lvl="1" indent="-360045">
              <a:lnSpc>
                <a:spcPct val="120000"/>
              </a:lnSpc>
            </a:pPr>
            <a:r>
              <a:rPr lang="zh-CN" altLang="en-US" sz="2400" dirty="0"/>
              <a:t>近年我省这类人群感染艾滋病病毒并造成传播的人数</a:t>
            </a:r>
            <a:r>
              <a:rPr lang="zh-CN" altLang="en-US" sz="2400" dirty="0">
                <a:solidFill>
                  <a:srgbClr val="990000"/>
                </a:solidFill>
              </a:rPr>
              <a:t>明显增多</a:t>
            </a:r>
            <a:r>
              <a:rPr lang="zh-CN" altLang="en-US" sz="2400" dirty="0"/>
              <a:t>。</a:t>
            </a:r>
            <a:endParaRPr lang="zh-CN" altLang="en-US" sz="2400" dirty="0"/>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4531" name="文本占位符 534530"/>
          <p:cNvSpPr>
            <a:spLocks noGrp="1"/>
          </p:cNvSpPr>
          <p:nvPr>
            <p:ph type="body" idx="1"/>
          </p:nvPr>
        </p:nvSpPr>
        <p:spPr>
          <a:xfrm>
            <a:off x="0" y="692150"/>
            <a:ext cx="8893175" cy="4176713"/>
          </a:xfrm>
          <a:ln/>
        </p:spPr>
        <p:txBody>
          <a:bodyPr/>
          <a:p>
            <a:pPr marL="897255" lvl="1" indent="-360680">
              <a:lnSpc>
                <a:spcPct val="120000"/>
              </a:lnSpc>
            </a:pPr>
            <a:r>
              <a:rPr lang="zh-CN" altLang="en-US" dirty="0"/>
              <a:t>男男性接触者是指男性同性间发生性关系的人。</a:t>
            </a:r>
            <a:endParaRPr lang="zh-CN" altLang="en-US" dirty="0"/>
          </a:p>
          <a:p>
            <a:pPr marL="897255" lvl="1" indent="-360680">
              <a:lnSpc>
                <a:spcPct val="120000"/>
              </a:lnSpc>
            </a:pPr>
            <a:r>
              <a:rPr lang="zh-CN" altLang="en-US" dirty="0"/>
              <a:t>男男性接触者性活动活跃，安全套使用率低，多性伴现象在该人群普遍存在。</a:t>
            </a:r>
            <a:endParaRPr lang="zh-CN" altLang="en-US" dirty="0"/>
          </a:p>
          <a:p>
            <a:pPr marL="897255" lvl="1" indent="-360680">
              <a:lnSpc>
                <a:spcPct val="120000"/>
              </a:lnSpc>
              <a:buFont typeface="Wingdings" panose="05000000000000000000" pitchFamily="2" charset="2"/>
              <a:buChar char="l"/>
            </a:pPr>
            <a:r>
              <a:rPr lang="zh-CN" altLang="en-US" dirty="0"/>
              <a:t>男男性接触者很多已婚或将要结婚，艾滋病在男男性接触者中流行会直接影响到普通妇女，所以</a:t>
            </a:r>
            <a:r>
              <a:rPr lang="zh-CN" altLang="en-US" dirty="0">
                <a:solidFill>
                  <a:srgbClr val="FF3300"/>
                </a:solidFill>
              </a:rPr>
              <a:t>我国在该人群开展防治艾滋病工作有着更重要的意义</a:t>
            </a:r>
            <a:r>
              <a:rPr lang="zh-CN" altLang="en-US" dirty="0"/>
              <a:t>。</a:t>
            </a:r>
            <a:endParaRPr lang="zh-CN" altLang="en-US" dirty="0"/>
          </a:p>
        </p:txBody>
      </p:sp>
      <p:graphicFrame>
        <p:nvGraphicFramePr>
          <p:cNvPr id="534533" name="对象 534532"/>
          <p:cNvGraphicFramePr/>
          <p:nvPr/>
        </p:nvGraphicFramePr>
        <p:xfrm>
          <a:off x="6408738" y="4724400"/>
          <a:ext cx="2555875" cy="1898650"/>
        </p:xfrm>
        <a:graphic>
          <a:graphicData uri="http://schemas.openxmlformats.org/presentationml/2006/ole">
            <mc:AlternateContent xmlns:mc="http://schemas.openxmlformats.org/markup-compatibility/2006">
              <mc:Choice xmlns:v="urn:schemas-microsoft-com:vml" Requires="v">
                <p:oleObj spid="_x0000_s3077" name="" r:id="rId1" imgW="4562475" imgH="6086475" progId="MSPhotoEd.3">
                  <p:embed/>
                </p:oleObj>
              </mc:Choice>
              <mc:Fallback>
                <p:oleObj name="" r:id="rId1" imgW="4562475" imgH="6086475" progId="MSPhotoEd.3">
                  <p:embed/>
                  <p:pic>
                    <p:nvPicPr>
                      <p:cNvPr id="0" name="图片 3076"/>
                      <p:cNvPicPr/>
                      <p:nvPr/>
                    </p:nvPicPr>
                    <p:blipFill>
                      <a:blip r:embed="rId2"/>
                      <a:stretch>
                        <a:fillRect/>
                      </a:stretch>
                    </p:blipFill>
                    <p:spPr>
                      <a:xfrm>
                        <a:off x="6408738" y="4724400"/>
                        <a:ext cx="2555875" cy="1898650"/>
                      </a:xfrm>
                      <a:prstGeom prst="rect">
                        <a:avLst/>
                      </a:prstGeom>
                      <a:noFill/>
                      <a:ln w="38100">
                        <a:noFill/>
                        <a:miter/>
                      </a:ln>
                    </p:spPr>
                  </p:pic>
                </p:oleObj>
              </mc:Fallback>
            </mc:AlternateContent>
          </a:graphicData>
        </a:graphic>
      </p:graphicFrame>
      <p:graphicFrame>
        <p:nvGraphicFramePr>
          <p:cNvPr id="534534" name="对象 534533"/>
          <p:cNvGraphicFramePr/>
          <p:nvPr/>
        </p:nvGraphicFramePr>
        <p:xfrm>
          <a:off x="4211638" y="4711700"/>
          <a:ext cx="2160587" cy="1885950"/>
        </p:xfrm>
        <a:graphic>
          <a:graphicData uri="http://schemas.openxmlformats.org/presentationml/2006/ole">
            <mc:AlternateContent xmlns:mc="http://schemas.openxmlformats.org/markup-compatibility/2006">
              <mc:Choice xmlns:v="urn:schemas-microsoft-com:vml" Requires="v">
                <p:oleObj spid="_x0000_s3076" name="" r:id="rId3" imgW="4314825" imgH="4343400" progId="MSPhotoEd.3">
                  <p:embed/>
                </p:oleObj>
              </mc:Choice>
              <mc:Fallback>
                <p:oleObj name="" r:id="rId3" imgW="4314825" imgH="4343400" progId="MSPhotoEd.3">
                  <p:embed/>
                  <p:pic>
                    <p:nvPicPr>
                      <p:cNvPr id="0" name="图片 3075"/>
                      <p:cNvPicPr/>
                      <p:nvPr/>
                    </p:nvPicPr>
                    <p:blipFill>
                      <a:blip r:embed="rId4"/>
                      <a:stretch>
                        <a:fillRect/>
                      </a:stretch>
                    </p:blipFill>
                    <p:spPr>
                      <a:xfrm>
                        <a:off x="4211638" y="4711700"/>
                        <a:ext cx="2160587" cy="1885950"/>
                      </a:xfrm>
                      <a:prstGeom prst="rect">
                        <a:avLst/>
                      </a:prstGeom>
                      <a:noFill/>
                      <a:ln w="38100">
                        <a:noFill/>
                        <a:miter/>
                      </a:ln>
                    </p:spPr>
                  </p:pic>
                </p:oleObj>
              </mc:Fallback>
            </mc:AlternateContent>
          </a:graphicData>
        </a:graphic>
      </p:graphicFrame>
      <p:pic>
        <p:nvPicPr>
          <p:cNvPr id="534535" name="图片 534534" descr="slide0212_image120"/>
          <p:cNvPicPr>
            <a:picLocks noChangeAspect="1"/>
          </p:cNvPicPr>
          <p:nvPr/>
        </p:nvPicPr>
        <p:blipFill>
          <a:blip r:embed="rId5"/>
          <a:stretch>
            <a:fillRect/>
          </a:stretch>
        </p:blipFill>
        <p:spPr>
          <a:xfrm>
            <a:off x="539750" y="4508500"/>
            <a:ext cx="3600450" cy="2128838"/>
          </a:xfrm>
          <a:prstGeom prst="rect">
            <a:avLst/>
          </a:prstGeom>
          <a:noFill/>
          <a:ln w="9525">
            <a:noFill/>
          </a:ln>
        </p:spPr>
      </p:pic>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5555" name="文本占位符 535554"/>
          <p:cNvSpPr>
            <a:spLocks noGrp="1"/>
          </p:cNvSpPr>
          <p:nvPr>
            <p:ph type="body" idx="1"/>
          </p:nvPr>
        </p:nvSpPr>
        <p:spPr>
          <a:xfrm>
            <a:off x="468313" y="765175"/>
            <a:ext cx="8229600" cy="2447925"/>
          </a:xfrm>
          <a:ln/>
        </p:spPr>
        <p:txBody>
          <a:bodyPr/>
          <a:p>
            <a:pPr marL="539750" lvl="1" indent="-360045" defTabSz="268605">
              <a:lnSpc>
                <a:spcPct val="110000"/>
              </a:lnSpc>
            </a:pPr>
            <a:r>
              <a:rPr lang="zh-CN" altLang="en-US" sz="2400" dirty="0"/>
              <a:t>安全套</a:t>
            </a:r>
            <a:r>
              <a:rPr lang="zh-CN" altLang="en-US" sz="2400" dirty="0"/>
              <a:t>不能完全消除性行为感染艾滋病病毒的危险，但是，每次性行为都正确使用质量可靠的安全套确实可以大大地降低感染的机会。</a:t>
            </a:r>
            <a:endParaRPr lang="zh-CN" altLang="en-US" sz="2400" dirty="0"/>
          </a:p>
          <a:p>
            <a:pPr marL="539750" lvl="1" indent="-360045" defTabSz="268605">
              <a:lnSpc>
                <a:spcPct val="110000"/>
              </a:lnSpc>
              <a:buFont typeface="Wingdings" panose="05000000000000000000" pitchFamily="2" charset="2"/>
              <a:buChar char="l"/>
            </a:pPr>
            <a:r>
              <a:rPr lang="zh-CN" altLang="en-US" sz="2400" dirty="0">
                <a:solidFill>
                  <a:schemeClr val="hlink"/>
                </a:solidFill>
              </a:rPr>
              <a:t>泰国政府大力推广使用安全套，在</a:t>
            </a:r>
            <a:r>
              <a:rPr lang="en-US" altLang="zh-CN" sz="2400">
                <a:solidFill>
                  <a:schemeClr val="hlink"/>
                </a:solidFill>
              </a:rPr>
              <a:t>10</a:t>
            </a:r>
            <a:r>
              <a:rPr lang="zh-CN" altLang="en-US" sz="2400" dirty="0">
                <a:solidFill>
                  <a:schemeClr val="hlink"/>
                </a:solidFill>
              </a:rPr>
              <a:t>年内避免了约</a:t>
            </a:r>
            <a:r>
              <a:rPr lang="en-US" altLang="zh-CN" sz="2400">
                <a:solidFill>
                  <a:schemeClr val="hlink"/>
                </a:solidFill>
              </a:rPr>
              <a:t>100</a:t>
            </a:r>
            <a:r>
              <a:rPr lang="zh-CN" altLang="en-US" sz="2400" dirty="0">
                <a:solidFill>
                  <a:schemeClr val="hlink"/>
                </a:solidFill>
              </a:rPr>
              <a:t>万人感染艾滋病病毒。泰国艾滋病快速增长的势头得到了有效的控制。</a:t>
            </a:r>
            <a:endParaRPr lang="zh-CN" altLang="en-US" sz="2400" dirty="0">
              <a:solidFill>
                <a:schemeClr val="hlink"/>
              </a:solidFill>
            </a:endParaRPr>
          </a:p>
        </p:txBody>
      </p:sp>
      <p:pic>
        <p:nvPicPr>
          <p:cNvPr id="535557" name="图片 535556" descr="lxaq1"/>
          <p:cNvPicPr>
            <a:picLocks noChangeAspect="1"/>
          </p:cNvPicPr>
          <p:nvPr/>
        </p:nvPicPr>
        <p:blipFill>
          <a:blip r:embed="rId1"/>
          <a:stretch>
            <a:fillRect/>
          </a:stretch>
        </p:blipFill>
        <p:spPr>
          <a:xfrm>
            <a:off x="1042988" y="3429000"/>
            <a:ext cx="3024187" cy="3024188"/>
          </a:xfrm>
          <a:prstGeom prst="rect">
            <a:avLst/>
          </a:prstGeom>
          <a:noFill/>
          <a:ln w="9525">
            <a:noFill/>
          </a:ln>
        </p:spPr>
      </p:pic>
      <p:pic>
        <p:nvPicPr>
          <p:cNvPr id="535558" name="图片 535557" descr="picc0731850"/>
          <p:cNvPicPr>
            <a:picLocks noChangeAspect="1"/>
          </p:cNvPicPr>
          <p:nvPr/>
        </p:nvPicPr>
        <p:blipFill>
          <a:blip r:embed="rId2"/>
          <a:stretch>
            <a:fillRect/>
          </a:stretch>
        </p:blipFill>
        <p:spPr>
          <a:xfrm>
            <a:off x="5137150" y="2984500"/>
            <a:ext cx="3178175" cy="3757613"/>
          </a:xfrm>
          <a:prstGeom prst="rect">
            <a:avLst/>
          </a:prstGeom>
          <a:noFill/>
          <a:ln w="9525">
            <a:noFill/>
          </a:ln>
        </p:spPr>
      </p:pic>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7716" name="图片 627715" descr="摆件9"/>
          <p:cNvPicPr>
            <a:picLocks noChangeAspect="1"/>
          </p:cNvPicPr>
          <p:nvPr/>
        </p:nvPicPr>
        <p:blipFill>
          <a:blip r:embed="rId1"/>
          <a:stretch>
            <a:fillRect/>
          </a:stretch>
        </p:blipFill>
        <p:spPr>
          <a:xfrm>
            <a:off x="755650" y="5229225"/>
            <a:ext cx="2303463" cy="1577975"/>
          </a:xfrm>
          <a:prstGeom prst="rect">
            <a:avLst/>
          </a:prstGeom>
          <a:noFill/>
          <a:ln w="9525">
            <a:noFill/>
          </a:ln>
        </p:spPr>
      </p:pic>
      <p:pic>
        <p:nvPicPr>
          <p:cNvPr id="627717" name="图片 627716" descr="出入平安"/>
          <p:cNvPicPr>
            <a:picLocks noChangeAspect="1"/>
          </p:cNvPicPr>
          <p:nvPr/>
        </p:nvPicPr>
        <p:blipFill>
          <a:blip r:embed="rId2"/>
          <a:stretch>
            <a:fillRect/>
          </a:stretch>
        </p:blipFill>
        <p:spPr>
          <a:xfrm>
            <a:off x="3492500" y="3500438"/>
            <a:ext cx="2579688" cy="3357562"/>
          </a:xfrm>
          <a:prstGeom prst="rect">
            <a:avLst/>
          </a:prstGeom>
          <a:noFill/>
          <a:ln w="9525">
            <a:noFill/>
          </a:ln>
        </p:spPr>
      </p:pic>
      <p:sp>
        <p:nvSpPr>
          <p:cNvPr id="627714" name="文本占位符 627713"/>
          <p:cNvSpPr>
            <a:spLocks noGrp="1"/>
          </p:cNvSpPr>
          <p:nvPr>
            <p:ph type="body" idx="1"/>
          </p:nvPr>
        </p:nvSpPr>
        <p:spPr>
          <a:xfrm>
            <a:off x="468313" y="476250"/>
            <a:ext cx="8229600" cy="3959225"/>
          </a:xfrm>
          <a:ln/>
        </p:spPr>
        <p:txBody>
          <a:bodyPr/>
          <a:p>
            <a:pPr marL="539750" lvl="1" indent="-360045" defTabSz="268605">
              <a:lnSpc>
                <a:spcPct val="110000"/>
              </a:lnSpc>
            </a:pPr>
            <a:r>
              <a:rPr lang="zh-CN" altLang="en-US" sz="2400" dirty="0"/>
              <a:t>我市在全市范围内的</a:t>
            </a:r>
            <a:r>
              <a:rPr lang="zh-CN" altLang="en-US" sz="2400" dirty="0">
                <a:solidFill>
                  <a:srgbClr val="990000"/>
                </a:solidFill>
              </a:rPr>
              <a:t>娱乐场所推广</a:t>
            </a:r>
            <a:r>
              <a:rPr lang="en-US" altLang="zh-CN" sz="2400">
                <a:solidFill>
                  <a:srgbClr val="990000"/>
                </a:solidFill>
              </a:rPr>
              <a:t>100</a:t>
            </a:r>
            <a:r>
              <a:rPr lang="zh-CN" altLang="en-US" sz="2400" dirty="0">
                <a:solidFill>
                  <a:srgbClr val="990000"/>
                </a:solidFill>
              </a:rPr>
              <a:t>％安全套使用项目</a:t>
            </a:r>
            <a:r>
              <a:rPr lang="zh-CN" altLang="en-US" sz="2400" dirty="0"/>
              <a:t>就是预防艾滋病经性传播的主要措施。该项目实施以来，在大中型宾馆、洗浴中心等娱乐场所，性行为安全套使用率接近</a:t>
            </a:r>
            <a:r>
              <a:rPr lang="en-US" altLang="zh-CN" sz="2400"/>
              <a:t>80</a:t>
            </a:r>
            <a:r>
              <a:rPr lang="zh-CN" altLang="en-US" sz="2400" dirty="0"/>
              <a:t>％。</a:t>
            </a:r>
            <a:endParaRPr lang="zh-CN" altLang="en-US" sz="2400" dirty="0"/>
          </a:p>
          <a:p>
            <a:pPr marL="539750" lvl="1" indent="-360045" defTabSz="268605">
              <a:lnSpc>
                <a:spcPct val="110000"/>
              </a:lnSpc>
              <a:buFont typeface="Wingdings" panose="05000000000000000000" pitchFamily="2" charset="2"/>
              <a:buChar char="l"/>
            </a:pPr>
            <a:r>
              <a:rPr lang="zh-CN" altLang="en-US" sz="2400" dirty="0"/>
              <a:t>但在</a:t>
            </a:r>
            <a:r>
              <a:rPr lang="zh-CN" altLang="en-US" sz="2400" dirty="0">
                <a:solidFill>
                  <a:srgbClr val="990000"/>
                </a:solidFill>
              </a:rPr>
              <a:t>路边店、小旅馆、出租屋</a:t>
            </a:r>
            <a:r>
              <a:rPr lang="zh-CN" altLang="en-US" sz="2400" dirty="0"/>
              <a:t>等地，安全套使用率很低，不足</a:t>
            </a:r>
            <a:r>
              <a:rPr lang="en-US" altLang="zh-CN" sz="2400"/>
              <a:t>30</a:t>
            </a:r>
            <a:r>
              <a:rPr lang="zh-CN" altLang="en-US" sz="2400" dirty="0"/>
              <a:t>％。这一问题应引起</a:t>
            </a:r>
            <a:r>
              <a:rPr lang="zh-CN" altLang="en-US" sz="2400" dirty="0">
                <a:solidFill>
                  <a:srgbClr val="990000"/>
                </a:solidFill>
              </a:rPr>
              <a:t>高度重视</a:t>
            </a:r>
            <a:r>
              <a:rPr lang="zh-CN" altLang="en-US" sz="2400" dirty="0"/>
              <a:t>，要采取有力措施加强宣传教育和行为干预，防止艾滋病在这类人群中蔓延。</a:t>
            </a:r>
            <a:endParaRPr lang="zh-CN" altLang="en-US" sz="2400" dirty="0"/>
          </a:p>
        </p:txBody>
      </p:sp>
      <p:pic>
        <p:nvPicPr>
          <p:cNvPr id="627718" name="图片 627717" descr="安全第一"/>
          <p:cNvPicPr>
            <a:picLocks noChangeAspect="1"/>
          </p:cNvPicPr>
          <p:nvPr/>
        </p:nvPicPr>
        <p:blipFill>
          <a:blip r:embed="rId3"/>
          <a:stretch>
            <a:fillRect/>
          </a:stretch>
        </p:blipFill>
        <p:spPr>
          <a:xfrm>
            <a:off x="6192838" y="3500438"/>
            <a:ext cx="2540000" cy="3357562"/>
          </a:xfrm>
          <a:prstGeom prst="rect">
            <a:avLst/>
          </a:prstGeom>
          <a:noFill/>
          <a:ln w="9525">
            <a:noFill/>
          </a:ln>
        </p:spPr>
      </p:pic>
      <p:pic>
        <p:nvPicPr>
          <p:cNvPr id="627719" name="图片 627718" descr="不干胶"/>
          <p:cNvPicPr>
            <a:picLocks noChangeAspect="1"/>
          </p:cNvPicPr>
          <p:nvPr/>
        </p:nvPicPr>
        <p:blipFill>
          <a:blip r:embed="rId4"/>
          <a:stretch>
            <a:fillRect/>
          </a:stretch>
        </p:blipFill>
        <p:spPr>
          <a:xfrm>
            <a:off x="611188" y="4005263"/>
            <a:ext cx="2663825" cy="963612"/>
          </a:xfrm>
          <a:prstGeom prst="rect">
            <a:avLst/>
          </a:prstGeom>
          <a:solidFill>
            <a:srgbClr val="FF3300"/>
          </a:solidFill>
          <a:ln w="57150" cap="flat" cmpd="sng">
            <a:solidFill>
              <a:srgbClr val="FF3300"/>
            </a:solidFill>
            <a:prstDash val="solid"/>
            <a:miter/>
            <a:headEnd type="none" w="med" len="med"/>
            <a:tailEnd type="none" w="med" len="med"/>
          </a:ln>
        </p:spPr>
      </p:pic>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6583" name="图片 536582"/>
          <p:cNvPicPr>
            <a:picLocks noChangeAspect="1"/>
          </p:cNvPicPr>
          <p:nvPr/>
        </p:nvPicPr>
        <p:blipFill>
          <a:blip r:embed="rId1"/>
          <a:stretch>
            <a:fillRect/>
          </a:stretch>
        </p:blipFill>
        <p:spPr>
          <a:xfrm>
            <a:off x="5219700" y="4005263"/>
            <a:ext cx="2336800" cy="2852737"/>
          </a:xfrm>
          <a:prstGeom prst="rect">
            <a:avLst/>
          </a:prstGeom>
          <a:noFill/>
          <a:ln w="9525">
            <a:noFill/>
          </a:ln>
        </p:spPr>
      </p:pic>
      <p:pic>
        <p:nvPicPr>
          <p:cNvPr id="536582" name="图片 536581"/>
          <p:cNvPicPr>
            <a:picLocks noChangeAspect="1"/>
          </p:cNvPicPr>
          <p:nvPr/>
        </p:nvPicPr>
        <p:blipFill>
          <a:blip r:embed="rId2"/>
          <a:stretch>
            <a:fillRect/>
          </a:stretch>
        </p:blipFill>
        <p:spPr>
          <a:xfrm>
            <a:off x="1331913" y="4265613"/>
            <a:ext cx="3024187" cy="2592387"/>
          </a:xfrm>
          <a:prstGeom prst="rect">
            <a:avLst/>
          </a:prstGeom>
          <a:noFill/>
          <a:ln w="9525">
            <a:noFill/>
          </a:ln>
        </p:spPr>
      </p:pic>
      <p:sp>
        <p:nvSpPr>
          <p:cNvPr id="536579" name="文本占位符 536578"/>
          <p:cNvSpPr>
            <a:spLocks noGrp="1"/>
          </p:cNvSpPr>
          <p:nvPr>
            <p:ph type="body" idx="1"/>
          </p:nvPr>
        </p:nvSpPr>
        <p:spPr>
          <a:xfrm>
            <a:off x="539750" y="476250"/>
            <a:ext cx="8229600" cy="4525963"/>
          </a:xfrm>
          <a:ln/>
        </p:spPr>
        <p:txBody>
          <a:bodyPr/>
          <a:p>
            <a:pPr marL="174625" indent="-174625">
              <a:buNone/>
            </a:pPr>
            <a:r>
              <a:rPr lang="en-US" altLang="zh-CN" sz="2800"/>
              <a:t>2. </a:t>
            </a:r>
            <a:r>
              <a:rPr lang="zh-CN" altLang="en-US" sz="2800" dirty="0"/>
              <a:t>预防经血液传播</a:t>
            </a:r>
            <a:endParaRPr lang="zh-CN" altLang="en-US" sz="2800" dirty="0"/>
          </a:p>
          <a:p>
            <a:pPr marL="714375" lvl="1" indent="-360045"/>
            <a:r>
              <a:rPr lang="zh-CN" altLang="en-US" sz="2400" dirty="0">
                <a:solidFill>
                  <a:srgbClr val="990000"/>
                </a:solidFill>
              </a:rPr>
              <a:t>远离毒品，抵制毒品。</a:t>
            </a:r>
            <a:r>
              <a:rPr lang="zh-CN" altLang="en-US" sz="2400" dirty="0"/>
              <a:t>对于不幸染上毒瘾的人，要帮助他们戒除毒瘾；对于暂时无法戒除毒瘾的人，可采用</a:t>
            </a:r>
            <a:r>
              <a:rPr lang="zh-CN" altLang="en-US" sz="2400" dirty="0">
                <a:solidFill>
                  <a:srgbClr val="990000"/>
                </a:solidFill>
              </a:rPr>
              <a:t>美沙酮替代疗法</a:t>
            </a:r>
            <a:r>
              <a:rPr lang="zh-CN" altLang="en-US" sz="2400" dirty="0"/>
              <a:t>和</a:t>
            </a:r>
            <a:r>
              <a:rPr lang="zh-CN" altLang="en-US" sz="2400" dirty="0">
                <a:solidFill>
                  <a:srgbClr val="990000"/>
                </a:solidFill>
              </a:rPr>
              <a:t>清洁针具交换</a:t>
            </a:r>
            <a:r>
              <a:rPr lang="zh-CN" altLang="en-US" sz="2400" dirty="0"/>
              <a:t>的方法，改变共用注射器吸毒的行为，阻断艾滋病病毒的传播。</a:t>
            </a:r>
            <a:endParaRPr lang="zh-CN" altLang="en-US" sz="2400" dirty="0"/>
          </a:p>
          <a:p>
            <a:pPr marL="714375" lvl="1" indent="-360045">
              <a:buFont typeface="Wingdings" panose="05000000000000000000" pitchFamily="2" charset="2"/>
              <a:buChar char="l"/>
            </a:pPr>
            <a:r>
              <a:rPr lang="zh-CN" altLang="en-US" sz="2400" dirty="0"/>
              <a:t>我国美沙酮维持治疗工作是由政府领导，卫生、公安、药品监管三个部门密切配合、共同实施的一项干预措施，实行中央和省两级管理。符合美沙酮治疗条件的成瘾者方可进入美沙酮门诊成为受治者，必须严格在门诊工作人员指导下接受首次治疗和维持治疗。</a:t>
            </a:r>
            <a:endParaRPr lang="zh-CN" altLang="en-US" sz="2400" dirty="0"/>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8626" name="文本占位符 538625"/>
          <p:cNvSpPr>
            <a:spLocks noGrp="1"/>
          </p:cNvSpPr>
          <p:nvPr>
            <p:ph type="body" idx="1"/>
          </p:nvPr>
        </p:nvSpPr>
        <p:spPr>
          <a:xfrm>
            <a:off x="323850" y="620713"/>
            <a:ext cx="8424863" cy="2449512"/>
          </a:xfrm>
          <a:ln/>
        </p:spPr>
        <p:txBody>
          <a:bodyPr/>
          <a:p>
            <a:pPr marL="714375" lvl="1" indent="-360045">
              <a:lnSpc>
                <a:spcPct val="120000"/>
              </a:lnSpc>
              <a:buFont typeface="Wingdings" panose="05000000000000000000" pitchFamily="2" charset="2"/>
              <a:buChar char="l"/>
            </a:pPr>
            <a:r>
              <a:rPr lang="zh-CN" altLang="en-US" sz="2400" dirty="0"/>
              <a:t>针具交换工作是指在注射吸毒人群中宣传</a:t>
            </a:r>
            <a:r>
              <a:rPr lang="zh-CN" altLang="en-US" sz="2400" dirty="0">
                <a:solidFill>
                  <a:srgbClr val="990000"/>
                </a:solidFill>
              </a:rPr>
              <a:t>安全注射</a:t>
            </a:r>
            <a:r>
              <a:rPr lang="zh-CN" altLang="en-US" sz="2400" dirty="0"/>
              <a:t>的知识，保证一次性清洁注射器供应，并回收吸毒者用过的注射器，减少共用注射器吸毒的危险行为，从而控制艾滋病在注射吸毒人群中传播及向一般人群蔓延扩散。</a:t>
            </a:r>
            <a:endParaRPr lang="zh-CN" altLang="en-US" sz="2400" dirty="0"/>
          </a:p>
        </p:txBody>
      </p:sp>
      <p:pic>
        <p:nvPicPr>
          <p:cNvPr id="538629" name="图片 538628" descr="1111"/>
          <p:cNvPicPr>
            <a:picLocks noChangeAspect="1"/>
          </p:cNvPicPr>
          <p:nvPr/>
        </p:nvPicPr>
        <p:blipFill>
          <a:blip r:embed="rId1"/>
          <a:stretch>
            <a:fillRect/>
          </a:stretch>
        </p:blipFill>
        <p:spPr>
          <a:xfrm>
            <a:off x="684213" y="2924175"/>
            <a:ext cx="4465637" cy="3573463"/>
          </a:xfrm>
          <a:prstGeom prst="rect">
            <a:avLst/>
          </a:prstGeom>
          <a:noFill/>
          <a:ln w="9525">
            <a:noFill/>
          </a:ln>
        </p:spPr>
      </p:pic>
      <p:pic>
        <p:nvPicPr>
          <p:cNvPr id="538630" name="图片 538629" descr="slide0173_image150"/>
          <p:cNvPicPr>
            <a:picLocks noChangeAspect="1"/>
          </p:cNvPicPr>
          <p:nvPr/>
        </p:nvPicPr>
        <p:blipFill>
          <a:blip r:embed="rId2"/>
          <a:stretch>
            <a:fillRect/>
          </a:stretch>
        </p:blipFill>
        <p:spPr>
          <a:xfrm>
            <a:off x="4859338" y="3213100"/>
            <a:ext cx="4244975" cy="2971800"/>
          </a:xfrm>
          <a:prstGeom prst="rect">
            <a:avLst/>
          </a:prstGeom>
          <a:noFill/>
          <a:ln w="9525">
            <a:noFill/>
          </a:ln>
        </p:spPr>
      </p:pic>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7602" name="文本占位符 537601"/>
          <p:cNvSpPr>
            <a:spLocks noGrp="1"/>
          </p:cNvSpPr>
          <p:nvPr>
            <p:ph type="body" idx="1"/>
          </p:nvPr>
        </p:nvSpPr>
        <p:spPr>
          <a:xfrm>
            <a:off x="539750" y="4076700"/>
            <a:ext cx="8229600" cy="2520950"/>
          </a:xfrm>
          <a:ln/>
        </p:spPr>
        <p:txBody>
          <a:bodyPr/>
          <a:p>
            <a:pPr marL="714375" lvl="1" indent="-360045"/>
            <a:r>
              <a:rPr lang="zh-CN" altLang="en-US" sz="2400" dirty="0"/>
              <a:t>不接受未经艾滋病病毒抗体检测合格的血液、血制品和器官；</a:t>
            </a:r>
            <a:endParaRPr lang="zh-CN" altLang="en-US" sz="2400" dirty="0"/>
          </a:p>
          <a:p>
            <a:pPr marL="714375" lvl="1" indent="-360045"/>
            <a:r>
              <a:rPr lang="zh-CN" altLang="en-US" sz="2400" dirty="0"/>
              <a:t>不使用未经严格消毒的注射器；</a:t>
            </a:r>
            <a:endParaRPr lang="zh-CN" altLang="en-US" sz="2400" dirty="0"/>
          </a:p>
          <a:p>
            <a:pPr marL="714375" lvl="1" indent="-360045"/>
            <a:r>
              <a:rPr lang="zh-CN" altLang="en-US" sz="2400" dirty="0"/>
              <a:t>不与他人共用注射器、剃须刀；</a:t>
            </a:r>
            <a:endParaRPr lang="zh-CN" altLang="en-US" sz="2400" dirty="0"/>
          </a:p>
          <a:p>
            <a:pPr marL="714375" lvl="1" indent="-360045"/>
            <a:r>
              <a:rPr lang="zh-CN" altLang="en-US" sz="2400" dirty="0"/>
              <a:t>大力推广使用一次性注射器等安全注射措施。</a:t>
            </a:r>
            <a:endParaRPr lang="zh-CN" altLang="en-US" sz="2400" dirty="0"/>
          </a:p>
        </p:txBody>
      </p:sp>
      <p:pic>
        <p:nvPicPr>
          <p:cNvPr id="537603" name="图片 537602" descr="C18"/>
          <p:cNvPicPr>
            <a:picLocks noChangeAspect="1"/>
          </p:cNvPicPr>
          <p:nvPr/>
        </p:nvPicPr>
        <p:blipFill>
          <a:blip r:embed="rId1"/>
          <a:srcRect l="5707" t="3902" b="15474"/>
          <a:stretch>
            <a:fillRect/>
          </a:stretch>
        </p:blipFill>
        <p:spPr>
          <a:xfrm>
            <a:off x="1763713" y="333375"/>
            <a:ext cx="5759450" cy="3581400"/>
          </a:xfrm>
          <a:prstGeom prst="rect">
            <a:avLst/>
          </a:prstGeom>
          <a:noFill/>
          <a:ln w="9525">
            <a:noFill/>
          </a:ln>
        </p:spPr>
      </p:pic>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9651" name="图片 539650"/>
          <p:cNvPicPr>
            <a:picLocks noChangeAspect="1"/>
          </p:cNvPicPr>
          <p:nvPr/>
        </p:nvPicPr>
        <p:blipFill>
          <a:blip r:embed="rId1"/>
          <a:srcRect b="7246"/>
          <a:stretch>
            <a:fillRect/>
          </a:stretch>
        </p:blipFill>
        <p:spPr>
          <a:xfrm>
            <a:off x="900113" y="3481388"/>
            <a:ext cx="4248150" cy="3332162"/>
          </a:xfrm>
          <a:prstGeom prst="rect">
            <a:avLst/>
          </a:prstGeom>
          <a:noFill/>
          <a:ln w="9525">
            <a:noFill/>
          </a:ln>
        </p:spPr>
      </p:pic>
      <p:pic>
        <p:nvPicPr>
          <p:cNvPr id="539652" name="图片 539651"/>
          <p:cNvPicPr>
            <a:picLocks noChangeAspect="1"/>
          </p:cNvPicPr>
          <p:nvPr/>
        </p:nvPicPr>
        <p:blipFill>
          <a:blip r:embed="rId2"/>
          <a:srcRect l="20203" t="16776" b="4893"/>
          <a:stretch>
            <a:fillRect/>
          </a:stretch>
        </p:blipFill>
        <p:spPr>
          <a:xfrm>
            <a:off x="5508625" y="3357563"/>
            <a:ext cx="3384550" cy="3455987"/>
          </a:xfrm>
          <a:prstGeom prst="rect">
            <a:avLst/>
          </a:prstGeom>
          <a:noFill/>
          <a:ln w="9525">
            <a:noFill/>
          </a:ln>
        </p:spPr>
      </p:pic>
      <p:sp>
        <p:nvSpPr>
          <p:cNvPr id="539650" name="文本占位符 539649"/>
          <p:cNvSpPr>
            <a:spLocks noGrp="1"/>
          </p:cNvSpPr>
          <p:nvPr>
            <p:ph type="body" idx="1"/>
          </p:nvPr>
        </p:nvSpPr>
        <p:spPr>
          <a:xfrm>
            <a:off x="539750" y="765175"/>
            <a:ext cx="8229600" cy="3527425"/>
          </a:xfrm>
          <a:ln/>
        </p:spPr>
        <p:txBody>
          <a:bodyPr/>
          <a:p>
            <a:pPr marL="174625" indent="-174625">
              <a:lnSpc>
                <a:spcPct val="110000"/>
              </a:lnSpc>
              <a:buNone/>
            </a:pPr>
            <a:r>
              <a:rPr lang="en-US" altLang="zh-CN" sz="2800"/>
              <a:t>3. </a:t>
            </a:r>
            <a:r>
              <a:rPr lang="zh-CN" altLang="en-US" sz="2800" dirty="0"/>
              <a:t>预防母婴传播 </a:t>
            </a:r>
            <a:endParaRPr lang="zh-CN" altLang="en-US" sz="2800" dirty="0"/>
          </a:p>
          <a:p>
            <a:pPr marL="714375" lvl="1" indent="-360045" algn="just">
              <a:lnSpc>
                <a:spcPct val="110000"/>
              </a:lnSpc>
            </a:pPr>
            <a:r>
              <a:rPr lang="zh-CN" altLang="en-US" sz="2400" dirty="0">
                <a:solidFill>
                  <a:srgbClr val="990000"/>
                </a:solidFill>
              </a:rPr>
              <a:t>感染艾滋病病毒的妇女应避免怀孕。</a:t>
            </a:r>
            <a:endParaRPr lang="zh-CN" altLang="en-US" sz="2400" dirty="0">
              <a:solidFill>
                <a:srgbClr val="990000"/>
              </a:solidFill>
            </a:endParaRPr>
          </a:p>
          <a:p>
            <a:pPr marL="714375" lvl="1" indent="-360045" algn="just">
              <a:lnSpc>
                <a:spcPct val="110000"/>
              </a:lnSpc>
              <a:buFont typeface="Wingdings" panose="05000000000000000000" pitchFamily="2" charset="2"/>
              <a:buChar char="l"/>
            </a:pPr>
            <a:r>
              <a:rPr lang="zh-CN" altLang="en-US" sz="2400" dirty="0"/>
              <a:t>一旦怀孕，要在医生的指导下考虑是否</a:t>
            </a:r>
            <a:r>
              <a:rPr lang="zh-CN" altLang="en-US" sz="2400" dirty="0">
                <a:solidFill>
                  <a:srgbClr val="990000"/>
                </a:solidFill>
              </a:rPr>
              <a:t>终止妊娠</a:t>
            </a:r>
            <a:r>
              <a:rPr lang="zh-CN" altLang="en-US" sz="2400" dirty="0"/>
              <a:t>。</a:t>
            </a:r>
            <a:endParaRPr lang="zh-CN" altLang="en-US" sz="2400" dirty="0"/>
          </a:p>
          <a:p>
            <a:pPr marL="714375" lvl="1" indent="-360045" algn="just">
              <a:lnSpc>
                <a:spcPct val="110000"/>
              </a:lnSpc>
              <a:buFont typeface="Wingdings" panose="05000000000000000000" pitchFamily="2" charset="2"/>
              <a:buChar char="l"/>
            </a:pPr>
            <a:r>
              <a:rPr lang="zh-CN" altLang="en-US" sz="2400" dirty="0"/>
              <a:t>选择继续妊娠者应采取</a:t>
            </a:r>
            <a:r>
              <a:rPr lang="zh-CN" altLang="en-US" sz="2400" dirty="0">
                <a:solidFill>
                  <a:srgbClr val="990000"/>
                </a:solidFill>
              </a:rPr>
              <a:t>抗病毒药物干预</a:t>
            </a:r>
            <a:r>
              <a:rPr lang="zh-CN" altLang="en-US" sz="2400" dirty="0"/>
              <a:t>等措施阻断传播，产后应对新生儿进行人工喂养，避免母乳喂养，并在医生指导下进行医学监护。</a:t>
            </a:r>
            <a:endParaRPr lang="zh-CN" altLang="en-US" sz="2400" dirty="0"/>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2818" name="标题 802817"/>
          <p:cNvSpPr>
            <a:spLocks noGrp="1"/>
          </p:cNvSpPr>
          <p:nvPr>
            <p:ph type="ctrTitle"/>
          </p:nvPr>
        </p:nvSpPr>
        <p:spPr>
          <a:xfrm>
            <a:off x="1295400" y="304800"/>
            <a:ext cx="7402513" cy="2674938"/>
          </a:xfrm>
          <a:ln/>
        </p:spPr>
        <p:txBody>
          <a:bodyPr anchor="b" anchorCtr="0"/>
          <a:p>
            <a:pPr defTabSz="914400">
              <a:buSzTx/>
              <a:buFontTx/>
              <a:buNone/>
            </a:pPr>
            <a:r>
              <a:rPr lang="zh-CN" altLang="en-US" sz="3600" kern="1200" baseline="0" dirty="0">
                <a:solidFill>
                  <a:schemeClr val="hlink"/>
                </a:solidFill>
                <a:latin typeface="Tahoma" panose="020B0604030504040204" pitchFamily="34" charset="0"/>
                <a:ea typeface="隶书" pitchFamily="49" charset="-122"/>
              </a:rPr>
              <a:t>第二部分</a:t>
            </a:r>
            <a:br>
              <a:rPr lang="zh-CN" altLang="en-US" sz="3600" kern="1200" baseline="0" dirty="0">
                <a:solidFill>
                  <a:schemeClr val="hlink"/>
                </a:solidFill>
                <a:latin typeface="Tahoma" panose="020B0604030504040204" pitchFamily="34" charset="0"/>
                <a:ea typeface="隶书" pitchFamily="49" charset="-122"/>
              </a:rPr>
            </a:br>
            <a:r>
              <a:rPr lang="zh-CN" altLang="en-US" sz="3600" kern="1200" baseline="0" dirty="0">
                <a:solidFill>
                  <a:schemeClr val="hlink"/>
                </a:solidFill>
                <a:latin typeface="Tahoma" panose="020B0604030504040204" pitchFamily="34" charset="0"/>
                <a:ea typeface="隶书" pitchFamily="49" charset="-122"/>
              </a:rPr>
              <a:t>艾滋病流行现状与危害</a:t>
            </a:r>
            <a:endParaRPr lang="zh-CN" altLang="en-US" sz="3600" kern="1200" baseline="0" dirty="0">
              <a:solidFill>
                <a:schemeClr val="hlink"/>
              </a:solidFill>
              <a:latin typeface="Tahoma" panose="020B0604030504040204" pitchFamily="34" charset="0"/>
              <a:ea typeface="隶书" pitchFamily="49" charset="-122"/>
            </a:endParaRPr>
          </a:p>
        </p:txBody>
      </p:sp>
      <p:pic>
        <p:nvPicPr>
          <p:cNvPr id="802819" name="图片 802818" descr="濮蒋副本1"/>
          <p:cNvPicPr>
            <a:picLocks noChangeAspect="1"/>
          </p:cNvPicPr>
          <p:nvPr/>
        </p:nvPicPr>
        <p:blipFill>
          <a:blip r:embed="rId1"/>
          <a:stretch>
            <a:fillRect/>
          </a:stretch>
        </p:blipFill>
        <p:spPr>
          <a:xfrm>
            <a:off x="6804025" y="4073525"/>
            <a:ext cx="1960563" cy="2784475"/>
          </a:xfrm>
          <a:prstGeom prst="rect">
            <a:avLst/>
          </a:prstGeom>
          <a:noFill/>
          <a:ln w="9525">
            <a:noFill/>
          </a:ln>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02" name="标题 460801"/>
          <p:cNvSpPr>
            <a:spLocks noGrp="1"/>
          </p:cNvSpPr>
          <p:nvPr>
            <p:ph type="title"/>
          </p:nvPr>
        </p:nvSpPr>
        <p:spPr>
          <a:xfrm>
            <a:off x="1150938" y="685800"/>
            <a:ext cx="7688262" cy="758825"/>
          </a:xfrm>
          <a:ln/>
        </p:spPr>
        <p:txBody>
          <a:bodyPr anchor="b" anchorCtr="0"/>
          <a:p>
            <a:r>
              <a:rPr lang="zh-CN" altLang="en-US" sz="3600" dirty="0"/>
              <a:t>一、</a:t>
            </a:r>
            <a:r>
              <a:rPr lang="zh-CN" altLang="en-US" sz="3600" dirty="0">
                <a:latin typeface="黑体" panose="02010609060101010101" pitchFamily="49" charset="-122"/>
                <a:ea typeface="黑体" panose="02010609060101010101" pitchFamily="49" charset="-122"/>
              </a:rPr>
              <a:t>什么是</a:t>
            </a:r>
            <a:r>
              <a:rPr lang="zh-CN" altLang="en-US" sz="3600" dirty="0">
                <a:solidFill>
                  <a:schemeClr val="hlink"/>
                </a:solidFill>
                <a:latin typeface="黑体" panose="02010609060101010101" pitchFamily="49" charset="-122"/>
                <a:ea typeface="黑体" panose="02010609060101010101" pitchFamily="49" charset="-122"/>
              </a:rPr>
              <a:t>艾滋病</a:t>
            </a:r>
            <a:r>
              <a:rPr lang="zh-CN" altLang="en-US" sz="3600" dirty="0">
                <a:latin typeface="黑体" panose="02010609060101010101" pitchFamily="49" charset="-122"/>
                <a:ea typeface="黑体" panose="02010609060101010101" pitchFamily="49" charset="-122"/>
              </a:rPr>
              <a:t>？</a:t>
            </a:r>
            <a:endParaRPr lang="zh-CN" altLang="en-US" sz="3600" dirty="0">
              <a:latin typeface="黑体" panose="02010609060101010101" pitchFamily="49" charset="-122"/>
              <a:ea typeface="黑体" panose="02010609060101010101" pitchFamily="49" charset="-122"/>
            </a:endParaRPr>
          </a:p>
        </p:txBody>
      </p:sp>
      <p:sp>
        <p:nvSpPr>
          <p:cNvPr id="460803" name="文本占位符 460802"/>
          <p:cNvSpPr>
            <a:spLocks noGrp="1"/>
          </p:cNvSpPr>
          <p:nvPr>
            <p:ph type="body" idx="1"/>
          </p:nvPr>
        </p:nvSpPr>
        <p:spPr>
          <a:xfrm>
            <a:off x="611188" y="1905000"/>
            <a:ext cx="4341812" cy="4648200"/>
          </a:xfrm>
          <a:ln/>
        </p:spPr>
        <p:txBody>
          <a:bodyPr/>
          <a:p>
            <a:pPr marL="539750" indent="-539750">
              <a:lnSpc>
                <a:spcPct val="130000"/>
              </a:lnSpc>
            </a:pPr>
            <a:r>
              <a:rPr lang="zh-CN" altLang="en-US" sz="2800" b="1" dirty="0">
                <a:solidFill>
                  <a:schemeClr val="accent2"/>
                </a:solidFill>
              </a:rPr>
              <a:t>医学全称是 “</a:t>
            </a:r>
            <a:r>
              <a:rPr lang="zh-CN" altLang="en-US" sz="2800" b="1" dirty="0">
                <a:solidFill>
                  <a:srgbClr val="CC3300"/>
                </a:solidFill>
              </a:rPr>
              <a:t>获得性</a:t>
            </a:r>
            <a:r>
              <a:rPr lang="zh-CN" altLang="en-US" sz="2800" b="1" dirty="0">
                <a:solidFill>
                  <a:srgbClr val="CC0099"/>
                </a:solidFill>
              </a:rPr>
              <a:t>免疫缺陷</a:t>
            </a:r>
            <a:r>
              <a:rPr lang="zh-CN" altLang="en-US" sz="2800" b="1" dirty="0"/>
              <a:t>综合征</a:t>
            </a:r>
            <a:r>
              <a:rPr lang="zh-CN" altLang="en-US" sz="2800" b="1" dirty="0">
                <a:solidFill>
                  <a:schemeClr val="accent2"/>
                </a:solidFill>
              </a:rPr>
              <a:t>” （英文缩写为</a:t>
            </a:r>
            <a:r>
              <a:rPr lang="en-US" altLang="zh-CN" sz="2800" b="1">
                <a:solidFill>
                  <a:schemeClr val="accent2"/>
                </a:solidFill>
              </a:rPr>
              <a:t>AIDS</a:t>
            </a:r>
            <a:r>
              <a:rPr lang="zh-CN" altLang="en-US" sz="2800" b="1">
                <a:solidFill>
                  <a:schemeClr val="accent2"/>
                </a:solidFill>
              </a:rPr>
              <a:t>）</a:t>
            </a:r>
            <a:endParaRPr lang="zh-CN" altLang="en-US" sz="2800" b="1" dirty="0">
              <a:solidFill>
                <a:schemeClr val="accent2"/>
              </a:solidFill>
            </a:endParaRPr>
          </a:p>
          <a:p>
            <a:pPr marL="539750" indent="-539750">
              <a:lnSpc>
                <a:spcPct val="130000"/>
              </a:lnSpc>
            </a:pPr>
            <a:r>
              <a:rPr lang="zh-CN" altLang="en-US" sz="2800" b="1" dirty="0">
                <a:solidFill>
                  <a:schemeClr val="accent2"/>
                </a:solidFill>
              </a:rPr>
              <a:t>是</a:t>
            </a:r>
            <a:r>
              <a:rPr lang="zh-CN" altLang="en-US" sz="2800" b="1" dirty="0">
                <a:solidFill>
                  <a:srgbClr val="FF3300"/>
                </a:solidFill>
              </a:rPr>
              <a:t>人类免疫缺陷病毒</a:t>
            </a:r>
            <a:r>
              <a:rPr lang="zh-CN" altLang="en-US" sz="2800" b="1" dirty="0">
                <a:solidFill>
                  <a:schemeClr val="accent2"/>
                </a:solidFill>
              </a:rPr>
              <a:t>（英文缩写为</a:t>
            </a:r>
            <a:r>
              <a:rPr lang="en-US" altLang="zh-CN" sz="2800" b="1">
                <a:solidFill>
                  <a:schemeClr val="accent2"/>
                </a:solidFill>
              </a:rPr>
              <a:t>HIV</a:t>
            </a:r>
            <a:r>
              <a:rPr lang="zh-CN" altLang="en-US" sz="2800" b="1">
                <a:solidFill>
                  <a:schemeClr val="accent2"/>
                </a:solidFill>
              </a:rPr>
              <a:t>，</a:t>
            </a:r>
            <a:r>
              <a:rPr lang="zh-CN" altLang="en-US" sz="2800" b="1" dirty="0">
                <a:solidFill>
                  <a:schemeClr val="accent2"/>
                </a:solidFill>
              </a:rPr>
              <a:t>又称艾滋病病毒）侵入人体后发生的一种病死率极高的严重传染病。</a:t>
            </a:r>
            <a:endParaRPr lang="zh-CN" altLang="en-US" sz="2800" b="1" dirty="0">
              <a:solidFill>
                <a:schemeClr val="accent2"/>
              </a:solidFill>
            </a:endParaRPr>
          </a:p>
        </p:txBody>
      </p:sp>
      <p:pic>
        <p:nvPicPr>
          <p:cNvPr id="460804" name="图片 460803" descr="v1big"/>
          <p:cNvPicPr>
            <a:picLocks noChangeAspect="1"/>
          </p:cNvPicPr>
          <p:nvPr/>
        </p:nvPicPr>
        <p:blipFill>
          <a:blip r:embed="rId1">
            <a:lum bright="17999" contrast="-17999"/>
          </a:blip>
          <a:stretch>
            <a:fillRect/>
          </a:stretch>
        </p:blipFill>
        <p:spPr>
          <a:xfrm>
            <a:off x="5076825" y="2349500"/>
            <a:ext cx="3527425" cy="3448050"/>
          </a:xfrm>
          <a:prstGeom prst="rect">
            <a:avLst/>
          </a:prstGeom>
          <a:noFill/>
          <a:ln w="9525" cap="flat" cmpd="sng">
            <a:solidFill>
              <a:srgbClr val="FF3300"/>
            </a:solidFill>
            <a:prstDash val="solid"/>
            <a:miter/>
            <a:headEnd type="none" w="med" len="med"/>
            <a:tailEnd type="none" w="med" len="med"/>
          </a:ln>
        </p:spPr>
      </p:pic>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9698" name="标题 669697"/>
          <p:cNvSpPr>
            <a:spLocks noGrp="1"/>
          </p:cNvSpPr>
          <p:nvPr>
            <p:ph type="title"/>
          </p:nvPr>
        </p:nvSpPr>
        <p:spPr>
          <a:xfrm>
            <a:off x="762000" y="838200"/>
            <a:ext cx="8382000" cy="762000"/>
          </a:xfrm>
          <a:ln/>
        </p:spPr>
        <p:txBody>
          <a:bodyPr anchor="b" anchorCtr="0"/>
          <a:p>
            <a:r>
              <a:rPr lang="zh-CN" altLang="en-US" sz="4000" b="1" dirty="0">
                <a:solidFill>
                  <a:schemeClr val="tx1"/>
                </a:solidFill>
                <a:ea typeface="隶书" pitchFamily="49" charset="-122"/>
              </a:rPr>
              <a:t>报告数与实际感染数之间比较</a:t>
            </a:r>
            <a:endParaRPr lang="zh-CN" altLang="en-US" sz="4000" b="1" dirty="0">
              <a:solidFill>
                <a:schemeClr val="tx1"/>
              </a:solidFill>
              <a:ea typeface="隶书" pitchFamily="49" charset="-122"/>
            </a:endParaRPr>
          </a:p>
        </p:txBody>
      </p:sp>
      <p:sp>
        <p:nvSpPr>
          <p:cNvPr id="669699" name="直接连接符 669698"/>
          <p:cNvSpPr/>
          <p:nvPr/>
        </p:nvSpPr>
        <p:spPr>
          <a:xfrm>
            <a:off x="1447800" y="3124200"/>
            <a:ext cx="6324600" cy="0"/>
          </a:xfrm>
          <a:prstGeom prst="line">
            <a:avLst/>
          </a:prstGeom>
          <a:ln w="9525" cap="flat" cmpd="sng">
            <a:solidFill>
              <a:schemeClr val="tx1"/>
            </a:solidFill>
            <a:prstDash val="solid"/>
            <a:headEnd type="none" w="med" len="med"/>
            <a:tailEnd type="none" w="med" len="med"/>
          </a:ln>
        </p:spPr>
      </p:sp>
      <p:sp>
        <p:nvSpPr>
          <p:cNvPr id="669700" name="任意多边形 669699"/>
          <p:cNvSpPr/>
          <p:nvPr/>
        </p:nvSpPr>
        <p:spPr>
          <a:xfrm>
            <a:off x="2738438" y="3136900"/>
            <a:ext cx="4425950" cy="3171825"/>
          </a:xfrm>
          <a:custGeom>
            <a:avLst/>
            <a:gdLst/>
            <a:ahLst/>
            <a:cxnLst/>
            <a:pathLst>
              <a:path w="2877" h="1998">
                <a:moveTo>
                  <a:pt x="931" y="0"/>
                </a:moveTo>
                <a:cubicBezTo>
                  <a:pt x="895" y="37"/>
                  <a:pt x="870" y="57"/>
                  <a:pt x="821" y="74"/>
                </a:cubicBezTo>
                <a:cubicBezTo>
                  <a:pt x="809" y="86"/>
                  <a:pt x="798" y="100"/>
                  <a:pt x="784" y="110"/>
                </a:cubicBezTo>
                <a:cubicBezTo>
                  <a:pt x="769" y="121"/>
                  <a:pt x="749" y="123"/>
                  <a:pt x="735" y="135"/>
                </a:cubicBezTo>
                <a:cubicBezTo>
                  <a:pt x="663" y="196"/>
                  <a:pt x="761" y="156"/>
                  <a:pt x="674" y="184"/>
                </a:cubicBezTo>
                <a:cubicBezTo>
                  <a:pt x="624" y="261"/>
                  <a:pt x="524" y="259"/>
                  <a:pt x="441" y="270"/>
                </a:cubicBezTo>
                <a:cubicBezTo>
                  <a:pt x="396" y="285"/>
                  <a:pt x="358" y="304"/>
                  <a:pt x="319" y="331"/>
                </a:cubicBezTo>
                <a:cubicBezTo>
                  <a:pt x="296" y="396"/>
                  <a:pt x="313" y="357"/>
                  <a:pt x="257" y="441"/>
                </a:cubicBezTo>
                <a:cubicBezTo>
                  <a:pt x="209" y="513"/>
                  <a:pt x="86" y="637"/>
                  <a:pt x="86" y="637"/>
                </a:cubicBezTo>
                <a:cubicBezTo>
                  <a:pt x="82" y="662"/>
                  <a:pt x="85" y="689"/>
                  <a:pt x="74" y="711"/>
                </a:cubicBezTo>
                <a:cubicBezTo>
                  <a:pt x="67" y="724"/>
                  <a:pt x="45" y="723"/>
                  <a:pt x="37" y="735"/>
                </a:cubicBezTo>
                <a:cubicBezTo>
                  <a:pt x="23" y="757"/>
                  <a:pt x="7" y="828"/>
                  <a:pt x="0" y="858"/>
                </a:cubicBezTo>
                <a:cubicBezTo>
                  <a:pt x="4" y="1156"/>
                  <a:pt x="4" y="1454"/>
                  <a:pt x="12" y="1752"/>
                </a:cubicBezTo>
                <a:cubicBezTo>
                  <a:pt x="13" y="1777"/>
                  <a:pt x="5" y="1811"/>
                  <a:pt x="25" y="1826"/>
                </a:cubicBezTo>
                <a:cubicBezTo>
                  <a:pt x="54" y="1847"/>
                  <a:pt x="367" y="1875"/>
                  <a:pt x="368" y="1875"/>
                </a:cubicBezTo>
                <a:cubicBezTo>
                  <a:pt x="425" y="1880"/>
                  <a:pt x="482" y="1883"/>
                  <a:pt x="539" y="1887"/>
                </a:cubicBezTo>
                <a:cubicBezTo>
                  <a:pt x="650" y="1873"/>
                  <a:pt x="732" y="1890"/>
                  <a:pt x="846" y="1900"/>
                </a:cubicBezTo>
                <a:cubicBezTo>
                  <a:pt x="1131" y="1956"/>
                  <a:pt x="1440" y="1941"/>
                  <a:pt x="1728" y="1949"/>
                </a:cubicBezTo>
                <a:cubicBezTo>
                  <a:pt x="1930" y="1974"/>
                  <a:pt x="2017" y="1988"/>
                  <a:pt x="2231" y="1998"/>
                </a:cubicBezTo>
                <a:cubicBezTo>
                  <a:pt x="2272" y="1990"/>
                  <a:pt x="2319" y="1998"/>
                  <a:pt x="2353" y="1973"/>
                </a:cubicBezTo>
                <a:cubicBezTo>
                  <a:pt x="2373" y="1958"/>
                  <a:pt x="2363" y="1925"/>
                  <a:pt x="2365" y="1900"/>
                </a:cubicBezTo>
                <a:cubicBezTo>
                  <a:pt x="2371" y="1834"/>
                  <a:pt x="2374" y="1769"/>
                  <a:pt x="2378" y="1703"/>
                </a:cubicBezTo>
                <a:cubicBezTo>
                  <a:pt x="2496" y="1724"/>
                  <a:pt x="2514" y="1691"/>
                  <a:pt x="2623" y="1654"/>
                </a:cubicBezTo>
                <a:cubicBezTo>
                  <a:pt x="2658" y="1601"/>
                  <a:pt x="2666" y="1533"/>
                  <a:pt x="2684" y="1471"/>
                </a:cubicBezTo>
                <a:cubicBezTo>
                  <a:pt x="2708" y="1390"/>
                  <a:pt x="2699" y="1314"/>
                  <a:pt x="2782" y="1287"/>
                </a:cubicBezTo>
                <a:cubicBezTo>
                  <a:pt x="2854" y="1066"/>
                  <a:pt x="2877" y="809"/>
                  <a:pt x="2647" y="772"/>
                </a:cubicBezTo>
                <a:cubicBezTo>
                  <a:pt x="2614" y="748"/>
                  <a:pt x="2585" y="717"/>
                  <a:pt x="2549" y="699"/>
                </a:cubicBezTo>
                <a:cubicBezTo>
                  <a:pt x="2496" y="672"/>
                  <a:pt x="2434" y="669"/>
                  <a:pt x="2378" y="650"/>
                </a:cubicBezTo>
                <a:cubicBezTo>
                  <a:pt x="2302" y="598"/>
                  <a:pt x="2306" y="590"/>
                  <a:pt x="2206" y="576"/>
                </a:cubicBezTo>
                <a:cubicBezTo>
                  <a:pt x="2127" y="536"/>
                  <a:pt x="2044" y="554"/>
                  <a:pt x="1961" y="527"/>
                </a:cubicBezTo>
                <a:cubicBezTo>
                  <a:pt x="1903" y="441"/>
                  <a:pt x="1979" y="533"/>
                  <a:pt x="1814" y="478"/>
                </a:cubicBezTo>
                <a:cubicBezTo>
                  <a:pt x="1800" y="473"/>
                  <a:pt x="1797" y="453"/>
                  <a:pt x="1789" y="441"/>
                </a:cubicBezTo>
                <a:cubicBezTo>
                  <a:pt x="1768" y="323"/>
                  <a:pt x="1751" y="240"/>
                  <a:pt x="1765" y="123"/>
                </a:cubicBezTo>
                <a:cubicBezTo>
                  <a:pt x="1761" y="111"/>
                  <a:pt x="1764" y="94"/>
                  <a:pt x="1753" y="86"/>
                </a:cubicBezTo>
                <a:cubicBezTo>
                  <a:pt x="1735" y="73"/>
                  <a:pt x="1658" y="56"/>
                  <a:pt x="1630" y="49"/>
                </a:cubicBezTo>
                <a:cubicBezTo>
                  <a:pt x="1618" y="41"/>
                  <a:pt x="1606" y="31"/>
                  <a:pt x="1593" y="24"/>
                </a:cubicBezTo>
                <a:cubicBezTo>
                  <a:pt x="1581" y="18"/>
                  <a:pt x="1556" y="12"/>
                  <a:pt x="1556" y="12"/>
                </a:cubicBezTo>
              </a:path>
            </a:pathLst>
          </a:custGeom>
          <a:solidFill>
            <a:srgbClr val="FFFF00"/>
          </a:solidFill>
          <a:ln w="9525" cap="flat" cmpd="sng">
            <a:solidFill>
              <a:srgbClr val="FFFF00"/>
            </a:solidFill>
            <a:prstDash val="solid"/>
            <a:headEnd type="none" w="med" len="med"/>
            <a:tailEnd type="none" w="med" len="med"/>
          </a:ln>
        </p:spPr>
        <p:txBody>
          <a:bodyPr/>
          <a:p>
            <a:endParaRPr lang="zh-CN" altLang="en-US"/>
          </a:p>
        </p:txBody>
      </p:sp>
      <p:sp>
        <p:nvSpPr>
          <p:cNvPr id="669701" name="直接连接符 669700"/>
          <p:cNvSpPr/>
          <p:nvPr/>
        </p:nvSpPr>
        <p:spPr>
          <a:xfrm flipV="1">
            <a:off x="5181600" y="2743200"/>
            <a:ext cx="1447800" cy="0"/>
          </a:xfrm>
          <a:prstGeom prst="line">
            <a:avLst/>
          </a:prstGeom>
          <a:ln w="9525" cap="flat" cmpd="sng">
            <a:solidFill>
              <a:schemeClr val="tx1"/>
            </a:solidFill>
            <a:prstDash val="solid"/>
            <a:headEnd type="none" w="med" len="med"/>
            <a:tailEnd type="none" w="med" len="med"/>
          </a:ln>
        </p:spPr>
      </p:sp>
      <p:sp>
        <p:nvSpPr>
          <p:cNvPr id="669702" name="文本框 669701"/>
          <p:cNvSpPr txBox="1"/>
          <p:nvPr/>
        </p:nvSpPr>
        <p:spPr>
          <a:xfrm>
            <a:off x="6781800" y="2438400"/>
            <a:ext cx="1371600" cy="519113"/>
          </a:xfrm>
          <a:prstGeom prst="rect">
            <a:avLst/>
          </a:prstGeom>
          <a:noFill/>
          <a:ln w="9525">
            <a:noFill/>
          </a:ln>
        </p:spPr>
        <p:txBody>
          <a:bodyPr>
            <a:spAutoFit/>
          </a:bodyPr>
          <a:p>
            <a:pPr eaLnBrk="0" hangingPunct="0">
              <a:spcBef>
                <a:spcPct val="50000"/>
              </a:spcBef>
            </a:pPr>
            <a:r>
              <a:rPr lang="zh-CN" altLang="en-US" sz="2800" b="1" dirty="0">
                <a:latin typeface="Times New Roman" panose="02020603050405020304" pitchFamily="18" charset="0"/>
              </a:rPr>
              <a:t>报告数</a:t>
            </a:r>
            <a:endParaRPr lang="zh-CN" altLang="en-US" sz="2800" b="1" dirty="0">
              <a:latin typeface="Times New Roman" panose="02020603050405020304" pitchFamily="18" charset="0"/>
            </a:endParaRPr>
          </a:p>
        </p:txBody>
      </p:sp>
      <p:sp>
        <p:nvSpPr>
          <p:cNvPr id="669703" name="直接连接符 669702"/>
          <p:cNvSpPr/>
          <p:nvPr/>
        </p:nvSpPr>
        <p:spPr>
          <a:xfrm flipH="1" flipV="1">
            <a:off x="1547813" y="4437063"/>
            <a:ext cx="1423987" cy="434975"/>
          </a:xfrm>
          <a:prstGeom prst="line">
            <a:avLst/>
          </a:prstGeom>
          <a:ln w="9525" cap="flat" cmpd="sng">
            <a:solidFill>
              <a:schemeClr val="tx1"/>
            </a:solidFill>
            <a:prstDash val="solid"/>
            <a:headEnd type="none" w="med" len="med"/>
            <a:tailEnd type="none" w="med" len="med"/>
          </a:ln>
        </p:spPr>
      </p:sp>
      <p:sp>
        <p:nvSpPr>
          <p:cNvPr id="669704" name="文本框 669703"/>
          <p:cNvSpPr txBox="1"/>
          <p:nvPr/>
        </p:nvSpPr>
        <p:spPr>
          <a:xfrm>
            <a:off x="457200" y="4024313"/>
            <a:ext cx="1600200" cy="519112"/>
          </a:xfrm>
          <a:prstGeom prst="rect">
            <a:avLst/>
          </a:prstGeom>
          <a:noFill/>
          <a:ln w="9525">
            <a:noFill/>
          </a:ln>
        </p:spPr>
        <p:txBody>
          <a:bodyPr>
            <a:spAutoFit/>
          </a:bodyPr>
          <a:p>
            <a:pPr eaLnBrk="0" hangingPunct="0">
              <a:spcBef>
                <a:spcPct val="50000"/>
              </a:spcBef>
            </a:pPr>
            <a:r>
              <a:rPr lang="zh-CN" altLang="en-US" sz="2800" b="1" dirty="0">
                <a:latin typeface="Times New Roman" panose="02020603050405020304" pitchFamily="18" charset="0"/>
              </a:rPr>
              <a:t>估计数</a:t>
            </a:r>
            <a:endParaRPr lang="zh-CN" altLang="en-US" sz="2800" b="1" dirty="0">
              <a:latin typeface="Times New Roman" panose="02020603050405020304" pitchFamily="18" charset="0"/>
            </a:endParaRPr>
          </a:p>
        </p:txBody>
      </p:sp>
      <p:sp>
        <p:nvSpPr>
          <p:cNvPr id="669705" name="任意多边形 669704"/>
          <p:cNvSpPr/>
          <p:nvPr/>
        </p:nvSpPr>
        <p:spPr>
          <a:xfrm>
            <a:off x="4141788" y="2497138"/>
            <a:ext cx="1031875" cy="627062"/>
          </a:xfrm>
          <a:custGeom>
            <a:avLst/>
            <a:gdLst/>
            <a:ahLst/>
            <a:cxnLst/>
            <a:pathLst>
              <a:path w="650" h="395">
                <a:moveTo>
                  <a:pt x="0" y="384"/>
                </a:moveTo>
                <a:cubicBezTo>
                  <a:pt x="11" y="376"/>
                  <a:pt x="26" y="372"/>
                  <a:pt x="34" y="361"/>
                </a:cubicBezTo>
                <a:cubicBezTo>
                  <a:pt x="60" y="328"/>
                  <a:pt x="43" y="280"/>
                  <a:pt x="79" y="248"/>
                </a:cubicBezTo>
                <a:cubicBezTo>
                  <a:pt x="100" y="230"/>
                  <a:pt x="147" y="203"/>
                  <a:pt x="147" y="203"/>
                </a:cubicBezTo>
                <a:cubicBezTo>
                  <a:pt x="173" y="162"/>
                  <a:pt x="181" y="97"/>
                  <a:pt x="237" y="90"/>
                </a:cubicBezTo>
                <a:cubicBezTo>
                  <a:pt x="282" y="84"/>
                  <a:pt x="328" y="83"/>
                  <a:pt x="373" y="79"/>
                </a:cubicBezTo>
                <a:cubicBezTo>
                  <a:pt x="399" y="0"/>
                  <a:pt x="372" y="18"/>
                  <a:pt x="429" y="0"/>
                </a:cubicBezTo>
                <a:cubicBezTo>
                  <a:pt x="460" y="41"/>
                  <a:pt x="496" y="78"/>
                  <a:pt x="519" y="124"/>
                </a:cubicBezTo>
                <a:cubicBezTo>
                  <a:pt x="524" y="135"/>
                  <a:pt x="522" y="150"/>
                  <a:pt x="531" y="158"/>
                </a:cubicBezTo>
                <a:cubicBezTo>
                  <a:pt x="550" y="177"/>
                  <a:pt x="599" y="203"/>
                  <a:pt x="599" y="203"/>
                </a:cubicBezTo>
                <a:cubicBezTo>
                  <a:pt x="650" y="281"/>
                  <a:pt x="621" y="224"/>
                  <a:pt x="621" y="395"/>
                </a:cubicBezTo>
                <a:lnTo>
                  <a:pt x="0" y="384"/>
                </a:lnTo>
                <a:close/>
              </a:path>
            </a:pathLst>
          </a:custGeom>
          <a:solidFill>
            <a:srgbClr val="FF0000">
              <a:alpha val="100000"/>
            </a:srgbClr>
          </a:solidFill>
          <a:ln w="9525" cap="flat" cmpd="sng">
            <a:solidFill>
              <a:schemeClr val="tx1">
                <a:alpha val="100000"/>
              </a:schemeClr>
            </a:solidFill>
            <a:prstDash val="solid"/>
            <a:headEnd type="none" w="med" len="med"/>
            <a:tailEnd type="none" w="med" len="med"/>
          </a:ln>
        </p:spPr>
        <p:txBody>
          <a:bodyPr/>
          <a:p>
            <a:endParaRPr lang="zh-CN" altLang="en-US"/>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8418" name="标题 828417"/>
          <p:cNvSpPr>
            <a:spLocks noGrp="1"/>
          </p:cNvSpPr>
          <p:nvPr>
            <p:ph type="title"/>
          </p:nvPr>
        </p:nvSpPr>
        <p:spPr>
          <a:xfrm>
            <a:off x="1150938" y="617538"/>
            <a:ext cx="7793037" cy="639762"/>
          </a:xfrm>
          <a:ln/>
        </p:spPr>
        <p:txBody>
          <a:bodyPr anchor="b" anchorCtr="0"/>
          <a:p>
            <a:r>
              <a:rPr lang="zh-CN" altLang="en-US" sz="4000" b="1" dirty="0">
                <a:solidFill>
                  <a:srgbClr val="000099"/>
                </a:solidFill>
                <a:latin typeface="宋体" panose="02010600030101010101" pitchFamily="2" charset="-122"/>
              </a:rPr>
              <a:t>武汉市艾滋病流行现状</a:t>
            </a:r>
            <a:endParaRPr lang="zh-CN" altLang="en-US" sz="4000" b="1" dirty="0">
              <a:solidFill>
                <a:srgbClr val="000099"/>
              </a:solidFill>
              <a:latin typeface="宋体" panose="02010600030101010101" pitchFamily="2" charset="-122"/>
            </a:endParaRPr>
          </a:p>
        </p:txBody>
      </p:sp>
      <p:sp>
        <p:nvSpPr>
          <p:cNvPr id="828419" name="文本占位符 828418"/>
          <p:cNvSpPr>
            <a:spLocks noGrp="1"/>
          </p:cNvSpPr>
          <p:nvPr>
            <p:ph type="body" idx="1"/>
          </p:nvPr>
        </p:nvSpPr>
        <p:spPr>
          <a:xfrm>
            <a:off x="533400" y="1066800"/>
            <a:ext cx="8305800" cy="2438400"/>
          </a:xfrm>
          <a:ln/>
        </p:spPr>
        <p:txBody>
          <a:bodyPr/>
          <a:p>
            <a:pPr>
              <a:lnSpc>
                <a:spcPct val="110000"/>
              </a:lnSpc>
              <a:buClr>
                <a:schemeClr val="tx1"/>
              </a:buClr>
              <a:buFont typeface="Wingdings" panose="05000000000000000000" pitchFamily="2" charset="2"/>
              <a:buChar char="u"/>
            </a:pPr>
            <a:r>
              <a:rPr lang="en-US" altLang="zh-CN" sz="2400" b="1"/>
              <a:t>2012</a:t>
            </a:r>
            <a:r>
              <a:rPr lang="zh-CN" altLang="en-US" sz="2400" b="1" dirty="0"/>
              <a:t>年，武汉市报告</a:t>
            </a:r>
            <a:r>
              <a:rPr lang="en-US" altLang="zh-CN" sz="2400" b="1">
                <a:solidFill>
                  <a:srgbClr val="FF3300"/>
                </a:solidFill>
              </a:rPr>
              <a:t>837</a:t>
            </a:r>
            <a:r>
              <a:rPr lang="zh-CN" altLang="en-US" sz="2400" b="1" dirty="0"/>
              <a:t>例</a:t>
            </a:r>
            <a:r>
              <a:rPr lang="en-US" altLang="zh-CN" sz="2400" b="1"/>
              <a:t>HIV/AIDS</a:t>
            </a:r>
            <a:r>
              <a:rPr lang="zh-CN" altLang="en-US" sz="2400" b="1" dirty="0"/>
              <a:t>，较去年增长</a:t>
            </a:r>
            <a:r>
              <a:rPr lang="en-US" altLang="zh-CN" sz="2400" b="1">
                <a:solidFill>
                  <a:srgbClr val="FF3300"/>
                </a:solidFill>
              </a:rPr>
              <a:t>46.33%</a:t>
            </a:r>
            <a:r>
              <a:rPr lang="zh-CN" altLang="en-US" sz="2400" b="1" dirty="0"/>
              <a:t>。武汉市累计报告</a:t>
            </a:r>
            <a:r>
              <a:rPr lang="en-US" altLang="zh-CN" sz="2400" b="1">
                <a:solidFill>
                  <a:srgbClr val="FF3300"/>
                </a:solidFill>
              </a:rPr>
              <a:t>3136</a:t>
            </a:r>
            <a:r>
              <a:rPr lang="zh-CN" altLang="en-US" sz="2400" b="1" dirty="0"/>
              <a:t>例</a:t>
            </a:r>
            <a:r>
              <a:rPr lang="en-US" altLang="zh-CN" sz="2400" b="1"/>
              <a:t>HIV/AIDS</a:t>
            </a:r>
            <a:r>
              <a:rPr lang="zh-CN" altLang="en-US" sz="2400" b="1" dirty="0"/>
              <a:t>。</a:t>
            </a:r>
            <a:endParaRPr lang="zh-CN" altLang="en-US" sz="2400" b="1" dirty="0"/>
          </a:p>
          <a:p>
            <a:pPr>
              <a:lnSpc>
                <a:spcPct val="110000"/>
              </a:lnSpc>
              <a:buClr>
                <a:schemeClr val="tx1"/>
              </a:buClr>
              <a:buFont typeface="Wingdings" panose="05000000000000000000" pitchFamily="2" charset="2"/>
              <a:buChar char="u"/>
            </a:pPr>
            <a:r>
              <a:rPr lang="zh-CN" altLang="en-US" sz="2400" b="1" dirty="0"/>
              <a:t>累计报告病例按地区统计：本市</a:t>
            </a:r>
            <a:r>
              <a:rPr lang="en-US" altLang="zh-CN" sz="2400" b="1">
                <a:solidFill>
                  <a:srgbClr val="FF3300"/>
                </a:solidFill>
              </a:rPr>
              <a:t>1429</a:t>
            </a:r>
            <a:r>
              <a:rPr lang="zh-CN" altLang="en-US" sz="2400" b="1" dirty="0"/>
              <a:t>例，占</a:t>
            </a:r>
            <a:r>
              <a:rPr lang="en-US" altLang="zh-CN" sz="2400" b="1">
                <a:solidFill>
                  <a:srgbClr val="FF3300"/>
                </a:solidFill>
              </a:rPr>
              <a:t>45.6%</a:t>
            </a:r>
            <a:r>
              <a:rPr lang="zh-CN" altLang="en-US" sz="2400" b="1" dirty="0"/>
              <a:t>，本省其他地市</a:t>
            </a:r>
            <a:r>
              <a:rPr lang="en-US" altLang="zh-CN" sz="2400" b="1">
                <a:solidFill>
                  <a:srgbClr val="FF3300"/>
                </a:solidFill>
              </a:rPr>
              <a:t>1050</a:t>
            </a:r>
            <a:r>
              <a:rPr lang="zh-CN" altLang="en-US" sz="2400" b="1" dirty="0"/>
              <a:t>例，占</a:t>
            </a:r>
            <a:r>
              <a:rPr lang="en-US" altLang="zh-CN" sz="2400" b="1">
                <a:solidFill>
                  <a:srgbClr val="FF3300"/>
                </a:solidFill>
              </a:rPr>
              <a:t>33.5</a:t>
            </a:r>
            <a:r>
              <a:rPr lang="en-US" altLang="zh-CN" sz="2400" b="1"/>
              <a:t>%</a:t>
            </a:r>
            <a:r>
              <a:rPr lang="zh-CN" altLang="en-US" sz="2400" b="1" dirty="0"/>
              <a:t>，其他省</a:t>
            </a:r>
            <a:r>
              <a:rPr lang="en-US" altLang="zh-CN" sz="2400" b="1"/>
              <a:t>657</a:t>
            </a:r>
            <a:r>
              <a:rPr lang="zh-CN" altLang="en-US" sz="2400" b="1" dirty="0"/>
              <a:t>例，占</a:t>
            </a:r>
            <a:r>
              <a:rPr lang="en-US" altLang="zh-CN" sz="2400" b="1">
                <a:solidFill>
                  <a:srgbClr val="FF3300"/>
                </a:solidFill>
              </a:rPr>
              <a:t>20.9</a:t>
            </a:r>
            <a:r>
              <a:rPr lang="en-US" altLang="zh-CN" sz="2400" b="1"/>
              <a:t>%</a:t>
            </a:r>
            <a:r>
              <a:rPr lang="zh-CN" altLang="en-US" sz="2400" b="1" dirty="0"/>
              <a:t>。 </a:t>
            </a:r>
            <a:endParaRPr lang="zh-CN" altLang="en-US" sz="2400" b="1" dirty="0"/>
          </a:p>
        </p:txBody>
      </p:sp>
      <p:sp>
        <p:nvSpPr>
          <p:cNvPr id="828420" name="矩形 828419"/>
          <p:cNvSpPr/>
          <p:nvPr/>
        </p:nvSpPr>
        <p:spPr>
          <a:xfrm>
            <a:off x="0" y="0"/>
            <a:ext cx="9144000" cy="0"/>
          </a:xfrm>
          <a:prstGeom prst="rect">
            <a:avLst/>
          </a:prstGeom>
          <a:noFill/>
          <a:ln w="9525">
            <a:noFill/>
          </a:ln>
        </p:spPr>
        <p:txBody>
          <a:bodyPr/>
          <a:p>
            <a:endParaRPr lang="zh-CN" altLang="en-US"/>
          </a:p>
        </p:txBody>
      </p:sp>
      <p:graphicFrame>
        <p:nvGraphicFramePr>
          <p:cNvPr id="828421" name="对象 828420"/>
          <p:cNvGraphicFramePr/>
          <p:nvPr/>
        </p:nvGraphicFramePr>
        <p:xfrm>
          <a:off x="838200" y="2819400"/>
          <a:ext cx="7162800" cy="4038600"/>
        </p:xfrm>
        <a:graphic>
          <a:graphicData uri="http://schemas.openxmlformats.org/presentationml/2006/ole">
            <mc:AlternateContent xmlns:mc="http://schemas.openxmlformats.org/markup-compatibility/2006">
              <mc:Choice xmlns:v="urn:schemas-microsoft-com:vml" Requires="v">
                <p:oleObj spid="_x0000_s3079" name="" r:id="rId1" imgW="4483735" imgH="2149475" progId="MSGraph.Chart.8">
                  <p:embed/>
                </p:oleObj>
              </mc:Choice>
              <mc:Fallback>
                <p:oleObj name="" r:id="rId1" imgW="4483735" imgH="2149475" progId="MSGraph.Chart.8">
                  <p:embed/>
                  <p:pic>
                    <p:nvPicPr>
                      <p:cNvPr id="0" name="图片 3078"/>
                      <p:cNvPicPr/>
                      <p:nvPr/>
                    </p:nvPicPr>
                    <p:blipFill>
                      <a:blip r:embed="rId2"/>
                      <a:stretch>
                        <a:fillRect/>
                      </a:stretch>
                    </p:blipFill>
                    <p:spPr>
                      <a:xfrm>
                        <a:off x="838200" y="2819400"/>
                        <a:ext cx="7162800" cy="4038600"/>
                      </a:xfrm>
                      <a:prstGeom prst="rect">
                        <a:avLst/>
                      </a:prstGeom>
                      <a:noFill/>
                      <a:ln w="38100">
                        <a:noFill/>
                        <a:miter/>
                      </a:ln>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42" name="标题 829441"/>
          <p:cNvSpPr>
            <a:spLocks noGrp="1"/>
          </p:cNvSpPr>
          <p:nvPr>
            <p:ph type="title"/>
          </p:nvPr>
        </p:nvSpPr>
        <p:spPr>
          <a:xfrm>
            <a:off x="1150938" y="617538"/>
            <a:ext cx="7793037" cy="639762"/>
          </a:xfrm>
          <a:ln/>
        </p:spPr>
        <p:txBody>
          <a:bodyPr anchor="b" anchorCtr="0"/>
          <a:p>
            <a:r>
              <a:rPr lang="zh-CN" altLang="en-US" sz="4000" b="1" dirty="0">
                <a:solidFill>
                  <a:srgbClr val="000099"/>
                </a:solidFill>
              </a:rPr>
              <a:t>概   况</a:t>
            </a:r>
            <a:endParaRPr lang="zh-CN" altLang="en-US" sz="4000" b="1" dirty="0">
              <a:solidFill>
                <a:srgbClr val="000099"/>
              </a:solidFill>
            </a:endParaRPr>
          </a:p>
        </p:txBody>
      </p:sp>
      <p:sp>
        <p:nvSpPr>
          <p:cNvPr id="829443" name="文本占位符 829442"/>
          <p:cNvSpPr>
            <a:spLocks noGrp="1"/>
          </p:cNvSpPr>
          <p:nvPr>
            <p:ph type="body" sz="half" idx="1"/>
          </p:nvPr>
        </p:nvSpPr>
        <p:spPr>
          <a:xfrm>
            <a:off x="304800" y="914400"/>
            <a:ext cx="8686800" cy="2133600"/>
          </a:xfrm>
          <a:ln/>
        </p:spPr>
        <p:txBody>
          <a:bodyPr/>
          <a:p>
            <a:pPr>
              <a:lnSpc>
                <a:spcPct val="120000"/>
              </a:lnSpc>
              <a:buClr>
                <a:schemeClr val="tx1"/>
              </a:buClr>
              <a:buSzPct val="60000"/>
              <a:buFont typeface="Wingdings" panose="05000000000000000000" pitchFamily="2" charset="2"/>
              <a:buChar char="u"/>
            </a:pPr>
            <a:r>
              <a:rPr lang="en-US" altLang="en-US" sz="1800" b="1"/>
              <a:t>2012年，新</a:t>
            </a:r>
            <a:r>
              <a:rPr lang="zh-CN" altLang="en-US" sz="1800" b="1" dirty="0"/>
              <a:t>发现</a:t>
            </a:r>
            <a:r>
              <a:rPr lang="en-US" altLang="en-US" sz="1800" b="1"/>
              <a:t>HIV </a:t>
            </a:r>
            <a:r>
              <a:rPr lang="en-US" altLang="zh-CN" sz="1800" b="1">
                <a:solidFill>
                  <a:srgbClr val="FF3300"/>
                </a:solidFill>
              </a:rPr>
              <a:t>377</a:t>
            </a:r>
            <a:r>
              <a:rPr lang="en-US" altLang="en-US" sz="1800" b="1"/>
              <a:t>例，AIDS </a:t>
            </a:r>
            <a:r>
              <a:rPr lang="en-US" altLang="zh-CN" sz="1800" b="1">
                <a:solidFill>
                  <a:srgbClr val="FF3300"/>
                </a:solidFill>
              </a:rPr>
              <a:t>189</a:t>
            </a:r>
            <a:r>
              <a:rPr lang="en-US" altLang="en-US" sz="1800" b="1"/>
              <a:t>例，</a:t>
            </a:r>
            <a:r>
              <a:rPr lang="zh-CN" altLang="en-US" sz="1800" b="1" dirty="0"/>
              <a:t>其中</a:t>
            </a:r>
            <a:r>
              <a:rPr lang="en-US" altLang="en-US" sz="1800" b="1"/>
              <a:t>既往HIV本年转化为AIDS </a:t>
            </a:r>
            <a:r>
              <a:rPr lang="en-US" altLang="zh-CN" sz="1800" b="1">
                <a:solidFill>
                  <a:srgbClr val="FF3300"/>
                </a:solidFill>
              </a:rPr>
              <a:t>60</a:t>
            </a:r>
            <a:r>
              <a:rPr lang="en-US" altLang="en-US" sz="1800" b="1"/>
              <a:t>例。</a:t>
            </a:r>
            <a:endParaRPr lang="en-US" altLang="zh-CN" sz="1800" b="1" dirty="0"/>
          </a:p>
          <a:p>
            <a:pPr>
              <a:lnSpc>
                <a:spcPct val="120000"/>
              </a:lnSpc>
              <a:buClr>
                <a:schemeClr val="tx1"/>
              </a:buClr>
              <a:buSzPct val="60000"/>
              <a:buFont typeface="Wingdings" panose="05000000000000000000" pitchFamily="2" charset="2"/>
              <a:buChar char="u"/>
            </a:pPr>
            <a:r>
              <a:rPr lang="zh-CN" altLang="en-US" sz="1800" b="1" dirty="0"/>
              <a:t>排除既往</a:t>
            </a:r>
            <a:r>
              <a:rPr lang="en-US" altLang="zh-CN" sz="1800" b="1"/>
              <a:t>HIV</a:t>
            </a:r>
            <a:r>
              <a:rPr lang="zh-CN" altLang="en-US" sz="1800" b="1" dirty="0"/>
              <a:t>转</a:t>
            </a:r>
            <a:r>
              <a:rPr lang="en-US" altLang="zh-CN" sz="1800" b="1"/>
              <a:t>AIDS</a:t>
            </a:r>
            <a:r>
              <a:rPr lang="en-US" altLang="zh-CN" sz="1800" b="1">
                <a:solidFill>
                  <a:srgbClr val="FF3300"/>
                </a:solidFill>
              </a:rPr>
              <a:t>60</a:t>
            </a:r>
            <a:r>
              <a:rPr lang="zh-CN" altLang="en-US" sz="1800" b="1" dirty="0"/>
              <a:t>例，</a:t>
            </a:r>
            <a:r>
              <a:rPr lang="en-US" altLang="zh-CN" sz="1800" b="1"/>
              <a:t>2012</a:t>
            </a:r>
            <a:r>
              <a:rPr lang="zh-CN" altLang="en-US" sz="1800" b="1" dirty="0"/>
              <a:t>年武汉市新发现</a:t>
            </a:r>
            <a:r>
              <a:rPr lang="en-US" altLang="zh-CN" sz="1800" b="1"/>
              <a:t>HIV/AIDS</a:t>
            </a:r>
            <a:r>
              <a:rPr lang="zh-CN" altLang="en-US" sz="1800" b="1" dirty="0"/>
              <a:t>较去年同期增长</a:t>
            </a:r>
            <a:r>
              <a:rPr lang="en-US" altLang="zh-CN" sz="1800" b="1">
                <a:solidFill>
                  <a:srgbClr val="FF3300"/>
                </a:solidFill>
              </a:rPr>
              <a:t>49.70%</a:t>
            </a:r>
            <a:r>
              <a:rPr lang="zh-CN" altLang="en-US" sz="1800" b="1" dirty="0"/>
              <a:t>。</a:t>
            </a:r>
            <a:endParaRPr lang="zh-CN" altLang="en-US" sz="1800" b="1" dirty="0"/>
          </a:p>
          <a:p>
            <a:pPr>
              <a:lnSpc>
                <a:spcPct val="120000"/>
              </a:lnSpc>
              <a:buClr>
                <a:schemeClr val="tx1"/>
              </a:buClr>
              <a:buSzPct val="60000"/>
              <a:buFont typeface="Wingdings" panose="05000000000000000000" pitchFamily="2" charset="2"/>
              <a:buChar char="u"/>
            </a:pPr>
            <a:r>
              <a:rPr lang="en-US" altLang="en-US" sz="1800" b="1"/>
              <a:t>截至2012年底，现存活HIV/AIDS</a:t>
            </a:r>
            <a:r>
              <a:rPr lang="en-US" altLang="en-US" sz="1800" b="1">
                <a:solidFill>
                  <a:srgbClr val="FF3300"/>
                </a:solidFill>
              </a:rPr>
              <a:t> </a:t>
            </a:r>
            <a:r>
              <a:rPr lang="en-US" altLang="zh-CN" sz="1800" b="1">
                <a:solidFill>
                  <a:srgbClr val="FF3300"/>
                </a:solidFill>
              </a:rPr>
              <a:t>1316</a:t>
            </a:r>
            <a:r>
              <a:rPr lang="zh-CN" altLang="en-US" sz="1800" b="1" dirty="0"/>
              <a:t>（</a:t>
            </a:r>
            <a:r>
              <a:rPr lang="en-US" altLang="en-US" sz="1800" b="1"/>
              <a:t>其中，HIV </a:t>
            </a:r>
            <a:r>
              <a:rPr lang="en-US" altLang="zh-CN" sz="1800" b="1">
                <a:solidFill>
                  <a:srgbClr val="FF3300"/>
                </a:solidFill>
              </a:rPr>
              <a:t>867</a:t>
            </a:r>
            <a:r>
              <a:rPr lang="en-US" altLang="en-US" sz="1800" b="1"/>
              <a:t>例，AIDS</a:t>
            </a:r>
            <a:r>
              <a:rPr lang="en-US" altLang="en-US" sz="1800" b="1">
                <a:solidFill>
                  <a:srgbClr val="FF3300"/>
                </a:solidFill>
              </a:rPr>
              <a:t> </a:t>
            </a:r>
            <a:r>
              <a:rPr lang="en-US" altLang="zh-CN" sz="1800" b="1">
                <a:solidFill>
                  <a:srgbClr val="FF3300"/>
                </a:solidFill>
              </a:rPr>
              <a:t>449</a:t>
            </a:r>
            <a:r>
              <a:rPr lang="en-US" altLang="en-US" sz="1800" b="1"/>
              <a:t>例）；报告死亡</a:t>
            </a:r>
            <a:r>
              <a:rPr lang="en-US" altLang="zh-CN" sz="1800" b="1">
                <a:solidFill>
                  <a:srgbClr val="FF3300"/>
                </a:solidFill>
              </a:rPr>
              <a:t>201</a:t>
            </a:r>
            <a:r>
              <a:rPr lang="en-US" altLang="en-US" sz="1800" b="1"/>
              <a:t>例。</a:t>
            </a:r>
            <a:endParaRPr lang="en-US" altLang="zh-CN" sz="1800" b="1" dirty="0"/>
          </a:p>
        </p:txBody>
      </p:sp>
      <p:sp>
        <p:nvSpPr>
          <p:cNvPr id="829444" name="矩形 829443"/>
          <p:cNvSpPr/>
          <p:nvPr/>
        </p:nvSpPr>
        <p:spPr>
          <a:xfrm>
            <a:off x="0" y="0"/>
            <a:ext cx="9144000" cy="0"/>
          </a:xfrm>
          <a:prstGeom prst="rect">
            <a:avLst/>
          </a:prstGeom>
          <a:noFill/>
          <a:ln w="9525">
            <a:noFill/>
          </a:ln>
        </p:spPr>
        <p:txBody>
          <a:bodyPr/>
          <a:p>
            <a:endParaRPr lang="zh-CN" altLang="en-US"/>
          </a:p>
        </p:txBody>
      </p:sp>
      <p:sp>
        <p:nvSpPr>
          <p:cNvPr id="829445" name="矩形 829444"/>
          <p:cNvSpPr/>
          <p:nvPr/>
        </p:nvSpPr>
        <p:spPr>
          <a:xfrm>
            <a:off x="0" y="2181225"/>
            <a:ext cx="9144000" cy="0"/>
          </a:xfrm>
          <a:prstGeom prst="rect">
            <a:avLst/>
          </a:prstGeom>
          <a:noFill/>
          <a:ln w="9525">
            <a:noFill/>
          </a:ln>
        </p:spPr>
        <p:txBody>
          <a:bodyPr/>
          <a:p>
            <a:endParaRPr lang="zh-CN" altLang="en-US"/>
          </a:p>
        </p:txBody>
      </p:sp>
      <p:graphicFrame>
        <p:nvGraphicFramePr>
          <p:cNvPr id="829446" name="内容占位符 829445"/>
          <p:cNvGraphicFramePr/>
          <p:nvPr>
            <p:ph sz="half" idx="2"/>
          </p:nvPr>
        </p:nvGraphicFramePr>
        <p:xfrm>
          <a:off x="762000" y="2927350"/>
          <a:ext cx="7848600" cy="4468813"/>
        </p:xfrm>
        <a:graphic>
          <a:graphicData uri="http://schemas.openxmlformats.org/presentationml/2006/ole">
            <mc:AlternateContent xmlns:mc="http://schemas.openxmlformats.org/markup-compatibility/2006">
              <mc:Choice xmlns:v="urn:schemas-microsoft-com:vml" Requires="v">
                <p:oleObj spid="_x0000_s3078" name="" r:id="rId1" imgW="7836535" imgH="4010660" progId="MSGraph.Chart.8">
                  <p:embed/>
                </p:oleObj>
              </mc:Choice>
              <mc:Fallback>
                <p:oleObj name="" r:id="rId1" imgW="7836535" imgH="4010660" progId="MSGraph.Chart.8">
                  <p:embed/>
                  <p:pic>
                    <p:nvPicPr>
                      <p:cNvPr id="0" name="图片 3077"/>
                      <p:cNvPicPr/>
                      <p:nvPr/>
                    </p:nvPicPr>
                    <p:blipFill>
                      <a:blip r:embed="rId2"/>
                      <a:stretch>
                        <a:fillRect/>
                      </a:stretch>
                    </p:blipFill>
                    <p:spPr>
                      <a:xfrm>
                        <a:off x="762000" y="2927350"/>
                        <a:ext cx="7848600" cy="4468813"/>
                      </a:xfrm>
                      <a:prstGeom prst="rect">
                        <a:avLst/>
                      </a:prstGeom>
                      <a:solidFill>
                        <a:srgbClr val="FFFFFF"/>
                      </a:solidFill>
                      <a:ln>
                        <a:solidFill>
                          <a:srgbClr val="000000"/>
                        </a:solidFill>
                        <a:miter/>
                      </a:ln>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0466" name="标题 830465"/>
          <p:cNvSpPr>
            <a:spLocks noGrp="1"/>
          </p:cNvSpPr>
          <p:nvPr>
            <p:ph type="title"/>
          </p:nvPr>
        </p:nvSpPr>
        <p:spPr>
          <a:xfrm>
            <a:off x="1150938" y="617538"/>
            <a:ext cx="7793037" cy="411162"/>
          </a:xfrm>
          <a:ln/>
        </p:spPr>
        <p:txBody>
          <a:bodyPr anchor="b" anchorCtr="0"/>
          <a:p>
            <a:r>
              <a:rPr lang="zh-CN" altLang="en-US" sz="4000" b="1" dirty="0">
                <a:solidFill>
                  <a:srgbClr val="000099"/>
                </a:solidFill>
              </a:rPr>
              <a:t>地区分布</a:t>
            </a:r>
            <a:endParaRPr lang="zh-CN" altLang="en-US" sz="4000" b="1" dirty="0">
              <a:solidFill>
                <a:srgbClr val="000099"/>
              </a:solidFill>
            </a:endParaRPr>
          </a:p>
        </p:txBody>
      </p:sp>
      <p:graphicFrame>
        <p:nvGraphicFramePr>
          <p:cNvPr id="830467" name="内容占位符 830466"/>
          <p:cNvGraphicFramePr/>
          <p:nvPr>
            <p:ph sz="half" idx="1"/>
          </p:nvPr>
        </p:nvGraphicFramePr>
        <p:xfrm>
          <a:off x="457200" y="1066800"/>
          <a:ext cx="7848600" cy="2457450"/>
        </p:xfrm>
        <a:graphic>
          <a:graphicData uri="http://schemas.openxmlformats.org/drawingml/2006/table">
            <a:tbl>
              <a:tblPr/>
              <a:tblGrid>
                <a:gridCol w="1087438"/>
                <a:gridCol w="1085850"/>
                <a:gridCol w="1751012"/>
                <a:gridCol w="1257300"/>
                <a:gridCol w="915988"/>
                <a:gridCol w="1751012"/>
              </a:tblGrid>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zh-CN" altLang="en-US" sz="1200" b="1" dirty="0">
                          <a:latin typeface="宋体" panose="02010600030101010101" pitchFamily="2" charset="-122"/>
                        </a:rPr>
                        <a:t>地区</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zh-CN" altLang="en-US" sz="1200" b="1" dirty="0">
                          <a:latin typeface="宋体" panose="02010600030101010101" pitchFamily="2" charset="-122"/>
                        </a:rPr>
                        <a:t>病例数</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zh-CN" altLang="en-US" sz="1200" b="1" dirty="0">
                          <a:latin typeface="宋体" panose="02010600030101010101" pitchFamily="2" charset="-122"/>
                        </a:rPr>
                        <a:t>比例（</a:t>
                      </a:r>
                      <a:r>
                        <a:rPr lang="en-US" altLang="zh-CN" sz="1200" b="1">
                          <a:latin typeface="宋体" panose="02010600030101010101" pitchFamily="2" charset="-122"/>
                        </a:rPr>
                        <a:t>%</a:t>
                      </a:r>
                      <a:r>
                        <a:rPr lang="zh-CN" altLang="en-US" sz="1200" b="1" dirty="0">
                          <a:latin typeface="宋体" panose="02010600030101010101" pitchFamily="2" charset="-122"/>
                        </a:rPr>
                        <a:t>）</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zh-CN" altLang="en-US" sz="1200" b="1" dirty="0">
                          <a:latin typeface="宋体" panose="02010600030101010101" pitchFamily="2" charset="-122"/>
                        </a:rPr>
                        <a:t>地区</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zh-CN" altLang="en-US" sz="1200" b="1" dirty="0">
                          <a:latin typeface="宋体" panose="02010600030101010101" pitchFamily="2" charset="-122"/>
                        </a:rPr>
                        <a:t>病例数</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zh-CN" altLang="en-US" sz="1200" b="1" dirty="0">
                          <a:latin typeface="宋体" panose="02010600030101010101" pitchFamily="2" charset="-122"/>
                        </a:rPr>
                        <a:t>比例（</a:t>
                      </a:r>
                      <a:r>
                        <a:rPr lang="en-US" altLang="zh-CN" sz="1200" b="1">
                          <a:latin typeface="宋体" panose="02010600030101010101" pitchFamily="2" charset="-122"/>
                        </a:rPr>
                        <a:t>%</a:t>
                      </a:r>
                      <a:r>
                        <a:rPr lang="zh-CN" altLang="en-US" sz="1200" b="1" dirty="0">
                          <a:latin typeface="宋体" panose="02010600030101010101" pitchFamily="2" charset="-122"/>
                        </a:rPr>
                        <a:t>）</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a:t>
                      </a:r>
                      <a:r>
                        <a:rPr lang="zh-CN" altLang="en-US" sz="1200" b="1" dirty="0">
                          <a:latin typeface="宋体" panose="02010600030101010101" pitchFamily="2" charset="-122"/>
                        </a:rPr>
                        <a:t>、武昌</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237</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18.0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7</a:t>
                      </a:r>
                      <a:r>
                        <a:rPr lang="zh-CN" altLang="en-US" sz="1200" b="1" dirty="0">
                          <a:latin typeface="宋体" panose="02010600030101010101" pitchFamily="2" charset="-122"/>
                        </a:rPr>
                        <a:t>、黄陂</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55</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4.2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2</a:t>
                      </a:r>
                      <a:r>
                        <a:rPr lang="zh-CN" altLang="en-US" sz="1200" b="1" dirty="0">
                          <a:latin typeface="宋体" panose="02010600030101010101" pitchFamily="2" charset="-122"/>
                        </a:rPr>
                        <a:t>、江汉</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158</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12.0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8</a:t>
                      </a:r>
                      <a:r>
                        <a:rPr lang="zh-CN" altLang="en-US" sz="1200" b="1" dirty="0">
                          <a:latin typeface="宋体" panose="02010600030101010101" pitchFamily="2" charset="-122"/>
                        </a:rPr>
                        <a:t>、蔡甸</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49</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3.7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3</a:t>
                      </a:r>
                      <a:r>
                        <a:rPr lang="zh-CN" altLang="en-US" sz="1200" b="1" dirty="0">
                          <a:latin typeface="宋体" panose="02010600030101010101" pitchFamily="2" charset="-122"/>
                        </a:rPr>
                        <a:t>、洪山</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154</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11.7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9</a:t>
                      </a:r>
                      <a:r>
                        <a:rPr lang="zh-CN" altLang="en-US" sz="1200" b="1" dirty="0">
                          <a:latin typeface="宋体" panose="02010600030101010101" pitchFamily="2" charset="-122"/>
                        </a:rPr>
                        <a:t>、新洲</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44</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3.3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4</a:t>
                      </a:r>
                      <a:r>
                        <a:rPr lang="zh-CN" altLang="en-US" sz="1200" b="1" dirty="0">
                          <a:latin typeface="宋体" panose="02010600030101010101" pitchFamily="2" charset="-122"/>
                        </a:rPr>
                        <a:t>、江岸</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137</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10.4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10</a:t>
                      </a:r>
                      <a:r>
                        <a:rPr lang="zh-CN" altLang="en-US" sz="1200" b="1" dirty="0">
                          <a:latin typeface="宋体" panose="02010600030101010101" pitchFamily="2" charset="-122"/>
                        </a:rPr>
                        <a:t>、沌口</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30</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2.3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5</a:t>
                      </a:r>
                      <a:r>
                        <a:rPr lang="zh-CN" altLang="en-US" sz="1200" b="1" dirty="0">
                          <a:latin typeface="宋体" panose="02010600030101010101" pitchFamily="2" charset="-122"/>
                        </a:rPr>
                        <a:t>、硚口</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129</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9.8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11</a:t>
                      </a:r>
                      <a:r>
                        <a:rPr lang="zh-CN" altLang="en-US" sz="1200" b="1" dirty="0">
                          <a:latin typeface="宋体" panose="02010600030101010101" pitchFamily="2" charset="-122"/>
                        </a:rPr>
                        <a:t>、江夏</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28</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2.1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6</a:t>
                      </a:r>
                      <a:r>
                        <a:rPr lang="zh-CN" altLang="en-US" sz="1200" b="1" dirty="0">
                          <a:latin typeface="宋体" panose="02010600030101010101" pitchFamily="2" charset="-122"/>
                        </a:rPr>
                        <a:t>、汉阳</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114</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8.7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12</a:t>
                      </a:r>
                      <a:r>
                        <a:rPr lang="zh-CN" altLang="en-US" sz="1200" b="1" dirty="0">
                          <a:latin typeface="宋体" panose="02010600030101010101" pitchFamily="2" charset="-122"/>
                        </a:rPr>
                        <a:t>、东湖高新</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28</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2.1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7</a:t>
                      </a:r>
                      <a:r>
                        <a:rPr lang="zh-CN" altLang="en-US" sz="1200" b="1" dirty="0">
                          <a:latin typeface="宋体" panose="02010600030101010101" pitchFamily="2" charset="-122"/>
                        </a:rPr>
                        <a:t>、青山</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84</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6.4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13</a:t>
                      </a:r>
                      <a:r>
                        <a:rPr lang="zh-CN" altLang="en-US" sz="1200" b="1" dirty="0">
                          <a:latin typeface="宋体" panose="02010600030101010101" pitchFamily="2" charset="-122"/>
                        </a:rPr>
                        <a:t>、汉南</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9</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0.7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8</a:t>
                      </a:r>
                      <a:r>
                        <a:rPr lang="zh-CN" altLang="en-US" sz="1200" b="1" dirty="0">
                          <a:latin typeface="宋体" panose="02010600030101010101" pitchFamily="2" charset="-122"/>
                        </a:rPr>
                        <a:t>、东西湖</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60</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4.6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zh-CN" altLang="en-US" sz="1200" b="1" dirty="0">
                          <a:latin typeface="宋体" panose="02010600030101010101" pitchFamily="2" charset="-122"/>
                        </a:rPr>
                        <a:t>合计</a:t>
                      </a:r>
                      <a:endParaRPr lang="zh-CN" altLang="en-US" sz="1800" dirty="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1316</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marL="0" lvl="0" indent="0" algn="ctr" fontAlgn="ctr">
                        <a:spcBef>
                          <a:spcPct val="0"/>
                        </a:spcBef>
                        <a:buNone/>
                      </a:pPr>
                      <a:r>
                        <a:rPr lang="en-US" altLang="zh-CN" sz="1200" b="1">
                          <a:latin typeface="宋体" panose="02010600030101010101" pitchFamily="2" charset="-122"/>
                        </a:rPr>
                        <a:t>100.0 </a:t>
                      </a:r>
                      <a:endParaRPr lang="zh-CN" altLang="en-US" sz="1800"/>
                    </a:p>
                  </a:txBody>
                  <a:tcPr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30539" name="矩形 830538"/>
          <p:cNvSpPr/>
          <p:nvPr/>
        </p:nvSpPr>
        <p:spPr>
          <a:xfrm>
            <a:off x="0" y="0"/>
            <a:ext cx="9144000" cy="0"/>
          </a:xfrm>
          <a:prstGeom prst="rect">
            <a:avLst/>
          </a:prstGeom>
          <a:noFill/>
          <a:ln w="9525">
            <a:noFill/>
          </a:ln>
        </p:spPr>
        <p:txBody>
          <a:bodyPr/>
          <a:p>
            <a:endParaRPr lang="zh-CN" altLang="en-US"/>
          </a:p>
        </p:txBody>
      </p:sp>
      <p:sp>
        <p:nvSpPr>
          <p:cNvPr id="830540" name="矩形 830539"/>
          <p:cNvSpPr/>
          <p:nvPr/>
        </p:nvSpPr>
        <p:spPr>
          <a:xfrm>
            <a:off x="0" y="2181225"/>
            <a:ext cx="9144000" cy="0"/>
          </a:xfrm>
          <a:prstGeom prst="rect">
            <a:avLst/>
          </a:prstGeom>
          <a:noFill/>
          <a:ln w="9525">
            <a:noFill/>
          </a:ln>
        </p:spPr>
        <p:txBody>
          <a:bodyPr/>
          <a:p>
            <a:endParaRPr lang="zh-CN" altLang="en-US"/>
          </a:p>
        </p:txBody>
      </p:sp>
      <p:sp>
        <p:nvSpPr>
          <p:cNvPr id="830541" name="文本框 830540"/>
          <p:cNvSpPr txBox="1"/>
          <p:nvPr/>
        </p:nvSpPr>
        <p:spPr>
          <a:xfrm>
            <a:off x="609600" y="609600"/>
            <a:ext cx="3048000" cy="366713"/>
          </a:xfrm>
          <a:prstGeom prst="rect">
            <a:avLst/>
          </a:prstGeom>
          <a:noFill/>
          <a:ln w="9525">
            <a:noFill/>
          </a:ln>
        </p:spPr>
        <p:txBody>
          <a:bodyPr>
            <a:spAutoFit/>
          </a:bodyPr>
          <a:p>
            <a:pPr>
              <a:spcBef>
                <a:spcPct val="50000"/>
              </a:spcBef>
            </a:pPr>
            <a:r>
              <a:rPr lang="zh-CN" altLang="en-US" sz="1800" b="1" dirty="0">
                <a:latin typeface="Arial" panose="020B0604020202020204" pitchFamily="34" charset="0"/>
              </a:rPr>
              <a:t>现存活病例按照现住址：</a:t>
            </a:r>
            <a:endParaRPr lang="zh-CN" altLang="en-US" sz="1800" b="1" dirty="0">
              <a:latin typeface="Arial" panose="020B0604020202020204" pitchFamily="34" charset="0"/>
            </a:endParaRPr>
          </a:p>
        </p:txBody>
      </p:sp>
      <p:sp>
        <p:nvSpPr>
          <p:cNvPr id="830542" name="文本框 830541"/>
          <p:cNvSpPr txBox="1"/>
          <p:nvPr/>
        </p:nvSpPr>
        <p:spPr>
          <a:xfrm>
            <a:off x="457200" y="3733800"/>
            <a:ext cx="3429000" cy="366713"/>
          </a:xfrm>
          <a:prstGeom prst="rect">
            <a:avLst/>
          </a:prstGeom>
          <a:noFill/>
          <a:ln w="9525">
            <a:noFill/>
          </a:ln>
        </p:spPr>
        <p:txBody>
          <a:bodyPr>
            <a:spAutoFit/>
          </a:bodyPr>
          <a:p>
            <a:pPr>
              <a:spcBef>
                <a:spcPct val="50000"/>
              </a:spcBef>
            </a:pPr>
            <a:r>
              <a:rPr lang="zh-CN" altLang="en-US" sz="1800" b="1" dirty="0">
                <a:latin typeface="Arial" panose="020B0604020202020204" pitchFamily="34" charset="0"/>
              </a:rPr>
              <a:t>现存活病例按照户籍地：</a:t>
            </a:r>
            <a:endParaRPr lang="zh-CN" altLang="en-US" sz="1800" b="1" dirty="0">
              <a:latin typeface="Arial" panose="020B0604020202020204" pitchFamily="34" charset="0"/>
            </a:endParaRPr>
          </a:p>
        </p:txBody>
      </p:sp>
      <p:graphicFrame>
        <p:nvGraphicFramePr>
          <p:cNvPr id="830543" name="内容占位符 830542"/>
          <p:cNvGraphicFramePr/>
          <p:nvPr>
            <p:ph sz="half" idx="2"/>
          </p:nvPr>
        </p:nvGraphicFramePr>
        <p:xfrm>
          <a:off x="3352800" y="3505200"/>
          <a:ext cx="4800600" cy="3663950"/>
        </p:xfrm>
        <a:graphic>
          <a:graphicData uri="http://schemas.openxmlformats.org/presentationml/2006/ole">
            <mc:AlternateContent xmlns:mc="http://schemas.openxmlformats.org/markup-compatibility/2006">
              <mc:Choice xmlns:v="urn:schemas-microsoft-com:vml" Requires="v">
                <p:oleObj spid="_x0000_s3080" name="" r:id="rId1" imgW="3465195" imgH="2646680" progId="Excel.Chart.8">
                  <p:embed/>
                </p:oleObj>
              </mc:Choice>
              <mc:Fallback>
                <p:oleObj name="" r:id="rId1" imgW="3465195" imgH="2646680" progId="Excel.Chart.8">
                  <p:embed/>
                  <p:pic>
                    <p:nvPicPr>
                      <p:cNvPr id="0" name="图片 3079"/>
                      <p:cNvPicPr/>
                      <p:nvPr/>
                    </p:nvPicPr>
                    <p:blipFill>
                      <a:blip r:embed="rId2"/>
                      <a:stretch>
                        <a:fillRect/>
                      </a:stretch>
                    </p:blipFill>
                    <p:spPr>
                      <a:xfrm>
                        <a:off x="3352800" y="3505200"/>
                        <a:ext cx="4800600" cy="3663950"/>
                      </a:xfrm>
                      <a:prstGeom prst="rect">
                        <a:avLst/>
                      </a:prstGeom>
                      <a:noFill/>
                      <a:ln w="38100">
                        <a:miter/>
                      </a:ln>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1490" name="标题 831489"/>
          <p:cNvSpPr>
            <a:spLocks noGrp="1"/>
          </p:cNvSpPr>
          <p:nvPr>
            <p:ph type="title"/>
          </p:nvPr>
        </p:nvSpPr>
        <p:spPr>
          <a:xfrm>
            <a:off x="1150938" y="617538"/>
            <a:ext cx="7793037" cy="639762"/>
          </a:xfrm>
          <a:ln/>
        </p:spPr>
        <p:txBody>
          <a:bodyPr anchor="b" anchorCtr="0"/>
          <a:p>
            <a:r>
              <a:rPr lang="zh-CN" altLang="en-US" sz="4000" b="1" dirty="0">
                <a:solidFill>
                  <a:srgbClr val="000099"/>
                </a:solidFill>
              </a:rPr>
              <a:t>传播途径分布</a:t>
            </a:r>
            <a:endParaRPr lang="zh-CN" altLang="en-US" sz="4000" b="1" dirty="0">
              <a:solidFill>
                <a:srgbClr val="000099"/>
              </a:solidFill>
            </a:endParaRPr>
          </a:p>
        </p:txBody>
      </p:sp>
      <p:sp>
        <p:nvSpPr>
          <p:cNvPr id="831491" name="文本占位符 831490"/>
          <p:cNvSpPr>
            <a:spLocks noGrp="1"/>
          </p:cNvSpPr>
          <p:nvPr>
            <p:ph type="body" idx="1"/>
          </p:nvPr>
        </p:nvSpPr>
        <p:spPr>
          <a:xfrm>
            <a:off x="228600" y="1066800"/>
            <a:ext cx="8915400" cy="1905000"/>
          </a:xfrm>
          <a:ln/>
        </p:spPr>
        <p:txBody>
          <a:bodyPr/>
          <a:p>
            <a:pPr>
              <a:lnSpc>
                <a:spcPct val="110000"/>
              </a:lnSpc>
              <a:buClr>
                <a:schemeClr val="tx1"/>
              </a:buClr>
              <a:buFont typeface="Wingdings" panose="05000000000000000000" pitchFamily="2" charset="2"/>
              <a:buChar char="u"/>
            </a:pPr>
            <a:r>
              <a:rPr lang="zh-CN" altLang="en-US" sz="2300" b="1" dirty="0">
                <a:latin typeface="宋体" panose="02010600030101010101" pitchFamily="2" charset="-122"/>
              </a:rPr>
              <a:t>累计报告的</a:t>
            </a:r>
            <a:r>
              <a:rPr lang="en-US" altLang="zh-CN" sz="2300" b="1">
                <a:latin typeface="宋体" panose="02010600030101010101" pitchFamily="2" charset="-122"/>
              </a:rPr>
              <a:t>1517</a:t>
            </a:r>
            <a:r>
              <a:rPr lang="zh-CN" altLang="en-US" sz="2300" b="1" dirty="0">
                <a:latin typeface="宋体" panose="02010600030101010101" pitchFamily="2" charset="-122"/>
              </a:rPr>
              <a:t>例常住居民</a:t>
            </a:r>
            <a:r>
              <a:rPr lang="en-US" altLang="zh-CN" sz="2300" b="1">
                <a:latin typeface="宋体" panose="02010600030101010101" pitchFamily="2" charset="-122"/>
              </a:rPr>
              <a:t>HIV/AIDS</a:t>
            </a:r>
            <a:r>
              <a:rPr lang="zh-CN" altLang="en-US" sz="2300" b="1" dirty="0">
                <a:latin typeface="宋体" panose="02010600030101010101" pitchFamily="2" charset="-122"/>
              </a:rPr>
              <a:t>中，</a:t>
            </a:r>
            <a:r>
              <a:rPr lang="zh-CN" altLang="en-US" sz="2300" b="1" dirty="0">
                <a:solidFill>
                  <a:srgbClr val="FF3300"/>
                </a:solidFill>
                <a:latin typeface="宋体" panose="02010600030101010101" pitchFamily="2" charset="-122"/>
              </a:rPr>
              <a:t>异性传播</a:t>
            </a:r>
            <a:r>
              <a:rPr lang="en-US" altLang="zh-CN" sz="2300" b="1">
                <a:latin typeface="宋体" panose="02010600030101010101" pitchFamily="2" charset="-122"/>
              </a:rPr>
              <a:t>559</a:t>
            </a:r>
            <a:r>
              <a:rPr lang="zh-CN" altLang="en-US" sz="2300" b="1" dirty="0">
                <a:latin typeface="宋体" panose="02010600030101010101" pitchFamily="2" charset="-122"/>
              </a:rPr>
              <a:t>例，占</a:t>
            </a:r>
            <a:r>
              <a:rPr lang="en-US" altLang="zh-CN" sz="2300" b="1">
                <a:solidFill>
                  <a:srgbClr val="FF3300"/>
                </a:solidFill>
                <a:latin typeface="宋体" panose="02010600030101010101" pitchFamily="2" charset="-122"/>
              </a:rPr>
              <a:t>36.86%</a:t>
            </a:r>
            <a:r>
              <a:rPr lang="zh-CN" altLang="en-US" sz="2300" b="1" dirty="0">
                <a:latin typeface="宋体" panose="02010600030101010101" pitchFamily="2" charset="-122"/>
              </a:rPr>
              <a:t>；</a:t>
            </a:r>
            <a:r>
              <a:rPr lang="zh-CN" altLang="en-US" sz="2300" b="1" dirty="0">
                <a:solidFill>
                  <a:srgbClr val="FF3300"/>
                </a:solidFill>
                <a:latin typeface="宋体" panose="02010600030101010101" pitchFamily="2" charset="-122"/>
              </a:rPr>
              <a:t>同性传播</a:t>
            </a:r>
            <a:r>
              <a:rPr lang="en-US" altLang="zh-CN" sz="2300" b="1">
                <a:latin typeface="宋体" panose="02010600030101010101" pitchFamily="2" charset="-122"/>
              </a:rPr>
              <a:t>769</a:t>
            </a:r>
            <a:r>
              <a:rPr lang="zh-CN" altLang="en-US" sz="2300" b="1" dirty="0">
                <a:latin typeface="宋体" panose="02010600030101010101" pitchFamily="2" charset="-122"/>
              </a:rPr>
              <a:t>例，占</a:t>
            </a:r>
            <a:r>
              <a:rPr lang="en-US" altLang="zh-CN" sz="2300" b="1">
                <a:solidFill>
                  <a:srgbClr val="FF3300"/>
                </a:solidFill>
                <a:latin typeface="宋体" panose="02010600030101010101" pitchFamily="2" charset="-122"/>
              </a:rPr>
              <a:t>50.69%</a:t>
            </a:r>
            <a:r>
              <a:rPr lang="zh-CN" altLang="en-US" sz="2300" b="1" dirty="0">
                <a:latin typeface="宋体" panose="02010600030101010101" pitchFamily="2" charset="-122"/>
              </a:rPr>
              <a:t>；注射毒品</a:t>
            </a:r>
            <a:r>
              <a:rPr lang="en-US" altLang="zh-CN" sz="2300" b="1">
                <a:latin typeface="宋体" panose="02010600030101010101" pitchFamily="2" charset="-122"/>
              </a:rPr>
              <a:t>120</a:t>
            </a:r>
            <a:r>
              <a:rPr lang="zh-CN" altLang="en-US" sz="2300" b="1" dirty="0">
                <a:latin typeface="宋体" panose="02010600030101010101" pitchFamily="2" charset="-122"/>
              </a:rPr>
              <a:t>例，占</a:t>
            </a:r>
            <a:r>
              <a:rPr lang="en-US" altLang="zh-CN" sz="2300" b="1">
                <a:solidFill>
                  <a:srgbClr val="FF3300"/>
                </a:solidFill>
                <a:latin typeface="宋体" panose="02010600030101010101" pitchFamily="2" charset="-122"/>
              </a:rPr>
              <a:t>7.91%</a:t>
            </a:r>
            <a:r>
              <a:rPr lang="zh-CN" altLang="en-US" sz="2300" b="1" dirty="0">
                <a:latin typeface="宋体" panose="02010600030101010101" pitchFamily="2" charset="-122"/>
              </a:rPr>
              <a:t>；输血</a:t>
            </a:r>
            <a:r>
              <a:rPr lang="en-US" altLang="zh-CN" sz="2300" b="1">
                <a:latin typeface="宋体" panose="02010600030101010101" pitchFamily="2" charset="-122"/>
              </a:rPr>
              <a:t>/</a:t>
            </a:r>
            <a:r>
              <a:rPr lang="zh-CN" altLang="en-US" sz="2300" b="1" dirty="0">
                <a:latin typeface="宋体" panose="02010600030101010101" pitchFamily="2" charset="-122"/>
              </a:rPr>
              <a:t>血制品</a:t>
            </a:r>
            <a:r>
              <a:rPr lang="en-US" altLang="zh-CN" sz="2300" b="1">
                <a:latin typeface="宋体" panose="02010600030101010101" pitchFamily="2" charset="-122"/>
              </a:rPr>
              <a:t>29</a:t>
            </a:r>
            <a:r>
              <a:rPr lang="zh-CN" altLang="en-US" sz="2300" b="1" dirty="0">
                <a:latin typeface="宋体" panose="02010600030101010101" pitchFamily="2" charset="-122"/>
              </a:rPr>
              <a:t>例，占</a:t>
            </a:r>
            <a:r>
              <a:rPr lang="en-US" altLang="zh-CN" sz="2300" b="1">
                <a:latin typeface="宋体" panose="02010600030101010101" pitchFamily="2" charset="-122"/>
              </a:rPr>
              <a:t>1.91%</a:t>
            </a:r>
            <a:r>
              <a:rPr lang="zh-CN" altLang="en-US" sz="2300" b="1" dirty="0">
                <a:latin typeface="宋体" panose="02010600030101010101" pitchFamily="2" charset="-122"/>
              </a:rPr>
              <a:t>；采血</a:t>
            </a:r>
            <a:r>
              <a:rPr lang="en-US" altLang="zh-CN" sz="2300" b="1">
                <a:latin typeface="宋体" panose="02010600030101010101" pitchFamily="2" charset="-122"/>
              </a:rPr>
              <a:t>(</a:t>
            </a:r>
            <a:r>
              <a:rPr lang="zh-CN" altLang="en-US" sz="2300" b="1" dirty="0">
                <a:latin typeface="宋体" panose="02010600030101010101" pitchFamily="2" charset="-122"/>
              </a:rPr>
              <a:t>浆</a:t>
            </a:r>
            <a:r>
              <a:rPr lang="en-US" altLang="zh-CN" sz="2300" b="1">
                <a:latin typeface="宋体" panose="02010600030101010101" pitchFamily="2" charset="-122"/>
              </a:rPr>
              <a:t>)21</a:t>
            </a:r>
            <a:r>
              <a:rPr lang="zh-CN" altLang="en-US" sz="2300" b="1" dirty="0">
                <a:latin typeface="宋体" panose="02010600030101010101" pitchFamily="2" charset="-122"/>
              </a:rPr>
              <a:t>例，占</a:t>
            </a:r>
            <a:r>
              <a:rPr lang="en-US" altLang="zh-CN" sz="2300" b="1">
                <a:latin typeface="宋体" panose="02010600030101010101" pitchFamily="2" charset="-122"/>
              </a:rPr>
              <a:t>1.38%</a:t>
            </a:r>
            <a:r>
              <a:rPr lang="zh-CN" altLang="en-US" sz="2300" b="1" dirty="0">
                <a:latin typeface="宋体" panose="02010600030101010101" pitchFamily="2" charset="-122"/>
              </a:rPr>
              <a:t>；母婴传播</a:t>
            </a:r>
            <a:r>
              <a:rPr lang="en-US" altLang="zh-CN" sz="2300" b="1">
                <a:latin typeface="宋体" panose="02010600030101010101" pitchFamily="2" charset="-122"/>
              </a:rPr>
              <a:t>6</a:t>
            </a:r>
            <a:r>
              <a:rPr lang="zh-CN" altLang="en-US" sz="2300" b="1" dirty="0">
                <a:latin typeface="宋体" panose="02010600030101010101" pitchFamily="2" charset="-122"/>
              </a:rPr>
              <a:t>例，占</a:t>
            </a:r>
            <a:r>
              <a:rPr lang="en-US" altLang="zh-CN" sz="2300" b="1">
                <a:latin typeface="宋体" panose="02010600030101010101" pitchFamily="2" charset="-122"/>
              </a:rPr>
              <a:t>0.40%</a:t>
            </a:r>
            <a:r>
              <a:rPr lang="zh-CN" altLang="en-US" sz="2300" b="1" dirty="0">
                <a:latin typeface="宋体" panose="02010600030101010101" pitchFamily="2" charset="-122"/>
              </a:rPr>
              <a:t>；不详</a:t>
            </a:r>
            <a:r>
              <a:rPr lang="en-US" altLang="zh-CN" sz="2300" b="1">
                <a:latin typeface="宋体" panose="02010600030101010101" pitchFamily="2" charset="-122"/>
              </a:rPr>
              <a:t>13</a:t>
            </a:r>
            <a:r>
              <a:rPr lang="zh-CN" altLang="en-US" sz="2300" b="1" dirty="0">
                <a:latin typeface="宋体" panose="02010600030101010101" pitchFamily="2" charset="-122"/>
              </a:rPr>
              <a:t>例，占</a:t>
            </a:r>
            <a:r>
              <a:rPr lang="en-US" altLang="zh-CN" sz="2300" b="1">
                <a:latin typeface="宋体" panose="02010600030101010101" pitchFamily="2" charset="-122"/>
              </a:rPr>
              <a:t>0.86%</a:t>
            </a:r>
            <a:r>
              <a:rPr lang="zh-CN" altLang="en-US" sz="2300" b="1" dirty="0">
                <a:latin typeface="宋体" panose="02010600030101010101" pitchFamily="2" charset="-122"/>
              </a:rPr>
              <a:t>。</a:t>
            </a:r>
            <a:endParaRPr lang="zh-CN" altLang="en-US" sz="2300" b="1" dirty="0">
              <a:latin typeface="宋体" panose="02010600030101010101" pitchFamily="2" charset="-122"/>
            </a:endParaRPr>
          </a:p>
        </p:txBody>
      </p:sp>
      <p:sp>
        <p:nvSpPr>
          <p:cNvPr id="831492" name="矩形 831491"/>
          <p:cNvSpPr/>
          <p:nvPr/>
        </p:nvSpPr>
        <p:spPr>
          <a:xfrm>
            <a:off x="0" y="0"/>
            <a:ext cx="9144000" cy="0"/>
          </a:xfrm>
          <a:prstGeom prst="rect">
            <a:avLst/>
          </a:prstGeom>
          <a:noFill/>
          <a:ln w="9525">
            <a:noFill/>
          </a:ln>
        </p:spPr>
        <p:txBody>
          <a:bodyPr/>
          <a:p>
            <a:endParaRPr lang="zh-CN" altLang="en-US"/>
          </a:p>
        </p:txBody>
      </p:sp>
      <p:sp>
        <p:nvSpPr>
          <p:cNvPr id="831493" name="矩形 831492"/>
          <p:cNvSpPr/>
          <p:nvPr/>
        </p:nvSpPr>
        <p:spPr>
          <a:xfrm>
            <a:off x="0" y="2181225"/>
            <a:ext cx="9144000" cy="0"/>
          </a:xfrm>
          <a:prstGeom prst="rect">
            <a:avLst/>
          </a:prstGeom>
          <a:noFill/>
          <a:ln w="9525">
            <a:noFill/>
          </a:ln>
        </p:spPr>
        <p:txBody>
          <a:bodyPr/>
          <a:p>
            <a:endParaRPr lang="zh-CN" altLang="en-US"/>
          </a:p>
        </p:txBody>
      </p:sp>
      <p:sp>
        <p:nvSpPr>
          <p:cNvPr id="831494" name="矩形 831493"/>
          <p:cNvSpPr/>
          <p:nvPr/>
        </p:nvSpPr>
        <p:spPr>
          <a:xfrm>
            <a:off x="0" y="2333625"/>
            <a:ext cx="9144000" cy="0"/>
          </a:xfrm>
          <a:prstGeom prst="rect">
            <a:avLst/>
          </a:prstGeom>
          <a:noFill/>
          <a:ln w="9525">
            <a:noFill/>
          </a:ln>
        </p:spPr>
        <p:txBody>
          <a:bodyPr/>
          <a:p>
            <a:endParaRPr lang="zh-CN" altLang="en-US"/>
          </a:p>
        </p:txBody>
      </p:sp>
      <p:graphicFrame>
        <p:nvGraphicFramePr>
          <p:cNvPr id="831495" name="对象 831494"/>
          <p:cNvGraphicFramePr/>
          <p:nvPr/>
        </p:nvGraphicFramePr>
        <p:xfrm>
          <a:off x="457200" y="2819400"/>
          <a:ext cx="8458200" cy="3524250"/>
        </p:xfrm>
        <a:graphic>
          <a:graphicData uri="http://schemas.openxmlformats.org/presentationml/2006/ole">
            <mc:AlternateContent xmlns:mc="http://schemas.openxmlformats.org/markup-compatibility/2006">
              <mc:Choice xmlns:v="urn:schemas-microsoft-com:vml" Requires="v">
                <p:oleObj spid="_x0000_s3081" name="" r:id="rId1" imgW="4435475" imgH="1852930" progId="MSGraph.Chart.8">
                  <p:embed/>
                </p:oleObj>
              </mc:Choice>
              <mc:Fallback>
                <p:oleObj name="" r:id="rId1" imgW="4435475" imgH="1852930" progId="MSGraph.Chart.8">
                  <p:embed/>
                  <p:pic>
                    <p:nvPicPr>
                      <p:cNvPr id="0" name="图片 3080"/>
                      <p:cNvPicPr/>
                      <p:nvPr/>
                    </p:nvPicPr>
                    <p:blipFill>
                      <a:blip r:embed="rId2"/>
                      <a:stretch>
                        <a:fillRect/>
                      </a:stretch>
                    </p:blipFill>
                    <p:spPr>
                      <a:xfrm>
                        <a:off x="457200" y="2819400"/>
                        <a:ext cx="8458200" cy="3524250"/>
                      </a:xfrm>
                      <a:prstGeom prst="rect">
                        <a:avLst/>
                      </a:prstGeom>
                      <a:noFill/>
                      <a:ln w="38100">
                        <a:noFill/>
                        <a:miter/>
                      </a:ln>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2514" name="标题 832513"/>
          <p:cNvSpPr>
            <a:spLocks noGrp="1"/>
          </p:cNvSpPr>
          <p:nvPr>
            <p:ph type="title"/>
          </p:nvPr>
        </p:nvSpPr>
        <p:spPr>
          <a:xfrm>
            <a:off x="1150938" y="617538"/>
            <a:ext cx="7793037" cy="563562"/>
          </a:xfrm>
          <a:ln/>
        </p:spPr>
        <p:txBody>
          <a:bodyPr anchor="b" anchorCtr="0"/>
          <a:p>
            <a:r>
              <a:rPr lang="zh-CN" altLang="en-US" sz="3600" b="1" dirty="0">
                <a:solidFill>
                  <a:srgbClr val="000099"/>
                </a:solidFill>
              </a:rPr>
              <a:t>年龄、性别和职业分布</a:t>
            </a:r>
            <a:endParaRPr lang="zh-CN" altLang="en-US" sz="3600" b="1" dirty="0">
              <a:solidFill>
                <a:srgbClr val="000099"/>
              </a:solidFill>
            </a:endParaRPr>
          </a:p>
        </p:txBody>
      </p:sp>
      <p:graphicFrame>
        <p:nvGraphicFramePr>
          <p:cNvPr id="832515" name="内容占位符 832514"/>
          <p:cNvGraphicFramePr/>
          <p:nvPr>
            <p:ph sz="half" idx="2"/>
          </p:nvPr>
        </p:nvGraphicFramePr>
        <p:xfrm>
          <a:off x="304800" y="1143000"/>
          <a:ext cx="8610600" cy="2901950"/>
        </p:xfrm>
        <a:graphic>
          <a:graphicData uri="http://schemas.openxmlformats.org/drawingml/2006/table">
            <a:tbl>
              <a:tblPr/>
              <a:tblGrid>
                <a:gridCol w="762000"/>
                <a:gridCol w="182563"/>
                <a:gridCol w="503237"/>
                <a:gridCol w="609600"/>
                <a:gridCol w="228600"/>
                <a:gridCol w="685800"/>
                <a:gridCol w="685800"/>
                <a:gridCol w="182563"/>
                <a:gridCol w="731837"/>
                <a:gridCol w="609600"/>
                <a:gridCol w="182563"/>
                <a:gridCol w="731837"/>
                <a:gridCol w="685800"/>
                <a:gridCol w="228600"/>
                <a:gridCol w="762000"/>
                <a:gridCol w="838200"/>
              </a:tblGrid>
              <a:tr h="44767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cap="flat">
                      <a:noFill/>
                    </a:lnL>
                    <a:lnR>
                      <a:noFill/>
                    </a:lnR>
                    <a:lnT w="25400" cap="flat" cmpd="sng">
                      <a:solidFill>
                        <a:srgbClr val="000000"/>
                      </a:solidFill>
                      <a:prstDash val="solid"/>
                      <a:headEnd type="none" w="med" len="med"/>
                      <a:tailEnd type="none" w="med" len="med"/>
                    </a:lnT>
                    <a:lnB>
                      <a:noFill/>
                    </a:lnB>
                    <a:lnTlToBr>
                      <a:noFill/>
                    </a:lnTlToBr>
                    <a:lnBlToTr>
                      <a:noFill/>
                    </a:lnBlToTr>
                    <a:solidFill>
                      <a:srgbClr val="FFFFFF"/>
                    </a:solidFill>
                  </a:tcPr>
                </a:tc>
                <a:tc gridSpan="3">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2008</a:t>
                      </a:r>
                      <a:r>
                        <a:rPr lang="zh-CN" altLang="en-US" sz="1300" b="1" dirty="0">
                          <a:latin typeface="宋体" panose="02010600030101010101" pitchFamily="2" charset="-122"/>
                        </a:rPr>
                        <a:t>年</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a:noFill/>
                    </a:lnB>
                    <a:lnTlToBr>
                      <a:noFill/>
                    </a:lnTlToBr>
                    <a:lnBlToTr>
                      <a:noFill/>
                    </a:lnBlToTr>
                    <a:solidFill>
                      <a:srgbClr val="FFFFFF"/>
                    </a:solidFill>
                  </a:tcPr>
                </a:tc>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2009</a:t>
                      </a:r>
                      <a:r>
                        <a:rPr lang="zh-CN" altLang="en-US" sz="1300" b="1" dirty="0">
                          <a:latin typeface="宋体" panose="02010600030101010101" pitchFamily="2" charset="-122"/>
                        </a:rPr>
                        <a:t>年</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a:noFill/>
                    </a:lnB>
                    <a:lnTlToBr>
                      <a:noFill/>
                    </a:lnTlToBr>
                    <a:lnBlToTr>
                      <a:noFill/>
                    </a:lnBlToTr>
                    <a:solidFill>
                      <a:srgbClr val="FFFFFF"/>
                    </a:solidFill>
                  </a:tcPr>
                </a:tc>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2010</a:t>
                      </a:r>
                      <a:r>
                        <a:rPr lang="zh-CN" altLang="en-US" sz="1300" b="1" dirty="0">
                          <a:latin typeface="宋体" panose="02010600030101010101" pitchFamily="2" charset="-122"/>
                        </a:rPr>
                        <a:t>年</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a:noFill/>
                    </a:lnB>
                    <a:lnTlToBr>
                      <a:noFill/>
                    </a:lnTlToBr>
                    <a:lnBlToTr>
                      <a:noFill/>
                    </a:lnBlToTr>
                    <a:solidFill>
                      <a:srgbClr val="FFFFFF"/>
                    </a:solidFill>
                  </a:tcPr>
                </a:tc>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2011</a:t>
                      </a:r>
                      <a:r>
                        <a:rPr lang="zh-CN" altLang="en-US" sz="1300" b="1" dirty="0">
                          <a:latin typeface="宋体" panose="02010600030101010101" pitchFamily="2" charset="-122"/>
                        </a:rPr>
                        <a:t>年</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25400" cap="flat" cmpd="sng">
                      <a:solidFill>
                        <a:srgbClr val="000000"/>
                      </a:solidFill>
                      <a:prstDash val="solid"/>
                      <a:headEnd type="none" w="med" len="med"/>
                      <a:tailEnd type="none" w="med" len="med"/>
                    </a:lnT>
                    <a:lnB>
                      <a:noFill/>
                    </a:lnB>
                    <a:lnTlToBr>
                      <a:noFill/>
                    </a:lnTlToBr>
                    <a:lnBlToTr>
                      <a:noFill/>
                    </a:lnBlToTr>
                    <a:solidFill>
                      <a:srgbClr val="FFFFFF"/>
                    </a:solidFill>
                  </a:tcPr>
                </a:tc>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2012</a:t>
                      </a:r>
                      <a:r>
                        <a:rPr lang="zh-CN" altLang="en-US" sz="1300" b="1" dirty="0">
                          <a:latin typeface="宋体" panose="02010600030101010101" pitchFamily="2" charset="-122"/>
                        </a:rPr>
                        <a:t>年</a:t>
                      </a:r>
                      <a:endParaRPr lang="zh-CN" altLang="en-US" sz="1300" b="1" dirty="0"/>
                    </a:p>
                  </a:txBody>
                  <a:tcPr anchor="ctr" anchorCtr="0">
                    <a:lnL>
                      <a:noFill/>
                    </a:lnL>
                    <a:lnR cap="flat">
                      <a:noFill/>
                    </a:ln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R cap="flat">
                      <a:noFill/>
                    </a:lnR>
                    <a:lnT w="254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568325">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cap="flat">
                      <a:noFill/>
                    </a:lnL>
                    <a:lnR>
                      <a:noFill/>
                    </a:lnR>
                    <a:lnT>
                      <a:noFill/>
                    </a:lnT>
                    <a:lnB w="12700" cap="flat" cmpd="sng">
                      <a:solidFill>
                        <a:srgbClr val="000000"/>
                      </a:solidFill>
                      <a:prstDash val="solid"/>
                      <a:headEnd type="none" w="med" len="med"/>
                      <a:tailEnd type="none" w="med" len="med"/>
                    </a:lnB>
                    <a:lnTlToBr>
                      <a:noFill/>
                    </a:lnTlToBr>
                    <a:lnBlToTr>
                      <a:noFill/>
                    </a:lnBlToTr>
                    <a:solidFill>
                      <a:srgbClr val="FFFFFF"/>
                    </a:solidFill>
                  </a:tcPr>
                </a:tc>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病例数</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a:t>
                      </a:r>
                      <a:r>
                        <a:rPr lang="en-US" altLang="zh-CN" sz="1300" b="1">
                          <a:latin typeface="宋体" panose="02010600030101010101" pitchFamily="2" charset="-122"/>
                        </a:rPr>
                        <a:t>%</a:t>
                      </a:r>
                      <a:r>
                        <a:rPr lang="zh-CN" altLang="en-US" sz="1300" b="1" dirty="0">
                          <a:latin typeface="宋体" panose="02010600030101010101" pitchFamily="2" charset="-122"/>
                        </a:rPr>
                        <a:t>）</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病例数</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a:t>
                      </a:r>
                      <a:r>
                        <a:rPr lang="en-US" altLang="zh-CN" sz="1300" b="1">
                          <a:latin typeface="宋体" panose="02010600030101010101" pitchFamily="2" charset="-122"/>
                        </a:rPr>
                        <a:t>%</a:t>
                      </a:r>
                      <a:r>
                        <a:rPr lang="zh-CN" altLang="en-US" sz="1300" b="1" dirty="0">
                          <a:latin typeface="宋体" panose="02010600030101010101" pitchFamily="2" charset="-122"/>
                        </a:rPr>
                        <a:t>）</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病例数</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a:t>
                      </a:r>
                      <a:r>
                        <a:rPr lang="en-US" altLang="zh-CN" sz="1300" b="1">
                          <a:latin typeface="宋体" panose="02010600030101010101" pitchFamily="2" charset="-122"/>
                        </a:rPr>
                        <a:t>%</a:t>
                      </a:r>
                      <a:r>
                        <a:rPr lang="zh-CN" altLang="en-US" sz="1300" b="1" dirty="0">
                          <a:latin typeface="宋体" panose="02010600030101010101" pitchFamily="2" charset="-122"/>
                        </a:rPr>
                        <a:t>）</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病例数</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a:t>
                      </a:r>
                      <a:r>
                        <a:rPr lang="en-US" altLang="zh-CN" sz="1300" b="1">
                          <a:latin typeface="宋体" panose="02010600030101010101" pitchFamily="2" charset="-122"/>
                        </a:rPr>
                        <a:t>%</a:t>
                      </a:r>
                      <a:r>
                        <a:rPr lang="zh-CN" altLang="en-US" sz="1300" b="1" dirty="0">
                          <a:latin typeface="宋体" panose="02010600030101010101" pitchFamily="2" charset="-122"/>
                        </a:rPr>
                        <a:t>）</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病例数</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a:t>
                      </a:r>
                      <a:r>
                        <a:rPr lang="en-US" altLang="zh-CN" sz="1300" b="1">
                          <a:latin typeface="宋体" panose="02010600030101010101" pitchFamily="2" charset="-122"/>
                        </a:rPr>
                        <a:t>%</a:t>
                      </a:r>
                      <a:r>
                        <a:rPr lang="zh-CN" altLang="en-US" sz="1300" b="1" dirty="0">
                          <a:latin typeface="宋体" panose="02010600030101010101" pitchFamily="2" charset="-122"/>
                        </a:rPr>
                        <a:t>）</a:t>
                      </a:r>
                      <a:endParaRPr lang="zh-CN" altLang="en-US" sz="1300" b="1" dirty="0"/>
                    </a:p>
                  </a:txBody>
                  <a:tcPr anchor="ctr" anchorCtr="0">
                    <a:lnL>
                      <a:noFill/>
                    </a:lnL>
                    <a:lnR cap="flat">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31800">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男性</a:t>
                      </a:r>
                      <a:endParaRPr lang="zh-CN" altLang="en-US" sz="1300" b="1" dirty="0"/>
                    </a:p>
                  </a:txBody>
                  <a:tcPr anchor="ctr" anchorCtr="0">
                    <a:lnL cap="flat">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hMerge="1">
                  <a:tcPr>
                    <a:lnT w="12700" cap="flat" cmpd="sng">
                      <a:solidFill>
                        <a:srgbClr val="000000"/>
                      </a:solidFill>
                      <a:prstDash val="solid"/>
                      <a:headEnd type="none" w="med" len="med"/>
                      <a:tailEnd type="none" w="med" len="med"/>
                    </a:lnT>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90</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77.6</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104</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86</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178</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84.8</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308</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91.1</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453</a:t>
                      </a:r>
                      <a:endParaRPr lang="zh-CN" altLang="en-US" sz="1300" b="1"/>
                    </a:p>
                  </a:txBody>
                  <a:tcPr anchor="ctr" anchorCtr="0">
                    <a:lnL>
                      <a:noFill/>
                    </a:lnL>
                    <a:lnR>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89.5</a:t>
                      </a:r>
                      <a:endParaRPr lang="zh-CN" altLang="en-US" sz="1300" b="1"/>
                    </a:p>
                  </a:txBody>
                  <a:tcPr anchor="ctr" anchorCtr="0">
                    <a:lnL>
                      <a:noFill/>
                    </a:lnL>
                    <a:lnR cap="flat">
                      <a:noFill/>
                    </a:lnR>
                    <a:lnT w="12700" cap="flat" cmpd="sng">
                      <a:solidFill>
                        <a:srgbClr val="000000"/>
                      </a:solidFill>
                      <a:prstDash val="solid"/>
                      <a:headEnd type="none" w="med" len="med"/>
                      <a:tailEnd type="none" w="med" len="med"/>
                    </a:lnT>
                    <a:lnB>
                      <a:noFill/>
                    </a:lnB>
                    <a:lnTlToBr>
                      <a:noFill/>
                    </a:lnTlToBr>
                    <a:lnBlToTr>
                      <a:noFill/>
                    </a:lnBlToTr>
                    <a:solidFill>
                      <a:srgbClr val="FFFFFF"/>
                    </a:solidFill>
                  </a:tcPr>
                </a:tc>
              </a:tr>
              <a:tr h="454025">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&gt;60</a:t>
                      </a:r>
                      <a:r>
                        <a:rPr lang="zh-CN" altLang="en-US" sz="1300" b="1" dirty="0">
                          <a:latin typeface="宋体" panose="02010600030101010101" pitchFamily="2" charset="-122"/>
                        </a:rPr>
                        <a:t>岁</a:t>
                      </a:r>
                      <a:endParaRPr lang="zh-CN" altLang="en-US" sz="1300" b="1" dirty="0"/>
                    </a:p>
                  </a:txBody>
                  <a:tcPr anchor="ctr" anchorCtr="0">
                    <a:lnL cap="flat">
                      <a:noFill/>
                    </a:lnL>
                    <a:lnR>
                      <a:noFill/>
                    </a:lnR>
                    <a:lnT>
                      <a:noFill/>
                    </a:lnT>
                    <a:lnB>
                      <a:noFill/>
                    </a:lnB>
                    <a:lnTlToBr>
                      <a:noFill/>
                    </a:lnTlToBr>
                    <a:lnBlToTr>
                      <a:noFill/>
                    </a:lnBlToTr>
                    <a:solidFill>
                      <a:srgbClr val="FFFFFF"/>
                    </a:solidFill>
                  </a:tcPr>
                </a:tc>
                <a:tc hMerge="1">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5</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4.3</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11</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9.1</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14</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6.7</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25</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7.4</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46</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9.1</a:t>
                      </a:r>
                      <a:endParaRPr lang="zh-CN" altLang="en-US" sz="1300" b="1"/>
                    </a:p>
                  </a:txBody>
                  <a:tcPr anchor="ctr" anchorCtr="0">
                    <a:lnL>
                      <a:noFill/>
                    </a:lnL>
                    <a:lnR cap="flat">
                      <a:noFill/>
                    </a:lnR>
                    <a:lnT>
                      <a:noFill/>
                    </a:lnT>
                    <a:lnB>
                      <a:noFill/>
                    </a:lnB>
                    <a:lnTlToBr>
                      <a:noFill/>
                    </a:lnTlToBr>
                    <a:lnBlToTr>
                      <a:noFill/>
                    </a:lnBlToTr>
                    <a:solidFill>
                      <a:srgbClr val="FFFFFF"/>
                    </a:solidFill>
                  </a:tcPr>
                </a:tc>
              </a:tr>
              <a:tr h="452438">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学生</a:t>
                      </a:r>
                      <a:endParaRPr lang="zh-CN" altLang="en-US" sz="1300" b="1" dirty="0"/>
                    </a:p>
                  </a:txBody>
                  <a:tcPr anchor="ctr" anchorCtr="0">
                    <a:lnL cap="flat">
                      <a:noFill/>
                    </a:lnL>
                    <a:lnR>
                      <a:noFill/>
                    </a:lnR>
                    <a:lnT>
                      <a:noFill/>
                    </a:lnT>
                    <a:lnB>
                      <a:noFill/>
                    </a:lnB>
                    <a:lnTlToBr>
                      <a:noFill/>
                    </a:lnTlToBr>
                    <a:lnBlToTr>
                      <a:noFill/>
                    </a:lnBlToTr>
                    <a:solidFill>
                      <a:srgbClr val="FFFFFF"/>
                    </a:solidFill>
                  </a:tcPr>
                </a:tc>
                <a:tc hMerge="1">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4</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3.4</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6</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5</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14</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6.7</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30</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8.9</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51</a:t>
                      </a:r>
                      <a:endParaRPr lang="zh-CN" altLang="en-US" sz="1300" b="1"/>
                    </a:p>
                  </a:txBody>
                  <a:tcPr anchor="ctr" anchorCtr="0">
                    <a:lnL>
                      <a:noFill/>
                    </a:lnL>
                    <a:lnR>
                      <a:noFill/>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10.1</a:t>
                      </a:r>
                      <a:endParaRPr lang="zh-CN" altLang="en-US" sz="1300" b="1"/>
                    </a:p>
                  </a:txBody>
                  <a:tcPr anchor="ctr" anchorCtr="0">
                    <a:lnL>
                      <a:noFill/>
                    </a:lnL>
                    <a:lnR cap="flat">
                      <a:noFill/>
                    </a:lnR>
                    <a:lnT>
                      <a:noFill/>
                    </a:lnT>
                    <a:lnB>
                      <a:noFill/>
                    </a:lnB>
                    <a:lnTlToBr>
                      <a:noFill/>
                    </a:lnTlToBr>
                    <a:lnBlToTr>
                      <a:noFill/>
                    </a:lnBlToTr>
                    <a:solidFill>
                      <a:srgbClr val="FFFFFF"/>
                    </a:solidFill>
                  </a:tcPr>
                </a:tc>
              </a:tr>
              <a:tr h="547687">
                <a:tc gridSpan="2">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大专及</a:t>
                      </a:r>
                      <a:endParaRPr lang="zh-CN" altLang="en-US" sz="1300" b="1" dirty="0">
                        <a:latin typeface="宋体" panose="02010600030101010101" pitchFamily="2" charset="-122"/>
                      </a:endParaRPr>
                    </a:p>
                    <a:p>
                      <a:pPr lvl="0" algn="ctr" fontAlgn="ctr">
                        <a:spcBef>
                          <a:spcPct val="0"/>
                        </a:spcBef>
                        <a:buNone/>
                      </a:pPr>
                      <a:r>
                        <a:rPr lang="zh-CN" altLang="en-US" sz="1300" b="1" dirty="0">
                          <a:latin typeface="宋体" panose="02010600030101010101" pitchFamily="2" charset="-122"/>
                        </a:rPr>
                        <a:t>以上学历</a:t>
                      </a:r>
                      <a:endParaRPr lang="zh-CN" altLang="en-US" sz="1300" b="1" dirty="0"/>
                    </a:p>
                  </a:txBody>
                  <a:tcPr anchor="ctr" anchorCtr="0">
                    <a:lnL cap="flat">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hMerge="1">
                  <a:tcPr>
                    <a:lnB w="25400" cap="flat" cmpd="sng">
                      <a:solidFill>
                        <a:srgbClr val="000000"/>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23</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19.8</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35</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28.9</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64</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30.4</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126</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37.3</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zh-CN" altLang="en-US" sz="1300" b="1" dirty="0">
                          <a:latin typeface="宋体" panose="02010600030101010101" pitchFamily="2" charset="-122"/>
                        </a:rPr>
                        <a:t>　</a:t>
                      </a:r>
                      <a:endParaRPr lang="zh-CN" altLang="en-US" sz="1300" b="1" dirty="0"/>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208</a:t>
                      </a:r>
                      <a:endParaRPr lang="zh-CN" altLang="en-US" sz="1300" b="1"/>
                    </a:p>
                  </a:txBody>
                  <a:tcPr anchor="ctr" anchorCtr="0">
                    <a:lnL>
                      <a:noFill/>
                    </a:lnL>
                    <a:lnR>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8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1800" b="0" i="0" u="none" kern="1200" baseline="0">
                          <a:solidFill>
                            <a:schemeClr val="tx1"/>
                          </a:solidFill>
                          <a:latin typeface="Tahoma" panose="020B0604030504040204" pitchFamily="34" charset="0"/>
                          <a:ea typeface="宋体" panose="02010600030101010101" pitchFamily="2" charset="-122"/>
                        </a:defRPr>
                      </a:lvl5pPr>
                    </a:lstStyle>
                    <a:p>
                      <a:pPr lvl="0" algn="ctr" fontAlgn="ctr">
                        <a:spcBef>
                          <a:spcPct val="0"/>
                        </a:spcBef>
                        <a:buNone/>
                      </a:pPr>
                      <a:r>
                        <a:rPr lang="en-US" altLang="zh-CN" sz="1300" b="1">
                          <a:latin typeface="宋体" panose="02010600030101010101" pitchFamily="2" charset="-122"/>
                        </a:rPr>
                        <a:t>41.1</a:t>
                      </a:r>
                      <a:endParaRPr lang="zh-CN" altLang="en-US" sz="1300" b="1"/>
                    </a:p>
                  </a:txBody>
                  <a:tcPr anchor="ctr" anchorCtr="0">
                    <a:lnL>
                      <a:noFill/>
                    </a:lnL>
                    <a:lnR cap="flat">
                      <a:noFill/>
                    </a:lnR>
                    <a:lnT>
                      <a:noFill/>
                    </a:lnT>
                    <a:lnB w="2540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
        <p:nvSpPr>
          <p:cNvPr id="832611" name="文本框 832610"/>
          <p:cNvSpPr txBox="1"/>
          <p:nvPr/>
        </p:nvSpPr>
        <p:spPr>
          <a:xfrm>
            <a:off x="381000" y="4114800"/>
            <a:ext cx="8610600" cy="2154238"/>
          </a:xfrm>
          <a:prstGeom prst="rect">
            <a:avLst/>
          </a:prstGeom>
          <a:noFill/>
          <a:ln w="9525">
            <a:noFill/>
          </a:ln>
        </p:spPr>
        <p:txBody>
          <a:bodyPr>
            <a:spAutoFit/>
          </a:bodyPr>
          <a:p>
            <a:pPr>
              <a:spcBef>
                <a:spcPct val="50000"/>
              </a:spcBef>
              <a:buFont typeface="Wingdings" panose="05000000000000000000" pitchFamily="2" charset="2"/>
              <a:buChar char="u"/>
            </a:pPr>
            <a:r>
              <a:rPr lang="zh-CN" altLang="en-US" sz="1800" b="1" dirty="0">
                <a:latin typeface="Arial" panose="020B0604020202020204" pitchFamily="34" charset="0"/>
              </a:rPr>
              <a:t>累计报告的病例中男性所占比例为</a:t>
            </a:r>
            <a:r>
              <a:rPr lang="en-US" altLang="zh-CN" sz="1800" b="1">
                <a:solidFill>
                  <a:srgbClr val="FF3300"/>
                </a:solidFill>
                <a:latin typeface="Arial" panose="020B0604020202020204" pitchFamily="34" charset="0"/>
              </a:rPr>
              <a:t>84.97%</a:t>
            </a:r>
            <a:r>
              <a:rPr lang="zh-CN" altLang="en-US" sz="1800" b="1" dirty="0">
                <a:latin typeface="Arial" panose="020B0604020202020204" pitchFamily="34" charset="0"/>
              </a:rPr>
              <a:t>，</a:t>
            </a:r>
            <a:r>
              <a:rPr lang="en-US" altLang="zh-CN" sz="1800" b="1">
                <a:latin typeface="Arial" panose="020B0604020202020204" pitchFamily="34" charset="0"/>
              </a:rPr>
              <a:t>20-49</a:t>
            </a:r>
            <a:r>
              <a:rPr lang="zh-CN" altLang="en-US" sz="1800" b="1" dirty="0">
                <a:latin typeface="Arial" panose="020B0604020202020204" pitchFamily="34" charset="0"/>
              </a:rPr>
              <a:t>岁年龄段所占比例为</a:t>
            </a:r>
            <a:r>
              <a:rPr lang="en-US" altLang="zh-CN" sz="1800" b="1">
                <a:solidFill>
                  <a:srgbClr val="FF3300"/>
                </a:solidFill>
                <a:latin typeface="Arial" panose="020B0604020202020204" pitchFamily="34" charset="0"/>
              </a:rPr>
              <a:t>76.6%</a:t>
            </a:r>
            <a:r>
              <a:rPr lang="zh-CN" altLang="en-US" sz="1800" b="1" dirty="0">
                <a:latin typeface="Arial" panose="020B0604020202020204" pitchFamily="34" charset="0"/>
              </a:rPr>
              <a:t>。排除母婴和输血传播，年龄最小者</a:t>
            </a:r>
            <a:r>
              <a:rPr lang="en-US" altLang="zh-CN" sz="1800" b="1">
                <a:solidFill>
                  <a:srgbClr val="FF3300"/>
                </a:solidFill>
                <a:latin typeface="Arial" panose="020B0604020202020204" pitchFamily="34" charset="0"/>
              </a:rPr>
              <a:t>16</a:t>
            </a:r>
            <a:r>
              <a:rPr lang="zh-CN" altLang="en-US" sz="1800" b="1" dirty="0">
                <a:solidFill>
                  <a:srgbClr val="FF3300"/>
                </a:solidFill>
                <a:latin typeface="Arial" panose="020B0604020202020204" pitchFamily="34" charset="0"/>
              </a:rPr>
              <a:t>岁（同性）</a:t>
            </a:r>
            <a:r>
              <a:rPr lang="zh-CN" altLang="en-US" sz="1800" b="1" dirty="0">
                <a:latin typeface="Arial" panose="020B0604020202020204" pitchFamily="34" charset="0"/>
              </a:rPr>
              <a:t>，最大者</a:t>
            </a:r>
            <a:r>
              <a:rPr lang="en-US" altLang="zh-CN" sz="1800" b="1">
                <a:solidFill>
                  <a:srgbClr val="FF3300"/>
                </a:solidFill>
                <a:latin typeface="Arial" panose="020B0604020202020204" pitchFamily="34" charset="0"/>
              </a:rPr>
              <a:t>83</a:t>
            </a:r>
            <a:r>
              <a:rPr lang="zh-CN" altLang="en-US" sz="1800" b="1" dirty="0">
                <a:solidFill>
                  <a:srgbClr val="FF3300"/>
                </a:solidFill>
                <a:latin typeface="Arial" panose="020B0604020202020204" pitchFamily="34" charset="0"/>
              </a:rPr>
              <a:t>岁（异性）</a:t>
            </a:r>
            <a:r>
              <a:rPr lang="zh-CN" altLang="en-US" sz="1800" b="1" dirty="0">
                <a:latin typeface="Arial" panose="020B0604020202020204" pitchFamily="34" charset="0"/>
              </a:rPr>
              <a:t>。</a:t>
            </a:r>
            <a:endParaRPr lang="zh-CN" altLang="en-US" sz="1800" b="1" dirty="0">
              <a:latin typeface="Arial" panose="020B0604020202020204" pitchFamily="34" charset="0"/>
            </a:endParaRPr>
          </a:p>
          <a:p>
            <a:pPr>
              <a:spcBef>
                <a:spcPct val="50000"/>
              </a:spcBef>
              <a:buFont typeface="Wingdings" panose="05000000000000000000" pitchFamily="2" charset="2"/>
              <a:buChar char="u"/>
            </a:pPr>
            <a:r>
              <a:rPr lang="zh-CN" altLang="en-US" sz="1800" b="1" dirty="0">
                <a:latin typeface="Arial" panose="020B0604020202020204" pitchFamily="34" charset="0"/>
              </a:rPr>
              <a:t>确认年龄大于</a:t>
            </a:r>
            <a:r>
              <a:rPr lang="en-US" altLang="zh-CN" sz="1800" b="1">
                <a:latin typeface="Arial" panose="020B0604020202020204" pitchFamily="34" charset="0"/>
              </a:rPr>
              <a:t>60</a:t>
            </a:r>
            <a:r>
              <a:rPr lang="zh-CN" altLang="en-US" sz="1800" b="1" dirty="0">
                <a:latin typeface="Arial" panose="020B0604020202020204" pitchFamily="34" charset="0"/>
              </a:rPr>
              <a:t>岁的</a:t>
            </a:r>
            <a:r>
              <a:rPr lang="en-US" altLang="zh-CN" sz="1800" b="1">
                <a:latin typeface="Arial" panose="020B0604020202020204" pitchFamily="34" charset="0"/>
              </a:rPr>
              <a:t>HIV/AIDS</a:t>
            </a:r>
            <a:r>
              <a:rPr lang="zh-CN" altLang="en-US" sz="1800" b="1" dirty="0">
                <a:latin typeface="Arial" panose="020B0604020202020204" pitchFamily="34" charset="0"/>
              </a:rPr>
              <a:t>累计报告</a:t>
            </a:r>
            <a:r>
              <a:rPr lang="en-US" altLang="zh-CN" sz="1800" b="1">
                <a:latin typeface="Arial" panose="020B0604020202020204" pitchFamily="34" charset="0"/>
              </a:rPr>
              <a:t>112</a:t>
            </a:r>
            <a:r>
              <a:rPr lang="zh-CN" altLang="en-US" sz="1800" b="1" dirty="0">
                <a:latin typeface="Arial" panose="020B0604020202020204" pitchFamily="34" charset="0"/>
              </a:rPr>
              <a:t>例，其中男性占大多数（</a:t>
            </a:r>
            <a:r>
              <a:rPr lang="en-US" altLang="zh-CN" sz="1800" b="1">
                <a:latin typeface="Arial" panose="020B0604020202020204" pitchFamily="34" charset="0"/>
              </a:rPr>
              <a:t>95/112</a:t>
            </a:r>
            <a:r>
              <a:rPr lang="zh-CN" altLang="en-US" sz="1800" b="1" dirty="0">
                <a:latin typeface="Arial" panose="020B0604020202020204" pitchFamily="34" charset="0"/>
              </a:rPr>
              <a:t>），传播途径以异性间传播为主（</a:t>
            </a:r>
            <a:r>
              <a:rPr lang="en-US" altLang="zh-CN" sz="1800" b="1">
                <a:solidFill>
                  <a:srgbClr val="FF3300"/>
                </a:solidFill>
                <a:latin typeface="Arial" panose="020B0604020202020204" pitchFamily="34" charset="0"/>
              </a:rPr>
              <a:t>63%</a:t>
            </a:r>
            <a:r>
              <a:rPr lang="zh-CN" altLang="en-US" sz="1800" b="1" dirty="0">
                <a:solidFill>
                  <a:srgbClr val="FF3300"/>
                </a:solidFill>
                <a:latin typeface="Arial" panose="020B0604020202020204" pitchFamily="34" charset="0"/>
              </a:rPr>
              <a:t>，</a:t>
            </a:r>
            <a:r>
              <a:rPr lang="en-US" altLang="zh-CN" sz="1800" b="1">
                <a:solidFill>
                  <a:srgbClr val="FF3300"/>
                </a:solidFill>
                <a:latin typeface="Arial" panose="020B0604020202020204" pitchFamily="34" charset="0"/>
              </a:rPr>
              <a:t>71/112</a:t>
            </a:r>
            <a:r>
              <a:rPr lang="zh-CN" altLang="en-US" sz="1800" b="1" dirty="0">
                <a:latin typeface="Arial" panose="020B0604020202020204" pitchFamily="34" charset="0"/>
              </a:rPr>
              <a:t>）。</a:t>
            </a:r>
            <a:endParaRPr lang="zh-CN" altLang="en-US" sz="1800" b="1" dirty="0">
              <a:latin typeface="Arial" panose="020B0604020202020204" pitchFamily="34" charset="0"/>
            </a:endParaRPr>
          </a:p>
          <a:p>
            <a:pPr>
              <a:spcBef>
                <a:spcPct val="50000"/>
              </a:spcBef>
              <a:buFont typeface="Wingdings" panose="05000000000000000000" pitchFamily="2" charset="2"/>
              <a:buChar char="u"/>
            </a:pPr>
            <a:r>
              <a:rPr lang="zh-CN" altLang="en-US" sz="1800" b="1" dirty="0">
                <a:latin typeface="Arial" panose="020B0604020202020204" pitchFamily="34" charset="0"/>
              </a:rPr>
              <a:t>累计报告的</a:t>
            </a:r>
            <a:r>
              <a:rPr lang="en-US" altLang="zh-CN" sz="1800" b="1">
                <a:latin typeface="Arial" panose="020B0604020202020204" pitchFamily="34" charset="0"/>
              </a:rPr>
              <a:t>113</a:t>
            </a:r>
            <a:r>
              <a:rPr lang="zh-CN" altLang="en-US" sz="1800" b="1" dirty="0">
                <a:latin typeface="Arial" panose="020B0604020202020204" pitchFamily="34" charset="0"/>
              </a:rPr>
              <a:t>例学生中男性</a:t>
            </a:r>
            <a:r>
              <a:rPr lang="en-US" altLang="zh-CN" sz="1800" b="1">
                <a:latin typeface="Arial" panose="020B0604020202020204" pitchFamily="34" charset="0"/>
              </a:rPr>
              <a:t>108</a:t>
            </a:r>
            <a:r>
              <a:rPr lang="zh-CN" altLang="en-US" sz="1800" b="1" dirty="0">
                <a:latin typeface="Arial" panose="020B0604020202020204" pitchFamily="34" charset="0"/>
              </a:rPr>
              <a:t>例，有</a:t>
            </a:r>
            <a:r>
              <a:rPr lang="en-US" altLang="zh-CN" sz="1800" b="1">
                <a:latin typeface="Arial" panose="020B0604020202020204" pitchFamily="34" charset="0"/>
              </a:rPr>
              <a:t>97</a:t>
            </a:r>
            <a:r>
              <a:rPr lang="zh-CN" altLang="en-US" sz="1800" b="1" dirty="0">
                <a:latin typeface="Arial" panose="020B0604020202020204" pitchFamily="34" charset="0"/>
              </a:rPr>
              <a:t>例是同性性接触感染，占</a:t>
            </a:r>
            <a:r>
              <a:rPr lang="en-US" altLang="zh-CN" sz="1800" b="1">
                <a:solidFill>
                  <a:srgbClr val="FF3300"/>
                </a:solidFill>
                <a:latin typeface="Arial" panose="020B0604020202020204" pitchFamily="34" charset="0"/>
              </a:rPr>
              <a:t>85.8%</a:t>
            </a:r>
            <a:r>
              <a:rPr lang="zh-CN" altLang="en-US" sz="1800" b="1" dirty="0">
                <a:latin typeface="Arial" panose="020B0604020202020204" pitchFamily="34" charset="0"/>
              </a:rPr>
              <a:t>。</a:t>
            </a:r>
            <a:endParaRPr lang="zh-CN" altLang="en-US" sz="1800" b="1" dirty="0">
              <a:latin typeface="Arial" panose="020B0604020202020204" pitchFamily="34" charset="0"/>
            </a:endParaRPr>
          </a:p>
          <a:p>
            <a:pPr>
              <a:spcBef>
                <a:spcPct val="50000"/>
              </a:spcBef>
              <a:buFont typeface="Wingdings" panose="05000000000000000000" pitchFamily="2" charset="2"/>
              <a:buChar char="u"/>
            </a:pPr>
            <a:r>
              <a:rPr lang="zh-CN" altLang="en-US" sz="1800" b="1" dirty="0">
                <a:latin typeface="Arial" panose="020B0604020202020204" pitchFamily="34" charset="0"/>
              </a:rPr>
              <a:t>累计报告的</a:t>
            </a:r>
            <a:r>
              <a:rPr lang="en-US" altLang="zh-CN" sz="1800" b="1">
                <a:latin typeface="Arial" panose="020B0604020202020204" pitchFamily="34" charset="0"/>
              </a:rPr>
              <a:t>479</a:t>
            </a:r>
            <a:r>
              <a:rPr lang="zh-CN" altLang="en-US" sz="1800" b="1" dirty="0">
                <a:latin typeface="Arial" panose="020B0604020202020204" pitchFamily="34" charset="0"/>
              </a:rPr>
              <a:t>例大专以上学历者中，有</a:t>
            </a:r>
            <a:r>
              <a:rPr lang="en-US" altLang="zh-CN" sz="1800" b="1">
                <a:latin typeface="Arial" panose="020B0604020202020204" pitchFamily="34" charset="0"/>
              </a:rPr>
              <a:t>363</a:t>
            </a:r>
            <a:r>
              <a:rPr lang="zh-CN" altLang="en-US" sz="1800" b="1" dirty="0">
                <a:latin typeface="Arial" panose="020B0604020202020204" pitchFamily="34" charset="0"/>
              </a:rPr>
              <a:t>例是同性性接触感染，占</a:t>
            </a:r>
            <a:r>
              <a:rPr lang="en-US" altLang="zh-CN" sz="1800" b="1">
                <a:solidFill>
                  <a:srgbClr val="FF3300"/>
                </a:solidFill>
                <a:latin typeface="Arial" panose="020B0604020202020204" pitchFamily="34" charset="0"/>
              </a:rPr>
              <a:t>75.8%</a:t>
            </a:r>
            <a:r>
              <a:rPr lang="zh-CN" altLang="en-US" sz="1800" b="1" dirty="0">
                <a:latin typeface="Arial" panose="020B0604020202020204" pitchFamily="34" charset="0"/>
              </a:rPr>
              <a:t>。</a:t>
            </a:r>
            <a:endParaRPr lang="zh-CN" altLang="en-US" sz="1800" b="1" dirty="0">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9154" name="标题 689153"/>
          <p:cNvSpPr>
            <a:spLocks noGrp="1"/>
          </p:cNvSpPr>
          <p:nvPr>
            <p:ph type="title"/>
          </p:nvPr>
        </p:nvSpPr>
        <p:spPr>
          <a:xfrm>
            <a:off x="1116013" y="260350"/>
            <a:ext cx="7004050" cy="1143000"/>
          </a:xfrm>
          <a:ln/>
        </p:spPr>
        <p:txBody>
          <a:bodyPr anchor="b" anchorCtr="0"/>
          <a:p>
            <a:r>
              <a:rPr lang="zh-CN" altLang="en-US" dirty="0">
                <a:solidFill>
                  <a:srgbClr val="FFFFFF"/>
                </a:solidFill>
              </a:rPr>
              <a:t>艾滋病的危害</a:t>
            </a:r>
            <a:endParaRPr lang="zh-CN" altLang="en-US" dirty="0">
              <a:solidFill>
                <a:srgbClr val="FFFFFF"/>
              </a:solidFill>
            </a:endParaRPr>
          </a:p>
        </p:txBody>
      </p:sp>
      <p:sp>
        <p:nvSpPr>
          <p:cNvPr id="689155" name="矩形 689154"/>
          <p:cNvSpPr/>
          <p:nvPr/>
        </p:nvSpPr>
        <p:spPr>
          <a:xfrm>
            <a:off x="971550" y="6165850"/>
            <a:ext cx="7273925" cy="549275"/>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en-US" altLang="zh-CN" sz="1800" dirty="0">
                <a:solidFill>
                  <a:srgbClr val="FFFFFF"/>
                </a:solidFill>
              </a:rPr>
              <a:t>       </a:t>
            </a:r>
            <a:r>
              <a:rPr lang="zh-CN" altLang="en-US" sz="1800" dirty="0">
                <a:solidFill>
                  <a:srgbClr val="FFFFFF"/>
                </a:solidFill>
              </a:rPr>
              <a:t>我国中部某省艾滋病人集中的村庄，一座座新坟，景象十分凄凉</a:t>
            </a:r>
            <a:r>
              <a:rPr lang="zh-CN" altLang="en-US" sz="1800" dirty="0">
                <a:solidFill>
                  <a:schemeClr val="accent2"/>
                </a:solidFill>
              </a:rPr>
              <a:t>。</a:t>
            </a:r>
            <a:endParaRPr lang="zh-CN" altLang="en-US" sz="1800" dirty="0">
              <a:solidFill>
                <a:schemeClr val="accent2"/>
              </a:solidFill>
            </a:endParaRPr>
          </a:p>
        </p:txBody>
      </p:sp>
      <p:pic>
        <p:nvPicPr>
          <p:cNvPr id="689156" name="内容占位符 689155" descr="slide0528_image285"/>
          <p:cNvPicPr>
            <a:picLocks noChangeAspect="1"/>
          </p:cNvPicPr>
          <p:nvPr>
            <p:ph idx="1"/>
          </p:nvPr>
        </p:nvPicPr>
        <p:blipFill>
          <a:blip r:embed="rId1"/>
          <a:stretch>
            <a:fillRect/>
          </a:stretch>
        </p:blipFill>
        <p:spPr>
          <a:xfrm>
            <a:off x="179388" y="188913"/>
            <a:ext cx="8569325" cy="4959350"/>
          </a:xfrm>
          <a:ln/>
        </p:spPr>
      </p:pic>
      <p:sp>
        <p:nvSpPr>
          <p:cNvPr id="689157" name="矩形 689156"/>
          <p:cNvSpPr/>
          <p:nvPr/>
        </p:nvSpPr>
        <p:spPr>
          <a:xfrm>
            <a:off x="900113" y="5300663"/>
            <a:ext cx="7273925" cy="549275"/>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en-US" altLang="zh-CN" sz="1800" b="1" dirty="0">
                <a:solidFill>
                  <a:schemeClr val="tx1"/>
                </a:solidFill>
              </a:rPr>
              <a:t>       </a:t>
            </a:r>
            <a:r>
              <a:rPr lang="zh-CN" altLang="en-US" sz="1800" b="1" dirty="0">
                <a:solidFill>
                  <a:schemeClr val="tx1"/>
                </a:solidFill>
              </a:rPr>
              <a:t>我国中部某省艾滋病人集中的村庄，一座座新坟，景象十分凄凉。</a:t>
            </a:r>
            <a:endParaRPr lang="zh-CN" altLang="en-US" sz="1800" b="1"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89155"/>
                                        </p:tgtEl>
                                        <p:attrNameLst>
                                          <p:attrName>style.visibility</p:attrName>
                                        </p:attrNameLst>
                                      </p:cBhvr>
                                      <p:to>
                                        <p:strVal val="visible"/>
                                      </p:to>
                                    </p:set>
                                    <p:anim calcmode="lin" valueType="num">
                                      <p:cBhvr additive="base">
                                        <p:cTn id="7" dur="500" fill="hold"/>
                                        <p:tgtEl>
                                          <p:spTgt spid="689155"/>
                                        </p:tgtEl>
                                        <p:attrNameLst>
                                          <p:attrName>ppt_x</p:attrName>
                                        </p:attrNameLst>
                                      </p:cBhvr>
                                      <p:tavLst>
                                        <p:tav tm="0">
                                          <p:val>
                                            <p:strVal val="#ppt_x"/>
                                          </p:val>
                                        </p:tav>
                                        <p:tav tm="100000">
                                          <p:val>
                                            <p:strVal val="#ppt_x"/>
                                          </p:val>
                                        </p:tav>
                                      </p:tavLst>
                                    </p:anim>
                                    <p:anim calcmode="lin" valueType="num">
                                      <p:cBhvr additive="base">
                                        <p:cTn id="8" dur="500" fill="hold"/>
                                        <p:tgtEl>
                                          <p:spTgt spid="68915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89157"/>
                                        </p:tgtEl>
                                        <p:attrNameLst>
                                          <p:attrName>style.visibility</p:attrName>
                                        </p:attrNameLst>
                                      </p:cBhvr>
                                      <p:to>
                                        <p:strVal val="visible"/>
                                      </p:to>
                                    </p:set>
                                    <p:anim calcmode="lin" valueType="num">
                                      <p:cBhvr additive="base">
                                        <p:cTn id="12" dur="500" fill="hold"/>
                                        <p:tgtEl>
                                          <p:spTgt spid="689157"/>
                                        </p:tgtEl>
                                        <p:attrNameLst>
                                          <p:attrName>ppt_x</p:attrName>
                                        </p:attrNameLst>
                                      </p:cBhvr>
                                      <p:tavLst>
                                        <p:tav tm="0">
                                          <p:val>
                                            <p:strVal val="#ppt_x"/>
                                          </p:val>
                                        </p:tav>
                                        <p:tav tm="100000">
                                          <p:val>
                                            <p:strVal val="#ppt_x"/>
                                          </p:val>
                                        </p:tav>
                                      </p:tavLst>
                                    </p:anim>
                                    <p:anim calcmode="lin" valueType="num">
                                      <p:cBhvr additive="base">
                                        <p:cTn id="13" dur="500" fill="hold"/>
                                        <p:tgtEl>
                                          <p:spTgt spid="689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5" grpId="0"/>
      <p:bldP spid="68915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0178" name="标题 690177"/>
          <p:cNvSpPr>
            <a:spLocks noGrp="1"/>
          </p:cNvSpPr>
          <p:nvPr>
            <p:ph type="title"/>
          </p:nvPr>
        </p:nvSpPr>
        <p:spPr>
          <a:xfrm>
            <a:off x="1433513" y="617538"/>
            <a:ext cx="7364412" cy="1143000"/>
          </a:xfrm>
          <a:ln/>
        </p:spPr>
        <p:txBody>
          <a:bodyPr anchor="b" anchorCtr="0"/>
          <a:p>
            <a:r>
              <a:rPr lang="zh-CN" altLang="en-US" dirty="0">
                <a:solidFill>
                  <a:srgbClr val="FFFFFF"/>
                </a:solidFill>
              </a:rPr>
              <a:t>艾滋病的危害</a:t>
            </a:r>
            <a:endParaRPr lang="zh-CN" altLang="en-US" dirty="0">
              <a:solidFill>
                <a:srgbClr val="FFFFFF"/>
              </a:solidFill>
            </a:endParaRPr>
          </a:p>
        </p:txBody>
      </p:sp>
      <p:sp>
        <p:nvSpPr>
          <p:cNvPr id="690179" name="矩形 690178"/>
          <p:cNvSpPr/>
          <p:nvPr/>
        </p:nvSpPr>
        <p:spPr>
          <a:xfrm>
            <a:off x="1042988" y="5373688"/>
            <a:ext cx="7273925" cy="719137"/>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zh-CN" altLang="en-US" sz="2000" dirty="0">
                <a:solidFill>
                  <a:srgbClr val="FFFFFF"/>
                </a:solidFill>
              </a:rPr>
              <a:t>大部分感染者和病人在农村，他们因贫致病、因病返贫，居住条件和生活环境很差</a:t>
            </a:r>
            <a:endParaRPr lang="zh-CN" altLang="en-US" sz="2000" dirty="0">
              <a:solidFill>
                <a:srgbClr val="FFFFFF"/>
              </a:solidFill>
            </a:endParaRPr>
          </a:p>
        </p:txBody>
      </p:sp>
      <p:pic>
        <p:nvPicPr>
          <p:cNvPr id="690180" name="图片 690179" descr="slide0599_image332"/>
          <p:cNvPicPr>
            <a:picLocks noChangeAspect="1"/>
          </p:cNvPicPr>
          <p:nvPr/>
        </p:nvPicPr>
        <p:blipFill>
          <a:blip r:embed="rId1"/>
          <a:stretch>
            <a:fillRect/>
          </a:stretch>
        </p:blipFill>
        <p:spPr>
          <a:xfrm>
            <a:off x="4427538" y="0"/>
            <a:ext cx="4716462" cy="3357563"/>
          </a:xfrm>
          <a:prstGeom prst="rect">
            <a:avLst/>
          </a:prstGeom>
          <a:noFill/>
          <a:ln w="9525">
            <a:noFill/>
          </a:ln>
        </p:spPr>
      </p:pic>
      <p:pic>
        <p:nvPicPr>
          <p:cNvPr id="690181" name="内容占位符 690180" descr="slide0529_image288"/>
          <p:cNvPicPr>
            <a:picLocks noChangeAspect="1"/>
          </p:cNvPicPr>
          <p:nvPr>
            <p:ph idx="1"/>
          </p:nvPr>
        </p:nvPicPr>
        <p:blipFill>
          <a:blip r:embed="rId2"/>
          <a:stretch>
            <a:fillRect/>
          </a:stretch>
        </p:blipFill>
        <p:spPr>
          <a:xfrm>
            <a:off x="0" y="0"/>
            <a:ext cx="4427538" cy="3351213"/>
          </a:xfrm>
          <a:ln/>
        </p:spPr>
      </p:pic>
      <p:sp>
        <p:nvSpPr>
          <p:cNvPr id="690182" name="矩形 690181"/>
          <p:cNvSpPr/>
          <p:nvPr/>
        </p:nvSpPr>
        <p:spPr>
          <a:xfrm>
            <a:off x="4572000" y="3789363"/>
            <a:ext cx="3962400" cy="2232025"/>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zh-CN" altLang="en-US" sz="2000" b="1" dirty="0">
                <a:solidFill>
                  <a:schemeClr val="tx1"/>
                </a:solidFill>
              </a:rPr>
              <a:t>大部分感染者和病人在农村，他们因贫致病、因病返贫，居住条件和生活环境很差</a:t>
            </a:r>
            <a:endParaRPr lang="zh-CN" altLang="en-US" sz="2000" b="1" dirty="0">
              <a:solidFill>
                <a:schemeClr val="tx1"/>
              </a:solidFill>
            </a:endParaRPr>
          </a:p>
        </p:txBody>
      </p:sp>
      <p:pic>
        <p:nvPicPr>
          <p:cNvPr id="690183" name="图片 690182" descr="Img205692414"/>
          <p:cNvPicPr>
            <a:picLocks noChangeAspect="1"/>
          </p:cNvPicPr>
          <p:nvPr/>
        </p:nvPicPr>
        <p:blipFill>
          <a:blip r:embed="rId3"/>
          <a:stretch>
            <a:fillRect/>
          </a:stretch>
        </p:blipFill>
        <p:spPr>
          <a:xfrm>
            <a:off x="0" y="3357563"/>
            <a:ext cx="4427538" cy="3500437"/>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 calcmode="lin" valueType="num">
                                      <p:cBhvr additive="base">
                                        <p:cTn id="7" dur="500" fill="hold"/>
                                        <p:tgtEl>
                                          <p:spTgt spid="690179"/>
                                        </p:tgtEl>
                                        <p:attrNameLst>
                                          <p:attrName>ppt_x</p:attrName>
                                        </p:attrNameLst>
                                      </p:cBhvr>
                                      <p:tavLst>
                                        <p:tav tm="0">
                                          <p:val>
                                            <p:strVal val="#ppt_x"/>
                                          </p:val>
                                        </p:tav>
                                        <p:tav tm="100000">
                                          <p:val>
                                            <p:strVal val="#ppt_x"/>
                                          </p:val>
                                        </p:tav>
                                      </p:tavLst>
                                    </p:anim>
                                    <p:anim calcmode="lin" valueType="num">
                                      <p:cBhvr additive="base">
                                        <p:cTn id="8" dur="500" fill="hold"/>
                                        <p:tgtEl>
                                          <p:spTgt spid="6901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90182"/>
                                        </p:tgtEl>
                                        <p:attrNameLst>
                                          <p:attrName>style.visibility</p:attrName>
                                        </p:attrNameLst>
                                      </p:cBhvr>
                                      <p:to>
                                        <p:strVal val="visible"/>
                                      </p:to>
                                    </p:set>
                                    <p:anim calcmode="lin" valueType="num">
                                      <p:cBhvr additive="base">
                                        <p:cTn id="12" dur="500" fill="hold"/>
                                        <p:tgtEl>
                                          <p:spTgt spid="690182"/>
                                        </p:tgtEl>
                                        <p:attrNameLst>
                                          <p:attrName>ppt_x</p:attrName>
                                        </p:attrNameLst>
                                      </p:cBhvr>
                                      <p:tavLst>
                                        <p:tav tm="0">
                                          <p:val>
                                            <p:strVal val="#ppt_x"/>
                                          </p:val>
                                        </p:tav>
                                        <p:tav tm="100000">
                                          <p:val>
                                            <p:strVal val="#ppt_x"/>
                                          </p:val>
                                        </p:tav>
                                      </p:tavLst>
                                    </p:anim>
                                    <p:anim calcmode="lin" valueType="num">
                                      <p:cBhvr additive="base">
                                        <p:cTn id="13" dur="500" fill="hold"/>
                                        <p:tgtEl>
                                          <p:spTgt spid="690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P spid="69018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4324" name="图片 824323" descr="97ecb8"/>
          <p:cNvPicPr>
            <a:picLocks noChangeAspect="1"/>
          </p:cNvPicPr>
          <p:nvPr/>
        </p:nvPicPr>
        <p:blipFill>
          <a:blip r:embed="rId1"/>
          <a:stretch>
            <a:fillRect/>
          </a:stretch>
        </p:blipFill>
        <p:spPr>
          <a:xfrm>
            <a:off x="684213" y="476250"/>
            <a:ext cx="7561262" cy="4752975"/>
          </a:xfrm>
          <a:prstGeom prst="rect">
            <a:avLst/>
          </a:prstGeom>
          <a:noFill/>
          <a:ln w="9525">
            <a:noFill/>
          </a:ln>
        </p:spPr>
      </p:pic>
      <p:sp>
        <p:nvSpPr>
          <p:cNvPr id="824325" name="矩形 824324"/>
          <p:cNvSpPr/>
          <p:nvPr/>
        </p:nvSpPr>
        <p:spPr>
          <a:xfrm>
            <a:off x="971550" y="5516563"/>
            <a:ext cx="6973888" cy="457200"/>
          </a:xfrm>
          <a:prstGeom prst="rect">
            <a:avLst/>
          </a:prstGeom>
          <a:noFill/>
          <a:ln w="9525">
            <a:noFill/>
          </a:ln>
        </p:spPr>
        <p:txBody>
          <a:bodyPr>
            <a:spAutoFit/>
          </a:bodyPr>
          <a:p>
            <a:r>
              <a:rPr lang="zh-CN" altLang="en-US" b="1" dirty="0">
                <a:latin typeface="Tahoma" panose="020B0604030504040204" pitchFamily="34" charset="0"/>
              </a:rPr>
              <a:t>以前很多卖过血的村民都不敢去做化验</a:t>
            </a:r>
            <a:endParaRPr lang="zh-CN" altLang="en-US" b="1" dirty="0">
              <a:latin typeface="Tahoma" panose="020B060403050404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1202" name="标题 691201"/>
          <p:cNvSpPr>
            <a:spLocks noGrp="1"/>
          </p:cNvSpPr>
          <p:nvPr>
            <p:ph type="title"/>
          </p:nvPr>
        </p:nvSpPr>
        <p:spPr>
          <a:xfrm>
            <a:off x="684213" y="188913"/>
            <a:ext cx="7772400" cy="1143000"/>
          </a:xfrm>
          <a:ln/>
        </p:spPr>
        <p:txBody>
          <a:bodyPr anchor="b" anchorCtr="0"/>
          <a:p>
            <a:r>
              <a:rPr lang="zh-CN" altLang="en-US" dirty="0">
                <a:solidFill>
                  <a:schemeClr val="tx1"/>
                </a:solidFill>
              </a:rPr>
              <a:t>艾滋病的危害</a:t>
            </a:r>
            <a:endParaRPr lang="zh-CN" altLang="en-US" dirty="0">
              <a:solidFill>
                <a:schemeClr val="tx1"/>
              </a:solidFill>
            </a:endParaRPr>
          </a:p>
        </p:txBody>
      </p:sp>
      <p:sp>
        <p:nvSpPr>
          <p:cNvPr id="691203" name="矩形 691202"/>
          <p:cNvSpPr/>
          <p:nvPr/>
        </p:nvSpPr>
        <p:spPr>
          <a:xfrm>
            <a:off x="539750" y="1844675"/>
            <a:ext cx="8218488" cy="3557588"/>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3200" u="none" kern="1200" baseline="0">
                <a:solidFill>
                  <a:schemeClr val="tx1"/>
                </a:solidFill>
                <a:latin typeface="Tahoma" panose="020B060403050404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55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SzPct val="50000"/>
              <a:buFont typeface="Wingdings" panose="05000000000000000000" pitchFamily="2" charset="2"/>
              <a:buChar char="n"/>
              <a:defRPr sz="2400" b="0" i="0" u="none" kern="1200" baseline="0">
                <a:solidFill>
                  <a:schemeClr val="tx1"/>
                </a:solidFill>
                <a:latin typeface="Tahoma" panose="020B060403050404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accent1"/>
              </a:buClr>
              <a:buSzPct val="50000"/>
              <a:buFont typeface="Wingdings" panose="05000000000000000000" pitchFamily="2" charset="2"/>
              <a:buChar char="n"/>
              <a:defRPr sz="2000" b="0" i="0" u="none" kern="1200" baseline="0">
                <a:solidFill>
                  <a:schemeClr val="tx1"/>
                </a:solidFill>
                <a:latin typeface="Tahoma" panose="020B0604030504040204" pitchFamily="34" charset="0"/>
                <a:ea typeface="宋体" panose="02010600030101010101" pitchFamily="2" charset="-122"/>
              </a:defRPr>
            </a:lvl5pPr>
          </a:lstStyle>
          <a:p>
            <a:pPr marL="541655" lvl="0" indent="-541655">
              <a:lnSpc>
                <a:spcPct val="140000"/>
              </a:lnSpc>
            </a:pPr>
            <a:r>
              <a:rPr lang="zh-CN" altLang="en-US" sz="2400" dirty="0"/>
              <a:t>受艾滋病影响的儿童逐年增多</a:t>
            </a:r>
            <a:endParaRPr lang="zh-CN" altLang="en-US" sz="2400" dirty="0"/>
          </a:p>
          <a:p>
            <a:pPr marL="1081405" lvl="1" indent="-360680">
              <a:lnSpc>
                <a:spcPct val="140000"/>
              </a:lnSpc>
            </a:pPr>
            <a:r>
              <a:rPr lang="zh-CN" altLang="en-US" sz="2400" dirty="0"/>
              <a:t>感染了</a:t>
            </a:r>
            <a:r>
              <a:rPr lang="en-US" altLang="zh-CN" sz="2400"/>
              <a:t>HIV</a:t>
            </a:r>
            <a:r>
              <a:rPr lang="zh-CN" altLang="en-US" sz="2400" dirty="0"/>
              <a:t>的儿童不断增加</a:t>
            </a:r>
            <a:endParaRPr lang="zh-CN" altLang="en-US" sz="2400" dirty="0"/>
          </a:p>
          <a:p>
            <a:pPr marL="1081405" lvl="1" indent="-360680">
              <a:lnSpc>
                <a:spcPct val="140000"/>
              </a:lnSpc>
            </a:pPr>
            <a:r>
              <a:rPr lang="zh-CN" altLang="en-US" sz="2400" dirty="0"/>
              <a:t>被艾滋</a:t>
            </a:r>
            <a:r>
              <a:rPr lang="zh-CN" altLang="en-US" sz="2400" dirty="0"/>
              <a:t>病夺去生命者及其子女</a:t>
            </a:r>
            <a:r>
              <a:rPr lang="en-US" altLang="zh-CN" sz="2400"/>
              <a:t>(</a:t>
            </a:r>
            <a:r>
              <a:rPr lang="zh-CN" altLang="en-US" sz="2400" dirty="0"/>
              <a:t>孤儿</a:t>
            </a:r>
            <a:r>
              <a:rPr lang="en-US" altLang="zh-CN" sz="2400"/>
              <a:t>)</a:t>
            </a:r>
            <a:r>
              <a:rPr lang="zh-CN" altLang="en-US" sz="2400" dirty="0"/>
              <a:t>不断增加</a:t>
            </a:r>
            <a:endParaRPr lang="zh-CN" altLang="en-US"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0021" name="图片 470020"/>
          <p:cNvPicPr>
            <a:picLocks noChangeAspect="1"/>
          </p:cNvPicPr>
          <p:nvPr/>
        </p:nvPicPr>
        <p:blipFill>
          <a:blip r:embed="rId1"/>
          <a:stretch>
            <a:fillRect/>
          </a:stretch>
        </p:blipFill>
        <p:spPr>
          <a:xfrm>
            <a:off x="381000" y="1981200"/>
            <a:ext cx="3798888" cy="4227513"/>
          </a:xfrm>
          <a:prstGeom prst="rect">
            <a:avLst/>
          </a:prstGeom>
          <a:noFill/>
          <a:ln w="9525">
            <a:noFill/>
          </a:ln>
        </p:spPr>
      </p:pic>
      <p:sp>
        <p:nvSpPr>
          <p:cNvPr id="470019" name="文本占位符 470018"/>
          <p:cNvSpPr>
            <a:spLocks noGrp="1"/>
          </p:cNvSpPr>
          <p:nvPr>
            <p:ph type="body" idx="1"/>
          </p:nvPr>
        </p:nvSpPr>
        <p:spPr>
          <a:xfrm>
            <a:off x="3276600" y="2057400"/>
            <a:ext cx="4391025" cy="4343400"/>
          </a:xfrm>
          <a:ln/>
        </p:spPr>
        <p:txBody>
          <a:bodyPr/>
          <a:p>
            <a:pPr marL="897255" lvl="1" indent="-360680">
              <a:lnSpc>
                <a:spcPct val="150000"/>
              </a:lnSpc>
              <a:buNone/>
            </a:pPr>
            <a:r>
              <a:rPr lang="en-US" altLang="zh-CN" sz="2400" dirty="0"/>
              <a:t>   </a:t>
            </a:r>
            <a:r>
              <a:rPr lang="zh-CN" altLang="en-US" sz="2400" dirty="0"/>
              <a:t>当人体的免疫功能降低</a:t>
            </a:r>
            <a:endParaRPr lang="zh-CN" altLang="en-US" sz="2400" dirty="0"/>
          </a:p>
          <a:p>
            <a:pPr marL="897255" lvl="1" indent="-360680">
              <a:lnSpc>
                <a:spcPct val="150000"/>
              </a:lnSpc>
              <a:buNone/>
            </a:pPr>
            <a:r>
              <a:rPr lang="zh-CN" altLang="en-US" sz="2400" dirty="0"/>
              <a:t>   到一定程度时，癌细胞</a:t>
            </a:r>
            <a:endParaRPr lang="zh-CN" altLang="en-US" sz="2400" dirty="0"/>
          </a:p>
          <a:p>
            <a:pPr marL="897255" lvl="1" indent="-360680">
              <a:lnSpc>
                <a:spcPct val="150000"/>
              </a:lnSpc>
              <a:buNone/>
            </a:pPr>
            <a:r>
              <a:rPr lang="zh-CN" altLang="en-US" sz="2400" dirty="0"/>
              <a:t>   及细菌、真菌、病毒等</a:t>
            </a:r>
            <a:endParaRPr lang="zh-CN" altLang="en-US" sz="2400" dirty="0"/>
          </a:p>
          <a:p>
            <a:pPr marL="897255" lvl="1" indent="-360680">
              <a:lnSpc>
                <a:spcPct val="150000"/>
              </a:lnSpc>
              <a:buNone/>
            </a:pPr>
            <a:r>
              <a:rPr lang="zh-CN" altLang="en-US" sz="2400" dirty="0"/>
              <a:t>   病原体就会乘虚而入，</a:t>
            </a:r>
            <a:endParaRPr lang="zh-CN" altLang="en-US" sz="2400" dirty="0"/>
          </a:p>
          <a:p>
            <a:pPr marL="897255" lvl="1" indent="-360680">
              <a:lnSpc>
                <a:spcPct val="150000"/>
              </a:lnSpc>
              <a:buNone/>
            </a:pPr>
            <a:r>
              <a:rPr lang="zh-CN" altLang="en-US" sz="2400" dirty="0"/>
              <a:t>    导致各种</a:t>
            </a:r>
            <a:r>
              <a:rPr lang="zh-CN" altLang="en-US" sz="2400" dirty="0">
                <a:solidFill>
                  <a:srgbClr val="FF3300"/>
                </a:solidFill>
              </a:rPr>
              <a:t>机会性感染</a:t>
            </a:r>
            <a:r>
              <a:rPr lang="zh-CN" altLang="en-US" sz="2400" dirty="0"/>
              <a:t>或</a:t>
            </a:r>
            <a:r>
              <a:rPr lang="zh-CN" altLang="en-US" sz="2400" dirty="0">
                <a:solidFill>
                  <a:srgbClr val="FF3300"/>
                </a:solidFill>
              </a:rPr>
              <a:t>肿瘤</a:t>
            </a:r>
            <a:r>
              <a:rPr lang="zh-CN" altLang="en-US" sz="2400" dirty="0"/>
              <a:t>的发生，最终导致病人死亡。</a:t>
            </a:r>
            <a:endParaRPr lang="zh-CN" altLang="en-US" sz="2400" dirty="0"/>
          </a:p>
        </p:txBody>
      </p:sp>
      <p:sp>
        <p:nvSpPr>
          <p:cNvPr id="470022" name="矩形 470021"/>
          <p:cNvSpPr/>
          <p:nvPr/>
        </p:nvSpPr>
        <p:spPr>
          <a:xfrm>
            <a:off x="1295400" y="762000"/>
            <a:ext cx="7132638" cy="733425"/>
          </a:xfrm>
          <a:prstGeom prst="rect">
            <a:avLst/>
          </a:prstGeom>
          <a:noFill/>
          <a:ln w="9525">
            <a:noFill/>
          </a:ln>
        </p:spPr>
        <p:txBody>
          <a:bodyPr wrap="none" anchor="t" anchorCtr="0">
            <a:spAutoFit/>
          </a:bodyPr>
          <a:p>
            <a:pPr>
              <a:lnSpc>
                <a:spcPct val="150000"/>
              </a:lnSpc>
              <a:spcBef>
                <a:spcPct val="20000"/>
              </a:spcBef>
              <a:buClr>
                <a:schemeClr val="folHlink"/>
              </a:buClr>
              <a:buSzPct val="60000"/>
              <a:buFont typeface="Wingdings" panose="05000000000000000000" pitchFamily="2" charset="2"/>
              <a:buChar char="n"/>
            </a:pPr>
            <a:r>
              <a:rPr lang="zh-CN" altLang="en-US" sz="2800" b="1" dirty="0">
                <a:solidFill>
                  <a:schemeClr val="accent2"/>
                </a:solidFill>
                <a:latin typeface="Tahoma" panose="020B0604030504040204" pitchFamily="34" charset="0"/>
              </a:rPr>
              <a:t>艾滋病病毒专门攻击和破坏人体的</a:t>
            </a:r>
            <a:r>
              <a:rPr lang="zh-CN" altLang="en-US" sz="2800" b="1" dirty="0">
                <a:solidFill>
                  <a:srgbClr val="CC3300"/>
                </a:solidFill>
                <a:latin typeface="Tahoma" panose="020B0604030504040204" pitchFamily="34" charset="0"/>
              </a:rPr>
              <a:t>免疫系统</a:t>
            </a:r>
            <a:endParaRPr lang="zh-CN" altLang="en-US" sz="2800" b="1" dirty="0">
              <a:solidFill>
                <a:srgbClr val="CC3300"/>
              </a:solidFill>
              <a:latin typeface="Tahoma" panose="020B0604030504040204" pitchFamily="34" charset="0"/>
            </a:endParaRPr>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2226" name="标题 692225"/>
          <p:cNvSpPr>
            <a:spLocks noGrp="1"/>
          </p:cNvSpPr>
          <p:nvPr>
            <p:ph type="title"/>
          </p:nvPr>
        </p:nvSpPr>
        <p:spPr>
          <a:xfrm>
            <a:off x="684213" y="188913"/>
            <a:ext cx="7772400" cy="1143000"/>
          </a:xfrm>
          <a:ln/>
        </p:spPr>
        <p:txBody>
          <a:bodyPr anchor="b" anchorCtr="0"/>
          <a:p>
            <a:r>
              <a:rPr lang="zh-CN" altLang="en-US" dirty="0">
                <a:solidFill>
                  <a:srgbClr val="FFFFFF"/>
                </a:solidFill>
              </a:rPr>
              <a:t>艾滋病的危害</a:t>
            </a:r>
            <a:endParaRPr lang="zh-CN" altLang="en-US" dirty="0">
              <a:solidFill>
                <a:srgbClr val="FFFFFF"/>
              </a:solidFill>
            </a:endParaRPr>
          </a:p>
        </p:txBody>
      </p:sp>
      <p:sp>
        <p:nvSpPr>
          <p:cNvPr id="692227" name="矩形 692226"/>
          <p:cNvSpPr/>
          <p:nvPr/>
        </p:nvSpPr>
        <p:spPr>
          <a:xfrm>
            <a:off x="4716463" y="5229225"/>
            <a:ext cx="3744912" cy="935038"/>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zh-CN" altLang="en-US" sz="2000" b="1" dirty="0">
                <a:solidFill>
                  <a:schemeClr val="tx1"/>
                </a:solidFill>
              </a:rPr>
              <a:t>很多青壮年因感染艾滋病而死亡，给社会留下了孤老和孤儿</a:t>
            </a:r>
            <a:endParaRPr lang="zh-CN" altLang="en-US" sz="2000" b="1" dirty="0">
              <a:solidFill>
                <a:schemeClr val="tx1"/>
              </a:solidFill>
            </a:endParaRPr>
          </a:p>
        </p:txBody>
      </p:sp>
      <p:pic>
        <p:nvPicPr>
          <p:cNvPr id="692228" name="图片 692227" descr="slide0481_image293"/>
          <p:cNvPicPr>
            <a:picLocks noChangeAspect="1"/>
          </p:cNvPicPr>
          <p:nvPr/>
        </p:nvPicPr>
        <p:blipFill>
          <a:blip r:embed="rId1"/>
          <a:stretch>
            <a:fillRect/>
          </a:stretch>
        </p:blipFill>
        <p:spPr>
          <a:xfrm>
            <a:off x="4643438" y="1628775"/>
            <a:ext cx="3602037" cy="3251200"/>
          </a:xfrm>
          <a:prstGeom prst="rect">
            <a:avLst/>
          </a:prstGeom>
          <a:noFill/>
          <a:ln w="9525" cap="flat" cmpd="sng">
            <a:solidFill>
              <a:srgbClr val="FFFF00"/>
            </a:solidFill>
            <a:prstDash val="solid"/>
            <a:miter/>
            <a:headEnd type="none" w="med" len="med"/>
            <a:tailEnd type="none" w="med" len="med"/>
          </a:ln>
        </p:spPr>
      </p:pic>
      <p:pic>
        <p:nvPicPr>
          <p:cNvPr id="692229" name="图片 692228" descr="slide0482_image297"/>
          <p:cNvPicPr>
            <a:picLocks noChangeAspect="1"/>
          </p:cNvPicPr>
          <p:nvPr/>
        </p:nvPicPr>
        <p:blipFill>
          <a:blip r:embed="rId2"/>
          <a:stretch>
            <a:fillRect/>
          </a:stretch>
        </p:blipFill>
        <p:spPr>
          <a:xfrm>
            <a:off x="323850" y="1052513"/>
            <a:ext cx="4211638" cy="2952750"/>
          </a:xfrm>
          <a:prstGeom prst="rect">
            <a:avLst/>
          </a:prstGeom>
          <a:noFill/>
          <a:ln w="9525" cap="flat" cmpd="sng">
            <a:solidFill>
              <a:srgbClr val="FFFF00"/>
            </a:solidFill>
            <a:prstDash val="solid"/>
            <a:miter/>
            <a:headEnd type="none" w="med" len="med"/>
            <a:tailEnd type="none" w="med" len="med"/>
          </a:ln>
        </p:spPr>
      </p:pic>
      <p:pic>
        <p:nvPicPr>
          <p:cNvPr id="692230" name="图片 692229" descr="slide0485_image313"/>
          <p:cNvPicPr>
            <a:picLocks noChangeAspect="1"/>
          </p:cNvPicPr>
          <p:nvPr/>
        </p:nvPicPr>
        <p:blipFill>
          <a:blip r:embed="rId3"/>
          <a:stretch>
            <a:fillRect/>
          </a:stretch>
        </p:blipFill>
        <p:spPr>
          <a:xfrm>
            <a:off x="971550" y="4076700"/>
            <a:ext cx="3529013" cy="2530475"/>
          </a:xfrm>
          <a:prstGeom prst="rect">
            <a:avLst/>
          </a:prstGeom>
          <a:noFill/>
          <a:ln w="9525" cap="flat" cmpd="sng">
            <a:solidFill>
              <a:srgbClr val="FFFF00"/>
            </a:solidFill>
            <a:prstDash val="solid"/>
            <a:miter/>
            <a:headEnd type="none" w="med" len="med"/>
            <a:tailEnd type="none" w="med" len="med"/>
          </a:ln>
        </p:spPr>
      </p:pic>
      <p:sp>
        <p:nvSpPr>
          <p:cNvPr id="692231" name="直接连接符 692230"/>
          <p:cNvSpPr/>
          <p:nvPr/>
        </p:nvSpPr>
        <p:spPr>
          <a:xfrm>
            <a:off x="0" y="1268413"/>
            <a:ext cx="9144000" cy="0"/>
          </a:xfrm>
          <a:prstGeom prst="line">
            <a:avLst/>
          </a:prstGeom>
          <a:ln w="34925" cap="flat" cmpd="sng">
            <a:solidFill>
              <a:srgbClr val="FFFF00"/>
            </a:solidFill>
            <a:prstDash val="solid"/>
            <a:headEnd type="none" w="med" len="med"/>
            <a:tailEnd type="none" w="med" len="med"/>
          </a:ln>
        </p:spPr>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2227"/>
                                        </p:tgtEl>
                                        <p:attrNameLst>
                                          <p:attrName>style.visibility</p:attrName>
                                        </p:attrNameLst>
                                      </p:cBhvr>
                                      <p:to>
                                        <p:strVal val="visible"/>
                                      </p:to>
                                    </p:set>
                                    <p:anim calcmode="lin" valueType="num">
                                      <p:cBhvr additive="base">
                                        <p:cTn id="7" dur="500" fill="hold"/>
                                        <p:tgtEl>
                                          <p:spTgt spid="692227"/>
                                        </p:tgtEl>
                                        <p:attrNameLst>
                                          <p:attrName>ppt_x</p:attrName>
                                        </p:attrNameLst>
                                      </p:cBhvr>
                                      <p:tavLst>
                                        <p:tav tm="0">
                                          <p:val>
                                            <p:strVal val="#ppt_x"/>
                                          </p:val>
                                        </p:tav>
                                        <p:tav tm="100000">
                                          <p:val>
                                            <p:strVal val="#ppt_x"/>
                                          </p:val>
                                        </p:tav>
                                      </p:tavLst>
                                    </p:anim>
                                    <p:anim calcmode="lin" valueType="num">
                                      <p:cBhvr additive="base">
                                        <p:cTn id="8" dur="500" fill="hold"/>
                                        <p:tgtEl>
                                          <p:spTgt spid="692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3250" name="标题 693249"/>
          <p:cNvSpPr>
            <a:spLocks noGrp="1"/>
          </p:cNvSpPr>
          <p:nvPr>
            <p:ph type="title"/>
          </p:nvPr>
        </p:nvSpPr>
        <p:spPr>
          <a:xfrm>
            <a:off x="1116013" y="260350"/>
            <a:ext cx="7353300" cy="1143000"/>
          </a:xfrm>
          <a:ln/>
        </p:spPr>
        <p:txBody>
          <a:bodyPr anchor="b" anchorCtr="0"/>
          <a:p>
            <a:r>
              <a:rPr lang="zh-CN" altLang="en-US" dirty="0">
                <a:solidFill>
                  <a:srgbClr val="FFFFFF"/>
                </a:solidFill>
              </a:rPr>
              <a:t>艾滋病的危害</a:t>
            </a:r>
            <a:endParaRPr lang="zh-CN" altLang="en-US" dirty="0">
              <a:solidFill>
                <a:srgbClr val="FFFFFF"/>
              </a:solidFill>
            </a:endParaRPr>
          </a:p>
        </p:txBody>
      </p:sp>
      <p:sp>
        <p:nvSpPr>
          <p:cNvPr id="693251" name="矩形 693250"/>
          <p:cNvSpPr/>
          <p:nvPr/>
        </p:nvSpPr>
        <p:spPr>
          <a:xfrm>
            <a:off x="4932363" y="333375"/>
            <a:ext cx="3600450" cy="1368425"/>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zh-CN" altLang="en-US" sz="2400" b="1" dirty="0">
                <a:solidFill>
                  <a:schemeClr val="tx1"/>
                </a:solidFill>
              </a:rPr>
              <a:t>疫情严重的村庄，有些家庭一家死亡数人，有的家庭整整缺了中间一代人。</a:t>
            </a:r>
            <a:endParaRPr lang="zh-CN" altLang="en-US" sz="2400" b="1" dirty="0">
              <a:solidFill>
                <a:schemeClr val="tx1"/>
              </a:solidFill>
            </a:endParaRPr>
          </a:p>
        </p:txBody>
      </p:sp>
      <p:pic>
        <p:nvPicPr>
          <p:cNvPr id="693252" name="图片 693251" descr="slide0488_image321"/>
          <p:cNvPicPr>
            <a:picLocks noChangeAspect="1"/>
          </p:cNvPicPr>
          <p:nvPr/>
        </p:nvPicPr>
        <p:blipFill>
          <a:blip r:embed="rId1"/>
          <a:stretch>
            <a:fillRect/>
          </a:stretch>
        </p:blipFill>
        <p:spPr>
          <a:xfrm>
            <a:off x="4643438" y="2565400"/>
            <a:ext cx="4105275" cy="3084513"/>
          </a:xfrm>
          <a:prstGeom prst="rect">
            <a:avLst/>
          </a:prstGeom>
          <a:noFill/>
          <a:ln w="9525" cap="flat" cmpd="sng">
            <a:solidFill>
              <a:srgbClr val="CC0099"/>
            </a:solidFill>
            <a:prstDash val="solid"/>
            <a:miter/>
            <a:headEnd type="none" w="med" len="med"/>
            <a:tailEnd type="none" w="med" len="med"/>
          </a:ln>
        </p:spPr>
      </p:pic>
      <p:pic>
        <p:nvPicPr>
          <p:cNvPr id="693253" name="图片 693252" descr="slide0489_image329"/>
          <p:cNvPicPr>
            <a:picLocks noChangeAspect="1"/>
          </p:cNvPicPr>
          <p:nvPr/>
        </p:nvPicPr>
        <p:blipFill>
          <a:blip r:embed="rId2"/>
          <a:stretch>
            <a:fillRect/>
          </a:stretch>
        </p:blipFill>
        <p:spPr>
          <a:xfrm>
            <a:off x="971550" y="3357563"/>
            <a:ext cx="3384550" cy="2736850"/>
          </a:xfrm>
          <a:prstGeom prst="rect">
            <a:avLst/>
          </a:prstGeom>
          <a:noFill/>
          <a:ln w="9525" cap="flat" cmpd="sng">
            <a:solidFill>
              <a:srgbClr val="CC0099"/>
            </a:solidFill>
            <a:prstDash val="solid"/>
            <a:miter/>
            <a:headEnd type="none" w="med" len="med"/>
            <a:tailEnd type="none" w="med" len="med"/>
          </a:ln>
        </p:spPr>
      </p:pic>
      <p:pic>
        <p:nvPicPr>
          <p:cNvPr id="693254" name="图片 693253" descr="slide0488_image323"/>
          <p:cNvPicPr>
            <a:picLocks noChangeAspect="1"/>
          </p:cNvPicPr>
          <p:nvPr/>
        </p:nvPicPr>
        <p:blipFill>
          <a:blip r:embed="rId3"/>
          <a:stretch>
            <a:fillRect/>
          </a:stretch>
        </p:blipFill>
        <p:spPr>
          <a:xfrm>
            <a:off x="971550" y="620713"/>
            <a:ext cx="3384550" cy="2241550"/>
          </a:xfrm>
          <a:prstGeom prst="rect">
            <a:avLst/>
          </a:prstGeom>
          <a:noFill/>
          <a:ln w="9525" cap="flat" cmpd="sng">
            <a:solidFill>
              <a:srgbClr val="CC0099"/>
            </a:solidFill>
            <a:prstDash val="solid"/>
            <a:miter/>
            <a:headEnd type="none" w="med" len="med"/>
            <a:tailEnd type="none" w="med" len="me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3251"/>
                                        </p:tgtEl>
                                        <p:attrNameLst>
                                          <p:attrName>style.visibility</p:attrName>
                                        </p:attrNameLst>
                                      </p:cBhvr>
                                      <p:to>
                                        <p:strVal val="visible"/>
                                      </p:to>
                                    </p:set>
                                    <p:anim calcmode="lin" valueType="num">
                                      <p:cBhvr additive="base">
                                        <p:cTn id="7" dur="500" fill="hold"/>
                                        <p:tgtEl>
                                          <p:spTgt spid="693251"/>
                                        </p:tgtEl>
                                        <p:attrNameLst>
                                          <p:attrName>ppt_x</p:attrName>
                                        </p:attrNameLst>
                                      </p:cBhvr>
                                      <p:tavLst>
                                        <p:tav tm="0">
                                          <p:val>
                                            <p:strVal val="#ppt_x"/>
                                          </p:val>
                                        </p:tav>
                                        <p:tav tm="100000">
                                          <p:val>
                                            <p:strVal val="#ppt_x"/>
                                          </p:val>
                                        </p:tav>
                                      </p:tavLst>
                                    </p:anim>
                                    <p:anim calcmode="lin" valueType="num">
                                      <p:cBhvr additive="base">
                                        <p:cTn id="8" dur="500" fill="hold"/>
                                        <p:tgtEl>
                                          <p:spTgt spid="6932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4274" name="标题 694273"/>
          <p:cNvSpPr>
            <a:spLocks noGrp="1"/>
          </p:cNvSpPr>
          <p:nvPr>
            <p:ph type="title"/>
          </p:nvPr>
        </p:nvSpPr>
        <p:spPr>
          <a:xfrm>
            <a:off x="684213" y="188913"/>
            <a:ext cx="7772400" cy="1143000"/>
          </a:xfrm>
          <a:ln/>
        </p:spPr>
        <p:txBody>
          <a:bodyPr anchor="b" anchorCtr="0"/>
          <a:p>
            <a:r>
              <a:rPr lang="zh-CN" altLang="en-US" dirty="0">
                <a:solidFill>
                  <a:srgbClr val="FFFFFF"/>
                </a:solidFill>
              </a:rPr>
              <a:t>艾滋病的危害</a:t>
            </a:r>
            <a:endParaRPr lang="zh-CN" altLang="en-US" dirty="0">
              <a:solidFill>
                <a:srgbClr val="FFFFFF"/>
              </a:solidFill>
            </a:endParaRPr>
          </a:p>
        </p:txBody>
      </p:sp>
      <p:sp>
        <p:nvSpPr>
          <p:cNvPr id="694275" name="矩形 694274"/>
          <p:cNvSpPr/>
          <p:nvPr/>
        </p:nvSpPr>
        <p:spPr>
          <a:xfrm>
            <a:off x="827088" y="4724400"/>
            <a:ext cx="3673475" cy="1081088"/>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zh-CN" altLang="en-US" sz="2000" b="1" dirty="0">
                <a:solidFill>
                  <a:schemeClr val="tx1"/>
                </a:solidFill>
              </a:rPr>
              <a:t>孩子们还幻想着有美好的未来，可父母和老人的眼里一片茫然：我走了，孩子怎么办？</a:t>
            </a:r>
            <a:endParaRPr lang="zh-CN" altLang="en-US" sz="2000" b="1" dirty="0">
              <a:solidFill>
                <a:schemeClr val="tx1"/>
              </a:solidFill>
            </a:endParaRPr>
          </a:p>
        </p:txBody>
      </p:sp>
      <p:pic>
        <p:nvPicPr>
          <p:cNvPr id="694276" name="图片 694275" descr="slide0482_image295"/>
          <p:cNvPicPr>
            <a:picLocks noChangeAspect="1"/>
          </p:cNvPicPr>
          <p:nvPr/>
        </p:nvPicPr>
        <p:blipFill>
          <a:blip r:embed="rId1"/>
          <a:stretch>
            <a:fillRect/>
          </a:stretch>
        </p:blipFill>
        <p:spPr>
          <a:xfrm>
            <a:off x="4787900" y="692150"/>
            <a:ext cx="3529013" cy="2586038"/>
          </a:xfrm>
          <a:prstGeom prst="rect">
            <a:avLst/>
          </a:prstGeom>
          <a:noFill/>
          <a:ln w="9525" cap="flat" cmpd="sng">
            <a:solidFill>
              <a:srgbClr val="339933"/>
            </a:solidFill>
            <a:prstDash val="solid"/>
            <a:miter/>
            <a:headEnd type="none" w="med" len="med"/>
            <a:tailEnd type="none" w="med" len="med"/>
          </a:ln>
        </p:spPr>
      </p:pic>
      <p:pic>
        <p:nvPicPr>
          <p:cNvPr id="694277" name="图片 694276" descr="slide0587_image319"/>
          <p:cNvPicPr>
            <a:picLocks noChangeAspect="1"/>
          </p:cNvPicPr>
          <p:nvPr/>
        </p:nvPicPr>
        <p:blipFill>
          <a:blip r:embed="rId2"/>
          <a:stretch>
            <a:fillRect/>
          </a:stretch>
        </p:blipFill>
        <p:spPr>
          <a:xfrm>
            <a:off x="1258888" y="549275"/>
            <a:ext cx="2879725" cy="3455988"/>
          </a:xfrm>
          <a:prstGeom prst="rect">
            <a:avLst/>
          </a:prstGeom>
          <a:noFill/>
          <a:ln w="9525" cap="flat" cmpd="sng">
            <a:solidFill>
              <a:srgbClr val="CC0099"/>
            </a:solidFill>
            <a:prstDash val="solid"/>
            <a:miter/>
            <a:headEnd type="none" w="med" len="med"/>
            <a:tailEnd type="none" w="med" len="med"/>
          </a:ln>
        </p:spPr>
      </p:pic>
      <p:pic>
        <p:nvPicPr>
          <p:cNvPr id="694278" name="图片 694277" descr="slide0519_image327"/>
          <p:cNvPicPr>
            <a:picLocks noChangeAspect="1"/>
          </p:cNvPicPr>
          <p:nvPr/>
        </p:nvPicPr>
        <p:blipFill>
          <a:blip r:embed="rId3"/>
          <a:stretch>
            <a:fillRect/>
          </a:stretch>
        </p:blipFill>
        <p:spPr>
          <a:xfrm>
            <a:off x="4716463" y="3860800"/>
            <a:ext cx="3527425" cy="2481263"/>
          </a:xfrm>
          <a:prstGeom prst="rect">
            <a:avLst/>
          </a:prstGeom>
          <a:noFill/>
          <a:ln w="9525" cap="flat" cmpd="sng">
            <a:solidFill>
              <a:srgbClr val="339933"/>
            </a:solidFill>
            <a:prstDash val="solid"/>
            <a:miter/>
            <a:headEnd type="none" w="med" len="med"/>
            <a:tailEnd type="none" w="med" len="me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4275"/>
                                        </p:tgtEl>
                                        <p:attrNameLst>
                                          <p:attrName>style.visibility</p:attrName>
                                        </p:attrNameLst>
                                      </p:cBhvr>
                                      <p:to>
                                        <p:strVal val="visible"/>
                                      </p:to>
                                    </p:set>
                                    <p:anim calcmode="lin" valueType="num">
                                      <p:cBhvr additive="base">
                                        <p:cTn id="7" dur="500" fill="hold"/>
                                        <p:tgtEl>
                                          <p:spTgt spid="694275"/>
                                        </p:tgtEl>
                                        <p:attrNameLst>
                                          <p:attrName>ppt_x</p:attrName>
                                        </p:attrNameLst>
                                      </p:cBhvr>
                                      <p:tavLst>
                                        <p:tav tm="0">
                                          <p:val>
                                            <p:strVal val="#ppt_x"/>
                                          </p:val>
                                        </p:tav>
                                        <p:tav tm="100000">
                                          <p:val>
                                            <p:strVal val="#ppt_x"/>
                                          </p:val>
                                        </p:tav>
                                      </p:tavLst>
                                    </p:anim>
                                    <p:anim calcmode="lin" valueType="num">
                                      <p:cBhvr additive="base">
                                        <p:cTn id="8" dur="500" fill="hold"/>
                                        <p:tgtEl>
                                          <p:spTgt spid="694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5298" name="标题 695297"/>
          <p:cNvSpPr>
            <a:spLocks noGrp="1"/>
          </p:cNvSpPr>
          <p:nvPr>
            <p:ph type="title"/>
          </p:nvPr>
        </p:nvSpPr>
        <p:spPr>
          <a:xfrm>
            <a:off x="900113" y="188913"/>
            <a:ext cx="7558087" cy="1143000"/>
          </a:xfrm>
          <a:ln/>
        </p:spPr>
        <p:txBody>
          <a:bodyPr anchor="b" anchorCtr="0"/>
          <a:p>
            <a:r>
              <a:rPr lang="zh-CN" altLang="en-US" dirty="0">
                <a:solidFill>
                  <a:srgbClr val="FFFFFF"/>
                </a:solidFill>
              </a:rPr>
              <a:t>艾滋病的危害</a:t>
            </a:r>
            <a:endParaRPr lang="zh-CN" altLang="en-US" dirty="0">
              <a:solidFill>
                <a:srgbClr val="FFFFFF"/>
              </a:solidFill>
            </a:endParaRPr>
          </a:p>
        </p:txBody>
      </p:sp>
      <p:sp>
        <p:nvSpPr>
          <p:cNvPr id="695299" name="矩形 695298"/>
          <p:cNvSpPr/>
          <p:nvPr/>
        </p:nvSpPr>
        <p:spPr>
          <a:xfrm>
            <a:off x="827088" y="3860800"/>
            <a:ext cx="4464050" cy="1871663"/>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zh-CN" altLang="en-US" sz="2400" b="1" dirty="0">
                <a:solidFill>
                  <a:schemeClr val="tx1"/>
                </a:solidFill>
              </a:rPr>
              <a:t>也有一些儿童因母婴途径或输血感染艾滋病病毒，直接受到艾滋病的危害，失去了幼小的生命。</a:t>
            </a:r>
            <a:endParaRPr lang="zh-CN" altLang="en-US" sz="2400" b="1" dirty="0">
              <a:solidFill>
                <a:schemeClr val="tx1"/>
              </a:solidFill>
            </a:endParaRPr>
          </a:p>
        </p:txBody>
      </p:sp>
      <p:pic>
        <p:nvPicPr>
          <p:cNvPr id="695300" name="图片 695299" descr="调整大小 slide0483_image304"/>
          <p:cNvPicPr>
            <a:picLocks noChangeAspect="1"/>
          </p:cNvPicPr>
          <p:nvPr/>
        </p:nvPicPr>
        <p:blipFill>
          <a:blip r:embed="rId1"/>
          <a:stretch>
            <a:fillRect/>
          </a:stretch>
        </p:blipFill>
        <p:spPr>
          <a:xfrm>
            <a:off x="323850" y="333375"/>
            <a:ext cx="5256213" cy="3167063"/>
          </a:xfrm>
          <a:prstGeom prst="rect">
            <a:avLst/>
          </a:prstGeom>
          <a:noFill/>
          <a:ln w="9525" cap="flat" cmpd="sng">
            <a:solidFill>
              <a:srgbClr val="FF9933"/>
            </a:solidFill>
            <a:prstDash val="solid"/>
            <a:miter/>
            <a:headEnd type="none" w="med" len="med"/>
            <a:tailEnd type="none" w="med" len="med"/>
          </a:ln>
        </p:spPr>
      </p:pic>
      <p:pic>
        <p:nvPicPr>
          <p:cNvPr id="695301" name="图片 695300" descr="slide0466_image092"/>
          <p:cNvPicPr>
            <a:picLocks noChangeAspect="1"/>
          </p:cNvPicPr>
          <p:nvPr/>
        </p:nvPicPr>
        <p:blipFill>
          <a:blip r:embed="rId2"/>
          <a:stretch>
            <a:fillRect/>
          </a:stretch>
        </p:blipFill>
        <p:spPr>
          <a:xfrm>
            <a:off x="6084888" y="3357563"/>
            <a:ext cx="2533650" cy="2584450"/>
          </a:xfrm>
          <a:prstGeom prst="rect">
            <a:avLst/>
          </a:prstGeom>
          <a:noFill/>
          <a:ln w="9525" cap="flat" cmpd="sng">
            <a:solidFill>
              <a:srgbClr val="FF9933"/>
            </a:solidFill>
            <a:prstDash val="solid"/>
            <a:miter/>
            <a:headEnd type="none" w="med" len="med"/>
            <a:tailEnd type="none" w="med" len="med"/>
          </a:ln>
        </p:spPr>
      </p:pic>
      <p:pic>
        <p:nvPicPr>
          <p:cNvPr id="695302" name="图片 695301" descr="slide0464_image086"/>
          <p:cNvPicPr>
            <a:picLocks noChangeAspect="1"/>
          </p:cNvPicPr>
          <p:nvPr/>
        </p:nvPicPr>
        <p:blipFill>
          <a:blip r:embed="rId3"/>
          <a:srcRect b="32010"/>
          <a:stretch>
            <a:fillRect/>
          </a:stretch>
        </p:blipFill>
        <p:spPr>
          <a:xfrm>
            <a:off x="6084888" y="333375"/>
            <a:ext cx="2536825" cy="2447925"/>
          </a:xfrm>
          <a:prstGeom prst="rect">
            <a:avLst/>
          </a:prstGeom>
          <a:noFill/>
          <a:ln w="9525" cap="flat" cmpd="sng">
            <a:solidFill>
              <a:srgbClr val="FF9933"/>
            </a:solidFill>
            <a:prstDash val="solid"/>
            <a:miter/>
            <a:headEnd type="none" w="med" len="med"/>
            <a:tailEnd type="none" w="med" len="me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5299"/>
                                        </p:tgtEl>
                                        <p:attrNameLst>
                                          <p:attrName>style.visibility</p:attrName>
                                        </p:attrNameLst>
                                      </p:cBhvr>
                                      <p:to>
                                        <p:strVal val="visible"/>
                                      </p:to>
                                    </p:set>
                                    <p:anim calcmode="lin" valueType="num">
                                      <p:cBhvr additive="base">
                                        <p:cTn id="7" dur="500" fill="hold"/>
                                        <p:tgtEl>
                                          <p:spTgt spid="695299"/>
                                        </p:tgtEl>
                                        <p:attrNameLst>
                                          <p:attrName>ppt_x</p:attrName>
                                        </p:attrNameLst>
                                      </p:cBhvr>
                                      <p:tavLst>
                                        <p:tav tm="0">
                                          <p:val>
                                            <p:strVal val="#ppt_x"/>
                                          </p:val>
                                        </p:tav>
                                        <p:tav tm="100000">
                                          <p:val>
                                            <p:strVal val="#ppt_x"/>
                                          </p:val>
                                        </p:tav>
                                      </p:tavLst>
                                    </p:anim>
                                    <p:anim calcmode="lin" valueType="num">
                                      <p:cBhvr additive="base">
                                        <p:cTn id="8" dur="500" fill="hold"/>
                                        <p:tgtEl>
                                          <p:spTgt spid="695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6372" name="图片 826371" descr="cef165"/>
          <p:cNvPicPr>
            <a:picLocks noChangeAspect="1"/>
          </p:cNvPicPr>
          <p:nvPr/>
        </p:nvPicPr>
        <p:blipFill>
          <a:blip r:embed="rId1"/>
          <a:stretch>
            <a:fillRect/>
          </a:stretch>
        </p:blipFill>
        <p:spPr>
          <a:xfrm>
            <a:off x="179388" y="549275"/>
            <a:ext cx="4968875" cy="3897313"/>
          </a:xfrm>
          <a:prstGeom prst="rect">
            <a:avLst/>
          </a:prstGeom>
          <a:noFill/>
          <a:ln w="9525" cap="flat" cmpd="sng">
            <a:solidFill>
              <a:srgbClr val="CC3300"/>
            </a:solidFill>
            <a:prstDash val="solid"/>
            <a:miter/>
            <a:headEnd type="none" w="med" len="med"/>
            <a:tailEnd type="none" w="med" len="med"/>
          </a:ln>
        </p:spPr>
      </p:pic>
      <p:pic>
        <p:nvPicPr>
          <p:cNvPr id="826373" name="图片 826372" descr="85dab8"/>
          <p:cNvPicPr>
            <a:picLocks noChangeAspect="1"/>
          </p:cNvPicPr>
          <p:nvPr/>
        </p:nvPicPr>
        <p:blipFill>
          <a:blip r:embed="rId2"/>
          <a:stretch>
            <a:fillRect/>
          </a:stretch>
        </p:blipFill>
        <p:spPr>
          <a:xfrm>
            <a:off x="5292725" y="549275"/>
            <a:ext cx="3600450" cy="5616575"/>
          </a:xfrm>
          <a:prstGeom prst="rect">
            <a:avLst/>
          </a:prstGeom>
          <a:noFill/>
          <a:ln w="9525" cap="flat" cmpd="sng">
            <a:solidFill>
              <a:srgbClr val="FFFF00"/>
            </a:solidFill>
            <a:prstDash val="solid"/>
            <a:miter/>
            <a:headEnd type="none" w="med" len="med"/>
            <a:tailEnd type="none" w="med" len="med"/>
          </a:ln>
        </p:spPr>
      </p:pic>
      <p:sp>
        <p:nvSpPr>
          <p:cNvPr id="826374" name="矩形 826373"/>
          <p:cNvSpPr/>
          <p:nvPr/>
        </p:nvSpPr>
        <p:spPr>
          <a:xfrm>
            <a:off x="827088" y="4508500"/>
            <a:ext cx="4464050" cy="1223963"/>
          </a:xfrm>
          <a:prstGeom prst="rect">
            <a:avLst/>
          </a:prstGeom>
          <a:noFill/>
          <a:ln w="9525">
            <a:noFill/>
          </a:ln>
        </p:spPr>
        <p:txBody>
          <a:bodyPr lIns="92075" tIns="46038" rIns="92075" bIns="46038" anchor="ctr" anchorCtr="0"/>
          <a:lstStyle>
            <a:lvl1pPr marL="0" lvl="0" indent="0" algn="l" defTabSz="914400" rtl="0" eaLnBrk="1" fontAlgn="base" latinLnBrk="0" hangingPunct="1">
              <a:lnSpc>
                <a:spcPct val="100000"/>
              </a:lnSpc>
              <a:spcBef>
                <a:spcPct val="0"/>
              </a:spcBef>
              <a:spcAft>
                <a:spcPct val="0"/>
              </a:spcAft>
              <a:buNone/>
              <a:defRPr sz="4400" u="none" kern="1200" baseline="0">
                <a:solidFill>
                  <a:schemeClr val="tx2"/>
                </a:solidFill>
                <a:latin typeface="Tahoma" panose="020B0604030504040204" pitchFamily="34" charset="0"/>
                <a:ea typeface="宋体" panose="02010600030101010101" pitchFamily="2" charset="-122"/>
              </a:defRPr>
            </a:lvl1pPr>
          </a:lstStyle>
          <a:p>
            <a:pPr lvl="0">
              <a:lnSpc>
                <a:spcPct val="120000"/>
              </a:lnSpc>
            </a:pPr>
            <a:r>
              <a:rPr lang="en-US" altLang="zh-CN" sz="2400" b="1">
                <a:solidFill>
                  <a:schemeClr val="tx1"/>
                </a:solidFill>
              </a:rPr>
              <a:t>11</a:t>
            </a:r>
            <a:r>
              <a:rPr lang="zh-CN" altLang="en-US" sz="2400" b="1" dirty="0">
                <a:solidFill>
                  <a:schemeClr val="tx1"/>
                </a:solidFill>
              </a:rPr>
              <a:t>岁和</a:t>
            </a:r>
            <a:r>
              <a:rPr lang="en-US" altLang="zh-CN" sz="2400" b="1">
                <a:solidFill>
                  <a:schemeClr val="tx1"/>
                </a:solidFill>
              </a:rPr>
              <a:t>13</a:t>
            </a:r>
            <a:r>
              <a:rPr lang="zh-CN" altLang="en-US" sz="2400" b="1" dirty="0">
                <a:solidFill>
                  <a:schemeClr val="tx1"/>
                </a:solidFill>
              </a:rPr>
              <a:t>岁的两个姐姐准备埋葬死于艾滋病的</a:t>
            </a:r>
            <a:r>
              <a:rPr lang="en-US" altLang="zh-CN" sz="2400" b="1">
                <a:solidFill>
                  <a:schemeClr val="tx1"/>
                </a:solidFill>
              </a:rPr>
              <a:t>6</a:t>
            </a:r>
            <a:r>
              <a:rPr lang="zh-CN" altLang="en-US" sz="2400" b="1" dirty="0">
                <a:solidFill>
                  <a:schemeClr val="tx1"/>
                </a:solidFill>
              </a:rPr>
              <a:t>岁弟弟</a:t>
            </a:r>
            <a:endParaRPr lang="zh-CN" alt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26374"/>
                                        </p:tgtEl>
                                        <p:attrNameLst>
                                          <p:attrName>style.visibility</p:attrName>
                                        </p:attrNameLst>
                                      </p:cBhvr>
                                      <p:to>
                                        <p:strVal val="visible"/>
                                      </p:to>
                                    </p:set>
                                    <p:anim calcmode="lin" valueType="num">
                                      <p:cBhvr additive="base">
                                        <p:cTn id="7" dur="500" fill="hold"/>
                                        <p:tgtEl>
                                          <p:spTgt spid="826374"/>
                                        </p:tgtEl>
                                        <p:attrNameLst>
                                          <p:attrName>ppt_x</p:attrName>
                                        </p:attrNameLst>
                                      </p:cBhvr>
                                      <p:tavLst>
                                        <p:tav tm="0">
                                          <p:val>
                                            <p:strVal val="#ppt_x"/>
                                          </p:val>
                                        </p:tav>
                                        <p:tav tm="100000">
                                          <p:val>
                                            <p:strVal val="#ppt_x"/>
                                          </p:val>
                                        </p:tav>
                                      </p:tavLst>
                                    </p:anim>
                                    <p:anim calcmode="lin" valueType="num">
                                      <p:cBhvr additive="base">
                                        <p:cTn id="8" dur="500" fill="hold"/>
                                        <p:tgtEl>
                                          <p:spTgt spid="8263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4562" name="标题 834561"/>
          <p:cNvSpPr>
            <a:spLocks noGrp="1"/>
          </p:cNvSpPr>
          <p:nvPr>
            <p:ph type="title"/>
          </p:nvPr>
        </p:nvSpPr>
        <p:spPr>
          <a:ln/>
        </p:spPr>
        <p:txBody>
          <a:bodyPr anchor="b" anchorCtr="0"/>
          <a:p>
            <a:endParaRPr dirty="0"/>
          </a:p>
        </p:txBody>
      </p:sp>
      <p:sp>
        <p:nvSpPr>
          <p:cNvPr id="834563" name="文本占位符 834562"/>
          <p:cNvSpPr>
            <a:spLocks noGrp="1"/>
          </p:cNvSpPr>
          <p:nvPr>
            <p:ph type="body" idx="1"/>
          </p:nvPr>
        </p:nvSpPr>
        <p:spPr>
          <a:ln/>
        </p:spPr>
        <p:txBody>
          <a:bodyPr/>
          <a:p>
            <a:pPr>
              <a:spcBef>
                <a:spcPct val="0"/>
              </a:spcBef>
              <a:buClrTx/>
              <a:buSzTx/>
              <a:buFontTx/>
              <a:buNone/>
            </a:pPr>
            <a:r>
              <a:rPr lang="en-US" altLang="zh-CN" sz="9600" b="1" dirty="0">
                <a:solidFill>
                  <a:srgbClr val="FFFF00"/>
                </a:solidFill>
                <a:latin typeface="Times New Roman" panose="02020603050405020304" pitchFamily="18" charset="0"/>
                <a:ea typeface="楷体_GB2312" pitchFamily="49" charset="-122"/>
              </a:rPr>
              <a:t>        </a:t>
            </a:r>
            <a:r>
              <a:rPr lang="zh-CN" altLang="en-US" sz="9600" b="1" dirty="0">
                <a:solidFill>
                  <a:srgbClr val="FFFF00"/>
                </a:solidFill>
                <a:latin typeface="Times New Roman" panose="02020603050405020304" pitchFamily="18" charset="0"/>
                <a:ea typeface="楷体_GB2312" pitchFamily="49" charset="-122"/>
              </a:rPr>
              <a:t>谢  谢！</a:t>
            </a:r>
            <a:endParaRPr lang="zh-CN" altLang="en-US" dirty="0">
              <a:solidFill>
                <a:srgbClr val="FFFF00"/>
              </a:solidFill>
            </a:endParaRPr>
          </a:p>
          <a:p>
            <a:pPr>
              <a:buNone/>
            </a:pPr>
            <a:endParaRPr lang="zh-CN" altLang="en-US" b="1"/>
          </a:p>
          <a:p>
            <a:pPr>
              <a:buNone/>
            </a:pPr>
            <a:endParaRPr lang="zh-CN"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4146" name="文本占位符 774145"/>
          <p:cNvSpPr>
            <a:spLocks noGrp="1"/>
          </p:cNvSpPr>
          <p:nvPr>
            <p:ph type="body" idx="1"/>
          </p:nvPr>
        </p:nvSpPr>
        <p:spPr>
          <a:xfrm>
            <a:off x="179388" y="1196975"/>
            <a:ext cx="8675687" cy="4899025"/>
          </a:xfrm>
          <a:ln/>
        </p:spPr>
        <p:txBody>
          <a:bodyPr/>
          <a:p>
            <a:pPr>
              <a:buNone/>
            </a:pPr>
            <a:r>
              <a:rPr lang="en-US" altLang="zh-CN" sz="6000" b="1" dirty="0">
                <a:solidFill>
                  <a:srgbClr val="FFFF00"/>
                </a:solidFill>
                <a:latin typeface="华文中宋" pitchFamily="2" charset="-122"/>
                <a:ea typeface="华文中宋" pitchFamily="2" charset="-122"/>
              </a:rPr>
              <a:t> </a:t>
            </a:r>
            <a:r>
              <a:rPr lang="zh-CN" altLang="en-US" sz="6000" b="1" dirty="0">
                <a:solidFill>
                  <a:srgbClr val="FFFF00"/>
                </a:solidFill>
                <a:latin typeface="华文中宋" pitchFamily="2" charset="-122"/>
                <a:ea typeface="华文中宋" pitchFamily="2" charset="-122"/>
              </a:rPr>
              <a:t>第三部分</a:t>
            </a:r>
            <a:endParaRPr lang="zh-CN" altLang="en-US" sz="6000" b="1" dirty="0">
              <a:solidFill>
                <a:srgbClr val="FFFF00"/>
              </a:solidFill>
              <a:latin typeface="华文中宋" pitchFamily="2" charset="-122"/>
              <a:ea typeface="华文中宋" pitchFamily="2" charset="-122"/>
            </a:endParaRPr>
          </a:p>
          <a:p>
            <a:pPr>
              <a:buNone/>
            </a:pPr>
            <a:r>
              <a:rPr lang="zh-CN" altLang="en-US" sz="6000" b="1" dirty="0">
                <a:solidFill>
                  <a:srgbClr val="FFFF00"/>
                </a:solidFill>
                <a:latin typeface="华文中宋" pitchFamily="2" charset="-122"/>
                <a:ea typeface="华文中宋" pitchFamily="2" charset="-122"/>
              </a:rPr>
              <a:t>    </a:t>
            </a:r>
            <a:r>
              <a:rPr lang="zh-CN" altLang="en-US" sz="4800" b="1" dirty="0">
                <a:solidFill>
                  <a:srgbClr val="FFFF00"/>
                </a:solidFill>
                <a:latin typeface="华文中宋" pitchFamily="2" charset="-122"/>
                <a:ea typeface="华文中宋" pitchFamily="2" charset="-122"/>
              </a:rPr>
              <a:t>学校预防艾滋病教育</a:t>
            </a:r>
            <a:br>
              <a:rPr lang="zh-CN" altLang="en-US" sz="4800" b="1" dirty="0">
                <a:solidFill>
                  <a:srgbClr val="FFFF00"/>
                </a:solidFill>
                <a:latin typeface="华文中宋" pitchFamily="2" charset="-122"/>
                <a:ea typeface="华文中宋" pitchFamily="2" charset="-122"/>
              </a:rPr>
            </a:br>
            <a:r>
              <a:rPr lang="zh-CN" altLang="en-US" sz="4800" b="1" dirty="0">
                <a:solidFill>
                  <a:srgbClr val="FFFF00"/>
                </a:solidFill>
                <a:latin typeface="华文中宋" pitchFamily="2" charset="-122"/>
                <a:ea typeface="华文中宋" pitchFamily="2" charset="-122"/>
              </a:rPr>
              <a:t>      相关政策和要求</a:t>
            </a:r>
            <a:endParaRPr lang="zh-CN" altLang="en-US" sz="4800" b="1" dirty="0">
              <a:solidFill>
                <a:srgbClr val="FFFF00"/>
              </a:solidFill>
              <a:latin typeface="华文中宋" pitchFamily="2" charset="-122"/>
              <a:ea typeface="华文中宋" pitchFamily="2" charset="-122"/>
            </a:endParaRPr>
          </a:p>
          <a:p>
            <a:pPr>
              <a:buNone/>
            </a:pPr>
            <a:endParaRPr lang="zh-CN" altLang="en-US" sz="4800" b="1" dirty="0">
              <a:solidFill>
                <a:srgbClr val="FFFF00"/>
              </a:solidFill>
              <a:latin typeface="华文中宋" pitchFamily="2" charset="-122"/>
              <a:ea typeface="华文中宋" pitchFamily="2"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5170" name="标题 775169"/>
          <p:cNvSpPr>
            <a:spLocks noGrp="1" noRot="1"/>
          </p:cNvSpPr>
          <p:nvPr>
            <p:ph type="title"/>
          </p:nvPr>
        </p:nvSpPr>
        <p:spPr>
          <a:ln/>
        </p:spPr>
        <p:txBody>
          <a:bodyPr anchor="ctr" anchorCtr="0"/>
          <a:p>
            <a:r>
              <a:rPr lang="zh-CN" altLang="en-US" sz="3600" b="0" dirty="0">
                <a:solidFill>
                  <a:srgbClr val="FFFF00"/>
                </a:solidFill>
                <a:latin typeface="华文隶书" pitchFamily="2" charset="-122"/>
                <a:ea typeface="华文隶书" pitchFamily="2" charset="-122"/>
              </a:rPr>
              <a:t>学校预防艾滋病教育相关政策和要求</a:t>
            </a:r>
            <a:endParaRPr lang="zh-CN" altLang="en-US" sz="3600" b="0">
              <a:solidFill>
                <a:srgbClr val="FFFF00"/>
              </a:solidFill>
              <a:latin typeface="华文隶书" pitchFamily="2" charset="-122"/>
              <a:ea typeface="华文隶书" pitchFamily="2" charset="-122"/>
            </a:endParaRPr>
          </a:p>
        </p:txBody>
      </p:sp>
      <p:sp>
        <p:nvSpPr>
          <p:cNvPr id="775171" name="文本占位符 775170"/>
          <p:cNvSpPr>
            <a:spLocks noGrp="1"/>
          </p:cNvSpPr>
          <p:nvPr>
            <p:ph type="body" idx="1"/>
          </p:nvPr>
        </p:nvSpPr>
        <p:spPr>
          <a:ln/>
        </p:spPr>
        <p:txBody>
          <a:bodyPr/>
          <a:p>
            <a:r>
              <a:rPr lang="zh-CN" altLang="en-US" sz="4000" dirty="0">
                <a:solidFill>
                  <a:srgbClr val="FFFFFF"/>
                </a:solidFill>
                <a:latin typeface="隶书" pitchFamily="49" charset="-122"/>
                <a:ea typeface="隶书" pitchFamily="49" charset="-122"/>
              </a:rPr>
              <a:t>国家对学校预防艾滋病教育的要求</a:t>
            </a:r>
            <a:endParaRPr lang="zh-CN" altLang="en-US" sz="4000" dirty="0">
              <a:solidFill>
                <a:srgbClr val="FFFFFF"/>
              </a:solidFill>
              <a:latin typeface="隶书" pitchFamily="49" charset="-122"/>
              <a:ea typeface="隶书" pitchFamily="49" charset="-122"/>
            </a:endParaRPr>
          </a:p>
          <a:p>
            <a:r>
              <a:rPr lang="zh-CN" altLang="en-US" sz="4000" dirty="0">
                <a:solidFill>
                  <a:srgbClr val="FFFFFF"/>
                </a:solidFill>
                <a:latin typeface="隶书" pitchFamily="49" charset="-122"/>
                <a:ea typeface="隶书" pitchFamily="49" charset="-122"/>
              </a:rPr>
              <a:t>教育部对学校预防艾滋病教育的部署和要求</a:t>
            </a:r>
            <a:endParaRPr lang="zh-CN" altLang="en-US" sz="4000" dirty="0">
              <a:solidFill>
                <a:srgbClr val="FFFFFF"/>
              </a:solidFill>
              <a:latin typeface="隶书" pitchFamily="49" charset="-122"/>
              <a:ea typeface="隶书" pitchFamily="49" charset="-122"/>
            </a:endParaRPr>
          </a:p>
          <a:p>
            <a:pPr>
              <a:buNone/>
            </a:pPr>
            <a:endParaRPr lang="zh-CN" alt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6194" name="标题 776193"/>
          <p:cNvSpPr>
            <a:spLocks noGrp="1" noRot="1"/>
          </p:cNvSpPr>
          <p:nvPr>
            <p:ph type="title"/>
          </p:nvPr>
        </p:nvSpPr>
        <p:spPr>
          <a:xfrm>
            <a:off x="304800" y="457200"/>
            <a:ext cx="8153400" cy="1295400"/>
          </a:xfrm>
          <a:ln/>
        </p:spPr>
        <p:txBody>
          <a:bodyPr anchor="ctr" anchorCtr="0"/>
          <a:p>
            <a:r>
              <a:rPr lang="en-US" altLang="zh-CN" sz="4000" b="0" dirty="0">
                <a:solidFill>
                  <a:srgbClr val="FFFF00"/>
                </a:solidFill>
                <a:latin typeface="隶书" pitchFamily="49" charset="-122"/>
                <a:ea typeface="隶书" pitchFamily="49" charset="-122"/>
              </a:rPr>
              <a:t> </a:t>
            </a:r>
            <a:r>
              <a:rPr lang="zh-CN" altLang="en-US" sz="4000" b="0" dirty="0">
                <a:solidFill>
                  <a:srgbClr val="FFFF00"/>
                </a:solidFill>
                <a:latin typeface="隶书" pitchFamily="49" charset="-122"/>
                <a:ea typeface="隶书" pitchFamily="49" charset="-122"/>
              </a:rPr>
              <a:t>国家对学校预防艾滋病教育的要求</a:t>
            </a:r>
            <a:endParaRPr lang="zh-CN" altLang="en-US" sz="4000" b="0">
              <a:solidFill>
                <a:srgbClr val="FFFF00"/>
              </a:solidFill>
              <a:latin typeface="隶书" pitchFamily="49" charset="-122"/>
              <a:ea typeface="隶书" pitchFamily="49" charset="-122"/>
            </a:endParaRPr>
          </a:p>
        </p:txBody>
      </p:sp>
      <p:sp>
        <p:nvSpPr>
          <p:cNvPr id="776195" name="文本占位符 776194"/>
          <p:cNvSpPr>
            <a:spLocks noGrp="1"/>
          </p:cNvSpPr>
          <p:nvPr>
            <p:ph type="body" idx="1"/>
          </p:nvPr>
        </p:nvSpPr>
        <p:spPr>
          <a:xfrm>
            <a:off x="533400" y="1524000"/>
            <a:ext cx="7924800" cy="4876800"/>
          </a:xfrm>
          <a:ln/>
        </p:spPr>
        <p:txBody>
          <a:bodyPr/>
          <a:p>
            <a:pPr>
              <a:buNone/>
            </a:pPr>
            <a:r>
              <a:rPr lang="en-US" altLang="zh-CN" b="1" dirty="0">
                <a:solidFill>
                  <a:srgbClr val="FFFFFF"/>
                </a:solidFill>
                <a:latin typeface="楷体_GB2312" pitchFamily="49" charset="-122"/>
                <a:ea typeface="楷体_GB2312" pitchFamily="49" charset="-122"/>
              </a:rPr>
              <a:t> </a:t>
            </a:r>
            <a:r>
              <a:rPr lang="en-US" altLang="zh-CN" b="1">
                <a:solidFill>
                  <a:srgbClr val="FF9933"/>
                </a:solidFill>
                <a:latin typeface="楷体_GB2312" pitchFamily="49" charset="-122"/>
                <a:ea typeface="楷体_GB2312" pitchFamily="49" charset="-122"/>
              </a:rPr>
              <a:t>《</a:t>
            </a:r>
            <a:r>
              <a:rPr lang="zh-CN" altLang="en-US" b="1" dirty="0">
                <a:solidFill>
                  <a:srgbClr val="FF9933"/>
                </a:solidFill>
                <a:latin typeface="楷体_GB2312" pitchFamily="49" charset="-122"/>
                <a:ea typeface="楷体_GB2312" pitchFamily="49" charset="-122"/>
              </a:rPr>
              <a:t>中国预防与控制艾滋病中长期规划 </a:t>
            </a:r>
            <a:r>
              <a:rPr lang="en-US" altLang="zh-CN" b="1">
                <a:solidFill>
                  <a:srgbClr val="FF9933"/>
                </a:solidFill>
                <a:latin typeface="楷体_GB2312" pitchFamily="49" charset="-122"/>
                <a:ea typeface="楷体_GB2312" pitchFamily="49" charset="-122"/>
              </a:rPr>
              <a:t>》</a:t>
            </a:r>
            <a:endParaRPr lang="en-US" altLang="zh-CN" b="1">
              <a:solidFill>
                <a:srgbClr val="FF9933"/>
              </a:solidFill>
              <a:latin typeface="楷体_GB2312" pitchFamily="49" charset="-122"/>
              <a:ea typeface="楷体_GB2312" pitchFamily="49" charset="-122"/>
            </a:endParaRPr>
          </a:p>
          <a:p>
            <a:pPr>
              <a:buNone/>
            </a:pPr>
            <a:r>
              <a:rPr lang="en-US" altLang="zh-CN" b="1">
                <a:solidFill>
                  <a:srgbClr val="FFFFFF"/>
                </a:solidFill>
                <a:latin typeface="楷体_GB2312" pitchFamily="49" charset="-122"/>
                <a:ea typeface="楷体_GB2312" pitchFamily="49" charset="-122"/>
              </a:rPr>
              <a:t>      “</a:t>
            </a:r>
            <a:r>
              <a:rPr lang="zh-CN" altLang="en-US" b="1" u="sng" dirty="0">
                <a:solidFill>
                  <a:srgbClr val="FFFFFF"/>
                </a:solidFill>
                <a:latin typeface="楷体_GB2312" pitchFamily="49" charset="-122"/>
                <a:ea typeface="楷体_GB2312" pitchFamily="49" charset="-122"/>
              </a:rPr>
              <a:t>到</a:t>
            </a:r>
            <a:r>
              <a:rPr lang="en-US" altLang="zh-CN" b="1" u="sng">
                <a:solidFill>
                  <a:srgbClr val="FFFF00"/>
                </a:solidFill>
                <a:latin typeface="楷体_GB2312" pitchFamily="49" charset="-122"/>
                <a:ea typeface="楷体_GB2312" pitchFamily="49" charset="-122"/>
              </a:rPr>
              <a:t>2002</a:t>
            </a:r>
            <a:r>
              <a:rPr lang="zh-CN" altLang="en-US" b="1" u="sng" dirty="0">
                <a:solidFill>
                  <a:srgbClr val="FFFFFF"/>
                </a:solidFill>
                <a:latin typeface="楷体_GB2312" pitchFamily="49" charset="-122"/>
                <a:ea typeface="楷体_GB2312" pitchFamily="49" charset="-122"/>
              </a:rPr>
              <a:t>年，普通高等学校和中等职业学校新生入学预防艾滋病、性病健康教育处方发放率达</a:t>
            </a:r>
            <a:r>
              <a:rPr lang="en-US" altLang="zh-CN" b="1" u="sng">
                <a:solidFill>
                  <a:srgbClr val="FFFFFF"/>
                </a:solidFill>
                <a:latin typeface="楷体_GB2312" pitchFamily="49" charset="-122"/>
                <a:ea typeface="楷体_GB2312" pitchFamily="49" charset="-122"/>
              </a:rPr>
              <a:t>100%</a:t>
            </a:r>
            <a:r>
              <a:rPr lang="zh-CN" altLang="en-US" b="1" dirty="0">
                <a:solidFill>
                  <a:srgbClr val="FFFFFF"/>
                </a:solidFill>
                <a:latin typeface="楷体_GB2312" pitchFamily="49" charset="-122"/>
                <a:ea typeface="楷体_GB2312" pitchFamily="49" charset="-122"/>
              </a:rPr>
              <a:t>；普通初级中学要将艾滋病、性病预防知识纳入健康教育课程，各直辖市、省会城市、计划单列市的学校开课率为</a:t>
            </a:r>
            <a:r>
              <a:rPr lang="en-US" altLang="zh-CN" b="1">
                <a:solidFill>
                  <a:srgbClr val="FFFFFF"/>
                </a:solidFill>
                <a:latin typeface="楷体_GB2312" pitchFamily="49" charset="-122"/>
                <a:ea typeface="楷体_GB2312" pitchFamily="49" charset="-122"/>
              </a:rPr>
              <a:t>100%</a:t>
            </a:r>
            <a:r>
              <a:rPr lang="zh-CN" altLang="en-US" b="1" dirty="0">
                <a:solidFill>
                  <a:srgbClr val="FFFFFF"/>
                </a:solidFill>
                <a:latin typeface="楷体_GB2312" pitchFamily="49" charset="-122"/>
                <a:ea typeface="楷体_GB2312" pitchFamily="49" charset="-122"/>
              </a:rPr>
              <a:t>，县（市）或以上学校的开课率为</a:t>
            </a:r>
            <a:r>
              <a:rPr lang="en-US" altLang="zh-CN" b="1">
                <a:solidFill>
                  <a:srgbClr val="FFFFFF"/>
                </a:solidFill>
                <a:latin typeface="楷体_GB2312" pitchFamily="49" charset="-122"/>
                <a:ea typeface="楷体_GB2312" pitchFamily="49" charset="-122"/>
              </a:rPr>
              <a:t>85%</a:t>
            </a:r>
            <a:r>
              <a:rPr lang="zh-CN" altLang="en-US" b="1" dirty="0">
                <a:solidFill>
                  <a:srgbClr val="FFFFFF"/>
                </a:solidFill>
                <a:latin typeface="楷体_GB2312" pitchFamily="49" charset="-122"/>
                <a:ea typeface="楷体_GB2312" pitchFamily="49" charset="-122"/>
              </a:rPr>
              <a:t>以上，乡（镇）或以下学校的开课率为</a:t>
            </a:r>
            <a:r>
              <a:rPr lang="en-US" altLang="zh-CN" b="1">
                <a:solidFill>
                  <a:srgbClr val="FFFFFF"/>
                </a:solidFill>
                <a:latin typeface="楷体_GB2312" pitchFamily="49" charset="-122"/>
                <a:ea typeface="楷体_GB2312" pitchFamily="49" charset="-122"/>
              </a:rPr>
              <a:t>70%</a:t>
            </a:r>
            <a:r>
              <a:rPr lang="zh-CN" altLang="en-US" b="1" dirty="0">
                <a:solidFill>
                  <a:srgbClr val="FFFFFF"/>
                </a:solidFill>
                <a:latin typeface="楷体_GB2312" pitchFamily="49" charset="-122"/>
                <a:ea typeface="楷体_GB2312" pitchFamily="49" charset="-122"/>
              </a:rPr>
              <a:t>以上。”</a:t>
            </a:r>
            <a:endParaRPr lang="zh-CN" altLang="en-US" b="1">
              <a:solidFill>
                <a:srgbClr val="FFFFFF"/>
              </a:solidFill>
              <a:latin typeface="楷体_GB2312" pitchFamily="49" charset="-122"/>
              <a:ea typeface="楷体_GB2312" pitchFamily="49" charset="-122"/>
            </a:endParaRPr>
          </a:p>
        </p:txBody>
      </p:sp>
      <p:pic>
        <p:nvPicPr>
          <p:cNvPr id="776196" name="图片 776195" descr="hiv3"/>
          <p:cNvPicPr>
            <a:picLocks noChangeAspect="1"/>
          </p:cNvPicPr>
          <p:nvPr/>
        </p:nvPicPr>
        <p:blipFill>
          <a:blip r:embed="rId1"/>
          <a:stretch>
            <a:fillRect/>
          </a:stretch>
        </p:blipFill>
        <p:spPr>
          <a:xfrm>
            <a:off x="152400" y="914400"/>
            <a:ext cx="473075" cy="533400"/>
          </a:xfrm>
          <a:prstGeom prst="rect">
            <a:avLst/>
          </a:prstGeom>
          <a:noFill/>
          <a:ln w="9525">
            <a:noFill/>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7218" name="标题 777217"/>
          <p:cNvSpPr>
            <a:spLocks noGrp="1" noRot="1"/>
          </p:cNvSpPr>
          <p:nvPr>
            <p:ph type="title"/>
          </p:nvPr>
        </p:nvSpPr>
        <p:spPr>
          <a:xfrm>
            <a:off x="304800" y="609600"/>
            <a:ext cx="8153400" cy="1143000"/>
          </a:xfrm>
          <a:ln/>
        </p:spPr>
        <p:txBody>
          <a:bodyPr anchor="ctr" anchorCtr="0"/>
          <a:p>
            <a:r>
              <a:rPr lang="zh-CN" altLang="en-US" sz="4000" b="0" dirty="0">
                <a:solidFill>
                  <a:srgbClr val="FFFF00"/>
                </a:solidFill>
                <a:latin typeface="隶书" pitchFamily="49" charset="-122"/>
                <a:ea typeface="隶书" pitchFamily="49" charset="-122"/>
              </a:rPr>
              <a:t>国家对学校预防艾滋病教育的要求</a:t>
            </a:r>
            <a:endParaRPr lang="zh-CN" altLang="en-US" sz="4000" b="0">
              <a:solidFill>
                <a:srgbClr val="FFFF00"/>
              </a:solidFill>
              <a:latin typeface="隶书" pitchFamily="49" charset="-122"/>
              <a:ea typeface="隶书" pitchFamily="49" charset="-122"/>
            </a:endParaRPr>
          </a:p>
        </p:txBody>
      </p:sp>
      <p:sp>
        <p:nvSpPr>
          <p:cNvPr id="777219" name="文本占位符 777218"/>
          <p:cNvSpPr>
            <a:spLocks noGrp="1"/>
          </p:cNvSpPr>
          <p:nvPr>
            <p:ph type="body" idx="1"/>
          </p:nvPr>
        </p:nvSpPr>
        <p:spPr>
          <a:xfrm>
            <a:off x="457200" y="1676400"/>
            <a:ext cx="8458200" cy="4648200"/>
          </a:xfrm>
          <a:ln/>
        </p:spPr>
        <p:txBody>
          <a:bodyPr/>
          <a:p>
            <a:pPr>
              <a:buNone/>
            </a:pPr>
            <a:r>
              <a:rPr lang="en-US" altLang="zh-CN" sz="2800" b="1" dirty="0">
                <a:solidFill>
                  <a:schemeClr val="accent1"/>
                </a:solidFill>
                <a:latin typeface="楷体_GB2312" pitchFamily="49" charset="-122"/>
                <a:ea typeface="楷体_GB2312" pitchFamily="49" charset="-122"/>
              </a:rPr>
              <a:t> </a:t>
            </a:r>
            <a:r>
              <a:rPr lang="en-US" altLang="zh-CN" sz="2800" b="1">
                <a:solidFill>
                  <a:srgbClr val="FF9933"/>
                </a:solidFill>
                <a:latin typeface="楷体_GB2312" pitchFamily="49" charset="-122"/>
                <a:ea typeface="楷体_GB2312" pitchFamily="49" charset="-122"/>
              </a:rPr>
              <a:t>《</a:t>
            </a:r>
            <a:r>
              <a:rPr lang="zh-CN" altLang="en-US" b="1" dirty="0">
                <a:solidFill>
                  <a:srgbClr val="FF9933"/>
                </a:solidFill>
                <a:latin typeface="楷体_GB2312" pitchFamily="49" charset="-122"/>
                <a:ea typeface="楷体_GB2312" pitchFamily="49" charset="-122"/>
              </a:rPr>
              <a:t>中国遏制与防治艾滋病行动计划</a:t>
            </a:r>
            <a:r>
              <a:rPr lang="en-US" altLang="zh-CN" b="1">
                <a:solidFill>
                  <a:srgbClr val="FF9933"/>
                </a:solidFill>
                <a:latin typeface="楷体_GB2312" pitchFamily="49" charset="-122"/>
                <a:ea typeface="楷体_GB2312" pitchFamily="49" charset="-122"/>
              </a:rPr>
              <a:t>》</a:t>
            </a:r>
            <a:endParaRPr lang="en-US" altLang="zh-CN" b="1">
              <a:solidFill>
                <a:srgbClr val="FF9933"/>
              </a:solidFill>
              <a:latin typeface="楷体_GB2312" pitchFamily="49" charset="-122"/>
              <a:ea typeface="楷体_GB2312" pitchFamily="49" charset="-122"/>
            </a:endParaRPr>
          </a:p>
          <a:p>
            <a:pPr>
              <a:buNone/>
            </a:pPr>
            <a:r>
              <a:rPr lang="en-US" altLang="zh-CN" b="1">
                <a:solidFill>
                  <a:schemeClr val="tx2"/>
                </a:solidFill>
                <a:latin typeface="楷体_GB2312" pitchFamily="49" charset="-122"/>
                <a:ea typeface="楷体_GB2312" pitchFamily="49" charset="-122"/>
              </a:rPr>
              <a:t>     </a:t>
            </a:r>
            <a:r>
              <a:rPr lang="en-US" altLang="zh-CN" b="1">
                <a:solidFill>
                  <a:srgbClr val="FFFFFF"/>
                </a:solidFill>
                <a:latin typeface="楷体_GB2312" pitchFamily="49" charset="-122"/>
                <a:ea typeface="楷体_GB2312" pitchFamily="49" charset="-122"/>
              </a:rPr>
              <a:t>“</a:t>
            </a:r>
            <a:r>
              <a:rPr lang="zh-CN" altLang="en-US" b="1" dirty="0">
                <a:solidFill>
                  <a:srgbClr val="FFFFFF"/>
                </a:solidFill>
                <a:latin typeface="楷体_GB2312" pitchFamily="49" charset="-122"/>
                <a:ea typeface="楷体_GB2312" pitchFamily="49" charset="-122"/>
              </a:rPr>
              <a:t>要特别注重在青少年中开展青春期和性健康知识、艾滋病性病知识和无偿献血知识、禁毒知识的普及教育，高等院校、中等职业学校、高级中学要对入学新生发放预防艾滋病性病健康教育处方、宣传材料（品），开设专题讲座；普通初级中学要将上述有关知识纳入健康教育课程。”</a:t>
            </a:r>
            <a:endParaRPr lang="zh-CN" altLang="en-US" b="1">
              <a:solidFill>
                <a:srgbClr val="FFFFFF"/>
              </a:solidFill>
              <a:latin typeface="楷体_GB2312" pitchFamily="49" charset="-122"/>
              <a:ea typeface="楷体_GB2312" pitchFamily="49" charset="-122"/>
            </a:endParaRPr>
          </a:p>
        </p:txBody>
      </p:sp>
      <p:pic>
        <p:nvPicPr>
          <p:cNvPr id="777220" name="图片 777219" descr="hiv3"/>
          <p:cNvPicPr>
            <a:picLocks noChangeAspect="1"/>
          </p:cNvPicPr>
          <p:nvPr/>
        </p:nvPicPr>
        <p:blipFill>
          <a:blip r:embed="rId1"/>
          <a:stretch>
            <a:fillRect/>
          </a:stretch>
        </p:blipFill>
        <p:spPr>
          <a:xfrm>
            <a:off x="152400" y="990600"/>
            <a:ext cx="404813" cy="457200"/>
          </a:xfrm>
          <a:prstGeom prst="rect">
            <a:avLst/>
          </a:prstGeom>
          <a:noFill/>
          <a:ln w="9525">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7973" name="图片 467972"/>
          <p:cNvPicPr>
            <a:picLocks noChangeAspect="1"/>
          </p:cNvPicPr>
          <p:nvPr/>
        </p:nvPicPr>
        <p:blipFill>
          <a:blip r:embed="rId1"/>
          <a:srcRect r="4115"/>
          <a:stretch>
            <a:fillRect/>
          </a:stretch>
        </p:blipFill>
        <p:spPr>
          <a:xfrm>
            <a:off x="5292725" y="1981200"/>
            <a:ext cx="3394075" cy="4419600"/>
          </a:xfrm>
          <a:prstGeom prst="rect">
            <a:avLst/>
          </a:prstGeom>
          <a:noFill/>
          <a:ln w="9525">
            <a:noFill/>
          </a:ln>
        </p:spPr>
      </p:pic>
      <p:sp>
        <p:nvSpPr>
          <p:cNvPr id="467971" name="文本占位符 467970"/>
          <p:cNvSpPr>
            <a:spLocks noGrp="1"/>
          </p:cNvSpPr>
          <p:nvPr>
            <p:ph type="body" idx="1"/>
          </p:nvPr>
        </p:nvSpPr>
        <p:spPr>
          <a:xfrm>
            <a:off x="609600" y="1828800"/>
            <a:ext cx="4267200" cy="4706938"/>
          </a:xfrm>
          <a:ln/>
        </p:spPr>
        <p:txBody>
          <a:bodyPr vert="horz" wrap="square" lIns="91440" tIns="45720" rIns="91440" bIns="45720" anchor="t" anchorCtr="0"/>
          <a:p>
            <a:pPr marL="357505" indent="-357505">
              <a:lnSpc>
                <a:spcPct val="140000"/>
              </a:lnSpc>
            </a:pPr>
            <a:r>
              <a:rPr lang="zh-CN" altLang="en-US" sz="2800" dirty="0">
                <a:solidFill>
                  <a:schemeClr val="accent2"/>
                </a:solidFill>
              </a:rPr>
              <a:t>感染了艾滋病病毒的人（即体内已有艾滋病病毒的人），在免疫功能还没有受到严重破坏时，</a:t>
            </a:r>
            <a:r>
              <a:rPr lang="zh-CN" altLang="en-US" sz="2800" dirty="0">
                <a:solidFill>
                  <a:srgbClr val="CC3300"/>
                </a:solidFill>
              </a:rPr>
              <a:t>没有出现明显临床症状前</a:t>
            </a:r>
            <a:r>
              <a:rPr lang="zh-CN" altLang="en-US" sz="2800" dirty="0">
                <a:solidFill>
                  <a:schemeClr val="accent2"/>
                </a:solidFill>
              </a:rPr>
              <a:t>，被称为</a:t>
            </a:r>
            <a:r>
              <a:rPr lang="zh-CN" altLang="en-US" sz="2800" dirty="0">
                <a:solidFill>
                  <a:srgbClr val="FF3300"/>
                </a:solidFill>
              </a:rPr>
              <a:t>艾滋病病毒感染者</a:t>
            </a:r>
            <a:r>
              <a:rPr lang="zh-CN" altLang="en-US" sz="2800" dirty="0">
                <a:solidFill>
                  <a:schemeClr val="accent2"/>
                </a:solidFill>
              </a:rPr>
              <a:t>（或称艾滋病病毒携带者）。</a:t>
            </a:r>
            <a:endParaRPr lang="zh-CN" altLang="en-US" sz="2800" dirty="0">
              <a:solidFill>
                <a:schemeClr val="accent2"/>
              </a:solidFill>
            </a:endParaRPr>
          </a:p>
        </p:txBody>
      </p:sp>
      <p:sp>
        <p:nvSpPr>
          <p:cNvPr id="467974" name="矩形 467973"/>
          <p:cNvSpPr/>
          <p:nvPr/>
        </p:nvSpPr>
        <p:spPr>
          <a:xfrm>
            <a:off x="1219200" y="1066800"/>
            <a:ext cx="6613525" cy="519113"/>
          </a:xfrm>
          <a:prstGeom prst="rect">
            <a:avLst/>
          </a:prstGeom>
          <a:noFill/>
          <a:ln w="9525">
            <a:noFill/>
          </a:ln>
        </p:spPr>
        <p:txBody>
          <a:bodyPr wrap="none" anchor="t" anchorCtr="0">
            <a:spAutoFit/>
          </a:bodyPr>
          <a:p>
            <a:r>
              <a:rPr lang="zh-CN" altLang="en-US" sz="2800" b="1" dirty="0">
                <a:solidFill>
                  <a:schemeClr val="accent2"/>
                </a:solidFill>
                <a:latin typeface="Tahoma" panose="020B0604030504040204" pitchFamily="34" charset="0"/>
              </a:rPr>
              <a:t>什么是艾滋病病毒感染者和艾滋病病人？</a:t>
            </a:r>
            <a:endParaRPr lang="zh-CN" altLang="en-US" sz="2800" b="1" dirty="0">
              <a:solidFill>
                <a:schemeClr val="accent2"/>
              </a:solidFill>
              <a:latin typeface="Tahoma" panose="020B0604030504040204" pitchFamily="34" charset="0"/>
            </a:endParaRP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42" name="标题 778241"/>
          <p:cNvSpPr>
            <a:spLocks noGrp="1" noRot="1"/>
          </p:cNvSpPr>
          <p:nvPr>
            <p:ph type="title"/>
          </p:nvPr>
        </p:nvSpPr>
        <p:spPr>
          <a:xfrm>
            <a:off x="304800" y="609600"/>
            <a:ext cx="8153400" cy="1143000"/>
          </a:xfrm>
          <a:ln/>
        </p:spPr>
        <p:txBody>
          <a:bodyPr anchor="ctr" anchorCtr="0"/>
          <a:p>
            <a:r>
              <a:rPr lang="zh-CN" altLang="en-US" sz="4000" b="0" dirty="0">
                <a:solidFill>
                  <a:srgbClr val="FFFF00"/>
                </a:solidFill>
                <a:latin typeface="隶书" pitchFamily="49" charset="-122"/>
                <a:ea typeface="隶书" pitchFamily="49" charset="-122"/>
              </a:rPr>
              <a:t>国家对学校预防艾滋病教育的要求</a:t>
            </a:r>
            <a:endParaRPr lang="zh-CN" altLang="en-US" sz="4000" b="0">
              <a:solidFill>
                <a:srgbClr val="FFFF00"/>
              </a:solidFill>
              <a:latin typeface="隶书" pitchFamily="49" charset="-122"/>
              <a:ea typeface="隶书" pitchFamily="49" charset="-122"/>
            </a:endParaRPr>
          </a:p>
        </p:txBody>
      </p:sp>
      <p:sp>
        <p:nvSpPr>
          <p:cNvPr id="778243" name="文本占位符 778242"/>
          <p:cNvSpPr>
            <a:spLocks noGrp="1"/>
          </p:cNvSpPr>
          <p:nvPr>
            <p:ph type="body" idx="1"/>
          </p:nvPr>
        </p:nvSpPr>
        <p:spPr>
          <a:xfrm>
            <a:off x="304800" y="1981200"/>
            <a:ext cx="8610600" cy="4114800"/>
          </a:xfrm>
          <a:ln/>
        </p:spPr>
        <p:txBody>
          <a:bodyPr/>
          <a:p>
            <a:pPr>
              <a:buNone/>
            </a:pPr>
            <a:r>
              <a:rPr lang="en-US" altLang="zh-CN" b="1">
                <a:solidFill>
                  <a:srgbClr val="FF9933"/>
                </a:solidFill>
              </a:rPr>
              <a:t>《</a:t>
            </a:r>
            <a:r>
              <a:rPr lang="zh-CN" altLang="en-US" b="1" dirty="0">
                <a:solidFill>
                  <a:srgbClr val="FF9933"/>
                </a:solidFill>
              </a:rPr>
              <a:t>国务院关于切实加强艾滋病防治工作的通知</a:t>
            </a:r>
            <a:r>
              <a:rPr lang="en-US" altLang="zh-CN" b="1">
                <a:solidFill>
                  <a:srgbClr val="FF9933"/>
                </a:solidFill>
              </a:rPr>
              <a:t>》</a:t>
            </a:r>
            <a:endParaRPr lang="en-US" altLang="zh-CN" b="1">
              <a:solidFill>
                <a:srgbClr val="FF9933"/>
              </a:solidFill>
            </a:endParaRPr>
          </a:p>
          <a:p>
            <a:pPr>
              <a:buNone/>
            </a:pPr>
            <a:r>
              <a:rPr lang="en-US" altLang="zh-CN" b="1">
                <a:solidFill>
                  <a:srgbClr val="FFFFFF"/>
                </a:solidFill>
              </a:rPr>
              <a:t>         “</a:t>
            </a:r>
            <a:r>
              <a:rPr lang="zh-CN" altLang="en-US" b="1" dirty="0">
                <a:solidFill>
                  <a:srgbClr val="FFFFFF"/>
                </a:solidFill>
              </a:rPr>
              <a:t>教育部门要将艾滋病防治和无偿献血知识纳入普通中学、中等职业学校和高等学校教学计划，落实教学课时。普通中学、中等职业学校和高等学校要深入持久地开展艾滋病防治和无偿献血知识宣传教育活动。”</a:t>
            </a:r>
            <a:endParaRPr lang="zh-CN" altLang="en-US" b="1" dirty="0">
              <a:solidFill>
                <a:srgbClr val="FFFFFF"/>
              </a:solidFill>
            </a:endParaRPr>
          </a:p>
        </p:txBody>
      </p:sp>
      <p:pic>
        <p:nvPicPr>
          <p:cNvPr id="778244" name="图片 778243" descr="hiv3"/>
          <p:cNvPicPr>
            <a:picLocks noChangeAspect="1"/>
          </p:cNvPicPr>
          <p:nvPr/>
        </p:nvPicPr>
        <p:blipFill>
          <a:blip r:embed="rId1"/>
          <a:stretch>
            <a:fillRect/>
          </a:stretch>
        </p:blipFill>
        <p:spPr>
          <a:xfrm>
            <a:off x="152400" y="990600"/>
            <a:ext cx="404813" cy="457200"/>
          </a:xfrm>
          <a:prstGeom prst="rect">
            <a:avLst/>
          </a:prstGeom>
          <a:noFill/>
          <a:ln w="9525">
            <a:noFill/>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9266" name="标题 779265"/>
          <p:cNvSpPr>
            <a:spLocks noGrp="1" noRot="1"/>
          </p:cNvSpPr>
          <p:nvPr>
            <p:ph type="title"/>
          </p:nvPr>
        </p:nvSpPr>
        <p:spPr>
          <a:xfrm>
            <a:off x="304800" y="609600"/>
            <a:ext cx="8153400" cy="1143000"/>
          </a:xfrm>
          <a:ln/>
        </p:spPr>
        <p:txBody>
          <a:bodyPr anchor="ctr" anchorCtr="0"/>
          <a:p>
            <a:r>
              <a:rPr lang="en-US" altLang="zh-CN" sz="4000" b="0" dirty="0">
                <a:solidFill>
                  <a:srgbClr val="FFFF00"/>
                </a:solidFill>
                <a:latin typeface="隶书" pitchFamily="49" charset="-122"/>
                <a:ea typeface="隶书" pitchFamily="49" charset="-122"/>
              </a:rPr>
              <a:t> </a:t>
            </a:r>
            <a:r>
              <a:rPr lang="zh-CN" altLang="en-US" sz="4000" b="0" dirty="0">
                <a:solidFill>
                  <a:srgbClr val="FFFF00"/>
                </a:solidFill>
                <a:latin typeface="隶书" pitchFamily="49" charset="-122"/>
                <a:ea typeface="隶书" pitchFamily="49" charset="-122"/>
              </a:rPr>
              <a:t>国家对学校预防艾滋病教育的要求</a:t>
            </a:r>
            <a:endParaRPr lang="zh-CN" altLang="en-US" sz="4000" b="0">
              <a:solidFill>
                <a:srgbClr val="FFFF00"/>
              </a:solidFill>
              <a:latin typeface="隶书" pitchFamily="49" charset="-122"/>
              <a:ea typeface="隶书" pitchFamily="49" charset="-122"/>
            </a:endParaRPr>
          </a:p>
        </p:txBody>
      </p:sp>
      <p:sp>
        <p:nvSpPr>
          <p:cNvPr id="779267" name="文本占位符 779266"/>
          <p:cNvSpPr>
            <a:spLocks noGrp="1"/>
          </p:cNvSpPr>
          <p:nvPr>
            <p:ph type="body" idx="1"/>
          </p:nvPr>
        </p:nvSpPr>
        <p:spPr>
          <a:xfrm>
            <a:off x="685800" y="1600200"/>
            <a:ext cx="7772400" cy="4495800"/>
          </a:xfrm>
          <a:ln/>
        </p:spPr>
        <p:txBody>
          <a:bodyPr/>
          <a:p>
            <a:pPr>
              <a:lnSpc>
                <a:spcPct val="140000"/>
              </a:lnSpc>
              <a:buNone/>
            </a:pPr>
            <a:r>
              <a:rPr lang="en-US" altLang="zh-CN" sz="3600">
                <a:solidFill>
                  <a:srgbClr val="FF9933"/>
                </a:solidFill>
                <a:latin typeface="华文中宋" pitchFamily="2" charset="-122"/>
                <a:ea typeface="华文中宋" pitchFamily="2" charset="-122"/>
              </a:rPr>
              <a:t>《</a:t>
            </a:r>
            <a:r>
              <a:rPr lang="zh-CN" altLang="en-US" sz="3600" dirty="0">
                <a:solidFill>
                  <a:srgbClr val="FF9933"/>
                </a:solidFill>
                <a:latin typeface="华文中宋" pitchFamily="2" charset="-122"/>
                <a:ea typeface="华文中宋" pitchFamily="2" charset="-122"/>
              </a:rPr>
              <a:t>艾滋病防治条例</a:t>
            </a:r>
            <a:r>
              <a:rPr lang="en-US" altLang="zh-CN" sz="3600">
                <a:solidFill>
                  <a:srgbClr val="FF9933"/>
                </a:solidFill>
                <a:latin typeface="华文中宋" pitchFamily="2" charset="-122"/>
                <a:ea typeface="华文中宋" pitchFamily="2" charset="-122"/>
              </a:rPr>
              <a:t>》</a:t>
            </a:r>
            <a:endParaRPr lang="en-US" altLang="zh-CN" sz="3600">
              <a:solidFill>
                <a:srgbClr val="FF9933"/>
              </a:solidFill>
              <a:latin typeface="华文中宋" pitchFamily="2" charset="-122"/>
              <a:ea typeface="华文中宋" pitchFamily="2" charset="-122"/>
            </a:endParaRPr>
          </a:p>
          <a:p>
            <a:pPr lvl="1">
              <a:lnSpc>
                <a:spcPct val="90000"/>
              </a:lnSpc>
            </a:pPr>
            <a:r>
              <a:rPr lang="zh-CN" altLang="en-US" dirty="0">
                <a:solidFill>
                  <a:srgbClr val="FFFFCC"/>
                </a:solidFill>
                <a:latin typeface="华文中宋" pitchFamily="2" charset="-122"/>
                <a:ea typeface="华文中宋" pitchFamily="2" charset="-122"/>
              </a:rPr>
              <a:t>第二条　艾滋病防治工作坚持预防为主、防治结合的方针，</a:t>
            </a:r>
            <a:r>
              <a:rPr lang="zh-CN" altLang="en-US" dirty="0">
                <a:solidFill>
                  <a:srgbClr val="FFFF00"/>
                </a:solidFill>
                <a:latin typeface="华文中宋" pitchFamily="2" charset="-122"/>
                <a:ea typeface="华文中宋" pitchFamily="2" charset="-122"/>
              </a:rPr>
              <a:t>建立政府组织领导、部门各负其责、全社会共同参与的机制</a:t>
            </a:r>
            <a:r>
              <a:rPr lang="zh-CN" altLang="en-US" dirty="0">
                <a:solidFill>
                  <a:srgbClr val="FFFFCC"/>
                </a:solidFill>
                <a:latin typeface="华文中宋" pitchFamily="2" charset="-122"/>
                <a:ea typeface="华文中宋" pitchFamily="2" charset="-122"/>
              </a:rPr>
              <a:t>，加强宣传教育，采取行为干预和关怀救助等措施，实行综合防治。 </a:t>
            </a:r>
            <a:endParaRPr lang="zh-CN" altLang="en-US" dirty="0">
              <a:solidFill>
                <a:srgbClr val="FFFFCC"/>
              </a:solidFill>
              <a:latin typeface="华文中宋" pitchFamily="2" charset="-122"/>
              <a:ea typeface="华文中宋" pitchFamily="2" charset="-122"/>
            </a:endParaRPr>
          </a:p>
          <a:p>
            <a:pPr lvl="1">
              <a:lnSpc>
                <a:spcPct val="90000"/>
              </a:lnSpc>
            </a:pPr>
            <a:r>
              <a:rPr lang="zh-CN" altLang="en-US" dirty="0">
                <a:solidFill>
                  <a:srgbClr val="FFFFCC"/>
                </a:solidFill>
                <a:latin typeface="华文中宋" pitchFamily="2" charset="-122"/>
                <a:ea typeface="华文中宋" pitchFamily="2" charset="-122"/>
              </a:rPr>
              <a:t>第三条　任何单位和个人不得歧视艾滋病病毒感染者、艾滋病病人及其家属。艾滋病病毒感染者、艾滋病病人及其家属享有的婚姻、就业、就医、</a:t>
            </a:r>
            <a:r>
              <a:rPr lang="zh-CN" altLang="en-US" dirty="0">
                <a:solidFill>
                  <a:srgbClr val="FFFF00"/>
                </a:solidFill>
                <a:latin typeface="华文中宋" pitchFamily="2" charset="-122"/>
                <a:ea typeface="华文中宋" pitchFamily="2" charset="-122"/>
              </a:rPr>
              <a:t>入学</a:t>
            </a:r>
            <a:r>
              <a:rPr lang="zh-CN" altLang="en-US" dirty="0">
                <a:solidFill>
                  <a:srgbClr val="FFFFCC"/>
                </a:solidFill>
                <a:latin typeface="华文中宋" pitchFamily="2" charset="-122"/>
                <a:ea typeface="华文中宋" pitchFamily="2" charset="-122"/>
              </a:rPr>
              <a:t>等合法权益受法律保护。</a:t>
            </a:r>
            <a:endParaRPr lang="zh-CN" altLang="en-US" sz="2400" dirty="0">
              <a:latin typeface="华文中宋" pitchFamily="2" charset="-122"/>
              <a:ea typeface="华文中宋" pitchFamily="2" charset="-122"/>
            </a:endParaRPr>
          </a:p>
          <a:p>
            <a:pPr>
              <a:lnSpc>
                <a:spcPct val="140000"/>
              </a:lnSpc>
              <a:buNone/>
            </a:pPr>
            <a:endParaRPr lang="zh-CN" altLang="en-US" sz="3600" b="1">
              <a:latin typeface="楷体_GB2312" pitchFamily="49" charset="-122"/>
              <a:ea typeface="楷体_GB2312" pitchFamily="49" charset="-122"/>
            </a:endParaRPr>
          </a:p>
        </p:txBody>
      </p:sp>
      <p:pic>
        <p:nvPicPr>
          <p:cNvPr id="779268" name="图片 779267" descr="hiv3"/>
          <p:cNvPicPr>
            <a:picLocks noChangeAspect="1"/>
          </p:cNvPicPr>
          <p:nvPr/>
        </p:nvPicPr>
        <p:blipFill>
          <a:blip r:embed="rId1"/>
          <a:stretch>
            <a:fillRect/>
          </a:stretch>
        </p:blipFill>
        <p:spPr>
          <a:xfrm>
            <a:off x="152400" y="990600"/>
            <a:ext cx="539750" cy="609600"/>
          </a:xfrm>
          <a:prstGeom prst="rect">
            <a:avLst/>
          </a:prstGeom>
          <a:noFill/>
          <a:ln w="9525">
            <a:noFill/>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0290" name="标题 780289"/>
          <p:cNvSpPr>
            <a:spLocks noGrp="1" noRot="1"/>
          </p:cNvSpPr>
          <p:nvPr>
            <p:ph type="title"/>
          </p:nvPr>
        </p:nvSpPr>
        <p:spPr>
          <a:xfrm>
            <a:off x="304800" y="609600"/>
            <a:ext cx="8153400" cy="1143000"/>
          </a:xfrm>
          <a:ln/>
        </p:spPr>
        <p:txBody>
          <a:bodyPr anchor="ctr" anchorCtr="0"/>
          <a:p>
            <a:r>
              <a:rPr lang="en-US" altLang="zh-CN" sz="4000" b="0" dirty="0">
                <a:solidFill>
                  <a:srgbClr val="FFFF00"/>
                </a:solidFill>
                <a:latin typeface="隶书" pitchFamily="49" charset="-122"/>
                <a:ea typeface="隶书" pitchFamily="49" charset="-122"/>
              </a:rPr>
              <a:t> </a:t>
            </a:r>
            <a:r>
              <a:rPr lang="zh-CN" altLang="en-US" sz="4000" b="0" dirty="0">
                <a:solidFill>
                  <a:srgbClr val="FFFF00"/>
                </a:solidFill>
                <a:latin typeface="隶书" pitchFamily="49" charset="-122"/>
                <a:ea typeface="隶书" pitchFamily="49" charset="-122"/>
              </a:rPr>
              <a:t>国家对学校预防艾滋病教育的要求</a:t>
            </a:r>
            <a:endParaRPr lang="zh-CN" altLang="en-US" sz="4000" b="0">
              <a:solidFill>
                <a:srgbClr val="FFFF00"/>
              </a:solidFill>
              <a:latin typeface="隶书" pitchFamily="49" charset="-122"/>
              <a:ea typeface="隶书" pitchFamily="49" charset="-122"/>
            </a:endParaRPr>
          </a:p>
        </p:txBody>
      </p:sp>
      <p:sp>
        <p:nvSpPr>
          <p:cNvPr id="780291" name="文本占位符 780290"/>
          <p:cNvSpPr>
            <a:spLocks noGrp="1"/>
          </p:cNvSpPr>
          <p:nvPr>
            <p:ph type="body" idx="1"/>
          </p:nvPr>
        </p:nvSpPr>
        <p:spPr>
          <a:xfrm>
            <a:off x="685800" y="1676400"/>
            <a:ext cx="7772400" cy="4419600"/>
          </a:xfrm>
          <a:ln/>
        </p:spPr>
        <p:txBody>
          <a:bodyPr/>
          <a:p>
            <a:pPr>
              <a:lnSpc>
                <a:spcPct val="140000"/>
              </a:lnSpc>
              <a:buNone/>
            </a:pPr>
            <a:r>
              <a:rPr lang="en-US" altLang="zh-CN" sz="3600">
                <a:solidFill>
                  <a:srgbClr val="FF9933"/>
                </a:solidFill>
                <a:latin typeface="华文中宋" pitchFamily="2" charset="-122"/>
                <a:ea typeface="华文中宋" pitchFamily="2" charset="-122"/>
              </a:rPr>
              <a:t>《</a:t>
            </a:r>
            <a:r>
              <a:rPr lang="zh-CN" altLang="en-US" sz="3600" dirty="0">
                <a:solidFill>
                  <a:srgbClr val="FF9933"/>
                </a:solidFill>
                <a:latin typeface="华文中宋" pitchFamily="2" charset="-122"/>
                <a:ea typeface="华文中宋" pitchFamily="2" charset="-122"/>
              </a:rPr>
              <a:t>艾滋病防治条例</a:t>
            </a:r>
            <a:r>
              <a:rPr lang="en-US" altLang="zh-CN" sz="3600">
                <a:solidFill>
                  <a:srgbClr val="FF9933"/>
                </a:solidFill>
                <a:latin typeface="华文中宋" pitchFamily="2" charset="-122"/>
                <a:ea typeface="华文中宋" pitchFamily="2" charset="-122"/>
              </a:rPr>
              <a:t>》</a:t>
            </a:r>
            <a:endParaRPr lang="en-US" altLang="zh-CN" sz="3600">
              <a:solidFill>
                <a:srgbClr val="FF9933"/>
              </a:solidFill>
              <a:latin typeface="华文中宋" pitchFamily="2" charset="-122"/>
              <a:ea typeface="华文中宋" pitchFamily="2" charset="-122"/>
            </a:endParaRPr>
          </a:p>
          <a:p>
            <a:pPr lvl="1"/>
            <a:r>
              <a:rPr lang="zh-CN" altLang="en-US" sz="3200" dirty="0">
                <a:solidFill>
                  <a:srgbClr val="FFFFCC"/>
                </a:solidFill>
                <a:latin typeface="华文中宋" pitchFamily="2" charset="-122"/>
                <a:ea typeface="华文中宋" pitchFamily="2" charset="-122"/>
              </a:rPr>
              <a:t>第十三条　县级以上人民政府教育主管部门应当指导、督促高等院校、中等职业学校和普通中学将艾滋病防治知识纳入有关课程，开展有关课外教育活动。高等院校、中等职业学校和普通中学应该组织学生学习艾滋病防治知识。</a:t>
            </a:r>
            <a:endParaRPr lang="zh-CN" altLang="en-US" sz="3200" dirty="0">
              <a:solidFill>
                <a:srgbClr val="FFFFCC"/>
              </a:solidFill>
              <a:latin typeface="华文中宋" pitchFamily="2" charset="-122"/>
              <a:ea typeface="华文中宋" pitchFamily="2" charset="-122"/>
            </a:endParaRPr>
          </a:p>
          <a:p>
            <a:pPr>
              <a:buNone/>
            </a:pPr>
            <a:endParaRPr lang="zh-CN" altLang="en-US" sz="3600" b="1">
              <a:latin typeface="楷体_GB2312" pitchFamily="49" charset="-122"/>
              <a:ea typeface="楷体_GB2312" pitchFamily="49" charset="-122"/>
            </a:endParaRPr>
          </a:p>
        </p:txBody>
      </p:sp>
      <p:pic>
        <p:nvPicPr>
          <p:cNvPr id="780292" name="图片 780291" descr="hiv3"/>
          <p:cNvPicPr>
            <a:picLocks noChangeAspect="1"/>
          </p:cNvPicPr>
          <p:nvPr/>
        </p:nvPicPr>
        <p:blipFill>
          <a:blip r:embed="rId1"/>
          <a:stretch>
            <a:fillRect/>
          </a:stretch>
        </p:blipFill>
        <p:spPr>
          <a:xfrm>
            <a:off x="152400" y="990600"/>
            <a:ext cx="473075" cy="533400"/>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1314" name="标题 781313"/>
          <p:cNvSpPr>
            <a:spLocks noGrp="1" noRot="1"/>
          </p:cNvSpPr>
          <p:nvPr>
            <p:ph type="title"/>
          </p:nvPr>
        </p:nvSpPr>
        <p:spPr>
          <a:xfrm>
            <a:off x="304800" y="609600"/>
            <a:ext cx="8153400" cy="1143000"/>
          </a:xfrm>
          <a:ln/>
        </p:spPr>
        <p:txBody>
          <a:bodyPr anchor="ctr" anchorCtr="0"/>
          <a:p>
            <a:r>
              <a:rPr lang="en-US" altLang="zh-CN" sz="4000" b="0" dirty="0">
                <a:solidFill>
                  <a:srgbClr val="FFFF00"/>
                </a:solidFill>
                <a:latin typeface="隶书" pitchFamily="49" charset="-122"/>
                <a:ea typeface="隶书" pitchFamily="49" charset="-122"/>
              </a:rPr>
              <a:t> </a:t>
            </a:r>
            <a:r>
              <a:rPr lang="zh-CN" altLang="en-US" sz="4000" b="0" dirty="0">
                <a:solidFill>
                  <a:srgbClr val="FFFF00"/>
                </a:solidFill>
                <a:latin typeface="隶书" pitchFamily="49" charset="-122"/>
                <a:ea typeface="隶书" pitchFamily="49" charset="-122"/>
              </a:rPr>
              <a:t>国家对学校预防艾滋病教育的要求</a:t>
            </a:r>
            <a:endParaRPr lang="zh-CN" altLang="en-US" sz="4000" b="0">
              <a:solidFill>
                <a:srgbClr val="FFFF00"/>
              </a:solidFill>
              <a:latin typeface="隶书" pitchFamily="49" charset="-122"/>
              <a:ea typeface="隶书" pitchFamily="49" charset="-122"/>
            </a:endParaRPr>
          </a:p>
        </p:txBody>
      </p:sp>
      <p:sp>
        <p:nvSpPr>
          <p:cNvPr id="781315" name="文本占位符 781314"/>
          <p:cNvSpPr>
            <a:spLocks noGrp="1"/>
          </p:cNvSpPr>
          <p:nvPr>
            <p:ph type="body" idx="1"/>
          </p:nvPr>
        </p:nvSpPr>
        <p:spPr>
          <a:ln/>
        </p:spPr>
        <p:txBody>
          <a:bodyPr/>
          <a:p>
            <a:pPr>
              <a:buNone/>
            </a:pPr>
            <a:r>
              <a:rPr lang="en-US" altLang="zh-CN" sz="3600">
                <a:solidFill>
                  <a:srgbClr val="FF9933"/>
                </a:solidFill>
                <a:latin typeface="华文中宋" pitchFamily="2" charset="-122"/>
                <a:ea typeface="华文中宋" pitchFamily="2" charset="-122"/>
              </a:rPr>
              <a:t>《</a:t>
            </a:r>
            <a:r>
              <a:rPr lang="zh-CN" altLang="en-US" sz="3600" dirty="0">
                <a:solidFill>
                  <a:srgbClr val="FF9933"/>
                </a:solidFill>
                <a:latin typeface="华文中宋" pitchFamily="2" charset="-122"/>
                <a:ea typeface="华文中宋" pitchFamily="2" charset="-122"/>
              </a:rPr>
              <a:t>艾滋病防治条例</a:t>
            </a:r>
            <a:r>
              <a:rPr lang="en-US" altLang="zh-CN" sz="3600">
                <a:solidFill>
                  <a:srgbClr val="FF9933"/>
                </a:solidFill>
                <a:latin typeface="华文中宋" pitchFamily="2" charset="-122"/>
                <a:ea typeface="华文中宋" pitchFamily="2" charset="-122"/>
              </a:rPr>
              <a:t>》</a:t>
            </a:r>
            <a:endParaRPr lang="en-US" altLang="zh-CN" sz="3600">
              <a:solidFill>
                <a:srgbClr val="FF9933"/>
              </a:solidFill>
              <a:latin typeface="华文中宋" pitchFamily="2" charset="-122"/>
              <a:ea typeface="华文中宋" pitchFamily="2" charset="-122"/>
            </a:endParaRPr>
          </a:p>
          <a:p>
            <a:pPr lvl="1"/>
            <a:r>
              <a:rPr lang="zh-CN" altLang="en-US" sz="3200" dirty="0">
                <a:solidFill>
                  <a:srgbClr val="FFFFCC"/>
                </a:solidFill>
                <a:latin typeface="华文中宋" pitchFamily="2" charset="-122"/>
                <a:ea typeface="华文中宋" pitchFamily="2" charset="-122"/>
              </a:rPr>
              <a:t>第四十五条　生活困难的</a:t>
            </a:r>
            <a:r>
              <a:rPr lang="zh-CN" altLang="en-US" sz="3200" dirty="0">
                <a:solidFill>
                  <a:srgbClr val="FFFF00"/>
                </a:solidFill>
                <a:latin typeface="华文中宋" pitchFamily="2" charset="-122"/>
                <a:ea typeface="华文中宋" pitchFamily="2" charset="-122"/>
              </a:rPr>
              <a:t>艾滋病病人遗留的孤儿</a:t>
            </a:r>
            <a:r>
              <a:rPr lang="zh-CN" altLang="en-US" sz="3200" dirty="0">
                <a:solidFill>
                  <a:srgbClr val="FFFFCC"/>
                </a:solidFill>
                <a:latin typeface="华文中宋" pitchFamily="2" charset="-122"/>
                <a:ea typeface="华文中宋" pitchFamily="2" charset="-122"/>
              </a:rPr>
              <a:t>和感染艾滋病病毒的未成年人接受义务教育的，应当免收杂费、书本费；接受学前教育和高中阶段教育的，应当减免学费等相关费用。</a:t>
            </a:r>
            <a:endParaRPr lang="zh-CN" altLang="en-US" dirty="0">
              <a:latin typeface="华文中宋" pitchFamily="2" charset="-122"/>
              <a:ea typeface="华文中宋" pitchFamily="2" charset="-122"/>
            </a:endParaRPr>
          </a:p>
          <a:p>
            <a:pPr>
              <a:buNone/>
            </a:pPr>
            <a:endParaRPr lang="zh-CN" altLang="en-US" sz="3600">
              <a:solidFill>
                <a:schemeClr val="accent1"/>
              </a:solidFill>
              <a:latin typeface="华文中宋" pitchFamily="2" charset="-122"/>
              <a:ea typeface="华文中宋" pitchFamily="2" charset="-122"/>
            </a:endParaRPr>
          </a:p>
        </p:txBody>
      </p:sp>
      <p:pic>
        <p:nvPicPr>
          <p:cNvPr id="781316" name="图片 781315" descr="hiv3"/>
          <p:cNvPicPr>
            <a:picLocks noChangeAspect="1"/>
          </p:cNvPicPr>
          <p:nvPr/>
        </p:nvPicPr>
        <p:blipFill>
          <a:blip r:embed="rId1"/>
          <a:stretch>
            <a:fillRect/>
          </a:stretch>
        </p:blipFill>
        <p:spPr>
          <a:xfrm>
            <a:off x="228600" y="990600"/>
            <a:ext cx="404813" cy="457200"/>
          </a:xfrm>
          <a:prstGeom prst="rect">
            <a:avLst/>
          </a:prstGeom>
          <a:noFill/>
          <a:ln w="9525">
            <a:noFill/>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2338" name="标题 782337"/>
          <p:cNvSpPr>
            <a:spLocks noGrp="1" noRot="1"/>
          </p:cNvSpPr>
          <p:nvPr>
            <p:ph type="title"/>
          </p:nvPr>
        </p:nvSpPr>
        <p:spPr>
          <a:xfrm>
            <a:off x="304800" y="609600"/>
            <a:ext cx="8153400" cy="1143000"/>
          </a:xfrm>
          <a:ln/>
        </p:spPr>
        <p:txBody>
          <a:bodyPr anchor="ctr" anchorCtr="0"/>
          <a:p>
            <a:r>
              <a:rPr lang="zh-CN" altLang="en-US" dirty="0">
                <a:solidFill>
                  <a:srgbClr val="FFFF00"/>
                </a:solidFill>
                <a:latin typeface="隶书" pitchFamily="49" charset="-122"/>
                <a:ea typeface="隶书" pitchFamily="49" charset="-122"/>
              </a:rPr>
              <a:t>教育部对学校预防艾滋病教育的部署和要求</a:t>
            </a:r>
            <a:endParaRPr lang="zh-CN" altLang="en-US">
              <a:solidFill>
                <a:srgbClr val="FFFF00"/>
              </a:solidFill>
              <a:latin typeface="隶书" pitchFamily="49" charset="-122"/>
              <a:ea typeface="隶书" pitchFamily="49" charset="-122"/>
            </a:endParaRPr>
          </a:p>
        </p:txBody>
      </p:sp>
      <p:sp>
        <p:nvSpPr>
          <p:cNvPr id="782339" name="文本占位符 782338"/>
          <p:cNvSpPr>
            <a:spLocks noGrp="1"/>
          </p:cNvSpPr>
          <p:nvPr>
            <p:ph type="body" idx="1"/>
          </p:nvPr>
        </p:nvSpPr>
        <p:spPr>
          <a:xfrm>
            <a:off x="1506538" y="2354263"/>
            <a:ext cx="7180262" cy="3771900"/>
          </a:xfrm>
          <a:ln/>
        </p:spPr>
        <p:txBody>
          <a:bodyPr/>
          <a:p>
            <a:r>
              <a:rPr lang="en-US" altLang="zh-CN" sz="4800" b="1" dirty="0">
                <a:solidFill>
                  <a:srgbClr val="FFFFFF"/>
                </a:solidFill>
                <a:latin typeface="隶书" pitchFamily="49" charset="-122"/>
                <a:ea typeface="隶书" pitchFamily="49" charset="-122"/>
              </a:rPr>
              <a:t> </a:t>
            </a:r>
            <a:r>
              <a:rPr lang="en-US" altLang="zh-CN" sz="4000" b="1">
                <a:solidFill>
                  <a:srgbClr val="FFFFFF"/>
                </a:solidFill>
                <a:latin typeface="Arial" panose="020B0604020202020204" pitchFamily="34" charset="0"/>
                <a:ea typeface="隶书" pitchFamily="49" charset="-122"/>
              </a:rPr>
              <a:t>——</a:t>
            </a:r>
            <a:r>
              <a:rPr lang="en-US" altLang="zh-CN" sz="4000" b="1">
                <a:solidFill>
                  <a:srgbClr val="FFFFFF"/>
                </a:solidFill>
                <a:latin typeface="隶书" pitchFamily="49" charset="-122"/>
                <a:ea typeface="隶书" pitchFamily="49" charset="-122"/>
              </a:rPr>
              <a:t> </a:t>
            </a:r>
            <a:r>
              <a:rPr lang="zh-CN" altLang="en-US" sz="4800" b="1" dirty="0">
                <a:solidFill>
                  <a:srgbClr val="FFFFFF"/>
                </a:solidFill>
                <a:latin typeface="隶书" pitchFamily="49" charset="-122"/>
                <a:ea typeface="隶书" pitchFamily="49" charset="-122"/>
              </a:rPr>
              <a:t>工作层面</a:t>
            </a:r>
            <a:endParaRPr lang="zh-CN" altLang="en-US" sz="4800" b="1" dirty="0">
              <a:solidFill>
                <a:srgbClr val="FFFFFF"/>
              </a:solidFill>
              <a:latin typeface="隶书" pitchFamily="49" charset="-122"/>
              <a:ea typeface="隶书" pitchFamily="49" charset="-122"/>
            </a:endParaRPr>
          </a:p>
          <a:p>
            <a:pPr>
              <a:buNone/>
            </a:pPr>
            <a:r>
              <a:rPr lang="zh-CN" altLang="en-US" sz="4800" b="1" dirty="0">
                <a:solidFill>
                  <a:srgbClr val="FFFFFF"/>
                </a:solidFill>
                <a:latin typeface="隶书" pitchFamily="49" charset="-122"/>
                <a:ea typeface="隶书" pitchFamily="49" charset="-122"/>
              </a:rPr>
              <a:t> </a:t>
            </a:r>
            <a:endParaRPr lang="zh-CN" altLang="en-US" sz="4800" b="1" dirty="0">
              <a:solidFill>
                <a:srgbClr val="FFFFFF"/>
              </a:solidFill>
              <a:latin typeface="隶书" pitchFamily="49" charset="-122"/>
              <a:ea typeface="隶书" pitchFamily="49" charset="-122"/>
            </a:endParaRPr>
          </a:p>
          <a:p>
            <a:r>
              <a:rPr lang="zh-CN" altLang="en-US" sz="4800" b="1" dirty="0">
                <a:solidFill>
                  <a:srgbClr val="FFFFFF"/>
                </a:solidFill>
                <a:latin typeface="隶书" pitchFamily="49" charset="-122"/>
                <a:ea typeface="隶书" pitchFamily="49" charset="-122"/>
              </a:rPr>
              <a:t> </a:t>
            </a:r>
            <a:r>
              <a:rPr lang="en-US" altLang="zh-CN" sz="4000" b="1">
                <a:solidFill>
                  <a:srgbClr val="FFFFFF"/>
                </a:solidFill>
                <a:latin typeface="Arial" panose="020B0604020202020204" pitchFamily="34" charset="0"/>
                <a:ea typeface="隶书" pitchFamily="49" charset="-122"/>
              </a:rPr>
              <a:t>——</a:t>
            </a:r>
            <a:r>
              <a:rPr lang="en-US" altLang="zh-CN" sz="4000" b="1">
                <a:solidFill>
                  <a:srgbClr val="FFFFFF"/>
                </a:solidFill>
                <a:latin typeface="隶书" pitchFamily="49" charset="-122"/>
                <a:ea typeface="隶书" pitchFamily="49" charset="-122"/>
              </a:rPr>
              <a:t> </a:t>
            </a:r>
            <a:r>
              <a:rPr lang="zh-CN" altLang="en-US" sz="4800" b="1" dirty="0">
                <a:solidFill>
                  <a:srgbClr val="FFFFFF"/>
                </a:solidFill>
                <a:latin typeface="隶书" pitchFamily="49" charset="-122"/>
                <a:ea typeface="隶书" pitchFamily="49" charset="-122"/>
              </a:rPr>
              <a:t>教学层面</a:t>
            </a:r>
            <a:endParaRPr lang="zh-CN" altLang="en-US" sz="4800" b="1" dirty="0">
              <a:solidFill>
                <a:srgbClr val="FFFFFF"/>
              </a:solidFill>
              <a:latin typeface="隶书" pitchFamily="49" charset="-122"/>
              <a:ea typeface="隶书" pitchFamily="49" charset="-122"/>
            </a:endParaRPr>
          </a:p>
          <a:p>
            <a:pPr>
              <a:buNone/>
            </a:pPr>
            <a:endParaRPr lang="zh-CN" altLang="en-US" sz="4800" b="1">
              <a:solidFill>
                <a:srgbClr val="FFFFFF"/>
              </a:solidFill>
              <a:latin typeface="楷体_GB2312" pitchFamily="49" charset="-122"/>
              <a:ea typeface="楷体_GB2312" pitchFamily="49"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3362" name="标题 783361"/>
          <p:cNvSpPr>
            <a:spLocks noGrp="1" noRot="1"/>
          </p:cNvSpPr>
          <p:nvPr>
            <p:ph type="title"/>
          </p:nvPr>
        </p:nvSpPr>
        <p:spPr>
          <a:xfrm>
            <a:off x="304800" y="609600"/>
            <a:ext cx="8458200" cy="15240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83363" name="文本占位符 783362"/>
          <p:cNvSpPr>
            <a:spLocks noGrp="1"/>
          </p:cNvSpPr>
          <p:nvPr>
            <p:ph type="body" idx="1"/>
          </p:nvPr>
        </p:nvSpPr>
        <p:spPr>
          <a:xfrm>
            <a:off x="533400" y="2057400"/>
            <a:ext cx="7924800" cy="4419600"/>
          </a:xfrm>
          <a:ln/>
        </p:spPr>
        <p:txBody>
          <a:bodyPr/>
          <a:p>
            <a:r>
              <a:rPr lang="en-US" altLang="zh-CN" sz="2800" b="1">
                <a:solidFill>
                  <a:srgbClr val="FFFFFF"/>
                </a:solidFill>
                <a:latin typeface="Arial" panose="020B0604020202020204" pitchFamily="34" charset="0"/>
                <a:ea typeface="楷体_GB2312" pitchFamily="49" charset="-122"/>
              </a:rPr>
              <a:t>——</a:t>
            </a:r>
            <a:r>
              <a:rPr lang="en-US" altLang="zh-CN" sz="2800" b="1">
                <a:solidFill>
                  <a:srgbClr val="FFFFFF"/>
                </a:solidFill>
                <a:latin typeface="楷体_GB2312" pitchFamily="49" charset="-122"/>
                <a:ea typeface="楷体_GB2312" pitchFamily="49" charset="-122"/>
              </a:rPr>
              <a:t>《</a:t>
            </a:r>
            <a:r>
              <a:rPr lang="zh-CN" altLang="en-US" sz="2800" b="1" dirty="0">
                <a:solidFill>
                  <a:srgbClr val="FFFFFF"/>
                </a:solidFill>
                <a:latin typeface="楷体_GB2312" pitchFamily="49" charset="-122"/>
                <a:ea typeface="楷体_GB2312" pitchFamily="49" charset="-122"/>
              </a:rPr>
              <a:t>教育部关于进一步贯彻</a:t>
            </a:r>
            <a:r>
              <a:rPr lang="zh-CN" altLang="en-US" sz="2800" b="1">
                <a:solidFill>
                  <a:srgbClr val="FFFFFF"/>
                </a:solidFill>
                <a:latin typeface="楷体_GB2312" pitchFamily="49" charset="-122"/>
                <a:ea typeface="楷体_GB2312" pitchFamily="49" charset="-122"/>
              </a:rPr>
              <a:t>〈</a:t>
            </a:r>
            <a:r>
              <a:rPr lang="zh-CN" altLang="en-US" sz="2800" b="1" dirty="0">
                <a:solidFill>
                  <a:srgbClr val="FFFFFF"/>
                </a:solidFill>
                <a:latin typeface="楷体_GB2312" pitchFamily="49" charset="-122"/>
                <a:ea typeface="楷体_GB2312" pitchFamily="49" charset="-122"/>
              </a:rPr>
              <a:t>中国遏制与防 治艾滋病行动计划（</a:t>
            </a:r>
            <a:r>
              <a:rPr lang="en-US" altLang="zh-CN" sz="2800" b="1">
                <a:solidFill>
                  <a:srgbClr val="FFFFFF"/>
                </a:solidFill>
                <a:latin typeface="楷体_GB2312" pitchFamily="49" charset="-122"/>
                <a:ea typeface="楷体_GB2312" pitchFamily="49" charset="-122"/>
              </a:rPr>
              <a:t>2001- 2005</a:t>
            </a:r>
            <a:r>
              <a:rPr lang="zh-CN" altLang="en-US" sz="2800" b="1" dirty="0">
                <a:solidFill>
                  <a:srgbClr val="FFFFFF"/>
                </a:solidFill>
                <a:latin typeface="楷体_GB2312" pitchFamily="49" charset="-122"/>
                <a:ea typeface="楷体_GB2312" pitchFamily="49" charset="-122"/>
              </a:rPr>
              <a:t>）</a:t>
            </a:r>
            <a:r>
              <a:rPr lang="zh-CN" altLang="en-US" sz="2800" b="1">
                <a:solidFill>
                  <a:srgbClr val="FFFFFF"/>
                </a:solidFill>
                <a:latin typeface="楷体_GB2312" pitchFamily="49" charset="-122"/>
                <a:ea typeface="楷体_GB2312" pitchFamily="49" charset="-122"/>
              </a:rPr>
              <a:t>〉</a:t>
            </a:r>
            <a:r>
              <a:rPr lang="zh-CN" altLang="en-US" sz="2800" b="1" dirty="0">
                <a:solidFill>
                  <a:srgbClr val="FFFFFF"/>
                </a:solidFill>
                <a:latin typeface="楷体_GB2312" pitchFamily="49" charset="-122"/>
                <a:ea typeface="楷体_GB2312" pitchFamily="49" charset="-122"/>
              </a:rPr>
              <a:t>的 意见</a:t>
            </a:r>
            <a:r>
              <a:rPr lang="en-US" altLang="zh-CN" sz="2800" b="1">
                <a:solidFill>
                  <a:srgbClr val="FFFFFF"/>
                </a:solidFill>
                <a:latin typeface="楷体_GB2312" pitchFamily="49" charset="-122"/>
                <a:ea typeface="楷体_GB2312" pitchFamily="49" charset="-122"/>
              </a:rPr>
              <a:t>》</a:t>
            </a:r>
            <a:r>
              <a:rPr lang="zh-CN" altLang="en-US" sz="2800" b="1" dirty="0">
                <a:solidFill>
                  <a:srgbClr val="FFFFFF"/>
                </a:solidFill>
                <a:latin typeface="楷体_GB2312" pitchFamily="49" charset="-122"/>
                <a:ea typeface="楷体_GB2312" pitchFamily="49" charset="-122"/>
              </a:rPr>
              <a:t>（</a:t>
            </a:r>
            <a:r>
              <a:rPr lang="zh-CN" altLang="en-US" sz="2800" b="1" dirty="0">
                <a:solidFill>
                  <a:srgbClr val="FFFFFF"/>
                </a:solidFill>
                <a:latin typeface="楷体_GB2312" pitchFamily="49" charset="-122"/>
                <a:ea typeface="华文楷体" pitchFamily="2" charset="-122"/>
              </a:rPr>
              <a:t>教体艺［２００１］８号）</a:t>
            </a:r>
            <a:endParaRPr lang="zh-CN" altLang="en-US" sz="2800" b="1" dirty="0">
              <a:solidFill>
                <a:srgbClr val="FFFFFF"/>
              </a:solidFill>
              <a:ea typeface="华文楷体" pitchFamily="2" charset="-122"/>
            </a:endParaRPr>
          </a:p>
          <a:p>
            <a:endParaRPr lang="zh-CN" altLang="en-US" sz="2800" b="1" dirty="0">
              <a:solidFill>
                <a:srgbClr val="FFFFFF"/>
              </a:solidFill>
            </a:endParaRPr>
          </a:p>
          <a:p>
            <a:r>
              <a:rPr lang="en-US" altLang="zh-CN" sz="2800" b="1">
                <a:solidFill>
                  <a:srgbClr val="FFFFFF"/>
                </a:solidFill>
                <a:latin typeface="Arial" panose="020B0604020202020204" pitchFamily="34" charset="0"/>
              </a:rPr>
              <a:t>——</a:t>
            </a:r>
            <a:r>
              <a:rPr lang="en-US" altLang="zh-CN" sz="2800" b="1">
                <a:solidFill>
                  <a:srgbClr val="FFFFFF"/>
                </a:solidFill>
              </a:rPr>
              <a:t>《</a:t>
            </a:r>
            <a:r>
              <a:rPr lang="zh-CN" altLang="en-US" sz="2800" b="1" dirty="0">
                <a:solidFill>
                  <a:srgbClr val="FFFFFF"/>
                </a:solidFill>
              </a:rPr>
              <a:t>教育部关于贯彻落实</a:t>
            </a:r>
            <a:r>
              <a:rPr lang="zh-CN" altLang="en-US" sz="2800" b="1">
                <a:solidFill>
                  <a:srgbClr val="FFFFFF"/>
                </a:solidFill>
              </a:rPr>
              <a:t>〈</a:t>
            </a:r>
            <a:r>
              <a:rPr lang="zh-CN" altLang="en-US" sz="2800" b="1" dirty="0">
                <a:solidFill>
                  <a:srgbClr val="FFFFFF"/>
                </a:solidFill>
              </a:rPr>
              <a:t>国务院关   </a:t>
            </a:r>
            <a:endParaRPr lang="zh-CN" altLang="en-US" sz="2800" b="1" dirty="0">
              <a:solidFill>
                <a:srgbClr val="FFFFFF"/>
              </a:solidFill>
            </a:endParaRPr>
          </a:p>
          <a:p>
            <a:pPr>
              <a:buNone/>
            </a:pPr>
            <a:r>
              <a:rPr lang="zh-CN" altLang="en-US" sz="2800" b="1" dirty="0">
                <a:solidFill>
                  <a:srgbClr val="FFFFFF"/>
                </a:solidFill>
              </a:rPr>
              <a:t>    于切实加强艾滋病防治工作的通知</a:t>
            </a:r>
            <a:r>
              <a:rPr lang="zh-CN" altLang="en-US" sz="2800" b="1">
                <a:solidFill>
                  <a:srgbClr val="FFFFFF"/>
                </a:solidFill>
              </a:rPr>
              <a:t>〉</a:t>
            </a:r>
            <a:r>
              <a:rPr lang="zh-CN" altLang="en-US" sz="2800" b="1" dirty="0">
                <a:solidFill>
                  <a:srgbClr val="FFFFFF"/>
                </a:solidFill>
              </a:rPr>
              <a:t>的意见</a:t>
            </a:r>
            <a:r>
              <a:rPr lang="zh-CN" altLang="en-US" sz="2800" dirty="0">
                <a:solidFill>
                  <a:srgbClr val="FFFFFF"/>
                </a:solidFill>
              </a:rPr>
              <a:t> </a:t>
            </a:r>
            <a:r>
              <a:rPr lang="en-US" altLang="zh-CN" sz="2800" b="1">
                <a:solidFill>
                  <a:srgbClr val="FFFFFF"/>
                </a:solidFill>
              </a:rPr>
              <a:t>》</a:t>
            </a:r>
            <a:r>
              <a:rPr lang="zh-CN" altLang="en-US" sz="2800" b="1" dirty="0">
                <a:solidFill>
                  <a:srgbClr val="FFFFFF"/>
                </a:solidFill>
              </a:rPr>
              <a:t>（ </a:t>
            </a:r>
            <a:r>
              <a:rPr lang="zh-CN" altLang="en-US" sz="2800" b="1" dirty="0">
                <a:solidFill>
                  <a:srgbClr val="FFFFFF"/>
                </a:solidFill>
                <a:latin typeface="华文楷体" pitchFamily="2" charset="-122"/>
                <a:ea typeface="华文楷体" pitchFamily="2" charset="-122"/>
              </a:rPr>
              <a:t>教体艺［２００４］５号</a:t>
            </a:r>
            <a:r>
              <a:rPr lang="zh-CN" altLang="en-US" sz="2800" b="1" dirty="0">
                <a:solidFill>
                  <a:srgbClr val="FFFFFF"/>
                </a:solidFill>
              </a:rPr>
              <a:t> ）</a:t>
            </a:r>
            <a:endParaRPr lang="zh-CN" altLang="en-US" sz="2800" b="1">
              <a:solidFill>
                <a:srgbClr val="FFFFFF"/>
              </a:solidFill>
            </a:endParaRPr>
          </a:p>
        </p:txBody>
      </p:sp>
      <p:pic>
        <p:nvPicPr>
          <p:cNvPr id="783364" name="图片 783363" descr="hiv3"/>
          <p:cNvPicPr>
            <a:picLocks noChangeAspect="1"/>
          </p:cNvPicPr>
          <p:nvPr/>
        </p:nvPicPr>
        <p:blipFill>
          <a:blip r:embed="rId1"/>
          <a:stretch>
            <a:fillRect/>
          </a:stretch>
        </p:blipFill>
        <p:spPr>
          <a:xfrm>
            <a:off x="228600" y="533400"/>
            <a:ext cx="473075" cy="533400"/>
          </a:xfrm>
          <a:prstGeom prst="rect">
            <a:avLst/>
          </a:prstGeom>
          <a:noFill/>
          <a:ln w="9525">
            <a:noFill/>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4386" name="标题 784385"/>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84387" name="文本占位符 784386"/>
          <p:cNvSpPr>
            <a:spLocks noGrp="1"/>
          </p:cNvSpPr>
          <p:nvPr>
            <p:ph type="body" idx="1"/>
          </p:nvPr>
        </p:nvSpPr>
        <p:spPr>
          <a:ln/>
        </p:spPr>
        <p:txBody>
          <a:bodyPr/>
          <a:p>
            <a:pPr>
              <a:lnSpc>
                <a:spcPct val="90000"/>
              </a:lnSpc>
              <a:spcBef>
                <a:spcPct val="50000"/>
              </a:spcBef>
            </a:pPr>
            <a:r>
              <a:rPr lang="en-US" altLang="zh-CN" sz="3600" b="1">
                <a:solidFill>
                  <a:srgbClr val="FFFFFF"/>
                </a:solidFill>
                <a:latin typeface="Arial" panose="020B0604020202020204" pitchFamily="34" charset="0"/>
                <a:ea typeface="隶书" pitchFamily="49" charset="-122"/>
              </a:rPr>
              <a:t>——</a:t>
            </a:r>
            <a:r>
              <a:rPr lang="zh-CN" altLang="en-US" sz="3600" b="1" dirty="0">
                <a:solidFill>
                  <a:srgbClr val="FFFFFF"/>
                </a:solidFill>
                <a:latin typeface="隶书" pitchFamily="49" charset="-122"/>
                <a:ea typeface="隶书" pitchFamily="49" charset="-122"/>
              </a:rPr>
              <a:t>提高认识、加强领导</a:t>
            </a:r>
            <a:endParaRPr lang="zh-CN" altLang="en-US" sz="3600" b="1" dirty="0">
              <a:solidFill>
                <a:srgbClr val="FFFFFF"/>
              </a:solidFill>
              <a:latin typeface="隶书" pitchFamily="49" charset="-122"/>
              <a:ea typeface="隶书" pitchFamily="49" charset="-122"/>
            </a:endParaRPr>
          </a:p>
          <a:p>
            <a:pPr>
              <a:lnSpc>
                <a:spcPct val="90000"/>
              </a:lnSpc>
              <a:spcBef>
                <a:spcPct val="50000"/>
              </a:spcBef>
            </a:pPr>
            <a:r>
              <a:rPr lang="zh-CN" altLang="en-US" sz="2800" b="1" dirty="0">
                <a:solidFill>
                  <a:srgbClr val="FFFFFF"/>
                </a:solidFill>
              </a:rPr>
              <a:t>      </a:t>
            </a:r>
            <a:r>
              <a:rPr lang="zh-CN" altLang="en-US" sz="2400" b="1" dirty="0">
                <a:solidFill>
                  <a:srgbClr val="FFFFFF"/>
                </a:solidFill>
              </a:rPr>
              <a:t>各级教育行政部门和学校以对党、对国家、对人民高度负责的精神，切实将预防艾滋病健康教育工作纳入重要议事日程，加强领导，统筹规划。</a:t>
            </a:r>
            <a:endParaRPr lang="zh-CN" altLang="en-US" sz="2400" b="1" dirty="0">
              <a:solidFill>
                <a:srgbClr val="FFFFFF"/>
              </a:solidFill>
            </a:endParaRPr>
          </a:p>
          <a:p>
            <a:pPr>
              <a:lnSpc>
                <a:spcPct val="90000"/>
              </a:lnSpc>
              <a:spcBef>
                <a:spcPct val="50000"/>
              </a:spcBef>
            </a:pPr>
            <a:r>
              <a:rPr lang="zh-CN" altLang="en-US" sz="2400" b="1" dirty="0">
                <a:solidFill>
                  <a:srgbClr val="FFFFFF"/>
                </a:solidFill>
                <a:latin typeface="楷体_GB2312" pitchFamily="49" charset="-122"/>
                <a:ea typeface="楷体_GB2312" pitchFamily="49" charset="-122"/>
              </a:rPr>
              <a:t>   各级教育行政部门和学校的主要领导要关心和过问学校预防艾滋病健康教育工作；</a:t>
            </a:r>
            <a:endParaRPr lang="zh-CN" altLang="en-US" sz="2400" b="1" dirty="0">
              <a:solidFill>
                <a:srgbClr val="FFFFFF"/>
              </a:solidFill>
              <a:latin typeface="楷体_GB2312" pitchFamily="49" charset="-122"/>
              <a:ea typeface="楷体_GB2312" pitchFamily="49" charset="-122"/>
            </a:endParaRPr>
          </a:p>
          <a:p>
            <a:pPr>
              <a:lnSpc>
                <a:spcPct val="90000"/>
              </a:lnSpc>
              <a:spcBef>
                <a:spcPct val="50000"/>
              </a:spcBef>
            </a:pPr>
            <a:r>
              <a:rPr lang="zh-CN" altLang="en-US" sz="2400" b="1" dirty="0">
                <a:solidFill>
                  <a:srgbClr val="FFFFFF"/>
                </a:solidFill>
                <a:latin typeface="楷体_GB2312" pitchFamily="49" charset="-122"/>
                <a:ea typeface="楷体_GB2312" pitchFamily="49" charset="-122"/>
              </a:rPr>
              <a:t>   主管领导要具体负责预防艾滋病健康教育在学校的实施。</a:t>
            </a:r>
            <a:endParaRPr lang="zh-CN" altLang="en-US" sz="2800">
              <a:solidFill>
                <a:srgbClr val="FFFFFF"/>
              </a:solidFill>
            </a:endParaRPr>
          </a:p>
        </p:txBody>
      </p:sp>
      <p:pic>
        <p:nvPicPr>
          <p:cNvPr id="784388" name="图片 784387"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5410" name="标题 785409"/>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85411" name="文本占位符 785410"/>
          <p:cNvSpPr>
            <a:spLocks noGrp="1"/>
          </p:cNvSpPr>
          <p:nvPr>
            <p:ph type="body" idx="1"/>
          </p:nvPr>
        </p:nvSpPr>
        <p:spPr>
          <a:xfrm>
            <a:off x="457200" y="1600200"/>
            <a:ext cx="8067675" cy="4525963"/>
          </a:xfrm>
          <a:ln/>
        </p:spPr>
        <p:txBody>
          <a:bodyPr/>
          <a:p>
            <a:r>
              <a:rPr lang="en-US" altLang="zh-CN" sz="3600" b="1">
                <a:solidFill>
                  <a:srgbClr val="FFFFFF"/>
                </a:solidFill>
                <a:latin typeface="Arial" panose="020B0604020202020204" pitchFamily="34" charset="0"/>
                <a:ea typeface="隶书" pitchFamily="49" charset="-122"/>
              </a:rPr>
              <a:t>——</a:t>
            </a:r>
            <a:r>
              <a:rPr lang="zh-CN" altLang="en-US" sz="3600" b="1" dirty="0">
                <a:solidFill>
                  <a:srgbClr val="FFFFFF"/>
                </a:solidFill>
                <a:latin typeface="隶书" pitchFamily="49" charset="-122"/>
                <a:ea typeface="隶书" pitchFamily="49" charset="-122"/>
              </a:rPr>
              <a:t>各级教育行政部门要结合当地的实际情况制定具体的实施计划和工作目 标，对该项工作进行统一部署和安排</a:t>
            </a:r>
            <a:r>
              <a:rPr lang="zh-CN" altLang="en-US" sz="3600" b="1">
                <a:solidFill>
                  <a:srgbClr val="FFFFFF"/>
                </a:solidFill>
                <a:latin typeface="隶书" pitchFamily="49" charset="-122"/>
                <a:ea typeface="隶书" pitchFamily="49" charset="-122"/>
              </a:rPr>
              <a:t>。</a:t>
            </a:r>
            <a:endParaRPr lang="zh-CN" altLang="en-US">
              <a:solidFill>
                <a:srgbClr val="FFFFFF"/>
              </a:solidFill>
            </a:endParaRPr>
          </a:p>
        </p:txBody>
      </p:sp>
      <p:pic>
        <p:nvPicPr>
          <p:cNvPr id="785412" name="图片 785411"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6434" name="标题 786433"/>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86435" name="文本占位符 786434"/>
          <p:cNvSpPr>
            <a:spLocks noGrp="1"/>
          </p:cNvSpPr>
          <p:nvPr>
            <p:ph type="body" idx="1"/>
          </p:nvPr>
        </p:nvSpPr>
        <p:spPr>
          <a:xfrm>
            <a:off x="762000" y="1981200"/>
            <a:ext cx="7772400" cy="3962400"/>
          </a:xfrm>
          <a:ln/>
        </p:spPr>
        <p:txBody>
          <a:bodyPr/>
          <a:p>
            <a:pPr>
              <a:lnSpc>
                <a:spcPct val="80000"/>
              </a:lnSpc>
            </a:pPr>
            <a:r>
              <a:rPr lang="en-US" altLang="zh-CN" sz="3600" b="1">
                <a:solidFill>
                  <a:srgbClr val="FFFFFF"/>
                </a:solidFill>
                <a:latin typeface="Arial" panose="020B0604020202020204" pitchFamily="34" charset="0"/>
                <a:ea typeface="隶书" pitchFamily="49" charset="-122"/>
              </a:rPr>
              <a:t>——</a:t>
            </a:r>
            <a:r>
              <a:rPr lang="zh-CN" altLang="en-US" sz="3600" b="1" dirty="0">
                <a:solidFill>
                  <a:srgbClr val="FFFFFF"/>
                </a:solidFill>
                <a:latin typeface="隶书" pitchFamily="49" charset="-122"/>
                <a:ea typeface="隶书" pitchFamily="49" charset="-122"/>
              </a:rPr>
              <a:t>加强对预防艾滋病教育的管理与指导</a:t>
            </a:r>
            <a:r>
              <a:rPr lang="zh-CN" altLang="en-US" sz="3600" b="1" dirty="0">
                <a:solidFill>
                  <a:srgbClr val="FFFFFF"/>
                </a:solidFill>
                <a:latin typeface="隶书" pitchFamily="49" charset="-122"/>
                <a:ea typeface="隶书" pitchFamily="49" charset="-122"/>
              </a:rPr>
              <a:t>： </a:t>
            </a:r>
            <a:endParaRPr lang="zh-CN" altLang="en-US" sz="2000" b="1" dirty="0">
              <a:solidFill>
                <a:srgbClr val="FFFFFF"/>
              </a:solidFill>
              <a:latin typeface="楷体_GB2312" pitchFamily="49" charset="-122"/>
              <a:ea typeface="楷体_GB2312" pitchFamily="49" charset="-122"/>
            </a:endParaRPr>
          </a:p>
          <a:p>
            <a:pPr>
              <a:lnSpc>
                <a:spcPct val="80000"/>
              </a:lnSpc>
              <a:buNone/>
            </a:pPr>
            <a:r>
              <a:rPr lang="zh-CN" altLang="en-US" sz="2400" dirty="0">
                <a:solidFill>
                  <a:srgbClr val="FFFFFF"/>
                </a:solidFill>
                <a:latin typeface="楷体_GB2312" pitchFamily="49" charset="-122"/>
                <a:ea typeface="楷体_GB2312" pitchFamily="49" charset="-122"/>
              </a:rPr>
              <a:t>      </a:t>
            </a:r>
            <a:r>
              <a:rPr lang="zh-CN" altLang="en-US" sz="2800" dirty="0">
                <a:solidFill>
                  <a:srgbClr val="FFFFFF"/>
                </a:solidFill>
                <a:latin typeface="楷体_GB2312" pitchFamily="49" charset="-122"/>
                <a:ea typeface="楷体_GB2312" pitchFamily="49" charset="-122"/>
              </a:rPr>
              <a:t>基层教育行政部门和学校应按照上级教育行政部门的统一部署有计划、有组织地开展学校预防艾滋病健康教育工作。</a:t>
            </a:r>
            <a:endParaRPr lang="zh-CN" altLang="en-US" sz="2800" dirty="0">
              <a:solidFill>
                <a:srgbClr val="FFFFFF"/>
              </a:solidFill>
              <a:latin typeface="楷体_GB2312" pitchFamily="49" charset="-122"/>
              <a:ea typeface="楷体_GB2312" pitchFamily="49" charset="-122"/>
            </a:endParaRPr>
          </a:p>
          <a:p>
            <a:pPr>
              <a:lnSpc>
                <a:spcPct val="80000"/>
              </a:lnSpc>
              <a:buNone/>
            </a:pPr>
            <a:r>
              <a:rPr lang="zh-CN" altLang="en-US" sz="2800" dirty="0">
                <a:solidFill>
                  <a:srgbClr val="FFFFFF"/>
                </a:solidFill>
                <a:latin typeface="楷体_GB2312" pitchFamily="49" charset="-122"/>
                <a:ea typeface="楷体_GB2312" pitchFamily="49" charset="-122"/>
              </a:rPr>
              <a:t>     要将预防艾滋病健康教育工作纳入学校教育教学计划，开设相应的课程或讲座（ 初中６课时，高中４课时，中等职业学校</a:t>
            </a:r>
            <a:r>
              <a:rPr lang="en-US" altLang="zh-CN" sz="2800">
                <a:solidFill>
                  <a:srgbClr val="FFFFFF"/>
                </a:solidFill>
                <a:latin typeface="楷体_GB2312" pitchFamily="49" charset="-122"/>
                <a:ea typeface="楷体_GB2312" pitchFamily="49" charset="-122"/>
              </a:rPr>
              <a:t>4-6</a:t>
            </a:r>
            <a:r>
              <a:rPr lang="zh-CN" altLang="en-US" sz="2800" dirty="0">
                <a:solidFill>
                  <a:srgbClr val="FFFFFF"/>
                </a:solidFill>
                <a:latin typeface="楷体_GB2312" pitchFamily="49" charset="-122"/>
                <a:ea typeface="楷体_GB2312" pitchFamily="49" charset="-122"/>
              </a:rPr>
              <a:t>课时，大学每学年不少于</a:t>
            </a:r>
            <a:r>
              <a:rPr lang="en-US" altLang="zh-CN" sz="2800">
                <a:solidFill>
                  <a:srgbClr val="FFFFFF"/>
                </a:solidFill>
                <a:latin typeface="楷体_GB2312" pitchFamily="49" charset="-122"/>
                <a:ea typeface="楷体_GB2312" pitchFamily="49" charset="-122"/>
              </a:rPr>
              <a:t>1</a:t>
            </a:r>
            <a:r>
              <a:rPr lang="zh-CN" altLang="en-US" sz="2800" dirty="0">
                <a:solidFill>
                  <a:srgbClr val="FFFFFF"/>
                </a:solidFill>
                <a:latin typeface="楷体_GB2312" pitchFamily="49" charset="-122"/>
                <a:ea typeface="楷体_GB2312" pitchFamily="49" charset="-122"/>
              </a:rPr>
              <a:t>课时）。</a:t>
            </a:r>
            <a:endParaRPr lang="zh-CN" altLang="en-US">
              <a:latin typeface="楷体_GB2312" pitchFamily="49" charset="-122"/>
              <a:ea typeface="楷体_GB2312" pitchFamily="49" charset="-122"/>
            </a:endParaRPr>
          </a:p>
        </p:txBody>
      </p:sp>
      <p:pic>
        <p:nvPicPr>
          <p:cNvPr id="786436" name="图片 786435"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7458" name="标题 787457"/>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87459" name="文本占位符 787458"/>
          <p:cNvSpPr>
            <a:spLocks noGrp="1"/>
          </p:cNvSpPr>
          <p:nvPr>
            <p:ph type="body" idx="1"/>
          </p:nvPr>
        </p:nvSpPr>
        <p:spPr>
          <a:ln/>
        </p:spPr>
        <p:txBody>
          <a:bodyPr/>
          <a:p>
            <a:r>
              <a:rPr lang="en-US" altLang="zh-CN" sz="3600" b="1">
                <a:solidFill>
                  <a:srgbClr val="FFFFFF"/>
                </a:solidFill>
                <a:latin typeface="Arial" panose="020B0604020202020204" pitchFamily="34" charset="0"/>
                <a:ea typeface="隶书" pitchFamily="49" charset="-122"/>
              </a:rPr>
              <a:t>——</a:t>
            </a:r>
            <a:r>
              <a:rPr lang="zh-CN" altLang="en-US" sz="3600" b="1" dirty="0">
                <a:solidFill>
                  <a:srgbClr val="FFFFFF"/>
                </a:solidFill>
                <a:ea typeface="隶书" pitchFamily="49" charset="-122"/>
              </a:rPr>
              <a:t>采取多种宣传教育形式，广泛开展预防艾滋病宣传教育。</a:t>
            </a:r>
            <a:endParaRPr lang="zh-CN" altLang="en-US" sz="3600" b="1" dirty="0">
              <a:solidFill>
                <a:srgbClr val="FFFFFF"/>
              </a:solidFill>
              <a:ea typeface="隶书" pitchFamily="49" charset="-122"/>
            </a:endParaRPr>
          </a:p>
          <a:p>
            <a:endParaRPr lang="zh-CN" altLang="en-US" sz="3600" b="1" dirty="0">
              <a:solidFill>
                <a:srgbClr val="FFFFFF"/>
              </a:solidFill>
              <a:ea typeface="隶书" pitchFamily="49" charset="-122"/>
            </a:endParaRPr>
          </a:p>
          <a:p>
            <a:pPr>
              <a:spcBef>
                <a:spcPct val="50000"/>
              </a:spcBef>
            </a:pPr>
            <a:r>
              <a:rPr lang="zh-CN" altLang="en-US" sz="2800" b="1" dirty="0">
                <a:solidFill>
                  <a:srgbClr val="FFFFFF"/>
                </a:solidFill>
              </a:rPr>
              <a:t>        高等学校、中等职业学校以及普通高中必须要结合新生体检和入学教育向每一位入学新生发放</a:t>
            </a:r>
            <a:r>
              <a:rPr lang="zh-CN" altLang="en-US" sz="2800" b="1" dirty="0">
                <a:solidFill>
                  <a:srgbClr val="FFFFFF"/>
                </a:solidFill>
                <a:hlinkClick r:id="" action="ppaction://noaction"/>
              </a:rPr>
              <a:t>“预防艾滋病健康教育处方”。到</a:t>
            </a:r>
            <a:r>
              <a:rPr lang="en-US" altLang="zh-CN" sz="2800" b="1">
                <a:solidFill>
                  <a:srgbClr val="FFFFFF"/>
                </a:solidFill>
                <a:hlinkClick r:id="" action="ppaction://noaction"/>
              </a:rPr>
              <a:t>2005</a:t>
            </a:r>
            <a:r>
              <a:rPr lang="zh-CN" altLang="en-US" sz="2800" b="1" dirty="0">
                <a:solidFill>
                  <a:srgbClr val="FFFFFF"/>
                </a:solidFill>
                <a:hlinkClick r:id="" action="ppaction://noaction"/>
              </a:rPr>
              <a:t>年，发放率应达到</a:t>
            </a:r>
            <a:r>
              <a:rPr lang="en-US" altLang="zh-CN" sz="2800" b="1">
                <a:solidFill>
                  <a:srgbClr val="FFFFFF"/>
                </a:solidFill>
                <a:hlinkClick r:id="" action="ppaction://noaction"/>
              </a:rPr>
              <a:t>100%</a:t>
            </a:r>
            <a:r>
              <a:rPr lang="zh-CN" altLang="en-US" sz="2800" b="1" dirty="0">
                <a:solidFill>
                  <a:srgbClr val="FFFFFF"/>
                </a:solidFill>
                <a:hlinkClick r:id="" action="ppaction://noaction"/>
              </a:rPr>
              <a:t>。</a:t>
            </a:r>
            <a:endParaRPr lang="zh-CN" altLang="en-US" sz="2800" b="1">
              <a:solidFill>
                <a:srgbClr val="FFFFFF"/>
              </a:solidFill>
            </a:endParaRPr>
          </a:p>
          <a:p>
            <a:endParaRPr lang="zh-CN" altLang="en-US" sz="2800">
              <a:solidFill>
                <a:srgbClr val="FFFFFF"/>
              </a:solidFill>
            </a:endParaRPr>
          </a:p>
        </p:txBody>
      </p:sp>
      <p:pic>
        <p:nvPicPr>
          <p:cNvPr id="787460" name="图片 787459"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1570" name="文本占位符 621569"/>
          <p:cNvSpPr>
            <a:spLocks noGrp="1"/>
          </p:cNvSpPr>
          <p:nvPr>
            <p:ph type="body" idx="1"/>
          </p:nvPr>
        </p:nvSpPr>
        <p:spPr>
          <a:xfrm>
            <a:off x="539750" y="2057400"/>
            <a:ext cx="4392613" cy="4108450"/>
          </a:xfrm>
          <a:ln/>
        </p:spPr>
        <p:txBody>
          <a:bodyPr vert="horz" wrap="square" lIns="91440" tIns="45720" rIns="91440" bIns="45720" anchor="t" anchorCtr="0"/>
          <a:p>
            <a:pPr lvl="1">
              <a:lnSpc>
                <a:spcPct val="140000"/>
              </a:lnSpc>
            </a:pPr>
            <a:r>
              <a:rPr lang="zh-CN" altLang="en-US" sz="2400" dirty="0">
                <a:solidFill>
                  <a:schemeClr val="accent2"/>
                </a:solidFill>
              </a:rPr>
              <a:t>当人体的免疫系统受到艾滋病病毒严重破坏，</a:t>
            </a:r>
            <a:r>
              <a:rPr lang="zh-CN" altLang="en-US" sz="2400" dirty="0">
                <a:solidFill>
                  <a:srgbClr val="CC3300"/>
                </a:solidFill>
              </a:rPr>
              <a:t>出现</a:t>
            </a:r>
            <a:r>
              <a:rPr lang="zh-CN" altLang="en-US" sz="2400" dirty="0">
                <a:solidFill>
                  <a:schemeClr val="accent2"/>
                </a:solidFill>
              </a:rPr>
              <a:t>各种继发性感染或肿瘤时，称为</a:t>
            </a:r>
            <a:r>
              <a:rPr lang="zh-CN" altLang="en-US" sz="2400" dirty="0">
                <a:solidFill>
                  <a:srgbClr val="FF3300"/>
                </a:solidFill>
              </a:rPr>
              <a:t>艾滋病病人</a:t>
            </a:r>
            <a:r>
              <a:rPr lang="zh-CN" altLang="en-US" sz="2400" dirty="0">
                <a:solidFill>
                  <a:schemeClr val="accent2"/>
                </a:solidFill>
              </a:rPr>
              <a:t>。</a:t>
            </a:r>
            <a:endParaRPr lang="zh-CN" altLang="en-US" sz="2400" dirty="0">
              <a:solidFill>
                <a:schemeClr val="accent2"/>
              </a:solidFill>
            </a:endParaRPr>
          </a:p>
          <a:p>
            <a:pPr lvl="1">
              <a:lnSpc>
                <a:spcPct val="140000"/>
              </a:lnSpc>
            </a:pPr>
            <a:r>
              <a:rPr lang="zh-CN" altLang="en-US" sz="2400" dirty="0">
                <a:solidFill>
                  <a:schemeClr val="accent2"/>
                </a:solidFill>
              </a:rPr>
              <a:t>艾滋病病毒感染者和艾滋病病人都具有</a:t>
            </a:r>
            <a:r>
              <a:rPr lang="zh-CN" altLang="en-US" sz="2400" dirty="0">
                <a:solidFill>
                  <a:srgbClr val="FF3300"/>
                </a:solidFill>
              </a:rPr>
              <a:t>传染性</a:t>
            </a:r>
            <a:r>
              <a:rPr lang="zh-CN" altLang="en-US" sz="2400" b="1" dirty="0">
                <a:solidFill>
                  <a:schemeClr val="accent2"/>
                </a:solidFill>
              </a:rPr>
              <a:t>。</a:t>
            </a:r>
            <a:endParaRPr lang="zh-CN" altLang="en-US" sz="2400" b="1" dirty="0">
              <a:solidFill>
                <a:schemeClr val="accent2"/>
              </a:solidFill>
            </a:endParaRPr>
          </a:p>
        </p:txBody>
      </p:sp>
      <p:pic>
        <p:nvPicPr>
          <p:cNvPr id="621573" name="图片 621572"/>
          <p:cNvPicPr>
            <a:picLocks noChangeAspect="1"/>
          </p:cNvPicPr>
          <p:nvPr/>
        </p:nvPicPr>
        <p:blipFill>
          <a:blip r:embed="rId1"/>
          <a:stretch>
            <a:fillRect/>
          </a:stretch>
        </p:blipFill>
        <p:spPr>
          <a:xfrm>
            <a:off x="5219700" y="2060575"/>
            <a:ext cx="3705225" cy="4392613"/>
          </a:xfrm>
          <a:prstGeom prst="rect">
            <a:avLst/>
          </a:prstGeom>
          <a:noFill/>
          <a:ln w="9525">
            <a:noFill/>
          </a:ln>
        </p:spPr>
      </p:pic>
      <p:sp>
        <p:nvSpPr>
          <p:cNvPr id="621574" name="矩形 621573"/>
          <p:cNvSpPr/>
          <p:nvPr/>
        </p:nvSpPr>
        <p:spPr>
          <a:xfrm>
            <a:off x="1219200" y="1066800"/>
            <a:ext cx="5184775" cy="519113"/>
          </a:xfrm>
          <a:prstGeom prst="rect">
            <a:avLst/>
          </a:prstGeom>
          <a:noFill/>
          <a:ln w="9525">
            <a:noFill/>
          </a:ln>
        </p:spPr>
        <p:txBody>
          <a:bodyPr wrap="none" anchor="t" anchorCtr="0">
            <a:spAutoFit/>
          </a:bodyPr>
          <a:p>
            <a:r>
              <a:rPr lang="zh-CN" altLang="en-US" sz="2800" b="1" dirty="0">
                <a:solidFill>
                  <a:schemeClr val="accent2"/>
                </a:solidFill>
                <a:latin typeface="Tahoma" panose="020B0604030504040204" pitchFamily="34" charset="0"/>
              </a:rPr>
              <a:t>艾滋病病毒感染者和艾滋病病人</a:t>
            </a:r>
            <a:endParaRPr lang="zh-CN" altLang="en-US" sz="2800" b="1" dirty="0">
              <a:solidFill>
                <a:schemeClr val="accent2"/>
              </a:solidFill>
              <a:latin typeface="Tahoma" panose="020B0604030504040204" pitchFamily="34" charset="0"/>
            </a:endParaRP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82" name="标题 788481"/>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88483" name="文本占位符 788482"/>
          <p:cNvSpPr>
            <a:spLocks noGrp="1"/>
          </p:cNvSpPr>
          <p:nvPr>
            <p:ph type="body" idx="1"/>
          </p:nvPr>
        </p:nvSpPr>
        <p:spPr>
          <a:xfrm>
            <a:off x="609600" y="1752600"/>
            <a:ext cx="8077200" cy="4114800"/>
          </a:xfrm>
          <a:ln/>
        </p:spPr>
        <p:txBody>
          <a:bodyPr/>
          <a:p>
            <a:pPr>
              <a:spcBef>
                <a:spcPct val="50000"/>
              </a:spcBef>
            </a:pPr>
            <a:r>
              <a:rPr lang="en-US" altLang="zh-CN" b="1">
                <a:solidFill>
                  <a:srgbClr val="FFFFFF"/>
                </a:solidFill>
                <a:latin typeface="宋体" panose="02010600030101010101" pitchFamily="2" charset="-122"/>
              </a:rPr>
              <a:t> </a:t>
            </a:r>
            <a:r>
              <a:rPr lang="en-US" altLang="zh-CN" b="1" dirty="0">
                <a:solidFill>
                  <a:srgbClr val="FFFFFF"/>
                </a:solidFill>
                <a:latin typeface="宋体" panose="02010600030101010101" pitchFamily="2" charset="-122"/>
              </a:rPr>
              <a:t>   </a:t>
            </a:r>
            <a:r>
              <a:rPr lang="zh-CN" altLang="en-US" b="1" dirty="0">
                <a:solidFill>
                  <a:srgbClr val="FFFFFF"/>
                </a:solidFill>
              </a:rPr>
              <a:t>各类大、中学校图书馆或阅览室应根据师生人数配备相应数量的预防艾滋病、远离毒品、无偿献血等相关知识的科普读物，供师生开架阅读或借阅。到</a:t>
            </a:r>
            <a:r>
              <a:rPr lang="en-US" altLang="zh-CN" b="1">
                <a:solidFill>
                  <a:srgbClr val="FFFFFF"/>
                </a:solidFill>
              </a:rPr>
              <a:t>2005</a:t>
            </a:r>
            <a:r>
              <a:rPr lang="zh-CN" altLang="en-US" b="1" dirty="0">
                <a:solidFill>
                  <a:srgbClr val="FFFFFF"/>
                </a:solidFill>
              </a:rPr>
              <a:t>年，学校相关科普读物的配置率达到</a:t>
            </a:r>
            <a:r>
              <a:rPr lang="en-US" altLang="zh-CN" b="1">
                <a:solidFill>
                  <a:srgbClr val="FFFFFF"/>
                </a:solidFill>
              </a:rPr>
              <a:t>80%</a:t>
            </a:r>
            <a:r>
              <a:rPr lang="zh-CN" altLang="en-US" b="1" dirty="0">
                <a:solidFill>
                  <a:srgbClr val="FFFFFF"/>
                </a:solidFill>
              </a:rPr>
              <a:t>以上；到</a:t>
            </a:r>
            <a:r>
              <a:rPr lang="en-US" altLang="zh-CN" b="1">
                <a:solidFill>
                  <a:srgbClr val="FFFFFF"/>
                </a:solidFill>
              </a:rPr>
              <a:t>2008</a:t>
            </a:r>
            <a:r>
              <a:rPr lang="zh-CN" altLang="en-US" b="1" dirty="0">
                <a:solidFill>
                  <a:srgbClr val="FFFFFF"/>
                </a:solidFill>
              </a:rPr>
              <a:t>年，达到</a:t>
            </a:r>
            <a:r>
              <a:rPr lang="en-US" altLang="zh-CN" b="1">
                <a:solidFill>
                  <a:srgbClr val="FFFFFF"/>
                </a:solidFill>
              </a:rPr>
              <a:t>100%</a:t>
            </a:r>
            <a:r>
              <a:rPr lang="zh-CN" altLang="en-US" b="1" dirty="0">
                <a:solidFill>
                  <a:srgbClr val="FFFFFF"/>
                </a:solidFill>
              </a:rPr>
              <a:t>。</a:t>
            </a:r>
            <a:endParaRPr lang="zh-CN" altLang="en-US">
              <a:solidFill>
                <a:srgbClr val="FFFFFF"/>
              </a:solidFill>
            </a:endParaRPr>
          </a:p>
        </p:txBody>
      </p:sp>
      <p:pic>
        <p:nvPicPr>
          <p:cNvPr id="788484" name="图片 788483" descr="hiv3"/>
          <p:cNvPicPr>
            <a:picLocks noChangeAspect="1"/>
          </p:cNvPicPr>
          <p:nvPr/>
        </p:nvPicPr>
        <p:blipFill>
          <a:blip r:embed="rId1"/>
          <a:stretch>
            <a:fillRect/>
          </a:stretch>
        </p:blipFill>
        <p:spPr>
          <a:xfrm>
            <a:off x="228600" y="457200"/>
            <a:ext cx="473075" cy="533400"/>
          </a:xfrm>
          <a:prstGeom prst="rect">
            <a:avLst/>
          </a:prstGeom>
          <a:noFill/>
          <a:ln w="9525">
            <a:noFill/>
          </a:ln>
        </p:spPr>
      </p:pic>
      <p:pic>
        <p:nvPicPr>
          <p:cNvPr id="788485" name="图片 788484" descr="PE01561_"/>
          <p:cNvPicPr>
            <a:picLocks noChangeAspect="1"/>
          </p:cNvPicPr>
          <p:nvPr/>
        </p:nvPicPr>
        <p:blipFill>
          <a:blip r:embed="rId2"/>
          <a:stretch>
            <a:fillRect/>
          </a:stretch>
        </p:blipFill>
        <p:spPr>
          <a:xfrm>
            <a:off x="4495800" y="4572000"/>
            <a:ext cx="4446588" cy="1860550"/>
          </a:xfrm>
          <a:prstGeom prst="rect">
            <a:avLst/>
          </a:prstGeom>
          <a:noFill/>
          <a:ln w="9525">
            <a:noFill/>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9506" name="标题 789505"/>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89507" name="文本占位符 789506"/>
          <p:cNvSpPr>
            <a:spLocks noGrp="1"/>
          </p:cNvSpPr>
          <p:nvPr>
            <p:ph type="body" idx="1"/>
          </p:nvPr>
        </p:nvSpPr>
        <p:spPr>
          <a:ln/>
        </p:spPr>
        <p:txBody>
          <a:bodyPr/>
          <a:p>
            <a:pPr>
              <a:lnSpc>
                <a:spcPct val="90000"/>
              </a:lnSpc>
              <a:spcBef>
                <a:spcPct val="50000"/>
              </a:spcBef>
            </a:pPr>
            <a:r>
              <a:rPr lang="zh-CN" altLang="en-US" b="1" dirty="0">
                <a:solidFill>
                  <a:srgbClr val="FFFFFF"/>
                </a:solidFill>
              </a:rPr>
              <a:t>　 </a:t>
            </a:r>
            <a:r>
              <a:rPr lang="zh-CN" altLang="en-US" sz="2800" b="1" dirty="0">
                <a:solidFill>
                  <a:srgbClr val="FFFFFF"/>
                </a:solidFill>
              </a:rPr>
              <a:t>各类大、中学校校园宣传栏中应设有相对固定的艾滋病防治宣传园地，并做到内容定期更新。到</a:t>
            </a:r>
            <a:r>
              <a:rPr lang="en-US" altLang="zh-CN" sz="2800" b="1">
                <a:solidFill>
                  <a:srgbClr val="FFFFFF"/>
                </a:solidFill>
              </a:rPr>
              <a:t>2005</a:t>
            </a:r>
            <a:r>
              <a:rPr lang="zh-CN" altLang="en-US" sz="2800" b="1" dirty="0">
                <a:solidFill>
                  <a:srgbClr val="FFFFFF"/>
                </a:solidFill>
              </a:rPr>
              <a:t>年，宣传园地的设置率应达到</a:t>
            </a:r>
            <a:r>
              <a:rPr lang="en-US" altLang="zh-CN" sz="2800" b="1">
                <a:solidFill>
                  <a:srgbClr val="FFFFFF"/>
                </a:solidFill>
              </a:rPr>
              <a:t>70%</a:t>
            </a:r>
            <a:r>
              <a:rPr lang="zh-CN" altLang="en-US" sz="2800" b="1" dirty="0">
                <a:solidFill>
                  <a:srgbClr val="FFFFFF"/>
                </a:solidFill>
              </a:rPr>
              <a:t>以上；到</a:t>
            </a:r>
            <a:r>
              <a:rPr lang="en-US" altLang="zh-CN" sz="2800" b="1">
                <a:solidFill>
                  <a:srgbClr val="FFFFFF"/>
                </a:solidFill>
              </a:rPr>
              <a:t>2008</a:t>
            </a:r>
            <a:r>
              <a:rPr lang="zh-CN" altLang="en-US" sz="2800" b="1" dirty="0">
                <a:solidFill>
                  <a:srgbClr val="FFFFFF"/>
                </a:solidFill>
              </a:rPr>
              <a:t>年，达到</a:t>
            </a:r>
            <a:r>
              <a:rPr lang="en-US" altLang="zh-CN" sz="2800" b="1">
                <a:solidFill>
                  <a:srgbClr val="FFFFFF"/>
                </a:solidFill>
              </a:rPr>
              <a:t>80%</a:t>
            </a:r>
            <a:r>
              <a:rPr lang="zh-CN" altLang="en-US" sz="2800" b="1" dirty="0">
                <a:solidFill>
                  <a:srgbClr val="FFFFFF"/>
                </a:solidFill>
              </a:rPr>
              <a:t>以上。</a:t>
            </a:r>
            <a:endParaRPr lang="zh-CN" altLang="en-US" sz="2800" b="1" dirty="0">
              <a:solidFill>
                <a:srgbClr val="FFFFFF"/>
              </a:solidFill>
            </a:endParaRPr>
          </a:p>
          <a:p>
            <a:pPr>
              <a:lnSpc>
                <a:spcPct val="90000"/>
              </a:lnSpc>
              <a:spcBef>
                <a:spcPct val="50000"/>
              </a:spcBef>
            </a:pPr>
            <a:r>
              <a:rPr lang="zh-CN" altLang="en-US" sz="2800" b="1" dirty="0">
                <a:solidFill>
                  <a:srgbClr val="FFFFFF"/>
                </a:solidFill>
              </a:rPr>
              <a:t>　  建有校园网络的大、中学校应在校园网中设置相对固定的艾滋病防治宣传栏目。到</a:t>
            </a:r>
            <a:r>
              <a:rPr lang="en-US" altLang="zh-CN" sz="2800" b="1">
                <a:solidFill>
                  <a:srgbClr val="FFFFFF"/>
                </a:solidFill>
              </a:rPr>
              <a:t>2005</a:t>
            </a:r>
            <a:r>
              <a:rPr lang="zh-CN" altLang="en-US" sz="2800" b="1" dirty="0">
                <a:solidFill>
                  <a:srgbClr val="FFFFFF"/>
                </a:solidFill>
              </a:rPr>
              <a:t>年，宣传栏目的设置率达到</a:t>
            </a:r>
            <a:r>
              <a:rPr lang="en-US" altLang="zh-CN" sz="2800" b="1">
                <a:solidFill>
                  <a:srgbClr val="FFFFFF"/>
                </a:solidFill>
              </a:rPr>
              <a:t>70%</a:t>
            </a:r>
            <a:r>
              <a:rPr lang="zh-CN" altLang="en-US" sz="2800" b="1" dirty="0">
                <a:solidFill>
                  <a:srgbClr val="FFFFFF"/>
                </a:solidFill>
              </a:rPr>
              <a:t>以上；到</a:t>
            </a:r>
            <a:r>
              <a:rPr lang="en-US" altLang="zh-CN" sz="2800" b="1">
                <a:solidFill>
                  <a:srgbClr val="FFFFFF"/>
                </a:solidFill>
              </a:rPr>
              <a:t>2008</a:t>
            </a:r>
            <a:r>
              <a:rPr lang="zh-CN" altLang="en-US" sz="2800" b="1" dirty="0">
                <a:solidFill>
                  <a:srgbClr val="FFFFFF"/>
                </a:solidFill>
              </a:rPr>
              <a:t>年，达到</a:t>
            </a:r>
            <a:r>
              <a:rPr lang="en-US" altLang="zh-CN" sz="2800" b="1">
                <a:solidFill>
                  <a:srgbClr val="FFFFFF"/>
                </a:solidFill>
              </a:rPr>
              <a:t>80%</a:t>
            </a:r>
            <a:r>
              <a:rPr lang="zh-CN" altLang="en-US" sz="2800" b="1" dirty="0">
                <a:solidFill>
                  <a:srgbClr val="FFFFFF"/>
                </a:solidFill>
              </a:rPr>
              <a:t>以上。</a:t>
            </a:r>
            <a:endParaRPr lang="zh-CN" altLang="en-US" sz="2800" b="1" dirty="0">
              <a:solidFill>
                <a:srgbClr val="FFFFFF"/>
              </a:solidFill>
            </a:endParaRPr>
          </a:p>
          <a:p>
            <a:pPr>
              <a:lnSpc>
                <a:spcPct val="90000"/>
              </a:lnSpc>
              <a:spcBef>
                <a:spcPct val="50000"/>
              </a:spcBef>
            </a:pPr>
            <a:r>
              <a:rPr lang="zh-CN" altLang="en-US" sz="2800" b="1" dirty="0">
                <a:solidFill>
                  <a:srgbClr val="FFFFFF"/>
                </a:solidFill>
              </a:rPr>
              <a:t>　  还要利用校园广播、闭路电视</a:t>
            </a:r>
            <a:r>
              <a:rPr lang="zh-CN" altLang="en-US" b="1" dirty="0">
                <a:solidFill>
                  <a:srgbClr val="FFFFFF"/>
                </a:solidFill>
              </a:rPr>
              <a:t>等不定期地宣传预防艾滋病科普知识。</a:t>
            </a:r>
            <a:r>
              <a:rPr lang="zh-CN" altLang="en-US" b="1" dirty="0"/>
              <a:t> </a:t>
            </a:r>
            <a:endParaRPr lang="zh-CN" altLang="en-US" b="1"/>
          </a:p>
        </p:txBody>
      </p:sp>
      <p:pic>
        <p:nvPicPr>
          <p:cNvPr id="789508" name="图片 789507"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0530" name="标题 790529"/>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90531" name="文本占位符 790530"/>
          <p:cNvSpPr>
            <a:spLocks noGrp="1"/>
          </p:cNvSpPr>
          <p:nvPr>
            <p:ph type="body" idx="1"/>
          </p:nvPr>
        </p:nvSpPr>
        <p:spPr>
          <a:ln/>
        </p:spPr>
        <p:txBody>
          <a:bodyPr/>
          <a:p>
            <a:r>
              <a:rPr lang="zh-CN" altLang="en-US" sz="3600" b="1" dirty="0">
                <a:solidFill>
                  <a:srgbClr val="FFFFFF"/>
                </a:solidFill>
                <a:ea typeface="隶书" pitchFamily="49" charset="-122"/>
              </a:rPr>
              <a:t>经常性宣传与集中宣传相结合</a:t>
            </a:r>
            <a:endParaRPr lang="zh-CN" altLang="en-US" sz="3600" b="1" dirty="0">
              <a:solidFill>
                <a:srgbClr val="FFFFFF"/>
              </a:solidFill>
              <a:ea typeface="隶书" pitchFamily="49" charset="-122"/>
            </a:endParaRPr>
          </a:p>
          <a:p>
            <a:pPr>
              <a:buNone/>
            </a:pPr>
            <a:r>
              <a:rPr lang="zh-CN" altLang="en-US" dirty="0">
                <a:solidFill>
                  <a:srgbClr val="FFFFFF"/>
                </a:solidFill>
              </a:rPr>
              <a:t>         利用每年 “世界艾滋病日”、“国际禁毒日 ”等，集中开展具有一定声势的预防艾滋病宣传教育活动。</a:t>
            </a:r>
            <a:endParaRPr lang="zh-CN" altLang="en-US" dirty="0">
              <a:solidFill>
                <a:srgbClr val="FFFFFF"/>
              </a:solidFill>
            </a:endParaRPr>
          </a:p>
          <a:p>
            <a:r>
              <a:rPr lang="zh-CN" altLang="en-US" sz="3600" dirty="0">
                <a:solidFill>
                  <a:srgbClr val="FFFFFF"/>
                </a:solidFill>
                <a:latin typeface="隶书" pitchFamily="49" charset="-122"/>
                <a:ea typeface="隶书" pitchFamily="49" charset="-122"/>
              </a:rPr>
              <a:t>开展预防艾滋病、性病健康教育应结合我国国情和各地实际，坚持适时、适度、适当的原则。</a:t>
            </a:r>
            <a:endParaRPr lang="zh-CN" altLang="en-US" sz="3600">
              <a:solidFill>
                <a:srgbClr val="FFFFFF"/>
              </a:solidFill>
              <a:latin typeface="隶书" pitchFamily="49" charset="-122"/>
              <a:ea typeface="隶书" pitchFamily="49" charset="-122"/>
            </a:endParaRPr>
          </a:p>
        </p:txBody>
      </p:sp>
      <p:pic>
        <p:nvPicPr>
          <p:cNvPr id="790532" name="图片 790531"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1554" name="标题 791553"/>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91555" name="文本占位符 791554"/>
          <p:cNvSpPr>
            <a:spLocks noGrp="1"/>
          </p:cNvSpPr>
          <p:nvPr>
            <p:ph type="body" idx="1"/>
          </p:nvPr>
        </p:nvSpPr>
        <p:spPr>
          <a:xfrm>
            <a:off x="685800" y="1981200"/>
            <a:ext cx="7772400" cy="4343400"/>
          </a:xfrm>
          <a:ln/>
        </p:spPr>
        <p:txBody>
          <a:bodyPr/>
          <a:p>
            <a:r>
              <a:rPr lang="zh-CN" altLang="en-US" b="1" dirty="0">
                <a:solidFill>
                  <a:srgbClr val="FFFFFF"/>
                </a:solidFill>
                <a:latin typeface="隶书" pitchFamily="49" charset="-122"/>
                <a:ea typeface="隶书" pitchFamily="49" charset="-122"/>
              </a:rPr>
              <a:t>重视和加强学校预防艾滋病健康教育师资培训工作和教学研究工作，提高学校预防艾滋病健康教育效果。</a:t>
            </a:r>
            <a:r>
              <a:rPr lang="zh-CN" altLang="en-US" sz="2400" b="1" dirty="0">
                <a:solidFill>
                  <a:srgbClr val="FFFFFF"/>
                </a:solidFill>
              </a:rPr>
              <a:t>　</a:t>
            </a:r>
            <a:endParaRPr lang="zh-CN" altLang="en-US" sz="2400" b="1" dirty="0">
              <a:solidFill>
                <a:srgbClr val="FFFFFF"/>
              </a:solidFill>
            </a:endParaRPr>
          </a:p>
          <a:p>
            <a:pPr>
              <a:buNone/>
            </a:pPr>
            <a:r>
              <a:rPr lang="zh-CN" altLang="en-US" sz="2400" dirty="0">
                <a:solidFill>
                  <a:srgbClr val="FFFFFF"/>
                </a:solidFill>
              </a:rPr>
              <a:t>           </a:t>
            </a:r>
            <a:r>
              <a:rPr lang="en-US" altLang="zh-CN" sz="2800">
                <a:solidFill>
                  <a:srgbClr val="FFFFFF"/>
                </a:solidFill>
              </a:rPr>
              <a:t>2005</a:t>
            </a:r>
            <a:r>
              <a:rPr lang="zh-CN" altLang="en-US" sz="2800" dirty="0">
                <a:solidFill>
                  <a:srgbClr val="FFFFFF"/>
                </a:solidFill>
              </a:rPr>
              <a:t>年底前对大、中学校承担预防艾滋病健康教育的师资和校医进行一次轮训。</a:t>
            </a:r>
            <a:r>
              <a:rPr lang="zh-CN" altLang="en-US" dirty="0">
                <a:solidFill>
                  <a:srgbClr val="FFFFFF"/>
                </a:solidFill>
                <a:latin typeface="隶书" pitchFamily="49" charset="-122"/>
                <a:ea typeface="隶书" pitchFamily="49" charset="-122"/>
              </a:rPr>
              <a:t> </a:t>
            </a:r>
            <a:endParaRPr lang="zh-CN" altLang="en-US" dirty="0">
              <a:solidFill>
                <a:srgbClr val="FFFFFF"/>
              </a:solidFill>
              <a:latin typeface="隶书" pitchFamily="49" charset="-122"/>
              <a:ea typeface="隶书" pitchFamily="49" charset="-122"/>
            </a:endParaRPr>
          </a:p>
          <a:p>
            <a:pPr>
              <a:lnSpc>
                <a:spcPct val="90000"/>
              </a:lnSpc>
              <a:buNone/>
            </a:pPr>
            <a:r>
              <a:rPr lang="zh-CN" altLang="en-US" sz="2800" dirty="0">
                <a:solidFill>
                  <a:srgbClr val="FFFFFF"/>
                </a:solidFill>
              </a:rPr>
              <a:t>         针对不同学段学生特点，开展以知识传播与技能培养相结合的教学研究工作。</a:t>
            </a:r>
            <a:r>
              <a:rPr lang="zh-CN" altLang="en-US" sz="2800" b="1" dirty="0">
                <a:solidFill>
                  <a:srgbClr val="FFFFFF"/>
                </a:solidFill>
              </a:rPr>
              <a:t> </a:t>
            </a:r>
            <a:endParaRPr lang="zh-CN" altLang="en-US" sz="2800" b="1" dirty="0">
              <a:solidFill>
                <a:srgbClr val="FFFFFF"/>
              </a:solidFill>
            </a:endParaRPr>
          </a:p>
          <a:p>
            <a:pPr>
              <a:lnSpc>
                <a:spcPct val="90000"/>
              </a:lnSpc>
            </a:pPr>
            <a:endParaRPr lang="zh-CN" altLang="en-US" sz="2800" b="1">
              <a:solidFill>
                <a:srgbClr val="FFFFFF"/>
              </a:solidFill>
            </a:endParaRPr>
          </a:p>
        </p:txBody>
      </p:sp>
      <p:pic>
        <p:nvPicPr>
          <p:cNvPr id="791556" name="图片 791555"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2578" name="标题 792577"/>
          <p:cNvSpPr>
            <a:spLocks noGrp="1" noRot="1"/>
          </p:cNvSpPr>
          <p:nvPr>
            <p:ph type="title"/>
          </p:nvPr>
        </p:nvSpPr>
        <p:spPr>
          <a:xfrm>
            <a:off x="304800" y="609600"/>
            <a:ext cx="8534400" cy="1371600"/>
          </a:xfrm>
          <a:ln/>
        </p:spPr>
        <p:txBody>
          <a:bodyPr anchor="ctr" anchorCtr="0"/>
          <a:p>
            <a:r>
              <a:rPr lang="en-US" altLang="zh-CN" sz="3400" dirty="0">
                <a:solidFill>
                  <a:srgbClr val="FFFF00"/>
                </a:solidFill>
                <a:latin typeface="隶书" pitchFamily="49" charset="-122"/>
                <a:ea typeface="隶书" pitchFamily="49" charset="-122"/>
              </a:rPr>
              <a:t> </a:t>
            </a:r>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92579" name="文本占位符 792578"/>
          <p:cNvSpPr>
            <a:spLocks noGrp="1"/>
          </p:cNvSpPr>
          <p:nvPr>
            <p:ph type="body" idx="1"/>
          </p:nvPr>
        </p:nvSpPr>
        <p:spPr>
          <a:xfrm>
            <a:off x="685800" y="1981200"/>
            <a:ext cx="7772400" cy="4495800"/>
          </a:xfrm>
          <a:ln/>
        </p:spPr>
        <p:txBody>
          <a:bodyPr/>
          <a:p>
            <a:pPr>
              <a:lnSpc>
                <a:spcPct val="90000"/>
              </a:lnSpc>
            </a:pPr>
            <a:r>
              <a:rPr lang="zh-CN" altLang="en-US" dirty="0">
                <a:solidFill>
                  <a:srgbClr val="FFFFFF"/>
                </a:solidFill>
                <a:ea typeface="隶书" pitchFamily="49" charset="-122"/>
              </a:rPr>
              <a:t>开展预防艾滋病健康教育还应注意几个结合，以发挥整体教育效应</a:t>
            </a:r>
            <a:endParaRPr lang="zh-CN" altLang="en-US" dirty="0">
              <a:solidFill>
                <a:srgbClr val="FFFFFF"/>
              </a:solidFill>
              <a:ea typeface="隶书" pitchFamily="49" charset="-122"/>
            </a:endParaRPr>
          </a:p>
          <a:p>
            <a:pPr>
              <a:lnSpc>
                <a:spcPct val="90000"/>
              </a:lnSpc>
              <a:buNone/>
            </a:pPr>
            <a:r>
              <a:rPr lang="zh-CN" altLang="en-US" sz="2800" dirty="0">
                <a:solidFill>
                  <a:srgbClr val="FFFFFF"/>
                </a:solidFill>
              </a:rPr>
              <a:t>         与现有的其他专项教育结合；</a:t>
            </a:r>
            <a:endParaRPr lang="zh-CN" altLang="en-US" sz="2800" dirty="0">
              <a:solidFill>
                <a:srgbClr val="FFFFFF"/>
              </a:solidFill>
            </a:endParaRPr>
          </a:p>
          <a:p>
            <a:pPr>
              <a:lnSpc>
                <a:spcPct val="90000"/>
              </a:lnSpc>
              <a:buNone/>
            </a:pPr>
            <a:r>
              <a:rPr lang="zh-CN" altLang="en-US" sz="2800" dirty="0">
                <a:solidFill>
                  <a:srgbClr val="FFFFFF"/>
                </a:solidFill>
              </a:rPr>
              <a:t>         课堂内教学与课堂外教学活动结合；</a:t>
            </a:r>
            <a:endParaRPr lang="zh-CN" altLang="en-US" sz="2800" dirty="0">
              <a:solidFill>
                <a:srgbClr val="FFFFFF"/>
              </a:solidFill>
            </a:endParaRPr>
          </a:p>
          <a:p>
            <a:pPr>
              <a:lnSpc>
                <a:spcPct val="90000"/>
              </a:lnSpc>
              <a:buNone/>
            </a:pPr>
            <a:r>
              <a:rPr lang="zh-CN" altLang="en-US" sz="2800" dirty="0">
                <a:solidFill>
                  <a:srgbClr val="FFFFFF"/>
                </a:solidFill>
                <a:latin typeface="宋体" panose="02010600030101010101" pitchFamily="2" charset="-122"/>
              </a:rPr>
              <a:t>    </a:t>
            </a:r>
            <a:r>
              <a:rPr lang="zh-CN" altLang="en-US" sz="2800" dirty="0">
                <a:solidFill>
                  <a:srgbClr val="FFFFFF"/>
                </a:solidFill>
              </a:rPr>
              <a:t>与社区宣传教育活动有机结合。</a:t>
            </a:r>
            <a:endParaRPr lang="zh-CN" altLang="en-US" sz="2800" dirty="0">
              <a:solidFill>
                <a:srgbClr val="FFFFFF"/>
              </a:solidFill>
            </a:endParaRPr>
          </a:p>
          <a:p>
            <a:pPr>
              <a:lnSpc>
                <a:spcPct val="90000"/>
              </a:lnSpc>
            </a:pPr>
            <a:r>
              <a:rPr lang="zh-CN" altLang="en-US" b="1" dirty="0">
                <a:solidFill>
                  <a:srgbClr val="FFFFFF"/>
                </a:solidFill>
                <a:ea typeface="隶书" pitchFamily="49" charset="-122"/>
              </a:rPr>
              <a:t>关心艾滋病患者遗孤的义务教育</a:t>
            </a:r>
            <a:endParaRPr lang="zh-CN" altLang="en-US" b="1" dirty="0">
              <a:solidFill>
                <a:srgbClr val="FFFFFF"/>
              </a:solidFill>
              <a:ea typeface="隶书" pitchFamily="49" charset="-122"/>
            </a:endParaRPr>
          </a:p>
          <a:p>
            <a:pPr>
              <a:lnSpc>
                <a:spcPct val="90000"/>
              </a:lnSpc>
              <a:buNone/>
            </a:pPr>
            <a:r>
              <a:rPr lang="zh-CN" altLang="en-US" sz="2800" dirty="0">
                <a:solidFill>
                  <a:srgbClr val="FFFFFF"/>
                </a:solidFill>
                <a:latin typeface="宋体" panose="02010600030101010101" pitchFamily="2" charset="-122"/>
              </a:rPr>
              <a:t>     落实</a:t>
            </a:r>
            <a:r>
              <a:rPr lang="zh-CN" altLang="en-US" sz="2800" dirty="0">
                <a:solidFill>
                  <a:srgbClr val="FFFFFF"/>
                </a:solidFill>
              </a:rPr>
              <a:t>“四免一关怀” ，在当地政府领导下，配合卫生、民政部门切实解决艾滋病患者遗孤免费义务教育问题。</a:t>
            </a:r>
            <a:endParaRPr lang="zh-CN" altLang="en-US" sz="2800">
              <a:solidFill>
                <a:srgbClr val="FFFFFF"/>
              </a:solidFill>
            </a:endParaRPr>
          </a:p>
        </p:txBody>
      </p:sp>
      <p:pic>
        <p:nvPicPr>
          <p:cNvPr id="792580" name="图片 792579"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3602" name="标题 793601"/>
          <p:cNvSpPr>
            <a:spLocks noGrp="1" noRot="1"/>
          </p:cNvSpPr>
          <p:nvPr>
            <p:ph type="title"/>
          </p:nvPr>
        </p:nvSpPr>
        <p:spPr>
          <a:xfrm>
            <a:off x="304800" y="609600"/>
            <a:ext cx="8534400" cy="1371600"/>
          </a:xfrm>
          <a:ln/>
        </p:spPr>
        <p:txBody>
          <a:bodyPr anchor="ctr" anchorCtr="0"/>
          <a:p>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工作层面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93603" name="文本占位符 793602"/>
          <p:cNvSpPr>
            <a:spLocks noGrp="1"/>
          </p:cNvSpPr>
          <p:nvPr>
            <p:ph type="body" idx="1"/>
          </p:nvPr>
        </p:nvSpPr>
        <p:spPr>
          <a:ln/>
        </p:spPr>
        <p:txBody>
          <a:bodyPr/>
          <a:p>
            <a:r>
              <a:rPr lang="zh-CN" altLang="en-US" sz="3600" dirty="0">
                <a:solidFill>
                  <a:srgbClr val="FFFFFF"/>
                </a:solidFill>
                <a:latin typeface="隶书" pitchFamily="49" charset="-122"/>
                <a:ea typeface="隶书" pitchFamily="49" charset="-122"/>
              </a:rPr>
              <a:t>将</a:t>
            </a:r>
            <a:r>
              <a:rPr lang="zh-CN" altLang="en-US" sz="3600" b="1" dirty="0">
                <a:solidFill>
                  <a:srgbClr val="FFFFFF"/>
                </a:solidFill>
                <a:ea typeface="隶书" pitchFamily="49" charset="-122"/>
              </a:rPr>
              <a:t>预防艾滋病健康教育纳入督促检查内容，加大力度，确保各项措施的落实</a:t>
            </a:r>
            <a:endParaRPr lang="zh-CN" altLang="en-US" sz="3600" b="1" dirty="0">
              <a:solidFill>
                <a:srgbClr val="FFFFFF"/>
              </a:solidFill>
              <a:ea typeface="隶书" pitchFamily="49" charset="-122"/>
            </a:endParaRPr>
          </a:p>
          <a:p>
            <a:r>
              <a:rPr lang="zh-CN" altLang="en-US" dirty="0">
                <a:solidFill>
                  <a:srgbClr val="FFFFFF"/>
                </a:solidFill>
              </a:rPr>
              <a:t>检查重点为：落实课时、师资培训、健康教育处方发放、科普图书配备、设置宣传园地以及学生艾滋病防治知识知晓情况等。 </a:t>
            </a:r>
            <a:endParaRPr lang="zh-CN" altLang="en-US">
              <a:solidFill>
                <a:srgbClr val="FFFFFF"/>
              </a:solidFill>
            </a:endParaRPr>
          </a:p>
        </p:txBody>
      </p:sp>
      <p:pic>
        <p:nvPicPr>
          <p:cNvPr id="793604" name="图片 793603"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4626" name="标题 794625"/>
          <p:cNvSpPr>
            <a:spLocks noGrp="1" noRot="1"/>
          </p:cNvSpPr>
          <p:nvPr>
            <p:ph type="title"/>
          </p:nvPr>
        </p:nvSpPr>
        <p:spPr>
          <a:xfrm>
            <a:off x="304800" y="609600"/>
            <a:ext cx="8534400" cy="1371600"/>
          </a:xfrm>
          <a:ln/>
        </p:spPr>
        <p:txBody>
          <a:bodyPr anchor="ctr" anchorCtr="0"/>
          <a:p>
            <a:r>
              <a:rPr lang="zh-CN" altLang="en-US" sz="3200" dirty="0">
                <a:solidFill>
                  <a:srgbClr val="FFFF00"/>
                </a:solidFill>
                <a:latin typeface="隶书" pitchFamily="49" charset="-122"/>
                <a:ea typeface="隶书" pitchFamily="49" charset="-122"/>
              </a:rPr>
              <a:t>教育部对学校预防艾滋病教育的部署和要求</a:t>
            </a:r>
            <a:br>
              <a:rPr lang="zh-CN" altLang="en-US" sz="3400" dirty="0">
                <a:solidFill>
                  <a:srgbClr val="FFFF00"/>
                </a:solidFill>
                <a:latin typeface="隶书" pitchFamily="49" charset="-122"/>
                <a:ea typeface="隶书" pitchFamily="49" charset="-122"/>
              </a:rPr>
            </a:br>
            <a:r>
              <a:rPr lang="zh-CN" altLang="en-US" sz="4800" b="0" dirty="0">
                <a:solidFill>
                  <a:srgbClr val="FFFF00"/>
                </a:solidFill>
                <a:latin typeface="隶书" pitchFamily="49" charset="-122"/>
                <a:ea typeface="隶书" pitchFamily="49" charset="-122"/>
              </a:rPr>
              <a:t>教学层面</a:t>
            </a:r>
            <a:br>
              <a:rPr lang="zh-CN" altLang="en-US" sz="3400" dirty="0">
                <a:solidFill>
                  <a:schemeClr val="accent1"/>
                </a:solidFill>
                <a:latin typeface="隶书" pitchFamily="49" charset="-122"/>
                <a:ea typeface="隶书" pitchFamily="49" charset="-122"/>
              </a:rPr>
            </a:br>
            <a:endParaRPr lang="zh-CN" altLang="en-US" sz="3400">
              <a:solidFill>
                <a:schemeClr val="accent1"/>
              </a:solidFill>
              <a:latin typeface="隶书" pitchFamily="49" charset="-122"/>
              <a:ea typeface="隶书" pitchFamily="49" charset="-122"/>
            </a:endParaRPr>
          </a:p>
        </p:txBody>
      </p:sp>
      <p:sp>
        <p:nvSpPr>
          <p:cNvPr id="794627" name="文本占位符 794626"/>
          <p:cNvSpPr>
            <a:spLocks noGrp="1"/>
          </p:cNvSpPr>
          <p:nvPr>
            <p:ph type="body" idx="1"/>
          </p:nvPr>
        </p:nvSpPr>
        <p:spPr>
          <a:xfrm>
            <a:off x="533400" y="2590800"/>
            <a:ext cx="8153400" cy="3505200"/>
          </a:xfrm>
          <a:ln/>
        </p:spPr>
        <p:txBody>
          <a:bodyPr/>
          <a:p>
            <a:r>
              <a:rPr lang="en-US" altLang="zh-CN" b="1">
                <a:solidFill>
                  <a:srgbClr val="FFFFFF"/>
                </a:solidFill>
                <a:latin typeface="Arial" panose="020B0604020202020204" pitchFamily="34" charset="0"/>
                <a:ea typeface="楷体_GB2312" pitchFamily="49" charset="-122"/>
              </a:rPr>
              <a:t>——</a:t>
            </a:r>
            <a:r>
              <a:rPr lang="en-US" altLang="zh-CN" b="1">
                <a:solidFill>
                  <a:srgbClr val="FFFFFF"/>
                </a:solidFill>
                <a:latin typeface="楷体_GB2312" pitchFamily="49" charset="-122"/>
                <a:ea typeface="楷体_GB2312" pitchFamily="49" charset="-122"/>
              </a:rPr>
              <a:t>《</a:t>
            </a:r>
            <a:r>
              <a:rPr lang="zh-CN" altLang="en-US" b="1" dirty="0">
                <a:solidFill>
                  <a:srgbClr val="FFFFFF"/>
                </a:solidFill>
              </a:rPr>
              <a:t>学校预防艾滋病健康教育基本要求</a:t>
            </a:r>
            <a:r>
              <a:rPr lang="en-US" altLang="zh-CN" b="1">
                <a:solidFill>
                  <a:srgbClr val="FFFFFF"/>
                </a:solidFill>
                <a:latin typeface="楷体_GB2312" pitchFamily="49" charset="-122"/>
                <a:ea typeface="楷体_GB2312" pitchFamily="49" charset="-122"/>
              </a:rPr>
              <a:t>》</a:t>
            </a:r>
            <a:endParaRPr lang="en-US" altLang="zh-CN" b="1">
              <a:solidFill>
                <a:srgbClr val="FFFFFF"/>
              </a:solidFill>
              <a:latin typeface="华文楷体" pitchFamily="2" charset="-122"/>
              <a:ea typeface="华文楷体" pitchFamily="2" charset="-122"/>
            </a:endParaRPr>
          </a:p>
          <a:p>
            <a:pPr>
              <a:buNone/>
            </a:pPr>
            <a:r>
              <a:rPr lang="zh-CN" altLang="en-US" b="1">
                <a:solidFill>
                  <a:srgbClr val="FFFFFF"/>
                </a:solidFill>
                <a:latin typeface="楷体_GB2312" pitchFamily="49" charset="-122"/>
                <a:ea typeface="楷体_GB2312" pitchFamily="49" charset="-122"/>
              </a:rPr>
              <a:t>　</a:t>
            </a:r>
            <a:endParaRPr lang="zh-CN" altLang="en-US" b="1" dirty="0">
              <a:solidFill>
                <a:srgbClr val="FFFFFF"/>
              </a:solidFill>
              <a:latin typeface="楷体_GB2312" pitchFamily="49" charset="-122"/>
              <a:ea typeface="楷体_GB2312" pitchFamily="49" charset="-122"/>
            </a:endParaRPr>
          </a:p>
          <a:p>
            <a:pPr>
              <a:buNone/>
            </a:pPr>
            <a:r>
              <a:rPr lang="zh-CN" altLang="en-US" b="1" dirty="0">
                <a:solidFill>
                  <a:srgbClr val="FFFFFF"/>
                </a:solidFill>
                <a:latin typeface="楷体_GB2312" pitchFamily="49" charset="-122"/>
                <a:ea typeface="楷体_GB2312" pitchFamily="49" charset="-122"/>
              </a:rPr>
              <a:t>  </a:t>
            </a:r>
            <a:r>
              <a:rPr lang="en-US" altLang="zh-CN" b="1">
                <a:solidFill>
                  <a:srgbClr val="FFFFFF"/>
                </a:solidFill>
                <a:latin typeface="Arial" panose="020B0604020202020204" pitchFamily="34" charset="0"/>
                <a:ea typeface="楷体_GB2312" pitchFamily="49" charset="-122"/>
              </a:rPr>
              <a:t>——</a:t>
            </a:r>
            <a:r>
              <a:rPr lang="en-US" altLang="zh-CN" b="1">
                <a:solidFill>
                  <a:srgbClr val="FFFFFF"/>
                </a:solidFill>
                <a:latin typeface="楷体_GB2312" pitchFamily="49" charset="-122"/>
                <a:ea typeface="楷体_GB2312" pitchFamily="49" charset="-122"/>
              </a:rPr>
              <a:t>《</a:t>
            </a:r>
            <a:r>
              <a:rPr lang="zh-CN" altLang="en-US" b="1" dirty="0">
                <a:solidFill>
                  <a:srgbClr val="FFFFFF"/>
                </a:solidFill>
                <a:latin typeface="楷体_GB2312" pitchFamily="49" charset="-122"/>
                <a:ea typeface="楷体_GB2312" pitchFamily="49" charset="-122"/>
              </a:rPr>
              <a:t>中小学生预防艾滋病专题教育大纲</a:t>
            </a:r>
            <a:r>
              <a:rPr lang="en-US" altLang="zh-CN" b="1">
                <a:solidFill>
                  <a:srgbClr val="FFFFFF"/>
                </a:solidFill>
                <a:latin typeface="楷体_GB2312" pitchFamily="49" charset="-122"/>
                <a:ea typeface="楷体_GB2312" pitchFamily="49" charset="-122"/>
              </a:rPr>
              <a:t>》</a:t>
            </a:r>
            <a:endParaRPr lang="en-US" altLang="zh-CN">
              <a:solidFill>
                <a:srgbClr val="FFFFFF"/>
              </a:solidFill>
            </a:endParaRPr>
          </a:p>
        </p:txBody>
      </p:sp>
      <p:pic>
        <p:nvPicPr>
          <p:cNvPr id="794628" name="图片 794627" descr="hiv3"/>
          <p:cNvPicPr>
            <a:picLocks noChangeAspect="1"/>
          </p:cNvPicPr>
          <p:nvPr/>
        </p:nvPicPr>
        <p:blipFill>
          <a:blip r:embed="rId1"/>
          <a:stretch>
            <a:fillRect/>
          </a:stretch>
        </p:blipFill>
        <p:spPr>
          <a:xfrm>
            <a:off x="228600" y="457200"/>
            <a:ext cx="473075" cy="533400"/>
          </a:xfrm>
          <a:prstGeom prst="rect">
            <a:avLst/>
          </a:prstGeom>
          <a:noFill/>
          <a:ln w="9525">
            <a:noFill/>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7394" name="标题 827393"/>
          <p:cNvSpPr>
            <a:spLocks noGrp="1" noRot="1"/>
          </p:cNvSpPr>
          <p:nvPr>
            <p:ph type="title"/>
          </p:nvPr>
        </p:nvSpPr>
        <p:spPr>
          <a:ln/>
        </p:spPr>
        <p:txBody>
          <a:bodyPr anchor="ctr" anchorCtr="0"/>
          <a:p>
            <a:endParaRPr dirty="0"/>
          </a:p>
        </p:txBody>
      </p:sp>
      <p:sp>
        <p:nvSpPr>
          <p:cNvPr id="827395" name="文本占位符 827394"/>
          <p:cNvSpPr>
            <a:spLocks noGrp="1"/>
          </p:cNvSpPr>
          <p:nvPr>
            <p:ph type="body" idx="1"/>
          </p:nvPr>
        </p:nvSpPr>
        <p:spPr>
          <a:ln/>
        </p:spPr>
        <p:txBody>
          <a:bodyPr/>
          <a:p>
            <a:pPr>
              <a:spcBef>
                <a:spcPct val="0"/>
              </a:spcBef>
              <a:buClrTx/>
              <a:buSzTx/>
              <a:buFontTx/>
              <a:buNone/>
            </a:pPr>
            <a:r>
              <a:rPr lang="en-US" altLang="zh-CN" sz="9600" b="1" dirty="0">
                <a:solidFill>
                  <a:srgbClr val="FFFF00"/>
                </a:solidFill>
                <a:latin typeface="Times New Roman" panose="02020603050405020304" pitchFamily="18" charset="0"/>
                <a:ea typeface="楷体_GB2312" pitchFamily="49" charset="-122"/>
              </a:rPr>
              <a:t>        </a:t>
            </a:r>
            <a:r>
              <a:rPr lang="zh-CN" altLang="en-US" sz="9600" b="1" dirty="0">
                <a:solidFill>
                  <a:srgbClr val="FFFF00"/>
                </a:solidFill>
                <a:latin typeface="Times New Roman" panose="02020603050405020304" pitchFamily="18" charset="0"/>
                <a:ea typeface="楷体_GB2312" pitchFamily="49" charset="-122"/>
              </a:rPr>
              <a:t>谢  谢！</a:t>
            </a:r>
            <a:endParaRPr lang="zh-CN" altLang="en-US" dirty="0">
              <a:solidFill>
                <a:srgbClr val="FFFF00"/>
              </a:solidFill>
            </a:endParaRPr>
          </a:p>
          <a:p>
            <a:pPr>
              <a:buNone/>
            </a:pPr>
            <a:endParaRPr lang="zh-CN" altLang="en-US" dirty="0"/>
          </a:p>
          <a:p>
            <a:pPr>
              <a:buNone/>
            </a:pPr>
            <a:endParaRPr lang="zh-CN" altLang="en-US" sz="2800" dirty="0"/>
          </a:p>
          <a:p>
            <a:pPr algn="ctr">
              <a:buNone/>
            </a:pPr>
            <a:r>
              <a:rPr lang="en-US" altLang="zh-CN" b="1"/>
              <a:t>Tel: 59512741</a:t>
            </a:r>
            <a:endParaRPr lang="en-US" altLang="zh-CN" b="1"/>
          </a:p>
          <a:p>
            <a:pPr algn="ctr">
              <a:buNone/>
            </a:pPr>
            <a:r>
              <a:rPr lang="en-US" altLang="zh-CN" b="1"/>
              <a:t>E-mail: </a:t>
            </a:r>
            <a:r>
              <a:rPr lang="en-US" altLang="zh-CN" b="1" u="sng" err="1">
                <a:solidFill>
                  <a:schemeClr val="hlink"/>
                </a:solidFill>
                <a:hlinkClick r:id="rId1"/>
              </a:rPr>
              <a:t>aids@w</a:t>
            </a:r>
            <a:r>
              <a:rPr lang="en-US" altLang="zh-CN" b="1" u="sng" err="1">
                <a:solidFill>
                  <a:schemeClr val="hlink"/>
                </a:solidFill>
              </a:rPr>
              <a:t>hcdc.org</a:t>
            </a:r>
            <a:endParaRPr lang="en-US" altLang="zh-CN" b="1" u="sng">
              <a:solidFill>
                <a:schemeClr val="hlink"/>
              </a:solidFill>
            </a:endParaRPr>
          </a:p>
          <a:p>
            <a:pPr algn="ctr">
              <a:buNone/>
            </a:pPr>
            <a:r>
              <a:rPr lang="en-US" altLang="zh-CN" b="1" err="1"/>
              <a:t>www.wucdc.org</a:t>
            </a:r>
            <a:endParaRPr lang="en-US" altLang="zh-CN" b="1"/>
          </a:p>
          <a:p>
            <a:pPr>
              <a:buNone/>
            </a:pPr>
            <a:endParaRPr lang="en-US" altLang="zh-CN"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4306" name="内容占位符 354305" descr="photo_d"/>
          <p:cNvPicPr>
            <a:picLocks noChangeAspect="1"/>
          </p:cNvPicPr>
          <p:nvPr>
            <p:ph idx="4294967295"/>
          </p:nvPr>
        </p:nvPicPr>
        <p:blipFill>
          <a:blip r:embed="rId1"/>
          <a:stretch>
            <a:fillRect/>
          </a:stretch>
        </p:blipFill>
        <p:spPr>
          <a:xfrm>
            <a:off x="0" y="0"/>
            <a:ext cx="9144000" cy="6858000"/>
          </a:xfrm>
          <a:ln/>
        </p:spPr>
      </p:pic>
      <p:sp>
        <p:nvSpPr>
          <p:cNvPr id="354313" name="文本框 354312"/>
          <p:cNvSpPr txBox="1"/>
          <p:nvPr/>
        </p:nvSpPr>
        <p:spPr>
          <a:xfrm>
            <a:off x="1042988" y="333375"/>
            <a:ext cx="4249737" cy="1190625"/>
          </a:xfrm>
          <a:prstGeom prst="rect">
            <a:avLst/>
          </a:prstGeom>
          <a:noFill/>
          <a:ln w="9525">
            <a:noFill/>
          </a:ln>
        </p:spPr>
        <p:txBody>
          <a:bodyPr>
            <a:spAutoFit/>
          </a:bodyPr>
          <a:p>
            <a:pPr>
              <a:spcBef>
                <a:spcPct val="50000"/>
              </a:spcBef>
            </a:pPr>
            <a:r>
              <a:rPr lang="zh-CN" altLang="en-US" sz="3600" b="1" dirty="0">
                <a:solidFill>
                  <a:srgbClr val="FF3300"/>
                </a:solidFill>
                <a:latin typeface="Arial" panose="020B0604020202020204" pitchFamily="34" charset="0"/>
                <a:ea typeface="黑体" panose="02010609060101010101" pitchFamily="49" charset="-122"/>
              </a:rPr>
              <a:t>不恐惧、不歧视，我能做到，你呢？</a:t>
            </a:r>
            <a:endParaRPr lang="zh-CN" altLang="en-US" sz="3600" b="1" dirty="0">
              <a:solidFill>
                <a:srgbClr val="FF3300"/>
              </a:solidFill>
              <a:latin typeface="Arial" panose="020B0604020202020204" pitchFamily="34" charset="0"/>
              <a:ea typeface="黑体" panose="02010609060101010101" pitchFamily="49" charset="-122"/>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45" name="图片 471044" descr="C16"/>
          <p:cNvPicPr>
            <a:picLocks noChangeAspect="1"/>
          </p:cNvPicPr>
          <p:nvPr/>
        </p:nvPicPr>
        <p:blipFill>
          <a:blip r:embed="rId1"/>
          <a:srcRect l="12683" t="15392" b="12827"/>
          <a:stretch>
            <a:fillRect/>
          </a:stretch>
        </p:blipFill>
        <p:spPr>
          <a:xfrm>
            <a:off x="1476375" y="2997200"/>
            <a:ext cx="6337300" cy="3638550"/>
          </a:xfrm>
          <a:prstGeom prst="rect">
            <a:avLst/>
          </a:prstGeom>
          <a:noFill/>
          <a:ln w="9525">
            <a:noFill/>
          </a:ln>
        </p:spPr>
      </p:pic>
      <p:sp>
        <p:nvSpPr>
          <p:cNvPr id="471042" name="文本占位符 471041"/>
          <p:cNvSpPr>
            <a:spLocks noGrp="1"/>
          </p:cNvSpPr>
          <p:nvPr>
            <p:ph type="body" idx="1"/>
          </p:nvPr>
        </p:nvSpPr>
        <p:spPr>
          <a:xfrm>
            <a:off x="762000" y="838200"/>
            <a:ext cx="8229600" cy="2665413"/>
          </a:xfrm>
          <a:ln/>
        </p:spPr>
        <p:txBody>
          <a:bodyPr vert="horz" wrap="square" lIns="91440" tIns="45720" rIns="91440" bIns="45720" anchor="t" anchorCtr="0"/>
          <a:p>
            <a:pPr marL="357505" indent="-357505">
              <a:lnSpc>
                <a:spcPct val="120000"/>
              </a:lnSpc>
            </a:pPr>
            <a:r>
              <a:rPr lang="zh-CN" altLang="en-US" sz="2400" dirty="0">
                <a:solidFill>
                  <a:schemeClr val="accent2"/>
                </a:solidFill>
              </a:rPr>
              <a:t>艾滋病病毒进入人体一段时间后，人体血液中可产生一种被称为</a:t>
            </a:r>
            <a:r>
              <a:rPr lang="zh-CN" altLang="en-US" sz="2400" dirty="0">
                <a:solidFill>
                  <a:srgbClr val="FF3300"/>
                </a:solidFill>
              </a:rPr>
              <a:t>艾滋病病毒抗体</a:t>
            </a:r>
            <a:r>
              <a:rPr lang="zh-CN" altLang="en-US" sz="2400" dirty="0">
                <a:solidFill>
                  <a:schemeClr val="accent2"/>
                </a:solidFill>
              </a:rPr>
              <a:t>的物质。通过实验室检测，如果在某人的血液中查出这种抗体，就表明这个人感染了艾滋病病毒。</a:t>
            </a:r>
            <a:endParaRPr lang="zh-CN" altLang="en-US" sz="2400" dirty="0">
              <a:solidFill>
                <a:schemeClr val="accent2"/>
              </a:solidFill>
            </a:endParaRPr>
          </a:p>
          <a:p>
            <a:pPr marL="357505" indent="-357505">
              <a:lnSpc>
                <a:spcPct val="120000"/>
              </a:lnSpc>
            </a:pPr>
            <a:r>
              <a:rPr lang="zh-CN" altLang="en-US" sz="2400" dirty="0">
                <a:solidFill>
                  <a:schemeClr val="accent2"/>
                </a:solidFill>
              </a:rPr>
              <a:t>是否感染艾滋病，必须经过</a:t>
            </a:r>
            <a:r>
              <a:rPr lang="zh-CN" altLang="en-US" sz="2400" dirty="0">
                <a:solidFill>
                  <a:srgbClr val="FF3300"/>
                </a:solidFill>
              </a:rPr>
              <a:t>检测</a:t>
            </a:r>
            <a:r>
              <a:rPr lang="zh-CN" altLang="en-US" sz="2400" dirty="0">
                <a:solidFill>
                  <a:schemeClr val="accent2"/>
                </a:solidFill>
              </a:rPr>
              <a:t>才能确定。</a:t>
            </a:r>
            <a:endParaRPr lang="zh-CN" altLang="en-US" sz="2400" dirty="0">
              <a:solidFill>
                <a:schemeClr val="accent2"/>
              </a:solidFill>
            </a:endParaRP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8994" name="标题 468993"/>
          <p:cNvSpPr>
            <a:spLocks noGrp="1"/>
          </p:cNvSpPr>
          <p:nvPr>
            <p:ph type="title"/>
          </p:nvPr>
        </p:nvSpPr>
        <p:spPr>
          <a:xfrm>
            <a:off x="1150938" y="884238"/>
            <a:ext cx="7793037" cy="609600"/>
          </a:xfrm>
          <a:ln/>
        </p:spPr>
        <p:txBody>
          <a:bodyPr anchor="b" anchorCtr="0"/>
          <a:p>
            <a:r>
              <a:rPr lang="zh-CN" altLang="en-US" sz="3600" dirty="0"/>
              <a:t>二、</a:t>
            </a:r>
            <a:r>
              <a:rPr lang="zh-CN" altLang="en-US" dirty="0"/>
              <a:t>艾滋病的传播途径</a:t>
            </a:r>
            <a:endParaRPr lang="zh-CN" altLang="en-US" dirty="0"/>
          </a:p>
        </p:txBody>
      </p:sp>
      <p:sp>
        <p:nvSpPr>
          <p:cNvPr id="468995" name="文本占位符 468994"/>
          <p:cNvSpPr>
            <a:spLocks noGrp="1"/>
          </p:cNvSpPr>
          <p:nvPr>
            <p:ph type="body" idx="1"/>
          </p:nvPr>
        </p:nvSpPr>
        <p:spPr>
          <a:xfrm>
            <a:off x="611188" y="1905000"/>
            <a:ext cx="8229600" cy="2057400"/>
          </a:xfrm>
          <a:ln/>
        </p:spPr>
        <p:txBody>
          <a:bodyPr/>
          <a:p>
            <a:pPr marL="539750" indent="-539750">
              <a:lnSpc>
                <a:spcPct val="80000"/>
              </a:lnSpc>
            </a:pPr>
            <a:r>
              <a:rPr lang="zh-CN" altLang="en-US" sz="2000" dirty="0">
                <a:solidFill>
                  <a:schemeClr val="accent2"/>
                </a:solidFill>
              </a:rPr>
              <a:t>艾滋病病毒感染者和艾滋病病人是本病的</a:t>
            </a:r>
            <a:r>
              <a:rPr lang="zh-CN" altLang="en-US" sz="2000" dirty="0">
                <a:solidFill>
                  <a:srgbClr val="FF3300"/>
                </a:solidFill>
              </a:rPr>
              <a:t>传染源。</a:t>
            </a:r>
            <a:endParaRPr lang="zh-CN" altLang="en-US" sz="2000" dirty="0">
              <a:solidFill>
                <a:srgbClr val="FF3300"/>
              </a:solidFill>
            </a:endParaRPr>
          </a:p>
          <a:p>
            <a:pPr marL="539750" indent="-539750">
              <a:lnSpc>
                <a:spcPct val="80000"/>
              </a:lnSpc>
            </a:pPr>
            <a:r>
              <a:rPr lang="zh-CN" altLang="en-US" sz="2000" dirty="0">
                <a:solidFill>
                  <a:schemeClr val="accent2"/>
                </a:solidFill>
              </a:rPr>
              <a:t>艾滋病病毒是一种极小的微生物，主要存活于艾滋病病毒感染者和病人的血液、精液、阴道分泌物、乳汁及淋巴液等</a:t>
            </a:r>
            <a:r>
              <a:rPr lang="zh-CN" altLang="en-US" sz="2000" dirty="0">
                <a:solidFill>
                  <a:srgbClr val="FF3300"/>
                </a:solidFill>
              </a:rPr>
              <a:t>体液</a:t>
            </a:r>
            <a:r>
              <a:rPr lang="zh-CN" altLang="en-US" sz="2000" dirty="0">
                <a:solidFill>
                  <a:schemeClr val="accent2"/>
                </a:solidFill>
              </a:rPr>
              <a:t>中。</a:t>
            </a:r>
            <a:endParaRPr lang="zh-CN" altLang="en-US" sz="2000" dirty="0">
              <a:solidFill>
                <a:schemeClr val="accent2"/>
              </a:solidFill>
            </a:endParaRPr>
          </a:p>
          <a:p>
            <a:pPr marL="539750" indent="-539750">
              <a:lnSpc>
                <a:spcPct val="80000"/>
              </a:lnSpc>
            </a:pPr>
            <a:r>
              <a:rPr lang="zh-CN" altLang="en-US" sz="2000" dirty="0">
                <a:solidFill>
                  <a:schemeClr val="accent2"/>
                </a:solidFill>
                <a:latin typeface="宋体" panose="02010600030101010101" pitchFamily="2" charset="-122"/>
              </a:rPr>
              <a:t>尿、粪便、呕吐物、汗液、唾液、眼泪等由于病毒含量少或者根本就没有病毒存在，所以不能造成艾滋病毒传播。</a:t>
            </a:r>
            <a:endParaRPr lang="zh-CN" altLang="en-US" sz="2000" dirty="0">
              <a:solidFill>
                <a:schemeClr val="accent2"/>
              </a:solidFill>
              <a:latin typeface="宋体" panose="02010600030101010101" pitchFamily="2" charset="-122"/>
            </a:endParaRPr>
          </a:p>
          <a:p>
            <a:pPr marL="539750" indent="-539750">
              <a:lnSpc>
                <a:spcPct val="80000"/>
              </a:lnSpc>
            </a:pPr>
            <a:r>
              <a:rPr lang="zh-CN" altLang="en-US" sz="2000" dirty="0">
                <a:solidFill>
                  <a:schemeClr val="accent2"/>
                </a:solidFill>
              </a:rPr>
              <a:t>因此，艾滋病病毒通过</a:t>
            </a:r>
            <a:r>
              <a:rPr lang="zh-CN" altLang="en-US" sz="2000" dirty="0">
                <a:solidFill>
                  <a:schemeClr val="hlink"/>
                </a:solidFill>
              </a:rPr>
              <a:t>性、血液、母婴</a:t>
            </a:r>
            <a:r>
              <a:rPr lang="zh-CN" altLang="en-US" sz="2000" dirty="0">
                <a:solidFill>
                  <a:schemeClr val="accent2"/>
                </a:solidFill>
              </a:rPr>
              <a:t>三种途径传播</a:t>
            </a:r>
            <a:endParaRPr lang="zh-CN" altLang="en-US" sz="2000" dirty="0">
              <a:solidFill>
                <a:schemeClr val="accent2"/>
              </a:solidFill>
            </a:endParaRPr>
          </a:p>
        </p:txBody>
      </p:sp>
      <p:pic>
        <p:nvPicPr>
          <p:cNvPr id="468997" name="图片 468996" descr="A"/>
          <p:cNvPicPr>
            <a:picLocks noChangeAspect="1"/>
          </p:cNvPicPr>
          <p:nvPr/>
        </p:nvPicPr>
        <p:blipFill>
          <a:blip r:embed="rId1"/>
          <a:srcRect l="18832" t="19128" r="14085" b="24361"/>
          <a:stretch>
            <a:fillRect/>
          </a:stretch>
        </p:blipFill>
        <p:spPr>
          <a:xfrm>
            <a:off x="1042988" y="4113213"/>
            <a:ext cx="6877050" cy="2411412"/>
          </a:xfrm>
          <a:prstGeom prst="rect">
            <a:avLst/>
          </a:prstGeom>
          <a:noFill/>
          <a:ln w="9525">
            <a:noFill/>
          </a:ln>
        </p:spPr>
      </p:pic>
    </p:spTree>
  </p:cSld>
  <p:clrMapOvr>
    <a:masterClrMapping/>
  </p:clrMapOvr>
  <p:transition>
    <p:random/>
  </p:transition>
</p:sld>
</file>

<file path=ppt/theme/theme1.xml><?xml version="1.0" encoding="utf-8"?>
<a:theme xmlns:a="http://schemas.openxmlformats.org/drawingml/2006/main" name="Blends">
  <a:themeElements>
    <a:clrScheme name="">
      <a:dk1>
        <a:srgbClr val="000000"/>
      </a:dk1>
      <a:lt1>
        <a:srgbClr val="FFFFFF"/>
      </a:lt1>
      <a:dk2>
        <a:srgbClr val="000000"/>
      </a:dk2>
      <a:lt2>
        <a:srgbClr val="1C1C1C"/>
      </a:lt2>
      <a:accent1>
        <a:srgbClr val="00E4A8"/>
      </a:accent1>
      <a:accent2>
        <a:srgbClr val="000066"/>
      </a:accent2>
      <a:accent3>
        <a:srgbClr val="FFFFFF"/>
      </a:accent3>
      <a:accent4>
        <a:srgbClr val="000000"/>
      </a:accent4>
      <a:accent5>
        <a:srgbClr val="AAEFD0"/>
      </a:accent5>
      <a:accent6>
        <a:srgbClr val="00005B"/>
      </a:accent6>
      <a:hlink>
        <a:srgbClr val="FF0000"/>
      </a:hlink>
      <a:folHlink>
        <a:srgbClr val="3333CC"/>
      </a:folHlink>
    </a:clrScheme>
    <a:fontScheme name="">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00"/>
        </a:lt1>
        <a:dk2>
          <a:srgbClr val="DDDDDD"/>
        </a:dk2>
        <a:lt2>
          <a:srgbClr val="969696"/>
        </a:lt2>
        <a:accent1>
          <a:srgbClr val="00E4A8"/>
        </a:accent1>
        <a:accent2>
          <a:srgbClr val="3333CC"/>
        </a:accent2>
        <a:accent3>
          <a:srgbClr val="AAAAAA"/>
        </a:accent3>
        <a:accent4>
          <a:srgbClr val="DCDCDC"/>
        </a:accent4>
        <a:accent5>
          <a:srgbClr val="AAEFD0"/>
        </a:accent5>
        <a:accent6>
          <a:srgbClr val="2D2DB7"/>
        </a:accent6>
        <a:hlink>
          <a:srgbClr val="FF5050"/>
        </a:hlink>
        <a:folHlink>
          <a:srgbClr val="FFCF01"/>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0"/>
        </a:accent5>
        <a:accent6>
          <a:srgbClr val="E5B900"/>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2F2F2"/>
        </a:accent5>
        <a:accent6>
          <a:srgbClr val="727272"/>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
        <a:dk1>
          <a:srgbClr val="FFFFFF"/>
        </a:dk1>
        <a:lt1>
          <a:srgbClr val="0000CC"/>
        </a:lt1>
        <a:dk2>
          <a:srgbClr val="FFFFCC"/>
        </a:dk2>
        <a:lt2>
          <a:srgbClr val="000094"/>
        </a:lt2>
        <a:accent1>
          <a:srgbClr val="3193FF"/>
        </a:accent1>
        <a:accent2>
          <a:srgbClr val="9900FF"/>
        </a:accent2>
        <a:accent3>
          <a:srgbClr val="AAAAE2"/>
        </a:accent3>
        <a:accent4>
          <a:srgbClr val="DCDCDC"/>
        </a:accent4>
        <a:accent5>
          <a:srgbClr val="ADC8FF"/>
        </a:accent5>
        <a:accent6>
          <a:srgbClr val="8900E5"/>
        </a:accent6>
        <a:hlink>
          <a:srgbClr val="FF3399"/>
        </a:hlink>
        <a:folHlink>
          <a:srgbClr val="FF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CCA"/>
        </a:accent5>
        <a:accent6>
          <a:srgbClr val="4345A2"/>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AAB82"/>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5"/>
        </a:accent5>
        <a:accent6>
          <a:srgbClr val="ACACAC"/>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
  <a:themeElements>
    <a:clrScheme name="">
      <a:dk1>
        <a:srgbClr val="FFFFFF"/>
      </a:dk1>
      <a:lt1>
        <a:srgbClr val="003399"/>
      </a:lt1>
      <a:dk2>
        <a:srgbClr val="E5E5FF"/>
      </a:dk2>
      <a:lt2>
        <a:srgbClr val="000514"/>
      </a:lt2>
      <a:accent1>
        <a:srgbClr val="0099CC"/>
      </a:accent1>
      <a:accent2>
        <a:srgbClr val="A886E0"/>
      </a:accent2>
      <a:accent3>
        <a:srgbClr val="AAADCA"/>
      </a:accent3>
      <a:accent4>
        <a:srgbClr val="DCDCDC"/>
      </a:accent4>
      <a:accent5>
        <a:srgbClr val="AACAE2"/>
      </a:accent5>
      <a:accent6>
        <a:srgbClr val="9678C9"/>
      </a:accent6>
      <a:hlink>
        <a:srgbClr val="FFCC00"/>
      </a:hlink>
      <a:folHlink>
        <a:srgbClr val="FFFFCC"/>
      </a:folHlink>
    </a:clrScheme>
    <a:fontScheme name="">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3399"/>
        </a:lt1>
        <a:dk2>
          <a:srgbClr val="E5E5FF"/>
        </a:dk2>
        <a:lt2>
          <a:srgbClr val="000514"/>
        </a:lt2>
        <a:accent1>
          <a:srgbClr val="0099CC"/>
        </a:accent1>
        <a:accent2>
          <a:srgbClr val="A886E0"/>
        </a:accent2>
        <a:accent3>
          <a:srgbClr val="AAADCA"/>
        </a:accent3>
        <a:accent4>
          <a:srgbClr val="DCDCDC"/>
        </a:accent4>
        <a:accent5>
          <a:srgbClr val="AACAE2"/>
        </a:accent5>
        <a:accent6>
          <a:srgbClr val="9678C9"/>
        </a:accent6>
        <a:hlink>
          <a:srgbClr val="FFCC00"/>
        </a:hlink>
        <a:folHlink>
          <a:srgbClr val="FFFFCC"/>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DFDFE9"/>
        </a:dk2>
        <a:lt2>
          <a:srgbClr val="3E3E5C"/>
        </a:lt2>
        <a:accent1>
          <a:srgbClr val="CC66FF"/>
        </a:accent1>
        <a:accent2>
          <a:srgbClr val="679ACD"/>
        </a:accent2>
        <a:accent3>
          <a:srgbClr val="B9B9CA"/>
        </a:accent3>
        <a:accent4>
          <a:srgbClr val="DCDCDC"/>
        </a:accent4>
        <a:accent5>
          <a:srgbClr val="E2B9FF"/>
        </a:accent5>
        <a:accent6>
          <a:srgbClr val="5C8AB8"/>
        </a:accent6>
        <a:hlink>
          <a:srgbClr val="CCECFF"/>
        </a:hlink>
        <a:folHlink>
          <a:srgbClr val="CCCCFF"/>
        </a:folHlink>
      </a:clrScheme>
      <a:clrMap bg1="lt1" tx1="dk1" bg2="lt2" tx2="dk2" accent1="accent1" accent2="accent2" accent3="accent3" accent4="accent4" accent5="accent5" accent6="accent6" hlink="hlink" folHlink="folHlink"/>
    </a:extraClrScheme>
    <a:extraClrScheme>
      <a:clrScheme name="">
        <a:dk1>
          <a:srgbClr val="FFFFFF"/>
        </a:dk1>
        <a:lt1>
          <a:srgbClr val="4A9400"/>
        </a:lt1>
        <a:dk2>
          <a:srgbClr val="BAE8BA"/>
        </a:dk2>
        <a:lt2>
          <a:srgbClr val="2A5400"/>
        </a:lt2>
        <a:accent1>
          <a:srgbClr val="33CC33"/>
        </a:accent1>
        <a:accent2>
          <a:srgbClr val="99CC00"/>
        </a:accent2>
        <a:accent3>
          <a:srgbClr val="B2C8AA"/>
        </a:accent3>
        <a:accent4>
          <a:srgbClr val="DCDCDC"/>
        </a:accent4>
        <a:accent5>
          <a:srgbClr val="ADE2AD"/>
        </a:accent5>
        <a:accent6>
          <a:srgbClr val="89B700"/>
        </a:accent6>
        <a:hlink>
          <a:srgbClr val="99FF33"/>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1596D"/>
        </a:lt1>
        <a:dk2>
          <a:srgbClr val="DDDDDD"/>
        </a:dk2>
        <a:lt2>
          <a:srgbClr val="000000"/>
        </a:lt2>
        <a:accent1>
          <a:srgbClr val="787E8A"/>
        </a:accent1>
        <a:accent2>
          <a:srgbClr val="339966"/>
        </a:accent2>
        <a:accent3>
          <a:srgbClr val="B3B5BB"/>
        </a:accent3>
        <a:accent4>
          <a:srgbClr val="DCDCDC"/>
        </a:accent4>
        <a:accent5>
          <a:srgbClr val="BEC0C4"/>
        </a:accent5>
        <a:accent6>
          <a:srgbClr val="2D895B"/>
        </a:accent6>
        <a:hlink>
          <a:srgbClr val="00FFFF"/>
        </a:hlink>
        <a:folHlink>
          <a:srgbClr val="74B6D0"/>
        </a:folHlink>
      </a:clrScheme>
      <a:clrMap bg1="lt1" tx1="dk1" bg2="lt2" tx2="dk2" accent1="accent1" accent2="accent2" accent3="accent3" accent4="accent4" accent5="accent5" accent6="accent6" hlink="hlink" folHlink="folHlink"/>
    </a:extraClrScheme>
    <a:extraClrScheme>
      <a:clrScheme name="">
        <a:dk1>
          <a:srgbClr val="FFFFFF"/>
        </a:dk1>
        <a:lt1>
          <a:srgbClr val="8C0000"/>
        </a:lt1>
        <a:dk2>
          <a:srgbClr val="DFD293"/>
        </a:dk2>
        <a:lt2>
          <a:srgbClr val="5C1F00"/>
        </a:lt2>
        <a:accent1>
          <a:srgbClr val="FF6845"/>
        </a:accent1>
        <a:accent2>
          <a:srgbClr val="BE7960"/>
        </a:accent2>
        <a:accent3>
          <a:srgbClr val="C5AAAA"/>
        </a:accent3>
        <a:accent4>
          <a:srgbClr val="DCDCDC"/>
        </a:accent4>
        <a:accent5>
          <a:srgbClr val="FFB9B1"/>
        </a:accent5>
        <a:accent6>
          <a:srgbClr val="AA6C55"/>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
        <a:dk1>
          <a:srgbClr val="F7F3F3"/>
        </a:dk1>
        <a:lt1>
          <a:srgbClr val="8A6362"/>
        </a:lt1>
        <a:dk2>
          <a:srgbClr val="D8C1BA"/>
        </a:dk2>
        <a:lt2>
          <a:srgbClr val="5E4444"/>
        </a:lt2>
        <a:accent1>
          <a:srgbClr val="CC6600"/>
        </a:accent1>
        <a:accent2>
          <a:srgbClr val="C16059"/>
        </a:accent2>
        <a:accent3>
          <a:srgbClr val="C4B8B8"/>
        </a:accent3>
        <a:accent4>
          <a:srgbClr val="D5D1D1"/>
        </a:accent4>
        <a:accent5>
          <a:srgbClr val="E2B9AA"/>
        </a:accent5>
        <a:accent6>
          <a:srgbClr val="AD554F"/>
        </a:accent6>
        <a:hlink>
          <a:srgbClr val="FFCC00"/>
        </a:hlink>
        <a:folHlink>
          <a:srgbClr val="CBB557"/>
        </a:folHlink>
      </a:clrScheme>
      <a:clrMap bg1="lt1" tx1="dk1" bg2="lt2" tx2="dk2" accent1="accent1" accent2="accent2" accent3="accent3" accent4="accent4" accent5="accent5" accent6="accent6" hlink="hlink" folHlink="folHlink"/>
    </a:extraClrScheme>
    <a:extraClrScheme>
      <a:clrScheme name="">
        <a:dk1>
          <a:srgbClr val="FFFFFF"/>
        </a:dk1>
        <a:lt1>
          <a:srgbClr val="BFA673"/>
        </a:lt1>
        <a:dk2>
          <a:srgbClr val="E6E3AA"/>
        </a:dk2>
        <a:lt2>
          <a:srgbClr val="7F6737"/>
        </a:lt2>
        <a:accent1>
          <a:srgbClr val="FFCC00"/>
        </a:accent1>
        <a:accent2>
          <a:srgbClr val="808000"/>
        </a:accent2>
        <a:accent3>
          <a:srgbClr val="DBD0BD"/>
        </a:accent3>
        <a:accent4>
          <a:srgbClr val="DCDCDC"/>
        </a:accent4>
        <a:accent5>
          <a:srgbClr val="FFE2AA"/>
        </a:accent5>
        <a:accent6>
          <a:srgbClr val="727200"/>
        </a:accent6>
        <a:hlink>
          <a:srgbClr val="784700"/>
        </a:hlink>
        <a:folHlink>
          <a:srgbClr val="9A7200"/>
        </a:folHlink>
      </a:clrScheme>
      <a:clrMap bg1="lt1" tx1="dk1" bg2="lt2" tx2="dk2" accent1="accent1" accent2="accent2" accent3="accent3" accent4="accent4" accent5="accent5" accent6="accent6" hlink="hlink" folHlink="folHlink"/>
    </a:extraClrScheme>
    <a:extraClrScheme>
      <a:clrScheme name="">
        <a:dk1>
          <a:srgbClr val="4B2500"/>
        </a:dk1>
        <a:lt1>
          <a:srgbClr val="F9F0D3"/>
        </a:lt1>
        <a:dk2>
          <a:srgbClr val="A69564"/>
        </a:dk2>
        <a:lt2>
          <a:srgbClr val="EFDEAF"/>
        </a:lt2>
        <a:accent1>
          <a:srgbClr val="FFFFE3"/>
        </a:accent1>
        <a:accent2>
          <a:srgbClr val="BFBFA7"/>
        </a:accent2>
        <a:accent3>
          <a:srgbClr val="FBF6E5"/>
        </a:accent3>
        <a:accent4>
          <a:srgbClr val="3F1E00"/>
        </a:accent4>
        <a:accent5>
          <a:srgbClr val="FFFFEE"/>
        </a:accent5>
        <a:accent6>
          <a:srgbClr val="ABAB95"/>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9"/>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Designs\Blends.pot</Template>
  <TotalTime>0</TotalTime>
  <Words>9172</Words>
  <Application>WPS 演示</Application>
  <PresentationFormat>在屏幕上显示</PresentationFormat>
  <Paragraphs>743</Paragraphs>
  <Slides>78</Slides>
  <Notes>0</Notes>
  <HiddenSlides>0</HiddenSlides>
  <MMClips>0</MMClips>
  <ScaleCrop>false</ScaleCrop>
  <HeadingPairs>
    <vt:vector size="8" baseType="variant">
      <vt:variant>
        <vt:lpstr>已用的字体</vt:lpstr>
      </vt:variant>
      <vt:variant>
        <vt:i4>17</vt:i4>
      </vt:variant>
      <vt:variant>
        <vt:lpstr>主题</vt:lpstr>
      </vt:variant>
      <vt:variant>
        <vt:i4>2</vt:i4>
      </vt:variant>
      <vt:variant>
        <vt:lpstr>嵌入 OLE 服务器</vt:lpstr>
      </vt:variant>
      <vt:variant>
        <vt:i4>6</vt:i4>
      </vt:variant>
      <vt:variant>
        <vt:lpstr>幻灯片标题</vt:lpstr>
      </vt:variant>
      <vt:variant>
        <vt:i4>78</vt:i4>
      </vt:variant>
    </vt:vector>
  </HeadingPairs>
  <TitlesOfParts>
    <vt:vector size="103" baseType="lpstr">
      <vt:lpstr>Arial</vt:lpstr>
      <vt:lpstr>宋体</vt:lpstr>
      <vt:lpstr>Wingdings</vt:lpstr>
      <vt:lpstr>Tahoma</vt:lpstr>
      <vt:lpstr>Times New Roman</vt:lpstr>
      <vt:lpstr>Garamond</vt:lpstr>
      <vt:lpstr>Segoe Print</vt:lpstr>
      <vt:lpstr>隶书</vt:lpstr>
      <vt:lpstr>微软雅黑</vt:lpstr>
      <vt:lpstr>黑体</vt:lpstr>
      <vt:lpstr>楷体_GB2312</vt:lpstr>
      <vt:lpstr>新宋体</vt:lpstr>
      <vt:lpstr>华文中宋</vt:lpstr>
      <vt:lpstr>ArialMT</vt:lpstr>
      <vt:lpstr>华文隶书</vt:lpstr>
      <vt:lpstr>华文楷体</vt:lpstr>
      <vt:lpstr>Arial Unicode MS</vt:lpstr>
      <vt:lpstr>Blends</vt:lpstr>
      <vt:lpstr>Stream</vt:lpstr>
      <vt:lpstr>MSPhotoEd.3</vt:lpstr>
      <vt:lpstr>MSPhotoEd.3</vt:lpstr>
      <vt:lpstr>MSGraph.Chart.8</vt:lpstr>
      <vt:lpstr>MSGraph.Chart.8</vt:lpstr>
      <vt:lpstr>Excel.Chart.8</vt:lpstr>
      <vt:lpstr>MSGraph.Chart.8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ALL</dc:creator>
  <cp:lastModifiedBy> Shine</cp:lastModifiedBy>
  <cp:revision>143</cp:revision>
  <dcterms:created xsi:type="dcterms:W3CDTF">2005-10-29T01:13:03Z</dcterms:created>
  <dcterms:modified xsi:type="dcterms:W3CDTF">2024-04-01T02:31:29Z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49FA301BD4FA4DD19FB4900B3B6AC57E_13</vt:lpwstr>
  </property>
  <property fmtid="{D5CDD505-2E9C-101B-9397-08002B2CF9AE}" pid="3" name="KSOProductBuildVer">
    <vt:lpwstr>2052-12.1.0.16417</vt:lpwstr>
  </property>
</Properties>
</file>