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92" r:id="rId3"/>
    <p:sldId id="294" r:id="rId5"/>
    <p:sldId id="293" r:id="rId6"/>
    <p:sldId id="295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96" r:id="rId16"/>
    <p:sldId id="306" r:id="rId17"/>
    <p:sldId id="307" r:id="rId18"/>
    <p:sldId id="308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65" userDrawn="1">
          <p15:clr>
            <a:srgbClr val="A4A3A4"/>
          </p15:clr>
        </p15:guide>
        <p15:guide id="3" orient="horz" pos="648" userDrawn="1">
          <p15:clr>
            <a:srgbClr val="A4A3A4"/>
          </p15:clr>
        </p15:guide>
        <p15:guide id="4" orient="horz" pos="648" userDrawn="1">
          <p15:clr>
            <a:srgbClr val="A4A3A4"/>
          </p15:clr>
        </p15:guide>
        <p15:guide id="5" orient="horz" pos="3988" userDrawn="1">
          <p15:clr>
            <a:srgbClr val="A4A3A4"/>
          </p15:clr>
        </p15:guide>
        <p15:guide id="6" orient="horz" pos="38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F88"/>
    <a:srgbClr val="FFC000"/>
    <a:srgbClr val="F99201"/>
    <a:srgbClr val="FCA326"/>
    <a:srgbClr val="4472C4"/>
    <a:srgbClr val="D1EBF3"/>
    <a:srgbClr val="7CB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9496" autoAdjust="0"/>
    <p:restoredTop sz="87544" autoAdjust="0"/>
  </p:normalViewPr>
  <p:slideViewPr>
    <p:cSldViewPr snapToGrid="0" showGuides="1">
      <p:cViewPr>
        <p:scale>
          <a:sx n="80" d="100"/>
          <a:sy n="80" d="100"/>
        </p:scale>
        <p:origin x="-1506" y="-498"/>
      </p:cViewPr>
      <p:guideLst>
        <p:guide pos="416"/>
        <p:guide pos="7265"/>
        <p:guide orient="horz" pos="648"/>
        <p:guide orient="horz" pos="648"/>
        <p:guide orient="horz" pos="3988"/>
        <p:guide orient="horz" pos="38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7CE81-0057-4D99-A7C7-A1DCDF3EF4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86FA6-7A9A-4745-AD82-8369412F55A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FA6-7A9A-4745-AD82-8369412F55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86FA6-7A9A-4745-AD82-8369412F55A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717550" y="457200"/>
            <a:chExt cx="10744200" cy="6057900"/>
          </a:xfrm>
        </p:grpSpPr>
        <p:sp>
          <p:nvSpPr>
            <p:cNvPr id="5" name="矩形: 圆角 4"/>
            <p:cNvSpPr/>
            <p:nvPr/>
          </p:nvSpPr>
          <p:spPr>
            <a:xfrm>
              <a:off x="717550" y="457200"/>
              <a:ext cx="10744200" cy="6057900"/>
            </a:xfrm>
            <a:prstGeom prst="rect">
              <a:avLst/>
            </a:prstGeom>
            <a:solidFill>
              <a:srgbClr val="58B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857108" y="613734"/>
              <a:ext cx="10465084" cy="5744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 userDrawn="1"/>
        </p:nvSpPr>
        <p:spPr>
          <a:xfrm>
            <a:off x="1585912" y="422414"/>
            <a:ext cx="436608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spc="600" dirty="0">
                <a:ln w="6350">
                  <a:noFill/>
                </a:ln>
                <a:solidFill>
                  <a:srgbClr val="58BF88"/>
                </a:solidFill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日常保健</a:t>
            </a:r>
            <a:endParaRPr lang="zh-CN" altLang="en-US" sz="4000" spc="600" dirty="0">
              <a:ln w="6350">
                <a:noFill/>
              </a:ln>
              <a:solidFill>
                <a:srgbClr val="58BF88"/>
              </a:solidFill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/>
          <a:srcRect l="13254" t="43593" r="32365"/>
          <a:stretch>
            <a:fillRect/>
          </a:stretch>
        </p:blipFill>
        <p:spPr>
          <a:xfrm rot="8074773">
            <a:off x="327415" y="164144"/>
            <a:ext cx="1429640" cy="1346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0" y="0"/>
            <a:ext cx="12192000" cy="6858000"/>
            <a:chOff x="717550" y="457200"/>
            <a:chExt cx="10744200" cy="6057900"/>
          </a:xfrm>
        </p:grpSpPr>
        <p:sp>
          <p:nvSpPr>
            <p:cNvPr id="5" name="矩形: 圆角 4"/>
            <p:cNvSpPr/>
            <p:nvPr/>
          </p:nvSpPr>
          <p:spPr>
            <a:xfrm>
              <a:off x="717550" y="457200"/>
              <a:ext cx="10744200" cy="6057900"/>
            </a:xfrm>
            <a:prstGeom prst="rect">
              <a:avLst/>
            </a:prstGeom>
            <a:solidFill>
              <a:srgbClr val="58B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: 圆角 5"/>
            <p:cNvSpPr/>
            <p:nvPr/>
          </p:nvSpPr>
          <p:spPr>
            <a:xfrm>
              <a:off x="857108" y="613734"/>
              <a:ext cx="10465084" cy="574483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2" name="文本框 11"/>
          <p:cNvSpPr txBox="1"/>
          <p:nvPr userDrawn="1"/>
        </p:nvSpPr>
        <p:spPr>
          <a:xfrm>
            <a:off x="1585912" y="422414"/>
            <a:ext cx="4366089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spc="600" dirty="0">
                <a:ln w="6350">
                  <a:noFill/>
                </a:ln>
                <a:solidFill>
                  <a:srgbClr val="58BF88"/>
                </a:solidFill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疾病预防</a:t>
            </a:r>
            <a:endParaRPr lang="zh-CN" altLang="en-US" sz="4000" spc="600" dirty="0">
              <a:ln w="6350">
                <a:noFill/>
              </a:ln>
              <a:solidFill>
                <a:srgbClr val="58BF88"/>
              </a:solidFill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/>
          <a:srcRect l="13254" t="43593" r="32365"/>
          <a:stretch>
            <a:fillRect/>
          </a:stretch>
        </p:blipFill>
        <p:spPr>
          <a:xfrm rot="8074773">
            <a:off x="327415" y="164144"/>
            <a:ext cx="1429640" cy="134651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75CE2-2553-438C-8874-0A1EA63BD98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50DF5-0BD1-4460-96C4-5164D74C29F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audio" Target="../media/media1.mp3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1.xml"/><Relationship Id="rId11" Type="http://schemas.openxmlformats.org/officeDocument/2006/relationships/image" Target="../media/image10.png"/><Relationship Id="rId10" Type="http://schemas.microsoft.com/office/2007/relationships/media" Target="../media/media1.mp3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Relationship Id="rId3" Type="http://schemas.microsoft.com/office/2007/relationships/hdphoto" Target="../media/image13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microsoft.com/office/2007/relationships/hdphoto" Target="../media/image13.wdp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2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6.png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2.png"/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Relationship Id="rId3" Type="http://schemas.microsoft.com/office/2007/relationships/hdphoto" Target="../media/image13.wdp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23900" y="558800"/>
            <a:ext cx="10744200" cy="5740400"/>
            <a:chOff x="717550" y="457200"/>
            <a:chExt cx="10744200" cy="6057900"/>
          </a:xfrm>
        </p:grpSpPr>
        <p:sp>
          <p:nvSpPr>
            <p:cNvPr id="18" name="矩形: 圆角 17"/>
            <p:cNvSpPr/>
            <p:nvPr/>
          </p:nvSpPr>
          <p:spPr>
            <a:xfrm>
              <a:off x="717550" y="457200"/>
              <a:ext cx="10744200" cy="6057900"/>
            </a:xfrm>
            <a:prstGeom prst="roundRect">
              <a:avLst>
                <a:gd name="adj" fmla="val 7953"/>
              </a:avLst>
            </a:prstGeom>
            <a:solidFill>
              <a:srgbClr val="58B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925513" y="643937"/>
              <a:ext cx="10328275" cy="5657621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>
            <a:off x="6786172" y="5803899"/>
            <a:ext cx="5405828" cy="10541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8"/>
          <a:stretch>
            <a:fillRect/>
          </a:stretch>
        </p:blipFill>
        <p:spPr>
          <a:xfrm rot="16200000">
            <a:off x="5172230" y="-4470400"/>
            <a:ext cx="1695139" cy="1099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236" y="3595688"/>
            <a:ext cx="1690630" cy="15351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 flipH="1">
            <a:off x="0" y="5803899"/>
            <a:ext cx="5405828" cy="10541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/>
          <a:srcRect l="13254" t="43593" r="32365"/>
          <a:stretch>
            <a:fillRect/>
          </a:stretch>
        </p:blipFill>
        <p:spPr>
          <a:xfrm rot="8074773">
            <a:off x="1057457" y="1952920"/>
            <a:ext cx="1329965" cy="12526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/>
          <a:stretch>
            <a:fillRect/>
          </a:stretch>
        </p:blipFill>
        <p:spPr>
          <a:xfrm>
            <a:off x="4242010" y="-51328"/>
            <a:ext cx="4327315" cy="216005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827831" y="1028700"/>
            <a:ext cx="3108543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秋季儿童</a:t>
            </a:r>
            <a:endParaRPr kumimoji="0" lang="zh-CN" altLang="en-US" sz="5400" i="0" u="none" strike="noStrike" kern="1200" cap="none" spc="300" normalizeH="0" baseline="0" noProof="0" dirty="0">
              <a:ln>
                <a:solidFill>
                  <a:schemeClr val="bg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750711" y="2276578"/>
            <a:ext cx="718658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i="0" u="none" strike="noStrike" kern="1200" cap="none" spc="300" normalizeH="0" baseline="0" noProof="0" dirty="0">
                <a:solidFill>
                  <a:srgbClr val="58BF88"/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卫生</a:t>
            </a:r>
            <a:r>
              <a:rPr kumimoji="0" lang="zh-CN" altLang="en-US" sz="8800" i="0" u="none" strike="noStrike" kern="1200" cap="none" spc="300" normalizeH="0" baseline="0" noProof="0" dirty="0">
                <a:solidFill>
                  <a:schemeClr val="accent4"/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知识</a:t>
            </a:r>
            <a:r>
              <a:rPr kumimoji="0" lang="zh-CN" altLang="en-US" sz="8800" i="0" u="none" strike="noStrike" kern="1200" cap="none" spc="300" normalizeH="0" baseline="0" noProof="0" dirty="0">
                <a:solidFill>
                  <a:srgbClr val="58BF88"/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宣传</a:t>
            </a:r>
            <a:endParaRPr kumimoji="0" lang="zh-CN" altLang="en-US" sz="8800" i="0" u="none" strike="noStrike" kern="1200" cap="none" spc="300" normalizeH="0" baseline="0" noProof="0" dirty="0">
              <a:solidFill>
                <a:srgbClr val="58BF88"/>
              </a:solidFill>
              <a:effectLst/>
              <a:uLnTx/>
              <a:uFillTx/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317813" y="3672572"/>
            <a:ext cx="6151978" cy="461665"/>
          </a:xfrm>
          <a:prstGeom prst="rect">
            <a:avLst/>
          </a:prstGeom>
          <a:noFill/>
          <a:ln w="38100">
            <a:solidFill>
              <a:srgbClr val="58BF88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卫生习惯要注意</a:t>
            </a:r>
            <a:r>
              <a:rPr lang="en-US" altLang="zh-CN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卫生知识要掌握</a:t>
            </a:r>
            <a:endParaRPr lang="zh-CN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61087" y="4341647"/>
            <a:ext cx="606543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请在此处输入您的文字内容，请在此处输入您的文字内容请在此处输入您的文字内容，请在此处输入您的文字内容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556760" y="5333365"/>
            <a:ext cx="4115435" cy="52197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冶金街社区卫生服务中心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979" flipH="1">
            <a:off x="10018157" y="1522437"/>
            <a:ext cx="982187" cy="9821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340100"/>
            <a:ext cx="3136900" cy="3136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127500"/>
            <a:ext cx="2960688" cy="296068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/>
          <a:srcRect l="74853" t="46151" r="12376" b="-1"/>
          <a:stretch>
            <a:fillRect/>
          </a:stretch>
        </p:blipFill>
        <p:spPr>
          <a:xfrm rot="12150057" flipH="1">
            <a:off x="10066421" y="3029022"/>
            <a:ext cx="1107695" cy="1292272"/>
          </a:xfrm>
          <a:prstGeom prst="rect">
            <a:avLst/>
          </a:prstGeom>
        </p:spPr>
      </p:pic>
      <p:pic>
        <p:nvPicPr>
          <p:cNvPr id="39" name="安静舒缓从容的演讲背景音乐">
            <a:hlinkClick r:id="" action="ppaction://media"/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 cstate="print"/>
          <a:stretch>
            <a:fillRect/>
          </a:stretch>
        </p:blipFill>
        <p:spPr>
          <a:xfrm>
            <a:off x="660400" y="-749860"/>
            <a:ext cx="609600" cy="60960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51"/>
                            </p:stCondLst>
                            <p:childTnLst>
                              <p:par>
                                <p:cTn id="3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1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901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401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401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901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401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901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401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</p:childTnLst>
        </p:cTn>
      </p:par>
    </p:tnLst>
    <p:bldLst>
      <p:bldP spid="3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6767" y="2593370"/>
            <a:ext cx="5396457" cy="2796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由于温差较大，幼儿早晚应比白天多加一件衣服。对于好动、易出汗的幼儿，在其玩耍时可在其背后垫一块毛巾或玩后及时给他更换衣服。同时幼儿的鞋子应以轻便的运动鞋为主，少穿皮鞋。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112859" y="1871013"/>
            <a:ext cx="2964273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6.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及时增减衣物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616" y="1373244"/>
            <a:ext cx="4862456" cy="4862456"/>
          </a:xfrm>
          <a:prstGeom prst="rect">
            <a:avLst/>
          </a:prstGeom>
        </p:spPr>
      </p:pic>
    </p:spTree>
  </p:cSld>
  <p:clrMapOvr>
    <a:masterClrMapping/>
  </p:clrMapOvr>
  <p:transition spd="slow" advTm="3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323342" y="2819401"/>
            <a:ext cx="6193971" cy="3314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秋天最适合户外运动，家长有时间应多带幼儿到户外活动，多晒太阳，晒太阳可以促进体内钙的吸收，同时也增强幼儿的体质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938191" y="2097044"/>
            <a:ext cx="2964273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7.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多加锻炼身体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178" y="1497554"/>
            <a:ext cx="4453666" cy="4453666"/>
          </a:xfrm>
          <a:prstGeom prst="rect">
            <a:avLst/>
          </a:prstGeom>
        </p:spPr>
      </p:pic>
    </p:spTree>
  </p:cSld>
  <p:clrMapOvr>
    <a:masterClrMapping/>
  </p:clrMapOvr>
  <p:transition spd="slow" advTm="3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24651" y="3017820"/>
            <a:ext cx="5195808" cy="3314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虽然天气会逐渐变冷，但在家时还是要保证一定时间的开窗通风，保持室内空气的流通。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55972" y="2295463"/>
            <a:ext cx="1733167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8.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勤通风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770" y="1399391"/>
            <a:ext cx="4458148" cy="4458148"/>
          </a:xfrm>
          <a:prstGeom prst="rect">
            <a:avLst/>
          </a:prstGeom>
        </p:spPr>
      </p:pic>
    </p:spTree>
  </p:cSld>
  <p:clrMapOvr>
    <a:masterClrMapping/>
  </p:clrMapOvr>
  <p:transition spd="slow" advTm="3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605"/>
            <a:ext cx="12192000" cy="313839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121042" y="793750"/>
            <a:ext cx="9949916" cy="5270500"/>
            <a:chOff x="717550" y="457200"/>
            <a:chExt cx="10744200" cy="6057900"/>
          </a:xfrm>
        </p:grpSpPr>
        <p:sp>
          <p:nvSpPr>
            <p:cNvPr id="13" name="矩形: 圆角 12"/>
            <p:cNvSpPr/>
            <p:nvPr/>
          </p:nvSpPr>
          <p:spPr>
            <a:xfrm>
              <a:off x="717550" y="457200"/>
              <a:ext cx="10744200" cy="6057900"/>
            </a:xfrm>
            <a:prstGeom prst="roundRect">
              <a:avLst>
                <a:gd name="adj" fmla="val 7953"/>
              </a:avLst>
            </a:prstGeom>
            <a:solidFill>
              <a:srgbClr val="58B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925513" y="698996"/>
              <a:ext cx="10328275" cy="5574307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5" r="26340"/>
          <a:stretch>
            <a:fillRect/>
          </a:stretch>
        </p:blipFill>
        <p:spPr>
          <a:xfrm flipH="1">
            <a:off x="0" y="0"/>
            <a:ext cx="2501900" cy="3155218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5734050" y="2403021"/>
            <a:ext cx="0" cy="21180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613974" y="2021417"/>
            <a:ext cx="346652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8BF88"/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PART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58BF88"/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02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8BF88"/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78896" y="2993226"/>
            <a:ext cx="40779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dist">
              <a:defRPr/>
            </a:pPr>
            <a:r>
              <a:rPr lang="zh-CN" alt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疾病预防</a:t>
            </a:r>
            <a:endParaRPr lang="zh-CN" altLang="en-US" sz="6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93196" y="3977735"/>
            <a:ext cx="4116004" cy="5921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The user can demonstrate on a projector or computer or print the it into a film to be used in a wider field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346201"/>
            <a:ext cx="3708400" cy="37084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670" y="1313633"/>
            <a:ext cx="1690630" cy="15351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/>
          <a:srcRect l="74853" t="46151" r="12376" b="-1"/>
          <a:stretch>
            <a:fillRect/>
          </a:stretch>
        </p:blipFill>
        <p:spPr>
          <a:xfrm rot="14853933" flipH="1">
            <a:off x="8898020" y="1026777"/>
            <a:ext cx="1107695" cy="1292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639682" y="1838101"/>
            <a:ext cx="5195808" cy="378101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Clr>
                <a:srgbClr val="58BF88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 秋季是呼吸道传染病的高发季节，由于天气多变，时热时凉，早晚温差大，特别容易引起流感、流脑、流腮等呼吸道传染病。</a:t>
            </a:r>
            <a:endParaRPr lang="en-US" altLang="zh-CN" dirty="0">
              <a:solidFill>
                <a:srgbClr val="494849"/>
              </a:solidFill>
              <a:cs typeface="+mn-ea"/>
              <a:sym typeface="+mn-lt"/>
            </a:endParaRPr>
          </a:p>
          <a:p>
            <a:pPr>
              <a:lnSpc>
                <a:spcPct val="160000"/>
              </a:lnSpc>
              <a:buClr>
                <a:srgbClr val="58BF88"/>
              </a:buClr>
              <a:buFont typeface="Wingdings" panose="05000000000000000000" pitchFamily="2" charset="2"/>
              <a:buChar char="l"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 若平时不注意锻炼，再加上室内空气不流通，很容易发生呼吸道传染性疾病的流行。 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84" y="1648086"/>
            <a:ext cx="4161042" cy="41610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wind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46355" y="2619788"/>
            <a:ext cx="5195808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流行性感冒简称流感，是由流感病毒引起的急性呼吸道传染病，具有很强的传染性。</a:t>
            </a:r>
            <a:endParaRPr lang="en-US" altLang="zh-CN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58BF88"/>
                </a:solidFill>
                <a:cs typeface="+mn-ea"/>
                <a:sym typeface="+mn-lt"/>
              </a:rPr>
              <a:t>流感病毒分为甲、乙、丙三型。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以空气飞沫直接传播为主，也可通过被病毒污染的物品间接传播。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026004" y="1897431"/>
            <a:ext cx="2236510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流行性感冒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1355464"/>
            <a:ext cx="5206701" cy="52067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prestig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24650" y="2286301"/>
            <a:ext cx="5365392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 水痘是一种由水痘带状疱疹病毒所引起的急性传染病。水痘患者多为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1-14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岁的孩子。在幼儿园和小学最容易发生和流行。水痘属于急性传染病，但通常比较温和，不会引起严重的并发症。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58157" y="1563944"/>
            <a:ext cx="1098378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水 痘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0062" y="5134558"/>
            <a:ext cx="5274568" cy="707886"/>
          </a:xfrm>
          <a:prstGeom prst="rect">
            <a:avLst/>
          </a:prstGeom>
          <a:solidFill>
            <a:srgbClr val="58BF88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水痘主要通过飞沫经呼吸道传染，接触被病毒污染的尘土、衣服、用具等也可能被传染。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63" y="1130300"/>
            <a:ext cx="5342074" cy="5342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303059" y="2619788"/>
            <a:ext cx="6683038" cy="285585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  手足口病是由多种肠道病毒引起的一种儿童常见传染病。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 婴幼儿和儿童普遍多发，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岁及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3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岁以下婴幼儿更容易得。成人感染后一般不发病，但会将病毒传播给孩子。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31508" y="1897431"/>
            <a:ext cx="1826141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手足口病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34" y="1534303"/>
            <a:ext cx="4416917" cy="4416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60026" y="2479938"/>
            <a:ext cx="6731692" cy="3685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肠道传染病是经消化道传播的疾病。</a:t>
            </a:r>
            <a:endParaRPr lang="en-US" altLang="zh-CN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常见的主要有伤寒、副伤寒、细菌性痢疾、霍乱、甲型肺炎、细菌性食物中毒等。肠道传染病病人的病原体从病人和病原携带者的粪便、呕吐物中排出，污染了周围环境，再通过水、食物、手、苍蝇、蟑螂、等媒介经口腔进入胃肠道，在人体内繁殖、产生毒素引起发病，并继续排出病原体再传染给其他健康人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3013" y="1736067"/>
            <a:ext cx="1826141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秋季腹泻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14" y="1616330"/>
            <a:ext cx="4441122" cy="4441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ageCurlDouble" invX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27831" y="3103883"/>
            <a:ext cx="10066483" cy="822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定时打开门窗自然通风可有效降低室内空气中微生物的数量，改善室内空气质量，调节居室微小气候，是最简单、行之有效的室内空气消毒方法。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7831" y="2553648"/>
            <a:ext cx="2371162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①改善通风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37789" y="1627565"/>
            <a:ext cx="10074860" cy="707886"/>
          </a:xfrm>
          <a:prstGeom prst="rect">
            <a:avLst/>
          </a:prstGeom>
          <a:solidFill>
            <a:srgbClr val="58BF88"/>
          </a:solidFill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 不同的传染病有不同的治疗方法，但基本的预防措施是相通的，我们只要注意以下几点，就能有效地减少疾病的发生和传播。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874042" y="4773036"/>
            <a:ext cx="10120272" cy="1231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养成良好的卫生习惯是预防呼吸道传染病的关键。要保持学习、生活场所的卫生；饭前便后、打喷嚏、咳嗽和清洁鼻子以及外出归来一定要勤洗手。勤换、勤洗衣服，天气好时将被褥在阳光下暴晒，不要随地吐痰，个人卫生用品切勿混用。在呼吸道传染病流行的季节应减少集会，少去公共场所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7831" y="4156537"/>
            <a:ext cx="4423006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②注意个人卫生和防护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5" grpId="0" animBg="1"/>
      <p:bldP spid="8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>
            <a:off x="6786172" y="5803899"/>
            <a:ext cx="5405828" cy="105410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 flipH="1">
            <a:off x="0" y="5803899"/>
            <a:ext cx="5405828" cy="105410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69900" y="-786"/>
            <a:ext cx="11226800" cy="6642886"/>
            <a:chOff x="723900" y="-786"/>
            <a:chExt cx="10744200" cy="6299986"/>
          </a:xfrm>
        </p:grpSpPr>
        <p:grpSp>
          <p:nvGrpSpPr>
            <p:cNvPr id="4" name="组合 3"/>
            <p:cNvGrpSpPr/>
            <p:nvPr/>
          </p:nvGrpSpPr>
          <p:grpSpPr>
            <a:xfrm>
              <a:off x="723900" y="558800"/>
              <a:ext cx="10744200" cy="5740400"/>
              <a:chOff x="717550" y="457200"/>
              <a:chExt cx="10744200" cy="6057900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717550" y="457200"/>
                <a:ext cx="10744200" cy="6057900"/>
              </a:xfrm>
              <a:prstGeom prst="roundRect">
                <a:avLst>
                  <a:gd name="adj" fmla="val 7953"/>
                </a:avLst>
              </a:prstGeom>
              <a:solidFill>
                <a:srgbClr val="58BF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925513" y="643937"/>
                <a:ext cx="10328275" cy="5657621"/>
              </a:xfrm>
              <a:prstGeom prst="roundRect">
                <a:avLst>
                  <a:gd name="adj" fmla="val 795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194011" y="-786"/>
              <a:ext cx="10094966" cy="573074"/>
              <a:chOff x="1194011" y="-786"/>
              <a:chExt cx="10094966" cy="573074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92" r="48938" b="56662"/>
              <a:stretch>
                <a:fillRect/>
              </a:stretch>
            </p:blipFill>
            <p:spPr>
              <a:xfrm flipV="1">
                <a:off x="1194011" y="0"/>
                <a:ext cx="2209590" cy="571501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034" y="-786"/>
                <a:ext cx="2206943" cy="573074"/>
              </a:xfrm>
              <a:prstGeom prst="rect">
                <a:avLst/>
              </a:prstGeom>
            </p:spPr>
          </p:pic>
        </p:grpSp>
      </p:grpSp>
      <p:sp>
        <p:nvSpPr>
          <p:cNvPr id="15" name="TextBox 15"/>
          <p:cNvSpPr txBox="1"/>
          <p:nvPr/>
        </p:nvSpPr>
        <p:spPr>
          <a:xfrm>
            <a:off x="1728174" y="1686169"/>
            <a:ext cx="8774726" cy="3314887"/>
          </a:xfrm>
          <a:prstGeom prst="rect">
            <a:avLst/>
          </a:prstGeom>
          <a:noFill/>
        </p:spPr>
        <p:txBody>
          <a:bodyPr wrap="square" lIns="49407" tIns="24704" rIns="49407" bIns="2470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进入秋季，气温变化比较大，秋季正处于夏季和冬季之间，夏季和冬季的传染病都有可能在秋季发生，所以说秋季也是多种传染病的高发季节。初秋时，气温较高，即“秋老虎”天</a:t>
            </a:r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,</a:t>
            </a: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一些肠道传染病和虫媒传染病高发，甚至可能爆发流行；到了晚秋，气温逐渐下降，风大干燥，这时是一些呼吸道传染病的高发时节。</a:t>
            </a:r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因此，秋季加强传染病的防治，对维护身体健康具有重要意义。</a:t>
            </a:r>
            <a:endParaRPr lang="zh-CN" altLang="en-US" sz="24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8"/>
          <a:stretch>
            <a:fillRect/>
          </a:stretch>
        </p:blipFill>
        <p:spPr>
          <a:xfrm rot="16200000">
            <a:off x="5019829" y="393700"/>
            <a:ext cx="1695139" cy="109982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6340"/>
          <a:stretch>
            <a:fillRect/>
          </a:stretch>
        </p:blipFill>
        <p:spPr>
          <a:xfrm>
            <a:off x="10096500" y="0"/>
            <a:ext cx="2095500" cy="284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3000">
        <p:cut/>
      </p:transition>
    </mc:Choice>
    <mc:Fallback>
      <p:transition advTm="3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93591" y="2495774"/>
            <a:ext cx="10066483" cy="935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增强免疫力。积极参加体育锻炼，多到户外呼吸新鲜空气，在锻炼的时候，必须注意气候变化，要合理安排运动量，进行自我监护身体状况等，以免对身体造成不利影响。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15107" y="1854401"/>
            <a:ext cx="2371162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③加强锻炼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39802" y="4525610"/>
            <a:ext cx="10120272" cy="1231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保持充分的睡眠，对提高自身的抵抗力相当重要。要合理安排好作息，做到生活有规律，劳逸结合。劳累过度，必然导致抵御疾病的能力下降，容易受到病毒感染。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293591" y="3909111"/>
            <a:ext cx="2781531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④生活有规律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Tm="3000">
        <p15:prstTrans prst="peelOff" invX="1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93591" y="2549562"/>
            <a:ext cx="10066483" cy="93591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气候多变，若骤减衣物，极易降低人体呼吸道免疫力，使得病原体极易侵入，必须根据天气变化，适时增减衣物。合理安排好饮食，减少对呼吸道的刺激。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15107" y="1908189"/>
            <a:ext cx="4012637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⑤衣、食细节要注意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239802" y="4579398"/>
            <a:ext cx="10120272" cy="123145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由于传染病初期多有类似感冒的症状，易被忽视，因此在发现身体不适或有类似反应时应及时就医，特别是有发热症状，应尽早明确诊断，及时进行治疗。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04349" y="3898353"/>
            <a:ext cx="2371162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⑥及时就医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prestig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8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67680" y="2775472"/>
            <a:ext cx="5386908" cy="26571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常见的传染病现在一般都有疫苗，进行计划性人工自动免疫是预防各类传染病发生的主要环节，预防性疫苗是阻击传染病发生的最佳积极手段，也是投资小，收效大的预防举措。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89196" y="2134099"/>
            <a:ext cx="2371162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⑦接种疫苗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769" y="1484556"/>
            <a:ext cx="4223274" cy="42232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crush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805" y="786130"/>
            <a:ext cx="6071870" cy="60718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8" y="786130"/>
            <a:ext cx="6071870" cy="607187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132226" y="2512211"/>
            <a:ext cx="4484813" cy="329691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你拍一，我拍一，勤洗澡来勤换衣。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你拍二，我拍二，开窗通风好习惯。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你拍三，我拍三，肥皂洗手把好关。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你拍四，我拍四，人多地方我不去。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你拍五，我拍五，晒晒毛巾和被褥。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660111" y="2891418"/>
            <a:ext cx="4484813" cy="23448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你拍六，我拍六，饭前饭后要漱口。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你拍七，我拍七，生冷食物不要吃。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你拍八，我拍八，各种疾病赶跑它。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你拍九，我拍九，太阳下面扭一扭。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723900" y="558800"/>
            <a:ext cx="10744200" cy="5740400"/>
            <a:chOff x="717550" y="457200"/>
            <a:chExt cx="10744200" cy="6057900"/>
          </a:xfrm>
        </p:grpSpPr>
        <p:sp>
          <p:nvSpPr>
            <p:cNvPr id="18" name="矩形: 圆角 17"/>
            <p:cNvSpPr/>
            <p:nvPr/>
          </p:nvSpPr>
          <p:spPr>
            <a:xfrm>
              <a:off x="717550" y="457200"/>
              <a:ext cx="10744200" cy="6057900"/>
            </a:xfrm>
            <a:prstGeom prst="roundRect">
              <a:avLst>
                <a:gd name="adj" fmla="val 7953"/>
              </a:avLst>
            </a:prstGeom>
            <a:solidFill>
              <a:srgbClr val="58B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: 圆角 18"/>
            <p:cNvSpPr/>
            <p:nvPr/>
          </p:nvSpPr>
          <p:spPr>
            <a:xfrm>
              <a:off x="925513" y="643937"/>
              <a:ext cx="10328275" cy="5657621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>
            <a:off x="6786172" y="5803899"/>
            <a:ext cx="5405828" cy="10541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8"/>
          <a:stretch>
            <a:fillRect/>
          </a:stretch>
        </p:blipFill>
        <p:spPr>
          <a:xfrm rot="16200000">
            <a:off x="5172230" y="-4470400"/>
            <a:ext cx="1695139" cy="1099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1236" y="3595688"/>
            <a:ext cx="1690630" cy="153511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 flipH="1">
            <a:off x="0" y="5803899"/>
            <a:ext cx="5405828" cy="1054101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/>
          <a:srcRect l="13254" t="43593" r="32365"/>
          <a:stretch>
            <a:fillRect/>
          </a:stretch>
        </p:blipFill>
        <p:spPr>
          <a:xfrm rot="8074773">
            <a:off x="1057457" y="1952920"/>
            <a:ext cx="1329965" cy="12526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1"/>
          <a:stretch>
            <a:fillRect/>
          </a:stretch>
        </p:blipFill>
        <p:spPr>
          <a:xfrm>
            <a:off x="4242010" y="-51328"/>
            <a:ext cx="4327315" cy="2160055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4827829" y="1028700"/>
            <a:ext cx="3108544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i="0" u="none" strike="noStrike" kern="1200" cap="none" spc="300" normalizeH="0" baseline="0" noProof="0" dirty="0">
                <a:ln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感谢观看</a:t>
            </a:r>
            <a:endParaRPr kumimoji="0" lang="zh-CN" altLang="en-US" sz="5400" i="0" u="none" strike="noStrike" kern="1200" cap="none" spc="300" normalizeH="0" baseline="0" noProof="0" dirty="0">
              <a:ln>
                <a:solidFill>
                  <a:schemeClr val="bg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750711" y="2276578"/>
            <a:ext cx="7186583" cy="144655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800" i="0" u="none" strike="noStrike" kern="1200" cap="none" spc="300" normalizeH="0" baseline="0" noProof="0" dirty="0">
                <a:solidFill>
                  <a:srgbClr val="58BF88"/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卫生</a:t>
            </a:r>
            <a:r>
              <a:rPr kumimoji="0" lang="zh-CN" altLang="en-US" sz="8800" i="0" u="none" strike="noStrike" kern="1200" cap="none" spc="300" normalizeH="0" baseline="0" noProof="0" dirty="0">
                <a:solidFill>
                  <a:schemeClr val="accent4"/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知识</a:t>
            </a:r>
            <a:r>
              <a:rPr kumimoji="0" lang="zh-CN" altLang="en-US" sz="8800" i="0" u="none" strike="noStrike" kern="1200" cap="none" spc="300" normalizeH="0" baseline="0" noProof="0" dirty="0">
                <a:solidFill>
                  <a:srgbClr val="58BF88"/>
                </a:solidFill>
                <a:effectLst/>
                <a:uLnTx/>
                <a:uFillTx/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宣传</a:t>
            </a:r>
            <a:endParaRPr kumimoji="0" lang="zh-CN" altLang="en-US" sz="8800" i="0" u="none" strike="noStrike" kern="1200" cap="none" spc="300" normalizeH="0" baseline="0" noProof="0" dirty="0">
              <a:solidFill>
                <a:srgbClr val="58BF88"/>
              </a:solidFill>
              <a:effectLst/>
              <a:uLnTx/>
              <a:uFillTx/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317813" y="3672572"/>
            <a:ext cx="6151978" cy="461665"/>
          </a:xfrm>
          <a:prstGeom prst="rect">
            <a:avLst/>
          </a:prstGeom>
          <a:noFill/>
          <a:ln w="38100">
            <a:solidFill>
              <a:srgbClr val="58BF88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zh-CN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卫生习惯要注意</a:t>
            </a:r>
            <a:r>
              <a:rPr lang="en-US" altLang="zh-CN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·</a:t>
            </a:r>
            <a:r>
              <a:rPr lang="zh-CN" altLang="en-US" sz="2400" b="1" spc="6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卫生知识要掌握</a:t>
            </a:r>
            <a:endParaRPr lang="zh-CN" altLang="en-US" sz="2400" b="1" spc="6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361087" y="4341647"/>
            <a:ext cx="606543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请在此处输入您的文字内容，请在此处输入您的文字内容请在此处输入您的文字内容，请在此处输入您的文字内容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grpSp>
        <p:nvGrpSpPr>
          <p:cNvPr id="17" name="Group 15"/>
          <p:cNvGrpSpPr/>
          <p:nvPr/>
        </p:nvGrpSpPr>
        <p:grpSpPr>
          <a:xfrm>
            <a:off x="4164211" y="5330037"/>
            <a:ext cx="1672061" cy="341661"/>
            <a:chOff x="2577247" y="6274583"/>
            <a:chExt cx="2011356" cy="410990"/>
          </a:xfrm>
        </p:grpSpPr>
        <p:sp>
          <p:nvSpPr>
            <p:cNvPr id="21" name="矩形 20"/>
            <p:cNvSpPr/>
            <p:nvPr/>
          </p:nvSpPr>
          <p:spPr>
            <a:xfrm>
              <a:off x="3049446" y="6278320"/>
              <a:ext cx="1539157" cy="407253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思源黑体 CN" panose="020F0502020204030204"/>
                  <a:cs typeface="+mn-ea"/>
                  <a:sym typeface="+mn-lt"/>
                </a:rPr>
                <a:t>演讲</a:t>
              </a: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" panose="020F0502020204030204"/>
                  <a:cs typeface="+mn-ea"/>
                  <a:sym typeface="+mn-lt"/>
                </a:rPr>
                <a:t>人</a:t>
              </a:r>
              <a:r>
                <a:rPr kumimoji="0" lang="zh-CN" altLang="en-US" sz="1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" panose="020F0502020204030204"/>
                  <a:cs typeface="+mn-ea"/>
                  <a:sym typeface="+mn-lt"/>
                </a:rPr>
                <a:t>：</a:t>
              </a:r>
              <a:r>
                <a:rPr kumimoji="0" lang="en-US" altLang="zh-CN" sz="1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" panose="020F0502020204030204"/>
                  <a:cs typeface="+mn-ea"/>
                  <a:sym typeface="+mn-lt"/>
                </a:rPr>
                <a:t>xxx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endParaRPr>
            </a:p>
          </p:txBody>
        </p:sp>
        <p:sp>
          <p:nvSpPr>
            <p:cNvPr id="22" name="delivery-package_45936"/>
            <p:cNvSpPr>
              <a:spLocks noChangeAspect="1"/>
            </p:cNvSpPr>
            <p:nvPr/>
          </p:nvSpPr>
          <p:spPr bwMode="auto">
            <a:xfrm>
              <a:off x="2577247" y="6274583"/>
              <a:ext cx="472199" cy="407583"/>
            </a:xfrm>
            <a:custGeom>
              <a:avLst/>
              <a:gdLst>
                <a:gd name="connsiteX0" fmla="*/ 222210 w 606439"/>
                <a:gd name="connsiteY0" fmla="*/ 476810 h 523454"/>
                <a:gd name="connsiteX1" fmla="*/ 591037 w 606439"/>
                <a:gd name="connsiteY1" fmla="*/ 476810 h 523454"/>
                <a:gd name="connsiteX2" fmla="*/ 606439 w 606439"/>
                <a:gd name="connsiteY2" fmla="*/ 492071 h 523454"/>
                <a:gd name="connsiteX3" fmla="*/ 591037 w 606439"/>
                <a:gd name="connsiteY3" fmla="*/ 507435 h 523454"/>
                <a:gd name="connsiteX4" fmla="*/ 222210 w 606439"/>
                <a:gd name="connsiteY4" fmla="*/ 507435 h 523454"/>
                <a:gd name="connsiteX5" fmla="*/ 15301 w 606439"/>
                <a:gd name="connsiteY5" fmla="*/ 476810 h 523454"/>
                <a:gd name="connsiteX6" fmla="*/ 163006 w 606439"/>
                <a:gd name="connsiteY6" fmla="*/ 476810 h 523454"/>
                <a:gd name="connsiteX7" fmla="*/ 163006 w 606439"/>
                <a:gd name="connsiteY7" fmla="*/ 507435 h 523454"/>
                <a:gd name="connsiteX8" fmla="*/ 15301 w 606439"/>
                <a:gd name="connsiteY8" fmla="*/ 507435 h 523454"/>
                <a:gd name="connsiteX9" fmla="*/ 0 w 606439"/>
                <a:gd name="connsiteY9" fmla="*/ 492071 h 523454"/>
                <a:gd name="connsiteX10" fmla="*/ 15301 w 606439"/>
                <a:gd name="connsiteY10" fmla="*/ 476810 h 523454"/>
                <a:gd name="connsiteX11" fmla="*/ 192556 w 606439"/>
                <a:gd name="connsiteY11" fmla="*/ 460792 h 523454"/>
                <a:gd name="connsiteX12" fmla="*/ 211061 w 606439"/>
                <a:gd name="connsiteY12" fmla="*/ 479185 h 523454"/>
                <a:gd name="connsiteX13" fmla="*/ 211061 w 606439"/>
                <a:gd name="connsiteY13" fmla="*/ 505061 h 523454"/>
                <a:gd name="connsiteX14" fmla="*/ 192556 w 606439"/>
                <a:gd name="connsiteY14" fmla="*/ 523454 h 523454"/>
                <a:gd name="connsiteX15" fmla="*/ 174155 w 606439"/>
                <a:gd name="connsiteY15" fmla="*/ 505061 h 523454"/>
                <a:gd name="connsiteX16" fmla="*/ 174155 w 606439"/>
                <a:gd name="connsiteY16" fmla="*/ 479185 h 523454"/>
                <a:gd name="connsiteX17" fmla="*/ 192556 w 606439"/>
                <a:gd name="connsiteY17" fmla="*/ 460792 h 523454"/>
                <a:gd name="connsiteX18" fmla="*/ 270917 w 606439"/>
                <a:gd name="connsiteY18" fmla="*/ 230890 h 523454"/>
                <a:gd name="connsiteX19" fmla="*/ 301415 w 606439"/>
                <a:gd name="connsiteY19" fmla="*/ 261132 h 523454"/>
                <a:gd name="connsiteX20" fmla="*/ 288300 w 606439"/>
                <a:gd name="connsiteY20" fmla="*/ 349051 h 523454"/>
                <a:gd name="connsiteX21" fmla="*/ 288508 w 606439"/>
                <a:gd name="connsiteY21" fmla="*/ 349883 h 523454"/>
                <a:gd name="connsiteX22" fmla="*/ 302248 w 606439"/>
                <a:gd name="connsiteY22" fmla="*/ 368693 h 523454"/>
                <a:gd name="connsiteX23" fmla="*/ 303184 w 606439"/>
                <a:gd name="connsiteY23" fmla="*/ 369109 h 523454"/>
                <a:gd name="connsiteX24" fmla="*/ 304121 w 606439"/>
                <a:gd name="connsiteY24" fmla="*/ 368693 h 523454"/>
                <a:gd name="connsiteX25" fmla="*/ 317965 w 606439"/>
                <a:gd name="connsiteY25" fmla="*/ 349883 h 523454"/>
                <a:gd name="connsiteX26" fmla="*/ 318173 w 606439"/>
                <a:gd name="connsiteY26" fmla="*/ 349051 h 523454"/>
                <a:gd name="connsiteX27" fmla="*/ 304954 w 606439"/>
                <a:gd name="connsiteY27" fmla="*/ 261132 h 523454"/>
                <a:gd name="connsiteX28" fmla="*/ 335452 w 606439"/>
                <a:gd name="connsiteY28" fmla="*/ 230890 h 523454"/>
                <a:gd name="connsiteX29" fmla="*/ 354500 w 606439"/>
                <a:gd name="connsiteY29" fmla="*/ 246894 h 523454"/>
                <a:gd name="connsiteX30" fmla="*/ 393950 w 606439"/>
                <a:gd name="connsiteY30" fmla="*/ 265081 h 523454"/>
                <a:gd name="connsiteX31" fmla="*/ 408522 w 606439"/>
                <a:gd name="connsiteY31" fmla="*/ 277344 h 523454"/>
                <a:gd name="connsiteX32" fmla="*/ 428091 w 606439"/>
                <a:gd name="connsiteY32" fmla="*/ 379501 h 523454"/>
                <a:gd name="connsiteX33" fmla="*/ 178278 w 606439"/>
                <a:gd name="connsiteY33" fmla="*/ 379501 h 523454"/>
                <a:gd name="connsiteX34" fmla="*/ 197951 w 606439"/>
                <a:gd name="connsiteY34" fmla="*/ 277344 h 523454"/>
                <a:gd name="connsiteX35" fmla="*/ 212419 w 606439"/>
                <a:gd name="connsiteY35" fmla="*/ 265081 h 523454"/>
                <a:gd name="connsiteX36" fmla="*/ 251973 w 606439"/>
                <a:gd name="connsiteY36" fmla="*/ 246894 h 523454"/>
                <a:gd name="connsiteX37" fmla="*/ 276624 w 606439"/>
                <a:gd name="connsiteY37" fmla="*/ 129744 h 523454"/>
                <a:gd name="connsiteX38" fmla="*/ 249081 w 606439"/>
                <a:gd name="connsiteY38" fmla="*/ 154506 h 523454"/>
                <a:gd name="connsiteX39" fmla="*/ 303203 w 606439"/>
                <a:gd name="connsiteY39" fmla="*/ 223727 h 523454"/>
                <a:gd name="connsiteX40" fmla="*/ 357324 w 606439"/>
                <a:gd name="connsiteY40" fmla="*/ 154506 h 523454"/>
                <a:gd name="connsiteX41" fmla="*/ 288944 w 606439"/>
                <a:gd name="connsiteY41" fmla="*/ 155961 h 523454"/>
                <a:gd name="connsiteX42" fmla="*/ 276624 w 606439"/>
                <a:gd name="connsiteY42" fmla="*/ 129744 h 523454"/>
                <a:gd name="connsiteX43" fmla="*/ 303203 w 606439"/>
                <a:gd name="connsiteY43" fmla="*/ 68448 h 523454"/>
                <a:gd name="connsiteX44" fmla="*/ 374498 w 606439"/>
                <a:gd name="connsiteY44" fmla="*/ 138396 h 523454"/>
                <a:gd name="connsiteX45" fmla="*/ 303203 w 606439"/>
                <a:gd name="connsiteY45" fmla="*/ 239005 h 523454"/>
                <a:gd name="connsiteX46" fmla="*/ 232012 w 606439"/>
                <a:gd name="connsiteY46" fmla="*/ 138396 h 523454"/>
                <a:gd name="connsiteX47" fmla="*/ 303203 w 606439"/>
                <a:gd name="connsiteY47" fmla="*/ 68448 h 523454"/>
                <a:gd name="connsiteX48" fmla="*/ 41630 w 606439"/>
                <a:gd name="connsiteY48" fmla="*/ 41570 h 523454"/>
                <a:gd name="connsiteX49" fmla="*/ 41630 w 606439"/>
                <a:gd name="connsiteY49" fmla="*/ 406450 h 523454"/>
                <a:gd name="connsiteX50" fmla="*/ 564809 w 606439"/>
                <a:gd name="connsiteY50" fmla="*/ 406450 h 523454"/>
                <a:gd name="connsiteX51" fmla="*/ 564809 w 606439"/>
                <a:gd name="connsiteY51" fmla="*/ 41570 h 523454"/>
                <a:gd name="connsiteX52" fmla="*/ 27788 w 606439"/>
                <a:gd name="connsiteY52" fmla="*/ 0 h 523454"/>
                <a:gd name="connsiteX53" fmla="*/ 578651 w 606439"/>
                <a:gd name="connsiteY53" fmla="*/ 0 h 523454"/>
                <a:gd name="connsiteX54" fmla="*/ 606439 w 606439"/>
                <a:gd name="connsiteY54" fmla="*/ 27644 h 523454"/>
                <a:gd name="connsiteX55" fmla="*/ 606439 w 606439"/>
                <a:gd name="connsiteY55" fmla="*/ 420376 h 523454"/>
                <a:gd name="connsiteX56" fmla="*/ 578651 w 606439"/>
                <a:gd name="connsiteY56" fmla="*/ 448020 h 523454"/>
                <a:gd name="connsiteX57" fmla="*/ 27788 w 606439"/>
                <a:gd name="connsiteY57" fmla="*/ 448020 h 523454"/>
                <a:gd name="connsiteX58" fmla="*/ 0 w 606439"/>
                <a:gd name="connsiteY58" fmla="*/ 420376 h 523454"/>
                <a:gd name="connsiteX59" fmla="*/ 0 w 606439"/>
                <a:gd name="connsiteY59" fmla="*/ 27644 h 523454"/>
                <a:gd name="connsiteX60" fmla="*/ 27788 w 606439"/>
                <a:gd name="connsiteY60" fmla="*/ 0 h 523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606439" h="523454">
                  <a:moveTo>
                    <a:pt x="222210" y="476810"/>
                  </a:moveTo>
                  <a:lnTo>
                    <a:pt x="591037" y="476810"/>
                  </a:lnTo>
                  <a:cubicBezTo>
                    <a:pt x="599570" y="476810"/>
                    <a:pt x="606439" y="483662"/>
                    <a:pt x="606439" y="492071"/>
                  </a:cubicBezTo>
                  <a:cubicBezTo>
                    <a:pt x="606439" y="500583"/>
                    <a:pt x="599570" y="507435"/>
                    <a:pt x="591037" y="507435"/>
                  </a:cubicBezTo>
                  <a:lnTo>
                    <a:pt x="222210" y="507435"/>
                  </a:lnTo>
                  <a:close/>
                  <a:moveTo>
                    <a:pt x="15301" y="476810"/>
                  </a:moveTo>
                  <a:lnTo>
                    <a:pt x="163006" y="476810"/>
                  </a:lnTo>
                  <a:lnTo>
                    <a:pt x="163006" y="507435"/>
                  </a:lnTo>
                  <a:lnTo>
                    <a:pt x="15301" y="507435"/>
                  </a:lnTo>
                  <a:cubicBezTo>
                    <a:pt x="6870" y="507435"/>
                    <a:pt x="0" y="500583"/>
                    <a:pt x="0" y="492071"/>
                  </a:cubicBezTo>
                  <a:cubicBezTo>
                    <a:pt x="0" y="483662"/>
                    <a:pt x="6870" y="476810"/>
                    <a:pt x="15301" y="476810"/>
                  </a:cubicBezTo>
                  <a:close/>
                  <a:moveTo>
                    <a:pt x="192556" y="460792"/>
                  </a:moveTo>
                  <a:cubicBezTo>
                    <a:pt x="202744" y="460792"/>
                    <a:pt x="211061" y="469001"/>
                    <a:pt x="211061" y="479185"/>
                  </a:cubicBezTo>
                  <a:lnTo>
                    <a:pt x="211061" y="505061"/>
                  </a:lnTo>
                  <a:cubicBezTo>
                    <a:pt x="211061" y="515245"/>
                    <a:pt x="202744" y="523454"/>
                    <a:pt x="192556" y="523454"/>
                  </a:cubicBezTo>
                  <a:cubicBezTo>
                    <a:pt x="182472" y="523454"/>
                    <a:pt x="174155" y="515245"/>
                    <a:pt x="174155" y="505061"/>
                  </a:cubicBezTo>
                  <a:lnTo>
                    <a:pt x="174155" y="479185"/>
                  </a:lnTo>
                  <a:cubicBezTo>
                    <a:pt x="174155" y="469001"/>
                    <a:pt x="182472" y="460792"/>
                    <a:pt x="192556" y="460792"/>
                  </a:cubicBezTo>
                  <a:close/>
                  <a:moveTo>
                    <a:pt x="270917" y="230890"/>
                  </a:moveTo>
                  <a:lnTo>
                    <a:pt x="301415" y="261132"/>
                  </a:lnTo>
                  <a:lnTo>
                    <a:pt x="288300" y="349051"/>
                  </a:lnTo>
                  <a:cubicBezTo>
                    <a:pt x="288300" y="349363"/>
                    <a:pt x="288300" y="349675"/>
                    <a:pt x="288508" y="349883"/>
                  </a:cubicBezTo>
                  <a:lnTo>
                    <a:pt x="302248" y="368693"/>
                  </a:lnTo>
                  <a:cubicBezTo>
                    <a:pt x="302456" y="369005"/>
                    <a:pt x="302872" y="369109"/>
                    <a:pt x="303184" y="369109"/>
                  </a:cubicBezTo>
                  <a:cubicBezTo>
                    <a:pt x="303601" y="369109"/>
                    <a:pt x="303913" y="369005"/>
                    <a:pt x="304121" y="368693"/>
                  </a:cubicBezTo>
                  <a:lnTo>
                    <a:pt x="317965" y="349883"/>
                  </a:lnTo>
                  <a:cubicBezTo>
                    <a:pt x="318069" y="349675"/>
                    <a:pt x="318173" y="349363"/>
                    <a:pt x="318173" y="349051"/>
                  </a:cubicBezTo>
                  <a:lnTo>
                    <a:pt x="304954" y="261132"/>
                  </a:lnTo>
                  <a:lnTo>
                    <a:pt x="335452" y="230890"/>
                  </a:lnTo>
                  <a:lnTo>
                    <a:pt x="354500" y="246894"/>
                  </a:lnTo>
                  <a:lnTo>
                    <a:pt x="393950" y="265081"/>
                  </a:lnTo>
                  <a:cubicBezTo>
                    <a:pt x="399779" y="267471"/>
                    <a:pt x="405920" y="271316"/>
                    <a:pt x="408522" y="277344"/>
                  </a:cubicBezTo>
                  <a:cubicBezTo>
                    <a:pt x="408522" y="277344"/>
                    <a:pt x="451407" y="379501"/>
                    <a:pt x="428091" y="379501"/>
                  </a:cubicBezTo>
                  <a:lnTo>
                    <a:pt x="178278" y="379501"/>
                  </a:lnTo>
                  <a:cubicBezTo>
                    <a:pt x="154962" y="379501"/>
                    <a:pt x="197951" y="277344"/>
                    <a:pt x="197951" y="277344"/>
                  </a:cubicBezTo>
                  <a:cubicBezTo>
                    <a:pt x="200865" y="271108"/>
                    <a:pt x="206590" y="267471"/>
                    <a:pt x="212419" y="265081"/>
                  </a:cubicBezTo>
                  <a:lnTo>
                    <a:pt x="251973" y="246894"/>
                  </a:lnTo>
                  <a:close/>
                  <a:moveTo>
                    <a:pt x="276624" y="129744"/>
                  </a:moveTo>
                  <a:cubicBezTo>
                    <a:pt x="263028" y="128497"/>
                    <a:pt x="246896" y="135746"/>
                    <a:pt x="249081" y="154506"/>
                  </a:cubicBezTo>
                  <a:cubicBezTo>
                    <a:pt x="253245" y="189116"/>
                    <a:pt x="273644" y="223727"/>
                    <a:pt x="303203" y="223727"/>
                  </a:cubicBezTo>
                  <a:cubicBezTo>
                    <a:pt x="331409" y="223727"/>
                    <a:pt x="357012" y="182049"/>
                    <a:pt x="357324" y="154506"/>
                  </a:cubicBezTo>
                  <a:cubicBezTo>
                    <a:pt x="357845" y="108463"/>
                    <a:pt x="325788" y="159911"/>
                    <a:pt x="288944" y="155961"/>
                  </a:cubicBezTo>
                  <a:cubicBezTo>
                    <a:pt x="301278" y="140735"/>
                    <a:pt x="290219" y="130991"/>
                    <a:pt x="276624" y="129744"/>
                  </a:cubicBezTo>
                  <a:close/>
                  <a:moveTo>
                    <a:pt x="303203" y="68448"/>
                  </a:moveTo>
                  <a:cubicBezTo>
                    <a:pt x="354098" y="68448"/>
                    <a:pt x="374914" y="94640"/>
                    <a:pt x="374498" y="138396"/>
                  </a:cubicBezTo>
                  <a:cubicBezTo>
                    <a:pt x="373769" y="201381"/>
                    <a:pt x="333386" y="239005"/>
                    <a:pt x="303203" y="239005"/>
                  </a:cubicBezTo>
                  <a:cubicBezTo>
                    <a:pt x="268024" y="239005"/>
                    <a:pt x="232637" y="201381"/>
                    <a:pt x="232012" y="138396"/>
                  </a:cubicBezTo>
                  <a:cubicBezTo>
                    <a:pt x="231596" y="94640"/>
                    <a:pt x="252412" y="68448"/>
                    <a:pt x="303203" y="68448"/>
                  </a:cubicBezTo>
                  <a:close/>
                  <a:moveTo>
                    <a:pt x="41630" y="41570"/>
                  </a:moveTo>
                  <a:lnTo>
                    <a:pt x="41630" y="406450"/>
                  </a:lnTo>
                  <a:lnTo>
                    <a:pt x="564809" y="406450"/>
                  </a:lnTo>
                  <a:lnTo>
                    <a:pt x="564809" y="41570"/>
                  </a:lnTo>
                  <a:close/>
                  <a:moveTo>
                    <a:pt x="27788" y="0"/>
                  </a:moveTo>
                  <a:lnTo>
                    <a:pt x="578651" y="0"/>
                  </a:lnTo>
                  <a:cubicBezTo>
                    <a:pt x="593950" y="0"/>
                    <a:pt x="606439" y="12367"/>
                    <a:pt x="606439" y="27644"/>
                  </a:cubicBezTo>
                  <a:lnTo>
                    <a:pt x="606439" y="420376"/>
                  </a:lnTo>
                  <a:cubicBezTo>
                    <a:pt x="606439" y="435653"/>
                    <a:pt x="593950" y="448020"/>
                    <a:pt x="578651" y="448020"/>
                  </a:cubicBezTo>
                  <a:lnTo>
                    <a:pt x="27788" y="448020"/>
                  </a:lnTo>
                  <a:cubicBezTo>
                    <a:pt x="12385" y="448020"/>
                    <a:pt x="0" y="435653"/>
                    <a:pt x="0" y="420376"/>
                  </a:cubicBezTo>
                  <a:lnTo>
                    <a:pt x="0" y="27644"/>
                  </a:lnTo>
                  <a:cubicBezTo>
                    <a:pt x="0" y="12367"/>
                    <a:pt x="12385" y="0"/>
                    <a:pt x="27788" y="0"/>
                  </a:cubicBezTo>
                  <a:close/>
                </a:path>
              </a:pathLst>
            </a:custGeom>
            <a:solidFill>
              <a:srgbClr val="58BF88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</p:grpSp>
      <p:grpSp>
        <p:nvGrpSpPr>
          <p:cNvPr id="27" name="Group 15"/>
          <p:cNvGrpSpPr/>
          <p:nvPr/>
        </p:nvGrpSpPr>
        <p:grpSpPr>
          <a:xfrm>
            <a:off x="6469261" y="5320094"/>
            <a:ext cx="1937626" cy="366153"/>
            <a:chOff x="2577247" y="6242275"/>
            <a:chExt cx="2530591" cy="478205"/>
          </a:xfrm>
        </p:grpSpPr>
        <p:sp>
          <p:nvSpPr>
            <p:cNvPr id="34" name="矩形 33"/>
            <p:cNvSpPr/>
            <p:nvPr/>
          </p:nvSpPr>
          <p:spPr>
            <a:xfrm>
              <a:off x="3049446" y="6278320"/>
              <a:ext cx="2058392" cy="44216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" panose="020F0502020204030204"/>
                  <a:cs typeface="+mn-ea"/>
                  <a:sym typeface="+mn-lt"/>
                </a:rPr>
                <a:t>时间：</a:t>
              </a:r>
              <a:r>
                <a:rPr kumimoji="0" lang="en-US" altLang="zh-CN" sz="16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思源黑体 CN" panose="020F0502020204030204"/>
                  <a:cs typeface="+mn-ea"/>
                  <a:sym typeface="+mn-lt"/>
                </a:rPr>
                <a:t>2022.X.X</a:t>
              </a:r>
              <a:endParaRPr kumimoji="0" lang="zh-CN" alt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endParaRPr>
            </a:p>
          </p:txBody>
        </p:sp>
        <p:sp>
          <p:nvSpPr>
            <p:cNvPr id="35" name="delivery-package_45936"/>
            <p:cNvSpPr>
              <a:spLocks noChangeAspect="1"/>
            </p:cNvSpPr>
            <p:nvPr/>
          </p:nvSpPr>
          <p:spPr bwMode="auto">
            <a:xfrm>
              <a:off x="2577247" y="6242275"/>
              <a:ext cx="472199" cy="472199"/>
            </a:xfrm>
            <a:custGeom>
              <a:avLst/>
              <a:gdLst>
                <a:gd name="T0" fmla="*/ 6394 w 12800"/>
                <a:gd name="T1" fmla="*/ 0 h 12800"/>
                <a:gd name="T2" fmla="*/ 0 w 12800"/>
                <a:gd name="T3" fmla="*/ 6400 h 12800"/>
                <a:gd name="T4" fmla="*/ 6394 w 12800"/>
                <a:gd name="T5" fmla="*/ 12800 h 12800"/>
                <a:gd name="T6" fmla="*/ 12800 w 12800"/>
                <a:gd name="T7" fmla="*/ 6400 h 12800"/>
                <a:gd name="T8" fmla="*/ 6394 w 12800"/>
                <a:gd name="T9" fmla="*/ 0 h 12800"/>
                <a:gd name="T10" fmla="*/ 6666 w 12800"/>
                <a:gd name="T11" fmla="*/ 6955 h 12800"/>
                <a:gd name="T12" fmla="*/ 6666 w 12800"/>
                <a:gd name="T13" fmla="*/ 2744 h 12800"/>
                <a:gd name="T14" fmla="*/ 5486 w 12800"/>
                <a:gd name="T15" fmla="*/ 2744 h 12800"/>
                <a:gd name="T16" fmla="*/ 5486 w 12800"/>
                <a:gd name="T17" fmla="*/ 7648 h 12800"/>
                <a:gd name="T18" fmla="*/ 5505 w 12800"/>
                <a:gd name="T19" fmla="*/ 7648 h 12800"/>
                <a:gd name="T20" fmla="*/ 8553 w 12800"/>
                <a:gd name="T21" fmla="*/ 9408 h 12800"/>
                <a:gd name="T22" fmla="*/ 9144 w 12800"/>
                <a:gd name="T23" fmla="*/ 8386 h 12800"/>
                <a:gd name="T24" fmla="*/ 6667 w 12800"/>
                <a:gd name="T25" fmla="*/ 6956 h 12800"/>
                <a:gd name="T26" fmla="*/ 6666 w 12800"/>
                <a:gd name="T27" fmla="*/ 6955 h 12800"/>
                <a:gd name="T28" fmla="*/ 6400 w 12800"/>
                <a:gd name="T29" fmla="*/ 11520 h 12800"/>
                <a:gd name="T30" fmla="*/ 2779 w 12800"/>
                <a:gd name="T31" fmla="*/ 10021 h 12800"/>
                <a:gd name="T32" fmla="*/ 1280 w 12800"/>
                <a:gd name="T33" fmla="*/ 6400 h 12800"/>
                <a:gd name="T34" fmla="*/ 6400 w 12800"/>
                <a:gd name="T35" fmla="*/ 1280 h 12800"/>
                <a:gd name="T36" fmla="*/ 11520 w 12800"/>
                <a:gd name="T37" fmla="*/ 6400 h 12800"/>
                <a:gd name="T38" fmla="*/ 6400 w 12800"/>
                <a:gd name="T39" fmla="*/ 1152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800" h="12800">
                  <a:moveTo>
                    <a:pt x="6394" y="0"/>
                  </a:moveTo>
                  <a:cubicBezTo>
                    <a:pt x="2861" y="0"/>
                    <a:pt x="0" y="2867"/>
                    <a:pt x="0" y="6400"/>
                  </a:cubicBezTo>
                  <a:cubicBezTo>
                    <a:pt x="0" y="9933"/>
                    <a:pt x="2861" y="12800"/>
                    <a:pt x="6394" y="12800"/>
                  </a:cubicBezTo>
                  <a:cubicBezTo>
                    <a:pt x="9933" y="12800"/>
                    <a:pt x="12800" y="9933"/>
                    <a:pt x="12800" y="6400"/>
                  </a:cubicBezTo>
                  <a:cubicBezTo>
                    <a:pt x="12800" y="2867"/>
                    <a:pt x="9933" y="0"/>
                    <a:pt x="6394" y="0"/>
                  </a:cubicBezTo>
                  <a:close/>
                  <a:moveTo>
                    <a:pt x="6666" y="6955"/>
                  </a:moveTo>
                  <a:lnTo>
                    <a:pt x="6666" y="2744"/>
                  </a:lnTo>
                  <a:lnTo>
                    <a:pt x="5486" y="2744"/>
                  </a:lnTo>
                  <a:lnTo>
                    <a:pt x="5486" y="7648"/>
                  </a:lnTo>
                  <a:lnTo>
                    <a:pt x="5505" y="7648"/>
                  </a:lnTo>
                  <a:lnTo>
                    <a:pt x="8553" y="9408"/>
                  </a:lnTo>
                  <a:lnTo>
                    <a:pt x="9144" y="8386"/>
                  </a:lnTo>
                  <a:lnTo>
                    <a:pt x="6667" y="6956"/>
                  </a:lnTo>
                  <a:lnTo>
                    <a:pt x="6666" y="6955"/>
                  </a:lnTo>
                  <a:close/>
                  <a:moveTo>
                    <a:pt x="6400" y="11520"/>
                  </a:moveTo>
                  <a:cubicBezTo>
                    <a:pt x="5042" y="11520"/>
                    <a:pt x="3739" y="10981"/>
                    <a:pt x="2779" y="10021"/>
                  </a:cubicBezTo>
                  <a:cubicBezTo>
                    <a:pt x="1819" y="9061"/>
                    <a:pt x="1280" y="7758"/>
                    <a:pt x="1280" y="6400"/>
                  </a:cubicBezTo>
                  <a:cubicBezTo>
                    <a:pt x="1280" y="3571"/>
                    <a:pt x="3571" y="1280"/>
                    <a:pt x="6400" y="1280"/>
                  </a:cubicBezTo>
                  <a:cubicBezTo>
                    <a:pt x="9229" y="1280"/>
                    <a:pt x="11520" y="3571"/>
                    <a:pt x="11520" y="6400"/>
                  </a:cubicBezTo>
                  <a:cubicBezTo>
                    <a:pt x="11520" y="9229"/>
                    <a:pt x="9229" y="11520"/>
                    <a:pt x="6400" y="11520"/>
                  </a:cubicBezTo>
                  <a:close/>
                </a:path>
              </a:pathLst>
            </a:custGeom>
            <a:solidFill>
              <a:srgbClr val="58BF88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思源黑体 CN" panose="020F0502020204030204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4979" flipH="1">
            <a:off x="10018157" y="1522437"/>
            <a:ext cx="982187" cy="98218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3340100"/>
            <a:ext cx="3136900" cy="3136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4127500"/>
            <a:ext cx="2960688" cy="296068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/>
          <a:srcRect l="74853" t="46151" r="12376" b="-1"/>
          <a:stretch>
            <a:fillRect/>
          </a:stretch>
        </p:blipFill>
        <p:spPr>
          <a:xfrm rot="12150057" flipH="1">
            <a:off x="10066421" y="3029022"/>
            <a:ext cx="1107695" cy="1292272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 advTm="9000">
        <p15:prstTrans prst="curtains"/>
      </p:transition>
    </mc:Choice>
    <mc:Fallback>
      <p:transition spd="slow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650"/>
                            </p:stCondLst>
                            <p:childTnLst>
                              <p:par>
                                <p:cTn id="36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4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9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4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900"/>
                            </p:stCondLst>
                            <p:childTnLst>
                              <p:par>
                                <p:cTn id="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9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4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9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>
            <a:off x="6786172" y="5803899"/>
            <a:ext cx="5405828" cy="1054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1"/>
          <a:stretch>
            <a:fillRect/>
          </a:stretch>
        </p:blipFill>
        <p:spPr>
          <a:xfrm flipH="1">
            <a:off x="0" y="5803899"/>
            <a:ext cx="5405828" cy="1054101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723900" y="-786"/>
            <a:ext cx="10744200" cy="6299986"/>
            <a:chOff x="723900" y="-786"/>
            <a:chExt cx="10744200" cy="6299986"/>
          </a:xfrm>
        </p:grpSpPr>
        <p:grpSp>
          <p:nvGrpSpPr>
            <p:cNvPr id="4" name="组合 3"/>
            <p:cNvGrpSpPr/>
            <p:nvPr/>
          </p:nvGrpSpPr>
          <p:grpSpPr>
            <a:xfrm>
              <a:off x="723900" y="558800"/>
              <a:ext cx="10744200" cy="5740400"/>
              <a:chOff x="717550" y="457200"/>
              <a:chExt cx="10744200" cy="6057900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717550" y="457200"/>
                <a:ext cx="10744200" cy="6057900"/>
              </a:xfrm>
              <a:prstGeom prst="roundRect">
                <a:avLst>
                  <a:gd name="adj" fmla="val 7953"/>
                </a:avLst>
              </a:prstGeom>
              <a:solidFill>
                <a:srgbClr val="58BF8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925513" y="643937"/>
                <a:ext cx="10328275" cy="5657621"/>
              </a:xfrm>
              <a:prstGeom prst="roundRect">
                <a:avLst>
                  <a:gd name="adj" fmla="val 7953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1194011" y="-786"/>
              <a:ext cx="10094966" cy="573074"/>
              <a:chOff x="1194011" y="-786"/>
              <a:chExt cx="10094966" cy="573074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7592" r="48938" b="56662"/>
              <a:stretch>
                <a:fillRect/>
              </a:stretch>
            </p:blipFill>
            <p:spPr>
              <a:xfrm flipV="1">
                <a:off x="1194011" y="0"/>
                <a:ext cx="2209590" cy="571501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82034" y="-786"/>
                <a:ext cx="2206943" cy="573074"/>
              </a:xfrm>
              <a:prstGeom prst="rect">
                <a:avLst/>
              </a:prstGeom>
            </p:spPr>
          </p:pic>
        </p:grpSp>
      </p:grpSp>
      <p:sp>
        <p:nvSpPr>
          <p:cNvPr id="12" name="文本框 11"/>
          <p:cNvSpPr txBox="1"/>
          <p:nvPr/>
        </p:nvSpPr>
        <p:spPr>
          <a:xfrm>
            <a:off x="4498512" y="1498600"/>
            <a:ext cx="319497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7200" spc="300" dirty="0">
                <a:solidFill>
                  <a:srgbClr val="58BF88"/>
                </a:solidFill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-</a:t>
            </a:r>
            <a:r>
              <a:rPr lang="zh-CN" altLang="en-US" sz="7200" spc="300" dirty="0">
                <a:solidFill>
                  <a:srgbClr val="58BF88"/>
                </a:solidFill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目录</a:t>
            </a:r>
            <a:r>
              <a:rPr lang="en-US" altLang="zh-CN" sz="7200" spc="300" dirty="0">
                <a:solidFill>
                  <a:srgbClr val="58BF88"/>
                </a:solidFill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-</a:t>
            </a:r>
            <a:endParaRPr lang="zh-CN" altLang="en-US" sz="7200" spc="300" dirty="0">
              <a:solidFill>
                <a:srgbClr val="58BF88"/>
              </a:solidFill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2282484" y="3771900"/>
            <a:ext cx="866510" cy="866510"/>
          </a:xfrm>
          <a:prstGeom prst="ellipse">
            <a:avLst/>
          </a:prstGeom>
          <a:solidFill>
            <a:srgbClr val="58BF88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35220" y="371992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日常保健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273320" y="4341609"/>
            <a:ext cx="233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ADD YOUR ENGLISH TITLE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257212" y="2514600"/>
            <a:ext cx="361678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>
              <a:defRPr/>
            </a:pPr>
            <a:r>
              <a:rPr lang="en-US" altLang="zh-CN" sz="3600" dirty="0">
                <a:solidFill>
                  <a:srgbClr val="58BF88"/>
                </a:solidFill>
                <a:latin typeface="汉仪铸字美心体W" panose="00020600040101010101" pitchFamily="18" charset="-122"/>
                <a:ea typeface="汉仪铸字美心体W" panose="00020600040101010101" pitchFamily="18" charset="-122"/>
                <a:cs typeface="+mn-ea"/>
                <a:sym typeface="+mn-lt"/>
              </a:rPr>
              <a:t>CONTENT</a:t>
            </a:r>
            <a:endParaRPr lang="en-US" altLang="zh-CN" sz="3600" dirty="0">
              <a:solidFill>
                <a:srgbClr val="58BF88"/>
              </a:solidFill>
              <a:latin typeface="汉仪铸字美心体W" panose="00020600040101010101" pitchFamily="18" charset="-122"/>
              <a:ea typeface="汉仪铸字美心体W" panose="00020600040101010101" pitchFamily="18" charset="-122"/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6575085" y="3771900"/>
            <a:ext cx="866510" cy="866510"/>
          </a:xfrm>
          <a:prstGeom prst="ellipse">
            <a:avLst/>
          </a:prstGeom>
          <a:solidFill>
            <a:srgbClr val="58BF88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527820" y="3719921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zh-CN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疾病预防</a:t>
            </a:r>
            <a:endParaRPr lang="zh-CN" altLang="en-US" sz="40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565920" y="4341609"/>
            <a:ext cx="233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ADD YOUR ENGLISH TITLE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105" y="0"/>
            <a:ext cx="2180161" cy="197961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4"/>
          <a:srcRect l="13254" t="43593" r="32365"/>
          <a:stretch>
            <a:fillRect/>
          </a:stretch>
        </p:blipFill>
        <p:spPr>
          <a:xfrm rot="5192297">
            <a:off x="1108751" y="2225178"/>
            <a:ext cx="838335" cy="78958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/>
          <a:srcRect l="74853" t="46151" r="12376" b="-1"/>
          <a:stretch>
            <a:fillRect/>
          </a:stretch>
        </p:blipFill>
        <p:spPr>
          <a:xfrm rot="12150057" flipH="1">
            <a:off x="10002014" y="2622543"/>
            <a:ext cx="691289" cy="8064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689" y="3035300"/>
            <a:ext cx="3062111" cy="393700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600" y="4629300"/>
            <a:ext cx="2400000" cy="2400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49000" flipH="1">
            <a:off x="9941958" y="989034"/>
            <a:ext cx="982187" cy="982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drape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5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9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5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45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95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45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9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74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605"/>
            <a:ext cx="12192000" cy="313839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121042" y="793750"/>
            <a:ext cx="9949916" cy="5270500"/>
            <a:chOff x="717550" y="457200"/>
            <a:chExt cx="10744200" cy="6057900"/>
          </a:xfrm>
        </p:grpSpPr>
        <p:sp>
          <p:nvSpPr>
            <p:cNvPr id="13" name="矩形: 圆角 12"/>
            <p:cNvSpPr/>
            <p:nvPr/>
          </p:nvSpPr>
          <p:spPr>
            <a:xfrm>
              <a:off x="717550" y="457200"/>
              <a:ext cx="10744200" cy="6057900"/>
            </a:xfrm>
            <a:prstGeom prst="roundRect">
              <a:avLst>
                <a:gd name="adj" fmla="val 7953"/>
              </a:avLst>
            </a:prstGeom>
            <a:solidFill>
              <a:srgbClr val="58BF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: 圆角 13"/>
            <p:cNvSpPr/>
            <p:nvPr/>
          </p:nvSpPr>
          <p:spPr>
            <a:xfrm>
              <a:off x="925513" y="698996"/>
              <a:ext cx="10328275" cy="5574307"/>
            </a:xfrm>
            <a:prstGeom prst="roundRect">
              <a:avLst>
                <a:gd name="adj" fmla="val 7953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5" r="26340"/>
          <a:stretch>
            <a:fillRect/>
          </a:stretch>
        </p:blipFill>
        <p:spPr>
          <a:xfrm flipH="1">
            <a:off x="0" y="0"/>
            <a:ext cx="2501900" cy="3155218"/>
          </a:xfrm>
          <a:prstGeom prst="rect">
            <a:avLst/>
          </a:prstGeom>
        </p:spPr>
      </p:pic>
      <p:cxnSp>
        <p:nvCxnSpPr>
          <p:cNvPr id="18" name="直接连接符 17"/>
          <p:cNvCxnSpPr/>
          <p:nvPr/>
        </p:nvCxnSpPr>
        <p:spPr>
          <a:xfrm>
            <a:off x="5734050" y="2403021"/>
            <a:ext cx="0" cy="211803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>
            <a:off x="5613974" y="2021417"/>
            <a:ext cx="3466525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58BF88"/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PART 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58BF88"/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01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58BF88"/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878896" y="2993226"/>
            <a:ext cx="4077904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dist">
              <a:defRPr/>
            </a:pPr>
            <a:r>
              <a:rPr lang="zh-CN" altLang="en-US" sz="6600" b="1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日常保健</a:t>
            </a:r>
            <a:endParaRPr lang="zh-CN" altLang="en-US" sz="6600" b="1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993196" y="3977735"/>
            <a:ext cx="4116004" cy="5921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思源黑体 CN" panose="020F0502020204030204"/>
                <a:cs typeface="+mn-ea"/>
                <a:sym typeface="+mn-lt"/>
              </a:rPr>
              <a:t>The user can demonstrate on a projector or computer or print the it into a film to be used in a wider field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思源黑体 CN" panose="020F0502020204030204"/>
              <a:cs typeface="+mn-ea"/>
              <a:sym typeface="+mn-l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1346201"/>
            <a:ext cx="3708400" cy="37084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670" y="1313633"/>
            <a:ext cx="1690630" cy="153511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6"/>
          <a:srcRect l="74853" t="46151" r="12376" b="-1"/>
          <a:stretch>
            <a:fillRect/>
          </a:stretch>
        </p:blipFill>
        <p:spPr>
          <a:xfrm rot="14853933" flipH="1">
            <a:off x="8898020" y="1026777"/>
            <a:ext cx="1107695" cy="1292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3000">
        <p15:prstTrans prst="fallOve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002200" y="2819401"/>
            <a:ext cx="6193971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如果宝宝排斥白开水，可以试着喝些菊花茶、乌梅汤、金银花露等。 平时多给宝宝吃富含水分的应季水果，如西瓜、梨、橙子等。各种菜汤也是补充水分的重要手段，清汤可以稀释菜肴的盐分，并保持宝宝体内水分平衡。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35260" y="2097044"/>
            <a:ext cx="5727850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、多喝白开水，不宜喝饮料。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602889"/>
            <a:ext cx="4359088" cy="4359088"/>
          </a:xfrm>
          <a:prstGeom prst="rect">
            <a:avLst/>
          </a:prstGeom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14574" y="2819401"/>
            <a:ext cx="6193971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刺激性食物应该少吃，容易“上火”，如大蒜、姜、韭菜、花椒、辣椒等。少吃偏咸的食品，因为盐分太多容易加速体内水分的散失。热量过高的油炸食品和一些热性水果，如荔枝、桂圆、橘子等，也应尽量少吃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95623" y="2097044"/>
            <a:ext cx="4031873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、少吃“上火”食物。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323" y="2753958"/>
            <a:ext cx="3056074" cy="30560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40" y="1731982"/>
            <a:ext cx="3125096" cy="3125096"/>
          </a:xfrm>
          <a:prstGeom prst="rect">
            <a:avLst/>
          </a:prstGeom>
        </p:spPr>
      </p:pic>
    </p:spTree>
  </p:cSld>
  <p:clrMapOvr>
    <a:masterClrMapping/>
  </p:clrMapOvr>
  <p:transition spd="med" advTm="3000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733258" y="2572822"/>
            <a:ext cx="6193971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中医认为“寒凉伤脾”，即使体质好的孩子也不能天天吃冷饮。除了限制冷饮以外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从冰箱拿出的酸奶最好放置在室温下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15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分钟后食用。秋季宜用冷水擦洗以提高宝宝对冷的适应能力，冷水擦洗包括冷水洗手、洗脸。冷水锻炼要循序逐渐进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先用与体温接近的水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然后逐渐降低水的温度。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758475" y="1850465"/>
            <a:ext cx="2143536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3.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冷水锻炼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82" y="1731982"/>
            <a:ext cx="4635425" cy="4030804"/>
          </a:xfrm>
          <a:prstGeom prst="rect">
            <a:avLst/>
          </a:prstGeom>
        </p:spPr>
      </p:pic>
    </p:spTree>
  </p:cSld>
  <p:clrMapOvr>
    <a:masterClrMapping/>
  </p:clrMapOvr>
  <p:transition spd="med" advTm="3000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036616" y="2582612"/>
            <a:ext cx="6193971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妈妈在给宝宝擦拭或者洗脸时宜选用柔软的毛巾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不要用力擦洗。每次清洗完毕后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需用含有天然滋润成分的儿童护肤品。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宝宝的嘴唇容易干裂，妈妈应先用湿热毛巾敷在宝宝的嘴唇上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使嘴唇充血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然后涂抹润唇膏。宝宝鼻腔内的黏膜比较容易干燥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妈妈可用棉签蘸生理盐水滋润鼻腔。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51465" y="1860255"/>
            <a:ext cx="2964273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4.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呵护宝宝皮肤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23" r="26200"/>
          <a:stretch>
            <a:fillRect/>
          </a:stretch>
        </p:blipFill>
        <p:spPr>
          <a:xfrm>
            <a:off x="7702475" y="1968648"/>
            <a:ext cx="2345167" cy="361994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9976965" y="2774654"/>
            <a:ext cx="677108" cy="2144177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r>
              <a:rPr lang="zh-CN" altLang="en-US" sz="3200" b="1" dirty="0">
                <a:solidFill>
                  <a:srgbClr val="58BF88"/>
                </a:solidFill>
                <a:cs typeface="+mn-ea"/>
                <a:sym typeface="+mn-lt"/>
              </a:rPr>
              <a:t>宝宝护肤品</a:t>
            </a:r>
            <a:endParaRPr lang="zh-CN" altLang="en-US" sz="3200" b="1" dirty="0">
              <a:solidFill>
                <a:srgbClr val="58BF88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 spd="med" advTm="3000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5569815" y="2379480"/>
            <a:ext cx="5841509" cy="331469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60000"/>
              </a:lnSpc>
              <a:buNone/>
            </a:pP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多给宝宝吃牛奶、豆制品、鱼、肉等高蛋白饮食。多补充玉米、全麦面包、小米、黑米等五谷杂粮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以防秋季便秘。富含纤维素的食品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如菠菜、萝卜、胡萝卜、芹菜、花菜等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也应增加。总之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要荤素配搭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粗细配搭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做到平衡饮食</a:t>
            </a:r>
            <a:r>
              <a:rPr lang="en-US" altLang="zh-CN" dirty="0">
                <a:solidFill>
                  <a:srgbClr val="494849"/>
                </a:solidFill>
                <a:cs typeface="+mn-ea"/>
                <a:sym typeface="+mn-lt"/>
              </a:rPr>
              <a:t>,</a:t>
            </a:r>
            <a:r>
              <a:rPr lang="zh-CN" altLang="en-US" dirty="0">
                <a:solidFill>
                  <a:srgbClr val="494849"/>
                </a:solidFill>
                <a:cs typeface="+mn-ea"/>
                <a:sym typeface="+mn-lt"/>
              </a:rPr>
              <a:t>才能减少秋季发病。</a:t>
            </a:r>
            <a:endParaRPr lang="zh-CN" altLang="en-US" dirty="0">
              <a:solidFill>
                <a:srgbClr val="494849"/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83347" y="1624850"/>
            <a:ext cx="2143536" cy="584775"/>
          </a:xfrm>
          <a:prstGeom prst="rect">
            <a:avLst/>
          </a:prstGeom>
          <a:solidFill>
            <a:srgbClr val="58BF88"/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cs typeface="+mn-ea"/>
                <a:sym typeface="+mn-lt"/>
              </a:rPr>
              <a:t>5.</a:t>
            </a:r>
            <a:r>
              <a:rPr lang="zh-CN" altLang="en-US" sz="3200" b="1" dirty="0">
                <a:solidFill>
                  <a:schemeClr val="bg1"/>
                </a:solidFill>
                <a:cs typeface="+mn-ea"/>
                <a:sym typeface="+mn-lt"/>
              </a:rPr>
              <a:t>营养调理</a:t>
            </a:r>
            <a:endParaRPr lang="zh-CN" altLang="en-US" sz="32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1468860"/>
            <a:ext cx="4665240" cy="4665240"/>
          </a:xfrm>
          <a:prstGeom prst="rect">
            <a:avLst/>
          </a:prstGeom>
        </p:spPr>
      </p:pic>
    </p:spTree>
  </p:cSld>
  <p:clrMapOvr>
    <a:masterClrMapping/>
  </p:clrMapOvr>
  <p:transition spd="slow" advTm="3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tags/tag1.xml><?xml version="1.0" encoding="utf-8"?>
<p:tagLst xmlns:p="http://schemas.openxmlformats.org/presentationml/2006/main">
  <p:tag name="ISLIDE.ICON" val="#400353;"/>
</p:tagLst>
</file>

<file path=ppt/tags/tag2.xml><?xml version="1.0" encoding="utf-8"?>
<p:tagLst xmlns:p="http://schemas.openxmlformats.org/presentationml/2006/main">
  <p:tag name="ISLIDE.ICON" val="#400353;"/>
</p:tagLst>
</file>

<file path=ppt/tags/tag3.xml><?xml version="1.0" encoding="utf-8"?>
<p:tagLst xmlns:p="http://schemas.openxmlformats.org/presentationml/2006/main">
  <p:tag name="commondata" val="eyJoZGlkIjoiYzQ5M2NiYjk4ZTM0ODUxMWIwOWJmOTY1NTUzNjVjM2Q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0tpi5fqt">
      <a:majorFont>
        <a:latin typeface="思源黑体 CN"/>
        <a:ea typeface="思源黑体 CN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2801</Words>
  <Application>WPS 演示</Application>
  <PresentationFormat>自定义</PresentationFormat>
  <Paragraphs>153</Paragraphs>
  <Slides>24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宋体</vt:lpstr>
      <vt:lpstr>Wingdings</vt:lpstr>
      <vt:lpstr>汉仪铸字美心体W</vt:lpstr>
      <vt:lpstr>思源黑体 CN</vt:lpstr>
      <vt:lpstr>黑体</vt:lpstr>
      <vt:lpstr>微软雅黑</vt:lpstr>
      <vt:lpstr>Arial Unicode MS</vt:lpstr>
      <vt:lpstr>等线</vt:lpstr>
      <vt:lpstr>Calibri</vt:lpstr>
      <vt:lpstr>思源黑体 CN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Lenovo</cp:lastModifiedBy>
  <cp:revision>6</cp:revision>
  <dcterms:created xsi:type="dcterms:W3CDTF">2021-09-21T16:20:00Z</dcterms:created>
  <dcterms:modified xsi:type="dcterms:W3CDTF">2024-09-14T07:58:50Z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403197FBEE964832B626E76536C666A2_12</vt:lpwstr>
  </property>
  <property fmtid="{D5CDD505-2E9C-101B-9397-08002B2CF9AE}" pid="3" name="KSOProductBuildVer">
    <vt:lpwstr>2052-12.1.0.18240</vt:lpwstr>
  </property>
</Properties>
</file>