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455" r:id="rId3"/>
    <p:sldId id="456" r:id="rId4"/>
    <p:sldId id="365" r:id="rId5"/>
    <p:sldId id="360" r:id="rId6"/>
    <p:sldId id="363" r:id="rId7"/>
    <p:sldId id="366" r:id="rId8"/>
    <p:sldId id="364" r:id="rId9"/>
    <p:sldId id="368" r:id="rId10"/>
    <p:sldId id="367" r:id="rId11"/>
    <p:sldId id="459" r:id="rId12"/>
    <p:sldId id="369" r:id="rId13"/>
    <p:sldId id="448" r:id="rId14"/>
    <p:sldId id="450" r:id="rId15"/>
    <p:sldId id="451" r:id="rId16"/>
    <p:sldId id="461" r:id="rId17"/>
    <p:sldId id="297" r:id="rId18"/>
    <p:sldId id="415" r:id="rId19"/>
    <p:sldId id="416" r:id="rId20"/>
    <p:sldId id="304" r:id="rId21"/>
    <p:sldId id="390" r:id="rId22"/>
    <p:sldId id="391" r:id="rId23"/>
    <p:sldId id="410" r:id="rId24"/>
    <p:sldId id="411" r:id="rId25"/>
    <p:sldId id="412" r:id="rId26"/>
    <p:sldId id="397" r:id="rId27"/>
    <p:sldId id="460" r:id="rId28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BEE8"/>
    <a:srgbClr val="92D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DBEDC-DD52-4FFD-B70E-6931F0C5BA39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8D4DD-F9A3-43D9-8FD3-91A58A7BE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66" y="2818616"/>
            <a:ext cx="4254231" cy="3999420"/>
          </a:xfrm>
          <a:prstGeom prst="rect">
            <a:avLst/>
          </a:prstGeom>
        </p:spPr>
      </p:pic>
      <p:sp>
        <p:nvSpPr>
          <p:cNvPr id="9" name="云形 8"/>
          <p:cNvSpPr/>
          <p:nvPr/>
        </p:nvSpPr>
        <p:spPr>
          <a:xfrm>
            <a:off x="226243" y="311085"/>
            <a:ext cx="11643385" cy="6080288"/>
          </a:xfrm>
          <a:prstGeom prst="cloud">
            <a:avLst/>
          </a:prstGeom>
          <a:solidFill>
            <a:schemeClr val="bg1"/>
          </a:solidFill>
          <a:ln>
            <a:solidFill>
              <a:srgbClr val="60BEE8"/>
            </a:solidFill>
            <a:prstDash val="dashDot"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310640" y="2204668"/>
            <a:ext cx="9570719" cy="2449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7200" dirty="0">
                <a:solidFill>
                  <a:schemeClr val="bg2">
                    <a:lumMod val="50000"/>
                  </a:schemeClr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小学生口腔保健</a:t>
            </a:r>
            <a:endParaRPr lang="en-US" altLang="zh-CN" sz="7200" dirty="0">
              <a:solidFill>
                <a:schemeClr val="bg2">
                  <a:lumMod val="50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7200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知识讲座</a:t>
            </a:r>
            <a:endParaRPr lang="zh-CN" altLang="en-US" sz="6000" dirty="0">
              <a:solidFill>
                <a:srgbClr val="60BEE8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47999" y="4707326"/>
            <a:ext cx="2286001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spc="300" dirty="0">
                <a:latin typeface="三极趣味广告体" panose="00000500000000000000" pitchFamily="2" charset="-122"/>
                <a:ea typeface="三极趣味广告体" panose="00000500000000000000" pitchFamily="2" charset="-122"/>
                <a:cs typeface="+mn-ea"/>
                <a:sym typeface="+mn-lt"/>
              </a:rPr>
              <a:t>汇报人：卢东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646604" y="4707326"/>
            <a:ext cx="1969363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dirty="0"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汇报时间</a:t>
            </a:r>
            <a:r>
              <a:rPr lang="en-US" altLang="zh-CN" sz="1400" dirty="0"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:2024</a:t>
            </a:r>
            <a:r>
              <a:rPr lang="zh-CN" altLang="en-US" sz="1400" dirty="0"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年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768" r="50000" b="66628"/>
          <a:stretch>
            <a:fillRect/>
          </a:stretch>
        </p:blipFill>
        <p:spPr>
          <a:xfrm>
            <a:off x="3679351" y="1425134"/>
            <a:ext cx="898011" cy="63297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768" r="50000" b="66628"/>
          <a:stretch>
            <a:fillRect/>
          </a:stretch>
        </p:blipFill>
        <p:spPr>
          <a:xfrm flipH="1">
            <a:off x="7300178" y="1436611"/>
            <a:ext cx="898011" cy="6329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91359" y="1507873"/>
            <a:ext cx="234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口腔知识课堂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307" y="3334577"/>
            <a:ext cx="3734530" cy="3734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460" name="Picture 13" descr="未标题-16"/>
          <p:cNvPicPr>
            <a:picLocks noChangeAspect="1" noChangeArrowheads="1"/>
          </p:cNvPicPr>
          <p:nvPr/>
        </p:nvPicPr>
        <p:blipFill>
          <a:blip r:embed="rId2"/>
          <a:srcRect l="6522" t="15218" r="10869" b="21739"/>
          <a:stretch>
            <a:fillRect/>
          </a:stretch>
        </p:blipFill>
        <p:spPr bwMode="auto">
          <a:xfrm rot="227203">
            <a:off x="2288673" y="1216920"/>
            <a:ext cx="32766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461" name="Picture 15" descr="未标题-17"/>
          <p:cNvPicPr>
            <a:picLocks noChangeAspect="1" noChangeArrowheads="1"/>
          </p:cNvPicPr>
          <p:nvPr/>
        </p:nvPicPr>
        <p:blipFill>
          <a:blip r:embed="rId3"/>
          <a:srcRect t="20000" b="12500"/>
          <a:stretch>
            <a:fillRect/>
          </a:stretch>
        </p:blipFill>
        <p:spPr bwMode="auto">
          <a:xfrm>
            <a:off x="6455742" y="1630838"/>
            <a:ext cx="3220756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9463" name="Picture 16" descr="未标题-18psd副本"/>
          <p:cNvPicPr>
            <a:picLocks noChangeAspect="1" noChangeArrowheads="1"/>
          </p:cNvPicPr>
          <p:nvPr/>
        </p:nvPicPr>
        <p:blipFill>
          <a:blip r:embed="rId4"/>
          <a:srcRect l="6233" t="16623" r="8571" b="33507"/>
          <a:stretch>
            <a:fillRect/>
          </a:stretch>
        </p:blipFill>
        <p:spPr bwMode="auto">
          <a:xfrm>
            <a:off x="3926973" y="3660775"/>
            <a:ext cx="3886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牙齿的功能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2980644" y="3482975"/>
            <a:ext cx="3381277" cy="61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60BEE8"/>
              </a:buClr>
              <a:buNone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切牙：切割食物 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5194398" y="5534025"/>
            <a:ext cx="3381277" cy="61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60BEE8"/>
              </a:buClr>
              <a:buNone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磨牙：磨碎食物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7173350" y="3482975"/>
            <a:ext cx="3381277" cy="61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60BEE8"/>
              </a:buClr>
              <a:buNone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尖牙：  撕裂食物 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  <p:sp>
        <p:nvSpPr>
          <p:cNvPr id="12" name="箭头: 环形 11"/>
          <p:cNvSpPr/>
          <p:nvPr/>
        </p:nvSpPr>
        <p:spPr>
          <a:xfrm rot="19465131" flipH="1" flipV="1">
            <a:off x="7061520" y="3515400"/>
            <a:ext cx="2456256" cy="2057400"/>
          </a:xfrm>
          <a:prstGeom prst="circularArrow">
            <a:avLst/>
          </a:prstGeom>
          <a:solidFill>
            <a:srgbClr val="92D8F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箭头: 环形 14"/>
          <p:cNvSpPr/>
          <p:nvPr/>
        </p:nvSpPr>
        <p:spPr>
          <a:xfrm>
            <a:off x="4671282" y="1147762"/>
            <a:ext cx="2539866" cy="2057400"/>
          </a:xfrm>
          <a:prstGeom prst="circularArrow">
            <a:avLst/>
          </a:prstGeom>
          <a:solidFill>
            <a:srgbClr val="92D8F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箭头: 环形 15"/>
          <p:cNvSpPr/>
          <p:nvPr/>
        </p:nvSpPr>
        <p:spPr>
          <a:xfrm rot="2982958" flipH="1" flipV="1">
            <a:off x="2340538" y="3421168"/>
            <a:ext cx="2456256" cy="2057400"/>
          </a:xfrm>
          <a:prstGeom prst="circularArrow">
            <a:avLst/>
          </a:prstGeom>
          <a:solidFill>
            <a:srgbClr val="92D8F1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66" y="2818616"/>
            <a:ext cx="4254231" cy="399942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889558" y="652022"/>
            <a:ext cx="10904945" cy="5520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596130" y="1948246"/>
            <a:ext cx="3021965" cy="833120"/>
            <a:chOff x="5543931" y="-1171392"/>
            <a:chExt cx="2976613" cy="872282"/>
          </a:xfrm>
          <a:solidFill>
            <a:srgbClr val="0070C0"/>
          </a:solidFill>
        </p:grpSpPr>
        <p:sp>
          <p:nvSpPr>
            <p:cNvPr id="8" name="Oval 33"/>
            <p:cNvSpPr/>
            <p:nvPr/>
          </p:nvSpPr>
          <p:spPr>
            <a:xfrm>
              <a:off x="5543931" y="-1155979"/>
              <a:ext cx="856869" cy="856869"/>
            </a:xfrm>
            <a:prstGeom prst="ellipse">
              <a:avLst/>
            </a:prstGeom>
            <a:solidFill>
              <a:srgbClr val="60BEE8"/>
            </a:solidFill>
            <a:ln>
              <a:noFill/>
            </a:ln>
            <a:effectLst>
              <a:outerShdw blurRad="50800" dist="38100" dir="5400000" algn="t" rotWithShape="0">
                <a:schemeClr val="dk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20000"/>
                </a:lnSpc>
              </a:pPr>
              <a:r>
                <a:rPr lang="zh-CN" sz="3200" dirty="0">
                  <a:solidFill>
                    <a:prstClr val="white"/>
                  </a:solidFill>
                  <a:latin typeface="三极趣味广告体" panose="00000500000000000000" pitchFamily="2" charset="-122"/>
                  <a:ea typeface="三极趣味广告体" panose="00000500000000000000" pitchFamily="2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第</a:t>
              </a:r>
            </a:p>
          </p:txBody>
        </p:sp>
        <p:sp>
          <p:nvSpPr>
            <p:cNvPr id="9" name="Oval 36"/>
            <p:cNvSpPr/>
            <p:nvPr/>
          </p:nvSpPr>
          <p:spPr>
            <a:xfrm>
              <a:off x="6229730" y="-1171391"/>
              <a:ext cx="856870" cy="856870"/>
            </a:xfrm>
            <a:prstGeom prst="ellipse">
              <a:avLst/>
            </a:prstGeom>
            <a:solidFill>
              <a:srgbClr val="92D8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20000"/>
                </a:lnSpc>
              </a:pPr>
              <a:r>
                <a:rPr lang="zh-CN" altLang="en-US" sz="3200" dirty="0">
                  <a:solidFill>
                    <a:prstClr val="white"/>
                  </a:solidFill>
                  <a:latin typeface="三极趣味广告体" panose="00000500000000000000" pitchFamily="2" charset="-122"/>
                  <a:ea typeface="三极趣味广告体" panose="00000500000000000000" pitchFamily="2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二</a:t>
              </a:r>
              <a:endParaRPr lang="zh-CN" sz="3200" dirty="0">
                <a:solidFill>
                  <a:prstClr val="white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grpSp>
          <p:nvGrpSpPr>
            <p:cNvPr id="10" name="Group 39"/>
            <p:cNvGrpSpPr/>
            <p:nvPr/>
          </p:nvGrpSpPr>
          <p:grpSpPr>
            <a:xfrm>
              <a:off x="6965570" y="-1171392"/>
              <a:ext cx="1554974" cy="856869"/>
              <a:chOff x="5903848" y="1486873"/>
              <a:chExt cx="2939687" cy="1619915"/>
            </a:xfr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40"/>
              <p:cNvSpPr/>
              <p:nvPr/>
            </p:nvSpPr>
            <p:spPr>
              <a:xfrm>
                <a:off x="5903848" y="1486873"/>
                <a:ext cx="1619915" cy="1619915"/>
              </a:xfrm>
              <a:prstGeom prst="ellipse">
                <a:avLst/>
              </a:prstGeom>
              <a:solidFill>
                <a:srgbClr val="60B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</a:pPr>
                <a:r>
                  <a:rPr lang="zh-CN" sz="3200" dirty="0">
                    <a:solidFill>
                      <a:prstClr val="white"/>
                    </a:solidFill>
                    <a:latin typeface="三极趣味广告体" panose="00000500000000000000" pitchFamily="2" charset="-122"/>
                    <a:ea typeface="三极趣味广告体" panose="00000500000000000000" pitchFamily="2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部</a:t>
                </a:r>
              </a:p>
            </p:txBody>
          </p:sp>
          <p:sp>
            <p:nvSpPr>
              <p:cNvPr id="12" name="Oval 40"/>
              <p:cNvSpPr/>
              <p:nvPr/>
            </p:nvSpPr>
            <p:spPr>
              <a:xfrm>
                <a:off x="7223620" y="1486873"/>
                <a:ext cx="1619915" cy="1619915"/>
              </a:xfrm>
              <a:prstGeom prst="ellipse">
                <a:avLst/>
              </a:prstGeom>
              <a:solidFill>
                <a:srgbClr val="92D8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</a:pPr>
                <a:r>
                  <a:rPr lang="zh-CN" altLang="en-US" sz="3200" dirty="0">
                    <a:solidFill>
                      <a:prstClr val="white"/>
                    </a:solidFill>
                    <a:latin typeface="三极趣味广告体" panose="00000500000000000000" pitchFamily="2" charset="-122"/>
                    <a:ea typeface="三极趣味广告体" panose="00000500000000000000" pitchFamily="2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分</a:t>
                </a: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3238500" y="3004886"/>
            <a:ext cx="5657850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4800" dirty="0"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什么是龋</a:t>
            </a:r>
            <a:r>
              <a:rPr lang="en-US" altLang="zh-CN" sz="4800" dirty="0"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qǔ</a:t>
            </a:r>
            <a:r>
              <a:rPr lang="zh-CN" altLang="en-US" sz="4800" dirty="0"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齿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9334" y="4058592"/>
            <a:ext cx="3216865" cy="3131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What is caries ǔ tooth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9" r="5666" b="18527"/>
          <a:stretch>
            <a:fillRect/>
          </a:stretch>
        </p:blipFill>
        <p:spPr>
          <a:xfrm>
            <a:off x="9103317" y="3389951"/>
            <a:ext cx="2291792" cy="31530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722" y="2543616"/>
            <a:ext cx="3546296" cy="3999420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3" name="Picture 10" descr="龋齿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63" y="2033320"/>
            <a:ext cx="2128837" cy="129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0484" name="Picture 13" descr="f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6593" y="3781743"/>
            <a:ext cx="2501899" cy="156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89680" y="1747777"/>
            <a:ext cx="8229600" cy="1143000"/>
          </a:xfrm>
          <a:prstGeom prst="rect">
            <a:avLst/>
          </a:prstGeom>
          <a:effectLst>
            <a:outerShdw dist="35921" dir="2700000" algn="ctr" rotWithShape="0">
              <a:srgbClr val="808080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 pitchFamily="18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得了龋齿会怎么样啊？</a:t>
            </a:r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俗称虫牙，又称</a:t>
            </a:r>
            <a:r>
              <a:rPr lang="en-US" altLang="zh-CN" sz="3200" b="1" dirty="0" err="1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zhù</a:t>
            </a: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蛀牙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6793772" y="2411756"/>
            <a:ext cx="4333874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可能会很痛</a:t>
            </a: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进食困难，影响到身体健康</a:t>
            </a: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龋齿还会发出异味，引起口臭</a:t>
            </a: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影响美观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龋齿日常自我检查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2209634" y="1242511"/>
            <a:ext cx="6320187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、牙齿颜色的改变：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、牙齿形态的改变：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、牙齿质地的改变：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、牙面清洁度的改变：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、自觉症状：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07" y="1864178"/>
            <a:ext cx="4557825" cy="34183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儿童牙齿龋坏了该不该治疗呢？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1791577" y="1009171"/>
            <a:ext cx="4996212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乳牙患龋齿后是要治疗的，而且要及时彻底的治疗。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一幅健全的的乳牙对整个儿童生长发育时期有着重要的影响，因为它是儿童的重要咀嚼器官；有利于儿童颅、颌面的生长发育；有利于恒牙的正常萌出及恒牙的形成；有利于儿童时期发音的正常。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5" y="1881847"/>
            <a:ext cx="3524250" cy="35242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8034688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乳牙患龋后未及时治疗，会出现哪些情况？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1308914" y="1408519"/>
            <a:ext cx="9140011" cy="46270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）影响咀嚼功能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）患儿疼痛不适而拒绝进食。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）恒牙萌出无足够的位置而不能正常萌出，引起牙颌畸形，使萌出恒牙排列紊乱。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）引发牙髓炎或根尖周炎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）残冠残根边缘锐利，常常刺伤患儿的舌头及颊粘膜而形成创伤性溃疡。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6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）恒牙萌出位置异常，造成牙齿排列不齐，成年后影响咀嚼功能和美观。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66" y="2818616"/>
            <a:ext cx="4254231" cy="399942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889558" y="652022"/>
            <a:ext cx="10904945" cy="5520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596130" y="1948246"/>
            <a:ext cx="3021965" cy="833120"/>
            <a:chOff x="5543931" y="-1171392"/>
            <a:chExt cx="2976613" cy="872282"/>
          </a:xfrm>
          <a:solidFill>
            <a:srgbClr val="0070C0"/>
          </a:solidFill>
        </p:grpSpPr>
        <p:sp>
          <p:nvSpPr>
            <p:cNvPr id="8" name="Oval 33"/>
            <p:cNvSpPr/>
            <p:nvPr/>
          </p:nvSpPr>
          <p:spPr>
            <a:xfrm>
              <a:off x="5543931" y="-1155979"/>
              <a:ext cx="856869" cy="856869"/>
            </a:xfrm>
            <a:prstGeom prst="ellipse">
              <a:avLst/>
            </a:prstGeom>
            <a:solidFill>
              <a:srgbClr val="60BEE8"/>
            </a:solidFill>
            <a:ln>
              <a:noFill/>
            </a:ln>
            <a:effectLst>
              <a:outerShdw blurRad="50800" dist="38100" dir="5400000" algn="t" rotWithShape="0">
                <a:schemeClr val="dk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20000"/>
                </a:lnSpc>
              </a:pPr>
              <a:r>
                <a:rPr lang="zh-CN" sz="3200" dirty="0">
                  <a:solidFill>
                    <a:prstClr val="white"/>
                  </a:solidFill>
                  <a:latin typeface="三极趣味广告体" panose="00000500000000000000" pitchFamily="2" charset="-122"/>
                  <a:ea typeface="三极趣味广告体" panose="00000500000000000000" pitchFamily="2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第</a:t>
              </a:r>
            </a:p>
          </p:txBody>
        </p:sp>
        <p:sp>
          <p:nvSpPr>
            <p:cNvPr id="9" name="Oval 36"/>
            <p:cNvSpPr/>
            <p:nvPr/>
          </p:nvSpPr>
          <p:spPr>
            <a:xfrm>
              <a:off x="6229730" y="-1171391"/>
              <a:ext cx="856870" cy="856870"/>
            </a:xfrm>
            <a:prstGeom prst="ellipse">
              <a:avLst/>
            </a:prstGeom>
            <a:solidFill>
              <a:srgbClr val="92D8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20000"/>
                </a:lnSpc>
              </a:pPr>
              <a:r>
                <a:rPr lang="zh-CN" altLang="en-US" sz="3200" dirty="0">
                  <a:solidFill>
                    <a:prstClr val="white"/>
                  </a:solidFill>
                  <a:latin typeface="三极趣味广告体" panose="00000500000000000000" pitchFamily="2" charset="-122"/>
                  <a:ea typeface="三极趣味广告体" panose="00000500000000000000" pitchFamily="2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三</a:t>
              </a:r>
              <a:endParaRPr lang="zh-CN" sz="3200" dirty="0">
                <a:solidFill>
                  <a:prstClr val="white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endParaRPr>
            </a:p>
          </p:txBody>
        </p:sp>
        <p:grpSp>
          <p:nvGrpSpPr>
            <p:cNvPr id="10" name="Group 39"/>
            <p:cNvGrpSpPr/>
            <p:nvPr/>
          </p:nvGrpSpPr>
          <p:grpSpPr>
            <a:xfrm>
              <a:off x="6965570" y="-1171392"/>
              <a:ext cx="1554974" cy="856869"/>
              <a:chOff x="5903848" y="1486873"/>
              <a:chExt cx="2939687" cy="1619915"/>
            </a:xfr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40"/>
              <p:cNvSpPr/>
              <p:nvPr/>
            </p:nvSpPr>
            <p:spPr>
              <a:xfrm>
                <a:off x="5903848" y="1486873"/>
                <a:ext cx="1619915" cy="1619915"/>
              </a:xfrm>
              <a:prstGeom prst="ellipse">
                <a:avLst/>
              </a:prstGeom>
              <a:solidFill>
                <a:srgbClr val="60B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</a:pPr>
                <a:r>
                  <a:rPr lang="zh-CN" sz="3200" dirty="0">
                    <a:solidFill>
                      <a:prstClr val="white"/>
                    </a:solidFill>
                    <a:latin typeface="三极趣味广告体" panose="00000500000000000000" pitchFamily="2" charset="-122"/>
                    <a:ea typeface="三极趣味广告体" panose="00000500000000000000" pitchFamily="2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部</a:t>
                </a:r>
              </a:p>
            </p:txBody>
          </p:sp>
          <p:sp>
            <p:nvSpPr>
              <p:cNvPr id="12" name="Oval 40"/>
              <p:cNvSpPr/>
              <p:nvPr/>
            </p:nvSpPr>
            <p:spPr>
              <a:xfrm>
                <a:off x="7223620" y="1486873"/>
                <a:ext cx="1619915" cy="1619915"/>
              </a:xfrm>
              <a:prstGeom prst="ellipse">
                <a:avLst/>
              </a:prstGeom>
              <a:solidFill>
                <a:srgbClr val="92D8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</a:pPr>
                <a:r>
                  <a:rPr lang="zh-CN" altLang="en-US" sz="3200" dirty="0">
                    <a:solidFill>
                      <a:prstClr val="white"/>
                    </a:solidFill>
                    <a:latin typeface="三极趣味广告体" panose="00000500000000000000" pitchFamily="2" charset="-122"/>
                    <a:ea typeface="三极趣味广告体" panose="00000500000000000000" pitchFamily="2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分</a:t>
                </a: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3238500" y="3004886"/>
            <a:ext cx="5657850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4800" dirty="0"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如何保护好牙齿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60259" y="4058592"/>
            <a:ext cx="3614331" cy="3131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How to protect your teeth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r="43731" b="18306"/>
          <a:stretch>
            <a:fillRect/>
          </a:stretch>
        </p:blipFill>
        <p:spPr>
          <a:xfrm>
            <a:off x="8570838" y="2608856"/>
            <a:ext cx="3252241" cy="388626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722" y="2543616"/>
            <a:ext cx="3546296" cy="3999420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（一）早晚认真刷牙，饭后漱口。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2" name="内容占位符 2_2"/>
          <p:cNvSpPr txBox="1"/>
          <p:nvPr/>
        </p:nvSpPr>
        <p:spPr>
          <a:xfrm>
            <a:off x="1699862" y="1569516"/>
            <a:ext cx="8796687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选择牙刷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）牙刷头：宽窄合适，一般要稍小一点，以保证它在口腔中能灵活转动。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）刷毛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① 硬度：平时使用中性硬度的牙刷比较适合。用手指压一下刷毛，如手指有刺痛感则表示太硬，不宜选用。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② 材质：选择弹性较好，不容易倒的材质。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）刷头与刷柄的角度：市售牙刷有直线型和角度型两种。直线型的使用时比较有力，有角度的牙刷对后牙清洁效果较好。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牙刷的使用注意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1737962" y="1217091"/>
            <a:ext cx="8758587" cy="515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）每次用完牙刷后要彻底洗涤，并将水分尽量甩去，将牙刷头朝上放在漱口杯里，或者放在通风有日光的地方，使它干燥而杀菌。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）可同时购买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把或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把牙刷轮换使用，使牙刷的干燥时间延长，也能保持牙刷毛的弹性。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）刷毛已散开或卷曲、失去弹性的旧牙刷，必须及时更换。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）牙刷不能合用，以防相互传染疾病。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51867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儿童牙膏的选购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2" name="内容占位符 2_2"/>
          <p:cNvSpPr txBox="1"/>
          <p:nvPr/>
        </p:nvSpPr>
        <p:spPr>
          <a:xfrm>
            <a:off x="1564226" y="1184437"/>
            <a:ext cx="4427000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牙膏并不是健康牙齿的法宝，它只是刷牙的辅助用品，具有磨擦、去除菌斑、清洁抛光牙面、使口腔清爽的作用。目前使用的牙膏分为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: 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普通牙膏，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氟化物牙膏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药物牙膏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77" y="1630838"/>
            <a:ext cx="4180686" cy="41806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66" y="2818616"/>
            <a:ext cx="4254231" cy="399942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083468" y="907667"/>
            <a:ext cx="25545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solidFill>
                  <a:srgbClr val="05A4DD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目录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797542" y="2548089"/>
            <a:ext cx="3641724" cy="11069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2">
                    <a:lumMod val="75000"/>
                  </a:schemeClr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三极趣味广告体" panose="00000500000000000000" pitchFamily="2" charset="-122"/>
                <a:ea typeface="三极趣味广告体" panose="00000500000000000000" pitchFamily="2" charset="-122"/>
                <a:cs typeface="+mn-cs"/>
              </a:rPr>
              <a:t>①认识我们的牙齿</a:t>
            </a:r>
          </a:p>
          <a:p>
            <a:pPr marL="0" indent="0">
              <a:buNone/>
            </a:pPr>
            <a:endParaRPr lang="zh-CN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97542" y="3213450"/>
            <a:ext cx="2911973" cy="11069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2">
                    <a:lumMod val="75000"/>
                  </a:schemeClr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三极趣味广告体" panose="00000500000000000000" pitchFamily="2" charset="-122"/>
                <a:ea typeface="三极趣味广告体" panose="00000500000000000000" pitchFamily="2" charset="-122"/>
                <a:cs typeface="+mn-cs"/>
              </a:rPr>
              <a:t>②什么是龋齿</a:t>
            </a:r>
          </a:p>
          <a:p>
            <a:pPr marL="0" indent="0">
              <a:buNone/>
            </a:pPr>
            <a:endParaRPr lang="zh-CN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97543" y="3878811"/>
            <a:ext cx="3710884" cy="11069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2">
                    <a:lumMod val="75000"/>
                  </a:schemeClr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三极趣味广告体" panose="00000500000000000000" pitchFamily="2" charset="-122"/>
                <a:ea typeface="三极趣味广告体" panose="00000500000000000000" pitchFamily="2" charset="-122"/>
                <a:cs typeface="+mn-cs"/>
              </a:rPr>
              <a:t>③如何保护好牙齿</a:t>
            </a:r>
          </a:p>
          <a:p>
            <a:pPr marL="0" indent="0">
              <a:buNone/>
            </a:pPr>
            <a:endParaRPr lang="zh-CN" alt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r="6752"/>
          <a:stretch>
            <a:fillRect/>
          </a:stretch>
        </p:blipFill>
        <p:spPr>
          <a:xfrm>
            <a:off x="5725624" y="554702"/>
            <a:ext cx="5814586" cy="474150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生活小贴士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2139880" y="1009171"/>
            <a:ext cx="4299606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儿童牙膏要这样选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1.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不含氟或含氟量少的牙膏。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2.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无特殊香味的牙膏。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3.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泡沫少的牙膏。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4.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不要用药物牙膏。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07" y="1702249"/>
            <a:ext cx="3453501" cy="34535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科学正确的刷牙方法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1811810" y="1124944"/>
            <a:ext cx="4634262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  牙膏用量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1.5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克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  手持刷柄，刷毛指向根尖方向（上颌牙向上，下颌牙向下），刷毛呈现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度角（先与牙长轴平行，然后稍作旋转，与龈缘呈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度角）。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、  轻度加压勿使刷毛弯曲：轻度加压使刷毛端进入龈沟，开始刷牙。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07" y="1681027"/>
            <a:ext cx="4627088" cy="46270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科学正确的刷牙方法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5" name="内容占位符 2_2"/>
          <p:cNvSpPr txBox="1"/>
          <p:nvPr/>
        </p:nvSpPr>
        <p:spPr>
          <a:xfrm>
            <a:off x="1613897" y="1054658"/>
            <a:ext cx="8825503" cy="4627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Clr>
                <a:srgbClr val="92D8F1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刷上下前牙唇侧 ，上牙由上往下刷，下牙由下往上刷。</a:t>
            </a:r>
          </a:p>
          <a:p>
            <a:pPr>
              <a:lnSpc>
                <a:spcPct val="150000"/>
              </a:lnSpc>
              <a:buClr>
                <a:srgbClr val="92D8F1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刷上牙前腭，刷下前牙舌侧。</a:t>
            </a:r>
          </a:p>
          <a:p>
            <a:pPr>
              <a:lnSpc>
                <a:spcPct val="150000"/>
              </a:lnSpc>
              <a:buClr>
                <a:srgbClr val="92D8F1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刷上下后牙颊侧，上牙由上往下刷，下牙由下往上刷，因为横刷容易引起楔状缺损，俗称烂牙脚。</a:t>
            </a:r>
          </a:p>
          <a:p>
            <a:pPr>
              <a:lnSpc>
                <a:spcPct val="150000"/>
              </a:lnSpc>
              <a:buClr>
                <a:srgbClr val="92D8F1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刷上下后牙舌侧，上牙由上往下刷，下牙由下往上刷。</a:t>
            </a:r>
          </a:p>
          <a:p>
            <a:pPr>
              <a:lnSpc>
                <a:spcPct val="150000"/>
              </a:lnSpc>
              <a:buClr>
                <a:srgbClr val="92D8F1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刷上下牙合面 </a:t>
            </a:r>
          </a:p>
          <a:p>
            <a:pPr>
              <a:lnSpc>
                <a:spcPct val="150000"/>
              </a:lnSpc>
              <a:buClr>
                <a:srgbClr val="92D8F1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刷完牙记得刷洗舌头！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八个错误刷牙常识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1" name="内容占位符 2_2"/>
          <p:cNvSpPr txBox="1"/>
          <p:nvPr/>
        </p:nvSpPr>
        <p:spPr>
          <a:xfrm>
            <a:off x="5837659" y="180975"/>
            <a:ext cx="4854504" cy="596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冷水刷牙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                               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建议：刷牙时用接近自己体温的温水效果最好。</a:t>
            </a: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刷牙使劲太大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                 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建议：力量大约相当于手指拿起一支冰棒的力量，使用手腕的  力量刷牙而不是手臂的。</a:t>
            </a: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刷牙横着刷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                    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建议：正确的刷牙方式是顺着牙齿的缝隙竖着刷</a:t>
            </a: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4.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刷牙时间太短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                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建议：刷牙不少于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分钟。先漱口，湿润有利于牙膏 中有效成分起作用，从门牙开始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,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细致地竖向刷干净，尤其是齿缝和牙齿内侧等容易忽视的地方。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43" y="1282842"/>
            <a:ext cx="4424854" cy="486483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八个错误刷牙常识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7" name="内容占位符 2_2"/>
          <p:cNvSpPr txBox="1"/>
          <p:nvPr/>
        </p:nvSpPr>
        <p:spPr>
          <a:xfrm>
            <a:off x="5837659" y="799236"/>
            <a:ext cx="4633654" cy="596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5.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刷牙时间不对          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</a:t>
            </a:r>
            <a:r>
              <a:rPr lang="zh-CN" altLang="en-US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饭后</a:t>
            </a:r>
            <a:r>
              <a:rPr lang="en-US" altLang="zh-CN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15</a:t>
            </a:r>
            <a:r>
              <a:rPr lang="zh-CN" altLang="en-US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到</a:t>
            </a:r>
            <a:r>
              <a:rPr lang="en-US" altLang="zh-CN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30</a:t>
            </a:r>
            <a:r>
              <a:rPr lang="zh-CN" altLang="en-US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分钟刷牙。起床后清水漱口，尤其在喝了酸性饮料或吃了酸性水果后，最好在</a:t>
            </a:r>
            <a:r>
              <a:rPr lang="en-US" altLang="zh-CN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15</a:t>
            </a:r>
            <a:r>
              <a:rPr lang="zh-CN" altLang="en-US" sz="17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分钟后等这些物质对牙齿的影响过去后再刷牙，避免对牙齿表面造成更大的伤害。</a:t>
            </a:r>
            <a:endParaRPr lang="en-US" altLang="zh-CN" sz="17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6.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刷牙后漱口次数太多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建议：用牙膏刷牙后漱口一次就可以了，漱口时间保持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10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秒左右就好。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88" y="1751094"/>
            <a:ext cx="4217986" cy="39762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八个错误刷牙常识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4" name="内容占位符 2_2"/>
          <p:cNvSpPr txBox="1"/>
          <p:nvPr/>
        </p:nvSpPr>
        <p:spPr>
          <a:xfrm>
            <a:off x="5865369" y="1214871"/>
            <a:ext cx="4633654" cy="5966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7.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口腔干燥、熬夜、喝水少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建议：多喝绿茶和清水。绿茶除了补充水分，其中含有的氟化物还能保护牙齿    不被细菌侵害。</a:t>
            </a:r>
          </a:p>
          <a:p>
            <a:pPr>
              <a:lnSpc>
                <a:spcPct val="120000"/>
              </a:lnSpc>
              <a:spcBef>
                <a:spcPts val="2000"/>
              </a:spcBef>
              <a:buClr>
                <a:srgbClr val="92D8F1"/>
              </a:buClr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错误</a:t>
            </a:r>
            <a:r>
              <a:rPr lang="en-US" altLang="zh-CN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8.</a:t>
            </a:r>
            <a:r>
              <a:rPr lang="zh-CN" altLang="en-US" sz="2000" b="1" dirty="0">
                <a:solidFill>
                  <a:srgbClr val="60BEE8"/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用大牙刷才刷得干净                     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建议：选择一把大小合适的牙刷，牙刷头的大小应该等于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个半到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3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个牙齿的宽 度。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13" y="1586183"/>
            <a:ext cx="5169911" cy="38774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161" name="乘号 7"/>
          <p:cNvSpPr/>
          <p:nvPr/>
        </p:nvSpPr>
        <p:spPr bwMode="auto">
          <a:xfrm>
            <a:off x="5024438" y="1784350"/>
            <a:ext cx="1357312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49162" name="乘号 8"/>
          <p:cNvSpPr/>
          <p:nvPr/>
        </p:nvSpPr>
        <p:spPr bwMode="auto">
          <a:xfrm>
            <a:off x="7751763" y="4160838"/>
            <a:ext cx="1357312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49163" name="乘号 9"/>
          <p:cNvSpPr/>
          <p:nvPr/>
        </p:nvSpPr>
        <p:spPr bwMode="auto">
          <a:xfrm>
            <a:off x="5087938" y="4160838"/>
            <a:ext cx="1357312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49164" name="乘号 10"/>
          <p:cNvSpPr/>
          <p:nvPr/>
        </p:nvSpPr>
        <p:spPr bwMode="auto">
          <a:xfrm>
            <a:off x="7680326" y="1784350"/>
            <a:ext cx="1357313" cy="1428750"/>
          </a:xfrm>
          <a:custGeom>
            <a:avLst/>
            <a:gdLst/>
            <a:ahLst/>
            <a:cxnLst/>
            <a:rect l="0" t="0" r="0" b="0"/>
            <a:pathLst/>
          </a:custGeom>
          <a:solidFill>
            <a:srgbClr val="FF3300"/>
          </a:solidFill>
          <a:ln w="9525" cap="flat" cmpd="sng">
            <a:solidFill>
              <a:schemeClr val="tx1"/>
            </a:solidFill>
            <a:round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pic>
        <p:nvPicPr>
          <p:cNvPr id="4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内容占位符 2_1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错误习惯要改正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12" name="内容占位符 2_2"/>
          <p:cNvSpPr txBox="1"/>
          <p:nvPr/>
        </p:nvSpPr>
        <p:spPr>
          <a:xfrm>
            <a:off x="1934813" y="1068885"/>
            <a:ext cx="4492694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改正用舌头舔牙，咬指头和铅笔等不良习惯。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不挑食、不偏食，吃杂粮，营养均衡。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用双侧咀嚼，以免单侧牙齿磨损严重。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少吃糖果，少喝甜饮料。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每半年检查一次牙齿，有病早发现。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58" y="1877329"/>
            <a:ext cx="5256579" cy="4159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66" y="2818616"/>
            <a:ext cx="4254231" cy="3999420"/>
          </a:xfrm>
          <a:prstGeom prst="rect">
            <a:avLst/>
          </a:prstGeom>
        </p:spPr>
      </p:pic>
      <p:sp>
        <p:nvSpPr>
          <p:cNvPr id="9" name="云形 8"/>
          <p:cNvSpPr/>
          <p:nvPr/>
        </p:nvSpPr>
        <p:spPr>
          <a:xfrm>
            <a:off x="226243" y="311085"/>
            <a:ext cx="11643385" cy="6080288"/>
          </a:xfrm>
          <a:prstGeom prst="cloud">
            <a:avLst/>
          </a:prstGeom>
          <a:solidFill>
            <a:schemeClr val="bg1"/>
          </a:solidFill>
          <a:ln>
            <a:solidFill>
              <a:srgbClr val="60BEE8"/>
            </a:solidFill>
            <a:prstDash val="dashDot"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82" y="4006392"/>
            <a:ext cx="2904532" cy="2535726"/>
          </a:xfrm>
          <a:prstGeom prst="rect">
            <a:avLst/>
          </a:prstGeom>
        </p:spPr>
      </p:pic>
      <p:sp>
        <p:nvSpPr>
          <p:cNvPr id="2" name="标题 1"/>
          <p:cNvSpPr txBox="1">
            <a:spLocks noChangeArrowheads="1"/>
          </p:cNvSpPr>
          <p:nvPr/>
        </p:nvSpPr>
        <p:spPr>
          <a:xfrm>
            <a:off x="2757971" y="2858900"/>
            <a:ext cx="7820577" cy="2808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希望在座的同学们都能有一口美丽健康的牙齿。保护牙齿，每天做起！</a:t>
            </a:r>
            <a:br>
              <a:rPr lang="zh-CN" altLang="en-US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</a:br>
            <a:r>
              <a:rPr lang="zh-CN" altLang="en-US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/>
            </a:r>
            <a:br>
              <a:rPr lang="zh-CN" altLang="en-US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</a:br>
            <a:r>
              <a:rPr lang="zh-CN" altLang="en-US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              </a:t>
            </a:r>
            <a:endParaRPr lang="en-US" altLang="zh-CN" i="1" dirty="0">
              <a:solidFill>
                <a:srgbClr val="60BEE8"/>
              </a:solidFill>
              <a:latin typeface="三极趣味广告体" panose="00000500000000000000" pitchFamily="2" charset="-122"/>
              <a:ea typeface="三极趣味广告体" panose="00000500000000000000" pitchFamily="2" charset="-122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166" y="2818616"/>
            <a:ext cx="4254231" cy="3999420"/>
          </a:xfrm>
          <a:prstGeom prst="rect">
            <a:avLst/>
          </a:prstGeom>
        </p:spPr>
      </p:pic>
      <p:sp>
        <p:nvSpPr>
          <p:cNvPr id="15" name="矩形: 圆角 14"/>
          <p:cNvSpPr/>
          <p:nvPr/>
        </p:nvSpPr>
        <p:spPr>
          <a:xfrm>
            <a:off x="889558" y="652022"/>
            <a:ext cx="10904945" cy="55201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596130" y="1948246"/>
            <a:ext cx="3021965" cy="833120"/>
            <a:chOff x="5543931" y="-1171392"/>
            <a:chExt cx="2976613" cy="872282"/>
          </a:xfrm>
          <a:solidFill>
            <a:srgbClr val="0070C0"/>
          </a:solidFill>
        </p:grpSpPr>
        <p:sp>
          <p:nvSpPr>
            <p:cNvPr id="8" name="Oval 33"/>
            <p:cNvSpPr/>
            <p:nvPr/>
          </p:nvSpPr>
          <p:spPr>
            <a:xfrm>
              <a:off x="5543931" y="-1155979"/>
              <a:ext cx="856869" cy="856869"/>
            </a:xfrm>
            <a:prstGeom prst="ellipse">
              <a:avLst/>
            </a:prstGeom>
            <a:solidFill>
              <a:srgbClr val="60BEE8"/>
            </a:solidFill>
            <a:ln>
              <a:noFill/>
            </a:ln>
            <a:effectLst>
              <a:outerShdw blurRad="50800" dist="38100" dir="5400000" algn="t" rotWithShape="0">
                <a:schemeClr val="dk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20000"/>
                </a:lnSpc>
              </a:pPr>
              <a:r>
                <a:rPr lang="zh-CN" sz="3200" dirty="0">
                  <a:solidFill>
                    <a:prstClr val="white"/>
                  </a:solidFill>
                  <a:latin typeface="三极趣味广告体" panose="00000500000000000000" pitchFamily="2" charset="-122"/>
                  <a:ea typeface="三极趣味广告体" panose="00000500000000000000" pitchFamily="2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第</a:t>
              </a:r>
            </a:p>
          </p:txBody>
        </p:sp>
        <p:sp>
          <p:nvSpPr>
            <p:cNvPr id="9" name="Oval 36"/>
            <p:cNvSpPr/>
            <p:nvPr/>
          </p:nvSpPr>
          <p:spPr>
            <a:xfrm>
              <a:off x="6229730" y="-1171391"/>
              <a:ext cx="856870" cy="856870"/>
            </a:xfrm>
            <a:prstGeom prst="ellipse">
              <a:avLst/>
            </a:prstGeom>
            <a:solidFill>
              <a:srgbClr val="92D8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20000"/>
                </a:lnSpc>
              </a:pPr>
              <a:r>
                <a:rPr lang="zh-CN" sz="3200" dirty="0">
                  <a:solidFill>
                    <a:prstClr val="white"/>
                  </a:solidFill>
                  <a:latin typeface="三极趣味广告体" panose="00000500000000000000" pitchFamily="2" charset="-122"/>
                  <a:ea typeface="三极趣味广告体" panose="00000500000000000000" pitchFamily="2" charset="-122"/>
                  <a:cs typeface="阿里巴巴普惠体" panose="00020600040101010101" pitchFamily="18" charset="-122"/>
                  <a:sym typeface="阿里巴巴普惠体" panose="00020600040101010101" pitchFamily="18" charset="-122"/>
                </a:rPr>
                <a:t>一</a:t>
              </a:r>
            </a:p>
          </p:txBody>
        </p:sp>
        <p:grpSp>
          <p:nvGrpSpPr>
            <p:cNvPr id="10" name="Group 39"/>
            <p:cNvGrpSpPr/>
            <p:nvPr/>
          </p:nvGrpSpPr>
          <p:grpSpPr>
            <a:xfrm>
              <a:off x="6965570" y="-1171392"/>
              <a:ext cx="1554974" cy="856869"/>
              <a:chOff x="5903848" y="1486873"/>
              <a:chExt cx="2939687" cy="1619915"/>
            </a:xfrm>
            <a:grp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Oval 40"/>
              <p:cNvSpPr/>
              <p:nvPr/>
            </p:nvSpPr>
            <p:spPr>
              <a:xfrm>
                <a:off x="5903848" y="1486873"/>
                <a:ext cx="1619915" cy="1619915"/>
              </a:xfrm>
              <a:prstGeom prst="ellipse">
                <a:avLst/>
              </a:prstGeom>
              <a:solidFill>
                <a:srgbClr val="60BE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</a:pPr>
                <a:r>
                  <a:rPr lang="zh-CN" sz="3200" dirty="0">
                    <a:solidFill>
                      <a:prstClr val="white"/>
                    </a:solidFill>
                    <a:latin typeface="三极趣味广告体" panose="00000500000000000000" pitchFamily="2" charset="-122"/>
                    <a:ea typeface="三极趣味广告体" panose="00000500000000000000" pitchFamily="2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部</a:t>
                </a:r>
              </a:p>
            </p:txBody>
          </p:sp>
          <p:sp>
            <p:nvSpPr>
              <p:cNvPr id="12" name="Oval 40"/>
              <p:cNvSpPr/>
              <p:nvPr/>
            </p:nvSpPr>
            <p:spPr>
              <a:xfrm>
                <a:off x="7223620" y="1486873"/>
                <a:ext cx="1619915" cy="1619915"/>
              </a:xfrm>
              <a:prstGeom prst="ellipse">
                <a:avLst/>
              </a:prstGeom>
              <a:solidFill>
                <a:srgbClr val="92D8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20000"/>
                  </a:lnSpc>
                </a:pPr>
                <a:r>
                  <a:rPr lang="zh-CN" altLang="en-US" sz="3200" dirty="0">
                    <a:solidFill>
                      <a:prstClr val="white"/>
                    </a:solidFill>
                    <a:latin typeface="三极趣味广告体" panose="00000500000000000000" pitchFamily="2" charset="-122"/>
                    <a:ea typeface="三极趣味广告体" panose="00000500000000000000" pitchFamily="2" charset="-122"/>
                    <a:cs typeface="阿里巴巴普惠体" panose="00020600040101010101" pitchFamily="18" charset="-122"/>
                    <a:sym typeface="阿里巴巴普惠体" panose="00020600040101010101" pitchFamily="18" charset="-122"/>
                  </a:rPr>
                  <a:t>分</a:t>
                </a: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3238500" y="3004886"/>
            <a:ext cx="5657850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4800" dirty="0"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认识我们的牙齿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9335" y="4058592"/>
            <a:ext cx="3216834" cy="3131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三极趣味广告体" panose="00000500000000000000" pitchFamily="2" charset="-122"/>
                <a:ea typeface="三极趣味广告体" panose="00000500000000000000" pitchFamily="2" charset="-122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Know our teeth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8" t="41899" r="17472" b="8576"/>
          <a:stretch>
            <a:fillRect/>
          </a:stretch>
        </p:blipFill>
        <p:spPr>
          <a:xfrm>
            <a:off x="8400102" y="3609975"/>
            <a:ext cx="3757295" cy="271869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722" y="2543616"/>
            <a:ext cx="3546296" cy="3999420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6950799" y="2271950"/>
            <a:ext cx="1582737" cy="4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(两次) </a:t>
            </a: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6932800" y="2813466"/>
            <a:ext cx="896399" cy="4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(乳牙)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6932395" y="3418545"/>
            <a:ext cx="896399" cy="43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(恒牙)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094946" y="4010891"/>
            <a:ext cx="686406" cy="79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(能) </a:t>
            </a:r>
          </a:p>
          <a:p>
            <a:pPr eaLnBrk="1" hangingPunct="1">
              <a:lnSpc>
                <a:spcPct val="120000"/>
              </a:lnSpc>
            </a:pP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阿里巴巴普惠体" panose="00020600040101010101" pitchFamily="18" charset="-122"/>
              <a:ea typeface="阿里巴巴普惠体" panose="00020600040101010101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6932395" y="4523143"/>
            <a:ext cx="973343" cy="79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阿里巴巴普惠体" panose="00020600040101010101" pitchFamily="18" charset="-122"/>
                <a:ea typeface="阿里巴巴普惠体" panose="00020600040101010101"/>
                <a:cs typeface="阿里巴巴普惠体" panose="00020600040101010101" pitchFamily="18" charset="-122"/>
                <a:sym typeface="阿里巴巴普惠体" panose="00020600040101010101" pitchFamily="18" charset="-122"/>
              </a:rPr>
              <a:t>(不能) </a:t>
            </a:r>
          </a:p>
          <a:p>
            <a:pPr eaLnBrk="1" hangingPunct="1">
              <a:lnSpc>
                <a:spcPct val="120000"/>
              </a:lnSpc>
            </a:pP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阿里巴巴普惠体" panose="00020600040101010101" pitchFamily="18" charset="-122"/>
              <a:ea typeface="阿里巴巴普惠体" panose="00020600040101010101"/>
              <a:cs typeface="阿里巴巴普惠体" panose="00020600040101010101" pitchFamily="18" charset="-122"/>
              <a:sym typeface="阿里巴巴普惠体" panose="00020600040101010101" pitchFamily="18" charset="-122"/>
            </a:endParaRPr>
          </a:p>
        </p:txBody>
      </p:sp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知识竞答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2176113" y="1226616"/>
            <a:ext cx="4299606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人的一生长几次牙？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第一次长出的牙齿叫什么牙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第二次长出的牙齿叫什么牙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乳牙脱落以后能不能长出新牙齿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?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恒牙脱落以后能不能长新出牙齿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? 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2056" y="2729345"/>
            <a:ext cx="4483729" cy="3362797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  <p:bldP spid="15367" grpId="0"/>
      <p:bldP spid="15368" grpId="0"/>
      <p:bldP spid="153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牙齿长得最快的动物是什么呢？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内容占位符 2"/>
          <p:cNvSpPr txBox="1"/>
          <p:nvPr/>
        </p:nvSpPr>
        <p:spPr>
          <a:xfrm>
            <a:off x="1499837" y="1630838"/>
            <a:ext cx="4943218" cy="29397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    是老鼠，它的牙齿长得太快了，它自己都很烦恼，所以要不停的磨去长长的牙齿，家里有了老鼠，就会发现柜子 、门经常被老鼠咬坏，这不是老鼠要吃木头而是老鼠在用木头磨已经长长的牙齿。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92" y="1630838"/>
            <a:ext cx="3705971" cy="3705971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 txBox="1"/>
          <p:nvPr/>
        </p:nvSpPr>
        <p:spPr>
          <a:xfrm>
            <a:off x="1499837" y="822394"/>
            <a:ext cx="9653348" cy="18051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那么牙齿最多的动物又是什么呢？</a:t>
            </a:r>
            <a:b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</a:b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/>
            </a:r>
            <a:b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</a:br>
            <a:endParaRPr lang="zh-CN" altLang="en-US" sz="3200" b="1" dirty="0">
              <a:solidFill>
                <a:srgbClr val="60BEE8"/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1499837" y="1630838"/>
            <a:ext cx="4943218" cy="2939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   是鱼类，像鲨鱼拥有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200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多颗牙齿，它们的牙齿脱落后又会长出新的牙齿补充，去旧更新终生不止。。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5" r="31527"/>
          <a:stretch>
            <a:fillRect/>
          </a:stretch>
        </p:blipFill>
        <p:spPr>
          <a:xfrm>
            <a:off x="6355513" y="2345290"/>
            <a:ext cx="5042131" cy="264153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7" name="矩形 6"/>
          <p:cNvSpPr/>
          <p:nvPr/>
        </p:nvSpPr>
        <p:spPr>
          <a:xfrm>
            <a:off x="7138411" y="2128964"/>
            <a:ext cx="631596" cy="527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563893" y="2262433"/>
            <a:ext cx="1931497" cy="527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629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08" y="3880601"/>
            <a:ext cx="3024188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未标题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9655" y="1792764"/>
            <a:ext cx="3237650" cy="3427474"/>
          </a:xfrm>
          <a:prstGeom prst="rect">
            <a:avLst/>
          </a:prstGeom>
          <a:noFill/>
        </p:spPr>
      </p:pic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rǔ</a:t>
            </a: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乳牙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2213294" y="1092303"/>
            <a:ext cx="3306277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        于出生后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6-7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个月开始长出的牙叫乳牙。两岁半左右长齐。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20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颗。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67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3592514"/>
            <a:ext cx="33115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241" y="1586966"/>
            <a:ext cx="3552834" cy="3590925"/>
          </a:xfrm>
          <a:prstGeom prst="rect">
            <a:avLst/>
          </a:prstGeom>
          <a:noFill/>
        </p:spPr>
      </p:pic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_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héng</a:t>
            </a: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恒牙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9" name="内容占位符 2"/>
          <p:cNvSpPr txBox="1"/>
          <p:nvPr/>
        </p:nvSpPr>
        <p:spPr>
          <a:xfrm>
            <a:off x="1762126" y="1231345"/>
            <a:ext cx="4333874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6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岁左右开始萌出和替换</a:t>
            </a:r>
            <a:endParaRPr lang="en-US" altLang="zh-CN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12-13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岁左右全部长齐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28-32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颗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_1"/>
          <p:cNvSpPr/>
          <p:nvPr/>
        </p:nvSpPr>
        <p:spPr>
          <a:xfrm>
            <a:off x="737158" y="499622"/>
            <a:ext cx="10904945" cy="587773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23" name="Picture 7" descr="未标题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07" y="1802569"/>
            <a:ext cx="32766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_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4128941" y="-632958"/>
            <a:ext cx="2539866" cy="1642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_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-589794" y="3739222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_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23" b="80619"/>
          <a:stretch>
            <a:fillRect/>
          </a:stretch>
        </p:blipFill>
        <p:spPr>
          <a:xfrm>
            <a:off x="8842675" y="5016460"/>
            <a:ext cx="2799428" cy="1809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内容占位符 2"/>
          <p:cNvSpPr txBox="1"/>
          <p:nvPr/>
        </p:nvSpPr>
        <p:spPr>
          <a:xfrm>
            <a:off x="1499837" y="822394"/>
            <a:ext cx="5579693" cy="808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BEE8"/>
                </a:solidFill>
                <a:latin typeface="三极趣味广告体" panose="00000500000000000000" pitchFamily="2" charset="-122"/>
                <a:ea typeface="三极趣味广告体" panose="00000500000000000000" pitchFamily="2" charset="-122"/>
              </a:rPr>
              <a:t>牙齿的外形</a:t>
            </a: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2683826" y="1128098"/>
            <a:ext cx="3381277" cy="4627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000" b="1" dirty="0">
              <a:solidFill>
                <a:schemeClr val="tx2">
                  <a:lumMod val="75000"/>
                </a:schemeClr>
              </a:solidFill>
              <a:latin typeface="三极趣味广告体" panose="00000500000000000000" pitchFamily="2" charset="-122"/>
              <a:ea typeface="三极趣味广告体" panose="00000500000000000000" pitchFamily="2" charset="-122"/>
            </a:endParaRP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在口腔内可以看见的部分叫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牙冠</a:t>
            </a:r>
            <a:endParaRPr lang="en-US" altLang="zh-CN" sz="2000" b="1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  <a:p>
            <a:pPr marL="0" indent="0">
              <a:lnSpc>
                <a:spcPct val="150000"/>
              </a:lnSpc>
              <a:buClr>
                <a:srgbClr val="60BEE8"/>
              </a:buClr>
              <a:buNone/>
            </a:pP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三极趣味广告体" panose="00000500000000000000" pitchFamily="2" charset="-122"/>
              <a:ea typeface="阿里巴巴普惠体" panose="00020600040101010101"/>
            </a:endParaRPr>
          </a:p>
          <a:p>
            <a:pPr>
              <a:lnSpc>
                <a:spcPct val="150000"/>
              </a:lnSpc>
              <a:buClr>
                <a:srgbClr val="60BEE8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埋在颌骨内看不见的部分叫 </a:t>
            </a: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三极趣味广告体" panose="00000500000000000000" pitchFamily="2" charset="-122"/>
                <a:ea typeface="阿里巴巴普惠体" panose="00020600040101010101"/>
              </a:rPr>
              <a:t>牙根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k5NzJmY2ZjN2MyYjIyNWU2NWM4MTA0NzYyZGQ1OG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2153</Words>
  <Application>Microsoft Office PowerPoint</Application>
  <PresentationFormat>宽屏</PresentationFormat>
  <Paragraphs>167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阿里巴巴普惠体</vt:lpstr>
      <vt:lpstr>等线</vt:lpstr>
      <vt:lpstr>等线 Light</vt:lpstr>
      <vt:lpstr>三极趣味广告体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小学生口腔保健知识讲座(定)</dc:title>
  <dc:creator>hp</dc:creator>
  <cp:lastModifiedBy>Administrator</cp:lastModifiedBy>
  <cp:revision>18</cp:revision>
  <dcterms:created xsi:type="dcterms:W3CDTF">2021-08-09T08:18:00Z</dcterms:created>
  <dcterms:modified xsi:type="dcterms:W3CDTF">2024-09-29T02:27:48Z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D02E66CF481A44A9ABD3C0284DDF2E51_12</vt:lpwstr>
  </property>
  <property fmtid="{D5CDD505-2E9C-101B-9397-08002B2CF9AE}" pid="3" name="KSOProductBuildVer">
    <vt:lpwstr>2052-12.1.0.18276</vt:lpwstr>
  </property>
</Properties>
</file>