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0" r:id="rId4"/>
    <p:sldId id="261" r:id="rId5"/>
    <p:sldId id="316" r:id="rId6"/>
    <p:sldId id="31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18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5" Type="http://schemas.openxmlformats.org/officeDocument/2006/relationships/tags" Target="tags/tag13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2.jpe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1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1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1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9440" y="1906270"/>
            <a:ext cx="9065895" cy="106997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5175" b="1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流感对健康的</a:t>
            </a:r>
            <a:r>
              <a:rPr lang="zh-CN" altLang="en-US" sz="5175" b="1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危害及如何预防</a:t>
            </a:r>
            <a:endParaRPr lang="zh-CN" altLang="en-US" sz="5175" b="1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630930" y="3429000"/>
            <a:ext cx="3565525" cy="88773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64000"/>
              </a:lnSpc>
              <a:spcBef>
                <a:spcPts val="450"/>
              </a:spcBef>
            </a:pPr>
            <a:r>
              <a:rPr lang="zh-CN" altLang="en-US" sz="2025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豹澥街社区卫生服务中心</a:t>
            </a:r>
            <a:endParaRPr lang="zh-CN" altLang="en-US" sz="2025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64000"/>
              </a:lnSpc>
              <a:spcBef>
                <a:spcPts val="450"/>
              </a:spcBef>
            </a:pPr>
            <a:endParaRPr lang="zh-CN" altLang="en-US" sz="2025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62463" y="2088071"/>
            <a:ext cx="3267075" cy="3267075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</p:pic>
      <p:sp>
        <p:nvSpPr>
          <p:cNvPr id="3" name="TextBox 3"/>
          <p:cNvSpPr txBox="1"/>
          <p:nvPr/>
        </p:nvSpPr>
        <p:spPr>
          <a:xfrm>
            <a:off x="539110" y="2972036"/>
            <a:ext cx="3314231" cy="64799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病毒感染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59848" y="1716027"/>
            <a:ext cx="3314231" cy="1580007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流感病毒感染后，机体免疫反应可能引发心肌细胞的炎性反应，导致心肌炎的发生。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59848" y="1097369"/>
            <a:ext cx="3314231" cy="62295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免疫反应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59848" y="4019931"/>
            <a:ext cx="3314231" cy="547835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并发症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59848" y="4565142"/>
            <a:ext cx="3314231" cy="1580007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流感可能引发其他并发症，如肺炎等，这些并发症可能加重心脏负担，进而诱发心肌炎。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9110" y="3620031"/>
            <a:ext cx="3314231" cy="1580007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流感病毒可引起心肌细胞感染，导致心肌细胞受损，进而引发心肌炎。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流感导致心肌炎的机制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5901" y="1362476"/>
            <a:ext cx="8946338" cy="5557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预防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85901" y="2024509"/>
            <a:ext cx="8972550" cy="7637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预防流感是预防流感引起心肌炎的关键。建议接种流感疫苗、保持室内空气流通、避免去人群密集场所等。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心肌炎的预防与治疗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Group 5"/>
          <p:cNvGrpSpPr/>
          <p:nvPr/>
        </p:nvGrpSpPr>
        <p:grpSpPr>
          <a:xfrm rot="0">
            <a:off x="838598" y="1564792"/>
            <a:ext cx="353467" cy="353467"/>
            <a:chOff x="838598" y="1564792"/>
            <a:chExt cx="353467" cy="353467"/>
          </a:xfrm>
        </p:grpSpPr>
        <p:sp>
          <p:nvSpPr>
            <p:cNvPr id="6" name="AutoShape 6"/>
            <p:cNvSpPr/>
            <p:nvPr/>
          </p:nvSpPr>
          <p:spPr>
            <a:xfrm>
              <a:off x="920082" y="1646276"/>
              <a:ext cx="190500" cy="1905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838598" y="1564792"/>
              <a:ext cx="353467" cy="353467"/>
            </a:xfrm>
            <a:prstGeom prst="ellipse">
              <a:avLst/>
            </a:prstGeom>
            <a:solidFill>
              <a:schemeClr val="accent1">
                <a:alpha val="16000"/>
              </a:scheme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685901" y="3189254"/>
            <a:ext cx="8946338" cy="5557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治疗原则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85901" y="3851288"/>
            <a:ext cx="8972550" cy="7637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心肌炎的治疗主要是对症辅助支持处理，包括积极治疗休克、心力衰竭及心律失常等综合治疗。对于暴发性心肌炎患者，需要更加积极的治疗措施。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" name="Group 10"/>
          <p:cNvGrpSpPr/>
          <p:nvPr/>
        </p:nvGrpSpPr>
        <p:grpSpPr>
          <a:xfrm rot="0">
            <a:off x="838598" y="3391571"/>
            <a:ext cx="353467" cy="353467"/>
            <a:chOff x="838598" y="3391571"/>
            <a:chExt cx="353467" cy="353467"/>
          </a:xfrm>
        </p:grpSpPr>
        <p:sp>
          <p:nvSpPr>
            <p:cNvPr id="11" name="AutoShape 11"/>
            <p:cNvSpPr/>
            <p:nvPr/>
          </p:nvSpPr>
          <p:spPr>
            <a:xfrm>
              <a:off x="920082" y="3473055"/>
              <a:ext cx="190500" cy="1905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2" name="AutoShape 12"/>
            <p:cNvSpPr/>
            <p:nvPr/>
          </p:nvSpPr>
          <p:spPr>
            <a:xfrm>
              <a:off x="838598" y="3391571"/>
              <a:ext cx="353467" cy="353467"/>
            </a:xfrm>
            <a:prstGeom prst="ellipse">
              <a:avLst/>
            </a:prstGeom>
            <a:solidFill>
              <a:schemeClr val="accent1">
                <a:alpha val="16000"/>
              </a:scheme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685901" y="4975292"/>
            <a:ext cx="8946338" cy="5557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治疗方法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85901" y="5637325"/>
            <a:ext cx="8972550" cy="7637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包括使用抗病毒药物、免疫调节药物等。同时，患者需要卧床休息，减轻心脏负担。对于严重病例，可能需要使用心脏辅助装置或进行心脏移植手术。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838598" y="5177608"/>
            <a:ext cx="353467" cy="353467"/>
            <a:chOff x="838598" y="5177608"/>
            <a:chExt cx="353467" cy="353467"/>
          </a:xfrm>
        </p:grpSpPr>
        <p:sp>
          <p:nvSpPr>
            <p:cNvPr id="16" name="AutoShape 16"/>
            <p:cNvSpPr/>
            <p:nvPr/>
          </p:nvSpPr>
          <p:spPr>
            <a:xfrm>
              <a:off x="920082" y="5259092"/>
              <a:ext cx="190500" cy="1905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838598" y="5177608"/>
              <a:ext cx="353467" cy="353467"/>
            </a:xfrm>
            <a:prstGeom prst="ellipse">
              <a:avLst/>
            </a:prstGeom>
            <a:solidFill>
              <a:schemeClr val="accent1">
                <a:alpha val="16000"/>
              </a:schemeClr>
            </a:solidFill>
          </p:spPr>
        </p:sp>
      </p:grpSp>
      <p:cxnSp>
        <p:nvCxnSpPr>
          <p:cNvPr id="18" name="Connector 18"/>
          <p:cNvCxnSpPr/>
          <p:nvPr/>
        </p:nvCxnSpPr>
        <p:spPr>
          <a:xfrm>
            <a:off x="1015332" y="1728028"/>
            <a:ext cx="0" cy="5214957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triangl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流感导致大叶性肺炎的探讨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73355" y="166430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4008100" y="1799048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636726" y="1463721"/>
            <a:ext cx="6886575" cy="76590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疾病定义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36726" y="2046214"/>
            <a:ext cx="6891292" cy="98203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大叶性肺炎，又名肺炎球菌肺炎，是由肺炎双球菌等细菌感染引起的肺部急性炎症，呈大叶性分布。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00000"/>
          </a:blip>
          <a:srcRect l="16675" r="16675"/>
          <a:stretch>
            <a:fillRect/>
          </a:stretch>
        </p:blipFill>
        <p:spPr>
          <a:xfrm>
            <a:off x="-1061158" y="1741145"/>
            <a:ext cx="4421505" cy="4421505"/>
          </a:xfrm>
          <a:prstGeom prst="ellipse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3873355" y="3384629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4008100" y="3519373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TextBox 9"/>
          <p:cNvSpPr txBox="1"/>
          <p:nvPr/>
        </p:nvSpPr>
        <p:spPr>
          <a:xfrm>
            <a:off x="4636726" y="3182098"/>
            <a:ext cx="6886575" cy="769800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发病原因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3873355" y="510495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4008100" y="5239698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4636726" y="4920230"/>
            <a:ext cx="6886575" cy="73418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症状表现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大叶性肺炎简介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36726" y="3789081"/>
            <a:ext cx="6891292" cy="98203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主要由肺炎双球菌引起，常见诱因包括受凉、劳累、淋雨、醉酒、全身麻醉手术后及镇静剂过量等。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36726" y="5471644"/>
            <a:ext cx="6891292" cy="98203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临床症状包括突然寒战、高热、咳嗽、胸痛，咳出铁锈色痰，血白细胞计数增高。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912" r="13912"/>
          <a:stretch>
            <a:fillRect/>
          </a:stretch>
        </p:blipFill>
        <p:spPr>
          <a:xfrm>
            <a:off x="6279191" y="1523331"/>
            <a:ext cx="5083851" cy="48776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7248" y="1468705"/>
            <a:ext cx="5034045" cy="59892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流感诱发因素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57248" y="2091428"/>
            <a:ext cx="5034045" cy="81944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流感病毒感染后，患者呼吸道粘膜受损，免疫力下降，易继发细菌感染，从而增加大叶性肺炎的发病风险。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7248" y="3322817"/>
            <a:ext cx="5034045" cy="558203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并发症危险性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57248" y="3899110"/>
            <a:ext cx="5034045" cy="796566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流感并发大叶性肺炎时，病情较重，可能导致肺功能严重受损，甚至危及生命。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7248" y="5048950"/>
            <a:ext cx="5034045" cy="59892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高危人群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7248" y="5665964"/>
            <a:ext cx="5034045" cy="81944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青壮年男性和冬春季节更易受流感和大叶性肺炎的影响，需加强防范意识。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流感与大叶性肺炎的关联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9144095" y="2311241"/>
            <a:ext cx="41815" cy="41148"/>
          </a:xfrm>
          <a:prstGeom prst="ellipse">
            <a:avLst/>
          </a:prstGeom>
          <a:solidFill>
            <a:srgbClr val="E9E9E9">
              <a:alpha val="100000"/>
            </a:srgbClr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74316" y="3045252"/>
            <a:ext cx="9429750" cy="1656361"/>
          </a:xfrm>
          <a:prstGeom prst="roundRect">
            <a:avLst>
              <a:gd name="adj" fmla="val 16667"/>
            </a:avLst>
          </a:prstGeom>
          <a:gradFill>
            <a:gsLst>
              <a:gs pos="100000">
                <a:schemeClr val="lt2">
                  <a:alpha val="100000"/>
                </a:schemeClr>
              </a:gs>
              <a:gs pos="0">
                <a:schemeClr val="lt1">
                  <a:alpha val="100000"/>
                </a:schemeClr>
              </a:gs>
            </a:gsLst>
            <a:lin ang="0"/>
          </a:gradFill>
        </p:spPr>
      </p:sp>
      <p:sp>
        <p:nvSpPr>
          <p:cNvPr id="3" name="AutoShape 3"/>
          <p:cNvSpPr/>
          <p:nvPr/>
        </p:nvSpPr>
        <p:spPr>
          <a:xfrm>
            <a:off x="1374316" y="4823279"/>
            <a:ext cx="9429750" cy="1656361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>
                  <a:alpha val="100000"/>
                </a:schemeClr>
              </a:gs>
              <a:gs pos="100000">
                <a:schemeClr val="lt1">
                  <a:alpha val="100000"/>
                </a:schemeClr>
              </a:gs>
            </a:gsLst>
            <a:lin ang="0"/>
          </a:gradFill>
        </p:spPr>
      </p:sp>
      <p:sp>
        <p:nvSpPr>
          <p:cNvPr id="4" name="AutoShape 4"/>
          <p:cNvSpPr/>
          <p:nvPr/>
        </p:nvSpPr>
        <p:spPr>
          <a:xfrm>
            <a:off x="1374316" y="1267225"/>
            <a:ext cx="9429750" cy="1656361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2">
                  <a:alpha val="100000"/>
                </a:schemeClr>
              </a:gs>
              <a:gs pos="100000">
                <a:schemeClr val="lt1">
                  <a:alpha val="100000"/>
                </a:schemeClr>
              </a:gs>
            </a:gsLst>
            <a:lin ang="0"/>
          </a:gradFill>
        </p:spPr>
      </p:sp>
      <p:sp>
        <p:nvSpPr>
          <p:cNvPr id="5" name="AutoShape 5"/>
          <p:cNvSpPr/>
          <p:nvPr/>
        </p:nvSpPr>
        <p:spPr>
          <a:xfrm>
            <a:off x="987242" y="5246342"/>
            <a:ext cx="810236" cy="81023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1115389" y="5374489"/>
            <a:ext cx="553940" cy="55394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90033" y="152400"/>
                </a:moveTo>
                <a:cubicBezTo>
                  <a:pt x="190033" y="90992"/>
                  <a:pt x="221771" y="56493"/>
                  <a:pt x="221771" y="56493"/>
                </a:cubicBezTo>
                <a:cubicBezTo>
                  <a:pt x="221771" y="56493"/>
                  <a:pt x="193758" y="33766"/>
                  <a:pt x="151924" y="33766"/>
                </a:cubicBezTo>
                <a:cubicBezTo>
                  <a:pt x="110090" y="33766"/>
                  <a:pt x="82067" y="56512"/>
                  <a:pt x="82067" y="56512"/>
                </a:cubicBezTo>
                <a:cubicBezTo>
                  <a:pt x="82067" y="56512"/>
                  <a:pt x="114376" y="82753"/>
                  <a:pt x="114376" y="152400"/>
                </a:cubicBezTo>
                <a:cubicBezTo>
                  <a:pt x="114376" y="219608"/>
                  <a:pt x="81858" y="248145"/>
                  <a:pt x="81858" y="248145"/>
                </a:cubicBezTo>
                <a:cubicBezTo>
                  <a:pt x="81858" y="248145"/>
                  <a:pt x="115662" y="271034"/>
                  <a:pt x="151924" y="271034"/>
                </a:cubicBezTo>
                <a:cubicBezTo>
                  <a:pt x="189043" y="271034"/>
                  <a:pt x="221799" y="248269"/>
                  <a:pt x="221799" y="248269"/>
                </a:cubicBezTo>
                <a:cubicBezTo>
                  <a:pt x="221799" y="248269"/>
                  <a:pt x="190033" y="218503"/>
                  <a:pt x="190033" y="152400"/>
                </a:cubicBezTo>
                <a:close/>
                <a:moveTo>
                  <a:pt x="74095" y="62789"/>
                </a:moveTo>
                <a:cubicBezTo>
                  <a:pt x="74095" y="62789"/>
                  <a:pt x="34633" y="86839"/>
                  <a:pt x="34633" y="152800"/>
                </a:cubicBezTo>
                <a:cubicBezTo>
                  <a:pt x="34633" y="218751"/>
                  <a:pt x="74533" y="240335"/>
                  <a:pt x="74533" y="240335"/>
                </a:cubicBezTo>
                <a:cubicBezTo>
                  <a:pt x="74533" y="240335"/>
                  <a:pt x="103613" y="218742"/>
                  <a:pt x="103613" y="152800"/>
                </a:cubicBezTo>
                <a:cubicBezTo>
                  <a:pt x="103613" y="86839"/>
                  <a:pt x="74095" y="62789"/>
                  <a:pt x="74095" y="62789"/>
                </a:cubicBezTo>
                <a:close/>
                <a:moveTo>
                  <a:pt x="229753" y="64570"/>
                </a:moveTo>
                <a:cubicBezTo>
                  <a:pt x="229753" y="64570"/>
                  <a:pt x="200244" y="86839"/>
                  <a:pt x="200244" y="152800"/>
                </a:cubicBezTo>
                <a:cubicBezTo>
                  <a:pt x="200244" y="218751"/>
                  <a:pt x="229305" y="240335"/>
                  <a:pt x="229305" y="240335"/>
                </a:cubicBezTo>
                <a:cubicBezTo>
                  <a:pt x="229305" y="240335"/>
                  <a:pt x="270158" y="218742"/>
                  <a:pt x="270158" y="152800"/>
                </a:cubicBezTo>
                <a:cubicBezTo>
                  <a:pt x="270158" y="86839"/>
                  <a:pt x="229753" y="64570"/>
                  <a:pt x="229753" y="6457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10373288" y="3468315"/>
            <a:ext cx="810236" cy="81023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987242" y="1690288"/>
            <a:ext cx="810236" cy="81023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Freeform 9"/>
          <p:cNvSpPr/>
          <p:nvPr/>
        </p:nvSpPr>
        <p:spPr>
          <a:xfrm>
            <a:off x="1171659" y="1892749"/>
            <a:ext cx="405314" cy="405314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73841" y="122930"/>
                </a:moveTo>
                <a:cubicBezTo>
                  <a:pt x="179718" y="102937"/>
                  <a:pt x="177232" y="81020"/>
                  <a:pt x="166392" y="62665"/>
                </a:cubicBezTo>
                <a:cubicBezTo>
                  <a:pt x="166630" y="62998"/>
                  <a:pt x="62770" y="167697"/>
                  <a:pt x="62027" y="167040"/>
                </a:cubicBezTo>
                <a:cubicBezTo>
                  <a:pt x="80077" y="177698"/>
                  <a:pt x="101994" y="180699"/>
                  <a:pt x="121720" y="175193"/>
                </a:cubicBezTo>
                <a:cubicBezTo>
                  <a:pt x="121577" y="174689"/>
                  <a:pt x="173422" y="122853"/>
                  <a:pt x="173841" y="122930"/>
                </a:cubicBezTo>
                <a:close/>
                <a:moveTo>
                  <a:pt x="155315" y="45968"/>
                </a:moveTo>
                <a:cubicBezTo>
                  <a:pt x="141322" y="32175"/>
                  <a:pt x="121301" y="22822"/>
                  <a:pt x="100127" y="22822"/>
                </a:cubicBezTo>
                <a:cubicBezTo>
                  <a:pt x="57331" y="22822"/>
                  <a:pt x="22631" y="57607"/>
                  <a:pt x="22631" y="100508"/>
                </a:cubicBezTo>
                <a:cubicBezTo>
                  <a:pt x="22631" y="121444"/>
                  <a:pt x="32156" y="141713"/>
                  <a:pt x="45587" y="155686"/>
                </a:cubicBezTo>
                <a:cubicBezTo>
                  <a:pt x="45615" y="155686"/>
                  <a:pt x="154657" y="46863"/>
                  <a:pt x="155315" y="45968"/>
                </a:cubicBezTo>
                <a:close/>
                <a:moveTo>
                  <a:pt x="264909" y="252089"/>
                </a:moveTo>
                <a:cubicBezTo>
                  <a:pt x="264909" y="252089"/>
                  <a:pt x="267443" y="230200"/>
                  <a:pt x="261128" y="223885"/>
                </a:cubicBezTo>
                <a:cubicBezTo>
                  <a:pt x="260709" y="223466"/>
                  <a:pt x="188300" y="135065"/>
                  <a:pt x="188300" y="135065"/>
                </a:cubicBezTo>
                <a:lnTo>
                  <a:pt x="134417" y="188947"/>
                </a:lnTo>
                <a:lnTo>
                  <a:pt x="222818" y="262185"/>
                </a:lnTo>
                <a:cubicBezTo>
                  <a:pt x="228714" y="268919"/>
                  <a:pt x="251441" y="265557"/>
                  <a:pt x="251441" y="265557"/>
                </a:cubicBezTo>
                <a:lnTo>
                  <a:pt x="269538" y="281978"/>
                </a:lnTo>
                <a:lnTo>
                  <a:pt x="282169" y="269348"/>
                </a:lnTo>
                <a:lnTo>
                  <a:pt x="264909" y="25208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10" name="Freeform 10"/>
          <p:cNvSpPr/>
          <p:nvPr/>
        </p:nvSpPr>
        <p:spPr>
          <a:xfrm>
            <a:off x="10569897" y="3661311"/>
            <a:ext cx="424244" cy="424244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67640" y="106680"/>
                </a:moveTo>
                <a:lnTo>
                  <a:pt x="189586" y="139598"/>
                </a:lnTo>
                <a:cubicBezTo>
                  <a:pt x="194310" y="146761"/>
                  <a:pt x="204978" y="152400"/>
                  <a:pt x="213512" y="152400"/>
                </a:cubicBezTo>
                <a:lnTo>
                  <a:pt x="259080" y="152400"/>
                </a:lnTo>
                <a:lnTo>
                  <a:pt x="259080" y="121920"/>
                </a:lnTo>
                <a:lnTo>
                  <a:pt x="213360" y="121920"/>
                </a:lnTo>
                <a:lnTo>
                  <a:pt x="191414" y="89002"/>
                </a:lnTo>
                <a:cubicBezTo>
                  <a:pt x="185452" y="80686"/>
                  <a:pt x="178394" y="73628"/>
                  <a:pt x="170345" y="67847"/>
                </a:cubicBezTo>
                <a:lnTo>
                  <a:pt x="170069" y="67666"/>
                </a:lnTo>
                <a:lnTo>
                  <a:pt x="149952" y="54254"/>
                </a:lnTo>
                <a:cubicBezTo>
                  <a:pt x="146104" y="51911"/>
                  <a:pt x="141446" y="50521"/>
                  <a:pt x="136465" y="50521"/>
                </a:cubicBezTo>
                <a:cubicBezTo>
                  <a:pt x="131912" y="50521"/>
                  <a:pt x="127635" y="51683"/>
                  <a:pt x="123911" y="53721"/>
                </a:cubicBezTo>
                <a:lnTo>
                  <a:pt x="124044" y="53654"/>
                </a:lnTo>
                <a:lnTo>
                  <a:pt x="60950" y="91450"/>
                </a:lnTo>
                <a:lnTo>
                  <a:pt x="60950" y="167650"/>
                </a:lnTo>
                <a:lnTo>
                  <a:pt x="91430" y="167650"/>
                </a:lnTo>
                <a:lnTo>
                  <a:pt x="91430" y="106690"/>
                </a:lnTo>
                <a:lnTo>
                  <a:pt x="121910" y="91450"/>
                </a:lnTo>
                <a:lnTo>
                  <a:pt x="76190" y="304810"/>
                </a:lnTo>
                <a:lnTo>
                  <a:pt x="106670" y="304810"/>
                </a:lnTo>
                <a:lnTo>
                  <a:pt x="142484" y="188224"/>
                </a:lnTo>
                <a:lnTo>
                  <a:pt x="167630" y="213370"/>
                </a:lnTo>
                <a:lnTo>
                  <a:pt x="167630" y="304810"/>
                </a:lnTo>
                <a:lnTo>
                  <a:pt x="198110" y="304810"/>
                </a:lnTo>
                <a:lnTo>
                  <a:pt x="198110" y="182890"/>
                </a:lnTo>
                <a:lnTo>
                  <a:pt x="156962" y="141742"/>
                </a:lnTo>
                <a:lnTo>
                  <a:pt x="167630" y="106690"/>
                </a:lnTo>
                <a:close/>
                <a:moveTo>
                  <a:pt x="182880" y="60960"/>
                </a:moveTo>
                <a:cubicBezTo>
                  <a:pt x="199711" y="60960"/>
                  <a:pt x="213360" y="47311"/>
                  <a:pt x="213360" y="30480"/>
                </a:cubicBezTo>
                <a:cubicBezTo>
                  <a:pt x="213360" y="13649"/>
                  <a:pt x="199711" y="0"/>
                  <a:pt x="182880" y="0"/>
                </a:cubicBezTo>
                <a:lnTo>
                  <a:pt x="182880" y="0"/>
                </a:lnTo>
                <a:cubicBezTo>
                  <a:pt x="166049" y="0"/>
                  <a:pt x="152400" y="13649"/>
                  <a:pt x="152400" y="30480"/>
                </a:cubicBezTo>
                <a:cubicBezTo>
                  <a:pt x="152400" y="47311"/>
                  <a:pt x="166049" y="60960"/>
                  <a:pt x="182880" y="60960"/>
                </a:cubicBezTo>
                <a:lnTo>
                  <a:pt x="182880" y="6096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11" name="TextBox 11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大叶性肺炎的诊断与治疗方案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86545" y="1423391"/>
            <a:ext cx="8201025" cy="5715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诊断方法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986545" y="1881734"/>
            <a:ext cx="8201025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结合患者病史、临床表现、血象检查和X线胸片结果进行综合判断。典型的X线表现为肺段、叶实变。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31680" y="3229780"/>
            <a:ext cx="8201025" cy="5715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治疗方案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31680" y="3688123"/>
            <a:ext cx="8201025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及时应用青霉素等抗生素治疗以控制感染，同时配合对症治疗如退热、止咳、化痰等。患者需卧床休息，保持室内空气流通，注意补充营养和水分。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31680" y="4882435"/>
            <a:ext cx="8201025" cy="5715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预防措施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931680" y="5340777"/>
            <a:ext cx="8201025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加强锻炼，提高身体抵抗力；注意保暖，避免受凉；流感高发季节可接种流感疫苗以降低感染风险。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染色体白血病与流感的关联研究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3312" y="1743101"/>
            <a:ext cx="3394942" cy="186545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23312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230" y="1775853"/>
            <a:ext cx="3394942" cy="186545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189230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sp>
        <p:nvSpPr>
          <p:cNvPr id="6" name="TextBox 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染色体白血病基本概念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9057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定义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1743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染色体白血病是一种由于染色体异常导致的白血病，其特征是骨髓中白细胞恶性增殖，影响正常造血功能。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5937" y="1779196"/>
            <a:ext cx="3394942" cy="186545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4405937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sp>
        <p:nvSpPr>
          <p:cNvPr id="11" name="TextBox 11"/>
          <p:cNvSpPr txBox="1"/>
          <p:nvPr/>
        </p:nvSpPr>
        <p:spPr>
          <a:xfrm>
            <a:off x="4511682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类型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294976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症状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94368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根据染色体异常的不同，染色体白血病可分为多种类型，如急性淋巴细胞白血病、急性髓系白血病等。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77661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患者可能出现贫血、出血、感染、发热等症状，严重时可危及生命。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2651" y="1629738"/>
            <a:ext cx="4219249" cy="4219249"/>
          </a:xfrm>
          <a:prstGeom prst="ellipse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16538" y="1567945"/>
            <a:ext cx="6096000" cy="40005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  <a:spcBef>
                <a:spcPts val="450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16538" y="2054291"/>
            <a:ext cx="6096000" cy="852311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流感病毒感染可能导致机体免疫功能紊乱，从而增加染色体异常的风险。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44099" y="3218179"/>
            <a:ext cx="6096000" cy="40005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  <a:spcBef>
                <a:spcPts val="450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遗传因素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44099" y="3704525"/>
            <a:ext cx="6096000" cy="852311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某些人群存在遗传易感性，流感病毒感染后更易诱发染色体白血病。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371661" y="4868412"/>
            <a:ext cx="6096000" cy="40005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  <a:spcBef>
                <a:spcPts val="450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环境因素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71661" y="5354759"/>
            <a:ext cx="6096000" cy="852311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流感期间，患者可能因病毒感染、药物治疗等因素导致机体内环境改变，进而诱发染色体白血病。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流感诱发染色体白血病的可能性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16667" r="16667"/>
          <a:stretch>
            <a:fillRect/>
          </a:stretch>
        </p:blipFill>
        <p:spPr>
          <a:xfrm>
            <a:off x="425795" y="2384018"/>
            <a:ext cx="3415971" cy="3415971"/>
          </a:xfrm>
          <a:prstGeom prst="ellipse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染色体白血病的预防与应对策略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113475" y="1643082"/>
            <a:ext cx="3657600" cy="221985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4312581" y="1893684"/>
            <a:ext cx="325110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预防流感感染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12581" y="2463837"/>
            <a:ext cx="3251104" cy="105585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加强个人卫生习惯，保持室内空气流通，避免接触感染源，降低流感感染风险。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070842" y="1650556"/>
            <a:ext cx="3657600" cy="221985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8269948" y="1901159"/>
            <a:ext cx="325110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早期筛查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269948" y="2471312"/>
            <a:ext cx="3251104" cy="105585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对于有遗传易感性的人群，建议定期进行血液检查，以便早期发现染色体异常。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4120950" y="4294709"/>
            <a:ext cx="3657600" cy="221985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4320056" y="4545312"/>
            <a:ext cx="325110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综合治疗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20056" y="5115465"/>
            <a:ext cx="3251104" cy="105585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一旦确诊为染色体白血病，应根据患者病情制定个性化的治疗方案，包括化疗、放疗、免疫治疗等。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8078316" y="4302184"/>
            <a:ext cx="3657600" cy="221985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8277423" y="4552787"/>
            <a:ext cx="325110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心理支持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277423" y="5122940"/>
            <a:ext cx="3251104" cy="105585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染色体白血病患者可能面临巨大的心理压力，提供心理支持和关爱至关重要。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流感及其并发症概述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流感对寿命的潜在影响及预防措施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1642" y="4006380"/>
            <a:ext cx="7813795" cy="1827334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751642" y="1920540"/>
            <a:ext cx="7813795" cy="1827334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25061" r="25061"/>
          <a:stretch>
            <a:fillRect/>
          </a:stretch>
        </p:blipFill>
        <p:spPr>
          <a:xfrm>
            <a:off x="7804005" y="1329783"/>
            <a:ext cx="3831201" cy="5108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30579" y="2089154"/>
            <a:ext cx="6238875" cy="637972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急性呼吸衰竭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0579" y="2610429"/>
            <a:ext cx="6238875" cy="950067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流感病毒感染可引起急性呼吸衰竭，特别是对于老年人或存在基础疾病的患者，可能导致生命危险，进而影响寿命。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0579" y="4183053"/>
            <a:ext cx="6238875" cy="637972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多器官功能衰竭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0579" y="4712439"/>
            <a:ext cx="6238875" cy="936429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流感病毒感染严重时，可引发多器官功能衰竭，如心脏、肾脏、肝脏等，这种情况下的死亡率较高，对寿命产生直接影响。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流感对寿命的直接影响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819" r="23819"/>
          <a:stretch>
            <a:fillRect/>
          </a:stretch>
        </p:blipFill>
        <p:spPr>
          <a:xfrm>
            <a:off x="875314" y="2169726"/>
            <a:ext cx="2050689" cy="39164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30979" y="2169726"/>
            <a:ext cx="2050689" cy="3916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9828" r="29828"/>
          <a:stretch>
            <a:fillRect/>
          </a:stretch>
        </p:blipFill>
        <p:spPr>
          <a:xfrm>
            <a:off x="3153146" y="1697364"/>
            <a:ext cx="2050689" cy="391643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7851998" y="2723144"/>
            <a:ext cx="3834950" cy="14657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流感病毒感染后，可能并发心肌炎，导致心脏功能受损。心肌炎的严重程度因个体差异而异，但都可能对患者的寿命产生不良影响。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7851998" y="2087040"/>
            <a:ext cx="3606165" cy="5757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心肌炎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7851998" y="4826443"/>
            <a:ext cx="3834950" cy="14519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流感可诱发大叶性肺炎，这是一种严重的肺部感染。大叶性肺炎如不及时治疗，可能导致肺功能严重受损，甚至危及生命，从而影响寿命。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7851998" y="4125420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大叶性肺炎</a:t>
            </a:r>
            <a:endParaRPr lang="en-US" sz="1100"/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并发症对寿命的间接影响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4958" r="4958"/>
          <a:stretch>
            <a:fillRect/>
          </a:stretch>
        </p:blipFill>
        <p:spPr>
          <a:xfrm>
            <a:off x="476023" y="1726817"/>
            <a:ext cx="4434840" cy="4434841"/>
          </a:xfrm>
          <a:prstGeom prst="round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62187" y="4881292"/>
            <a:ext cx="6000750" cy="711336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避免接触传染源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267801" y="5523753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在流感高发季节，尽量避免前往人群密集的场所，减少与感染者的接触机会，以降低感染风险。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267801" y="1835975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5562187" y="1621998"/>
            <a:ext cx="6000750" cy="666079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接种流感疫苗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67801" y="2234038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接种流感疫苗是预防流感及其并发症的最有效方法。疫苗能够增强人体的免疫力，降低感染流感病毒的风险。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62187" y="3262274"/>
            <a:ext cx="6000750" cy="697555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保持良好的生活习惯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67801" y="3896612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保持充足的睡眠、合理的饮食和适当的运动，有助于增强身体抵抗力，预防流感病毒感染。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预防流感及其并发症的有效方法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267801" y="3491989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267801" y="5117897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06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流感的防治方法有哪些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06275" cy="67538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048" r="13048"/>
          <a:stretch>
            <a:fillRect/>
          </a:stretch>
        </p:blipFill>
        <p:spPr>
          <a:xfrm>
            <a:off x="7007707" y="1744635"/>
            <a:ext cx="4750583" cy="428532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疫苗接种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729746" y="1769675"/>
            <a:ext cx="3031629" cy="4285329"/>
          </a:xfrm>
          <a:prstGeom prst="roundRect">
            <a:avLst>
              <a:gd name="adj" fmla="val 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3923235" y="2035795"/>
            <a:ext cx="2644651" cy="649939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疫苗种类</a:t>
            </a:r>
            <a:endParaRPr lang="en-US" sz="2400" b="1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23235" y="2757859"/>
            <a:ext cx="2644651" cy="292476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75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目前市场上主要有三价和四价流感疫苗，包含不同亚型的流感病毒株，可根据当地疾控中心建议进行选择接种。</a:t>
            </a:r>
            <a:endParaRPr lang="en-US" sz="1575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556553" y="1764765"/>
            <a:ext cx="3031629" cy="4285329"/>
          </a:xfrm>
          <a:prstGeom prst="roundRect">
            <a:avLst>
              <a:gd name="adj" fmla="val 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750042" y="2035795"/>
            <a:ext cx="2644651" cy="649939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流感疫苗</a:t>
            </a:r>
            <a:endParaRPr lang="en-US" sz="2400" b="1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0042" y="2752949"/>
            <a:ext cx="2644651" cy="2924764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75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接种流感疫苗是预防流感病毒感染的最有效手段，可以显著降低接种者罹患流感和发生严重并发症的风险。</a:t>
            </a:r>
            <a:endParaRPr lang="en-US" sz="1575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8511" y="2014308"/>
            <a:ext cx="2987778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抗病毒药物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265556" y="2589176"/>
            <a:ext cx="5429250" cy="1066632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针对流感病毒感染，可使用抗病毒药物如奥司他韦（Tamiflu）和扎那米韦（Relenza）进行治疗，但需在病毒感染初期使用才有效。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32228" y="4509502"/>
            <a:ext cx="2987778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支持治疗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药物治疗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273" y="5048803"/>
            <a:ext cx="5429250" cy="1066632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对于流感症状较重的患者，可给予解热镇痛药、止咳药等支持治疗，以缓解患者不适。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65556" y="1929773"/>
            <a:ext cx="649757" cy="659403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09273" y="4435534"/>
            <a:ext cx="670891" cy="638269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565061" y="2098842"/>
            <a:ext cx="1498612" cy="1498612"/>
          </a:xfrm>
          <a:prstGeom prst="ellipse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10" name="Freeform 10"/>
          <p:cNvSpPr/>
          <p:nvPr/>
        </p:nvSpPr>
        <p:spPr>
          <a:xfrm>
            <a:off x="1028447" y="2543179"/>
            <a:ext cx="571839" cy="57183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21920" y="28651"/>
                </a:moveTo>
                <a:lnTo>
                  <a:pt x="121920" y="0"/>
                </a:lnTo>
                <a:lnTo>
                  <a:pt x="152400" y="0"/>
                </a:lnTo>
                <a:lnTo>
                  <a:pt x="152400" y="243840"/>
                </a:lnTo>
                <a:lnTo>
                  <a:pt x="304800" y="243840"/>
                </a:lnTo>
                <a:lnTo>
                  <a:pt x="243840" y="304800"/>
                </a:lnTo>
                <a:lnTo>
                  <a:pt x="30480" y="304800"/>
                </a:lnTo>
                <a:lnTo>
                  <a:pt x="0" y="243840"/>
                </a:lnTo>
                <a:lnTo>
                  <a:pt x="121920" y="243840"/>
                </a:lnTo>
                <a:lnTo>
                  <a:pt x="121920" y="213360"/>
                </a:lnTo>
                <a:lnTo>
                  <a:pt x="0" y="213360"/>
                </a:lnTo>
                <a:lnTo>
                  <a:pt x="0" y="209398"/>
                </a:lnTo>
                <a:cubicBezTo>
                  <a:pt x="56940" y="163544"/>
                  <a:pt x="99498" y="101956"/>
                  <a:pt x="121234" y="31242"/>
                </a:cubicBezTo>
                <a:lnTo>
                  <a:pt x="121920" y="28651"/>
                </a:lnTo>
                <a:close/>
                <a:moveTo>
                  <a:pt x="304343" y="213360"/>
                </a:moveTo>
                <a:lnTo>
                  <a:pt x="152400" y="213360"/>
                </a:lnTo>
                <a:lnTo>
                  <a:pt x="152400" y="207874"/>
                </a:lnTo>
                <a:cubicBezTo>
                  <a:pt x="171650" y="179451"/>
                  <a:pt x="183137" y="144409"/>
                  <a:pt x="183137" y="106680"/>
                </a:cubicBezTo>
                <a:cubicBezTo>
                  <a:pt x="183137" y="68951"/>
                  <a:pt x="171660" y="33909"/>
                  <a:pt x="151990" y="4848"/>
                </a:cubicBezTo>
                <a:lnTo>
                  <a:pt x="152400" y="5486"/>
                </a:lnTo>
                <a:lnTo>
                  <a:pt x="152400" y="2438"/>
                </a:lnTo>
                <a:cubicBezTo>
                  <a:pt x="237877" y="37719"/>
                  <a:pt x="298180" y="117796"/>
                  <a:pt x="304305" y="212646"/>
                </a:cubicBezTo>
                <a:lnTo>
                  <a:pt x="304343" y="21336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4230875" y="4583470"/>
            <a:ext cx="1498612" cy="1498612"/>
          </a:xfrm>
          <a:prstGeom prst="ellipse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12" name="Freeform 12"/>
          <p:cNvSpPr/>
          <p:nvPr/>
        </p:nvSpPr>
        <p:spPr>
          <a:xfrm>
            <a:off x="4713980" y="5062314"/>
            <a:ext cx="532402" cy="502824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91440"/>
                </a:moveTo>
                <a:lnTo>
                  <a:pt x="152400" y="0"/>
                </a:lnTo>
                <a:lnTo>
                  <a:pt x="304800" y="91440"/>
                </a:lnTo>
                <a:lnTo>
                  <a:pt x="304800" y="121920"/>
                </a:lnTo>
                <a:lnTo>
                  <a:pt x="0" y="121920"/>
                </a:lnTo>
                <a:lnTo>
                  <a:pt x="0" y="91440"/>
                </a:lnTo>
                <a:close/>
                <a:moveTo>
                  <a:pt x="0" y="274320"/>
                </a:moveTo>
                <a:lnTo>
                  <a:pt x="304800" y="27432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274320"/>
                </a:lnTo>
                <a:close/>
                <a:moveTo>
                  <a:pt x="30480" y="243840"/>
                </a:moveTo>
                <a:lnTo>
                  <a:pt x="274320" y="243840"/>
                </a:lnTo>
                <a:lnTo>
                  <a:pt x="274320" y="274320"/>
                </a:lnTo>
                <a:lnTo>
                  <a:pt x="30480" y="274320"/>
                </a:lnTo>
                <a:lnTo>
                  <a:pt x="30480" y="243840"/>
                </a:lnTo>
                <a:close/>
                <a:moveTo>
                  <a:pt x="30480" y="121920"/>
                </a:moveTo>
                <a:lnTo>
                  <a:pt x="91440" y="121920"/>
                </a:lnTo>
                <a:lnTo>
                  <a:pt x="91440" y="243840"/>
                </a:lnTo>
                <a:lnTo>
                  <a:pt x="30480" y="243840"/>
                </a:lnTo>
                <a:lnTo>
                  <a:pt x="30480" y="121920"/>
                </a:lnTo>
                <a:close/>
                <a:moveTo>
                  <a:pt x="121920" y="121920"/>
                </a:moveTo>
                <a:lnTo>
                  <a:pt x="182880" y="121920"/>
                </a:lnTo>
                <a:lnTo>
                  <a:pt x="182880" y="243840"/>
                </a:lnTo>
                <a:lnTo>
                  <a:pt x="121920" y="243840"/>
                </a:lnTo>
                <a:lnTo>
                  <a:pt x="121920" y="121920"/>
                </a:lnTo>
                <a:close/>
                <a:moveTo>
                  <a:pt x="213360" y="121920"/>
                </a:moveTo>
                <a:lnTo>
                  <a:pt x="274320" y="121920"/>
                </a:lnTo>
                <a:lnTo>
                  <a:pt x="274320" y="243840"/>
                </a:lnTo>
                <a:lnTo>
                  <a:pt x="213360" y="243840"/>
                </a:lnTo>
                <a:lnTo>
                  <a:pt x="213360" y="12192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500" r="12500"/>
          <a:stretch>
            <a:fillRect/>
          </a:stretch>
        </p:blipFill>
        <p:spPr>
          <a:xfrm>
            <a:off x="615557" y="1293101"/>
            <a:ext cx="3938035" cy="525071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232060" y="1718638"/>
            <a:ext cx="7211308" cy="4522346"/>
          </a:xfrm>
          <a:prstGeom prst="roundRect">
            <a:avLst>
              <a:gd name="adj" fmla="val 4504"/>
            </a:avLst>
          </a:prstGeom>
          <a:solidFill>
            <a:srgbClr val="FFFFFF">
              <a:alpha val="100000"/>
            </a:srgbClr>
          </a:solidFill>
          <a:effectLst>
            <a:outerShdw blurRad="381000">
              <a:srgbClr val="000000">
                <a:alpha val="7000"/>
              </a:srgbClr>
            </a:outerShdw>
          </a:effectLst>
        </p:spPr>
      </p:sp>
      <p:sp>
        <p:nvSpPr>
          <p:cNvPr id="4" name="TextBox 4"/>
          <p:cNvSpPr txBox="1"/>
          <p:nvPr/>
        </p:nvSpPr>
        <p:spPr>
          <a:xfrm>
            <a:off x="4599214" y="2711090"/>
            <a:ext cx="6477000" cy="125774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保持良好的个人卫生习惯，如勤洗手、戴口罩、避免用手触摸口鼻眼等，有助于减少病毒传播。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99214" y="2143575"/>
            <a:ext cx="6477000" cy="645267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个人卫生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99214" y="4589063"/>
            <a:ext cx="6477000" cy="127152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在流感高发季节，尽量减少前往人群密集场所，保持社交距离，降低感染风险。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99214" y="4153214"/>
            <a:ext cx="6477000" cy="645267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保持社交距离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非药物预防措施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60913" y="1312852"/>
            <a:ext cx="7804501" cy="7620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疫情监测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" name="Connector 3"/>
          <p:cNvCxnSpPr/>
          <p:nvPr/>
        </p:nvCxnSpPr>
        <p:spPr>
          <a:xfrm>
            <a:off x="1197254" y="5988003"/>
            <a:ext cx="10998321" cy="0"/>
          </a:xfrm>
          <a:prstGeom prst="line">
            <a:avLst/>
          </a:prstGeom>
          <a:ln w="14288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TextBox 4"/>
          <p:cNvSpPr txBox="1"/>
          <p:nvPr/>
        </p:nvSpPr>
        <p:spPr>
          <a:xfrm>
            <a:off x="3560913" y="1927072"/>
            <a:ext cx="7804501" cy="12039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加强流感疫情的监测和报告，及时发现和控制疫情传播。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83473" y="3943665"/>
            <a:ext cx="7806355" cy="762000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隔离治疗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3473" y="4571667"/>
            <a:ext cx="7806355" cy="12039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对于确诊的流感患者，应进行隔离治疗，防止病毒进一步传播。同时，对患者接触过的环境和物品进行彻底消毒。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Connector 7"/>
          <p:cNvCxnSpPr/>
          <p:nvPr/>
        </p:nvCxnSpPr>
        <p:spPr>
          <a:xfrm>
            <a:off x="3574694" y="3297546"/>
            <a:ext cx="8614217" cy="0"/>
          </a:xfrm>
          <a:prstGeom prst="line">
            <a:avLst/>
          </a:prstGeom>
          <a:ln w="14288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公共卫生措施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1642" y="4006380"/>
            <a:ext cx="7813795" cy="1827334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751642" y="1920540"/>
            <a:ext cx="7813795" cy="1827334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23065" r="23065"/>
          <a:stretch>
            <a:fillRect/>
          </a:stretch>
        </p:blipFill>
        <p:spPr>
          <a:xfrm>
            <a:off x="7804006" y="1329783"/>
            <a:ext cx="3831201" cy="5108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30579" y="2089154"/>
            <a:ext cx="6238875" cy="637972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流感定义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0579" y="2610429"/>
            <a:ext cx="6238875" cy="950067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流行性感冒，简称流感，是由甲、乙、丙三型流感病毒引起的急性呼吸道疾病。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0579" y="4183053"/>
            <a:ext cx="6238875" cy="637972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症状表现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0579" y="4712439"/>
            <a:ext cx="6238875" cy="936429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流感典型症状包括高热、乏力、头痛、咳嗽以及全身肌肉酸痛等全身中毒症状，呼吸道症状相对较轻。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流感定义与症状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07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流感，全称为流行性感冒，是由流感病毒引起的一种急性呼吸道传染病。其防治方法主要有：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185766" y="1751287"/>
            <a:ext cx="5242663" cy="4234459"/>
          </a:xfrm>
          <a:prstGeom prst="round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763571" y="1751287"/>
            <a:ext cx="5242663" cy="4234459"/>
          </a:xfrm>
          <a:prstGeom prst="round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4680215" y="2439766"/>
            <a:ext cx="2857500" cy="28575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4775465" y="2535016"/>
            <a:ext cx="2667000" cy="2667000"/>
          </a:xfrm>
          <a:prstGeom prst="ellipse">
            <a:avLst/>
          </a:prstGeom>
          <a:solidFill>
            <a:schemeClr val="lt1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4980253" y="2835054"/>
            <a:ext cx="2257425" cy="20669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5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VS</a:t>
            </a:r>
            <a:endParaRPr lang="en-US" sz="765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Connector 7"/>
          <p:cNvCxnSpPr/>
          <p:nvPr/>
        </p:nvCxnSpPr>
        <p:spPr>
          <a:xfrm>
            <a:off x="1290581" y="2855191"/>
            <a:ext cx="2856056" cy="0"/>
          </a:xfrm>
          <a:prstGeom prst="line">
            <a:avLst/>
          </a:prstGeom>
          <a:ln w="9525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TextBox 8"/>
          <p:cNvSpPr txBox="1"/>
          <p:nvPr/>
        </p:nvSpPr>
        <p:spPr>
          <a:xfrm>
            <a:off x="1085072" y="3008094"/>
            <a:ext cx="3267075" cy="264795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接种流感疫苗是预防流感及其严重并发症的最有效手段。疫苗可以显著降低感染风险和减轻症状严重程度。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817683" y="1990828"/>
            <a:ext cx="3286425" cy="7239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接种时机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0" name="Connector 10"/>
          <p:cNvCxnSpPr/>
          <p:nvPr/>
        </p:nvCxnSpPr>
        <p:spPr>
          <a:xfrm>
            <a:off x="8032867" y="2855191"/>
            <a:ext cx="2856056" cy="0"/>
          </a:xfrm>
          <a:prstGeom prst="line">
            <a:avLst/>
          </a:prstGeom>
          <a:ln w="9525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1"/>
          <p:cNvSpPr txBox="1"/>
          <p:nvPr/>
        </p:nvSpPr>
        <p:spPr>
          <a:xfrm>
            <a:off x="7817833" y="3008094"/>
            <a:ext cx="3286125" cy="264795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通常建议在流感季节开始前接种，以确保体内产生足够的抗体来抵御病毒。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85072" y="1990828"/>
            <a:ext cx="3267075" cy="7239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流感疫苗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疫苗接种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33355" y="2120356"/>
            <a:ext cx="7382690" cy="153140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对于已感染流感的患者，医生可能会开具抗病毒药物进行治疗，如奥司他韦等。这些药物可以减轻症状、缩短病程，并降低并发症的风险。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33355" y="1579345"/>
            <a:ext cx="7382690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抗病毒药物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733355" y="4698953"/>
            <a:ext cx="7382690" cy="153140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针对流感引起的高热、头痛、咳嗽等症状，医生还会给予相应的对症治疗药物，以缓解患者的不适。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33355" y="4157942"/>
            <a:ext cx="7382690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对症治疗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587997" y="4238210"/>
            <a:ext cx="939495" cy="93949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1587997" y="1592132"/>
            <a:ext cx="939495" cy="93949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8" name="Freeform 8"/>
          <p:cNvSpPr/>
          <p:nvPr/>
        </p:nvSpPr>
        <p:spPr>
          <a:xfrm>
            <a:off x="1794154" y="4444368"/>
            <a:ext cx="527181" cy="527181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04800" y="171155"/>
                </a:moveTo>
                <a:lnTo>
                  <a:pt x="304800" y="133055"/>
                </a:lnTo>
                <a:lnTo>
                  <a:pt x="259261" y="114081"/>
                </a:lnTo>
                <a:cubicBezTo>
                  <a:pt x="257994" y="110509"/>
                  <a:pt x="256661" y="107051"/>
                  <a:pt x="255022" y="103661"/>
                </a:cubicBezTo>
                <a:lnTo>
                  <a:pt x="273406" y="57893"/>
                </a:lnTo>
                <a:lnTo>
                  <a:pt x="246459" y="30956"/>
                </a:lnTo>
                <a:lnTo>
                  <a:pt x="201101" y="49635"/>
                </a:lnTo>
                <a:cubicBezTo>
                  <a:pt x="197644" y="47958"/>
                  <a:pt x="194110" y="46549"/>
                  <a:pt x="190462" y="45244"/>
                </a:cubicBezTo>
                <a:lnTo>
                  <a:pt x="171155" y="0"/>
                </a:lnTo>
                <a:lnTo>
                  <a:pt x="133055" y="0"/>
                </a:lnTo>
                <a:lnTo>
                  <a:pt x="114224" y="45091"/>
                </a:lnTo>
                <a:cubicBezTo>
                  <a:pt x="110433" y="46434"/>
                  <a:pt x="106785" y="47844"/>
                  <a:pt x="103175" y="49559"/>
                </a:cubicBezTo>
                <a:lnTo>
                  <a:pt x="57893" y="31366"/>
                </a:lnTo>
                <a:lnTo>
                  <a:pt x="30956" y="58303"/>
                </a:lnTo>
                <a:lnTo>
                  <a:pt x="49416" y="103175"/>
                </a:lnTo>
                <a:cubicBezTo>
                  <a:pt x="47625" y="106861"/>
                  <a:pt x="46177" y="110614"/>
                  <a:pt x="44796" y="114491"/>
                </a:cubicBezTo>
                <a:lnTo>
                  <a:pt x="0" y="133645"/>
                </a:lnTo>
                <a:lnTo>
                  <a:pt x="0" y="171745"/>
                </a:lnTo>
                <a:lnTo>
                  <a:pt x="44834" y="190424"/>
                </a:lnTo>
                <a:cubicBezTo>
                  <a:pt x="46215" y="194291"/>
                  <a:pt x="47701" y="198053"/>
                  <a:pt x="49482" y="201740"/>
                </a:cubicBezTo>
                <a:lnTo>
                  <a:pt x="31366" y="246907"/>
                </a:lnTo>
                <a:lnTo>
                  <a:pt x="58303" y="273844"/>
                </a:lnTo>
                <a:lnTo>
                  <a:pt x="103289" y="255318"/>
                </a:lnTo>
                <a:cubicBezTo>
                  <a:pt x="106899" y="257032"/>
                  <a:pt x="110585" y="258404"/>
                  <a:pt x="114376" y="259709"/>
                </a:cubicBezTo>
                <a:lnTo>
                  <a:pt x="133645" y="304800"/>
                </a:lnTo>
                <a:lnTo>
                  <a:pt x="171745" y="304800"/>
                </a:lnTo>
                <a:lnTo>
                  <a:pt x="190605" y="259480"/>
                </a:lnTo>
                <a:cubicBezTo>
                  <a:pt x="194215" y="258137"/>
                  <a:pt x="197787" y="256727"/>
                  <a:pt x="201206" y="255089"/>
                </a:cubicBezTo>
                <a:lnTo>
                  <a:pt x="246898" y="273396"/>
                </a:lnTo>
                <a:lnTo>
                  <a:pt x="273834" y="246459"/>
                </a:lnTo>
                <a:lnTo>
                  <a:pt x="255079" y="200997"/>
                </a:lnTo>
                <a:cubicBezTo>
                  <a:pt x="256680" y="197577"/>
                  <a:pt x="257985" y="194110"/>
                  <a:pt x="259251" y="190576"/>
                </a:cubicBezTo>
                <a:lnTo>
                  <a:pt x="304800" y="171155"/>
                </a:lnTo>
                <a:close/>
                <a:moveTo>
                  <a:pt x="152105" y="209550"/>
                </a:moveTo>
                <a:cubicBezTo>
                  <a:pt x="120558" y="209550"/>
                  <a:pt x="94955" y="183947"/>
                  <a:pt x="94955" y="152400"/>
                </a:cubicBezTo>
                <a:cubicBezTo>
                  <a:pt x="94955" y="120853"/>
                  <a:pt x="120558" y="95250"/>
                  <a:pt x="152105" y="95250"/>
                </a:cubicBezTo>
                <a:cubicBezTo>
                  <a:pt x="183652" y="95250"/>
                  <a:pt x="209255" y="120853"/>
                  <a:pt x="209255" y="152400"/>
                </a:cubicBezTo>
                <a:cubicBezTo>
                  <a:pt x="209255" y="183947"/>
                  <a:pt x="183652" y="209550"/>
                  <a:pt x="152105" y="209550"/>
                </a:cubicBezTo>
                <a:close/>
              </a:path>
            </a:pathLst>
          </a:custGeom>
          <a:solidFill>
            <a:srgbClr val="FDFCFC">
              <a:alpha val="100000"/>
            </a:srgbClr>
          </a:solidFill>
        </p:spPr>
      </p:sp>
      <p:sp>
        <p:nvSpPr>
          <p:cNvPr id="9" name="Freeform 9"/>
          <p:cNvSpPr/>
          <p:nvPr/>
        </p:nvSpPr>
        <p:spPr>
          <a:xfrm>
            <a:off x="1853309" y="1857445"/>
            <a:ext cx="408870" cy="40887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91440"/>
                </a:moveTo>
                <a:lnTo>
                  <a:pt x="152400" y="0"/>
                </a:lnTo>
                <a:lnTo>
                  <a:pt x="304800" y="91440"/>
                </a:lnTo>
                <a:lnTo>
                  <a:pt x="304800" y="121920"/>
                </a:lnTo>
                <a:lnTo>
                  <a:pt x="0" y="121920"/>
                </a:lnTo>
                <a:lnTo>
                  <a:pt x="0" y="91440"/>
                </a:lnTo>
                <a:close/>
                <a:moveTo>
                  <a:pt x="0" y="274320"/>
                </a:moveTo>
                <a:lnTo>
                  <a:pt x="304800" y="27432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274320"/>
                </a:lnTo>
                <a:close/>
                <a:moveTo>
                  <a:pt x="30480" y="243840"/>
                </a:moveTo>
                <a:lnTo>
                  <a:pt x="274320" y="243840"/>
                </a:lnTo>
                <a:lnTo>
                  <a:pt x="274320" y="274320"/>
                </a:lnTo>
                <a:lnTo>
                  <a:pt x="30480" y="274320"/>
                </a:lnTo>
                <a:lnTo>
                  <a:pt x="30480" y="243840"/>
                </a:lnTo>
                <a:close/>
                <a:moveTo>
                  <a:pt x="30480" y="121920"/>
                </a:moveTo>
                <a:lnTo>
                  <a:pt x="91440" y="121920"/>
                </a:lnTo>
                <a:lnTo>
                  <a:pt x="91440" y="243840"/>
                </a:lnTo>
                <a:lnTo>
                  <a:pt x="30480" y="243840"/>
                </a:lnTo>
                <a:lnTo>
                  <a:pt x="30480" y="121920"/>
                </a:lnTo>
                <a:close/>
                <a:moveTo>
                  <a:pt x="121920" y="121920"/>
                </a:moveTo>
                <a:lnTo>
                  <a:pt x="182880" y="121920"/>
                </a:lnTo>
                <a:lnTo>
                  <a:pt x="182880" y="243840"/>
                </a:lnTo>
                <a:lnTo>
                  <a:pt x="121920" y="243840"/>
                </a:lnTo>
                <a:lnTo>
                  <a:pt x="121920" y="121920"/>
                </a:lnTo>
                <a:close/>
                <a:moveTo>
                  <a:pt x="213360" y="121920"/>
                </a:moveTo>
                <a:lnTo>
                  <a:pt x="274320" y="121920"/>
                </a:lnTo>
                <a:lnTo>
                  <a:pt x="274320" y="243840"/>
                </a:lnTo>
                <a:lnTo>
                  <a:pt x="213360" y="243840"/>
                </a:lnTo>
                <a:lnTo>
                  <a:pt x="213360" y="121920"/>
                </a:lnTo>
                <a:close/>
              </a:path>
            </a:pathLst>
          </a:custGeom>
          <a:solidFill>
            <a:srgbClr val="FDFCFC">
              <a:alpha val="100000"/>
            </a:srgbClr>
          </a:solidFill>
        </p:spPr>
      </p:sp>
      <p:sp>
        <p:nvSpPr>
          <p:cNvPr id="10" name="TextBox 1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药物治疗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1642" y="4006380"/>
            <a:ext cx="7813795" cy="1827334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751642" y="1920540"/>
            <a:ext cx="7813795" cy="1827334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7804006" y="1329783"/>
            <a:ext cx="3831201" cy="5108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30579" y="2089154"/>
            <a:ext cx="6238875" cy="637972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个人卫生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0579" y="2610429"/>
            <a:ext cx="6238875" cy="950067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保持良好的个人卫生习惯，如勤洗手、戴口罩、避免用手触摸口鼻眼等，有助于减少病毒的传播。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0579" y="4183053"/>
            <a:ext cx="6238875" cy="637972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保持社交距离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0579" y="4712439"/>
            <a:ext cx="6238875" cy="936429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在流感高发季节，尽量减少前往人群密集场所，保持适当的社交距离，以降低感染风险。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非药物预防措施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095" r="26095"/>
          <a:stretch>
            <a:fillRect/>
          </a:stretch>
        </p:blipFill>
        <p:spPr>
          <a:xfrm>
            <a:off x="875314" y="2169726"/>
            <a:ext cx="2050689" cy="39164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700" r="17700"/>
          <a:stretch>
            <a:fillRect/>
          </a:stretch>
        </p:blipFill>
        <p:spPr>
          <a:xfrm>
            <a:off x="5430979" y="2169726"/>
            <a:ext cx="2050689" cy="3916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3819" r="23819"/>
          <a:stretch>
            <a:fillRect/>
          </a:stretch>
        </p:blipFill>
        <p:spPr>
          <a:xfrm>
            <a:off x="3153146" y="1697364"/>
            <a:ext cx="2050689" cy="391643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7851998" y="2723144"/>
            <a:ext cx="3834950" cy="14657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对于流感患者，特别是高危人群（如老年人、儿童、孕妇及患有慢性疾病的人），应严密监测病情变化，及时发现并处理可能出现的并发症。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7851998" y="2087040"/>
            <a:ext cx="3606165" cy="5757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严密监测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7851998" y="4826443"/>
            <a:ext cx="3834950" cy="14519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一旦出现心肌炎、大叶性肺炎或染色体白血病等严重并发症，应立即就医并接受专业治疗，以降低病死率和致残率。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7851998" y="4125420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并发症治疗</a:t>
            </a:r>
            <a:endParaRPr lang="en-US" sz="1100"/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早期识别和治疗并发症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08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1.疫苗接种：这是预防流感最有效的方法。通过接种流感疫苗，可以刺激人体产生特异性免疫力，从而降低感染流感病毒的风险。一般来说，每年在流感高发季节前接种疫苗，能够提供持久的保护。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203747" y="1487175"/>
            <a:ext cx="5238701" cy="4637054"/>
          </a:xfrm>
          <a:prstGeom prst="rect">
            <a:avLst/>
          </a:prstGeom>
        </p:spPr>
      </p:pic>
      <p:sp>
        <p:nvSpPr>
          <p:cNvPr id="3" name="TextBox 3"/>
          <p:cNvSpPr txBox="1"/>
          <p:nvPr>
            <p:custDataLst>
              <p:tags r:id="rId3"/>
            </p:custDataLst>
          </p:nvPr>
        </p:nvSpPr>
        <p:spPr>
          <a:xfrm>
            <a:off x="1482606" y="1947878"/>
            <a:ext cx="4238625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包含甲型、乙型两种流感病毒的表面抗原成分，可预防大部分季节性流感。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>
            <p:custDataLst>
              <p:tags r:id="rId4"/>
            </p:custDataLst>
          </p:nvPr>
        </p:nvSpPr>
        <p:spPr>
          <a:xfrm>
            <a:off x="1482606" y="1370655"/>
            <a:ext cx="4219575" cy="738707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三价疫苗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>
            <p:custDataLst>
              <p:tags r:id="rId5"/>
            </p:custDataLst>
          </p:nvPr>
        </p:nvSpPr>
        <p:spPr>
          <a:xfrm>
            <a:off x="1482606" y="3712973"/>
            <a:ext cx="4238625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在三价疫苗基础上增加了一种乙型流感病毒的抗原，提供更全面的保护。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>
            <p:custDataLst>
              <p:tags r:id="rId6"/>
            </p:custDataLst>
          </p:nvPr>
        </p:nvSpPr>
        <p:spPr>
          <a:xfrm>
            <a:off x="1482606" y="3116450"/>
            <a:ext cx="4219575" cy="736876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四价疫苗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>
            <p:custDataLst>
              <p:tags r:id="rId7"/>
            </p:custDataLst>
          </p:nvPr>
        </p:nvSpPr>
        <p:spPr>
          <a:xfrm>
            <a:off x="1482606" y="5377103"/>
            <a:ext cx="4238625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根据个人年龄、健康状况及所在地区流感流行情况，咨询专业医生选择适合的疫苗。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8"/>
            </p:custDataLst>
          </p:nvPr>
        </p:nvSpPr>
        <p:spPr>
          <a:xfrm>
            <a:off x="1482606" y="4799881"/>
            <a:ext cx="4219575" cy="749453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选择建议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疫苗种类与选择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>
            <p:custDataLst>
              <p:tags r:id="rId9"/>
            </p:custDataLst>
          </p:nvPr>
        </p:nvSpPr>
        <p:spPr>
          <a:xfrm>
            <a:off x="542238" y="1676264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extBox 11"/>
          <p:cNvSpPr txBox="1"/>
          <p:nvPr>
            <p:custDataLst>
              <p:tags r:id="rId10"/>
            </p:custDataLst>
          </p:nvPr>
        </p:nvSpPr>
        <p:spPr>
          <a:xfrm>
            <a:off x="542238" y="341484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>
            <p:custDataLst>
              <p:tags r:id="rId11"/>
            </p:custDataLst>
          </p:nvPr>
        </p:nvSpPr>
        <p:spPr>
          <a:xfrm>
            <a:off x="542238" y="5136121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12"/>
            </p:custDataLst>
          </p:nvPr>
        </p:nvSpPr>
        <p:spPr>
          <a:xfrm>
            <a:off x="647738" y="1597932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4" name="AutoShape 14"/>
          <p:cNvSpPr/>
          <p:nvPr>
            <p:custDataLst>
              <p:tags r:id="rId13"/>
            </p:custDataLst>
          </p:nvPr>
        </p:nvSpPr>
        <p:spPr>
          <a:xfrm>
            <a:off x="647738" y="3327861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5" name="AutoShape 15"/>
          <p:cNvSpPr/>
          <p:nvPr>
            <p:custDataLst>
              <p:tags r:id="rId14"/>
            </p:custDataLst>
          </p:nvPr>
        </p:nvSpPr>
        <p:spPr>
          <a:xfrm>
            <a:off x="647738" y="5057789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476023" y="1726817"/>
            <a:ext cx="4434841" cy="4434841"/>
          </a:xfrm>
          <a:prstGeom prst="round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62187" y="4881292"/>
            <a:ext cx="6000750" cy="711336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267801" y="5523753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接种疫苗后可能出现轻微发热、头痛等免疫反应，一般无需特殊处理，如症状持续加重，请及时就医。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267801" y="1835975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5562187" y="1621998"/>
            <a:ext cx="6000750" cy="666079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接种时间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67801" y="2234038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通常在每年流感高发季节前（秋季或冬季）进行接种，以确保体内产生足够的抗体。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62187" y="3262274"/>
            <a:ext cx="6000750" cy="697555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免疫效果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67801" y="3896612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接种疫苗后，人体需要约两周时间产生特异性免疫力，保护期可持续数月甚至更长时间。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接种时间与效果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267801" y="3491989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267801" y="5117897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779" b="8779"/>
          <a:stretch>
            <a:fillRect/>
          </a:stretch>
        </p:blipFill>
        <p:spPr>
          <a:xfrm>
            <a:off x="623312" y="1743101"/>
            <a:ext cx="3394942" cy="186545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23312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1122" b="11122"/>
          <a:stretch>
            <a:fillRect/>
          </a:stretch>
        </p:blipFill>
        <p:spPr>
          <a:xfrm>
            <a:off x="8189230" y="1775853"/>
            <a:ext cx="3394942" cy="186545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189230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sp>
        <p:nvSpPr>
          <p:cNvPr id="6" name="TextBox 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疫苗接种的重要性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9057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降低感染风险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1743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通过接种疫苗，可以显著降低感染流感病毒的风险，从而避免流感带来的严重并发症。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5937" y="1779196"/>
            <a:ext cx="3394942" cy="186545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4405937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sp>
        <p:nvSpPr>
          <p:cNvPr id="11" name="TextBox 11"/>
          <p:cNvSpPr txBox="1"/>
          <p:nvPr/>
        </p:nvSpPr>
        <p:spPr>
          <a:xfrm>
            <a:off x="4511682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减轻症状与病程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294976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保护弱势群体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94368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即使接种疫苗后仍感染流感，患者的症状和病程也可能相对较轻，恢复更快。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77661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对于老年人、儿童、孕妇及患有慢性疾病等流感高危人群，接种疫苗尤为重要，可以降低重症和死亡风险。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500" r="12500"/>
          <a:stretch>
            <a:fillRect/>
          </a:stretch>
        </p:blipFill>
        <p:spPr>
          <a:xfrm>
            <a:off x="615557" y="1293101"/>
            <a:ext cx="3938035" cy="525071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232060" y="1718638"/>
            <a:ext cx="7211308" cy="4522346"/>
          </a:xfrm>
          <a:prstGeom prst="roundRect">
            <a:avLst>
              <a:gd name="adj" fmla="val 4504"/>
            </a:avLst>
          </a:prstGeom>
          <a:solidFill>
            <a:srgbClr val="FFFFFF">
              <a:alpha val="100000"/>
            </a:srgbClr>
          </a:solidFill>
          <a:effectLst>
            <a:outerShdw blurRad="381000">
              <a:srgbClr val="000000">
                <a:alpha val="7000"/>
              </a:srgbClr>
            </a:outerShdw>
          </a:effectLst>
        </p:spPr>
      </p:sp>
      <p:sp>
        <p:nvSpPr>
          <p:cNvPr id="4" name="TextBox 4"/>
          <p:cNvSpPr txBox="1"/>
          <p:nvPr/>
        </p:nvSpPr>
        <p:spPr>
          <a:xfrm>
            <a:off x="4599214" y="2711090"/>
            <a:ext cx="6477000" cy="125774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属于神经氨酸酶抑制剂，可用于治疗流感，能减轻症状并缩短病程，但需在医生指导下使用。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99214" y="2143575"/>
            <a:ext cx="6477000" cy="645267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奥司他韦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99214" y="4589063"/>
            <a:ext cx="6477000" cy="1271524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同样是神经氨酸酶抑制剂，对流感病毒具有抑制作用，适用于成年患者和12岁以上的青少年患者。</a:t>
            </a:r>
            <a:endParaRPr lang="en-US" sz="150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99214" y="4153214"/>
            <a:ext cx="6477000" cy="645267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扎那米韦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抗病毒药物的使用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65" y="0"/>
            <a:ext cx="12154535" cy="67856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62463" y="2088071"/>
            <a:ext cx="3267075" cy="3267075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</p:pic>
      <p:sp>
        <p:nvSpPr>
          <p:cNvPr id="3" name="TextBox 3"/>
          <p:cNvSpPr txBox="1"/>
          <p:nvPr/>
        </p:nvSpPr>
        <p:spPr>
          <a:xfrm>
            <a:off x="539110" y="2972036"/>
            <a:ext cx="3314231" cy="64799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用药时机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59848" y="1716027"/>
            <a:ext cx="3314231" cy="1580007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孕妇、儿童、老年人及存在肝肾功能不全、慢性呼吸道疾病等基础疾病的患者，在使用抗病毒药物前应咨询医生，评估用药风险和收益。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59848" y="1097369"/>
            <a:ext cx="3314231" cy="62295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特定人群用药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59848" y="4019931"/>
            <a:ext cx="3314231" cy="547835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药物副作用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59848" y="4565142"/>
            <a:ext cx="3314231" cy="1580007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抗病毒药物可能存在一定的副作用，如恶心、呕吐、腹泻等，患者在使用过程中如出现不适，应及时就医。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9110" y="3620031"/>
            <a:ext cx="3314231" cy="1580007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抗病毒药物在流感症状出现后的48小时内使用效果最佳，超过此时间窗口，疗效可能会降低。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药物治疗的注意事项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9593" y="1595455"/>
            <a:ext cx="6734175" cy="771853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对症治疗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9593" y="2246047"/>
            <a:ext cx="6810375" cy="13239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针对流感引起的高热、头痛等症状，可采取物理降温、使用解热镇痛药等措施进行对症治疗。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9593" y="4139505"/>
            <a:ext cx="6734175" cy="759000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支持治疗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9593" y="4798345"/>
            <a:ext cx="6810375" cy="13239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流感期间，患者应充分休息，多饮水，保持室内空气流通，以帮助身体恢复。对于重症患者，可能还需要采取氧疗、机械通气等支持治疗措施。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6" name="Connector 6"/>
          <p:cNvCxnSpPr/>
          <p:nvPr/>
        </p:nvCxnSpPr>
        <p:spPr>
          <a:xfrm>
            <a:off x="756268" y="6181746"/>
            <a:ext cx="7784538" cy="0"/>
          </a:xfrm>
          <a:prstGeom prst="line">
            <a:avLst/>
          </a:prstGeom>
          <a:ln w="14288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0000"/>
          </a:blip>
          <a:srcRect l="24036" r="24036"/>
          <a:stretch>
            <a:fillRect/>
          </a:stretch>
        </p:blipFill>
        <p:spPr>
          <a:xfrm>
            <a:off x="7803289" y="1299241"/>
            <a:ext cx="3679824" cy="4906431"/>
          </a:xfrm>
          <a:prstGeom prst="rect">
            <a:avLst/>
          </a:prstGeom>
        </p:spPr>
      </p:pic>
      <p:cxnSp>
        <p:nvCxnSpPr>
          <p:cNvPr id="8" name="Connector 8"/>
          <p:cNvCxnSpPr/>
          <p:nvPr/>
        </p:nvCxnSpPr>
        <p:spPr>
          <a:xfrm>
            <a:off x="756268" y="3856089"/>
            <a:ext cx="7083417" cy="0"/>
          </a:xfrm>
          <a:prstGeom prst="line">
            <a:avLst/>
          </a:prstGeom>
          <a:ln w="14288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辅助治疗措施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3.保持良好的个人卫生习惯：勤洗手，尤其是在接触公共场所后；保持室内通风良好；避免用手触摸口鼻眼等易受病毒侵入的黏膜部位。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203747" y="1487175"/>
            <a:ext cx="5238701" cy="46370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82606" y="1947878"/>
            <a:ext cx="4238625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勤洗手是预防流感等传染病的有效措施之一，能够显著减少手上携带的病毒数量。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82606" y="1370655"/>
            <a:ext cx="4219575" cy="738707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重要性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82606" y="3712973"/>
            <a:ext cx="4238625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使用流动水和肥皂，按照七步洗手法彻底清洁双手，尤其在接触公共场所后更要及时洗手。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82606" y="3116450"/>
            <a:ext cx="4219575" cy="736876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正确方法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82606" y="5377103"/>
            <a:ext cx="4238625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避免用脏手触摸口鼻眼等黏膜部位，以免病毒通过这些途径侵入体内。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82606" y="4799881"/>
            <a:ext cx="4219575" cy="749453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勤洗手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2238" y="1676264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2238" y="341484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42238" y="5136121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47738" y="1597932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4" name="AutoShape 14"/>
          <p:cNvSpPr/>
          <p:nvPr/>
        </p:nvSpPr>
        <p:spPr>
          <a:xfrm>
            <a:off x="647738" y="3327861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5" name="AutoShape 15"/>
          <p:cNvSpPr/>
          <p:nvPr/>
        </p:nvSpPr>
        <p:spPr>
          <a:xfrm>
            <a:off x="647738" y="5057789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1455" y="1456971"/>
            <a:ext cx="5140490" cy="46553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07772" y="1924848"/>
            <a:ext cx="5064406" cy="898324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定期开窗通风，保持室内空气新鲜，有助于降低病毒在室内空气中的浓度。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07772" y="1456971"/>
            <a:ext cx="5064406" cy="44997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通风换气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07772" y="3539953"/>
            <a:ext cx="5064406" cy="884543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在流感高发季节，尽量避免前往人员密集、空气流通不畅的场所。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07772" y="3122433"/>
            <a:ext cx="5064406" cy="436189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避免拥挤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07772" y="5213997"/>
            <a:ext cx="5064406" cy="898324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保持室内干净整洁，定期清洁家居表面，减少病毒滋生的环境。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07772" y="4768434"/>
            <a:ext cx="5064406" cy="422408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室内清洁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保持室内通风良好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0290" y="4933294"/>
            <a:ext cx="2809472" cy="114036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口鼻眼等黏膜部位是病毒侵入体内的重要途径，应避免用手直接触摸。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90089" y="4085631"/>
            <a:ext cx="2809875" cy="507055"/>
          </a:xfrm>
          <a:prstGeom prst="rect">
            <a:avLst/>
          </a:prstGeom>
          <a:ln>
            <a:solidFill>
              <a:schemeClr val="accent1">
                <a:alpha val="100000"/>
              </a:schemeClr>
            </a:solidFill>
          </a:ln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黏膜易感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" name="Connector 4"/>
          <p:cNvCxnSpPr/>
          <p:nvPr/>
        </p:nvCxnSpPr>
        <p:spPr>
          <a:xfrm>
            <a:off x="1056616" y="4732887"/>
            <a:ext cx="2676821" cy="0"/>
          </a:xfrm>
          <a:prstGeom prst="line">
            <a:avLst/>
          </a:prstGeom>
          <a:ln w="9525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80951" y="1649322"/>
            <a:ext cx="2231507" cy="2231507"/>
          </a:xfrm>
          <a:prstGeom prst="ellipse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25104" y="4085631"/>
            <a:ext cx="2743200" cy="507055"/>
          </a:xfrm>
          <a:prstGeom prst="rect">
            <a:avLst/>
          </a:prstGeom>
          <a:ln>
            <a:solidFill>
              <a:schemeClr val="accent1">
                <a:alpha val="100000"/>
              </a:schemeClr>
            </a:solidFill>
          </a:ln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使用纸巾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Connector 7"/>
          <p:cNvCxnSpPr/>
          <p:nvPr/>
        </p:nvCxnSpPr>
        <p:spPr>
          <a:xfrm>
            <a:off x="4758293" y="4732887"/>
            <a:ext cx="2676821" cy="0"/>
          </a:xfrm>
          <a:prstGeom prst="line">
            <a:avLst/>
          </a:prstGeom>
          <a:ln w="9525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2668" y="1649322"/>
            <a:ext cx="2231507" cy="2231507"/>
          </a:xfrm>
          <a:prstGeom prst="ellipse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74434" y="4085631"/>
            <a:ext cx="2847975" cy="507055"/>
          </a:xfrm>
          <a:prstGeom prst="rect">
            <a:avLst/>
          </a:prstGeom>
          <a:ln>
            <a:solidFill>
              <a:schemeClr val="accent1">
                <a:alpha val="100000"/>
              </a:schemeClr>
            </a:solidFill>
          </a:ln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培养习惯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0" name="Connector 10"/>
          <p:cNvCxnSpPr/>
          <p:nvPr/>
        </p:nvCxnSpPr>
        <p:spPr>
          <a:xfrm>
            <a:off x="8460012" y="4732887"/>
            <a:ext cx="2676821" cy="0"/>
          </a:xfrm>
          <a:prstGeom prst="line">
            <a:avLst/>
          </a:prstGeom>
          <a:ln w="9525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9273" y="1649322"/>
            <a:ext cx="2231507" cy="2231507"/>
          </a:xfrm>
          <a:prstGeom prst="ellipse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712639" y="4933294"/>
            <a:ext cx="2768130" cy="114036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如需触摸口鼻眼等部位，可先使用干净的纸巾或手帕进行擦拭。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373015" y="4933294"/>
            <a:ext cx="2850815" cy="114036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养成良好的卫生习惯，不随意用手触摸脸部，尤其是在未清洁双手的情况下。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避免用手触摸口鼻眼等黏膜部位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4.增强免疫力：均衡饮食，适量运动，保证充足睡眠，有助于提高机体抵抗力，预防流感。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2741" y="1342506"/>
            <a:ext cx="6612160" cy="1685627"/>
          </a:xfrm>
          <a:prstGeom prst="roundRect">
            <a:avLst>
              <a:gd name="adj" fmla="val 908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749955" y="1680495"/>
            <a:ext cx="1143000" cy="11049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5175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sz="5175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92955" y="1485066"/>
            <a:ext cx="3493916" cy="579431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摄入多种营养</a:t>
            </a:r>
            <a:endParaRPr lang="en-US" sz="2400" b="1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92955" y="2045448"/>
            <a:ext cx="4995999" cy="818289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均衡饮食应包含蛋白质、碳水化合物、脂肪、维生素和矿物质等多种营养素，以满足身体各项功能的需求。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均衡饮食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2531819" y="3172991"/>
            <a:ext cx="6612160" cy="1685627"/>
          </a:xfrm>
          <a:prstGeom prst="roundRect">
            <a:avLst>
              <a:gd name="adj" fmla="val 908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2679034" y="3510980"/>
            <a:ext cx="1143000" cy="11049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5175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sz="5175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22034" y="3315552"/>
            <a:ext cx="3493916" cy="579431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多吃蔬菜水果</a:t>
            </a:r>
            <a:endParaRPr lang="en-US" sz="2400" b="1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22034" y="3875933"/>
            <a:ext cx="4995999" cy="818289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增加蔬菜和水果的摄入，它们富含维生素和矿物质，有助于增强免疫系统功能。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914425" y="4983758"/>
            <a:ext cx="6612160" cy="1685627"/>
          </a:xfrm>
          <a:prstGeom prst="roundRect">
            <a:avLst>
              <a:gd name="adj" fmla="val 9080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5061639" y="5321747"/>
            <a:ext cx="1143000" cy="11049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5175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sz="5175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04639" y="5126318"/>
            <a:ext cx="3493916" cy="579431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适量摄入蛋白质</a:t>
            </a:r>
            <a:endParaRPr lang="en-US" sz="2400" b="1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04639" y="5686700"/>
            <a:ext cx="4995999" cy="818289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蛋白质是身体修复和成长的重要物质，适量摄入有助于提高机体抵抗力。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3829" y="1803818"/>
            <a:ext cx="230516" cy="23051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678104" y="2278958"/>
            <a:ext cx="4394883" cy="7986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如慢跑、游泳等，可以提高心肺功能，增强身体耐力。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94345" y="1668690"/>
            <a:ext cx="4078642" cy="538873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有氧运动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5933" r="5933"/>
          <a:stretch>
            <a:fillRect/>
          </a:stretch>
        </p:blipFill>
        <p:spPr>
          <a:xfrm>
            <a:off x="6246240" y="1339655"/>
            <a:ext cx="4916403" cy="4916403"/>
          </a:xfrm>
          <a:prstGeom prst="ellipse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8104" y="3888302"/>
            <a:ext cx="4391025" cy="782267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通过增强肌肉力量，提高身体的基础代谢率，有助于抵抗疾病。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4345" y="3319377"/>
            <a:ext cx="4078642" cy="49753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力量训练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8104" y="5524739"/>
            <a:ext cx="4391025" cy="79604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如瑜伽、普拉提等，可以增加身体柔韧性，缓解压力。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94345" y="4955814"/>
            <a:ext cx="4078642" cy="497530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伸展运动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763829" y="3433833"/>
            <a:ext cx="230516" cy="23051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763829" y="5070271"/>
            <a:ext cx="230516" cy="23051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适量运动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476023" y="1726817"/>
            <a:ext cx="4434841" cy="4434841"/>
          </a:xfrm>
          <a:prstGeom prst="round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62187" y="4881292"/>
            <a:ext cx="6000750" cy="711336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睡前放松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267801" y="5523753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睡前进行深呼吸、冥想等放松活动，有助于降低身体紧张度，提高睡眠质量。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267801" y="1835975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5562187" y="1621998"/>
            <a:ext cx="6000750" cy="666079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规律作息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67801" y="2234038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建立良好的作息习惯，保证充足的睡眠时间。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62187" y="3262274"/>
            <a:ext cx="6000750" cy="697555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舒适睡眠环境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67801" y="3896612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确保睡眠环境安静、舒适，有助于提高睡眠质量。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保证充足睡眠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267801" y="3491989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267801" y="5117897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452" b="7108"/>
          <a:stretch>
            <a:fillRect/>
          </a:stretch>
        </p:blipFill>
        <p:spPr>
          <a:xfrm>
            <a:off x="57150" y="45720"/>
            <a:ext cx="12134850" cy="687197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5.避免接触感染源：尽量避免与流感患者及其污染物接触，减少感染风险。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1642" y="4006380"/>
            <a:ext cx="7813795" cy="1827334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751642" y="1920540"/>
            <a:ext cx="7813795" cy="1827334"/>
          </a:xfrm>
          <a:prstGeom prst="roundRect">
            <a:avLst>
              <a:gd name="adj" fmla="val 16667"/>
            </a:avLst>
          </a:prstGeom>
          <a:solidFill>
            <a:schemeClr val="lt2">
              <a:alpha val="8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09" r="12109"/>
          <a:stretch>
            <a:fillRect/>
          </a:stretch>
        </p:blipFill>
        <p:spPr>
          <a:xfrm>
            <a:off x="7804006" y="1329783"/>
            <a:ext cx="3831201" cy="5108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30579" y="2089154"/>
            <a:ext cx="6238875" cy="637972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保持社交距离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0579" y="2610429"/>
            <a:ext cx="6238875" cy="950067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在流感高发季节，尽量减少前往人群密集场所，降低与流感患者直接接触的风险。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0579" y="4183053"/>
            <a:ext cx="6238875" cy="637972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减少家庭聚集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0579" y="4712439"/>
            <a:ext cx="6238875" cy="936429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家庭成员中如有流感患者，应尽量避免与其近距离接触，减少病毒传播机会。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避免与流感患者直接接触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34986" y="2896583"/>
            <a:ext cx="5052139" cy="3467154"/>
          </a:xfrm>
          <a:prstGeom prst="roundRect">
            <a:avLst>
              <a:gd name="adj" fmla="val 5952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879670" y="2896583"/>
            <a:ext cx="5052139" cy="3467154"/>
          </a:xfrm>
          <a:prstGeom prst="roundRect">
            <a:avLst>
              <a:gd name="adj" fmla="val 5952"/>
            </a:avLst>
          </a:prstGeom>
          <a:solidFill>
            <a:schemeClr val="lt2">
              <a:alpha val="8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1140" y="1371600"/>
            <a:ext cx="5029200" cy="31625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80405" y="4752068"/>
            <a:ext cx="4050670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注意个人卫生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80405" y="5384645"/>
            <a:ext cx="4050670" cy="82448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勤洗手，避免用手触摸口鼻眼等部位，减少病毒通过黏膜传播的可能。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6455" y="1371600"/>
            <a:ext cx="5029200" cy="31625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735721" y="4759543"/>
            <a:ext cx="4050670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避免共用物品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35721" y="5392119"/>
            <a:ext cx="4050670" cy="82448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不与他人共用餐具、毛巾等个人物品，降低通过物品间接传播的风险。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避免接触流感患者污染物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369" r="30369"/>
          <a:stretch>
            <a:fillRect/>
          </a:stretch>
        </p:blipFill>
        <p:spPr>
          <a:xfrm>
            <a:off x="875314" y="2169726"/>
            <a:ext cx="2050689" cy="39164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8786" r="38786"/>
          <a:stretch>
            <a:fillRect/>
          </a:stretch>
        </p:blipFill>
        <p:spPr>
          <a:xfrm>
            <a:off x="5430979" y="2169726"/>
            <a:ext cx="2050689" cy="3916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8786" r="38786"/>
          <a:stretch>
            <a:fillRect/>
          </a:stretch>
        </p:blipFill>
        <p:spPr>
          <a:xfrm>
            <a:off x="3153146" y="1697364"/>
            <a:ext cx="2050689" cy="391643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7851998" y="2723144"/>
            <a:ext cx="3834950" cy="14657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在公共场所或接触可疑污染物时，应佩戴口罩，减少病毒吸入。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7851998" y="2087040"/>
            <a:ext cx="3606165" cy="5757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佩戴口罩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7851998" y="4826443"/>
            <a:ext cx="3834950" cy="14519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对生活环境进行定期消毒，杀灭可能存在的病毒，降低感染风险。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7851998" y="4125420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定期消毒</a:t>
            </a:r>
            <a:endParaRPr lang="en-US" sz="1100"/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加强个人防护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8511" y="2014308"/>
            <a:ext cx="2987778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出现症状及时就医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265556" y="2589176"/>
            <a:ext cx="5429250" cy="1066632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一旦出现流感症状，应立即就医，并告知医生自己的接触史，以便及时诊断和治疗。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32228" y="4509502"/>
            <a:ext cx="2987778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流感患者隔离治疗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及时就医与隔离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09273" y="5048803"/>
            <a:ext cx="5429250" cy="1066632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流感患者应遵医嘱进行隔离治疗，避免将病毒传播给他人。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65556" y="1929773"/>
            <a:ext cx="649757" cy="659403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09273" y="4435534"/>
            <a:ext cx="670891" cy="638269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565061" y="2098842"/>
            <a:ext cx="1498612" cy="1498612"/>
          </a:xfrm>
          <a:prstGeom prst="ellipse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10" name="Freeform 10"/>
          <p:cNvSpPr/>
          <p:nvPr/>
        </p:nvSpPr>
        <p:spPr>
          <a:xfrm>
            <a:off x="1028447" y="2543179"/>
            <a:ext cx="571839" cy="571839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21920" y="28651"/>
                </a:moveTo>
                <a:lnTo>
                  <a:pt x="121920" y="0"/>
                </a:lnTo>
                <a:lnTo>
                  <a:pt x="152400" y="0"/>
                </a:lnTo>
                <a:lnTo>
                  <a:pt x="152400" y="243840"/>
                </a:lnTo>
                <a:lnTo>
                  <a:pt x="304800" y="243840"/>
                </a:lnTo>
                <a:lnTo>
                  <a:pt x="243840" y="304800"/>
                </a:lnTo>
                <a:lnTo>
                  <a:pt x="30480" y="304800"/>
                </a:lnTo>
                <a:lnTo>
                  <a:pt x="0" y="243840"/>
                </a:lnTo>
                <a:lnTo>
                  <a:pt x="121920" y="243840"/>
                </a:lnTo>
                <a:lnTo>
                  <a:pt x="121920" y="213360"/>
                </a:lnTo>
                <a:lnTo>
                  <a:pt x="0" y="213360"/>
                </a:lnTo>
                <a:lnTo>
                  <a:pt x="0" y="209398"/>
                </a:lnTo>
                <a:cubicBezTo>
                  <a:pt x="56940" y="163544"/>
                  <a:pt x="99498" y="101956"/>
                  <a:pt x="121234" y="31242"/>
                </a:cubicBezTo>
                <a:lnTo>
                  <a:pt x="121920" y="28651"/>
                </a:lnTo>
                <a:close/>
                <a:moveTo>
                  <a:pt x="304343" y="213360"/>
                </a:moveTo>
                <a:lnTo>
                  <a:pt x="152400" y="213360"/>
                </a:lnTo>
                <a:lnTo>
                  <a:pt x="152400" y="207874"/>
                </a:lnTo>
                <a:cubicBezTo>
                  <a:pt x="171650" y="179451"/>
                  <a:pt x="183137" y="144409"/>
                  <a:pt x="183137" y="106680"/>
                </a:cubicBezTo>
                <a:cubicBezTo>
                  <a:pt x="183137" y="68951"/>
                  <a:pt x="171660" y="33909"/>
                  <a:pt x="151990" y="4848"/>
                </a:cubicBezTo>
                <a:lnTo>
                  <a:pt x="152400" y="5486"/>
                </a:lnTo>
                <a:lnTo>
                  <a:pt x="152400" y="2438"/>
                </a:lnTo>
                <a:cubicBezTo>
                  <a:pt x="237877" y="37719"/>
                  <a:pt x="298180" y="117796"/>
                  <a:pt x="304305" y="212646"/>
                </a:cubicBezTo>
                <a:lnTo>
                  <a:pt x="304343" y="21336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4230875" y="4583470"/>
            <a:ext cx="1498612" cy="1498612"/>
          </a:xfrm>
          <a:prstGeom prst="ellipse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12" name="Freeform 12"/>
          <p:cNvSpPr/>
          <p:nvPr/>
        </p:nvSpPr>
        <p:spPr>
          <a:xfrm>
            <a:off x="4713980" y="5062314"/>
            <a:ext cx="532402" cy="502824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91440"/>
                </a:moveTo>
                <a:lnTo>
                  <a:pt x="152400" y="0"/>
                </a:lnTo>
                <a:lnTo>
                  <a:pt x="304800" y="91440"/>
                </a:lnTo>
                <a:lnTo>
                  <a:pt x="304800" y="121920"/>
                </a:lnTo>
                <a:lnTo>
                  <a:pt x="0" y="121920"/>
                </a:lnTo>
                <a:lnTo>
                  <a:pt x="0" y="91440"/>
                </a:lnTo>
                <a:close/>
                <a:moveTo>
                  <a:pt x="0" y="274320"/>
                </a:moveTo>
                <a:lnTo>
                  <a:pt x="304800" y="274320"/>
                </a:lnTo>
                <a:lnTo>
                  <a:pt x="304800" y="304800"/>
                </a:lnTo>
                <a:lnTo>
                  <a:pt x="0" y="304800"/>
                </a:lnTo>
                <a:lnTo>
                  <a:pt x="0" y="274320"/>
                </a:lnTo>
                <a:close/>
                <a:moveTo>
                  <a:pt x="30480" y="243840"/>
                </a:moveTo>
                <a:lnTo>
                  <a:pt x="274320" y="243840"/>
                </a:lnTo>
                <a:lnTo>
                  <a:pt x="274320" y="274320"/>
                </a:lnTo>
                <a:lnTo>
                  <a:pt x="30480" y="274320"/>
                </a:lnTo>
                <a:lnTo>
                  <a:pt x="30480" y="243840"/>
                </a:lnTo>
                <a:close/>
                <a:moveTo>
                  <a:pt x="30480" y="121920"/>
                </a:moveTo>
                <a:lnTo>
                  <a:pt x="91440" y="121920"/>
                </a:lnTo>
                <a:lnTo>
                  <a:pt x="91440" y="243840"/>
                </a:lnTo>
                <a:lnTo>
                  <a:pt x="30480" y="243840"/>
                </a:lnTo>
                <a:lnTo>
                  <a:pt x="30480" y="121920"/>
                </a:lnTo>
                <a:close/>
                <a:moveTo>
                  <a:pt x="121920" y="121920"/>
                </a:moveTo>
                <a:lnTo>
                  <a:pt x="182880" y="121920"/>
                </a:lnTo>
                <a:lnTo>
                  <a:pt x="182880" y="243840"/>
                </a:lnTo>
                <a:lnTo>
                  <a:pt x="121920" y="243840"/>
                </a:lnTo>
                <a:lnTo>
                  <a:pt x="121920" y="121920"/>
                </a:lnTo>
                <a:close/>
                <a:moveTo>
                  <a:pt x="213360" y="121920"/>
                </a:moveTo>
                <a:lnTo>
                  <a:pt x="274320" y="121920"/>
                </a:lnTo>
                <a:lnTo>
                  <a:pt x="274320" y="243840"/>
                </a:lnTo>
                <a:lnTo>
                  <a:pt x="213360" y="243840"/>
                </a:lnTo>
                <a:lnTo>
                  <a:pt x="213360" y="12192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总结与展望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73355" y="166430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4008100" y="1799048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636726" y="1463721"/>
            <a:ext cx="6886575" cy="76590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心肌炎风险增加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36726" y="2046214"/>
            <a:ext cx="6891292" cy="98203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流感病毒感染可能引发心肌炎症，严重时甚至导致心脏功能衰竭，对患者生命构成威胁。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00000"/>
          </a:blip>
          <a:srcRect l="23730" r="23730"/>
          <a:stretch>
            <a:fillRect/>
          </a:stretch>
        </p:blipFill>
        <p:spPr>
          <a:xfrm>
            <a:off x="-1061157" y="1741145"/>
            <a:ext cx="4421505" cy="4421505"/>
          </a:xfrm>
          <a:prstGeom prst="ellipse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3873355" y="3384629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4008100" y="3519373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TextBox 9"/>
          <p:cNvSpPr txBox="1"/>
          <p:nvPr/>
        </p:nvSpPr>
        <p:spPr>
          <a:xfrm>
            <a:off x="4636726" y="3182098"/>
            <a:ext cx="6886575" cy="769800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大叶性肺炎常见并发症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3873355" y="510495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11" name="AutoShape 11"/>
          <p:cNvSpPr/>
          <p:nvPr/>
        </p:nvSpPr>
        <p:spPr>
          <a:xfrm>
            <a:off x="4008100" y="5239698"/>
            <a:ext cx="368642" cy="368642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4636726" y="4920230"/>
            <a:ext cx="6886575" cy="73418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染色体白血病潜在关联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流感及其并发症的严重性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36726" y="3789081"/>
            <a:ext cx="6891292" cy="98203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流感病毒感染后，患者易并发大叶性肺炎，出现高热、咳嗽、胸痛等症状，影响呼吸系统功能。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36726" y="5471644"/>
            <a:ext cx="6891292" cy="98203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虽然具体机制尚不完全明确，但流感病毒感染与某些类型染色体白血病的发生存在一定关联，需引起关注。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4963" y="2034175"/>
            <a:ext cx="5829300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流感病毒具有高度变异性，未来研究需持续关注病毒变异情况，为疫苗研发和药物治疗提供依据。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4963" y="1575832"/>
            <a:ext cx="5829300" cy="40005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深入研究流感病毒变异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4963" y="3530045"/>
            <a:ext cx="5829300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针对流感引发的各种并发症，如心肌炎、大叶性肺炎等，需深入研究其发病机制，以便更有效地进行预防和治疗。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4963" y="3071702"/>
            <a:ext cx="5829300" cy="40005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探索并发症发病机制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4963" y="5118981"/>
            <a:ext cx="5829300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流感及其并发症的研究涉及多个学科领域，未来需加强跨学科合作，推动研究方法和技术的创新。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4963" y="4660638"/>
            <a:ext cx="5829300" cy="40005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跨学科合作与创新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8931" y="1450035"/>
            <a:ext cx="4792980" cy="4792980"/>
          </a:xfrm>
          <a:prstGeom prst="ellipse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未来研究方向与挑战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072" b="7072"/>
          <a:stretch>
            <a:fillRect/>
          </a:stretch>
        </p:blipFill>
        <p:spPr>
          <a:xfrm>
            <a:off x="623312" y="1743101"/>
            <a:ext cx="3394942" cy="186545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23312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8840" b="8840"/>
          <a:stretch>
            <a:fillRect/>
          </a:stretch>
        </p:blipFill>
        <p:spPr>
          <a:xfrm>
            <a:off x="8189230" y="1775853"/>
            <a:ext cx="3394942" cy="186545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189230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sp>
        <p:nvSpPr>
          <p:cNvPr id="6" name="TextBox 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提高公众对流感防范意识的建议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9057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普及流感知识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1743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通过各种渠道向公众普及流感的基本知识，包括传播途径、症状表现、预防措施等，提高公众对流感的认知度。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13368" b="13368"/>
          <a:stretch>
            <a:fillRect/>
          </a:stretch>
        </p:blipFill>
        <p:spPr>
          <a:xfrm>
            <a:off x="4405937" y="1779196"/>
            <a:ext cx="3394942" cy="186545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4405937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sp>
        <p:nvSpPr>
          <p:cNvPr id="11" name="TextBox 11"/>
          <p:cNvSpPr txBox="1"/>
          <p:nvPr/>
        </p:nvSpPr>
        <p:spPr>
          <a:xfrm>
            <a:off x="4511682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强调个人卫生习惯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294976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推广疫苗接种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94368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倡导公众养成良好的个人卫生习惯，如勤洗手、戴口罩、保持社交距离等，以降低流感传播风险。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77661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积极推广流感疫苗接种工作，特别是对于易感人群和高危人群，应优先接种疫苗以降低感染风险。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0924" y="2345155"/>
            <a:ext cx="8296306" cy="150495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64000"/>
              </a:lnSpc>
            </a:pPr>
            <a:r>
              <a:rPr lang="en-US" sz="9975" b="1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THANKS</a:t>
            </a:r>
            <a:endParaRPr lang="en-US" sz="9975" b="1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06334" y="3939266"/>
            <a:ext cx="2623718" cy="653491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64000"/>
              </a:lnSpc>
            </a:pPr>
            <a:r>
              <a:rPr lang="en-US" sz="3825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感谢观看</a:t>
            </a:r>
            <a:endParaRPr lang="en-US" sz="3825" b="1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122" b="11122"/>
          <a:stretch>
            <a:fillRect/>
          </a:stretch>
        </p:blipFill>
        <p:spPr>
          <a:xfrm>
            <a:off x="623312" y="1743101"/>
            <a:ext cx="3394942" cy="186545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23312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157" b="1157"/>
          <a:stretch>
            <a:fillRect/>
          </a:stretch>
        </p:blipFill>
        <p:spPr>
          <a:xfrm>
            <a:off x="8189230" y="1775853"/>
            <a:ext cx="3394942" cy="186545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189230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sp>
        <p:nvSpPr>
          <p:cNvPr id="6" name="TextBox 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流感并发症风险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9057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心肌炎风险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1743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流感病毒感染可能引发心肌炎，表现为心悸、胸闷、心律失常等症状，严重时可能导致心力衰竭。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13368" b="13368"/>
          <a:stretch>
            <a:fillRect/>
          </a:stretch>
        </p:blipFill>
        <p:spPr>
          <a:xfrm>
            <a:off x="4405937" y="1779196"/>
            <a:ext cx="3394942" cy="186545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4405937" y="3209213"/>
            <a:ext cx="3394942" cy="2857500"/>
          </a:xfrm>
          <a:prstGeom prst="roundRect">
            <a:avLst>
              <a:gd name="adj" fmla="val 7195"/>
            </a:avLst>
          </a:prstGeom>
          <a:solidFill>
            <a:srgbClr val="FFFFFF">
              <a:alpha val="100000"/>
            </a:srgbClr>
          </a:solidFill>
          <a:effectLst>
            <a:outerShdw blurRad="342900">
              <a:srgbClr val="000000">
                <a:alpha val="5000"/>
              </a:srgbClr>
            </a:outerShdw>
          </a:effectLst>
        </p:spPr>
      </p:sp>
      <p:sp>
        <p:nvSpPr>
          <p:cNvPr id="11" name="TextBox 11"/>
          <p:cNvSpPr txBox="1"/>
          <p:nvPr/>
        </p:nvSpPr>
        <p:spPr>
          <a:xfrm>
            <a:off x="4511682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大叶性肺炎风险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294976" y="3453550"/>
            <a:ext cx="3183452" cy="559238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染色体白血病风险</a:t>
            </a:r>
            <a:endParaRPr lang="en-US" sz="2400" b="1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94368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流感病毒感染后，患者免疫力降低，容易并发大叶性肺炎，出现高热、咳嗽、咳痰等症状，影响肺功能。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377661" y="4164695"/>
            <a:ext cx="3018080" cy="1613061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500">
                <a:solidFill>
                  <a:srgbClr val="000000">
                    <a:alpha val="69804"/>
                    <a:alpha val="7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虽然流感与染色体白血病之间的直接关联尚不完全明确，但流感病毒感染可能诱发或加重某些血液系统疾病，包括白血病。</a:t>
            </a:r>
            <a:endParaRPr lang="en-US" sz="1500">
              <a:solidFill>
                <a:srgbClr val="000000">
                  <a:alpha val="69804"/>
                  <a:alpha val="7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476023" y="1726817"/>
            <a:ext cx="4434841" cy="4434841"/>
          </a:xfrm>
          <a:prstGeom prst="round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62187" y="4881292"/>
            <a:ext cx="6000750" cy="711336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患者基础健康状况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267801" y="5523753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患者的基础健康状况，如年龄、免疫力、是否患有慢性疾病等，均会影响流感及其并发症的病程和预后。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267801" y="1835975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5562187" y="1621998"/>
            <a:ext cx="6000750" cy="666079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并发症严重程度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67801" y="2234038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流感并发症的严重程度直接影响患者的预后和寿命，严重并发症可能导致患者死亡。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62187" y="3262274"/>
            <a:ext cx="6000750" cy="697555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治疗及时性与效果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67801" y="3896612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流感及其并发症的治疗是否及时以及治疗效果如何，也是影响患者寿命的重要因素。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影响寿命的潜在因素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267801" y="3491989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267801" y="5117897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6208" y="1934272"/>
            <a:ext cx="7934325" cy="18383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0275" b="1">
                <a:solidFill>
                  <a:schemeClr val="lt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sz="10275" b="1">
              <a:solidFill>
                <a:schemeClr val="lt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40793" y="3615462"/>
            <a:ext cx="5086502" cy="1433779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450" b="1">
                <a:solidFill>
                  <a:srgbClr val="000000">
                    <a:alpha val="100000"/>
                  </a:srgbClr>
                </a:solidFill>
                <a:highlight>
                  <a:srgbClr val="000000">
                    <a:alpha val="0"/>
                  </a:srgbClr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流感引起心肌炎的分析</a:t>
            </a:r>
            <a:endParaRPr lang="en-US" sz="3450" b="1">
              <a:solidFill>
                <a:srgbClr val="000000">
                  <a:alpha val="100000"/>
                </a:srgbClr>
              </a:solidFill>
              <a:highlight>
                <a:srgbClr val="000000">
                  <a:alpha val="0"/>
                </a:srgbClr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4963" y="2034175"/>
            <a:ext cx="5829300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心肌炎是指心肌的局限性或弥漫性的炎性病变为主要表现的疾病，伴有心肌细胞变性和坏死。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4963" y="1575832"/>
            <a:ext cx="5829300" cy="40005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定义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4963" y="3530045"/>
            <a:ext cx="5829300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根据心肌活检的组织学改变与临床表现，心肌炎可分为暴发性心肌炎、急性心肌炎、慢性活动性心肌炎和慢性迁延性心肌炎。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4963" y="3071702"/>
            <a:ext cx="5829300" cy="40005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分类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4963" y="5118981"/>
            <a:ext cx="5829300" cy="78105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心肌炎临床表现多样，可从无症状至出现严重心律失常、急性心功能不全、心源性休克甚至死亡。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4963" y="4660638"/>
            <a:ext cx="5829300" cy="40005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临床表现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8931" y="1450035"/>
            <a:ext cx="4792980" cy="4792980"/>
          </a:xfrm>
          <a:prstGeom prst="ellipse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心肌炎基本概念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10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11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12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13.xml><?xml version="1.0" encoding="utf-8"?>
<p:tagLst xmlns:p="http://schemas.openxmlformats.org/presentationml/2006/main">
  <p:tag name="commondata" val="eyJoZGlkIjoiMWQ2NzljZDk3OWVjMTgyYzUwMzYzNWY5ZWRhZjI3NmYifQ=="/>
</p:tagLst>
</file>

<file path=ppt/tags/tag2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3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4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5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6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7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8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ags/tag9.xml><?xml version="1.0" encoding="utf-8"?>
<p:tagLst xmlns:p="http://schemas.openxmlformats.org/presentationml/2006/main">
  <p:tag name="KSO_WM_DIAGRAM_VIRTUALLY_FRAME" val="{&quot;height&quot;:387.468346456693,&quot;left&quot;:42.69590551181103,&quot;top&quot;:107.9255905511811,&quot;width&quot;:407.7947244094488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ECF8EA"/>
      </a:lt1>
      <a:dk2>
        <a:srgbClr val="000000"/>
      </a:dk2>
      <a:lt2>
        <a:srgbClr val="C7E9BF"/>
      </a:lt2>
      <a:accent1>
        <a:srgbClr val="6CBE50"/>
      </a:accent1>
      <a:accent2>
        <a:srgbClr val="6CBE50"/>
      </a:accent2>
      <a:accent3>
        <a:srgbClr val="5AA83F"/>
      </a:accent3>
      <a:accent4>
        <a:srgbClr val="5A9745"/>
      </a:accent4>
      <a:accent5>
        <a:srgbClr val="498933"/>
      </a:accent5>
      <a:accent6>
        <a:srgbClr val="397C2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5833</Words>
  <Application>WPS 演示</Application>
  <PresentationFormat>On-screen Show (4:3)</PresentationFormat>
  <Paragraphs>609</Paragraphs>
  <Slides>59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66" baseType="lpstr">
      <vt:lpstr>Arial</vt:lpstr>
      <vt:lpstr>宋体</vt:lpstr>
      <vt:lpstr>Wingdings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wxm</cp:lastModifiedBy>
  <cp:revision>4</cp:revision>
  <dcterms:created xsi:type="dcterms:W3CDTF">2006-08-16T00:00:00Z</dcterms:created>
  <dcterms:modified xsi:type="dcterms:W3CDTF">2024-09-26T04:05:46Z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8B8AE32953BF4D158CF4987A7BB24109_13</vt:lpwstr>
  </property>
  <property fmtid="{D5CDD505-2E9C-101B-9397-08002B2CF9AE}" pid="3" name="KSOProductBuildVer">
    <vt:lpwstr>2052-12.1.0.18276</vt:lpwstr>
  </property>
</Properties>
</file>