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09" r:id="rId3"/>
    <p:sldId id="410" r:id="rId4"/>
    <p:sldId id="432" r:id="rId5"/>
    <p:sldId id="435" r:id="rId6"/>
    <p:sldId id="441" r:id="rId7"/>
    <p:sldId id="439" r:id="rId8"/>
    <p:sldId id="442" r:id="rId9"/>
    <p:sldId id="443" r:id="rId10"/>
    <p:sldId id="444" r:id="rId11"/>
    <p:sldId id="445" r:id="rId12"/>
    <p:sldId id="447" r:id="rId13"/>
    <p:sldId id="446" r:id="rId14"/>
    <p:sldId id="448" r:id="rId15"/>
    <p:sldId id="449" r:id="rId16"/>
    <p:sldId id="494" r:id="rId17"/>
    <p:sldId id="450" r:id="rId18"/>
    <p:sldId id="451" r:id="rId19"/>
    <p:sldId id="453" r:id="rId20"/>
    <p:sldId id="452" r:id="rId21"/>
    <p:sldId id="454" r:id="rId22"/>
    <p:sldId id="455" r:id="rId23"/>
    <p:sldId id="495" r:id="rId24"/>
    <p:sldId id="456" r:id="rId25"/>
    <p:sldId id="457" r:id="rId26"/>
    <p:sldId id="459" r:id="rId27"/>
    <p:sldId id="460" r:id="rId28"/>
    <p:sldId id="461" r:id="rId29"/>
    <p:sldId id="462" r:id="rId30"/>
    <p:sldId id="496" r:id="rId31"/>
    <p:sldId id="463" r:id="rId32"/>
    <p:sldId id="464" r:id="rId33"/>
    <p:sldId id="466" r:id="rId34"/>
    <p:sldId id="465" r:id="rId35"/>
    <p:sldId id="467" r:id="rId36"/>
    <p:sldId id="468" r:id="rId37"/>
    <p:sldId id="497" r:id="rId38"/>
    <p:sldId id="469" r:id="rId39"/>
    <p:sldId id="470" r:id="rId40"/>
    <p:sldId id="472" r:id="rId41"/>
    <p:sldId id="471" r:id="rId42"/>
    <p:sldId id="473" r:id="rId43"/>
    <p:sldId id="474" r:id="rId44"/>
    <p:sldId id="475" r:id="rId45"/>
    <p:sldId id="476" r:id="rId46"/>
    <p:sldId id="478" r:id="rId47"/>
    <p:sldId id="479" r:id="rId48"/>
    <p:sldId id="480" r:id="rId49"/>
    <p:sldId id="481" r:id="rId50"/>
    <p:sldId id="498" r:id="rId51"/>
    <p:sldId id="477" r:id="rId52"/>
    <p:sldId id="482" r:id="rId53"/>
    <p:sldId id="484" r:id="rId54"/>
    <p:sldId id="485" r:id="rId55"/>
    <p:sldId id="486" r:id="rId56"/>
    <p:sldId id="488" r:id="rId57"/>
    <p:sldId id="492" r:id="rId58"/>
    <p:sldId id="491" r:id="rId59"/>
    <p:sldId id="493" r:id="rId60"/>
    <p:sldId id="500" r:id="rId61"/>
  </p:sldIdLst>
  <p:sldSz cx="12192000" cy="6858000"/>
  <p:notesSz cx="6858000" cy="9144000"/>
  <p:custDataLst>
    <p:tags r:id="rId6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D3BB"/>
    <a:srgbClr val="FFC675"/>
    <a:srgbClr val="FFFFFF"/>
    <a:srgbClr val="D4E0CA"/>
    <a:srgbClr val="FFF1DE"/>
    <a:srgbClr val="E3E6D1"/>
    <a:srgbClr val="D9D9D9"/>
    <a:srgbClr val="DCDCDC"/>
    <a:srgbClr val="F0F0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59"/>
        <p:guide pos="383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5" Type="http://schemas.openxmlformats.org/officeDocument/2006/relationships/tags" Target="tags/tag122.xml"/><Relationship Id="rId64" Type="http://schemas.openxmlformats.org/officeDocument/2006/relationships/tableStyles" Target="tableStyles.xml"/><Relationship Id="rId63" Type="http://schemas.openxmlformats.org/officeDocument/2006/relationships/viewProps" Target="viewProps.xml"/><Relationship Id="rId62" Type="http://schemas.openxmlformats.org/officeDocument/2006/relationships/presProps" Target="presProps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None/>
              <a:tabLst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2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8.xml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9.xml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5.xml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6.xml"/><Relationship Id="rId1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0.xml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2.xml"/><Relationship Id="rId1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3.xml"/><Relationship Id="rId1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7.xml"/><Relationship Id="rId1" Type="http://schemas.openxmlformats.org/officeDocument/2006/relationships/image" Target="../media/image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9.xml"/><Relationship Id="rId1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0.xml"/><Relationship Id="rId1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5.xml"/><Relationship Id="rId1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6.xml"/><Relationship Id="rId1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9.xml"/><Relationship Id="rId1" Type="http://schemas.openxmlformats.org/officeDocument/2006/relationships/image" Target="../media/image11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2.xml"/><Relationship Id="rId1" Type="http://schemas.openxmlformats.org/officeDocument/2006/relationships/image" Target="../media/image12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6.xml"/><Relationship Id="rId1" Type="http://schemas.openxmlformats.org/officeDocument/2006/relationships/image" Target="../media/image13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1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75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8926830" y="6350"/>
            <a:ext cx="3282315" cy="2118995"/>
          </a:xfrm>
          <a:custGeom>
            <a:avLst/>
            <a:gdLst>
              <a:gd name="connisteX0" fmla="*/ 15067 w 3140621"/>
              <a:gd name="connsiteY0" fmla="*/ 735626 h 2509664"/>
              <a:gd name="connisteX1" fmla="*/ 216997 w 3140621"/>
              <a:gd name="connsiteY1" fmla="*/ 1211876 h 2509664"/>
              <a:gd name="connisteX2" fmla="*/ 678642 w 3140621"/>
              <a:gd name="connsiteY2" fmla="*/ 1399201 h 2509664"/>
              <a:gd name="connisteX3" fmla="*/ 1270462 w 3140621"/>
              <a:gd name="connsiteY3" fmla="*/ 1486196 h 2509664"/>
              <a:gd name="connisteX4" fmla="*/ 1833707 w 3140621"/>
              <a:gd name="connsiteY4" fmla="*/ 1817666 h 2509664"/>
              <a:gd name="connisteX5" fmla="*/ 2194387 w 3140621"/>
              <a:gd name="connsiteY5" fmla="*/ 2192951 h 2509664"/>
              <a:gd name="connisteX6" fmla="*/ 2555067 w 3140621"/>
              <a:gd name="connsiteY6" fmla="*/ 2424091 h 2509664"/>
              <a:gd name="connisteX7" fmla="*/ 2800177 w 3140621"/>
              <a:gd name="connsiteY7" fmla="*/ 2495846 h 2509664"/>
              <a:gd name="connisteX8" fmla="*/ 2857962 w 3140621"/>
              <a:gd name="connsiteY8" fmla="*/ 2495846 h 2509664"/>
              <a:gd name="connisteX9" fmla="*/ 2915747 w 3140621"/>
              <a:gd name="connsiteY9" fmla="*/ 2495846 h 2509664"/>
              <a:gd name="connisteX10" fmla="*/ 3002107 w 3140621"/>
              <a:gd name="connsiteY10" fmla="*/ 2467271 h 2509664"/>
              <a:gd name="connisteX11" fmla="*/ 3117677 w 3140621"/>
              <a:gd name="connsiteY11" fmla="*/ 2323126 h 2509664"/>
              <a:gd name="connisteX12" fmla="*/ 3117677 w 3140621"/>
              <a:gd name="connsiteY12" fmla="*/ 793411 h 2509664"/>
              <a:gd name="connisteX13" fmla="*/ 2930352 w 3140621"/>
              <a:gd name="connsiteY13" fmla="*/ 188256 h 2509664"/>
              <a:gd name="connisteX14" fmla="*/ 1544782 w 3140621"/>
              <a:gd name="connsiteY14" fmla="*/ 931 h 2509664"/>
              <a:gd name="connisteX15" fmla="*/ 289387 w 3140621"/>
              <a:gd name="connsiteY15" fmla="*/ 145076 h 2509664"/>
              <a:gd name="connisteX16" fmla="*/ 58247 w 3140621"/>
              <a:gd name="connsiteY16" fmla="*/ 491151 h 2509664"/>
              <a:gd name="connisteX17" fmla="*/ 15067 w 3140621"/>
              <a:gd name="connsiteY17" fmla="*/ 735626 h 25096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</a:cxnLst>
            <a:rect l="l" t="t" r="r" b="b"/>
            <a:pathLst>
              <a:path w="4450" h="2797">
                <a:moveTo>
                  <a:pt x="0" y="0"/>
                </a:moveTo>
                <a:lnTo>
                  <a:pt x="4450" y="0"/>
                </a:lnTo>
                <a:lnTo>
                  <a:pt x="4450" y="2797"/>
                </a:lnTo>
                <a:lnTo>
                  <a:pt x="4448" y="2797"/>
                </a:lnTo>
                <a:cubicBezTo>
                  <a:pt x="4439" y="2798"/>
                  <a:pt x="4422" y="2795"/>
                  <a:pt x="4389" y="2787"/>
                </a:cubicBezTo>
                <a:cubicBezTo>
                  <a:pt x="4294" y="2764"/>
                  <a:pt x="4194" y="2769"/>
                  <a:pt x="4003" y="2674"/>
                </a:cubicBezTo>
                <a:cubicBezTo>
                  <a:pt x="3812" y="2579"/>
                  <a:pt x="3662" y="2501"/>
                  <a:pt x="3435" y="2310"/>
                </a:cubicBezTo>
                <a:cubicBezTo>
                  <a:pt x="3208" y="2119"/>
                  <a:pt x="3158" y="1942"/>
                  <a:pt x="2867" y="1719"/>
                </a:cubicBezTo>
                <a:cubicBezTo>
                  <a:pt x="2576" y="1496"/>
                  <a:pt x="2344" y="1329"/>
                  <a:pt x="1980" y="1197"/>
                </a:cubicBezTo>
                <a:cubicBezTo>
                  <a:pt x="1616" y="1065"/>
                  <a:pt x="1380" y="1146"/>
                  <a:pt x="1048" y="1060"/>
                </a:cubicBezTo>
                <a:cubicBezTo>
                  <a:pt x="716" y="974"/>
                  <a:pt x="530" y="974"/>
                  <a:pt x="321" y="765"/>
                </a:cubicBezTo>
                <a:cubicBezTo>
                  <a:pt x="112" y="556"/>
                  <a:pt x="53" y="242"/>
                  <a:pt x="3" y="15"/>
                </a:cubicBezTo>
                <a:lnTo>
                  <a:pt x="0" y="0"/>
                </a:lnTo>
                <a:close/>
              </a:path>
            </a:pathLst>
          </a:custGeom>
          <a:solidFill>
            <a:srgbClr val="B3D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494665" y="6036945"/>
            <a:ext cx="3037205" cy="81788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972" h="1339">
                <a:moveTo>
                  <a:pt x="2687" y="0"/>
                </a:moveTo>
                <a:cubicBezTo>
                  <a:pt x="2825" y="1"/>
                  <a:pt x="2966" y="11"/>
                  <a:pt x="3135" y="36"/>
                </a:cubicBezTo>
                <a:cubicBezTo>
                  <a:pt x="3520" y="94"/>
                  <a:pt x="3728" y="178"/>
                  <a:pt x="4054" y="325"/>
                </a:cubicBezTo>
                <a:cubicBezTo>
                  <a:pt x="4380" y="473"/>
                  <a:pt x="4582" y="569"/>
                  <a:pt x="4766" y="775"/>
                </a:cubicBezTo>
                <a:cubicBezTo>
                  <a:pt x="4944" y="974"/>
                  <a:pt x="4949" y="1124"/>
                  <a:pt x="4971" y="1332"/>
                </a:cubicBezTo>
                <a:lnTo>
                  <a:pt x="4972" y="1339"/>
                </a:lnTo>
                <a:lnTo>
                  <a:pt x="0" y="1339"/>
                </a:lnTo>
                <a:lnTo>
                  <a:pt x="6" y="1333"/>
                </a:lnTo>
                <a:cubicBezTo>
                  <a:pt x="522" y="756"/>
                  <a:pt x="1168" y="317"/>
                  <a:pt x="1894" y="73"/>
                </a:cubicBezTo>
                <a:lnTo>
                  <a:pt x="1943" y="57"/>
                </a:lnTo>
                <a:lnTo>
                  <a:pt x="1959" y="55"/>
                </a:lnTo>
                <a:cubicBezTo>
                  <a:pt x="2012" y="48"/>
                  <a:pt x="2068" y="42"/>
                  <a:pt x="2127" y="36"/>
                </a:cubicBezTo>
                <a:cubicBezTo>
                  <a:pt x="2340" y="15"/>
                  <a:pt x="2511" y="-1"/>
                  <a:pt x="2687" y="0"/>
                </a:cubicBezTo>
                <a:close/>
              </a:path>
            </a:pathLst>
          </a:custGeom>
          <a:solidFill>
            <a:srgbClr val="FFC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1905"/>
            <a:ext cx="10052050" cy="6852285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15830" h="11244">
                <a:moveTo>
                  <a:pt x="0" y="0"/>
                </a:moveTo>
                <a:lnTo>
                  <a:pt x="15755" y="0"/>
                </a:lnTo>
                <a:lnTo>
                  <a:pt x="15759" y="41"/>
                </a:lnTo>
                <a:cubicBezTo>
                  <a:pt x="15765" y="96"/>
                  <a:pt x="15771" y="153"/>
                  <a:pt x="15777" y="210"/>
                </a:cubicBezTo>
                <a:cubicBezTo>
                  <a:pt x="15877" y="1131"/>
                  <a:pt x="15877" y="1564"/>
                  <a:pt x="15401" y="2376"/>
                </a:cubicBezTo>
                <a:cubicBezTo>
                  <a:pt x="14924" y="3189"/>
                  <a:pt x="14299" y="3922"/>
                  <a:pt x="13401" y="4274"/>
                </a:cubicBezTo>
                <a:cubicBezTo>
                  <a:pt x="12499" y="4626"/>
                  <a:pt x="12048" y="4110"/>
                  <a:pt x="10898" y="4138"/>
                </a:cubicBezTo>
                <a:cubicBezTo>
                  <a:pt x="9748" y="4166"/>
                  <a:pt x="8747" y="4166"/>
                  <a:pt x="7645" y="4410"/>
                </a:cubicBezTo>
                <a:cubicBezTo>
                  <a:pt x="6547" y="4654"/>
                  <a:pt x="6145" y="4870"/>
                  <a:pt x="5394" y="5359"/>
                </a:cubicBezTo>
                <a:cubicBezTo>
                  <a:pt x="4644" y="5844"/>
                  <a:pt x="4396" y="6196"/>
                  <a:pt x="3897" y="6848"/>
                </a:cubicBezTo>
                <a:cubicBezTo>
                  <a:pt x="3394" y="7497"/>
                  <a:pt x="3420" y="7877"/>
                  <a:pt x="2895" y="8610"/>
                </a:cubicBezTo>
                <a:cubicBezTo>
                  <a:pt x="2370" y="9339"/>
                  <a:pt x="2093" y="9907"/>
                  <a:pt x="1269" y="10504"/>
                </a:cubicBezTo>
                <a:cubicBezTo>
                  <a:pt x="831" y="10820"/>
                  <a:pt x="470" y="11046"/>
                  <a:pt x="59" y="11220"/>
                </a:cubicBezTo>
                <a:lnTo>
                  <a:pt x="0" y="11244"/>
                </a:lnTo>
                <a:lnTo>
                  <a:pt x="0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-7620" y="2855595"/>
            <a:ext cx="12199620" cy="3181350"/>
          </a:xfrm>
          <a:custGeom>
            <a:avLst/>
            <a:gdLst>
              <a:gd name="connisteX0" fmla="*/ 0 w 10382250"/>
              <a:gd name="connsiteY0" fmla="*/ 3181350 h 3181350"/>
              <a:gd name="connisteX1" fmla="*/ 533400 w 10382250"/>
              <a:gd name="connsiteY1" fmla="*/ 2609850 h 3181350"/>
              <a:gd name="connisteX2" fmla="*/ 2000250 w 10382250"/>
              <a:gd name="connsiteY2" fmla="*/ 2324100 h 3181350"/>
              <a:gd name="connisteX3" fmla="*/ 3810000 w 10382250"/>
              <a:gd name="connsiteY3" fmla="*/ 2286000 h 3181350"/>
              <a:gd name="connisteX4" fmla="*/ 5314950 w 10382250"/>
              <a:gd name="connsiteY4" fmla="*/ 2667000 h 3181350"/>
              <a:gd name="connisteX5" fmla="*/ 7315200 w 10382250"/>
              <a:gd name="connsiteY5" fmla="*/ 1600200 h 3181350"/>
              <a:gd name="connisteX6" fmla="*/ 8610600 w 10382250"/>
              <a:gd name="connsiteY6" fmla="*/ 704850 h 3181350"/>
              <a:gd name="connisteX7" fmla="*/ 9791700 w 10382250"/>
              <a:gd name="connsiteY7" fmla="*/ 457200 h 3181350"/>
              <a:gd name="connisteX8" fmla="*/ 10382250 w 10382250"/>
              <a:gd name="connsiteY8" fmla="*/ 0 h 31813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10382250" h="3181350">
                <a:moveTo>
                  <a:pt x="0" y="3181350"/>
                </a:moveTo>
                <a:cubicBezTo>
                  <a:pt x="77470" y="3072765"/>
                  <a:pt x="133350" y="2781300"/>
                  <a:pt x="533400" y="2609850"/>
                </a:cubicBezTo>
                <a:cubicBezTo>
                  <a:pt x="933450" y="2438400"/>
                  <a:pt x="1344930" y="2388870"/>
                  <a:pt x="2000250" y="2324100"/>
                </a:cubicBezTo>
                <a:cubicBezTo>
                  <a:pt x="2655570" y="2259330"/>
                  <a:pt x="3147060" y="2217420"/>
                  <a:pt x="3810000" y="2286000"/>
                </a:cubicBezTo>
                <a:cubicBezTo>
                  <a:pt x="4472940" y="2354580"/>
                  <a:pt x="4613910" y="2804160"/>
                  <a:pt x="5314950" y="2667000"/>
                </a:cubicBezTo>
                <a:cubicBezTo>
                  <a:pt x="6015990" y="2529840"/>
                  <a:pt x="6656070" y="1992630"/>
                  <a:pt x="7315200" y="1600200"/>
                </a:cubicBezTo>
                <a:cubicBezTo>
                  <a:pt x="7974330" y="1207770"/>
                  <a:pt x="8115300" y="933450"/>
                  <a:pt x="8610600" y="704850"/>
                </a:cubicBezTo>
                <a:cubicBezTo>
                  <a:pt x="9105900" y="476250"/>
                  <a:pt x="9437370" y="598170"/>
                  <a:pt x="9791700" y="457200"/>
                </a:cubicBezTo>
                <a:cubicBezTo>
                  <a:pt x="10146030" y="316230"/>
                  <a:pt x="10287635" y="86360"/>
                  <a:pt x="10382250" y="0"/>
                </a:cubicBezTo>
              </a:path>
            </a:pathLst>
          </a:custGeom>
          <a:noFill/>
          <a:ln>
            <a:solidFill>
              <a:srgbClr val="FFC675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flipV="1">
            <a:off x="9623474" y="5349094"/>
            <a:ext cx="2567891" cy="1498111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044" h="2359">
                <a:moveTo>
                  <a:pt x="543" y="0"/>
                </a:moveTo>
                <a:lnTo>
                  <a:pt x="4044" y="0"/>
                </a:lnTo>
                <a:lnTo>
                  <a:pt x="4044" y="656"/>
                </a:lnTo>
                <a:lnTo>
                  <a:pt x="4027" y="657"/>
                </a:lnTo>
                <a:cubicBezTo>
                  <a:pt x="3920" y="665"/>
                  <a:pt x="3814" y="679"/>
                  <a:pt x="3704" y="703"/>
                </a:cubicBezTo>
                <a:cubicBezTo>
                  <a:pt x="3451" y="757"/>
                  <a:pt x="3359" y="806"/>
                  <a:pt x="3187" y="915"/>
                </a:cubicBezTo>
                <a:cubicBezTo>
                  <a:pt x="3015" y="1023"/>
                  <a:pt x="2958" y="1102"/>
                  <a:pt x="2843" y="1248"/>
                </a:cubicBezTo>
                <a:cubicBezTo>
                  <a:pt x="2728" y="1393"/>
                  <a:pt x="2734" y="1478"/>
                  <a:pt x="2613" y="1642"/>
                </a:cubicBezTo>
                <a:cubicBezTo>
                  <a:pt x="2493" y="1805"/>
                  <a:pt x="2429" y="1932"/>
                  <a:pt x="2240" y="2066"/>
                </a:cubicBezTo>
                <a:cubicBezTo>
                  <a:pt x="2051" y="2199"/>
                  <a:pt x="1924" y="2260"/>
                  <a:pt x="1665" y="2308"/>
                </a:cubicBezTo>
                <a:cubicBezTo>
                  <a:pt x="1407" y="2357"/>
                  <a:pt x="1206" y="2393"/>
                  <a:pt x="948" y="2308"/>
                </a:cubicBezTo>
                <a:cubicBezTo>
                  <a:pt x="690" y="2223"/>
                  <a:pt x="557" y="2066"/>
                  <a:pt x="374" y="1884"/>
                </a:cubicBezTo>
                <a:cubicBezTo>
                  <a:pt x="190" y="1702"/>
                  <a:pt x="92" y="1612"/>
                  <a:pt x="29" y="1399"/>
                </a:cubicBezTo>
                <a:cubicBezTo>
                  <a:pt x="-33" y="1187"/>
                  <a:pt x="18" y="1048"/>
                  <a:pt x="58" y="824"/>
                </a:cubicBezTo>
                <a:cubicBezTo>
                  <a:pt x="64" y="789"/>
                  <a:pt x="71" y="755"/>
                  <a:pt x="78" y="723"/>
                </a:cubicBezTo>
                <a:lnTo>
                  <a:pt x="81" y="710"/>
                </a:lnTo>
                <a:lnTo>
                  <a:pt x="86" y="700"/>
                </a:lnTo>
                <a:cubicBezTo>
                  <a:pt x="213" y="462"/>
                  <a:pt x="358" y="237"/>
                  <a:pt x="521" y="28"/>
                </a:cubicBezTo>
                <a:lnTo>
                  <a:pt x="543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8926830" y="5632450"/>
            <a:ext cx="507365" cy="483235"/>
          </a:xfrm>
          <a:custGeom>
            <a:avLst/>
            <a:gdLst>
              <a:gd name="connisteX0" fmla="*/ 767193 w 1266356"/>
              <a:gd name="connsiteY0" fmla="*/ 7620 h 1204829"/>
              <a:gd name="connisteX1" fmla="*/ 462393 w 1266356"/>
              <a:gd name="connsiteY1" fmla="*/ 55245 h 1204829"/>
              <a:gd name="connisteX2" fmla="*/ 224268 w 1266356"/>
              <a:gd name="connsiteY2" fmla="*/ 169545 h 1204829"/>
              <a:gd name="connisteX3" fmla="*/ 138543 w 1266356"/>
              <a:gd name="connsiteY3" fmla="*/ 274320 h 1204829"/>
              <a:gd name="connisteX4" fmla="*/ 43293 w 1266356"/>
              <a:gd name="connsiteY4" fmla="*/ 493395 h 1204829"/>
              <a:gd name="connisteX5" fmla="*/ 5193 w 1266356"/>
              <a:gd name="connsiteY5" fmla="*/ 760095 h 1204829"/>
              <a:gd name="connisteX6" fmla="*/ 129018 w 1266356"/>
              <a:gd name="connsiteY6" fmla="*/ 1026795 h 1204829"/>
              <a:gd name="connisteX7" fmla="*/ 405243 w 1266356"/>
              <a:gd name="connsiteY7" fmla="*/ 1179195 h 1204829"/>
              <a:gd name="connisteX8" fmla="*/ 729093 w 1266356"/>
              <a:gd name="connsiteY8" fmla="*/ 1188720 h 1204829"/>
              <a:gd name="connisteX9" fmla="*/ 1024368 w 1266356"/>
              <a:gd name="connsiteY9" fmla="*/ 1064895 h 1204829"/>
              <a:gd name="connisteX10" fmla="*/ 1176768 w 1266356"/>
              <a:gd name="connsiteY10" fmla="*/ 845820 h 1204829"/>
              <a:gd name="connisteX11" fmla="*/ 1262493 w 1266356"/>
              <a:gd name="connsiteY11" fmla="*/ 541020 h 1204829"/>
              <a:gd name="connisteX12" fmla="*/ 1233918 w 1266356"/>
              <a:gd name="connsiteY12" fmla="*/ 283845 h 1204829"/>
              <a:gd name="connisteX13" fmla="*/ 1138668 w 1266356"/>
              <a:gd name="connsiteY13" fmla="*/ 93345 h 1204829"/>
              <a:gd name="connisteX14" fmla="*/ 929118 w 1266356"/>
              <a:gd name="connsiteY14" fmla="*/ 7620 h 1204829"/>
              <a:gd name="connisteX15" fmla="*/ 824343 w 1266356"/>
              <a:gd name="connsiteY15" fmla="*/ 7620 h 1204829"/>
              <a:gd name="connisteX16" fmla="*/ 767193 w 1266356"/>
              <a:gd name="connsiteY16" fmla="*/ 7620 h 120482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</a:cxnLst>
            <a:rect l="l" t="t" r="r" b="b"/>
            <a:pathLst>
              <a:path w="1266357" h="1204829">
                <a:moveTo>
                  <a:pt x="767194" y="7620"/>
                </a:moveTo>
                <a:cubicBezTo>
                  <a:pt x="694804" y="17145"/>
                  <a:pt x="570979" y="22860"/>
                  <a:pt x="462394" y="55245"/>
                </a:cubicBezTo>
                <a:cubicBezTo>
                  <a:pt x="353809" y="87630"/>
                  <a:pt x="289039" y="125730"/>
                  <a:pt x="224269" y="169545"/>
                </a:cubicBezTo>
                <a:cubicBezTo>
                  <a:pt x="159499" y="213360"/>
                  <a:pt x="174739" y="209550"/>
                  <a:pt x="138544" y="274320"/>
                </a:cubicBezTo>
                <a:cubicBezTo>
                  <a:pt x="102349" y="339090"/>
                  <a:pt x="69964" y="396240"/>
                  <a:pt x="43294" y="493395"/>
                </a:cubicBezTo>
                <a:cubicBezTo>
                  <a:pt x="16624" y="590550"/>
                  <a:pt x="-11951" y="653415"/>
                  <a:pt x="5194" y="760095"/>
                </a:cubicBezTo>
                <a:cubicBezTo>
                  <a:pt x="22339" y="866775"/>
                  <a:pt x="49009" y="942975"/>
                  <a:pt x="129019" y="1026795"/>
                </a:cubicBezTo>
                <a:cubicBezTo>
                  <a:pt x="209029" y="1110615"/>
                  <a:pt x="285229" y="1146810"/>
                  <a:pt x="405244" y="1179195"/>
                </a:cubicBezTo>
                <a:cubicBezTo>
                  <a:pt x="525259" y="1211580"/>
                  <a:pt x="605269" y="1211580"/>
                  <a:pt x="729094" y="1188720"/>
                </a:cubicBezTo>
                <a:cubicBezTo>
                  <a:pt x="852919" y="1165860"/>
                  <a:pt x="934834" y="1133475"/>
                  <a:pt x="1024369" y="1064895"/>
                </a:cubicBezTo>
                <a:cubicBezTo>
                  <a:pt x="1113904" y="996315"/>
                  <a:pt x="1129144" y="950595"/>
                  <a:pt x="1176769" y="845820"/>
                </a:cubicBezTo>
                <a:cubicBezTo>
                  <a:pt x="1224394" y="741045"/>
                  <a:pt x="1251064" y="653415"/>
                  <a:pt x="1262494" y="541020"/>
                </a:cubicBezTo>
                <a:cubicBezTo>
                  <a:pt x="1273924" y="428625"/>
                  <a:pt x="1258684" y="373380"/>
                  <a:pt x="1233919" y="283845"/>
                </a:cubicBezTo>
                <a:cubicBezTo>
                  <a:pt x="1209154" y="194310"/>
                  <a:pt x="1199629" y="148590"/>
                  <a:pt x="1138669" y="93345"/>
                </a:cubicBezTo>
                <a:cubicBezTo>
                  <a:pt x="1077709" y="38100"/>
                  <a:pt x="991984" y="24765"/>
                  <a:pt x="929119" y="7620"/>
                </a:cubicBezTo>
                <a:cubicBezTo>
                  <a:pt x="866254" y="-9525"/>
                  <a:pt x="856729" y="7620"/>
                  <a:pt x="824344" y="7620"/>
                </a:cubicBezTo>
                <a:cubicBezTo>
                  <a:pt x="791959" y="7620"/>
                  <a:pt x="839584" y="-1905"/>
                  <a:pt x="767194" y="7620"/>
                </a:cubicBezTo>
                <a:close/>
              </a:path>
            </a:pathLst>
          </a:custGeom>
          <a:solidFill>
            <a:srgbClr val="FFC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532890" y="2312035"/>
            <a:ext cx="911796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dist"/>
            <a:r>
              <a:rPr lang="zh-CN" altLang="en-US" sz="8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+mn-ea"/>
              </a:rPr>
              <a:t>中医九种体质养生</a:t>
            </a:r>
            <a:endParaRPr lang="zh-CN" altLang="en-US" sz="80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75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8926830" y="6350"/>
            <a:ext cx="3282315" cy="2118995"/>
          </a:xfrm>
          <a:custGeom>
            <a:avLst/>
            <a:gdLst>
              <a:gd name="connisteX0" fmla="*/ 15067 w 3140621"/>
              <a:gd name="connsiteY0" fmla="*/ 735626 h 2509664"/>
              <a:gd name="connisteX1" fmla="*/ 216997 w 3140621"/>
              <a:gd name="connsiteY1" fmla="*/ 1211876 h 2509664"/>
              <a:gd name="connisteX2" fmla="*/ 678642 w 3140621"/>
              <a:gd name="connsiteY2" fmla="*/ 1399201 h 2509664"/>
              <a:gd name="connisteX3" fmla="*/ 1270462 w 3140621"/>
              <a:gd name="connsiteY3" fmla="*/ 1486196 h 2509664"/>
              <a:gd name="connisteX4" fmla="*/ 1833707 w 3140621"/>
              <a:gd name="connsiteY4" fmla="*/ 1817666 h 2509664"/>
              <a:gd name="connisteX5" fmla="*/ 2194387 w 3140621"/>
              <a:gd name="connsiteY5" fmla="*/ 2192951 h 2509664"/>
              <a:gd name="connisteX6" fmla="*/ 2555067 w 3140621"/>
              <a:gd name="connsiteY6" fmla="*/ 2424091 h 2509664"/>
              <a:gd name="connisteX7" fmla="*/ 2800177 w 3140621"/>
              <a:gd name="connsiteY7" fmla="*/ 2495846 h 2509664"/>
              <a:gd name="connisteX8" fmla="*/ 2857962 w 3140621"/>
              <a:gd name="connsiteY8" fmla="*/ 2495846 h 2509664"/>
              <a:gd name="connisteX9" fmla="*/ 2915747 w 3140621"/>
              <a:gd name="connsiteY9" fmla="*/ 2495846 h 2509664"/>
              <a:gd name="connisteX10" fmla="*/ 3002107 w 3140621"/>
              <a:gd name="connsiteY10" fmla="*/ 2467271 h 2509664"/>
              <a:gd name="connisteX11" fmla="*/ 3117677 w 3140621"/>
              <a:gd name="connsiteY11" fmla="*/ 2323126 h 2509664"/>
              <a:gd name="connisteX12" fmla="*/ 3117677 w 3140621"/>
              <a:gd name="connsiteY12" fmla="*/ 793411 h 2509664"/>
              <a:gd name="connisteX13" fmla="*/ 2930352 w 3140621"/>
              <a:gd name="connsiteY13" fmla="*/ 188256 h 2509664"/>
              <a:gd name="connisteX14" fmla="*/ 1544782 w 3140621"/>
              <a:gd name="connsiteY14" fmla="*/ 931 h 2509664"/>
              <a:gd name="connisteX15" fmla="*/ 289387 w 3140621"/>
              <a:gd name="connsiteY15" fmla="*/ 145076 h 2509664"/>
              <a:gd name="connisteX16" fmla="*/ 58247 w 3140621"/>
              <a:gd name="connsiteY16" fmla="*/ 491151 h 2509664"/>
              <a:gd name="connisteX17" fmla="*/ 15067 w 3140621"/>
              <a:gd name="connsiteY17" fmla="*/ 735626 h 25096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</a:cxnLst>
            <a:rect l="l" t="t" r="r" b="b"/>
            <a:pathLst>
              <a:path w="4450" h="2797">
                <a:moveTo>
                  <a:pt x="0" y="0"/>
                </a:moveTo>
                <a:lnTo>
                  <a:pt x="4450" y="0"/>
                </a:lnTo>
                <a:lnTo>
                  <a:pt x="4450" y="2797"/>
                </a:lnTo>
                <a:lnTo>
                  <a:pt x="4448" y="2797"/>
                </a:lnTo>
                <a:cubicBezTo>
                  <a:pt x="4439" y="2798"/>
                  <a:pt x="4422" y="2795"/>
                  <a:pt x="4389" y="2787"/>
                </a:cubicBezTo>
                <a:cubicBezTo>
                  <a:pt x="4294" y="2764"/>
                  <a:pt x="4194" y="2769"/>
                  <a:pt x="4003" y="2674"/>
                </a:cubicBezTo>
                <a:cubicBezTo>
                  <a:pt x="3812" y="2579"/>
                  <a:pt x="3662" y="2501"/>
                  <a:pt x="3435" y="2310"/>
                </a:cubicBezTo>
                <a:cubicBezTo>
                  <a:pt x="3208" y="2119"/>
                  <a:pt x="3158" y="1942"/>
                  <a:pt x="2867" y="1719"/>
                </a:cubicBezTo>
                <a:cubicBezTo>
                  <a:pt x="2576" y="1496"/>
                  <a:pt x="2344" y="1329"/>
                  <a:pt x="1980" y="1197"/>
                </a:cubicBezTo>
                <a:cubicBezTo>
                  <a:pt x="1616" y="1065"/>
                  <a:pt x="1380" y="1146"/>
                  <a:pt x="1048" y="1060"/>
                </a:cubicBezTo>
                <a:cubicBezTo>
                  <a:pt x="716" y="974"/>
                  <a:pt x="530" y="974"/>
                  <a:pt x="321" y="765"/>
                </a:cubicBezTo>
                <a:cubicBezTo>
                  <a:pt x="112" y="556"/>
                  <a:pt x="53" y="242"/>
                  <a:pt x="3" y="15"/>
                </a:cubicBezTo>
                <a:lnTo>
                  <a:pt x="0" y="0"/>
                </a:lnTo>
                <a:close/>
              </a:path>
            </a:pathLst>
          </a:custGeom>
          <a:solidFill>
            <a:srgbClr val="B3D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494665" y="6036945"/>
            <a:ext cx="3037205" cy="81788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972" h="1339">
                <a:moveTo>
                  <a:pt x="2687" y="0"/>
                </a:moveTo>
                <a:cubicBezTo>
                  <a:pt x="2825" y="1"/>
                  <a:pt x="2966" y="11"/>
                  <a:pt x="3135" y="36"/>
                </a:cubicBezTo>
                <a:cubicBezTo>
                  <a:pt x="3520" y="94"/>
                  <a:pt x="3728" y="178"/>
                  <a:pt x="4054" y="325"/>
                </a:cubicBezTo>
                <a:cubicBezTo>
                  <a:pt x="4380" y="473"/>
                  <a:pt x="4582" y="569"/>
                  <a:pt x="4766" y="775"/>
                </a:cubicBezTo>
                <a:cubicBezTo>
                  <a:pt x="4944" y="974"/>
                  <a:pt x="4949" y="1124"/>
                  <a:pt x="4971" y="1332"/>
                </a:cubicBezTo>
                <a:lnTo>
                  <a:pt x="4972" y="1339"/>
                </a:lnTo>
                <a:lnTo>
                  <a:pt x="0" y="1339"/>
                </a:lnTo>
                <a:lnTo>
                  <a:pt x="6" y="1333"/>
                </a:lnTo>
                <a:cubicBezTo>
                  <a:pt x="522" y="756"/>
                  <a:pt x="1168" y="317"/>
                  <a:pt x="1894" y="73"/>
                </a:cubicBezTo>
                <a:lnTo>
                  <a:pt x="1943" y="57"/>
                </a:lnTo>
                <a:lnTo>
                  <a:pt x="1959" y="55"/>
                </a:lnTo>
                <a:cubicBezTo>
                  <a:pt x="2012" y="48"/>
                  <a:pt x="2068" y="42"/>
                  <a:pt x="2127" y="36"/>
                </a:cubicBezTo>
                <a:cubicBezTo>
                  <a:pt x="2340" y="15"/>
                  <a:pt x="2511" y="-1"/>
                  <a:pt x="2687" y="0"/>
                </a:cubicBezTo>
                <a:close/>
              </a:path>
            </a:pathLst>
          </a:custGeom>
          <a:solidFill>
            <a:srgbClr val="FFC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1905"/>
            <a:ext cx="5384800" cy="2699385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15830" h="11244">
                <a:moveTo>
                  <a:pt x="0" y="0"/>
                </a:moveTo>
                <a:lnTo>
                  <a:pt x="15755" y="0"/>
                </a:lnTo>
                <a:lnTo>
                  <a:pt x="15759" y="41"/>
                </a:lnTo>
                <a:cubicBezTo>
                  <a:pt x="15765" y="96"/>
                  <a:pt x="15771" y="153"/>
                  <a:pt x="15777" y="210"/>
                </a:cubicBezTo>
                <a:cubicBezTo>
                  <a:pt x="15877" y="1131"/>
                  <a:pt x="15877" y="1564"/>
                  <a:pt x="15401" y="2376"/>
                </a:cubicBezTo>
                <a:cubicBezTo>
                  <a:pt x="14924" y="3189"/>
                  <a:pt x="14299" y="3922"/>
                  <a:pt x="13401" y="4274"/>
                </a:cubicBezTo>
                <a:cubicBezTo>
                  <a:pt x="12499" y="4626"/>
                  <a:pt x="12048" y="4110"/>
                  <a:pt x="10898" y="4138"/>
                </a:cubicBezTo>
                <a:cubicBezTo>
                  <a:pt x="9748" y="4166"/>
                  <a:pt x="8747" y="4166"/>
                  <a:pt x="7645" y="4410"/>
                </a:cubicBezTo>
                <a:cubicBezTo>
                  <a:pt x="6547" y="4654"/>
                  <a:pt x="6145" y="4870"/>
                  <a:pt x="5394" y="5359"/>
                </a:cubicBezTo>
                <a:cubicBezTo>
                  <a:pt x="4644" y="5844"/>
                  <a:pt x="4396" y="6196"/>
                  <a:pt x="3897" y="6848"/>
                </a:cubicBezTo>
                <a:cubicBezTo>
                  <a:pt x="3394" y="7497"/>
                  <a:pt x="3420" y="7877"/>
                  <a:pt x="2895" y="8610"/>
                </a:cubicBezTo>
                <a:cubicBezTo>
                  <a:pt x="2370" y="9339"/>
                  <a:pt x="2093" y="9907"/>
                  <a:pt x="1269" y="10504"/>
                </a:cubicBezTo>
                <a:cubicBezTo>
                  <a:pt x="831" y="10820"/>
                  <a:pt x="470" y="11046"/>
                  <a:pt x="59" y="11220"/>
                </a:cubicBezTo>
                <a:lnTo>
                  <a:pt x="0" y="11244"/>
                </a:lnTo>
                <a:lnTo>
                  <a:pt x="0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-7620" y="2855595"/>
            <a:ext cx="12199620" cy="3181350"/>
          </a:xfrm>
          <a:custGeom>
            <a:avLst/>
            <a:gdLst>
              <a:gd name="connisteX0" fmla="*/ 0 w 10382250"/>
              <a:gd name="connsiteY0" fmla="*/ 3181350 h 3181350"/>
              <a:gd name="connisteX1" fmla="*/ 533400 w 10382250"/>
              <a:gd name="connsiteY1" fmla="*/ 2609850 h 3181350"/>
              <a:gd name="connisteX2" fmla="*/ 2000250 w 10382250"/>
              <a:gd name="connsiteY2" fmla="*/ 2324100 h 3181350"/>
              <a:gd name="connisteX3" fmla="*/ 3810000 w 10382250"/>
              <a:gd name="connsiteY3" fmla="*/ 2286000 h 3181350"/>
              <a:gd name="connisteX4" fmla="*/ 5314950 w 10382250"/>
              <a:gd name="connsiteY4" fmla="*/ 2667000 h 3181350"/>
              <a:gd name="connisteX5" fmla="*/ 7315200 w 10382250"/>
              <a:gd name="connsiteY5" fmla="*/ 1600200 h 3181350"/>
              <a:gd name="connisteX6" fmla="*/ 8610600 w 10382250"/>
              <a:gd name="connsiteY6" fmla="*/ 704850 h 3181350"/>
              <a:gd name="connisteX7" fmla="*/ 9791700 w 10382250"/>
              <a:gd name="connsiteY7" fmla="*/ 457200 h 3181350"/>
              <a:gd name="connisteX8" fmla="*/ 10382250 w 10382250"/>
              <a:gd name="connsiteY8" fmla="*/ 0 h 31813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10382250" h="3181350">
                <a:moveTo>
                  <a:pt x="0" y="3181350"/>
                </a:moveTo>
                <a:cubicBezTo>
                  <a:pt x="77470" y="3072765"/>
                  <a:pt x="133350" y="2781300"/>
                  <a:pt x="533400" y="2609850"/>
                </a:cubicBezTo>
                <a:cubicBezTo>
                  <a:pt x="933450" y="2438400"/>
                  <a:pt x="1344930" y="2388870"/>
                  <a:pt x="2000250" y="2324100"/>
                </a:cubicBezTo>
                <a:cubicBezTo>
                  <a:pt x="2655570" y="2259330"/>
                  <a:pt x="3147060" y="2217420"/>
                  <a:pt x="3810000" y="2286000"/>
                </a:cubicBezTo>
                <a:cubicBezTo>
                  <a:pt x="4472940" y="2354580"/>
                  <a:pt x="4613910" y="2804160"/>
                  <a:pt x="5314950" y="2667000"/>
                </a:cubicBezTo>
                <a:cubicBezTo>
                  <a:pt x="6015990" y="2529840"/>
                  <a:pt x="6656070" y="1992630"/>
                  <a:pt x="7315200" y="1600200"/>
                </a:cubicBezTo>
                <a:cubicBezTo>
                  <a:pt x="7974330" y="1207770"/>
                  <a:pt x="8115300" y="933450"/>
                  <a:pt x="8610600" y="704850"/>
                </a:cubicBezTo>
                <a:cubicBezTo>
                  <a:pt x="9105900" y="476250"/>
                  <a:pt x="9437370" y="598170"/>
                  <a:pt x="9791700" y="457200"/>
                </a:cubicBezTo>
                <a:cubicBezTo>
                  <a:pt x="10146030" y="316230"/>
                  <a:pt x="10287635" y="86360"/>
                  <a:pt x="10382250" y="0"/>
                </a:cubicBezTo>
              </a:path>
            </a:pathLst>
          </a:custGeom>
          <a:noFill/>
          <a:ln>
            <a:solidFill>
              <a:srgbClr val="FFC675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flipV="1">
            <a:off x="9975850" y="5854065"/>
            <a:ext cx="2215515" cy="99314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044" h="2359">
                <a:moveTo>
                  <a:pt x="543" y="0"/>
                </a:moveTo>
                <a:lnTo>
                  <a:pt x="4044" y="0"/>
                </a:lnTo>
                <a:lnTo>
                  <a:pt x="4044" y="656"/>
                </a:lnTo>
                <a:lnTo>
                  <a:pt x="4027" y="657"/>
                </a:lnTo>
                <a:cubicBezTo>
                  <a:pt x="3920" y="665"/>
                  <a:pt x="3814" y="679"/>
                  <a:pt x="3704" y="703"/>
                </a:cubicBezTo>
                <a:cubicBezTo>
                  <a:pt x="3451" y="757"/>
                  <a:pt x="3359" y="806"/>
                  <a:pt x="3187" y="915"/>
                </a:cubicBezTo>
                <a:cubicBezTo>
                  <a:pt x="3015" y="1023"/>
                  <a:pt x="2958" y="1102"/>
                  <a:pt x="2843" y="1248"/>
                </a:cubicBezTo>
                <a:cubicBezTo>
                  <a:pt x="2728" y="1393"/>
                  <a:pt x="2734" y="1478"/>
                  <a:pt x="2613" y="1642"/>
                </a:cubicBezTo>
                <a:cubicBezTo>
                  <a:pt x="2493" y="1805"/>
                  <a:pt x="2429" y="1932"/>
                  <a:pt x="2240" y="2066"/>
                </a:cubicBezTo>
                <a:cubicBezTo>
                  <a:pt x="2051" y="2199"/>
                  <a:pt x="1924" y="2260"/>
                  <a:pt x="1665" y="2308"/>
                </a:cubicBezTo>
                <a:cubicBezTo>
                  <a:pt x="1407" y="2357"/>
                  <a:pt x="1206" y="2393"/>
                  <a:pt x="948" y="2308"/>
                </a:cubicBezTo>
                <a:cubicBezTo>
                  <a:pt x="690" y="2223"/>
                  <a:pt x="557" y="2066"/>
                  <a:pt x="374" y="1884"/>
                </a:cubicBezTo>
                <a:cubicBezTo>
                  <a:pt x="190" y="1702"/>
                  <a:pt x="92" y="1612"/>
                  <a:pt x="29" y="1399"/>
                </a:cubicBezTo>
                <a:cubicBezTo>
                  <a:pt x="-33" y="1187"/>
                  <a:pt x="18" y="1048"/>
                  <a:pt x="58" y="824"/>
                </a:cubicBezTo>
                <a:cubicBezTo>
                  <a:pt x="64" y="789"/>
                  <a:pt x="71" y="755"/>
                  <a:pt x="78" y="723"/>
                </a:cubicBezTo>
                <a:lnTo>
                  <a:pt x="81" y="710"/>
                </a:lnTo>
                <a:lnTo>
                  <a:pt x="86" y="700"/>
                </a:lnTo>
                <a:cubicBezTo>
                  <a:pt x="213" y="462"/>
                  <a:pt x="358" y="237"/>
                  <a:pt x="521" y="28"/>
                </a:cubicBezTo>
                <a:lnTo>
                  <a:pt x="543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968115" y="756920"/>
            <a:ext cx="495871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dist">
              <a:buClrTx/>
              <a:buSzTx/>
              <a:buFontTx/>
            </a:pPr>
            <a:r>
              <a:rPr lang="zh-CN" altLang="zh-CN" sz="4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+mn-ea"/>
              </a:rPr>
              <a:t>体质与砭灸穴位</a:t>
            </a:r>
            <a:endParaRPr lang="zh-CN" altLang="zh-CN" sz="4000" b="1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4665" y="1608455"/>
            <a:ext cx="6531610" cy="5015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just">
              <a:lnSpc>
                <a:spcPct val="200000"/>
              </a:lnSpc>
              <a:buClrTx/>
              <a:buSzTx/>
              <a:buFontTx/>
            </a:pPr>
            <a:r>
              <a:rPr lang="zh-CN" altLang="en-US" sz="20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  <a:sym typeface="+mn-ea"/>
              </a:rPr>
              <a:t>足三里——强壮首选穴。足三里位于外膝眼下四横指、胫骨边缘，具有理气活血、扶正培元、通经关元</a:t>
            </a:r>
            <a:endParaRPr lang="zh-CN" altLang="en-US" sz="2000" dirty="0" smtClean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  <a:sym typeface="+mn-ea"/>
            </a:endParaRPr>
          </a:p>
          <a:p>
            <a:pPr lvl="0" algn="just">
              <a:lnSpc>
                <a:spcPct val="200000"/>
              </a:lnSpc>
              <a:buClrTx/>
              <a:buSzTx/>
              <a:buFontTx/>
            </a:pPr>
            <a:r>
              <a:rPr lang="zh-CN" altLang="en-US" sz="20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  <a:sym typeface="+mn-ea"/>
              </a:rPr>
              <a:t>活络的作用，被称为"长寿穴"</a:t>
            </a:r>
            <a:endParaRPr lang="zh-CN" altLang="en-US" sz="2000" dirty="0" smtClean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  <a:sym typeface="+mn-ea"/>
            </a:endParaRPr>
          </a:p>
          <a:p>
            <a:pPr lvl="0" algn="just">
              <a:lnSpc>
                <a:spcPct val="200000"/>
              </a:lnSpc>
              <a:buClrTx/>
              <a:buSzTx/>
              <a:buFontTx/>
            </a:pPr>
            <a:r>
              <a:rPr lang="zh-CN" altLang="en-US" sz="20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  <a:sym typeface="+mn-ea"/>
              </a:rPr>
              <a:t>取穴方法∶将膝关节屈膝，可以摸到胫骨外侧有一个明显的凹陷，将四指并拢，在凹陷往下大概四横指的位置足三里</a:t>
            </a:r>
            <a:endParaRPr lang="zh-CN" altLang="en-US" sz="2000" dirty="0" smtClean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  <a:sym typeface="+mn-ea"/>
            </a:endParaRPr>
          </a:p>
          <a:p>
            <a:pPr lvl="0" algn="just">
              <a:lnSpc>
                <a:spcPct val="200000"/>
              </a:lnSpc>
              <a:buClrTx/>
              <a:buSzTx/>
              <a:buFontTx/>
            </a:pPr>
            <a:r>
              <a:rPr lang="zh-CN" altLang="en-US" sz="20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  <a:sym typeface="+mn-ea"/>
              </a:rPr>
              <a:t>，胫骨外侧边缘约一中指宽的地方就是足三里穴了。</a:t>
            </a:r>
            <a:endParaRPr lang="zh-CN" altLang="en-US" sz="2000" dirty="0" smtClean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  <a:sym typeface="+mn-ea"/>
            </a:endParaRPr>
          </a:p>
          <a:p>
            <a:pPr lvl="0" algn="just">
              <a:lnSpc>
                <a:spcPct val="200000"/>
              </a:lnSpc>
              <a:buClrTx/>
              <a:buSzTx/>
              <a:buFontTx/>
            </a:pPr>
            <a:endParaRPr lang="zh-CN" altLang="en-US" sz="2000" dirty="0" smtClean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  <a:sym typeface="+mn-ea"/>
            </a:endParaRPr>
          </a:p>
        </p:txBody>
      </p:sp>
      <p:pic>
        <p:nvPicPr>
          <p:cNvPr id="7" name="图片 6" descr="阳虚穴位关元.png"/>
          <p:cNvPicPr>
            <a:picLocks noChangeAspect="1"/>
          </p:cNvPicPr>
          <p:nvPr/>
        </p:nvPicPr>
        <p:blipFill>
          <a:blip r:embed="rId1"/>
          <a:srcRect l="5446" t="17183" r="52910" b="9171"/>
          <a:stretch>
            <a:fillRect/>
          </a:stretch>
        </p:blipFill>
        <p:spPr>
          <a:xfrm>
            <a:off x="7332345" y="1775460"/>
            <a:ext cx="3401695" cy="46818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75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8926830" y="6350"/>
            <a:ext cx="3282315" cy="2118995"/>
          </a:xfrm>
          <a:custGeom>
            <a:avLst/>
            <a:gdLst>
              <a:gd name="connisteX0" fmla="*/ 15067 w 3140621"/>
              <a:gd name="connsiteY0" fmla="*/ 735626 h 2509664"/>
              <a:gd name="connisteX1" fmla="*/ 216997 w 3140621"/>
              <a:gd name="connsiteY1" fmla="*/ 1211876 h 2509664"/>
              <a:gd name="connisteX2" fmla="*/ 678642 w 3140621"/>
              <a:gd name="connsiteY2" fmla="*/ 1399201 h 2509664"/>
              <a:gd name="connisteX3" fmla="*/ 1270462 w 3140621"/>
              <a:gd name="connsiteY3" fmla="*/ 1486196 h 2509664"/>
              <a:gd name="connisteX4" fmla="*/ 1833707 w 3140621"/>
              <a:gd name="connsiteY4" fmla="*/ 1817666 h 2509664"/>
              <a:gd name="connisteX5" fmla="*/ 2194387 w 3140621"/>
              <a:gd name="connsiteY5" fmla="*/ 2192951 h 2509664"/>
              <a:gd name="connisteX6" fmla="*/ 2555067 w 3140621"/>
              <a:gd name="connsiteY6" fmla="*/ 2424091 h 2509664"/>
              <a:gd name="connisteX7" fmla="*/ 2800177 w 3140621"/>
              <a:gd name="connsiteY7" fmla="*/ 2495846 h 2509664"/>
              <a:gd name="connisteX8" fmla="*/ 2857962 w 3140621"/>
              <a:gd name="connsiteY8" fmla="*/ 2495846 h 2509664"/>
              <a:gd name="connisteX9" fmla="*/ 2915747 w 3140621"/>
              <a:gd name="connsiteY9" fmla="*/ 2495846 h 2509664"/>
              <a:gd name="connisteX10" fmla="*/ 3002107 w 3140621"/>
              <a:gd name="connsiteY10" fmla="*/ 2467271 h 2509664"/>
              <a:gd name="connisteX11" fmla="*/ 3117677 w 3140621"/>
              <a:gd name="connsiteY11" fmla="*/ 2323126 h 2509664"/>
              <a:gd name="connisteX12" fmla="*/ 3117677 w 3140621"/>
              <a:gd name="connsiteY12" fmla="*/ 793411 h 2509664"/>
              <a:gd name="connisteX13" fmla="*/ 2930352 w 3140621"/>
              <a:gd name="connsiteY13" fmla="*/ 188256 h 2509664"/>
              <a:gd name="connisteX14" fmla="*/ 1544782 w 3140621"/>
              <a:gd name="connsiteY14" fmla="*/ 931 h 2509664"/>
              <a:gd name="connisteX15" fmla="*/ 289387 w 3140621"/>
              <a:gd name="connsiteY15" fmla="*/ 145076 h 2509664"/>
              <a:gd name="connisteX16" fmla="*/ 58247 w 3140621"/>
              <a:gd name="connsiteY16" fmla="*/ 491151 h 2509664"/>
              <a:gd name="connisteX17" fmla="*/ 15067 w 3140621"/>
              <a:gd name="connsiteY17" fmla="*/ 735626 h 25096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</a:cxnLst>
            <a:rect l="l" t="t" r="r" b="b"/>
            <a:pathLst>
              <a:path w="4450" h="2797">
                <a:moveTo>
                  <a:pt x="0" y="0"/>
                </a:moveTo>
                <a:lnTo>
                  <a:pt x="4450" y="0"/>
                </a:lnTo>
                <a:lnTo>
                  <a:pt x="4450" y="2797"/>
                </a:lnTo>
                <a:lnTo>
                  <a:pt x="4448" y="2797"/>
                </a:lnTo>
                <a:cubicBezTo>
                  <a:pt x="4439" y="2798"/>
                  <a:pt x="4422" y="2795"/>
                  <a:pt x="4389" y="2787"/>
                </a:cubicBezTo>
                <a:cubicBezTo>
                  <a:pt x="4294" y="2764"/>
                  <a:pt x="4194" y="2769"/>
                  <a:pt x="4003" y="2674"/>
                </a:cubicBezTo>
                <a:cubicBezTo>
                  <a:pt x="3812" y="2579"/>
                  <a:pt x="3662" y="2501"/>
                  <a:pt x="3435" y="2310"/>
                </a:cubicBezTo>
                <a:cubicBezTo>
                  <a:pt x="3208" y="2119"/>
                  <a:pt x="3158" y="1942"/>
                  <a:pt x="2867" y="1719"/>
                </a:cubicBezTo>
                <a:cubicBezTo>
                  <a:pt x="2576" y="1496"/>
                  <a:pt x="2344" y="1329"/>
                  <a:pt x="1980" y="1197"/>
                </a:cubicBezTo>
                <a:cubicBezTo>
                  <a:pt x="1616" y="1065"/>
                  <a:pt x="1380" y="1146"/>
                  <a:pt x="1048" y="1060"/>
                </a:cubicBezTo>
                <a:cubicBezTo>
                  <a:pt x="716" y="974"/>
                  <a:pt x="530" y="974"/>
                  <a:pt x="321" y="765"/>
                </a:cubicBezTo>
                <a:cubicBezTo>
                  <a:pt x="112" y="556"/>
                  <a:pt x="53" y="242"/>
                  <a:pt x="3" y="15"/>
                </a:cubicBezTo>
                <a:lnTo>
                  <a:pt x="0" y="0"/>
                </a:lnTo>
                <a:close/>
              </a:path>
            </a:pathLst>
          </a:custGeom>
          <a:solidFill>
            <a:srgbClr val="B3D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494665" y="6036945"/>
            <a:ext cx="3037205" cy="81788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972" h="1339">
                <a:moveTo>
                  <a:pt x="2687" y="0"/>
                </a:moveTo>
                <a:cubicBezTo>
                  <a:pt x="2825" y="1"/>
                  <a:pt x="2966" y="11"/>
                  <a:pt x="3135" y="36"/>
                </a:cubicBezTo>
                <a:cubicBezTo>
                  <a:pt x="3520" y="94"/>
                  <a:pt x="3728" y="178"/>
                  <a:pt x="4054" y="325"/>
                </a:cubicBezTo>
                <a:cubicBezTo>
                  <a:pt x="4380" y="473"/>
                  <a:pt x="4582" y="569"/>
                  <a:pt x="4766" y="775"/>
                </a:cubicBezTo>
                <a:cubicBezTo>
                  <a:pt x="4944" y="974"/>
                  <a:pt x="4949" y="1124"/>
                  <a:pt x="4971" y="1332"/>
                </a:cubicBezTo>
                <a:lnTo>
                  <a:pt x="4972" y="1339"/>
                </a:lnTo>
                <a:lnTo>
                  <a:pt x="0" y="1339"/>
                </a:lnTo>
                <a:lnTo>
                  <a:pt x="6" y="1333"/>
                </a:lnTo>
                <a:cubicBezTo>
                  <a:pt x="522" y="756"/>
                  <a:pt x="1168" y="317"/>
                  <a:pt x="1894" y="73"/>
                </a:cubicBezTo>
                <a:lnTo>
                  <a:pt x="1943" y="57"/>
                </a:lnTo>
                <a:lnTo>
                  <a:pt x="1959" y="55"/>
                </a:lnTo>
                <a:cubicBezTo>
                  <a:pt x="2012" y="48"/>
                  <a:pt x="2068" y="42"/>
                  <a:pt x="2127" y="36"/>
                </a:cubicBezTo>
                <a:cubicBezTo>
                  <a:pt x="2340" y="15"/>
                  <a:pt x="2511" y="-1"/>
                  <a:pt x="2687" y="0"/>
                </a:cubicBezTo>
                <a:close/>
              </a:path>
            </a:pathLst>
          </a:custGeom>
          <a:solidFill>
            <a:srgbClr val="FFC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1905"/>
            <a:ext cx="5384800" cy="2699385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15830" h="11244">
                <a:moveTo>
                  <a:pt x="0" y="0"/>
                </a:moveTo>
                <a:lnTo>
                  <a:pt x="15755" y="0"/>
                </a:lnTo>
                <a:lnTo>
                  <a:pt x="15759" y="41"/>
                </a:lnTo>
                <a:cubicBezTo>
                  <a:pt x="15765" y="96"/>
                  <a:pt x="15771" y="153"/>
                  <a:pt x="15777" y="210"/>
                </a:cubicBezTo>
                <a:cubicBezTo>
                  <a:pt x="15877" y="1131"/>
                  <a:pt x="15877" y="1564"/>
                  <a:pt x="15401" y="2376"/>
                </a:cubicBezTo>
                <a:cubicBezTo>
                  <a:pt x="14924" y="3189"/>
                  <a:pt x="14299" y="3922"/>
                  <a:pt x="13401" y="4274"/>
                </a:cubicBezTo>
                <a:cubicBezTo>
                  <a:pt x="12499" y="4626"/>
                  <a:pt x="12048" y="4110"/>
                  <a:pt x="10898" y="4138"/>
                </a:cubicBezTo>
                <a:cubicBezTo>
                  <a:pt x="9748" y="4166"/>
                  <a:pt x="8747" y="4166"/>
                  <a:pt x="7645" y="4410"/>
                </a:cubicBezTo>
                <a:cubicBezTo>
                  <a:pt x="6547" y="4654"/>
                  <a:pt x="6145" y="4870"/>
                  <a:pt x="5394" y="5359"/>
                </a:cubicBezTo>
                <a:cubicBezTo>
                  <a:pt x="4644" y="5844"/>
                  <a:pt x="4396" y="6196"/>
                  <a:pt x="3897" y="6848"/>
                </a:cubicBezTo>
                <a:cubicBezTo>
                  <a:pt x="3394" y="7497"/>
                  <a:pt x="3420" y="7877"/>
                  <a:pt x="2895" y="8610"/>
                </a:cubicBezTo>
                <a:cubicBezTo>
                  <a:pt x="2370" y="9339"/>
                  <a:pt x="2093" y="9907"/>
                  <a:pt x="1269" y="10504"/>
                </a:cubicBezTo>
                <a:cubicBezTo>
                  <a:pt x="831" y="10820"/>
                  <a:pt x="470" y="11046"/>
                  <a:pt x="59" y="11220"/>
                </a:cubicBezTo>
                <a:lnTo>
                  <a:pt x="0" y="11244"/>
                </a:lnTo>
                <a:lnTo>
                  <a:pt x="0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-7620" y="2855595"/>
            <a:ext cx="12199620" cy="3181350"/>
          </a:xfrm>
          <a:custGeom>
            <a:avLst/>
            <a:gdLst>
              <a:gd name="connisteX0" fmla="*/ 0 w 10382250"/>
              <a:gd name="connsiteY0" fmla="*/ 3181350 h 3181350"/>
              <a:gd name="connisteX1" fmla="*/ 533400 w 10382250"/>
              <a:gd name="connsiteY1" fmla="*/ 2609850 h 3181350"/>
              <a:gd name="connisteX2" fmla="*/ 2000250 w 10382250"/>
              <a:gd name="connsiteY2" fmla="*/ 2324100 h 3181350"/>
              <a:gd name="connisteX3" fmla="*/ 3810000 w 10382250"/>
              <a:gd name="connsiteY3" fmla="*/ 2286000 h 3181350"/>
              <a:gd name="connisteX4" fmla="*/ 5314950 w 10382250"/>
              <a:gd name="connsiteY4" fmla="*/ 2667000 h 3181350"/>
              <a:gd name="connisteX5" fmla="*/ 7315200 w 10382250"/>
              <a:gd name="connsiteY5" fmla="*/ 1600200 h 3181350"/>
              <a:gd name="connisteX6" fmla="*/ 8610600 w 10382250"/>
              <a:gd name="connsiteY6" fmla="*/ 704850 h 3181350"/>
              <a:gd name="connisteX7" fmla="*/ 9791700 w 10382250"/>
              <a:gd name="connsiteY7" fmla="*/ 457200 h 3181350"/>
              <a:gd name="connisteX8" fmla="*/ 10382250 w 10382250"/>
              <a:gd name="connsiteY8" fmla="*/ 0 h 31813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10382250" h="3181350">
                <a:moveTo>
                  <a:pt x="0" y="3181350"/>
                </a:moveTo>
                <a:cubicBezTo>
                  <a:pt x="77470" y="3072765"/>
                  <a:pt x="133350" y="2781300"/>
                  <a:pt x="533400" y="2609850"/>
                </a:cubicBezTo>
                <a:cubicBezTo>
                  <a:pt x="933450" y="2438400"/>
                  <a:pt x="1344930" y="2388870"/>
                  <a:pt x="2000250" y="2324100"/>
                </a:cubicBezTo>
                <a:cubicBezTo>
                  <a:pt x="2655570" y="2259330"/>
                  <a:pt x="3147060" y="2217420"/>
                  <a:pt x="3810000" y="2286000"/>
                </a:cubicBezTo>
                <a:cubicBezTo>
                  <a:pt x="4472940" y="2354580"/>
                  <a:pt x="4613910" y="2804160"/>
                  <a:pt x="5314950" y="2667000"/>
                </a:cubicBezTo>
                <a:cubicBezTo>
                  <a:pt x="6015990" y="2529840"/>
                  <a:pt x="6656070" y="1992630"/>
                  <a:pt x="7315200" y="1600200"/>
                </a:cubicBezTo>
                <a:cubicBezTo>
                  <a:pt x="7974330" y="1207770"/>
                  <a:pt x="8115300" y="933450"/>
                  <a:pt x="8610600" y="704850"/>
                </a:cubicBezTo>
                <a:cubicBezTo>
                  <a:pt x="9105900" y="476250"/>
                  <a:pt x="9437370" y="598170"/>
                  <a:pt x="9791700" y="457200"/>
                </a:cubicBezTo>
                <a:cubicBezTo>
                  <a:pt x="10146030" y="316230"/>
                  <a:pt x="10287635" y="86360"/>
                  <a:pt x="10382250" y="0"/>
                </a:cubicBezTo>
              </a:path>
            </a:pathLst>
          </a:custGeom>
          <a:noFill/>
          <a:ln>
            <a:solidFill>
              <a:srgbClr val="FFC675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flipV="1">
            <a:off x="9975850" y="5854065"/>
            <a:ext cx="2215515" cy="99314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044" h="2359">
                <a:moveTo>
                  <a:pt x="543" y="0"/>
                </a:moveTo>
                <a:lnTo>
                  <a:pt x="4044" y="0"/>
                </a:lnTo>
                <a:lnTo>
                  <a:pt x="4044" y="656"/>
                </a:lnTo>
                <a:lnTo>
                  <a:pt x="4027" y="657"/>
                </a:lnTo>
                <a:cubicBezTo>
                  <a:pt x="3920" y="665"/>
                  <a:pt x="3814" y="679"/>
                  <a:pt x="3704" y="703"/>
                </a:cubicBezTo>
                <a:cubicBezTo>
                  <a:pt x="3451" y="757"/>
                  <a:pt x="3359" y="806"/>
                  <a:pt x="3187" y="915"/>
                </a:cubicBezTo>
                <a:cubicBezTo>
                  <a:pt x="3015" y="1023"/>
                  <a:pt x="2958" y="1102"/>
                  <a:pt x="2843" y="1248"/>
                </a:cubicBezTo>
                <a:cubicBezTo>
                  <a:pt x="2728" y="1393"/>
                  <a:pt x="2734" y="1478"/>
                  <a:pt x="2613" y="1642"/>
                </a:cubicBezTo>
                <a:cubicBezTo>
                  <a:pt x="2493" y="1805"/>
                  <a:pt x="2429" y="1932"/>
                  <a:pt x="2240" y="2066"/>
                </a:cubicBezTo>
                <a:cubicBezTo>
                  <a:pt x="2051" y="2199"/>
                  <a:pt x="1924" y="2260"/>
                  <a:pt x="1665" y="2308"/>
                </a:cubicBezTo>
                <a:cubicBezTo>
                  <a:pt x="1407" y="2357"/>
                  <a:pt x="1206" y="2393"/>
                  <a:pt x="948" y="2308"/>
                </a:cubicBezTo>
                <a:cubicBezTo>
                  <a:pt x="690" y="2223"/>
                  <a:pt x="557" y="2066"/>
                  <a:pt x="374" y="1884"/>
                </a:cubicBezTo>
                <a:cubicBezTo>
                  <a:pt x="190" y="1702"/>
                  <a:pt x="92" y="1612"/>
                  <a:pt x="29" y="1399"/>
                </a:cubicBezTo>
                <a:cubicBezTo>
                  <a:pt x="-33" y="1187"/>
                  <a:pt x="18" y="1048"/>
                  <a:pt x="58" y="824"/>
                </a:cubicBezTo>
                <a:cubicBezTo>
                  <a:pt x="64" y="789"/>
                  <a:pt x="71" y="755"/>
                  <a:pt x="78" y="723"/>
                </a:cubicBezTo>
                <a:lnTo>
                  <a:pt x="81" y="710"/>
                </a:lnTo>
                <a:lnTo>
                  <a:pt x="86" y="700"/>
                </a:lnTo>
                <a:cubicBezTo>
                  <a:pt x="213" y="462"/>
                  <a:pt x="358" y="237"/>
                  <a:pt x="521" y="28"/>
                </a:cubicBezTo>
                <a:lnTo>
                  <a:pt x="543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066415" y="2422525"/>
            <a:ext cx="605917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dist">
              <a:buClrTx/>
              <a:buSzTx/>
              <a:buFontTx/>
            </a:pPr>
            <a:r>
              <a:rPr lang="zh-CN" altLang="zh-CN" sz="8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二、阴虚质</a:t>
            </a:r>
            <a:endParaRPr lang="zh-CN" altLang="zh-CN" sz="8000" b="1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" panose="020B0500000000000000" charset="-122"/>
              <a:ea typeface="思源黑体" panose="020B0500000000000000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75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8926830" y="6350"/>
            <a:ext cx="3282315" cy="2118995"/>
          </a:xfrm>
          <a:custGeom>
            <a:avLst/>
            <a:gdLst>
              <a:gd name="connisteX0" fmla="*/ 15067 w 3140621"/>
              <a:gd name="connsiteY0" fmla="*/ 735626 h 2509664"/>
              <a:gd name="connisteX1" fmla="*/ 216997 w 3140621"/>
              <a:gd name="connsiteY1" fmla="*/ 1211876 h 2509664"/>
              <a:gd name="connisteX2" fmla="*/ 678642 w 3140621"/>
              <a:gd name="connsiteY2" fmla="*/ 1399201 h 2509664"/>
              <a:gd name="connisteX3" fmla="*/ 1270462 w 3140621"/>
              <a:gd name="connsiteY3" fmla="*/ 1486196 h 2509664"/>
              <a:gd name="connisteX4" fmla="*/ 1833707 w 3140621"/>
              <a:gd name="connsiteY4" fmla="*/ 1817666 h 2509664"/>
              <a:gd name="connisteX5" fmla="*/ 2194387 w 3140621"/>
              <a:gd name="connsiteY5" fmla="*/ 2192951 h 2509664"/>
              <a:gd name="connisteX6" fmla="*/ 2555067 w 3140621"/>
              <a:gd name="connsiteY6" fmla="*/ 2424091 h 2509664"/>
              <a:gd name="connisteX7" fmla="*/ 2800177 w 3140621"/>
              <a:gd name="connsiteY7" fmla="*/ 2495846 h 2509664"/>
              <a:gd name="connisteX8" fmla="*/ 2857962 w 3140621"/>
              <a:gd name="connsiteY8" fmla="*/ 2495846 h 2509664"/>
              <a:gd name="connisteX9" fmla="*/ 2915747 w 3140621"/>
              <a:gd name="connsiteY9" fmla="*/ 2495846 h 2509664"/>
              <a:gd name="connisteX10" fmla="*/ 3002107 w 3140621"/>
              <a:gd name="connsiteY10" fmla="*/ 2467271 h 2509664"/>
              <a:gd name="connisteX11" fmla="*/ 3117677 w 3140621"/>
              <a:gd name="connsiteY11" fmla="*/ 2323126 h 2509664"/>
              <a:gd name="connisteX12" fmla="*/ 3117677 w 3140621"/>
              <a:gd name="connsiteY12" fmla="*/ 793411 h 2509664"/>
              <a:gd name="connisteX13" fmla="*/ 2930352 w 3140621"/>
              <a:gd name="connsiteY13" fmla="*/ 188256 h 2509664"/>
              <a:gd name="connisteX14" fmla="*/ 1544782 w 3140621"/>
              <a:gd name="connsiteY14" fmla="*/ 931 h 2509664"/>
              <a:gd name="connisteX15" fmla="*/ 289387 w 3140621"/>
              <a:gd name="connsiteY15" fmla="*/ 145076 h 2509664"/>
              <a:gd name="connisteX16" fmla="*/ 58247 w 3140621"/>
              <a:gd name="connsiteY16" fmla="*/ 491151 h 2509664"/>
              <a:gd name="connisteX17" fmla="*/ 15067 w 3140621"/>
              <a:gd name="connsiteY17" fmla="*/ 735626 h 25096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</a:cxnLst>
            <a:rect l="l" t="t" r="r" b="b"/>
            <a:pathLst>
              <a:path w="4450" h="2797">
                <a:moveTo>
                  <a:pt x="0" y="0"/>
                </a:moveTo>
                <a:lnTo>
                  <a:pt x="4450" y="0"/>
                </a:lnTo>
                <a:lnTo>
                  <a:pt x="4450" y="2797"/>
                </a:lnTo>
                <a:lnTo>
                  <a:pt x="4448" y="2797"/>
                </a:lnTo>
                <a:cubicBezTo>
                  <a:pt x="4439" y="2798"/>
                  <a:pt x="4422" y="2795"/>
                  <a:pt x="4389" y="2787"/>
                </a:cubicBezTo>
                <a:cubicBezTo>
                  <a:pt x="4294" y="2764"/>
                  <a:pt x="4194" y="2769"/>
                  <a:pt x="4003" y="2674"/>
                </a:cubicBezTo>
                <a:cubicBezTo>
                  <a:pt x="3812" y="2579"/>
                  <a:pt x="3662" y="2501"/>
                  <a:pt x="3435" y="2310"/>
                </a:cubicBezTo>
                <a:cubicBezTo>
                  <a:pt x="3208" y="2119"/>
                  <a:pt x="3158" y="1942"/>
                  <a:pt x="2867" y="1719"/>
                </a:cubicBezTo>
                <a:cubicBezTo>
                  <a:pt x="2576" y="1496"/>
                  <a:pt x="2344" y="1329"/>
                  <a:pt x="1980" y="1197"/>
                </a:cubicBezTo>
                <a:cubicBezTo>
                  <a:pt x="1616" y="1065"/>
                  <a:pt x="1380" y="1146"/>
                  <a:pt x="1048" y="1060"/>
                </a:cubicBezTo>
                <a:cubicBezTo>
                  <a:pt x="716" y="974"/>
                  <a:pt x="530" y="974"/>
                  <a:pt x="321" y="765"/>
                </a:cubicBezTo>
                <a:cubicBezTo>
                  <a:pt x="112" y="556"/>
                  <a:pt x="53" y="242"/>
                  <a:pt x="3" y="15"/>
                </a:cubicBezTo>
                <a:lnTo>
                  <a:pt x="0" y="0"/>
                </a:lnTo>
                <a:close/>
              </a:path>
            </a:pathLst>
          </a:custGeom>
          <a:solidFill>
            <a:srgbClr val="B3D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494665" y="6036945"/>
            <a:ext cx="3037205" cy="81788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972" h="1339">
                <a:moveTo>
                  <a:pt x="2687" y="0"/>
                </a:moveTo>
                <a:cubicBezTo>
                  <a:pt x="2825" y="1"/>
                  <a:pt x="2966" y="11"/>
                  <a:pt x="3135" y="36"/>
                </a:cubicBezTo>
                <a:cubicBezTo>
                  <a:pt x="3520" y="94"/>
                  <a:pt x="3728" y="178"/>
                  <a:pt x="4054" y="325"/>
                </a:cubicBezTo>
                <a:cubicBezTo>
                  <a:pt x="4380" y="473"/>
                  <a:pt x="4582" y="569"/>
                  <a:pt x="4766" y="775"/>
                </a:cubicBezTo>
                <a:cubicBezTo>
                  <a:pt x="4944" y="974"/>
                  <a:pt x="4949" y="1124"/>
                  <a:pt x="4971" y="1332"/>
                </a:cubicBezTo>
                <a:lnTo>
                  <a:pt x="4972" y="1339"/>
                </a:lnTo>
                <a:lnTo>
                  <a:pt x="0" y="1339"/>
                </a:lnTo>
                <a:lnTo>
                  <a:pt x="6" y="1333"/>
                </a:lnTo>
                <a:cubicBezTo>
                  <a:pt x="522" y="756"/>
                  <a:pt x="1168" y="317"/>
                  <a:pt x="1894" y="73"/>
                </a:cubicBezTo>
                <a:lnTo>
                  <a:pt x="1943" y="57"/>
                </a:lnTo>
                <a:lnTo>
                  <a:pt x="1959" y="55"/>
                </a:lnTo>
                <a:cubicBezTo>
                  <a:pt x="2012" y="48"/>
                  <a:pt x="2068" y="42"/>
                  <a:pt x="2127" y="36"/>
                </a:cubicBezTo>
                <a:cubicBezTo>
                  <a:pt x="2340" y="15"/>
                  <a:pt x="2511" y="-1"/>
                  <a:pt x="2687" y="0"/>
                </a:cubicBezTo>
                <a:close/>
              </a:path>
            </a:pathLst>
          </a:custGeom>
          <a:solidFill>
            <a:srgbClr val="FFC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1905"/>
            <a:ext cx="5384800" cy="2699385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15830" h="11244">
                <a:moveTo>
                  <a:pt x="0" y="0"/>
                </a:moveTo>
                <a:lnTo>
                  <a:pt x="15755" y="0"/>
                </a:lnTo>
                <a:lnTo>
                  <a:pt x="15759" y="41"/>
                </a:lnTo>
                <a:cubicBezTo>
                  <a:pt x="15765" y="96"/>
                  <a:pt x="15771" y="153"/>
                  <a:pt x="15777" y="210"/>
                </a:cubicBezTo>
                <a:cubicBezTo>
                  <a:pt x="15877" y="1131"/>
                  <a:pt x="15877" y="1564"/>
                  <a:pt x="15401" y="2376"/>
                </a:cubicBezTo>
                <a:cubicBezTo>
                  <a:pt x="14924" y="3189"/>
                  <a:pt x="14299" y="3922"/>
                  <a:pt x="13401" y="4274"/>
                </a:cubicBezTo>
                <a:cubicBezTo>
                  <a:pt x="12499" y="4626"/>
                  <a:pt x="12048" y="4110"/>
                  <a:pt x="10898" y="4138"/>
                </a:cubicBezTo>
                <a:cubicBezTo>
                  <a:pt x="9748" y="4166"/>
                  <a:pt x="8747" y="4166"/>
                  <a:pt x="7645" y="4410"/>
                </a:cubicBezTo>
                <a:cubicBezTo>
                  <a:pt x="6547" y="4654"/>
                  <a:pt x="6145" y="4870"/>
                  <a:pt x="5394" y="5359"/>
                </a:cubicBezTo>
                <a:cubicBezTo>
                  <a:pt x="4644" y="5844"/>
                  <a:pt x="4396" y="6196"/>
                  <a:pt x="3897" y="6848"/>
                </a:cubicBezTo>
                <a:cubicBezTo>
                  <a:pt x="3394" y="7497"/>
                  <a:pt x="3420" y="7877"/>
                  <a:pt x="2895" y="8610"/>
                </a:cubicBezTo>
                <a:cubicBezTo>
                  <a:pt x="2370" y="9339"/>
                  <a:pt x="2093" y="9907"/>
                  <a:pt x="1269" y="10504"/>
                </a:cubicBezTo>
                <a:cubicBezTo>
                  <a:pt x="831" y="10820"/>
                  <a:pt x="470" y="11046"/>
                  <a:pt x="59" y="11220"/>
                </a:cubicBezTo>
                <a:lnTo>
                  <a:pt x="0" y="11244"/>
                </a:lnTo>
                <a:lnTo>
                  <a:pt x="0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-7620" y="2855595"/>
            <a:ext cx="12199620" cy="3181350"/>
          </a:xfrm>
          <a:custGeom>
            <a:avLst/>
            <a:gdLst>
              <a:gd name="connisteX0" fmla="*/ 0 w 10382250"/>
              <a:gd name="connsiteY0" fmla="*/ 3181350 h 3181350"/>
              <a:gd name="connisteX1" fmla="*/ 533400 w 10382250"/>
              <a:gd name="connsiteY1" fmla="*/ 2609850 h 3181350"/>
              <a:gd name="connisteX2" fmla="*/ 2000250 w 10382250"/>
              <a:gd name="connsiteY2" fmla="*/ 2324100 h 3181350"/>
              <a:gd name="connisteX3" fmla="*/ 3810000 w 10382250"/>
              <a:gd name="connsiteY3" fmla="*/ 2286000 h 3181350"/>
              <a:gd name="connisteX4" fmla="*/ 5314950 w 10382250"/>
              <a:gd name="connsiteY4" fmla="*/ 2667000 h 3181350"/>
              <a:gd name="connisteX5" fmla="*/ 7315200 w 10382250"/>
              <a:gd name="connsiteY5" fmla="*/ 1600200 h 3181350"/>
              <a:gd name="connisteX6" fmla="*/ 8610600 w 10382250"/>
              <a:gd name="connsiteY6" fmla="*/ 704850 h 3181350"/>
              <a:gd name="connisteX7" fmla="*/ 9791700 w 10382250"/>
              <a:gd name="connsiteY7" fmla="*/ 457200 h 3181350"/>
              <a:gd name="connisteX8" fmla="*/ 10382250 w 10382250"/>
              <a:gd name="connsiteY8" fmla="*/ 0 h 31813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10382250" h="3181350">
                <a:moveTo>
                  <a:pt x="0" y="3181350"/>
                </a:moveTo>
                <a:cubicBezTo>
                  <a:pt x="77470" y="3072765"/>
                  <a:pt x="133350" y="2781300"/>
                  <a:pt x="533400" y="2609850"/>
                </a:cubicBezTo>
                <a:cubicBezTo>
                  <a:pt x="933450" y="2438400"/>
                  <a:pt x="1344930" y="2388870"/>
                  <a:pt x="2000250" y="2324100"/>
                </a:cubicBezTo>
                <a:cubicBezTo>
                  <a:pt x="2655570" y="2259330"/>
                  <a:pt x="3147060" y="2217420"/>
                  <a:pt x="3810000" y="2286000"/>
                </a:cubicBezTo>
                <a:cubicBezTo>
                  <a:pt x="4472940" y="2354580"/>
                  <a:pt x="4613910" y="2804160"/>
                  <a:pt x="5314950" y="2667000"/>
                </a:cubicBezTo>
                <a:cubicBezTo>
                  <a:pt x="6015990" y="2529840"/>
                  <a:pt x="6656070" y="1992630"/>
                  <a:pt x="7315200" y="1600200"/>
                </a:cubicBezTo>
                <a:cubicBezTo>
                  <a:pt x="7974330" y="1207770"/>
                  <a:pt x="8115300" y="933450"/>
                  <a:pt x="8610600" y="704850"/>
                </a:cubicBezTo>
                <a:cubicBezTo>
                  <a:pt x="9105900" y="476250"/>
                  <a:pt x="9437370" y="598170"/>
                  <a:pt x="9791700" y="457200"/>
                </a:cubicBezTo>
                <a:cubicBezTo>
                  <a:pt x="10146030" y="316230"/>
                  <a:pt x="10287635" y="86360"/>
                  <a:pt x="10382250" y="0"/>
                </a:cubicBezTo>
              </a:path>
            </a:pathLst>
          </a:custGeom>
          <a:noFill/>
          <a:ln>
            <a:solidFill>
              <a:srgbClr val="FFC675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flipV="1">
            <a:off x="9975850" y="5854065"/>
            <a:ext cx="2215515" cy="99314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044" h="2359">
                <a:moveTo>
                  <a:pt x="543" y="0"/>
                </a:moveTo>
                <a:lnTo>
                  <a:pt x="4044" y="0"/>
                </a:lnTo>
                <a:lnTo>
                  <a:pt x="4044" y="656"/>
                </a:lnTo>
                <a:lnTo>
                  <a:pt x="4027" y="657"/>
                </a:lnTo>
                <a:cubicBezTo>
                  <a:pt x="3920" y="665"/>
                  <a:pt x="3814" y="679"/>
                  <a:pt x="3704" y="703"/>
                </a:cubicBezTo>
                <a:cubicBezTo>
                  <a:pt x="3451" y="757"/>
                  <a:pt x="3359" y="806"/>
                  <a:pt x="3187" y="915"/>
                </a:cubicBezTo>
                <a:cubicBezTo>
                  <a:pt x="3015" y="1023"/>
                  <a:pt x="2958" y="1102"/>
                  <a:pt x="2843" y="1248"/>
                </a:cubicBezTo>
                <a:cubicBezTo>
                  <a:pt x="2728" y="1393"/>
                  <a:pt x="2734" y="1478"/>
                  <a:pt x="2613" y="1642"/>
                </a:cubicBezTo>
                <a:cubicBezTo>
                  <a:pt x="2493" y="1805"/>
                  <a:pt x="2429" y="1932"/>
                  <a:pt x="2240" y="2066"/>
                </a:cubicBezTo>
                <a:cubicBezTo>
                  <a:pt x="2051" y="2199"/>
                  <a:pt x="1924" y="2260"/>
                  <a:pt x="1665" y="2308"/>
                </a:cubicBezTo>
                <a:cubicBezTo>
                  <a:pt x="1407" y="2357"/>
                  <a:pt x="1206" y="2393"/>
                  <a:pt x="948" y="2308"/>
                </a:cubicBezTo>
                <a:cubicBezTo>
                  <a:pt x="690" y="2223"/>
                  <a:pt x="557" y="2066"/>
                  <a:pt x="374" y="1884"/>
                </a:cubicBezTo>
                <a:cubicBezTo>
                  <a:pt x="190" y="1702"/>
                  <a:pt x="92" y="1612"/>
                  <a:pt x="29" y="1399"/>
                </a:cubicBezTo>
                <a:cubicBezTo>
                  <a:pt x="-33" y="1187"/>
                  <a:pt x="18" y="1048"/>
                  <a:pt x="58" y="824"/>
                </a:cubicBezTo>
                <a:cubicBezTo>
                  <a:pt x="64" y="789"/>
                  <a:pt x="71" y="755"/>
                  <a:pt x="78" y="723"/>
                </a:cubicBezTo>
                <a:lnTo>
                  <a:pt x="81" y="710"/>
                </a:lnTo>
                <a:lnTo>
                  <a:pt x="86" y="700"/>
                </a:lnTo>
                <a:cubicBezTo>
                  <a:pt x="213" y="462"/>
                  <a:pt x="358" y="237"/>
                  <a:pt x="521" y="28"/>
                </a:cubicBezTo>
                <a:lnTo>
                  <a:pt x="543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618865" y="712470"/>
            <a:ext cx="495427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dist">
              <a:buClrTx/>
              <a:buSzTx/>
              <a:buFontTx/>
            </a:pPr>
            <a:r>
              <a:rPr lang="zh-CN" altLang="zh-CN" sz="4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阴虚体</a:t>
            </a:r>
            <a:r>
              <a:rPr lang="zh-CN" altLang="zh-CN" sz="4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质的特点</a:t>
            </a:r>
            <a:endParaRPr lang="zh-CN" altLang="zh-CN" sz="4000" b="1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" panose="020B0500000000000000" charset="-122"/>
              <a:ea typeface="思源黑体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95905" y="2414270"/>
            <a:ext cx="1452880" cy="41306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主要症状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口干渴饮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虚劳盗汗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失眠多梦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喜冷饮食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舌红少津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92065" y="2413635"/>
            <a:ext cx="1452880" cy="18224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心理特点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急躁好动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外向活泼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613015" y="2413635"/>
            <a:ext cx="1770380" cy="2399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发病倾向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糖尿病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肝硬化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甲亢甲状腺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75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8926830" y="6350"/>
            <a:ext cx="3282315" cy="2118995"/>
          </a:xfrm>
          <a:custGeom>
            <a:avLst/>
            <a:gdLst>
              <a:gd name="connisteX0" fmla="*/ 15067 w 3140621"/>
              <a:gd name="connsiteY0" fmla="*/ 735626 h 2509664"/>
              <a:gd name="connisteX1" fmla="*/ 216997 w 3140621"/>
              <a:gd name="connsiteY1" fmla="*/ 1211876 h 2509664"/>
              <a:gd name="connisteX2" fmla="*/ 678642 w 3140621"/>
              <a:gd name="connsiteY2" fmla="*/ 1399201 h 2509664"/>
              <a:gd name="connisteX3" fmla="*/ 1270462 w 3140621"/>
              <a:gd name="connsiteY3" fmla="*/ 1486196 h 2509664"/>
              <a:gd name="connisteX4" fmla="*/ 1833707 w 3140621"/>
              <a:gd name="connsiteY4" fmla="*/ 1817666 h 2509664"/>
              <a:gd name="connisteX5" fmla="*/ 2194387 w 3140621"/>
              <a:gd name="connsiteY5" fmla="*/ 2192951 h 2509664"/>
              <a:gd name="connisteX6" fmla="*/ 2555067 w 3140621"/>
              <a:gd name="connsiteY6" fmla="*/ 2424091 h 2509664"/>
              <a:gd name="connisteX7" fmla="*/ 2800177 w 3140621"/>
              <a:gd name="connsiteY7" fmla="*/ 2495846 h 2509664"/>
              <a:gd name="connisteX8" fmla="*/ 2857962 w 3140621"/>
              <a:gd name="connsiteY8" fmla="*/ 2495846 h 2509664"/>
              <a:gd name="connisteX9" fmla="*/ 2915747 w 3140621"/>
              <a:gd name="connsiteY9" fmla="*/ 2495846 h 2509664"/>
              <a:gd name="connisteX10" fmla="*/ 3002107 w 3140621"/>
              <a:gd name="connsiteY10" fmla="*/ 2467271 h 2509664"/>
              <a:gd name="connisteX11" fmla="*/ 3117677 w 3140621"/>
              <a:gd name="connsiteY11" fmla="*/ 2323126 h 2509664"/>
              <a:gd name="connisteX12" fmla="*/ 3117677 w 3140621"/>
              <a:gd name="connsiteY12" fmla="*/ 793411 h 2509664"/>
              <a:gd name="connisteX13" fmla="*/ 2930352 w 3140621"/>
              <a:gd name="connsiteY13" fmla="*/ 188256 h 2509664"/>
              <a:gd name="connisteX14" fmla="*/ 1544782 w 3140621"/>
              <a:gd name="connsiteY14" fmla="*/ 931 h 2509664"/>
              <a:gd name="connisteX15" fmla="*/ 289387 w 3140621"/>
              <a:gd name="connsiteY15" fmla="*/ 145076 h 2509664"/>
              <a:gd name="connisteX16" fmla="*/ 58247 w 3140621"/>
              <a:gd name="connsiteY16" fmla="*/ 491151 h 2509664"/>
              <a:gd name="connisteX17" fmla="*/ 15067 w 3140621"/>
              <a:gd name="connsiteY17" fmla="*/ 735626 h 25096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</a:cxnLst>
            <a:rect l="l" t="t" r="r" b="b"/>
            <a:pathLst>
              <a:path w="4450" h="2797">
                <a:moveTo>
                  <a:pt x="0" y="0"/>
                </a:moveTo>
                <a:lnTo>
                  <a:pt x="4450" y="0"/>
                </a:lnTo>
                <a:lnTo>
                  <a:pt x="4450" y="2797"/>
                </a:lnTo>
                <a:lnTo>
                  <a:pt x="4448" y="2797"/>
                </a:lnTo>
                <a:cubicBezTo>
                  <a:pt x="4439" y="2798"/>
                  <a:pt x="4422" y="2795"/>
                  <a:pt x="4389" y="2787"/>
                </a:cubicBezTo>
                <a:cubicBezTo>
                  <a:pt x="4294" y="2764"/>
                  <a:pt x="4194" y="2769"/>
                  <a:pt x="4003" y="2674"/>
                </a:cubicBezTo>
                <a:cubicBezTo>
                  <a:pt x="3812" y="2579"/>
                  <a:pt x="3662" y="2501"/>
                  <a:pt x="3435" y="2310"/>
                </a:cubicBezTo>
                <a:cubicBezTo>
                  <a:pt x="3208" y="2119"/>
                  <a:pt x="3158" y="1942"/>
                  <a:pt x="2867" y="1719"/>
                </a:cubicBezTo>
                <a:cubicBezTo>
                  <a:pt x="2576" y="1496"/>
                  <a:pt x="2344" y="1329"/>
                  <a:pt x="1980" y="1197"/>
                </a:cubicBezTo>
                <a:cubicBezTo>
                  <a:pt x="1616" y="1065"/>
                  <a:pt x="1380" y="1146"/>
                  <a:pt x="1048" y="1060"/>
                </a:cubicBezTo>
                <a:cubicBezTo>
                  <a:pt x="716" y="974"/>
                  <a:pt x="530" y="974"/>
                  <a:pt x="321" y="765"/>
                </a:cubicBezTo>
                <a:cubicBezTo>
                  <a:pt x="112" y="556"/>
                  <a:pt x="53" y="242"/>
                  <a:pt x="3" y="15"/>
                </a:cubicBezTo>
                <a:lnTo>
                  <a:pt x="0" y="0"/>
                </a:lnTo>
                <a:close/>
              </a:path>
            </a:pathLst>
          </a:custGeom>
          <a:solidFill>
            <a:srgbClr val="B3D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494665" y="6036945"/>
            <a:ext cx="3037205" cy="81788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972" h="1339">
                <a:moveTo>
                  <a:pt x="2687" y="0"/>
                </a:moveTo>
                <a:cubicBezTo>
                  <a:pt x="2825" y="1"/>
                  <a:pt x="2966" y="11"/>
                  <a:pt x="3135" y="36"/>
                </a:cubicBezTo>
                <a:cubicBezTo>
                  <a:pt x="3520" y="94"/>
                  <a:pt x="3728" y="178"/>
                  <a:pt x="4054" y="325"/>
                </a:cubicBezTo>
                <a:cubicBezTo>
                  <a:pt x="4380" y="473"/>
                  <a:pt x="4582" y="569"/>
                  <a:pt x="4766" y="775"/>
                </a:cubicBezTo>
                <a:cubicBezTo>
                  <a:pt x="4944" y="974"/>
                  <a:pt x="4949" y="1124"/>
                  <a:pt x="4971" y="1332"/>
                </a:cubicBezTo>
                <a:lnTo>
                  <a:pt x="4972" y="1339"/>
                </a:lnTo>
                <a:lnTo>
                  <a:pt x="0" y="1339"/>
                </a:lnTo>
                <a:lnTo>
                  <a:pt x="6" y="1333"/>
                </a:lnTo>
                <a:cubicBezTo>
                  <a:pt x="522" y="756"/>
                  <a:pt x="1168" y="317"/>
                  <a:pt x="1894" y="73"/>
                </a:cubicBezTo>
                <a:lnTo>
                  <a:pt x="1943" y="57"/>
                </a:lnTo>
                <a:lnTo>
                  <a:pt x="1959" y="55"/>
                </a:lnTo>
                <a:cubicBezTo>
                  <a:pt x="2012" y="48"/>
                  <a:pt x="2068" y="42"/>
                  <a:pt x="2127" y="36"/>
                </a:cubicBezTo>
                <a:cubicBezTo>
                  <a:pt x="2340" y="15"/>
                  <a:pt x="2511" y="-1"/>
                  <a:pt x="2687" y="0"/>
                </a:cubicBezTo>
                <a:close/>
              </a:path>
            </a:pathLst>
          </a:custGeom>
          <a:solidFill>
            <a:srgbClr val="FFC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1905"/>
            <a:ext cx="5384800" cy="2699385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15830" h="11244">
                <a:moveTo>
                  <a:pt x="0" y="0"/>
                </a:moveTo>
                <a:lnTo>
                  <a:pt x="15755" y="0"/>
                </a:lnTo>
                <a:lnTo>
                  <a:pt x="15759" y="41"/>
                </a:lnTo>
                <a:cubicBezTo>
                  <a:pt x="15765" y="96"/>
                  <a:pt x="15771" y="153"/>
                  <a:pt x="15777" y="210"/>
                </a:cubicBezTo>
                <a:cubicBezTo>
                  <a:pt x="15877" y="1131"/>
                  <a:pt x="15877" y="1564"/>
                  <a:pt x="15401" y="2376"/>
                </a:cubicBezTo>
                <a:cubicBezTo>
                  <a:pt x="14924" y="3189"/>
                  <a:pt x="14299" y="3922"/>
                  <a:pt x="13401" y="4274"/>
                </a:cubicBezTo>
                <a:cubicBezTo>
                  <a:pt x="12499" y="4626"/>
                  <a:pt x="12048" y="4110"/>
                  <a:pt x="10898" y="4138"/>
                </a:cubicBezTo>
                <a:cubicBezTo>
                  <a:pt x="9748" y="4166"/>
                  <a:pt x="8747" y="4166"/>
                  <a:pt x="7645" y="4410"/>
                </a:cubicBezTo>
                <a:cubicBezTo>
                  <a:pt x="6547" y="4654"/>
                  <a:pt x="6145" y="4870"/>
                  <a:pt x="5394" y="5359"/>
                </a:cubicBezTo>
                <a:cubicBezTo>
                  <a:pt x="4644" y="5844"/>
                  <a:pt x="4396" y="6196"/>
                  <a:pt x="3897" y="6848"/>
                </a:cubicBezTo>
                <a:cubicBezTo>
                  <a:pt x="3394" y="7497"/>
                  <a:pt x="3420" y="7877"/>
                  <a:pt x="2895" y="8610"/>
                </a:cubicBezTo>
                <a:cubicBezTo>
                  <a:pt x="2370" y="9339"/>
                  <a:pt x="2093" y="9907"/>
                  <a:pt x="1269" y="10504"/>
                </a:cubicBezTo>
                <a:cubicBezTo>
                  <a:pt x="831" y="10820"/>
                  <a:pt x="470" y="11046"/>
                  <a:pt x="59" y="11220"/>
                </a:cubicBezTo>
                <a:lnTo>
                  <a:pt x="0" y="11244"/>
                </a:lnTo>
                <a:lnTo>
                  <a:pt x="0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-7620" y="2855595"/>
            <a:ext cx="12199620" cy="3181350"/>
          </a:xfrm>
          <a:custGeom>
            <a:avLst/>
            <a:gdLst>
              <a:gd name="connisteX0" fmla="*/ 0 w 10382250"/>
              <a:gd name="connsiteY0" fmla="*/ 3181350 h 3181350"/>
              <a:gd name="connisteX1" fmla="*/ 533400 w 10382250"/>
              <a:gd name="connsiteY1" fmla="*/ 2609850 h 3181350"/>
              <a:gd name="connisteX2" fmla="*/ 2000250 w 10382250"/>
              <a:gd name="connsiteY2" fmla="*/ 2324100 h 3181350"/>
              <a:gd name="connisteX3" fmla="*/ 3810000 w 10382250"/>
              <a:gd name="connsiteY3" fmla="*/ 2286000 h 3181350"/>
              <a:gd name="connisteX4" fmla="*/ 5314950 w 10382250"/>
              <a:gd name="connsiteY4" fmla="*/ 2667000 h 3181350"/>
              <a:gd name="connisteX5" fmla="*/ 7315200 w 10382250"/>
              <a:gd name="connsiteY5" fmla="*/ 1600200 h 3181350"/>
              <a:gd name="connisteX6" fmla="*/ 8610600 w 10382250"/>
              <a:gd name="connsiteY6" fmla="*/ 704850 h 3181350"/>
              <a:gd name="connisteX7" fmla="*/ 9791700 w 10382250"/>
              <a:gd name="connsiteY7" fmla="*/ 457200 h 3181350"/>
              <a:gd name="connisteX8" fmla="*/ 10382250 w 10382250"/>
              <a:gd name="connsiteY8" fmla="*/ 0 h 31813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10382250" h="3181350">
                <a:moveTo>
                  <a:pt x="0" y="3181350"/>
                </a:moveTo>
                <a:cubicBezTo>
                  <a:pt x="77470" y="3072765"/>
                  <a:pt x="133350" y="2781300"/>
                  <a:pt x="533400" y="2609850"/>
                </a:cubicBezTo>
                <a:cubicBezTo>
                  <a:pt x="933450" y="2438400"/>
                  <a:pt x="1344930" y="2388870"/>
                  <a:pt x="2000250" y="2324100"/>
                </a:cubicBezTo>
                <a:cubicBezTo>
                  <a:pt x="2655570" y="2259330"/>
                  <a:pt x="3147060" y="2217420"/>
                  <a:pt x="3810000" y="2286000"/>
                </a:cubicBezTo>
                <a:cubicBezTo>
                  <a:pt x="4472940" y="2354580"/>
                  <a:pt x="4613910" y="2804160"/>
                  <a:pt x="5314950" y="2667000"/>
                </a:cubicBezTo>
                <a:cubicBezTo>
                  <a:pt x="6015990" y="2529840"/>
                  <a:pt x="6656070" y="1992630"/>
                  <a:pt x="7315200" y="1600200"/>
                </a:cubicBezTo>
                <a:cubicBezTo>
                  <a:pt x="7974330" y="1207770"/>
                  <a:pt x="8115300" y="933450"/>
                  <a:pt x="8610600" y="704850"/>
                </a:cubicBezTo>
                <a:cubicBezTo>
                  <a:pt x="9105900" y="476250"/>
                  <a:pt x="9437370" y="598170"/>
                  <a:pt x="9791700" y="457200"/>
                </a:cubicBezTo>
                <a:cubicBezTo>
                  <a:pt x="10146030" y="316230"/>
                  <a:pt x="10287635" y="86360"/>
                  <a:pt x="10382250" y="0"/>
                </a:cubicBezTo>
              </a:path>
            </a:pathLst>
          </a:custGeom>
          <a:noFill/>
          <a:ln>
            <a:solidFill>
              <a:srgbClr val="FFC675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flipV="1">
            <a:off x="9975850" y="5854065"/>
            <a:ext cx="2215515" cy="99314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044" h="2359">
                <a:moveTo>
                  <a:pt x="543" y="0"/>
                </a:moveTo>
                <a:lnTo>
                  <a:pt x="4044" y="0"/>
                </a:lnTo>
                <a:lnTo>
                  <a:pt x="4044" y="656"/>
                </a:lnTo>
                <a:lnTo>
                  <a:pt x="4027" y="657"/>
                </a:lnTo>
                <a:cubicBezTo>
                  <a:pt x="3920" y="665"/>
                  <a:pt x="3814" y="679"/>
                  <a:pt x="3704" y="703"/>
                </a:cubicBezTo>
                <a:cubicBezTo>
                  <a:pt x="3451" y="757"/>
                  <a:pt x="3359" y="806"/>
                  <a:pt x="3187" y="915"/>
                </a:cubicBezTo>
                <a:cubicBezTo>
                  <a:pt x="3015" y="1023"/>
                  <a:pt x="2958" y="1102"/>
                  <a:pt x="2843" y="1248"/>
                </a:cubicBezTo>
                <a:cubicBezTo>
                  <a:pt x="2728" y="1393"/>
                  <a:pt x="2734" y="1478"/>
                  <a:pt x="2613" y="1642"/>
                </a:cubicBezTo>
                <a:cubicBezTo>
                  <a:pt x="2493" y="1805"/>
                  <a:pt x="2429" y="1932"/>
                  <a:pt x="2240" y="2066"/>
                </a:cubicBezTo>
                <a:cubicBezTo>
                  <a:pt x="2051" y="2199"/>
                  <a:pt x="1924" y="2260"/>
                  <a:pt x="1665" y="2308"/>
                </a:cubicBezTo>
                <a:cubicBezTo>
                  <a:pt x="1407" y="2357"/>
                  <a:pt x="1206" y="2393"/>
                  <a:pt x="948" y="2308"/>
                </a:cubicBezTo>
                <a:cubicBezTo>
                  <a:pt x="690" y="2223"/>
                  <a:pt x="557" y="2066"/>
                  <a:pt x="374" y="1884"/>
                </a:cubicBezTo>
                <a:cubicBezTo>
                  <a:pt x="190" y="1702"/>
                  <a:pt x="92" y="1612"/>
                  <a:pt x="29" y="1399"/>
                </a:cubicBezTo>
                <a:cubicBezTo>
                  <a:pt x="-33" y="1187"/>
                  <a:pt x="18" y="1048"/>
                  <a:pt x="58" y="824"/>
                </a:cubicBezTo>
                <a:cubicBezTo>
                  <a:pt x="64" y="789"/>
                  <a:pt x="71" y="755"/>
                  <a:pt x="78" y="723"/>
                </a:cubicBezTo>
                <a:lnTo>
                  <a:pt x="81" y="710"/>
                </a:lnTo>
                <a:lnTo>
                  <a:pt x="86" y="700"/>
                </a:lnTo>
                <a:cubicBezTo>
                  <a:pt x="213" y="462"/>
                  <a:pt x="358" y="237"/>
                  <a:pt x="521" y="28"/>
                </a:cubicBezTo>
                <a:lnTo>
                  <a:pt x="543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315460" y="756920"/>
            <a:ext cx="395541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dist">
              <a:buClrTx/>
              <a:buSzTx/>
              <a:buFontTx/>
            </a:pPr>
            <a:r>
              <a:rPr lang="zh-CN" altLang="zh-CN" sz="4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形成原因</a:t>
            </a:r>
            <a:endParaRPr lang="zh-CN" altLang="zh-CN" sz="4000" b="1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" panose="020B0500000000000000" charset="-122"/>
              <a:ea typeface="思源黑体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4665" y="1837055"/>
            <a:ext cx="9481185" cy="47078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1. </a:t>
            </a: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喜食辛辣煎炸干燥食物。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2.</a:t>
            </a:r>
            <a:r>
              <a:rPr lang="en-US" altLang="zh-CN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 </a:t>
            </a: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经常生气，内经讲“暴怒伤阴”。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3. </a:t>
            </a: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熬夜，睡的晚或者睡不好就容易导致阴虚。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4. </a:t>
            </a: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抽烟酗酒，烟是燥热之物，对肺阴直接损伤。酒精伤肝肾之阴。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75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8926830" y="6350"/>
            <a:ext cx="3282315" cy="2118995"/>
          </a:xfrm>
          <a:custGeom>
            <a:avLst/>
            <a:gdLst>
              <a:gd name="connisteX0" fmla="*/ 15067 w 3140621"/>
              <a:gd name="connsiteY0" fmla="*/ 735626 h 2509664"/>
              <a:gd name="connisteX1" fmla="*/ 216997 w 3140621"/>
              <a:gd name="connsiteY1" fmla="*/ 1211876 h 2509664"/>
              <a:gd name="connisteX2" fmla="*/ 678642 w 3140621"/>
              <a:gd name="connsiteY2" fmla="*/ 1399201 h 2509664"/>
              <a:gd name="connisteX3" fmla="*/ 1270462 w 3140621"/>
              <a:gd name="connsiteY3" fmla="*/ 1486196 h 2509664"/>
              <a:gd name="connisteX4" fmla="*/ 1833707 w 3140621"/>
              <a:gd name="connsiteY4" fmla="*/ 1817666 h 2509664"/>
              <a:gd name="connisteX5" fmla="*/ 2194387 w 3140621"/>
              <a:gd name="connsiteY5" fmla="*/ 2192951 h 2509664"/>
              <a:gd name="connisteX6" fmla="*/ 2555067 w 3140621"/>
              <a:gd name="connsiteY6" fmla="*/ 2424091 h 2509664"/>
              <a:gd name="connisteX7" fmla="*/ 2800177 w 3140621"/>
              <a:gd name="connsiteY7" fmla="*/ 2495846 h 2509664"/>
              <a:gd name="connisteX8" fmla="*/ 2857962 w 3140621"/>
              <a:gd name="connsiteY8" fmla="*/ 2495846 h 2509664"/>
              <a:gd name="connisteX9" fmla="*/ 2915747 w 3140621"/>
              <a:gd name="connsiteY9" fmla="*/ 2495846 h 2509664"/>
              <a:gd name="connisteX10" fmla="*/ 3002107 w 3140621"/>
              <a:gd name="connsiteY10" fmla="*/ 2467271 h 2509664"/>
              <a:gd name="connisteX11" fmla="*/ 3117677 w 3140621"/>
              <a:gd name="connsiteY11" fmla="*/ 2323126 h 2509664"/>
              <a:gd name="connisteX12" fmla="*/ 3117677 w 3140621"/>
              <a:gd name="connsiteY12" fmla="*/ 793411 h 2509664"/>
              <a:gd name="connisteX13" fmla="*/ 2930352 w 3140621"/>
              <a:gd name="connsiteY13" fmla="*/ 188256 h 2509664"/>
              <a:gd name="connisteX14" fmla="*/ 1544782 w 3140621"/>
              <a:gd name="connsiteY14" fmla="*/ 931 h 2509664"/>
              <a:gd name="connisteX15" fmla="*/ 289387 w 3140621"/>
              <a:gd name="connsiteY15" fmla="*/ 145076 h 2509664"/>
              <a:gd name="connisteX16" fmla="*/ 58247 w 3140621"/>
              <a:gd name="connsiteY16" fmla="*/ 491151 h 2509664"/>
              <a:gd name="connisteX17" fmla="*/ 15067 w 3140621"/>
              <a:gd name="connsiteY17" fmla="*/ 735626 h 25096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</a:cxnLst>
            <a:rect l="l" t="t" r="r" b="b"/>
            <a:pathLst>
              <a:path w="4450" h="2797">
                <a:moveTo>
                  <a:pt x="0" y="0"/>
                </a:moveTo>
                <a:lnTo>
                  <a:pt x="4450" y="0"/>
                </a:lnTo>
                <a:lnTo>
                  <a:pt x="4450" y="2797"/>
                </a:lnTo>
                <a:lnTo>
                  <a:pt x="4448" y="2797"/>
                </a:lnTo>
                <a:cubicBezTo>
                  <a:pt x="4439" y="2798"/>
                  <a:pt x="4422" y="2795"/>
                  <a:pt x="4389" y="2787"/>
                </a:cubicBezTo>
                <a:cubicBezTo>
                  <a:pt x="4294" y="2764"/>
                  <a:pt x="4194" y="2769"/>
                  <a:pt x="4003" y="2674"/>
                </a:cubicBezTo>
                <a:cubicBezTo>
                  <a:pt x="3812" y="2579"/>
                  <a:pt x="3662" y="2501"/>
                  <a:pt x="3435" y="2310"/>
                </a:cubicBezTo>
                <a:cubicBezTo>
                  <a:pt x="3208" y="2119"/>
                  <a:pt x="3158" y="1942"/>
                  <a:pt x="2867" y="1719"/>
                </a:cubicBezTo>
                <a:cubicBezTo>
                  <a:pt x="2576" y="1496"/>
                  <a:pt x="2344" y="1329"/>
                  <a:pt x="1980" y="1197"/>
                </a:cubicBezTo>
                <a:cubicBezTo>
                  <a:pt x="1616" y="1065"/>
                  <a:pt x="1380" y="1146"/>
                  <a:pt x="1048" y="1060"/>
                </a:cubicBezTo>
                <a:cubicBezTo>
                  <a:pt x="716" y="974"/>
                  <a:pt x="530" y="974"/>
                  <a:pt x="321" y="765"/>
                </a:cubicBezTo>
                <a:cubicBezTo>
                  <a:pt x="112" y="556"/>
                  <a:pt x="53" y="242"/>
                  <a:pt x="3" y="15"/>
                </a:cubicBezTo>
                <a:lnTo>
                  <a:pt x="0" y="0"/>
                </a:lnTo>
                <a:close/>
              </a:path>
            </a:pathLst>
          </a:custGeom>
          <a:solidFill>
            <a:srgbClr val="B3D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494665" y="6036945"/>
            <a:ext cx="3037205" cy="81788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972" h="1339">
                <a:moveTo>
                  <a:pt x="2687" y="0"/>
                </a:moveTo>
                <a:cubicBezTo>
                  <a:pt x="2825" y="1"/>
                  <a:pt x="2966" y="11"/>
                  <a:pt x="3135" y="36"/>
                </a:cubicBezTo>
                <a:cubicBezTo>
                  <a:pt x="3520" y="94"/>
                  <a:pt x="3728" y="178"/>
                  <a:pt x="4054" y="325"/>
                </a:cubicBezTo>
                <a:cubicBezTo>
                  <a:pt x="4380" y="473"/>
                  <a:pt x="4582" y="569"/>
                  <a:pt x="4766" y="775"/>
                </a:cubicBezTo>
                <a:cubicBezTo>
                  <a:pt x="4944" y="974"/>
                  <a:pt x="4949" y="1124"/>
                  <a:pt x="4971" y="1332"/>
                </a:cubicBezTo>
                <a:lnTo>
                  <a:pt x="4972" y="1339"/>
                </a:lnTo>
                <a:lnTo>
                  <a:pt x="0" y="1339"/>
                </a:lnTo>
                <a:lnTo>
                  <a:pt x="6" y="1333"/>
                </a:lnTo>
                <a:cubicBezTo>
                  <a:pt x="522" y="756"/>
                  <a:pt x="1168" y="317"/>
                  <a:pt x="1894" y="73"/>
                </a:cubicBezTo>
                <a:lnTo>
                  <a:pt x="1943" y="57"/>
                </a:lnTo>
                <a:lnTo>
                  <a:pt x="1959" y="55"/>
                </a:lnTo>
                <a:cubicBezTo>
                  <a:pt x="2012" y="48"/>
                  <a:pt x="2068" y="42"/>
                  <a:pt x="2127" y="36"/>
                </a:cubicBezTo>
                <a:cubicBezTo>
                  <a:pt x="2340" y="15"/>
                  <a:pt x="2511" y="-1"/>
                  <a:pt x="2687" y="0"/>
                </a:cubicBezTo>
                <a:close/>
              </a:path>
            </a:pathLst>
          </a:custGeom>
          <a:solidFill>
            <a:srgbClr val="FFC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1905"/>
            <a:ext cx="5384800" cy="2699385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15830" h="11244">
                <a:moveTo>
                  <a:pt x="0" y="0"/>
                </a:moveTo>
                <a:lnTo>
                  <a:pt x="15755" y="0"/>
                </a:lnTo>
                <a:lnTo>
                  <a:pt x="15759" y="41"/>
                </a:lnTo>
                <a:cubicBezTo>
                  <a:pt x="15765" y="96"/>
                  <a:pt x="15771" y="153"/>
                  <a:pt x="15777" y="210"/>
                </a:cubicBezTo>
                <a:cubicBezTo>
                  <a:pt x="15877" y="1131"/>
                  <a:pt x="15877" y="1564"/>
                  <a:pt x="15401" y="2376"/>
                </a:cubicBezTo>
                <a:cubicBezTo>
                  <a:pt x="14924" y="3189"/>
                  <a:pt x="14299" y="3922"/>
                  <a:pt x="13401" y="4274"/>
                </a:cubicBezTo>
                <a:cubicBezTo>
                  <a:pt x="12499" y="4626"/>
                  <a:pt x="12048" y="4110"/>
                  <a:pt x="10898" y="4138"/>
                </a:cubicBezTo>
                <a:cubicBezTo>
                  <a:pt x="9748" y="4166"/>
                  <a:pt x="8747" y="4166"/>
                  <a:pt x="7645" y="4410"/>
                </a:cubicBezTo>
                <a:cubicBezTo>
                  <a:pt x="6547" y="4654"/>
                  <a:pt x="6145" y="4870"/>
                  <a:pt x="5394" y="5359"/>
                </a:cubicBezTo>
                <a:cubicBezTo>
                  <a:pt x="4644" y="5844"/>
                  <a:pt x="4396" y="6196"/>
                  <a:pt x="3897" y="6848"/>
                </a:cubicBezTo>
                <a:cubicBezTo>
                  <a:pt x="3394" y="7497"/>
                  <a:pt x="3420" y="7877"/>
                  <a:pt x="2895" y="8610"/>
                </a:cubicBezTo>
                <a:cubicBezTo>
                  <a:pt x="2370" y="9339"/>
                  <a:pt x="2093" y="9907"/>
                  <a:pt x="1269" y="10504"/>
                </a:cubicBezTo>
                <a:cubicBezTo>
                  <a:pt x="831" y="10820"/>
                  <a:pt x="470" y="11046"/>
                  <a:pt x="59" y="11220"/>
                </a:cubicBezTo>
                <a:lnTo>
                  <a:pt x="0" y="11244"/>
                </a:lnTo>
                <a:lnTo>
                  <a:pt x="0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-7620" y="2855595"/>
            <a:ext cx="12199620" cy="3181350"/>
          </a:xfrm>
          <a:custGeom>
            <a:avLst/>
            <a:gdLst>
              <a:gd name="connisteX0" fmla="*/ 0 w 10382250"/>
              <a:gd name="connsiteY0" fmla="*/ 3181350 h 3181350"/>
              <a:gd name="connisteX1" fmla="*/ 533400 w 10382250"/>
              <a:gd name="connsiteY1" fmla="*/ 2609850 h 3181350"/>
              <a:gd name="connisteX2" fmla="*/ 2000250 w 10382250"/>
              <a:gd name="connsiteY2" fmla="*/ 2324100 h 3181350"/>
              <a:gd name="connisteX3" fmla="*/ 3810000 w 10382250"/>
              <a:gd name="connsiteY3" fmla="*/ 2286000 h 3181350"/>
              <a:gd name="connisteX4" fmla="*/ 5314950 w 10382250"/>
              <a:gd name="connsiteY4" fmla="*/ 2667000 h 3181350"/>
              <a:gd name="connisteX5" fmla="*/ 7315200 w 10382250"/>
              <a:gd name="connsiteY5" fmla="*/ 1600200 h 3181350"/>
              <a:gd name="connisteX6" fmla="*/ 8610600 w 10382250"/>
              <a:gd name="connsiteY6" fmla="*/ 704850 h 3181350"/>
              <a:gd name="connisteX7" fmla="*/ 9791700 w 10382250"/>
              <a:gd name="connsiteY7" fmla="*/ 457200 h 3181350"/>
              <a:gd name="connisteX8" fmla="*/ 10382250 w 10382250"/>
              <a:gd name="connsiteY8" fmla="*/ 0 h 31813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10382250" h="3181350">
                <a:moveTo>
                  <a:pt x="0" y="3181350"/>
                </a:moveTo>
                <a:cubicBezTo>
                  <a:pt x="77470" y="3072765"/>
                  <a:pt x="133350" y="2781300"/>
                  <a:pt x="533400" y="2609850"/>
                </a:cubicBezTo>
                <a:cubicBezTo>
                  <a:pt x="933450" y="2438400"/>
                  <a:pt x="1344930" y="2388870"/>
                  <a:pt x="2000250" y="2324100"/>
                </a:cubicBezTo>
                <a:cubicBezTo>
                  <a:pt x="2655570" y="2259330"/>
                  <a:pt x="3147060" y="2217420"/>
                  <a:pt x="3810000" y="2286000"/>
                </a:cubicBezTo>
                <a:cubicBezTo>
                  <a:pt x="4472940" y="2354580"/>
                  <a:pt x="4613910" y="2804160"/>
                  <a:pt x="5314950" y="2667000"/>
                </a:cubicBezTo>
                <a:cubicBezTo>
                  <a:pt x="6015990" y="2529840"/>
                  <a:pt x="6656070" y="1992630"/>
                  <a:pt x="7315200" y="1600200"/>
                </a:cubicBezTo>
                <a:cubicBezTo>
                  <a:pt x="7974330" y="1207770"/>
                  <a:pt x="8115300" y="933450"/>
                  <a:pt x="8610600" y="704850"/>
                </a:cubicBezTo>
                <a:cubicBezTo>
                  <a:pt x="9105900" y="476250"/>
                  <a:pt x="9437370" y="598170"/>
                  <a:pt x="9791700" y="457200"/>
                </a:cubicBezTo>
                <a:cubicBezTo>
                  <a:pt x="10146030" y="316230"/>
                  <a:pt x="10287635" y="86360"/>
                  <a:pt x="10382250" y="0"/>
                </a:cubicBezTo>
              </a:path>
            </a:pathLst>
          </a:custGeom>
          <a:noFill/>
          <a:ln>
            <a:solidFill>
              <a:srgbClr val="FFC675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flipV="1">
            <a:off x="9975850" y="5854065"/>
            <a:ext cx="2215515" cy="99314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044" h="2359">
                <a:moveTo>
                  <a:pt x="543" y="0"/>
                </a:moveTo>
                <a:lnTo>
                  <a:pt x="4044" y="0"/>
                </a:lnTo>
                <a:lnTo>
                  <a:pt x="4044" y="656"/>
                </a:lnTo>
                <a:lnTo>
                  <a:pt x="4027" y="657"/>
                </a:lnTo>
                <a:cubicBezTo>
                  <a:pt x="3920" y="665"/>
                  <a:pt x="3814" y="679"/>
                  <a:pt x="3704" y="703"/>
                </a:cubicBezTo>
                <a:cubicBezTo>
                  <a:pt x="3451" y="757"/>
                  <a:pt x="3359" y="806"/>
                  <a:pt x="3187" y="915"/>
                </a:cubicBezTo>
                <a:cubicBezTo>
                  <a:pt x="3015" y="1023"/>
                  <a:pt x="2958" y="1102"/>
                  <a:pt x="2843" y="1248"/>
                </a:cubicBezTo>
                <a:cubicBezTo>
                  <a:pt x="2728" y="1393"/>
                  <a:pt x="2734" y="1478"/>
                  <a:pt x="2613" y="1642"/>
                </a:cubicBezTo>
                <a:cubicBezTo>
                  <a:pt x="2493" y="1805"/>
                  <a:pt x="2429" y="1932"/>
                  <a:pt x="2240" y="2066"/>
                </a:cubicBezTo>
                <a:cubicBezTo>
                  <a:pt x="2051" y="2199"/>
                  <a:pt x="1924" y="2260"/>
                  <a:pt x="1665" y="2308"/>
                </a:cubicBezTo>
                <a:cubicBezTo>
                  <a:pt x="1407" y="2357"/>
                  <a:pt x="1206" y="2393"/>
                  <a:pt x="948" y="2308"/>
                </a:cubicBezTo>
                <a:cubicBezTo>
                  <a:pt x="690" y="2223"/>
                  <a:pt x="557" y="2066"/>
                  <a:pt x="374" y="1884"/>
                </a:cubicBezTo>
                <a:cubicBezTo>
                  <a:pt x="190" y="1702"/>
                  <a:pt x="92" y="1612"/>
                  <a:pt x="29" y="1399"/>
                </a:cubicBezTo>
                <a:cubicBezTo>
                  <a:pt x="-33" y="1187"/>
                  <a:pt x="18" y="1048"/>
                  <a:pt x="58" y="824"/>
                </a:cubicBezTo>
                <a:cubicBezTo>
                  <a:pt x="64" y="789"/>
                  <a:pt x="71" y="755"/>
                  <a:pt x="78" y="723"/>
                </a:cubicBezTo>
                <a:lnTo>
                  <a:pt x="81" y="710"/>
                </a:lnTo>
                <a:lnTo>
                  <a:pt x="86" y="700"/>
                </a:lnTo>
                <a:cubicBezTo>
                  <a:pt x="213" y="462"/>
                  <a:pt x="358" y="237"/>
                  <a:pt x="521" y="28"/>
                </a:cubicBezTo>
                <a:lnTo>
                  <a:pt x="543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312160" y="712470"/>
            <a:ext cx="606171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dist">
              <a:buClrTx/>
              <a:buSzTx/>
              <a:buFontTx/>
            </a:pPr>
            <a:r>
              <a:rPr lang="zh-CN" altLang="zh-CN" sz="4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+mn-ea"/>
              </a:rPr>
              <a:t>阴</a:t>
            </a:r>
            <a:r>
              <a:rPr lang="zh-CN" altLang="zh-CN" sz="4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+mn-ea"/>
              </a:rPr>
              <a:t>虚体</a:t>
            </a:r>
            <a:r>
              <a:rPr lang="zh-CN" altLang="zh-CN" sz="4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+mn-ea"/>
              </a:rPr>
              <a:t>质的养生指导</a:t>
            </a:r>
            <a:endParaRPr lang="zh-CN" altLang="zh-CN" sz="4000" b="1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4665" y="1419225"/>
            <a:ext cx="11696700" cy="41306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饮食调理：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宜选用甘凉滋润的食物，如桑叶、枸杞、百合、鸭肉、猪瘦肉、百合、黑芝麻、蜂蜜、荸荠、鳖、海 蜇、海参、甘蔗、银耳、燕窝等。少食温燥、辛辣、香浓的食物，如肉、韭菜、 茴香、辣椒、葱蒜、葵花子、酒、咖啡、浓茶，以及荔枝、龙眼、樱桃、杏、 核桃、栗子等。少出汗，多休息，不宜洗桑拿、泡温泉。勿吸烟。注意防晒。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75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8926830" y="6350"/>
            <a:ext cx="3282315" cy="2118995"/>
          </a:xfrm>
          <a:custGeom>
            <a:avLst/>
            <a:gdLst>
              <a:gd name="connisteX0" fmla="*/ 15067 w 3140621"/>
              <a:gd name="connsiteY0" fmla="*/ 735626 h 2509664"/>
              <a:gd name="connisteX1" fmla="*/ 216997 w 3140621"/>
              <a:gd name="connsiteY1" fmla="*/ 1211876 h 2509664"/>
              <a:gd name="connisteX2" fmla="*/ 678642 w 3140621"/>
              <a:gd name="connsiteY2" fmla="*/ 1399201 h 2509664"/>
              <a:gd name="connisteX3" fmla="*/ 1270462 w 3140621"/>
              <a:gd name="connsiteY3" fmla="*/ 1486196 h 2509664"/>
              <a:gd name="connisteX4" fmla="*/ 1833707 w 3140621"/>
              <a:gd name="connsiteY4" fmla="*/ 1817666 h 2509664"/>
              <a:gd name="connisteX5" fmla="*/ 2194387 w 3140621"/>
              <a:gd name="connsiteY5" fmla="*/ 2192951 h 2509664"/>
              <a:gd name="connisteX6" fmla="*/ 2555067 w 3140621"/>
              <a:gd name="connsiteY6" fmla="*/ 2424091 h 2509664"/>
              <a:gd name="connisteX7" fmla="*/ 2800177 w 3140621"/>
              <a:gd name="connsiteY7" fmla="*/ 2495846 h 2509664"/>
              <a:gd name="connisteX8" fmla="*/ 2857962 w 3140621"/>
              <a:gd name="connsiteY8" fmla="*/ 2495846 h 2509664"/>
              <a:gd name="connisteX9" fmla="*/ 2915747 w 3140621"/>
              <a:gd name="connsiteY9" fmla="*/ 2495846 h 2509664"/>
              <a:gd name="connisteX10" fmla="*/ 3002107 w 3140621"/>
              <a:gd name="connsiteY10" fmla="*/ 2467271 h 2509664"/>
              <a:gd name="connisteX11" fmla="*/ 3117677 w 3140621"/>
              <a:gd name="connsiteY11" fmla="*/ 2323126 h 2509664"/>
              <a:gd name="connisteX12" fmla="*/ 3117677 w 3140621"/>
              <a:gd name="connsiteY12" fmla="*/ 793411 h 2509664"/>
              <a:gd name="connisteX13" fmla="*/ 2930352 w 3140621"/>
              <a:gd name="connsiteY13" fmla="*/ 188256 h 2509664"/>
              <a:gd name="connisteX14" fmla="*/ 1544782 w 3140621"/>
              <a:gd name="connsiteY14" fmla="*/ 931 h 2509664"/>
              <a:gd name="connisteX15" fmla="*/ 289387 w 3140621"/>
              <a:gd name="connsiteY15" fmla="*/ 145076 h 2509664"/>
              <a:gd name="connisteX16" fmla="*/ 58247 w 3140621"/>
              <a:gd name="connsiteY16" fmla="*/ 491151 h 2509664"/>
              <a:gd name="connisteX17" fmla="*/ 15067 w 3140621"/>
              <a:gd name="connsiteY17" fmla="*/ 735626 h 25096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</a:cxnLst>
            <a:rect l="l" t="t" r="r" b="b"/>
            <a:pathLst>
              <a:path w="4450" h="2797">
                <a:moveTo>
                  <a:pt x="0" y="0"/>
                </a:moveTo>
                <a:lnTo>
                  <a:pt x="4450" y="0"/>
                </a:lnTo>
                <a:lnTo>
                  <a:pt x="4450" y="2797"/>
                </a:lnTo>
                <a:lnTo>
                  <a:pt x="4448" y="2797"/>
                </a:lnTo>
                <a:cubicBezTo>
                  <a:pt x="4439" y="2798"/>
                  <a:pt x="4422" y="2795"/>
                  <a:pt x="4389" y="2787"/>
                </a:cubicBezTo>
                <a:cubicBezTo>
                  <a:pt x="4294" y="2764"/>
                  <a:pt x="4194" y="2769"/>
                  <a:pt x="4003" y="2674"/>
                </a:cubicBezTo>
                <a:cubicBezTo>
                  <a:pt x="3812" y="2579"/>
                  <a:pt x="3662" y="2501"/>
                  <a:pt x="3435" y="2310"/>
                </a:cubicBezTo>
                <a:cubicBezTo>
                  <a:pt x="3208" y="2119"/>
                  <a:pt x="3158" y="1942"/>
                  <a:pt x="2867" y="1719"/>
                </a:cubicBezTo>
                <a:cubicBezTo>
                  <a:pt x="2576" y="1496"/>
                  <a:pt x="2344" y="1329"/>
                  <a:pt x="1980" y="1197"/>
                </a:cubicBezTo>
                <a:cubicBezTo>
                  <a:pt x="1616" y="1065"/>
                  <a:pt x="1380" y="1146"/>
                  <a:pt x="1048" y="1060"/>
                </a:cubicBezTo>
                <a:cubicBezTo>
                  <a:pt x="716" y="974"/>
                  <a:pt x="530" y="974"/>
                  <a:pt x="321" y="765"/>
                </a:cubicBezTo>
                <a:cubicBezTo>
                  <a:pt x="112" y="556"/>
                  <a:pt x="53" y="242"/>
                  <a:pt x="3" y="15"/>
                </a:cubicBezTo>
                <a:lnTo>
                  <a:pt x="0" y="0"/>
                </a:lnTo>
                <a:close/>
              </a:path>
            </a:pathLst>
          </a:custGeom>
          <a:solidFill>
            <a:srgbClr val="B3D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494665" y="6036945"/>
            <a:ext cx="3037205" cy="81788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972" h="1339">
                <a:moveTo>
                  <a:pt x="2687" y="0"/>
                </a:moveTo>
                <a:cubicBezTo>
                  <a:pt x="2825" y="1"/>
                  <a:pt x="2966" y="11"/>
                  <a:pt x="3135" y="36"/>
                </a:cubicBezTo>
                <a:cubicBezTo>
                  <a:pt x="3520" y="94"/>
                  <a:pt x="3728" y="178"/>
                  <a:pt x="4054" y="325"/>
                </a:cubicBezTo>
                <a:cubicBezTo>
                  <a:pt x="4380" y="473"/>
                  <a:pt x="4582" y="569"/>
                  <a:pt x="4766" y="775"/>
                </a:cubicBezTo>
                <a:cubicBezTo>
                  <a:pt x="4944" y="974"/>
                  <a:pt x="4949" y="1124"/>
                  <a:pt x="4971" y="1332"/>
                </a:cubicBezTo>
                <a:lnTo>
                  <a:pt x="4972" y="1339"/>
                </a:lnTo>
                <a:lnTo>
                  <a:pt x="0" y="1339"/>
                </a:lnTo>
                <a:lnTo>
                  <a:pt x="6" y="1333"/>
                </a:lnTo>
                <a:cubicBezTo>
                  <a:pt x="522" y="756"/>
                  <a:pt x="1168" y="317"/>
                  <a:pt x="1894" y="73"/>
                </a:cubicBezTo>
                <a:lnTo>
                  <a:pt x="1943" y="57"/>
                </a:lnTo>
                <a:lnTo>
                  <a:pt x="1959" y="55"/>
                </a:lnTo>
                <a:cubicBezTo>
                  <a:pt x="2012" y="48"/>
                  <a:pt x="2068" y="42"/>
                  <a:pt x="2127" y="36"/>
                </a:cubicBezTo>
                <a:cubicBezTo>
                  <a:pt x="2340" y="15"/>
                  <a:pt x="2511" y="-1"/>
                  <a:pt x="2687" y="0"/>
                </a:cubicBezTo>
                <a:close/>
              </a:path>
            </a:pathLst>
          </a:custGeom>
          <a:solidFill>
            <a:srgbClr val="FFC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1905"/>
            <a:ext cx="5384800" cy="2699385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15830" h="11244">
                <a:moveTo>
                  <a:pt x="0" y="0"/>
                </a:moveTo>
                <a:lnTo>
                  <a:pt x="15755" y="0"/>
                </a:lnTo>
                <a:lnTo>
                  <a:pt x="15759" y="41"/>
                </a:lnTo>
                <a:cubicBezTo>
                  <a:pt x="15765" y="96"/>
                  <a:pt x="15771" y="153"/>
                  <a:pt x="15777" y="210"/>
                </a:cubicBezTo>
                <a:cubicBezTo>
                  <a:pt x="15877" y="1131"/>
                  <a:pt x="15877" y="1564"/>
                  <a:pt x="15401" y="2376"/>
                </a:cubicBezTo>
                <a:cubicBezTo>
                  <a:pt x="14924" y="3189"/>
                  <a:pt x="14299" y="3922"/>
                  <a:pt x="13401" y="4274"/>
                </a:cubicBezTo>
                <a:cubicBezTo>
                  <a:pt x="12499" y="4626"/>
                  <a:pt x="12048" y="4110"/>
                  <a:pt x="10898" y="4138"/>
                </a:cubicBezTo>
                <a:cubicBezTo>
                  <a:pt x="9748" y="4166"/>
                  <a:pt x="8747" y="4166"/>
                  <a:pt x="7645" y="4410"/>
                </a:cubicBezTo>
                <a:cubicBezTo>
                  <a:pt x="6547" y="4654"/>
                  <a:pt x="6145" y="4870"/>
                  <a:pt x="5394" y="5359"/>
                </a:cubicBezTo>
                <a:cubicBezTo>
                  <a:pt x="4644" y="5844"/>
                  <a:pt x="4396" y="6196"/>
                  <a:pt x="3897" y="6848"/>
                </a:cubicBezTo>
                <a:cubicBezTo>
                  <a:pt x="3394" y="7497"/>
                  <a:pt x="3420" y="7877"/>
                  <a:pt x="2895" y="8610"/>
                </a:cubicBezTo>
                <a:cubicBezTo>
                  <a:pt x="2370" y="9339"/>
                  <a:pt x="2093" y="9907"/>
                  <a:pt x="1269" y="10504"/>
                </a:cubicBezTo>
                <a:cubicBezTo>
                  <a:pt x="831" y="10820"/>
                  <a:pt x="470" y="11046"/>
                  <a:pt x="59" y="11220"/>
                </a:cubicBezTo>
                <a:lnTo>
                  <a:pt x="0" y="11244"/>
                </a:lnTo>
                <a:lnTo>
                  <a:pt x="0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-7620" y="2855595"/>
            <a:ext cx="12199620" cy="3181350"/>
          </a:xfrm>
          <a:custGeom>
            <a:avLst/>
            <a:gdLst>
              <a:gd name="connisteX0" fmla="*/ 0 w 10382250"/>
              <a:gd name="connsiteY0" fmla="*/ 3181350 h 3181350"/>
              <a:gd name="connisteX1" fmla="*/ 533400 w 10382250"/>
              <a:gd name="connsiteY1" fmla="*/ 2609850 h 3181350"/>
              <a:gd name="connisteX2" fmla="*/ 2000250 w 10382250"/>
              <a:gd name="connsiteY2" fmla="*/ 2324100 h 3181350"/>
              <a:gd name="connisteX3" fmla="*/ 3810000 w 10382250"/>
              <a:gd name="connsiteY3" fmla="*/ 2286000 h 3181350"/>
              <a:gd name="connisteX4" fmla="*/ 5314950 w 10382250"/>
              <a:gd name="connsiteY4" fmla="*/ 2667000 h 3181350"/>
              <a:gd name="connisteX5" fmla="*/ 7315200 w 10382250"/>
              <a:gd name="connsiteY5" fmla="*/ 1600200 h 3181350"/>
              <a:gd name="connisteX6" fmla="*/ 8610600 w 10382250"/>
              <a:gd name="connsiteY6" fmla="*/ 704850 h 3181350"/>
              <a:gd name="connisteX7" fmla="*/ 9791700 w 10382250"/>
              <a:gd name="connsiteY7" fmla="*/ 457200 h 3181350"/>
              <a:gd name="connisteX8" fmla="*/ 10382250 w 10382250"/>
              <a:gd name="connsiteY8" fmla="*/ 0 h 31813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10382250" h="3181350">
                <a:moveTo>
                  <a:pt x="0" y="3181350"/>
                </a:moveTo>
                <a:cubicBezTo>
                  <a:pt x="77470" y="3072765"/>
                  <a:pt x="133350" y="2781300"/>
                  <a:pt x="533400" y="2609850"/>
                </a:cubicBezTo>
                <a:cubicBezTo>
                  <a:pt x="933450" y="2438400"/>
                  <a:pt x="1344930" y="2388870"/>
                  <a:pt x="2000250" y="2324100"/>
                </a:cubicBezTo>
                <a:cubicBezTo>
                  <a:pt x="2655570" y="2259330"/>
                  <a:pt x="3147060" y="2217420"/>
                  <a:pt x="3810000" y="2286000"/>
                </a:cubicBezTo>
                <a:cubicBezTo>
                  <a:pt x="4472940" y="2354580"/>
                  <a:pt x="4613910" y="2804160"/>
                  <a:pt x="5314950" y="2667000"/>
                </a:cubicBezTo>
                <a:cubicBezTo>
                  <a:pt x="6015990" y="2529840"/>
                  <a:pt x="6656070" y="1992630"/>
                  <a:pt x="7315200" y="1600200"/>
                </a:cubicBezTo>
                <a:cubicBezTo>
                  <a:pt x="7974330" y="1207770"/>
                  <a:pt x="8115300" y="933450"/>
                  <a:pt x="8610600" y="704850"/>
                </a:cubicBezTo>
                <a:cubicBezTo>
                  <a:pt x="9105900" y="476250"/>
                  <a:pt x="9437370" y="598170"/>
                  <a:pt x="9791700" y="457200"/>
                </a:cubicBezTo>
                <a:cubicBezTo>
                  <a:pt x="10146030" y="316230"/>
                  <a:pt x="10287635" y="86360"/>
                  <a:pt x="10382250" y="0"/>
                </a:cubicBezTo>
              </a:path>
            </a:pathLst>
          </a:custGeom>
          <a:noFill/>
          <a:ln>
            <a:solidFill>
              <a:srgbClr val="FFC675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flipV="1">
            <a:off x="9975850" y="5854065"/>
            <a:ext cx="2215515" cy="99314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044" h="2359">
                <a:moveTo>
                  <a:pt x="543" y="0"/>
                </a:moveTo>
                <a:lnTo>
                  <a:pt x="4044" y="0"/>
                </a:lnTo>
                <a:lnTo>
                  <a:pt x="4044" y="656"/>
                </a:lnTo>
                <a:lnTo>
                  <a:pt x="4027" y="657"/>
                </a:lnTo>
                <a:cubicBezTo>
                  <a:pt x="3920" y="665"/>
                  <a:pt x="3814" y="679"/>
                  <a:pt x="3704" y="703"/>
                </a:cubicBezTo>
                <a:cubicBezTo>
                  <a:pt x="3451" y="757"/>
                  <a:pt x="3359" y="806"/>
                  <a:pt x="3187" y="915"/>
                </a:cubicBezTo>
                <a:cubicBezTo>
                  <a:pt x="3015" y="1023"/>
                  <a:pt x="2958" y="1102"/>
                  <a:pt x="2843" y="1248"/>
                </a:cubicBezTo>
                <a:cubicBezTo>
                  <a:pt x="2728" y="1393"/>
                  <a:pt x="2734" y="1478"/>
                  <a:pt x="2613" y="1642"/>
                </a:cubicBezTo>
                <a:cubicBezTo>
                  <a:pt x="2493" y="1805"/>
                  <a:pt x="2429" y="1932"/>
                  <a:pt x="2240" y="2066"/>
                </a:cubicBezTo>
                <a:cubicBezTo>
                  <a:pt x="2051" y="2199"/>
                  <a:pt x="1924" y="2260"/>
                  <a:pt x="1665" y="2308"/>
                </a:cubicBezTo>
                <a:cubicBezTo>
                  <a:pt x="1407" y="2357"/>
                  <a:pt x="1206" y="2393"/>
                  <a:pt x="948" y="2308"/>
                </a:cubicBezTo>
                <a:cubicBezTo>
                  <a:pt x="690" y="2223"/>
                  <a:pt x="557" y="2066"/>
                  <a:pt x="374" y="1884"/>
                </a:cubicBezTo>
                <a:cubicBezTo>
                  <a:pt x="190" y="1702"/>
                  <a:pt x="92" y="1612"/>
                  <a:pt x="29" y="1399"/>
                </a:cubicBezTo>
                <a:cubicBezTo>
                  <a:pt x="-33" y="1187"/>
                  <a:pt x="18" y="1048"/>
                  <a:pt x="58" y="824"/>
                </a:cubicBezTo>
                <a:cubicBezTo>
                  <a:pt x="64" y="789"/>
                  <a:pt x="71" y="755"/>
                  <a:pt x="78" y="723"/>
                </a:cubicBezTo>
                <a:lnTo>
                  <a:pt x="81" y="710"/>
                </a:lnTo>
                <a:lnTo>
                  <a:pt x="86" y="700"/>
                </a:lnTo>
                <a:cubicBezTo>
                  <a:pt x="213" y="462"/>
                  <a:pt x="358" y="237"/>
                  <a:pt x="521" y="28"/>
                </a:cubicBezTo>
                <a:lnTo>
                  <a:pt x="543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312160" y="712470"/>
            <a:ext cx="606171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dist">
              <a:buClrTx/>
              <a:buSzTx/>
              <a:buFontTx/>
            </a:pPr>
            <a:r>
              <a:rPr lang="zh-CN" altLang="zh-CN" sz="4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+mn-ea"/>
              </a:rPr>
              <a:t>阴</a:t>
            </a:r>
            <a:r>
              <a:rPr lang="zh-CN" altLang="zh-CN" sz="4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+mn-ea"/>
              </a:rPr>
              <a:t>虚体</a:t>
            </a:r>
            <a:r>
              <a:rPr lang="zh-CN" altLang="zh-CN" sz="4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+mn-ea"/>
              </a:rPr>
              <a:t>质的养生指导</a:t>
            </a:r>
            <a:endParaRPr lang="zh-CN" altLang="zh-CN" sz="4000" b="1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4665" y="1419225"/>
            <a:ext cx="11696700" cy="5285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参考食疗方：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（1）桑叶枸杞百合体质膏方：桑叶、枸杞、百合、莲子等，具有养阴生津润燥的功效，适合阴虚体质常感咽干口燥、皮肤干燥者食用。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（2）莲子百合煲瘦肉：莲子（去芯）、百合、猪瘦肉，具有养阴清热、益气安神功效，适合阴虚体质常感虚烦失眠多梦者食用。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运动保健：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宜做中小强度的运动项目，控制出汗量，及时补充水分。不宜进行大强度、 大运动量的锻炼，避免在炎热的夏天或闷热的环境中运动。可选择太极拳、太极剑等。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75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8926830" y="6350"/>
            <a:ext cx="3282315" cy="2118995"/>
          </a:xfrm>
          <a:custGeom>
            <a:avLst/>
            <a:gdLst>
              <a:gd name="connisteX0" fmla="*/ 15067 w 3140621"/>
              <a:gd name="connsiteY0" fmla="*/ 735626 h 2509664"/>
              <a:gd name="connisteX1" fmla="*/ 216997 w 3140621"/>
              <a:gd name="connsiteY1" fmla="*/ 1211876 h 2509664"/>
              <a:gd name="connisteX2" fmla="*/ 678642 w 3140621"/>
              <a:gd name="connsiteY2" fmla="*/ 1399201 h 2509664"/>
              <a:gd name="connisteX3" fmla="*/ 1270462 w 3140621"/>
              <a:gd name="connsiteY3" fmla="*/ 1486196 h 2509664"/>
              <a:gd name="connisteX4" fmla="*/ 1833707 w 3140621"/>
              <a:gd name="connsiteY4" fmla="*/ 1817666 h 2509664"/>
              <a:gd name="connisteX5" fmla="*/ 2194387 w 3140621"/>
              <a:gd name="connsiteY5" fmla="*/ 2192951 h 2509664"/>
              <a:gd name="connisteX6" fmla="*/ 2555067 w 3140621"/>
              <a:gd name="connsiteY6" fmla="*/ 2424091 h 2509664"/>
              <a:gd name="connisteX7" fmla="*/ 2800177 w 3140621"/>
              <a:gd name="connsiteY7" fmla="*/ 2495846 h 2509664"/>
              <a:gd name="connisteX8" fmla="*/ 2857962 w 3140621"/>
              <a:gd name="connsiteY8" fmla="*/ 2495846 h 2509664"/>
              <a:gd name="connisteX9" fmla="*/ 2915747 w 3140621"/>
              <a:gd name="connsiteY9" fmla="*/ 2495846 h 2509664"/>
              <a:gd name="connisteX10" fmla="*/ 3002107 w 3140621"/>
              <a:gd name="connsiteY10" fmla="*/ 2467271 h 2509664"/>
              <a:gd name="connisteX11" fmla="*/ 3117677 w 3140621"/>
              <a:gd name="connsiteY11" fmla="*/ 2323126 h 2509664"/>
              <a:gd name="connisteX12" fmla="*/ 3117677 w 3140621"/>
              <a:gd name="connsiteY12" fmla="*/ 793411 h 2509664"/>
              <a:gd name="connisteX13" fmla="*/ 2930352 w 3140621"/>
              <a:gd name="connsiteY13" fmla="*/ 188256 h 2509664"/>
              <a:gd name="connisteX14" fmla="*/ 1544782 w 3140621"/>
              <a:gd name="connsiteY14" fmla="*/ 931 h 2509664"/>
              <a:gd name="connisteX15" fmla="*/ 289387 w 3140621"/>
              <a:gd name="connsiteY15" fmla="*/ 145076 h 2509664"/>
              <a:gd name="connisteX16" fmla="*/ 58247 w 3140621"/>
              <a:gd name="connsiteY16" fmla="*/ 491151 h 2509664"/>
              <a:gd name="connisteX17" fmla="*/ 15067 w 3140621"/>
              <a:gd name="connsiteY17" fmla="*/ 735626 h 25096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</a:cxnLst>
            <a:rect l="l" t="t" r="r" b="b"/>
            <a:pathLst>
              <a:path w="4450" h="2797">
                <a:moveTo>
                  <a:pt x="0" y="0"/>
                </a:moveTo>
                <a:lnTo>
                  <a:pt x="4450" y="0"/>
                </a:lnTo>
                <a:lnTo>
                  <a:pt x="4450" y="2797"/>
                </a:lnTo>
                <a:lnTo>
                  <a:pt x="4448" y="2797"/>
                </a:lnTo>
                <a:cubicBezTo>
                  <a:pt x="4439" y="2798"/>
                  <a:pt x="4422" y="2795"/>
                  <a:pt x="4389" y="2787"/>
                </a:cubicBezTo>
                <a:cubicBezTo>
                  <a:pt x="4294" y="2764"/>
                  <a:pt x="4194" y="2769"/>
                  <a:pt x="4003" y="2674"/>
                </a:cubicBezTo>
                <a:cubicBezTo>
                  <a:pt x="3812" y="2579"/>
                  <a:pt x="3662" y="2501"/>
                  <a:pt x="3435" y="2310"/>
                </a:cubicBezTo>
                <a:cubicBezTo>
                  <a:pt x="3208" y="2119"/>
                  <a:pt x="3158" y="1942"/>
                  <a:pt x="2867" y="1719"/>
                </a:cubicBezTo>
                <a:cubicBezTo>
                  <a:pt x="2576" y="1496"/>
                  <a:pt x="2344" y="1329"/>
                  <a:pt x="1980" y="1197"/>
                </a:cubicBezTo>
                <a:cubicBezTo>
                  <a:pt x="1616" y="1065"/>
                  <a:pt x="1380" y="1146"/>
                  <a:pt x="1048" y="1060"/>
                </a:cubicBezTo>
                <a:cubicBezTo>
                  <a:pt x="716" y="974"/>
                  <a:pt x="530" y="974"/>
                  <a:pt x="321" y="765"/>
                </a:cubicBezTo>
                <a:cubicBezTo>
                  <a:pt x="112" y="556"/>
                  <a:pt x="53" y="242"/>
                  <a:pt x="3" y="15"/>
                </a:cubicBezTo>
                <a:lnTo>
                  <a:pt x="0" y="0"/>
                </a:lnTo>
                <a:close/>
              </a:path>
            </a:pathLst>
          </a:custGeom>
          <a:solidFill>
            <a:srgbClr val="B3D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494665" y="6036945"/>
            <a:ext cx="3037205" cy="81788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972" h="1339">
                <a:moveTo>
                  <a:pt x="2687" y="0"/>
                </a:moveTo>
                <a:cubicBezTo>
                  <a:pt x="2825" y="1"/>
                  <a:pt x="2966" y="11"/>
                  <a:pt x="3135" y="36"/>
                </a:cubicBezTo>
                <a:cubicBezTo>
                  <a:pt x="3520" y="94"/>
                  <a:pt x="3728" y="178"/>
                  <a:pt x="4054" y="325"/>
                </a:cubicBezTo>
                <a:cubicBezTo>
                  <a:pt x="4380" y="473"/>
                  <a:pt x="4582" y="569"/>
                  <a:pt x="4766" y="775"/>
                </a:cubicBezTo>
                <a:cubicBezTo>
                  <a:pt x="4944" y="974"/>
                  <a:pt x="4949" y="1124"/>
                  <a:pt x="4971" y="1332"/>
                </a:cubicBezTo>
                <a:lnTo>
                  <a:pt x="4972" y="1339"/>
                </a:lnTo>
                <a:lnTo>
                  <a:pt x="0" y="1339"/>
                </a:lnTo>
                <a:lnTo>
                  <a:pt x="6" y="1333"/>
                </a:lnTo>
                <a:cubicBezTo>
                  <a:pt x="522" y="756"/>
                  <a:pt x="1168" y="317"/>
                  <a:pt x="1894" y="73"/>
                </a:cubicBezTo>
                <a:lnTo>
                  <a:pt x="1943" y="57"/>
                </a:lnTo>
                <a:lnTo>
                  <a:pt x="1959" y="55"/>
                </a:lnTo>
                <a:cubicBezTo>
                  <a:pt x="2012" y="48"/>
                  <a:pt x="2068" y="42"/>
                  <a:pt x="2127" y="36"/>
                </a:cubicBezTo>
                <a:cubicBezTo>
                  <a:pt x="2340" y="15"/>
                  <a:pt x="2511" y="-1"/>
                  <a:pt x="2687" y="0"/>
                </a:cubicBezTo>
                <a:close/>
              </a:path>
            </a:pathLst>
          </a:custGeom>
          <a:solidFill>
            <a:srgbClr val="FFC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1905"/>
            <a:ext cx="5384800" cy="2699385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15830" h="11244">
                <a:moveTo>
                  <a:pt x="0" y="0"/>
                </a:moveTo>
                <a:lnTo>
                  <a:pt x="15755" y="0"/>
                </a:lnTo>
                <a:lnTo>
                  <a:pt x="15759" y="41"/>
                </a:lnTo>
                <a:cubicBezTo>
                  <a:pt x="15765" y="96"/>
                  <a:pt x="15771" y="153"/>
                  <a:pt x="15777" y="210"/>
                </a:cubicBezTo>
                <a:cubicBezTo>
                  <a:pt x="15877" y="1131"/>
                  <a:pt x="15877" y="1564"/>
                  <a:pt x="15401" y="2376"/>
                </a:cubicBezTo>
                <a:cubicBezTo>
                  <a:pt x="14924" y="3189"/>
                  <a:pt x="14299" y="3922"/>
                  <a:pt x="13401" y="4274"/>
                </a:cubicBezTo>
                <a:cubicBezTo>
                  <a:pt x="12499" y="4626"/>
                  <a:pt x="12048" y="4110"/>
                  <a:pt x="10898" y="4138"/>
                </a:cubicBezTo>
                <a:cubicBezTo>
                  <a:pt x="9748" y="4166"/>
                  <a:pt x="8747" y="4166"/>
                  <a:pt x="7645" y="4410"/>
                </a:cubicBezTo>
                <a:cubicBezTo>
                  <a:pt x="6547" y="4654"/>
                  <a:pt x="6145" y="4870"/>
                  <a:pt x="5394" y="5359"/>
                </a:cubicBezTo>
                <a:cubicBezTo>
                  <a:pt x="4644" y="5844"/>
                  <a:pt x="4396" y="6196"/>
                  <a:pt x="3897" y="6848"/>
                </a:cubicBezTo>
                <a:cubicBezTo>
                  <a:pt x="3394" y="7497"/>
                  <a:pt x="3420" y="7877"/>
                  <a:pt x="2895" y="8610"/>
                </a:cubicBezTo>
                <a:cubicBezTo>
                  <a:pt x="2370" y="9339"/>
                  <a:pt x="2093" y="9907"/>
                  <a:pt x="1269" y="10504"/>
                </a:cubicBezTo>
                <a:cubicBezTo>
                  <a:pt x="831" y="10820"/>
                  <a:pt x="470" y="11046"/>
                  <a:pt x="59" y="11220"/>
                </a:cubicBezTo>
                <a:lnTo>
                  <a:pt x="0" y="11244"/>
                </a:lnTo>
                <a:lnTo>
                  <a:pt x="0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-7620" y="2855595"/>
            <a:ext cx="12199620" cy="3181350"/>
          </a:xfrm>
          <a:custGeom>
            <a:avLst/>
            <a:gdLst>
              <a:gd name="connisteX0" fmla="*/ 0 w 10382250"/>
              <a:gd name="connsiteY0" fmla="*/ 3181350 h 3181350"/>
              <a:gd name="connisteX1" fmla="*/ 533400 w 10382250"/>
              <a:gd name="connsiteY1" fmla="*/ 2609850 h 3181350"/>
              <a:gd name="connisteX2" fmla="*/ 2000250 w 10382250"/>
              <a:gd name="connsiteY2" fmla="*/ 2324100 h 3181350"/>
              <a:gd name="connisteX3" fmla="*/ 3810000 w 10382250"/>
              <a:gd name="connsiteY3" fmla="*/ 2286000 h 3181350"/>
              <a:gd name="connisteX4" fmla="*/ 5314950 w 10382250"/>
              <a:gd name="connsiteY4" fmla="*/ 2667000 h 3181350"/>
              <a:gd name="connisteX5" fmla="*/ 7315200 w 10382250"/>
              <a:gd name="connsiteY5" fmla="*/ 1600200 h 3181350"/>
              <a:gd name="connisteX6" fmla="*/ 8610600 w 10382250"/>
              <a:gd name="connsiteY6" fmla="*/ 704850 h 3181350"/>
              <a:gd name="connisteX7" fmla="*/ 9791700 w 10382250"/>
              <a:gd name="connsiteY7" fmla="*/ 457200 h 3181350"/>
              <a:gd name="connisteX8" fmla="*/ 10382250 w 10382250"/>
              <a:gd name="connsiteY8" fmla="*/ 0 h 31813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10382250" h="3181350">
                <a:moveTo>
                  <a:pt x="0" y="3181350"/>
                </a:moveTo>
                <a:cubicBezTo>
                  <a:pt x="77470" y="3072765"/>
                  <a:pt x="133350" y="2781300"/>
                  <a:pt x="533400" y="2609850"/>
                </a:cubicBezTo>
                <a:cubicBezTo>
                  <a:pt x="933450" y="2438400"/>
                  <a:pt x="1344930" y="2388870"/>
                  <a:pt x="2000250" y="2324100"/>
                </a:cubicBezTo>
                <a:cubicBezTo>
                  <a:pt x="2655570" y="2259330"/>
                  <a:pt x="3147060" y="2217420"/>
                  <a:pt x="3810000" y="2286000"/>
                </a:cubicBezTo>
                <a:cubicBezTo>
                  <a:pt x="4472940" y="2354580"/>
                  <a:pt x="4613910" y="2804160"/>
                  <a:pt x="5314950" y="2667000"/>
                </a:cubicBezTo>
                <a:cubicBezTo>
                  <a:pt x="6015990" y="2529840"/>
                  <a:pt x="6656070" y="1992630"/>
                  <a:pt x="7315200" y="1600200"/>
                </a:cubicBezTo>
                <a:cubicBezTo>
                  <a:pt x="7974330" y="1207770"/>
                  <a:pt x="8115300" y="933450"/>
                  <a:pt x="8610600" y="704850"/>
                </a:cubicBezTo>
                <a:cubicBezTo>
                  <a:pt x="9105900" y="476250"/>
                  <a:pt x="9437370" y="598170"/>
                  <a:pt x="9791700" y="457200"/>
                </a:cubicBezTo>
                <a:cubicBezTo>
                  <a:pt x="10146030" y="316230"/>
                  <a:pt x="10287635" y="86360"/>
                  <a:pt x="10382250" y="0"/>
                </a:cubicBezTo>
              </a:path>
            </a:pathLst>
          </a:custGeom>
          <a:noFill/>
          <a:ln>
            <a:solidFill>
              <a:srgbClr val="FFC675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flipV="1">
            <a:off x="9975850" y="5854065"/>
            <a:ext cx="2215515" cy="99314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044" h="2359">
                <a:moveTo>
                  <a:pt x="543" y="0"/>
                </a:moveTo>
                <a:lnTo>
                  <a:pt x="4044" y="0"/>
                </a:lnTo>
                <a:lnTo>
                  <a:pt x="4044" y="656"/>
                </a:lnTo>
                <a:lnTo>
                  <a:pt x="4027" y="657"/>
                </a:lnTo>
                <a:cubicBezTo>
                  <a:pt x="3920" y="665"/>
                  <a:pt x="3814" y="679"/>
                  <a:pt x="3704" y="703"/>
                </a:cubicBezTo>
                <a:cubicBezTo>
                  <a:pt x="3451" y="757"/>
                  <a:pt x="3359" y="806"/>
                  <a:pt x="3187" y="915"/>
                </a:cubicBezTo>
                <a:cubicBezTo>
                  <a:pt x="3015" y="1023"/>
                  <a:pt x="2958" y="1102"/>
                  <a:pt x="2843" y="1248"/>
                </a:cubicBezTo>
                <a:cubicBezTo>
                  <a:pt x="2728" y="1393"/>
                  <a:pt x="2734" y="1478"/>
                  <a:pt x="2613" y="1642"/>
                </a:cubicBezTo>
                <a:cubicBezTo>
                  <a:pt x="2493" y="1805"/>
                  <a:pt x="2429" y="1932"/>
                  <a:pt x="2240" y="2066"/>
                </a:cubicBezTo>
                <a:cubicBezTo>
                  <a:pt x="2051" y="2199"/>
                  <a:pt x="1924" y="2260"/>
                  <a:pt x="1665" y="2308"/>
                </a:cubicBezTo>
                <a:cubicBezTo>
                  <a:pt x="1407" y="2357"/>
                  <a:pt x="1206" y="2393"/>
                  <a:pt x="948" y="2308"/>
                </a:cubicBezTo>
                <a:cubicBezTo>
                  <a:pt x="690" y="2223"/>
                  <a:pt x="557" y="2066"/>
                  <a:pt x="374" y="1884"/>
                </a:cubicBezTo>
                <a:cubicBezTo>
                  <a:pt x="190" y="1702"/>
                  <a:pt x="92" y="1612"/>
                  <a:pt x="29" y="1399"/>
                </a:cubicBezTo>
                <a:cubicBezTo>
                  <a:pt x="-33" y="1187"/>
                  <a:pt x="18" y="1048"/>
                  <a:pt x="58" y="824"/>
                </a:cubicBezTo>
                <a:cubicBezTo>
                  <a:pt x="64" y="789"/>
                  <a:pt x="71" y="755"/>
                  <a:pt x="78" y="723"/>
                </a:cubicBezTo>
                <a:lnTo>
                  <a:pt x="81" y="710"/>
                </a:lnTo>
                <a:lnTo>
                  <a:pt x="86" y="700"/>
                </a:lnTo>
                <a:cubicBezTo>
                  <a:pt x="213" y="462"/>
                  <a:pt x="358" y="237"/>
                  <a:pt x="521" y="28"/>
                </a:cubicBezTo>
                <a:lnTo>
                  <a:pt x="543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964940" y="712470"/>
            <a:ext cx="476504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dist">
              <a:buClrTx/>
              <a:buSzTx/>
              <a:buFontTx/>
            </a:pPr>
            <a:r>
              <a:rPr lang="zh-CN" altLang="zh-CN" sz="4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+mn-ea"/>
              </a:rPr>
              <a:t>体质与砭灸穴位</a:t>
            </a:r>
            <a:endParaRPr lang="zh-CN" altLang="zh-CN" sz="4000" b="1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4665" y="1803400"/>
            <a:ext cx="7800975" cy="5285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太溪一养阴的"良药"。太溪穴，太，大的意思，也指它是肾经上最大的"溪流"。具有滋阴补肾，养血清热的作用。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三阴交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取穴方法∶可采用正坐，平放足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太溪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底，由足内踝尖往后推至凹陷，当内踝尖与跟腱间之中点即是本穴。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  <p:pic>
        <p:nvPicPr>
          <p:cNvPr id="9" name="图片 8" descr="阴虚穴位太溪.png"/>
          <p:cNvPicPr>
            <a:picLocks noChangeAspect="1"/>
          </p:cNvPicPr>
          <p:nvPr/>
        </p:nvPicPr>
        <p:blipFill>
          <a:blip r:embed="rId1"/>
          <a:srcRect t="15470" r="54836" b="11464"/>
          <a:stretch>
            <a:fillRect/>
          </a:stretch>
        </p:blipFill>
        <p:spPr>
          <a:xfrm>
            <a:off x="8296275" y="2125345"/>
            <a:ext cx="3105785" cy="3937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75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8926830" y="6350"/>
            <a:ext cx="3282315" cy="2118995"/>
          </a:xfrm>
          <a:custGeom>
            <a:avLst/>
            <a:gdLst>
              <a:gd name="connisteX0" fmla="*/ 15067 w 3140621"/>
              <a:gd name="connsiteY0" fmla="*/ 735626 h 2509664"/>
              <a:gd name="connisteX1" fmla="*/ 216997 w 3140621"/>
              <a:gd name="connsiteY1" fmla="*/ 1211876 h 2509664"/>
              <a:gd name="connisteX2" fmla="*/ 678642 w 3140621"/>
              <a:gd name="connsiteY2" fmla="*/ 1399201 h 2509664"/>
              <a:gd name="connisteX3" fmla="*/ 1270462 w 3140621"/>
              <a:gd name="connsiteY3" fmla="*/ 1486196 h 2509664"/>
              <a:gd name="connisteX4" fmla="*/ 1833707 w 3140621"/>
              <a:gd name="connsiteY4" fmla="*/ 1817666 h 2509664"/>
              <a:gd name="connisteX5" fmla="*/ 2194387 w 3140621"/>
              <a:gd name="connsiteY5" fmla="*/ 2192951 h 2509664"/>
              <a:gd name="connisteX6" fmla="*/ 2555067 w 3140621"/>
              <a:gd name="connsiteY6" fmla="*/ 2424091 h 2509664"/>
              <a:gd name="connisteX7" fmla="*/ 2800177 w 3140621"/>
              <a:gd name="connsiteY7" fmla="*/ 2495846 h 2509664"/>
              <a:gd name="connisteX8" fmla="*/ 2857962 w 3140621"/>
              <a:gd name="connsiteY8" fmla="*/ 2495846 h 2509664"/>
              <a:gd name="connisteX9" fmla="*/ 2915747 w 3140621"/>
              <a:gd name="connsiteY9" fmla="*/ 2495846 h 2509664"/>
              <a:gd name="connisteX10" fmla="*/ 3002107 w 3140621"/>
              <a:gd name="connsiteY10" fmla="*/ 2467271 h 2509664"/>
              <a:gd name="connisteX11" fmla="*/ 3117677 w 3140621"/>
              <a:gd name="connsiteY11" fmla="*/ 2323126 h 2509664"/>
              <a:gd name="connisteX12" fmla="*/ 3117677 w 3140621"/>
              <a:gd name="connsiteY12" fmla="*/ 793411 h 2509664"/>
              <a:gd name="connisteX13" fmla="*/ 2930352 w 3140621"/>
              <a:gd name="connsiteY13" fmla="*/ 188256 h 2509664"/>
              <a:gd name="connisteX14" fmla="*/ 1544782 w 3140621"/>
              <a:gd name="connsiteY14" fmla="*/ 931 h 2509664"/>
              <a:gd name="connisteX15" fmla="*/ 289387 w 3140621"/>
              <a:gd name="connsiteY15" fmla="*/ 145076 h 2509664"/>
              <a:gd name="connisteX16" fmla="*/ 58247 w 3140621"/>
              <a:gd name="connsiteY16" fmla="*/ 491151 h 2509664"/>
              <a:gd name="connisteX17" fmla="*/ 15067 w 3140621"/>
              <a:gd name="connsiteY17" fmla="*/ 735626 h 25096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</a:cxnLst>
            <a:rect l="l" t="t" r="r" b="b"/>
            <a:pathLst>
              <a:path w="4450" h="2797">
                <a:moveTo>
                  <a:pt x="0" y="0"/>
                </a:moveTo>
                <a:lnTo>
                  <a:pt x="4450" y="0"/>
                </a:lnTo>
                <a:lnTo>
                  <a:pt x="4450" y="2797"/>
                </a:lnTo>
                <a:lnTo>
                  <a:pt x="4448" y="2797"/>
                </a:lnTo>
                <a:cubicBezTo>
                  <a:pt x="4439" y="2798"/>
                  <a:pt x="4422" y="2795"/>
                  <a:pt x="4389" y="2787"/>
                </a:cubicBezTo>
                <a:cubicBezTo>
                  <a:pt x="4294" y="2764"/>
                  <a:pt x="4194" y="2769"/>
                  <a:pt x="4003" y="2674"/>
                </a:cubicBezTo>
                <a:cubicBezTo>
                  <a:pt x="3812" y="2579"/>
                  <a:pt x="3662" y="2501"/>
                  <a:pt x="3435" y="2310"/>
                </a:cubicBezTo>
                <a:cubicBezTo>
                  <a:pt x="3208" y="2119"/>
                  <a:pt x="3158" y="1942"/>
                  <a:pt x="2867" y="1719"/>
                </a:cubicBezTo>
                <a:cubicBezTo>
                  <a:pt x="2576" y="1496"/>
                  <a:pt x="2344" y="1329"/>
                  <a:pt x="1980" y="1197"/>
                </a:cubicBezTo>
                <a:cubicBezTo>
                  <a:pt x="1616" y="1065"/>
                  <a:pt x="1380" y="1146"/>
                  <a:pt x="1048" y="1060"/>
                </a:cubicBezTo>
                <a:cubicBezTo>
                  <a:pt x="716" y="974"/>
                  <a:pt x="530" y="974"/>
                  <a:pt x="321" y="765"/>
                </a:cubicBezTo>
                <a:cubicBezTo>
                  <a:pt x="112" y="556"/>
                  <a:pt x="53" y="242"/>
                  <a:pt x="3" y="15"/>
                </a:cubicBezTo>
                <a:lnTo>
                  <a:pt x="0" y="0"/>
                </a:lnTo>
                <a:close/>
              </a:path>
            </a:pathLst>
          </a:custGeom>
          <a:solidFill>
            <a:srgbClr val="B3D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494665" y="6036945"/>
            <a:ext cx="3037205" cy="81788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972" h="1339">
                <a:moveTo>
                  <a:pt x="2687" y="0"/>
                </a:moveTo>
                <a:cubicBezTo>
                  <a:pt x="2825" y="1"/>
                  <a:pt x="2966" y="11"/>
                  <a:pt x="3135" y="36"/>
                </a:cubicBezTo>
                <a:cubicBezTo>
                  <a:pt x="3520" y="94"/>
                  <a:pt x="3728" y="178"/>
                  <a:pt x="4054" y="325"/>
                </a:cubicBezTo>
                <a:cubicBezTo>
                  <a:pt x="4380" y="473"/>
                  <a:pt x="4582" y="569"/>
                  <a:pt x="4766" y="775"/>
                </a:cubicBezTo>
                <a:cubicBezTo>
                  <a:pt x="4944" y="974"/>
                  <a:pt x="4949" y="1124"/>
                  <a:pt x="4971" y="1332"/>
                </a:cubicBezTo>
                <a:lnTo>
                  <a:pt x="4972" y="1339"/>
                </a:lnTo>
                <a:lnTo>
                  <a:pt x="0" y="1339"/>
                </a:lnTo>
                <a:lnTo>
                  <a:pt x="6" y="1333"/>
                </a:lnTo>
                <a:cubicBezTo>
                  <a:pt x="522" y="756"/>
                  <a:pt x="1168" y="317"/>
                  <a:pt x="1894" y="73"/>
                </a:cubicBezTo>
                <a:lnTo>
                  <a:pt x="1943" y="57"/>
                </a:lnTo>
                <a:lnTo>
                  <a:pt x="1959" y="55"/>
                </a:lnTo>
                <a:cubicBezTo>
                  <a:pt x="2012" y="48"/>
                  <a:pt x="2068" y="42"/>
                  <a:pt x="2127" y="36"/>
                </a:cubicBezTo>
                <a:cubicBezTo>
                  <a:pt x="2340" y="15"/>
                  <a:pt x="2511" y="-1"/>
                  <a:pt x="2687" y="0"/>
                </a:cubicBezTo>
                <a:close/>
              </a:path>
            </a:pathLst>
          </a:custGeom>
          <a:solidFill>
            <a:srgbClr val="FFC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1905"/>
            <a:ext cx="5384800" cy="2699385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15830" h="11244">
                <a:moveTo>
                  <a:pt x="0" y="0"/>
                </a:moveTo>
                <a:lnTo>
                  <a:pt x="15755" y="0"/>
                </a:lnTo>
                <a:lnTo>
                  <a:pt x="15759" y="41"/>
                </a:lnTo>
                <a:cubicBezTo>
                  <a:pt x="15765" y="96"/>
                  <a:pt x="15771" y="153"/>
                  <a:pt x="15777" y="210"/>
                </a:cubicBezTo>
                <a:cubicBezTo>
                  <a:pt x="15877" y="1131"/>
                  <a:pt x="15877" y="1564"/>
                  <a:pt x="15401" y="2376"/>
                </a:cubicBezTo>
                <a:cubicBezTo>
                  <a:pt x="14924" y="3189"/>
                  <a:pt x="14299" y="3922"/>
                  <a:pt x="13401" y="4274"/>
                </a:cubicBezTo>
                <a:cubicBezTo>
                  <a:pt x="12499" y="4626"/>
                  <a:pt x="12048" y="4110"/>
                  <a:pt x="10898" y="4138"/>
                </a:cubicBezTo>
                <a:cubicBezTo>
                  <a:pt x="9748" y="4166"/>
                  <a:pt x="8747" y="4166"/>
                  <a:pt x="7645" y="4410"/>
                </a:cubicBezTo>
                <a:cubicBezTo>
                  <a:pt x="6547" y="4654"/>
                  <a:pt x="6145" y="4870"/>
                  <a:pt x="5394" y="5359"/>
                </a:cubicBezTo>
                <a:cubicBezTo>
                  <a:pt x="4644" y="5844"/>
                  <a:pt x="4396" y="6196"/>
                  <a:pt x="3897" y="6848"/>
                </a:cubicBezTo>
                <a:cubicBezTo>
                  <a:pt x="3394" y="7497"/>
                  <a:pt x="3420" y="7877"/>
                  <a:pt x="2895" y="8610"/>
                </a:cubicBezTo>
                <a:cubicBezTo>
                  <a:pt x="2370" y="9339"/>
                  <a:pt x="2093" y="9907"/>
                  <a:pt x="1269" y="10504"/>
                </a:cubicBezTo>
                <a:cubicBezTo>
                  <a:pt x="831" y="10820"/>
                  <a:pt x="470" y="11046"/>
                  <a:pt x="59" y="11220"/>
                </a:cubicBezTo>
                <a:lnTo>
                  <a:pt x="0" y="11244"/>
                </a:lnTo>
                <a:lnTo>
                  <a:pt x="0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-7620" y="2855595"/>
            <a:ext cx="12199620" cy="3181350"/>
          </a:xfrm>
          <a:custGeom>
            <a:avLst/>
            <a:gdLst>
              <a:gd name="connisteX0" fmla="*/ 0 w 10382250"/>
              <a:gd name="connsiteY0" fmla="*/ 3181350 h 3181350"/>
              <a:gd name="connisteX1" fmla="*/ 533400 w 10382250"/>
              <a:gd name="connsiteY1" fmla="*/ 2609850 h 3181350"/>
              <a:gd name="connisteX2" fmla="*/ 2000250 w 10382250"/>
              <a:gd name="connsiteY2" fmla="*/ 2324100 h 3181350"/>
              <a:gd name="connisteX3" fmla="*/ 3810000 w 10382250"/>
              <a:gd name="connsiteY3" fmla="*/ 2286000 h 3181350"/>
              <a:gd name="connisteX4" fmla="*/ 5314950 w 10382250"/>
              <a:gd name="connsiteY4" fmla="*/ 2667000 h 3181350"/>
              <a:gd name="connisteX5" fmla="*/ 7315200 w 10382250"/>
              <a:gd name="connsiteY5" fmla="*/ 1600200 h 3181350"/>
              <a:gd name="connisteX6" fmla="*/ 8610600 w 10382250"/>
              <a:gd name="connsiteY6" fmla="*/ 704850 h 3181350"/>
              <a:gd name="connisteX7" fmla="*/ 9791700 w 10382250"/>
              <a:gd name="connsiteY7" fmla="*/ 457200 h 3181350"/>
              <a:gd name="connisteX8" fmla="*/ 10382250 w 10382250"/>
              <a:gd name="connsiteY8" fmla="*/ 0 h 31813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10382250" h="3181350">
                <a:moveTo>
                  <a:pt x="0" y="3181350"/>
                </a:moveTo>
                <a:cubicBezTo>
                  <a:pt x="77470" y="3072765"/>
                  <a:pt x="133350" y="2781300"/>
                  <a:pt x="533400" y="2609850"/>
                </a:cubicBezTo>
                <a:cubicBezTo>
                  <a:pt x="933450" y="2438400"/>
                  <a:pt x="1344930" y="2388870"/>
                  <a:pt x="2000250" y="2324100"/>
                </a:cubicBezTo>
                <a:cubicBezTo>
                  <a:pt x="2655570" y="2259330"/>
                  <a:pt x="3147060" y="2217420"/>
                  <a:pt x="3810000" y="2286000"/>
                </a:cubicBezTo>
                <a:cubicBezTo>
                  <a:pt x="4472940" y="2354580"/>
                  <a:pt x="4613910" y="2804160"/>
                  <a:pt x="5314950" y="2667000"/>
                </a:cubicBezTo>
                <a:cubicBezTo>
                  <a:pt x="6015990" y="2529840"/>
                  <a:pt x="6656070" y="1992630"/>
                  <a:pt x="7315200" y="1600200"/>
                </a:cubicBezTo>
                <a:cubicBezTo>
                  <a:pt x="7974330" y="1207770"/>
                  <a:pt x="8115300" y="933450"/>
                  <a:pt x="8610600" y="704850"/>
                </a:cubicBezTo>
                <a:cubicBezTo>
                  <a:pt x="9105900" y="476250"/>
                  <a:pt x="9437370" y="598170"/>
                  <a:pt x="9791700" y="457200"/>
                </a:cubicBezTo>
                <a:cubicBezTo>
                  <a:pt x="10146030" y="316230"/>
                  <a:pt x="10287635" y="86360"/>
                  <a:pt x="10382250" y="0"/>
                </a:cubicBezTo>
              </a:path>
            </a:pathLst>
          </a:custGeom>
          <a:noFill/>
          <a:ln>
            <a:solidFill>
              <a:srgbClr val="FFC675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flipV="1">
            <a:off x="9975850" y="5854065"/>
            <a:ext cx="2215515" cy="99314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044" h="2359">
                <a:moveTo>
                  <a:pt x="543" y="0"/>
                </a:moveTo>
                <a:lnTo>
                  <a:pt x="4044" y="0"/>
                </a:lnTo>
                <a:lnTo>
                  <a:pt x="4044" y="656"/>
                </a:lnTo>
                <a:lnTo>
                  <a:pt x="4027" y="657"/>
                </a:lnTo>
                <a:cubicBezTo>
                  <a:pt x="3920" y="665"/>
                  <a:pt x="3814" y="679"/>
                  <a:pt x="3704" y="703"/>
                </a:cubicBezTo>
                <a:cubicBezTo>
                  <a:pt x="3451" y="757"/>
                  <a:pt x="3359" y="806"/>
                  <a:pt x="3187" y="915"/>
                </a:cubicBezTo>
                <a:cubicBezTo>
                  <a:pt x="3015" y="1023"/>
                  <a:pt x="2958" y="1102"/>
                  <a:pt x="2843" y="1248"/>
                </a:cubicBezTo>
                <a:cubicBezTo>
                  <a:pt x="2728" y="1393"/>
                  <a:pt x="2734" y="1478"/>
                  <a:pt x="2613" y="1642"/>
                </a:cubicBezTo>
                <a:cubicBezTo>
                  <a:pt x="2493" y="1805"/>
                  <a:pt x="2429" y="1932"/>
                  <a:pt x="2240" y="2066"/>
                </a:cubicBezTo>
                <a:cubicBezTo>
                  <a:pt x="2051" y="2199"/>
                  <a:pt x="1924" y="2260"/>
                  <a:pt x="1665" y="2308"/>
                </a:cubicBezTo>
                <a:cubicBezTo>
                  <a:pt x="1407" y="2357"/>
                  <a:pt x="1206" y="2393"/>
                  <a:pt x="948" y="2308"/>
                </a:cubicBezTo>
                <a:cubicBezTo>
                  <a:pt x="690" y="2223"/>
                  <a:pt x="557" y="2066"/>
                  <a:pt x="374" y="1884"/>
                </a:cubicBezTo>
                <a:cubicBezTo>
                  <a:pt x="190" y="1702"/>
                  <a:pt x="92" y="1612"/>
                  <a:pt x="29" y="1399"/>
                </a:cubicBezTo>
                <a:cubicBezTo>
                  <a:pt x="-33" y="1187"/>
                  <a:pt x="18" y="1048"/>
                  <a:pt x="58" y="824"/>
                </a:cubicBezTo>
                <a:cubicBezTo>
                  <a:pt x="64" y="789"/>
                  <a:pt x="71" y="755"/>
                  <a:pt x="78" y="723"/>
                </a:cubicBezTo>
                <a:lnTo>
                  <a:pt x="81" y="710"/>
                </a:lnTo>
                <a:lnTo>
                  <a:pt x="86" y="700"/>
                </a:lnTo>
                <a:cubicBezTo>
                  <a:pt x="213" y="462"/>
                  <a:pt x="358" y="237"/>
                  <a:pt x="521" y="28"/>
                </a:cubicBezTo>
                <a:lnTo>
                  <a:pt x="543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968115" y="712470"/>
            <a:ext cx="495871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dist">
              <a:buClrTx/>
              <a:buSzTx/>
              <a:buFontTx/>
            </a:pPr>
            <a:r>
              <a:rPr lang="zh-CN" altLang="zh-CN" sz="4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+mn-ea"/>
              </a:rPr>
              <a:t>体质与砭灸穴位</a:t>
            </a:r>
            <a:endParaRPr lang="zh-CN" altLang="zh-CN" sz="4000" b="1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4665" y="1419225"/>
            <a:ext cx="7615555" cy="5285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三阴交一补阴要穴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阴虚体质特效穴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三阴交是足太阴脾经一个养生的重要穴位。交，交会，三阴交名意指足部肝脾肾三条阴经经脉的三阴交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气血在本穴交会。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太溪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取穴方法∶取此穴位时可采用正坐的姿势，该穴位于足内踝尖上3寸（即食、中、无名、小指并起来的宽度）、胫骨后方凹陷处。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  <p:pic>
        <p:nvPicPr>
          <p:cNvPr id="9" name="图片 8" descr="阴虚穴位太溪.png"/>
          <p:cNvPicPr>
            <a:picLocks noChangeAspect="1"/>
          </p:cNvPicPr>
          <p:nvPr/>
        </p:nvPicPr>
        <p:blipFill>
          <a:blip r:embed="rId1"/>
          <a:srcRect t="15470" r="54836" b="11464"/>
          <a:stretch>
            <a:fillRect/>
          </a:stretch>
        </p:blipFill>
        <p:spPr>
          <a:xfrm>
            <a:off x="8415020" y="1895475"/>
            <a:ext cx="3417570" cy="43332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75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8926830" y="6350"/>
            <a:ext cx="3282315" cy="2118995"/>
          </a:xfrm>
          <a:custGeom>
            <a:avLst/>
            <a:gdLst>
              <a:gd name="connisteX0" fmla="*/ 15067 w 3140621"/>
              <a:gd name="connsiteY0" fmla="*/ 735626 h 2509664"/>
              <a:gd name="connisteX1" fmla="*/ 216997 w 3140621"/>
              <a:gd name="connsiteY1" fmla="*/ 1211876 h 2509664"/>
              <a:gd name="connisteX2" fmla="*/ 678642 w 3140621"/>
              <a:gd name="connsiteY2" fmla="*/ 1399201 h 2509664"/>
              <a:gd name="connisteX3" fmla="*/ 1270462 w 3140621"/>
              <a:gd name="connsiteY3" fmla="*/ 1486196 h 2509664"/>
              <a:gd name="connisteX4" fmla="*/ 1833707 w 3140621"/>
              <a:gd name="connsiteY4" fmla="*/ 1817666 h 2509664"/>
              <a:gd name="connisteX5" fmla="*/ 2194387 w 3140621"/>
              <a:gd name="connsiteY5" fmla="*/ 2192951 h 2509664"/>
              <a:gd name="connisteX6" fmla="*/ 2555067 w 3140621"/>
              <a:gd name="connsiteY6" fmla="*/ 2424091 h 2509664"/>
              <a:gd name="connisteX7" fmla="*/ 2800177 w 3140621"/>
              <a:gd name="connsiteY7" fmla="*/ 2495846 h 2509664"/>
              <a:gd name="connisteX8" fmla="*/ 2857962 w 3140621"/>
              <a:gd name="connsiteY8" fmla="*/ 2495846 h 2509664"/>
              <a:gd name="connisteX9" fmla="*/ 2915747 w 3140621"/>
              <a:gd name="connsiteY9" fmla="*/ 2495846 h 2509664"/>
              <a:gd name="connisteX10" fmla="*/ 3002107 w 3140621"/>
              <a:gd name="connsiteY10" fmla="*/ 2467271 h 2509664"/>
              <a:gd name="connisteX11" fmla="*/ 3117677 w 3140621"/>
              <a:gd name="connsiteY11" fmla="*/ 2323126 h 2509664"/>
              <a:gd name="connisteX12" fmla="*/ 3117677 w 3140621"/>
              <a:gd name="connsiteY12" fmla="*/ 793411 h 2509664"/>
              <a:gd name="connisteX13" fmla="*/ 2930352 w 3140621"/>
              <a:gd name="connsiteY13" fmla="*/ 188256 h 2509664"/>
              <a:gd name="connisteX14" fmla="*/ 1544782 w 3140621"/>
              <a:gd name="connsiteY14" fmla="*/ 931 h 2509664"/>
              <a:gd name="connisteX15" fmla="*/ 289387 w 3140621"/>
              <a:gd name="connsiteY15" fmla="*/ 145076 h 2509664"/>
              <a:gd name="connisteX16" fmla="*/ 58247 w 3140621"/>
              <a:gd name="connsiteY16" fmla="*/ 491151 h 2509664"/>
              <a:gd name="connisteX17" fmla="*/ 15067 w 3140621"/>
              <a:gd name="connsiteY17" fmla="*/ 735626 h 25096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</a:cxnLst>
            <a:rect l="l" t="t" r="r" b="b"/>
            <a:pathLst>
              <a:path w="4450" h="2797">
                <a:moveTo>
                  <a:pt x="0" y="0"/>
                </a:moveTo>
                <a:lnTo>
                  <a:pt x="4450" y="0"/>
                </a:lnTo>
                <a:lnTo>
                  <a:pt x="4450" y="2797"/>
                </a:lnTo>
                <a:lnTo>
                  <a:pt x="4448" y="2797"/>
                </a:lnTo>
                <a:cubicBezTo>
                  <a:pt x="4439" y="2798"/>
                  <a:pt x="4422" y="2795"/>
                  <a:pt x="4389" y="2787"/>
                </a:cubicBezTo>
                <a:cubicBezTo>
                  <a:pt x="4294" y="2764"/>
                  <a:pt x="4194" y="2769"/>
                  <a:pt x="4003" y="2674"/>
                </a:cubicBezTo>
                <a:cubicBezTo>
                  <a:pt x="3812" y="2579"/>
                  <a:pt x="3662" y="2501"/>
                  <a:pt x="3435" y="2310"/>
                </a:cubicBezTo>
                <a:cubicBezTo>
                  <a:pt x="3208" y="2119"/>
                  <a:pt x="3158" y="1942"/>
                  <a:pt x="2867" y="1719"/>
                </a:cubicBezTo>
                <a:cubicBezTo>
                  <a:pt x="2576" y="1496"/>
                  <a:pt x="2344" y="1329"/>
                  <a:pt x="1980" y="1197"/>
                </a:cubicBezTo>
                <a:cubicBezTo>
                  <a:pt x="1616" y="1065"/>
                  <a:pt x="1380" y="1146"/>
                  <a:pt x="1048" y="1060"/>
                </a:cubicBezTo>
                <a:cubicBezTo>
                  <a:pt x="716" y="974"/>
                  <a:pt x="530" y="974"/>
                  <a:pt x="321" y="765"/>
                </a:cubicBezTo>
                <a:cubicBezTo>
                  <a:pt x="112" y="556"/>
                  <a:pt x="53" y="242"/>
                  <a:pt x="3" y="15"/>
                </a:cubicBezTo>
                <a:lnTo>
                  <a:pt x="0" y="0"/>
                </a:lnTo>
                <a:close/>
              </a:path>
            </a:pathLst>
          </a:custGeom>
          <a:solidFill>
            <a:srgbClr val="B3D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494665" y="6036945"/>
            <a:ext cx="3037205" cy="81788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972" h="1339">
                <a:moveTo>
                  <a:pt x="2687" y="0"/>
                </a:moveTo>
                <a:cubicBezTo>
                  <a:pt x="2825" y="1"/>
                  <a:pt x="2966" y="11"/>
                  <a:pt x="3135" y="36"/>
                </a:cubicBezTo>
                <a:cubicBezTo>
                  <a:pt x="3520" y="94"/>
                  <a:pt x="3728" y="178"/>
                  <a:pt x="4054" y="325"/>
                </a:cubicBezTo>
                <a:cubicBezTo>
                  <a:pt x="4380" y="473"/>
                  <a:pt x="4582" y="569"/>
                  <a:pt x="4766" y="775"/>
                </a:cubicBezTo>
                <a:cubicBezTo>
                  <a:pt x="4944" y="974"/>
                  <a:pt x="4949" y="1124"/>
                  <a:pt x="4971" y="1332"/>
                </a:cubicBezTo>
                <a:lnTo>
                  <a:pt x="4972" y="1339"/>
                </a:lnTo>
                <a:lnTo>
                  <a:pt x="0" y="1339"/>
                </a:lnTo>
                <a:lnTo>
                  <a:pt x="6" y="1333"/>
                </a:lnTo>
                <a:cubicBezTo>
                  <a:pt x="522" y="756"/>
                  <a:pt x="1168" y="317"/>
                  <a:pt x="1894" y="73"/>
                </a:cubicBezTo>
                <a:lnTo>
                  <a:pt x="1943" y="57"/>
                </a:lnTo>
                <a:lnTo>
                  <a:pt x="1959" y="55"/>
                </a:lnTo>
                <a:cubicBezTo>
                  <a:pt x="2012" y="48"/>
                  <a:pt x="2068" y="42"/>
                  <a:pt x="2127" y="36"/>
                </a:cubicBezTo>
                <a:cubicBezTo>
                  <a:pt x="2340" y="15"/>
                  <a:pt x="2511" y="-1"/>
                  <a:pt x="2687" y="0"/>
                </a:cubicBezTo>
                <a:close/>
              </a:path>
            </a:pathLst>
          </a:custGeom>
          <a:solidFill>
            <a:srgbClr val="FFC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1905"/>
            <a:ext cx="5384800" cy="2699385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15830" h="11244">
                <a:moveTo>
                  <a:pt x="0" y="0"/>
                </a:moveTo>
                <a:lnTo>
                  <a:pt x="15755" y="0"/>
                </a:lnTo>
                <a:lnTo>
                  <a:pt x="15759" y="41"/>
                </a:lnTo>
                <a:cubicBezTo>
                  <a:pt x="15765" y="96"/>
                  <a:pt x="15771" y="153"/>
                  <a:pt x="15777" y="210"/>
                </a:cubicBezTo>
                <a:cubicBezTo>
                  <a:pt x="15877" y="1131"/>
                  <a:pt x="15877" y="1564"/>
                  <a:pt x="15401" y="2376"/>
                </a:cubicBezTo>
                <a:cubicBezTo>
                  <a:pt x="14924" y="3189"/>
                  <a:pt x="14299" y="3922"/>
                  <a:pt x="13401" y="4274"/>
                </a:cubicBezTo>
                <a:cubicBezTo>
                  <a:pt x="12499" y="4626"/>
                  <a:pt x="12048" y="4110"/>
                  <a:pt x="10898" y="4138"/>
                </a:cubicBezTo>
                <a:cubicBezTo>
                  <a:pt x="9748" y="4166"/>
                  <a:pt x="8747" y="4166"/>
                  <a:pt x="7645" y="4410"/>
                </a:cubicBezTo>
                <a:cubicBezTo>
                  <a:pt x="6547" y="4654"/>
                  <a:pt x="6145" y="4870"/>
                  <a:pt x="5394" y="5359"/>
                </a:cubicBezTo>
                <a:cubicBezTo>
                  <a:pt x="4644" y="5844"/>
                  <a:pt x="4396" y="6196"/>
                  <a:pt x="3897" y="6848"/>
                </a:cubicBezTo>
                <a:cubicBezTo>
                  <a:pt x="3394" y="7497"/>
                  <a:pt x="3420" y="7877"/>
                  <a:pt x="2895" y="8610"/>
                </a:cubicBezTo>
                <a:cubicBezTo>
                  <a:pt x="2370" y="9339"/>
                  <a:pt x="2093" y="9907"/>
                  <a:pt x="1269" y="10504"/>
                </a:cubicBezTo>
                <a:cubicBezTo>
                  <a:pt x="831" y="10820"/>
                  <a:pt x="470" y="11046"/>
                  <a:pt x="59" y="11220"/>
                </a:cubicBezTo>
                <a:lnTo>
                  <a:pt x="0" y="11244"/>
                </a:lnTo>
                <a:lnTo>
                  <a:pt x="0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-7620" y="2855595"/>
            <a:ext cx="12199620" cy="3181350"/>
          </a:xfrm>
          <a:custGeom>
            <a:avLst/>
            <a:gdLst>
              <a:gd name="connisteX0" fmla="*/ 0 w 10382250"/>
              <a:gd name="connsiteY0" fmla="*/ 3181350 h 3181350"/>
              <a:gd name="connisteX1" fmla="*/ 533400 w 10382250"/>
              <a:gd name="connsiteY1" fmla="*/ 2609850 h 3181350"/>
              <a:gd name="connisteX2" fmla="*/ 2000250 w 10382250"/>
              <a:gd name="connsiteY2" fmla="*/ 2324100 h 3181350"/>
              <a:gd name="connisteX3" fmla="*/ 3810000 w 10382250"/>
              <a:gd name="connsiteY3" fmla="*/ 2286000 h 3181350"/>
              <a:gd name="connisteX4" fmla="*/ 5314950 w 10382250"/>
              <a:gd name="connsiteY4" fmla="*/ 2667000 h 3181350"/>
              <a:gd name="connisteX5" fmla="*/ 7315200 w 10382250"/>
              <a:gd name="connsiteY5" fmla="*/ 1600200 h 3181350"/>
              <a:gd name="connisteX6" fmla="*/ 8610600 w 10382250"/>
              <a:gd name="connsiteY6" fmla="*/ 704850 h 3181350"/>
              <a:gd name="connisteX7" fmla="*/ 9791700 w 10382250"/>
              <a:gd name="connsiteY7" fmla="*/ 457200 h 3181350"/>
              <a:gd name="connisteX8" fmla="*/ 10382250 w 10382250"/>
              <a:gd name="connsiteY8" fmla="*/ 0 h 31813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10382250" h="3181350">
                <a:moveTo>
                  <a:pt x="0" y="3181350"/>
                </a:moveTo>
                <a:cubicBezTo>
                  <a:pt x="77470" y="3072765"/>
                  <a:pt x="133350" y="2781300"/>
                  <a:pt x="533400" y="2609850"/>
                </a:cubicBezTo>
                <a:cubicBezTo>
                  <a:pt x="933450" y="2438400"/>
                  <a:pt x="1344930" y="2388870"/>
                  <a:pt x="2000250" y="2324100"/>
                </a:cubicBezTo>
                <a:cubicBezTo>
                  <a:pt x="2655570" y="2259330"/>
                  <a:pt x="3147060" y="2217420"/>
                  <a:pt x="3810000" y="2286000"/>
                </a:cubicBezTo>
                <a:cubicBezTo>
                  <a:pt x="4472940" y="2354580"/>
                  <a:pt x="4613910" y="2804160"/>
                  <a:pt x="5314950" y="2667000"/>
                </a:cubicBezTo>
                <a:cubicBezTo>
                  <a:pt x="6015990" y="2529840"/>
                  <a:pt x="6656070" y="1992630"/>
                  <a:pt x="7315200" y="1600200"/>
                </a:cubicBezTo>
                <a:cubicBezTo>
                  <a:pt x="7974330" y="1207770"/>
                  <a:pt x="8115300" y="933450"/>
                  <a:pt x="8610600" y="704850"/>
                </a:cubicBezTo>
                <a:cubicBezTo>
                  <a:pt x="9105900" y="476250"/>
                  <a:pt x="9437370" y="598170"/>
                  <a:pt x="9791700" y="457200"/>
                </a:cubicBezTo>
                <a:cubicBezTo>
                  <a:pt x="10146030" y="316230"/>
                  <a:pt x="10287635" y="86360"/>
                  <a:pt x="10382250" y="0"/>
                </a:cubicBezTo>
              </a:path>
            </a:pathLst>
          </a:custGeom>
          <a:noFill/>
          <a:ln>
            <a:solidFill>
              <a:srgbClr val="FFC675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flipV="1">
            <a:off x="9975850" y="5854065"/>
            <a:ext cx="2215515" cy="99314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044" h="2359">
                <a:moveTo>
                  <a:pt x="543" y="0"/>
                </a:moveTo>
                <a:lnTo>
                  <a:pt x="4044" y="0"/>
                </a:lnTo>
                <a:lnTo>
                  <a:pt x="4044" y="656"/>
                </a:lnTo>
                <a:lnTo>
                  <a:pt x="4027" y="657"/>
                </a:lnTo>
                <a:cubicBezTo>
                  <a:pt x="3920" y="665"/>
                  <a:pt x="3814" y="679"/>
                  <a:pt x="3704" y="703"/>
                </a:cubicBezTo>
                <a:cubicBezTo>
                  <a:pt x="3451" y="757"/>
                  <a:pt x="3359" y="806"/>
                  <a:pt x="3187" y="915"/>
                </a:cubicBezTo>
                <a:cubicBezTo>
                  <a:pt x="3015" y="1023"/>
                  <a:pt x="2958" y="1102"/>
                  <a:pt x="2843" y="1248"/>
                </a:cubicBezTo>
                <a:cubicBezTo>
                  <a:pt x="2728" y="1393"/>
                  <a:pt x="2734" y="1478"/>
                  <a:pt x="2613" y="1642"/>
                </a:cubicBezTo>
                <a:cubicBezTo>
                  <a:pt x="2493" y="1805"/>
                  <a:pt x="2429" y="1932"/>
                  <a:pt x="2240" y="2066"/>
                </a:cubicBezTo>
                <a:cubicBezTo>
                  <a:pt x="2051" y="2199"/>
                  <a:pt x="1924" y="2260"/>
                  <a:pt x="1665" y="2308"/>
                </a:cubicBezTo>
                <a:cubicBezTo>
                  <a:pt x="1407" y="2357"/>
                  <a:pt x="1206" y="2393"/>
                  <a:pt x="948" y="2308"/>
                </a:cubicBezTo>
                <a:cubicBezTo>
                  <a:pt x="690" y="2223"/>
                  <a:pt x="557" y="2066"/>
                  <a:pt x="374" y="1884"/>
                </a:cubicBezTo>
                <a:cubicBezTo>
                  <a:pt x="190" y="1702"/>
                  <a:pt x="92" y="1612"/>
                  <a:pt x="29" y="1399"/>
                </a:cubicBezTo>
                <a:cubicBezTo>
                  <a:pt x="-33" y="1187"/>
                  <a:pt x="18" y="1048"/>
                  <a:pt x="58" y="824"/>
                </a:cubicBezTo>
                <a:cubicBezTo>
                  <a:pt x="64" y="789"/>
                  <a:pt x="71" y="755"/>
                  <a:pt x="78" y="723"/>
                </a:cubicBezTo>
                <a:lnTo>
                  <a:pt x="81" y="710"/>
                </a:lnTo>
                <a:lnTo>
                  <a:pt x="86" y="700"/>
                </a:lnTo>
                <a:cubicBezTo>
                  <a:pt x="213" y="462"/>
                  <a:pt x="358" y="237"/>
                  <a:pt x="521" y="28"/>
                </a:cubicBezTo>
                <a:lnTo>
                  <a:pt x="543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227070" y="2701290"/>
            <a:ext cx="635508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dist">
              <a:buClrTx/>
              <a:buSzTx/>
              <a:buFontTx/>
            </a:pPr>
            <a:r>
              <a:rPr lang="zh-CN" altLang="zh-CN" sz="8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三、湿热质</a:t>
            </a:r>
            <a:endParaRPr lang="zh-CN" altLang="zh-CN" sz="8000" b="1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" panose="020B0500000000000000" charset="-122"/>
              <a:ea typeface="思源黑体" panose="020B0500000000000000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75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8926830" y="6350"/>
            <a:ext cx="3282315" cy="2118995"/>
          </a:xfrm>
          <a:custGeom>
            <a:avLst/>
            <a:gdLst>
              <a:gd name="connisteX0" fmla="*/ 15067 w 3140621"/>
              <a:gd name="connsiteY0" fmla="*/ 735626 h 2509664"/>
              <a:gd name="connisteX1" fmla="*/ 216997 w 3140621"/>
              <a:gd name="connsiteY1" fmla="*/ 1211876 h 2509664"/>
              <a:gd name="connisteX2" fmla="*/ 678642 w 3140621"/>
              <a:gd name="connsiteY2" fmla="*/ 1399201 h 2509664"/>
              <a:gd name="connisteX3" fmla="*/ 1270462 w 3140621"/>
              <a:gd name="connsiteY3" fmla="*/ 1486196 h 2509664"/>
              <a:gd name="connisteX4" fmla="*/ 1833707 w 3140621"/>
              <a:gd name="connsiteY4" fmla="*/ 1817666 h 2509664"/>
              <a:gd name="connisteX5" fmla="*/ 2194387 w 3140621"/>
              <a:gd name="connsiteY5" fmla="*/ 2192951 h 2509664"/>
              <a:gd name="connisteX6" fmla="*/ 2555067 w 3140621"/>
              <a:gd name="connsiteY6" fmla="*/ 2424091 h 2509664"/>
              <a:gd name="connisteX7" fmla="*/ 2800177 w 3140621"/>
              <a:gd name="connsiteY7" fmla="*/ 2495846 h 2509664"/>
              <a:gd name="connisteX8" fmla="*/ 2857962 w 3140621"/>
              <a:gd name="connsiteY8" fmla="*/ 2495846 h 2509664"/>
              <a:gd name="connisteX9" fmla="*/ 2915747 w 3140621"/>
              <a:gd name="connsiteY9" fmla="*/ 2495846 h 2509664"/>
              <a:gd name="connisteX10" fmla="*/ 3002107 w 3140621"/>
              <a:gd name="connsiteY10" fmla="*/ 2467271 h 2509664"/>
              <a:gd name="connisteX11" fmla="*/ 3117677 w 3140621"/>
              <a:gd name="connsiteY11" fmla="*/ 2323126 h 2509664"/>
              <a:gd name="connisteX12" fmla="*/ 3117677 w 3140621"/>
              <a:gd name="connsiteY12" fmla="*/ 793411 h 2509664"/>
              <a:gd name="connisteX13" fmla="*/ 2930352 w 3140621"/>
              <a:gd name="connsiteY13" fmla="*/ 188256 h 2509664"/>
              <a:gd name="connisteX14" fmla="*/ 1544782 w 3140621"/>
              <a:gd name="connsiteY14" fmla="*/ 931 h 2509664"/>
              <a:gd name="connisteX15" fmla="*/ 289387 w 3140621"/>
              <a:gd name="connsiteY15" fmla="*/ 145076 h 2509664"/>
              <a:gd name="connisteX16" fmla="*/ 58247 w 3140621"/>
              <a:gd name="connsiteY16" fmla="*/ 491151 h 2509664"/>
              <a:gd name="connisteX17" fmla="*/ 15067 w 3140621"/>
              <a:gd name="connsiteY17" fmla="*/ 735626 h 25096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</a:cxnLst>
            <a:rect l="l" t="t" r="r" b="b"/>
            <a:pathLst>
              <a:path w="4450" h="2797">
                <a:moveTo>
                  <a:pt x="0" y="0"/>
                </a:moveTo>
                <a:lnTo>
                  <a:pt x="4450" y="0"/>
                </a:lnTo>
                <a:lnTo>
                  <a:pt x="4450" y="2797"/>
                </a:lnTo>
                <a:lnTo>
                  <a:pt x="4448" y="2797"/>
                </a:lnTo>
                <a:cubicBezTo>
                  <a:pt x="4439" y="2798"/>
                  <a:pt x="4422" y="2795"/>
                  <a:pt x="4389" y="2787"/>
                </a:cubicBezTo>
                <a:cubicBezTo>
                  <a:pt x="4294" y="2764"/>
                  <a:pt x="4194" y="2769"/>
                  <a:pt x="4003" y="2674"/>
                </a:cubicBezTo>
                <a:cubicBezTo>
                  <a:pt x="3812" y="2579"/>
                  <a:pt x="3662" y="2501"/>
                  <a:pt x="3435" y="2310"/>
                </a:cubicBezTo>
                <a:cubicBezTo>
                  <a:pt x="3208" y="2119"/>
                  <a:pt x="3158" y="1942"/>
                  <a:pt x="2867" y="1719"/>
                </a:cubicBezTo>
                <a:cubicBezTo>
                  <a:pt x="2576" y="1496"/>
                  <a:pt x="2344" y="1329"/>
                  <a:pt x="1980" y="1197"/>
                </a:cubicBezTo>
                <a:cubicBezTo>
                  <a:pt x="1616" y="1065"/>
                  <a:pt x="1380" y="1146"/>
                  <a:pt x="1048" y="1060"/>
                </a:cubicBezTo>
                <a:cubicBezTo>
                  <a:pt x="716" y="974"/>
                  <a:pt x="530" y="974"/>
                  <a:pt x="321" y="765"/>
                </a:cubicBezTo>
                <a:cubicBezTo>
                  <a:pt x="112" y="556"/>
                  <a:pt x="53" y="242"/>
                  <a:pt x="3" y="15"/>
                </a:cubicBezTo>
                <a:lnTo>
                  <a:pt x="0" y="0"/>
                </a:lnTo>
                <a:close/>
              </a:path>
            </a:pathLst>
          </a:custGeom>
          <a:solidFill>
            <a:srgbClr val="B3D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494665" y="6036945"/>
            <a:ext cx="3037205" cy="81788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972" h="1339">
                <a:moveTo>
                  <a:pt x="2687" y="0"/>
                </a:moveTo>
                <a:cubicBezTo>
                  <a:pt x="2825" y="1"/>
                  <a:pt x="2966" y="11"/>
                  <a:pt x="3135" y="36"/>
                </a:cubicBezTo>
                <a:cubicBezTo>
                  <a:pt x="3520" y="94"/>
                  <a:pt x="3728" y="178"/>
                  <a:pt x="4054" y="325"/>
                </a:cubicBezTo>
                <a:cubicBezTo>
                  <a:pt x="4380" y="473"/>
                  <a:pt x="4582" y="569"/>
                  <a:pt x="4766" y="775"/>
                </a:cubicBezTo>
                <a:cubicBezTo>
                  <a:pt x="4944" y="974"/>
                  <a:pt x="4949" y="1124"/>
                  <a:pt x="4971" y="1332"/>
                </a:cubicBezTo>
                <a:lnTo>
                  <a:pt x="4972" y="1339"/>
                </a:lnTo>
                <a:lnTo>
                  <a:pt x="0" y="1339"/>
                </a:lnTo>
                <a:lnTo>
                  <a:pt x="6" y="1333"/>
                </a:lnTo>
                <a:cubicBezTo>
                  <a:pt x="522" y="756"/>
                  <a:pt x="1168" y="317"/>
                  <a:pt x="1894" y="73"/>
                </a:cubicBezTo>
                <a:lnTo>
                  <a:pt x="1943" y="57"/>
                </a:lnTo>
                <a:lnTo>
                  <a:pt x="1959" y="55"/>
                </a:lnTo>
                <a:cubicBezTo>
                  <a:pt x="2012" y="48"/>
                  <a:pt x="2068" y="42"/>
                  <a:pt x="2127" y="36"/>
                </a:cubicBezTo>
                <a:cubicBezTo>
                  <a:pt x="2340" y="15"/>
                  <a:pt x="2511" y="-1"/>
                  <a:pt x="2687" y="0"/>
                </a:cubicBezTo>
                <a:close/>
              </a:path>
            </a:pathLst>
          </a:custGeom>
          <a:solidFill>
            <a:srgbClr val="FFC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1905"/>
            <a:ext cx="5384800" cy="2699385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15830" h="11244">
                <a:moveTo>
                  <a:pt x="0" y="0"/>
                </a:moveTo>
                <a:lnTo>
                  <a:pt x="15755" y="0"/>
                </a:lnTo>
                <a:lnTo>
                  <a:pt x="15759" y="41"/>
                </a:lnTo>
                <a:cubicBezTo>
                  <a:pt x="15765" y="96"/>
                  <a:pt x="15771" y="153"/>
                  <a:pt x="15777" y="210"/>
                </a:cubicBezTo>
                <a:cubicBezTo>
                  <a:pt x="15877" y="1131"/>
                  <a:pt x="15877" y="1564"/>
                  <a:pt x="15401" y="2376"/>
                </a:cubicBezTo>
                <a:cubicBezTo>
                  <a:pt x="14924" y="3189"/>
                  <a:pt x="14299" y="3922"/>
                  <a:pt x="13401" y="4274"/>
                </a:cubicBezTo>
                <a:cubicBezTo>
                  <a:pt x="12499" y="4626"/>
                  <a:pt x="12048" y="4110"/>
                  <a:pt x="10898" y="4138"/>
                </a:cubicBezTo>
                <a:cubicBezTo>
                  <a:pt x="9748" y="4166"/>
                  <a:pt x="8747" y="4166"/>
                  <a:pt x="7645" y="4410"/>
                </a:cubicBezTo>
                <a:cubicBezTo>
                  <a:pt x="6547" y="4654"/>
                  <a:pt x="6145" y="4870"/>
                  <a:pt x="5394" y="5359"/>
                </a:cubicBezTo>
                <a:cubicBezTo>
                  <a:pt x="4644" y="5844"/>
                  <a:pt x="4396" y="6196"/>
                  <a:pt x="3897" y="6848"/>
                </a:cubicBezTo>
                <a:cubicBezTo>
                  <a:pt x="3394" y="7497"/>
                  <a:pt x="3420" y="7877"/>
                  <a:pt x="2895" y="8610"/>
                </a:cubicBezTo>
                <a:cubicBezTo>
                  <a:pt x="2370" y="9339"/>
                  <a:pt x="2093" y="9907"/>
                  <a:pt x="1269" y="10504"/>
                </a:cubicBezTo>
                <a:cubicBezTo>
                  <a:pt x="831" y="10820"/>
                  <a:pt x="470" y="11046"/>
                  <a:pt x="59" y="11220"/>
                </a:cubicBezTo>
                <a:lnTo>
                  <a:pt x="0" y="11244"/>
                </a:lnTo>
                <a:lnTo>
                  <a:pt x="0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-7620" y="2855595"/>
            <a:ext cx="12199620" cy="3181350"/>
          </a:xfrm>
          <a:custGeom>
            <a:avLst/>
            <a:gdLst>
              <a:gd name="connisteX0" fmla="*/ 0 w 10382250"/>
              <a:gd name="connsiteY0" fmla="*/ 3181350 h 3181350"/>
              <a:gd name="connisteX1" fmla="*/ 533400 w 10382250"/>
              <a:gd name="connsiteY1" fmla="*/ 2609850 h 3181350"/>
              <a:gd name="connisteX2" fmla="*/ 2000250 w 10382250"/>
              <a:gd name="connsiteY2" fmla="*/ 2324100 h 3181350"/>
              <a:gd name="connisteX3" fmla="*/ 3810000 w 10382250"/>
              <a:gd name="connsiteY3" fmla="*/ 2286000 h 3181350"/>
              <a:gd name="connisteX4" fmla="*/ 5314950 w 10382250"/>
              <a:gd name="connsiteY4" fmla="*/ 2667000 h 3181350"/>
              <a:gd name="connisteX5" fmla="*/ 7315200 w 10382250"/>
              <a:gd name="connsiteY5" fmla="*/ 1600200 h 3181350"/>
              <a:gd name="connisteX6" fmla="*/ 8610600 w 10382250"/>
              <a:gd name="connsiteY6" fmla="*/ 704850 h 3181350"/>
              <a:gd name="connisteX7" fmla="*/ 9791700 w 10382250"/>
              <a:gd name="connsiteY7" fmla="*/ 457200 h 3181350"/>
              <a:gd name="connisteX8" fmla="*/ 10382250 w 10382250"/>
              <a:gd name="connsiteY8" fmla="*/ 0 h 31813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10382250" h="3181350">
                <a:moveTo>
                  <a:pt x="0" y="3181350"/>
                </a:moveTo>
                <a:cubicBezTo>
                  <a:pt x="77470" y="3072765"/>
                  <a:pt x="133350" y="2781300"/>
                  <a:pt x="533400" y="2609850"/>
                </a:cubicBezTo>
                <a:cubicBezTo>
                  <a:pt x="933450" y="2438400"/>
                  <a:pt x="1344930" y="2388870"/>
                  <a:pt x="2000250" y="2324100"/>
                </a:cubicBezTo>
                <a:cubicBezTo>
                  <a:pt x="2655570" y="2259330"/>
                  <a:pt x="3147060" y="2217420"/>
                  <a:pt x="3810000" y="2286000"/>
                </a:cubicBezTo>
                <a:cubicBezTo>
                  <a:pt x="4472940" y="2354580"/>
                  <a:pt x="4613910" y="2804160"/>
                  <a:pt x="5314950" y="2667000"/>
                </a:cubicBezTo>
                <a:cubicBezTo>
                  <a:pt x="6015990" y="2529840"/>
                  <a:pt x="6656070" y="1992630"/>
                  <a:pt x="7315200" y="1600200"/>
                </a:cubicBezTo>
                <a:cubicBezTo>
                  <a:pt x="7974330" y="1207770"/>
                  <a:pt x="8115300" y="933450"/>
                  <a:pt x="8610600" y="704850"/>
                </a:cubicBezTo>
                <a:cubicBezTo>
                  <a:pt x="9105900" y="476250"/>
                  <a:pt x="9437370" y="598170"/>
                  <a:pt x="9791700" y="457200"/>
                </a:cubicBezTo>
                <a:cubicBezTo>
                  <a:pt x="10146030" y="316230"/>
                  <a:pt x="10287635" y="86360"/>
                  <a:pt x="10382250" y="0"/>
                </a:cubicBezTo>
              </a:path>
            </a:pathLst>
          </a:custGeom>
          <a:noFill/>
          <a:ln>
            <a:solidFill>
              <a:srgbClr val="FFC675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flipV="1">
            <a:off x="9975850" y="5854065"/>
            <a:ext cx="2215515" cy="99314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044" h="2359">
                <a:moveTo>
                  <a:pt x="543" y="0"/>
                </a:moveTo>
                <a:lnTo>
                  <a:pt x="4044" y="0"/>
                </a:lnTo>
                <a:lnTo>
                  <a:pt x="4044" y="656"/>
                </a:lnTo>
                <a:lnTo>
                  <a:pt x="4027" y="657"/>
                </a:lnTo>
                <a:cubicBezTo>
                  <a:pt x="3920" y="665"/>
                  <a:pt x="3814" y="679"/>
                  <a:pt x="3704" y="703"/>
                </a:cubicBezTo>
                <a:cubicBezTo>
                  <a:pt x="3451" y="757"/>
                  <a:pt x="3359" y="806"/>
                  <a:pt x="3187" y="915"/>
                </a:cubicBezTo>
                <a:cubicBezTo>
                  <a:pt x="3015" y="1023"/>
                  <a:pt x="2958" y="1102"/>
                  <a:pt x="2843" y="1248"/>
                </a:cubicBezTo>
                <a:cubicBezTo>
                  <a:pt x="2728" y="1393"/>
                  <a:pt x="2734" y="1478"/>
                  <a:pt x="2613" y="1642"/>
                </a:cubicBezTo>
                <a:cubicBezTo>
                  <a:pt x="2493" y="1805"/>
                  <a:pt x="2429" y="1932"/>
                  <a:pt x="2240" y="2066"/>
                </a:cubicBezTo>
                <a:cubicBezTo>
                  <a:pt x="2051" y="2199"/>
                  <a:pt x="1924" y="2260"/>
                  <a:pt x="1665" y="2308"/>
                </a:cubicBezTo>
                <a:cubicBezTo>
                  <a:pt x="1407" y="2357"/>
                  <a:pt x="1206" y="2393"/>
                  <a:pt x="948" y="2308"/>
                </a:cubicBezTo>
                <a:cubicBezTo>
                  <a:pt x="690" y="2223"/>
                  <a:pt x="557" y="2066"/>
                  <a:pt x="374" y="1884"/>
                </a:cubicBezTo>
                <a:cubicBezTo>
                  <a:pt x="190" y="1702"/>
                  <a:pt x="92" y="1612"/>
                  <a:pt x="29" y="1399"/>
                </a:cubicBezTo>
                <a:cubicBezTo>
                  <a:pt x="-33" y="1187"/>
                  <a:pt x="18" y="1048"/>
                  <a:pt x="58" y="824"/>
                </a:cubicBezTo>
                <a:cubicBezTo>
                  <a:pt x="64" y="789"/>
                  <a:pt x="71" y="755"/>
                  <a:pt x="78" y="723"/>
                </a:cubicBezTo>
                <a:lnTo>
                  <a:pt x="81" y="710"/>
                </a:lnTo>
                <a:lnTo>
                  <a:pt x="86" y="700"/>
                </a:lnTo>
                <a:cubicBezTo>
                  <a:pt x="213" y="462"/>
                  <a:pt x="358" y="237"/>
                  <a:pt x="521" y="28"/>
                </a:cubicBezTo>
                <a:lnTo>
                  <a:pt x="543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972560" y="712470"/>
            <a:ext cx="495427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dist">
              <a:buClrTx/>
              <a:buSzTx/>
              <a:buFontTx/>
            </a:pPr>
            <a:r>
              <a:rPr lang="zh-CN" altLang="zh-CN" sz="4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湿热体质</a:t>
            </a:r>
            <a:r>
              <a:rPr lang="zh-CN" altLang="zh-CN" sz="4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的特点</a:t>
            </a:r>
            <a:endParaRPr lang="zh-CN" altLang="zh-CN" sz="4000" b="1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" panose="020B0500000000000000" charset="-122"/>
              <a:ea typeface="思源黑体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75865" y="1837055"/>
            <a:ext cx="1452880" cy="47078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主要症状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面鼻油腻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易生痤疮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口苦异味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大便黏腻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解不尽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舌质偏红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苔黄腻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35575" y="1767840"/>
            <a:ext cx="1452880" cy="239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心理特点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性格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容易急躁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065135" y="1646555"/>
            <a:ext cx="2087880" cy="41306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发病倾向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膀胱炎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尿道炎肾炎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皮癣脚癣体癣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黄疸等肝胆病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妇科带下带黄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75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8926830" y="6350"/>
            <a:ext cx="3282315" cy="2118995"/>
          </a:xfrm>
          <a:custGeom>
            <a:avLst/>
            <a:gdLst>
              <a:gd name="connisteX0" fmla="*/ 15067 w 3140621"/>
              <a:gd name="connsiteY0" fmla="*/ 735626 h 2509664"/>
              <a:gd name="connisteX1" fmla="*/ 216997 w 3140621"/>
              <a:gd name="connsiteY1" fmla="*/ 1211876 h 2509664"/>
              <a:gd name="connisteX2" fmla="*/ 678642 w 3140621"/>
              <a:gd name="connsiteY2" fmla="*/ 1399201 h 2509664"/>
              <a:gd name="connisteX3" fmla="*/ 1270462 w 3140621"/>
              <a:gd name="connsiteY3" fmla="*/ 1486196 h 2509664"/>
              <a:gd name="connisteX4" fmla="*/ 1833707 w 3140621"/>
              <a:gd name="connsiteY4" fmla="*/ 1817666 h 2509664"/>
              <a:gd name="connisteX5" fmla="*/ 2194387 w 3140621"/>
              <a:gd name="connsiteY5" fmla="*/ 2192951 h 2509664"/>
              <a:gd name="connisteX6" fmla="*/ 2555067 w 3140621"/>
              <a:gd name="connsiteY6" fmla="*/ 2424091 h 2509664"/>
              <a:gd name="connisteX7" fmla="*/ 2800177 w 3140621"/>
              <a:gd name="connsiteY7" fmla="*/ 2495846 h 2509664"/>
              <a:gd name="connisteX8" fmla="*/ 2857962 w 3140621"/>
              <a:gd name="connsiteY8" fmla="*/ 2495846 h 2509664"/>
              <a:gd name="connisteX9" fmla="*/ 2915747 w 3140621"/>
              <a:gd name="connsiteY9" fmla="*/ 2495846 h 2509664"/>
              <a:gd name="connisteX10" fmla="*/ 3002107 w 3140621"/>
              <a:gd name="connsiteY10" fmla="*/ 2467271 h 2509664"/>
              <a:gd name="connisteX11" fmla="*/ 3117677 w 3140621"/>
              <a:gd name="connsiteY11" fmla="*/ 2323126 h 2509664"/>
              <a:gd name="connisteX12" fmla="*/ 3117677 w 3140621"/>
              <a:gd name="connsiteY12" fmla="*/ 793411 h 2509664"/>
              <a:gd name="connisteX13" fmla="*/ 2930352 w 3140621"/>
              <a:gd name="connsiteY13" fmla="*/ 188256 h 2509664"/>
              <a:gd name="connisteX14" fmla="*/ 1544782 w 3140621"/>
              <a:gd name="connsiteY14" fmla="*/ 931 h 2509664"/>
              <a:gd name="connisteX15" fmla="*/ 289387 w 3140621"/>
              <a:gd name="connsiteY15" fmla="*/ 145076 h 2509664"/>
              <a:gd name="connisteX16" fmla="*/ 58247 w 3140621"/>
              <a:gd name="connsiteY16" fmla="*/ 491151 h 2509664"/>
              <a:gd name="connisteX17" fmla="*/ 15067 w 3140621"/>
              <a:gd name="connsiteY17" fmla="*/ 735626 h 25096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</a:cxnLst>
            <a:rect l="l" t="t" r="r" b="b"/>
            <a:pathLst>
              <a:path w="4450" h="2797">
                <a:moveTo>
                  <a:pt x="0" y="0"/>
                </a:moveTo>
                <a:lnTo>
                  <a:pt x="4450" y="0"/>
                </a:lnTo>
                <a:lnTo>
                  <a:pt x="4450" y="2797"/>
                </a:lnTo>
                <a:lnTo>
                  <a:pt x="4448" y="2797"/>
                </a:lnTo>
                <a:cubicBezTo>
                  <a:pt x="4439" y="2798"/>
                  <a:pt x="4422" y="2795"/>
                  <a:pt x="4389" y="2787"/>
                </a:cubicBezTo>
                <a:cubicBezTo>
                  <a:pt x="4294" y="2764"/>
                  <a:pt x="4194" y="2769"/>
                  <a:pt x="4003" y="2674"/>
                </a:cubicBezTo>
                <a:cubicBezTo>
                  <a:pt x="3812" y="2579"/>
                  <a:pt x="3662" y="2501"/>
                  <a:pt x="3435" y="2310"/>
                </a:cubicBezTo>
                <a:cubicBezTo>
                  <a:pt x="3208" y="2119"/>
                  <a:pt x="3158" y="1942"/>
                  <a:pt x="2867" y="1719"/>
                </a:cubicBezTo>
                <a:cubicBezTo>
                  <a:pt x="2576" y="1496"/>
                  <a:pt x="2344" y="1329"/>
                  <a:pt x="1980" y="1197"/>
                </a:cubicBezTo>
                <a:cubicBezTo>
                  <a:pt x="1616" y="1065"/>
                  <a:pt x="1380" y="1146"/>
                  <a:pt x="1048" y="1060"/>
                </a:cubicBezTo>
                <a:cubicBezTo>
                  <a:pt x="716" y="974"/>
                  <a:pt x="530" y="974"/>
                  <a:pt x="321" y="765"/>
                </a:cubicBezTo>
                <a:cubicBezTo>
                  <a:pt x="112" y="556"/>
                  <a:pt x="53" y="242"/>
                  <a:pt x="3" y="15"/>
                </a:cubicBezTo>
                <a:lnTo>
                  <a:pt x="0" y="0"/>
                </a:lnTo>
                <a:close/>
              </a:path>
            </a:pathLst>
          </a:custGeom>
          <a:solidFill>
            <a:srgbClr val="B3D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494665" y="6036945"/>
            <a:ext cx="3037205" cy="81788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972" h="1339">
                <a:moveTo>
                  <a:pt x="2687" y="0"/>
                </a:moveTo>
                <a:cubicBezTo>
                  <a:pt x="2825" y="1"/>
                  <a:pt x="2966" y="11"/>
                  <a:pt x="3135" y="36"/>
                </a:cubicBezTo>
                <a:cubicBezTo>
                  <a:pt x="3520" y="94"/>
                  <a:pt x="3728" y="178"/>
                  <a:pt x="4054" y="325"/>
                </a:cubicBezTo>
                <a:cubicBezTo>
                  <a:pt x="4380" y="473"/>
                  <a:pt x="4582" y="569"/>
                  <a:pt x="4766" y="775"/>
                </a:cubicBezTo>
                <a:cubicBezTo>
                  <a:pt x="4944" y="974"/>
                  <a:pt x="4949" y="1124"/>
                  <a:pt x="4971" y="1332"/>
                </a:cubicBezTo>
                <a:lnTo>
                  <a:pt x="4972" y="1339"/>
                </a:lnTo>
                <a:lnTo>
                  <a:pt x="0" y="1339"/>
                </a:lnTo>
                <a:lnTo>
                  <a:pt x="6" y="1333"/>
                </a:lnTo>
                <a:cubicBezTo>
                  <a:pt x="522" y="756"/>
                  <a:pt x="1168" y="317"/>
                  <a:pt x="1894" y="73"/>
                </a:cubicBezTo>
                <a:lnTo>
                  <a:pt x="1943" y="57"/>
                </a:lnTo>
                <a:lnTo>
                  <a:pt x="1959" y="55"/>
                </a:lnTo>
                <a:cubicBezTo>
                  <a:pt x="2012" y="48"/>
                  <a:pt x="2068" y="42"/>
                  <a:pt x="2127" y="36"/>
                </a:cubicBezTo>
                <a:cubicBezTo>
                  <a:pt x="2340" y="15"/>
                  <a:pt x="2511" y="-1"/>
                  <a:pt x="2687" y="0"/>
                </a:cubicBezTo>
                <a:close/>
              </a:path>
            </a:pathLst>
          </a:custGeom>
          <a:solidFill>
            <a:srgbClr val="FFC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1905"/>
            <a:ext cx="5384800" cy="2699385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15830" h="11244">
                <a:moveTo>
                  <a:pt x="0" y="0"/>
                </a:moveTo>
                <a:lnTo>
                  <a:pt x="15755" y="0"/>
                </a:lnTo>
                <a:lnTo>
                  <a:pt x="15759" y="41"/>
                </a:lnTo>
                <a:cubicBezTo>
                  <a:pt x="15765" y="96"/>
                  <a:pt x="15771" y="153"/>
                  <a:pt x="15777" y="210"/>
                </a:cubicBezTo>
                <a:cubicBezTo>
                  <a:pt x="15877" y="1131"/>
                  <a:pt x="15877" y="1564"/>
                  <a:pt x="15401" y="2376"/>
                </a:cubicBezTo>
                <a:cubicBezTo>
                  <a:pt x="14924" y="3189"/>
                  <a:pt x="14299" y="3922"/>
                  <a:pt x="13401" y="4274"/>
                </a:cubicBezTo>
                <a:cubicBezTo>
                  <a:pt x="12499" y="4626"/>
                  <a:pt x="12048" y="4110"/>
                  <a:pt x="10898" y="4138"/>
                </a:cubicBezTo>
                <a:cubicBezTo>
                  <a:pt x="9748" y="4166"/>
                  <a:pt x="8747" y="4166"/>
                  <a:pt x="7645" y="4410"/>
                </a:cubicBezTo>
                <a:cubicBezTo>
                  <a:pt x="6547" y="4654"/>
                  <a:pt x="6145" y="4870"/>
                  <a:pt x="5394" y="5359"/>
                </a:cubicBezTo>
                <a:cubicBezTo>
                  <a:pt x="4644" y="5844"/>
                  <a:pt x="4396" y="6196"/>
                  <a:pt x="3897" y="6848"/>
                </a:cubicBezTo>
                <a:cubicBezTo>
                  <a:pt x="3394" y="7497"/>
                  <a:pt x="3420" y="7877"/>
                  <a:pt x="2895" y="8610"/>
                </a:cubicBezTo>
                <a:cubicBezTo>
                  <a:pt x="2370" y="9339"/>
                  <a:pt x="2093" y="9907"/>
                  <a:pt x="1269" y="10504"/>
                </a:cubicBezTo>
                <a:cubicBezTo>
                  <a:pt x="831" y="10820"/>
                  <a:pt x="470" y="11046"/>
                  <a:pt x="59" y="11220"/>
                </a:cubicBezTo>
                <a:lnTo>
                  <a:pt x="0" y="11244"/>
                </a:lnTo>
                <a:lnTo>
                  <a:pt x="0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-7620" y="2855595"/>
            <a:ext cx="12199620" cy="3181350"/>
          </a:xfrm>
          <a:custGeom>
            <a:avLst/>
            <a:gdLst>
              <a:gd name="connisteX0" fmla="*/ 0 w 10382250"/>
              <a:gd name="connsiteY0" fmla="*/ 3181350 h 3181350"/>
              <a:gd name="connisteX1" fmla="*/ 533400 w 10382250"/>
              <a:gd name="connsiteY1" fmla="*/ 2609850 h 3181350"/>
              <a:gd name="connisteX2" fmla="*/ 2000250 w 10382250"/>
              <a:gd name="connsiteY2" fmla="*/ 2324100 h 3181350"/>
              <a:gd name="connisteX3" fmla="*/ 3810000 w 10382250"/>
              <a:gd name="connsiteY3" fmla="*/ 2286000 h 3181350"/>
              <a:gd name="connisteX4" fmla="*/ 5314950 w 10382250"/>
              <a:gd name="connsiteY4" fmla="*/ 2667000 h 3181350"/>
              <a:gd name="connisteX5" fmla="*/ 7315200 w 10382250"/>
              <a:gd name="connsiteY5" fmla="*/ 1600200 h 3181350"/>
              <a:gd name="connisteX6" fmla="*/ 8610600 w 10382250"/>
              <a:gd name="connsiteY6" fmla="*/ 704850 h 3181350"/>
              <a:gd name="connisteX7" fmla="*/ 9791700 w 10382250"/>
              <a:gd name="connsiteY7" fmla="*/ 457200 h 3181350"/>
              <a:gd name="connisteX8" fmla="*/ 10382250 w 10382250"/>
              <a:gd name="connsiteY8" fmla="*/ 0 h 31813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10382250" h="3181350">
                <a:moveTo>
                  <a:pt x="0" y="3181350"/>
                </a:moveTo>
                <a:cubicBezTo>
                  <a:pt x="77470" y="3072765"/>
                  <a:pt x="133350" y="2781300"/>
                  <a:pt x="533400" y="2609850"/>
                </a:cubicBezTo>
                <a:cubicBezTo>
                  <a:pt x="933450" y="2438400"/>
                  <a:pt x="1344930" y="2388870"/>
                  <a:pt x="2000250" y="2324100"/>
                </a:cubicBezTo>
                <a:cubicBezTo>
                  <a:pt x="2655570" y="2259330"/>
                  <a:pt x="3147060" y="2217420"/>
                  <a:pt x="3810000" y="2286000"/>
                </a:cubicBezTo>
                <a:cubicBezTo>
                  <a:pt x="4472940" y="2354580"/>
                  <a:pt x="4613910" y="2804160"/>
                  <a:pt x="5314950" y="2667000"/>
                </a:cubicBezTo>
                <a:cubicBezTo>
                  <a:pt x="6015990" y="2529840"/>
                  <a:pt x="6656070" y="1992630"/>
                  <a:pt x="7315200" y="1600200"/>
                </a:cubicBezTo>
                <a:cubicBezTo>
                  <a:pt x="7974330" y="1207770"/>
                  <a:pt x="8115300" y="933450"/>
                  <a:pt x="8610600" y="704850"/>
                </a:cubicBezTo>
                <a:cubicBezTo>
                  <a:pt x="9105900" y="476250"/>
                  <a:pt x="9437370" y="598170"/>
                  <a:pt x="9791700" y="457200"/>
                </a:cubicBezTo>
                <a:cubicBezTo>
                  <a:pt x="10146030" y="316230"/>
                  <a:pt x="10287635" y="86360"/>
                  <a:pt x="10382250" y="0"/>
                </a:cubicBezTo>
              </a:path>
            </a:pathLst>
          </a:custGeom>
          <a:noFill/>
          <a:ln>
            <a:solidFill>
              <a:srgbClr val="FFC675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flipV="1">
            <a:off x="9975850" y="5854065"/>
            <a:ext cx="2215515" cy="99314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044" h="2359">
                <a:moveTo>
                  <a:pt x="543" y="0"/>
                </a:moveTo>
                <a:lnTo>
                  <a:pt x="4044" y="0"/>
                </a:lnTo>
                <a:lnTo>
                  <a:pt x="4044" y="656"/>
                </a:lnTo>
                <a:lnTo>
                  <a:pt x="4027" y="657"/>
                </a:lnTo>
                <a:cubicBezTo>
                  <a:pt x="3920" y="665"/>
                  <a:pt x="3814" y="679"/>
                  <a:pt x="3704" y="703"/>
                </a:cubicBezTo>
                <a:cubicBezTo>
                  <a:pt x="3451" y="757"/>
                  <a:pt x="3359" y="806"/>
                  <a:pt x="3187" y="915"/>
                </a:cubicBezTo>
                <a:cubicBezTo>
                  <a:pt x="3015" y="1023"/>
                  <a:pt x="2958" y="1102"/>
                  <a:pt x="2843" y="1248"/>
                </a:cubicBezTo>
                <a:cubicBezTo>
                  <a:pt x="2728" y="1393"/>
                  <a:pt x="2734" y="1478"/>
                  <a:pt x="2613" y="1642"/>
                </a:cubicBezTo>
                <a:cubicBezTo>
                  <a:pt x="2493" y="1805"/>
                  <a:pt x="2429" y="1932"/>
                  <a:pt x="2240" y="2066"/>
                </a:cubicBezTo>
                <a:cubicBezTo>
                  <a:pt x="2051" y="2199"/>
                  <a:pt x="1924" y="2260"/>
                  <a:pt x="1665" y="2308"/>
                </a:cubicBezTo>
                <a:cubicBezTo>
                  <a:pt x="1407" y="2357"/>
                  <a:pt x="1206" y="2393"/>
                  <a:pt x="948" y="2308"/>
                </a:cubicBezTo>
                <a:cubicBezTo>
                  <a:pt x="690" y="2223"/>
                  <a:pt x="557" y="2066"/>
                  <a:pt x="374" y="1884"/>
                </a:cubicBezTo>
                <a:cubicBezTo>
                  <a:pt x="190" y="1702"/>
                  <a:pt x="92" y="1612"/>
                  <a:pt x="29" y="1399"/>
                </a:cubicBezTo>
                <a:cubicBezTo>
                  <a:pt x="-33" y="1187"/>
                  <a:pt x="18" y="1048"/>
                  <a:pt x="58" y="824"/>
                </a:cubicBezTo>
                <a:cubicBezTo>
                  <a:pt x="64" y="789"/>
                  <a:pt x="71" y="755"/>
                  <a:pt x="78" y="723"/>
                </a:cubicBezTo>
                <a:lnTo>
                  <a:pt x="81" y="710"/>
                </a:lnTo>
                <a:lnTo>
                  <a:pt x="86" y="700"/>
                </a:lnTo>
                <a:cubicBezTo>
                  <a:pt x="213" y="462"/>
                  <a:pt x="358" y="237"/>
                  <a:pt x="521" y="28"/>
                </a:cubicBezTo>
                <a:lnTo>
                  <a:pt x="543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498340" y="373380"/>
            <a:ext cx="24803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zh-CN" sz="4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</a:rPr>
              <a:t>健康现状</a:t>
            </a:r>
            <a:endParaRPr lang="zh-CN" altLang="zh-CN" sz="4000" b="1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" panose="020B0500000000000000" charset="-122"/>
              <a:ea typeface="思源黑体" panose="020B05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02510" y="2701290"/>
            <a:ext cx="3082290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 fontAlgn="auto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500">
                <a:latin typeface="思源黑体" panose="020B0500000000000000" charset="-122"/>
                <a:ea typeface="思源黑体" panose="020B0500000000000000" charset="-122"/>
              </a:rPr>
              <a:t>亚健康状态的蔓延</a:t>
            </a:r>
            <a:endParaRPr lang="zh-CN" altLang="en-US" sz="2500">
              <a:latin typeface="思源黑体" panose="020B0500000000000000" charset="-122"/>
              <a:ea typeface="思源黑体" panose="020B0500000000000000" charset="-122"/>
            </a:endParaRPr>
          </a:p>
          <a:p>
            <a:pPr marL="342900" indent="-342900" fontAlgn="auto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500">
                <a:latin typeface="思源黑体" panose="020B0500000000000000" charset="-122"/>
                <a:ea typeface="思源黑体" panose="020B0500000000000000" charset="-122"/>
              </a:rPr>
              <a:t>慢性病的侵袭</a:t>
            </a:r>
            <a:endParaRPr lang="zh-CN" altLang="en-US" sz="2500">
              <a:latin typeface="思源黑体" panose="020B0500000000000000" charset="-122"/>
              <a:ea typeface="思源黑体" panose="020B0500000000000000" charset="-122"/>
            </a:endParaRPr>
          </a:p>
          <a:p>
            <a:pPr marL="342900" indent="-342900" fontAlgn="auto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500">
                <a:latin typeface="思源黑体" panose="020B0500000000000000" charset="-122"/>
                <a:ea typeface="思源黑体" panose="020B0500000000000000" charset="-122"/>
              </a:rPr>
              <a:t>老龄化的加速</a:t>
            </a:r>
            <a:endParaRPr lang="zh-CN" altLang="en-US" sz="2500">
              <a:latin typeface="思源黑体" panose="020B0500000000000000" charset="-122"/>
              <a:ea typeface="思源黑体" panose="020B0500000000000000" charset="-122"/>
            </a:endParaRPr>
          </a:p>
          <a:p>
            <a:pPr marL="342900" indent="-342900" fontAlgn="auto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500">
                <a:latin typeface="思源黑体" panose="020B0500000000000000" charset="-122"/>
                <a:ea typeface="思源黑体" panose="020B0500000000000000" charset="-122"/>
              </a:rPr>
              <a:t>环境污染的加剧</a:t>
            </a:r>
            <a:endParaRPr lang="zh-CN" altLang="en-US" sz="2500">
              <a:latin typeface="思源黑体" panose="020B0500000000000000" charset="-122"/>
              <a:ea typeface="思源黑体" panose="020B0500000000000000" charset="-122"/>
            </a:endParaRPr>
          </a:p>
        </p:txBody>
      </p:sp>
      <p:pic>
        <p:nvPicPr>
          <p:cNvPr id="12" name="图片 11" descr="51miz-E1128336-C87936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00065" y="1867535"/>
            <a:ext cx="4473575" cy="44735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75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8926830" y="6350"/>
            <a:ext cx="3282315" cy="2118995"/>
          </a:xfrm>
          <a:custGeom>
            <a:avLst/>
            <a:gdLst>
              <a:gd name="connisteX0" fmla="*/ 15067 w 3140621"/>
              <a:gd name="connsiteY0" fmla="*/ 735626 h 2509664"/>
              <a:gd name="connisteX1" fmla="*/ 216997 w 3140621"/>
              <a:gd name="connsiteY1" fmla="*/ 1211876 h 2509664"/>
              <a:gd name="connisteX2" fmla="*/ 678642 w 3140621"/>
              <a:gd name="connsiteY2" fmla="*/ 1399201 h 2509664"/>
              <a:gd name="connisteX3" fmla="*/ 1270462 w 3140621"/>
              <a:gd name="connsiteY3" fmla="*/ 1486196 h 2509664"/>
              <a:gd name="connisteX4" fmla="*/ 1833707 w 3140621"/>
              <a:gd name="connsiteY4" fmla="*/ 1817666 h 2509664"/>
              <a:gd name="connisteX5" fmla="*/ 2194387 w 3140621"/>
              <a:gd name="connsiteY5" fmla="*/ 2192951 h 2509664"/>
              <a:gd name="connisteX6" fmla="*/ 2555067 w 3140621"/>
              <a:gd name="connsiteY6" fmla="*/ 2424091 h 2509664"/>
              <a:gd name="connisteX7" fmla="*/ 2800177 w 3140621"/>
              <a:gd name="connsiteY7" fmla="*/ 2495846 h 2509664"/>
              <a:gd name="connisteX8" fmla="*/ 2857962 w 3140621"/>
              <a:gd name="connsiteY8" fmla="*/ 2495846 h 2509664"/>
              <a:gd name="connisteX9" fmla="*/ 2915747 w 3140621"/>
              <a:gd name="connsiteY9" fmla="*/ 2495846 h 2509664"/>
              <a:gd name="connisteX10" fmla="*/ 3002107 w 3140621"/>
              <a:gd name="connsiteY10" fmla="*/ 2467271 h 2509664"/>
              <a:gd name="connisteX11" fmla="*/ 3117677 w 3140621"/>
              <a:gd name="connsiteY11" fmla="*/ 2323126 h 2509664"/>
              <a:gd name="connisteX12" fmla="*/ 3117677 w 3140621"/>
              <a:gd name="connsiteY12" fmla="*/ 793411 h 2509664"/>
              <a:gd name="connisteX13" fmla="*/ 2930352 w 3140621"/>
              <a:gd name="connsiteY13" fmla="*/ 188256 h 2509664"/>
              <a:gd name="connisteX14" fmla="*/ 1544782 w 3140621"/>
              <a:gd name="connsiteY14" fmla="*/ 931 h 2509664"/>
              <a:gd name="connisteX15" fmla="*/ 289387 w 3140621"/>
              <a:gd name="connsiteY15" fmla="*/ 145076 h 2509664"/>
              <a:gd name="connisteX16" fmla="*/ 58247 w 3140621"/>
              <a:gd name="connsiteY16" fmla="*/ 491151 h 2509664"/>
              <a:gd name="connisteX17" fmla="*/ 15067 w 3140621"/>
              <a:gd name="connsiteY17" fmla="*/ 735626 h 25096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</a:cxnLst>
            <a:rect l="l" t="t" r="r" b="b"/>
            <a:pathLst>
              <a:path w="4450" h="2797">
                <a:moveTo>
                  <a:pt x="0" y="0"/>
                </a:moveTo>
                <a:lnTo>
                  <a:pt x="4450" y="0"/>
                </a:lnTo>
                <a:lnTo>
                  <a:pt x="4450" y="2797"/>
                </a:lnTo>
                <a:lnTo>
                  <a:pt x="4448" y="2797"/>
                </a:lnTo>
                <a:cubicBezTo>
                  <a:pt x="4439" y="2798"/>
                  <a:pt x="4422" y="2795"/>
                  <a:pt x="4389" y="2787"/>
                </a:cubicBezTo>
                <a:cubicBezTo>
                  <a:pt x="4294" y="2764"/>
                  <a:pt x="4194" y="2769"/>
                  <a:pt x="4003" y="2674"/>
                </a:cubicBezTo>
                <a:cubicBezTo>
                  <a:pt x="3812" y="2579"/>
                  <a:pt x="3662" y="2501"/>
                  <a:pt x="3435" y="2310"/>
                </a:cubicBezTo>
                <a:cubicBezTo>
                  <a:pt x="3208" y="2119"/>
                  <a:pt x="3158" y="1942"/>
                  <a:pt x="2867" y="1719"/>
                </a:cubicBezTo>
                <a:cubicBezTo>
                  <a:pt x="2576" y="1496"/>
                  <a:pt x="2344" y="1329"/>
                  <a:pt x="1980" y="1197"/>
                </a:cubicBezTo>
                <a:cubicBezTo>
                  <a:pt x="1616" y="1065"/>
                  <a:pt x="1380" y="1146"/>
                  <a:pt x="1048" y="1060"/>
                </a:cubicBezTo>
                <a:cubicBezTo>
                  <a:pt x="716" y="974"/>
                  <a:pt x="530" y="974"/>
                  <a:pt x="321" y="765"/>
                </a:cubicBezTo>
                <a:cubicBezTo>
                  <a:pt x="112" y="556"/>
                  <a:pt x="53" y="242"/>
                  <a:pt x="3" y="15"/>
                </a:cubicBezTo>
                <a:lnTo>
                  <a:pt x="0" y="0"/>
                </a:lnTo>
                <a:close/>
              </a:path>
            </a:pathLst>
          </a:custGeom>
          <a:solidFill>
            <a:srgbClr val="B3D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494665" y="6036945"/>
            <a:ext cx="3037205" cy="81788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972" h="1339">
                <a:moveTo>
                  <a:pt x="2687" y="0"/>
                </a:moveTo>
                <a:cubicBezTo>
                  <a:pt x="2825" y="1"/>
                  <a:pt x="2966" y="11"/>
                  <a:pt x="3135" y="36"/>
                </a:cubicBezTo>
                <a:cubicBezTo>
                  <a:pt x="3520" y="94"/>
                  <a:pt x="3728" y="178"/>
                  <a:pt x="4054" y="325"/>
                </a:cubicBezTo>
                <a:cubicBezTo>
                  <a:pt x="4380" y="473"/>
                  <a:pt x="4582" y="569"/>
                  <a:pt x="4766" y="775"/>
                </a:cubicBezTo>
                <a:cubicBezTo>
                  <a:pt x="4944" y="974"/>
                  <a:pt x="4949" y="1124"/>
                  <a:pt x="4971" y="1332"/>
                </a:cubicBezTo>
                <a:lnTo>
                  <a:pt x="4972" y="1339"/>
                </a:lnTo>
                <a:lnTo>
                  <a:pt x="0" y="1339"/>
                </a:lnTo>
                <a:lnTo>
                  <a:pt x="6" y="1333"/>
                </a:lnTo>
                <a:cubicBezTo>
                  <a:pt x="522" y="756"/>
                  <a:pt x="1168" y="317"/>
                  <a:pt x="1894" y="73"/>
                </a:cubicBezTo>
                <a:lnTo>
                  <a:pt x="1943" y="57"/>
                </a:lnTo>
                <a:lnTo>
                  <a:pt x="1959" y="55"/>
                </a:lnTo>
                <a:cubicBezTo>
                  <a:pt x="2012" y="48"/>
                  <a:pt x="2068" y="42"/>
                  <a:pt x="2127" y="36"/>
                </a:cubicBezTo>
                <a:cubicBezTo>
                  <a:pt x="2340" y="15"/>
                  <a:pt x="2511" y="-1"/>
                  <a:pt x="2687" y="0"/>
                </a:cubicBezTo>
                <a:close/>
              </a:path>
            </a:pathLst>
          </a:custGeom>
          <a:solidFill>
            <a:srgbClr val="FFC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1905"/>
            <a:ext cx="5384800" cy="2699385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15830" h="11244">
                <a:moveTo>
                  <a:pt x="0" y="0"/>
                </a:moveTo>
                <a:lnTo>
                  <a:pt x="15755" y="0"/>
                </a:lnTo>
                <a:lnTo>
                  <a:pt x="15759" y="41"/>
                </a:lnTo>
                <a:cubicBezTo>
                  <a:pt x="15765" y="96"/>
                  <a:pt x="15771" y="153"/>
                  <a:pt x="15777" y="210"/>
                </a:cubicBezTo>
                <a:cubicBezTo>
                  <a:pt x="15877" y="1131"/>
                  <a:pt x="15877" y="1564"/>
                  <a:pt x="15401" y="2376"/>
                </a:cubicBezTo>
                <a:cubicBezTo>
                  <a:pt x="14924" y="3189"/>
                  <a:pt x="14299" y="3922"/>
                  <a:pt x="13401" y="4274"/>
                </a:cubicBezTo>
                <a:cubicBezTo>
                  <a:pt x="12499" y="4626"/>
                  <a:pt x="12048" y="4110"/>
                  <a:pt x="10898" y="4138"/>
                </a:cubicBezTo>
                <a:cubicBezTo>
                  <a:pt x="9748" y="4166"/>
                  <a:pt x="8747" y="4166"/>
                  <a:pt x="7645" y="4410"/>
                </a:cubicBezTo>
                <a:cubicBezTo>
                  <a:pt x="6547" y="4654"/>
                  <a:pt x="6145" y="4870"/>
                  <a:pt x="5394" y="5359"/>
                </a:cubicBezTo>
                <a:cubicBezTo>
                  <a:pt x="4644" y="5844"/>
                  <a:pt x="4396" y="6196"/>
                  <a:pt x="3897" y="6848"/>
                </a:cubicBezTo>
                <a:cubicBezTo>
                  <a:pt x="3394" y="7497"/>
                  <a:pt x="3420" y="7877"/>
                  <a:pt x="2895" y="8610"/>
                </a:cubicBezTo>
                <a:cubicBezTo>
                  <a:pt x="2370" y="9339"/>
                  <a:pt x="2093" y="9907"/>
                  <a:pt x="1269" y="10504"/>
                </a:cubicBezTo>
                <a:cubicBezTo>
                  <a:pt x="831" y="10820"/>
                  <a:pt x="470" y="11046"/>
                  <a:pt x="59" y="11220"/>
                </a:cubicBezTo>
                <a:lnTo>
                  <a:pt x="0" y="11244"/>
                </a:lnTo>
                <a:lnTo>
                  <a:pt x="0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-7620" y="2855595"/>
            <a:ext cx="12199620" cy="3181350"/>
          </a:xfrm>
          <a:custGeom>
            <a:avLst/>
            <a:gdLst>
              <a:gd name="connisteX0" fmla="*/ 0 w 10382250"/>
              <a:gd name="connsiteY0" fmla="*/ 3181350 h 3181350"/>
              <a:gd name="connisteX1" fmla="*/ 533400 w 10382250"/>
              <a:gd name="connsiteY1" fmla="*/ 2609850 h 3181350"/>
              <a:gd name="connisteX2" fmla="*/ 2000250 w 10382250"/>
              <a:gd name="connsiteY2" fmla="*/ 2324100 h 3181350"/>
              <a:gd name="connisteX3" fmla="*/ 3810000 w 10382250"/>
              <a:gd name="connsiteY3" fmla="*/ 2286000 h 3181350"/>
              <a:gd name="connisteX4" fmla="*/ 5314950 w 10382250"/>
              <a:gd name="connsiteY4" fmla="*/ 2667000 h 3181350"/>
              <a:gd name="connisteX5" fmla="*/ 7315200 w 10382250"/>
              <a:gd name="connsiteY5" fmla="*/ 1600200 h 3181350"/>
              <a:gd name="connisteX6" fmla="*/ 8610600 w 10382250"/>
              <a:gd name="connsiteY6" fmla="*/ 704850 h 3181350"/>
              <a:gd name="connisteX7" fmla="*/ 9791700 w 10382250"/>
              <a:gd name="connsiteY7" fmla="*/ 457200 h 3181350"/>
              <a:gd name="connisteX8" fmla="*/ 10382250 w 10382250"/>
              <a:gd name="connsiteY8" fmla="*/ 0 h 31813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10382250" h="3181350">
                <a:moveTo>
                  <a:pt x="0" y="3181350"/>
                </a:moveTo>
                <a:cubicBezTo>
                  <a:pt x="77470" y="3072765"/>
                  <a:pt x="133350" y="2781300"/>
                  <a:pt x="533400" y="2609850"/>
                </a:cubicBezTo>
                <a:cubicBezTo>
                  <a:pt x="933450" y="2438400"/>
                  <a:pt x="1344930" y="2388870"/>
                  <a:pt x="2000250" y="2324100"/>
                </a:cubicBezTo>
                <a:cubicBezTo>
                  <a:pt x="2655570" y="2259330"/>
                  <a:pt x="3147060" y="2217420"/>
                  <a:pt x="3810000" y="2286000"/>
                </a:cubicBezTo>
                <a:cubicBezTo>
                  <a:pt x="4472940" y="2354580"/>
                  <a:pt x="4613910" y="2804160"/>
                  <a:pt x="5314950" y="2667000"/>
                </a:cubicBezTo>
                <a:cubicBezTo>
                  <a:pt x="6015990" y="2529840"/>
                  <a:pt x="6656070" y="1992630"/>
                  <a:pt x="7315200" y="1600200"/>
                </a:cubicBezTo>
                <a:cubicBezTo>
                  <a:pt x="7974330" y="1207770"/>
                  <a:pt x="8115300" y="933450"/>
                  <a:pt x="8610600" y="704850"/>
                </a:cubicBezTo>
                <a:cubicBezTo>
                  <a:pt x="9105900" y="476250"/>
                  <a:pt x="9437370" y="598170"/>
                  <a:pt x="9791700" y="457200"/>
                </a:cubicBezTo>
                <a:cubicBezTo>
                  <a:pt x="10146030" y="316230"/>
                  <a:pt x="10287635" y="86360"/>
                  <a:pt x="10382250" y="0"/>
                </a:cubicBezTo>
              </a:path>
            </a:pathLst>
          </a:custGeom>
          <a:noFill/>
          <a:ln>
            <a:solidFill>
              <a:srgbClr val="FFC675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flipV="1">
            <a:off x="9975850" y="5854065"/>
            <a:ext cx="2215515" cy="99314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044" h="2359">
                <a:moveTo>
                  <a:pt x="543" y="0"/>
                </a:moveTo>
                <a:lnTo>
                  <a:pt x="4044" y="0"/>
                </a:lnTo>
                <a:lnTo>
                  <a:pt x="4044" y="656"/>
                </a:lnTo>
                <a:lnTo>
                  <a:pt x="4027" y="657"/>
                </a:lnTo>
                <a:cubicBezTo>
                  <a:pt x="3920" y="665"/>
                  <a:pt x="3814" y="679"/>
                  <a:pt x="3704" y="703"/>
                </a:cubicBezTo>
                <a:cubicBezTo>
                  <a:pt x="3451" y="757"/>
                  <a:pt x="3359" y="806"/>
                  <a:pt x="3187" y="915"/>
                </a:cubicBezTo>
                <a:cubicBezTo>
                  <a:pt x="3015" y="1023"/>
                  <a:pt x="2958" y="1102"/>
                  <a:pt x="2843" y="1248"/>
                </a:cubicBezTo>
                <a:cubicBezTo>
                  <a:pt x="2728" y="1393"/>
                  <a:pt x="2734" y="1478"/>
                  <a:pt x="2613" y="1642"/>
                </a:cubicBezTo>
                <a:cubicBezTo>
                  <a:pt x="2493" y="1805"/>
                  <a:pt x="2429" y="1932"/>
                  <a:pt x="2240" y="2066"/>
                </a:cubicBezTo>
                <a:cubicBezTo>
                  <a:pt x="2051" y="2199"/>
                  <a:pt x="1924" y="2260"/>
                  <a:pt x="1665" y="2308"/>
                </a:cubicBezTo>
                <a:cubicBezTo>
                  <a:pt x="1407" y="2357"/>
                  <a:pt x="1206" y="2393"/>
                  <a:pt x="948" y="2308"/>
                </a:cubicBezTo>
                <a:cubicBezTo>
                  <a:pt x="690" y="2223"/>
                  <a:pt x="557" y="2066"/>
                  <a:pt x="374" y="1884"/>
                </a:cubicBezTo>
                <a:cubicBezTo>
                  <a:pt x="190" y="1702"/>
                  <a:pt x="92" y="1612"/>
                  <a:pt x="29" y="1399"/>
                </a:cubicBezTo>
                <a:cubicBezTo>
                  <a:pt x="-33" y="1187"/>
                  <a:pt x="18" y="1048"/>
                  <a:pt x="58" y="824"/>
                </a:cubicBezTo>
                <a:cubicBezTo>
                  <a:pt x="64" y="789"/>
                  <a:pt x="71" y="755"/>
                  <a:pt x="78" y="723"/>
                </a:cubicBezTo>
                <a:lnTo>
                  <a:pt x="81" y="710"/>
                </a:lnTo>
                <a:lnTo>
                  <a:pt x="86" y="700"/>
                </a:lnTo>
                <a:cubicBezTo>
                  <a:pt x="213" y="462"/>
                  <a:pt x="358" y="237"/>
                  <a:pt x="521" y="28"/>
                </a:cubicBezTo>
                <a:lnTo>
                  <a:pt x="543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315460" y="756920"/>
            <a:ext cx="461200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dist">
              <a:buClrTx/>
              <a:buSzTx/>
              <a:buFontTx/>
            </a:pPr>
            <a:r>
              <a:rPr lang="zh-CN" altLang="zh-CN" sz="4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形成原因</a:t>
            </a:r>
            <a:endParaRPr lang="zh-CN" altLang="zh-CN" sz="4000" b="1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" panose="020B0500000000000000" charset="-122"/>
              <a:ea typeface="思源黑体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52780" y="2125345"/>
            <a:ext cx="10887075" cy="316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 fontAlgn="auto">
              <a:lnSpc>
                <a:spcPct val="20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1.内因：脾虚，不运化水湿，肺气虚，不通调水道，肾阳虚不蒸腾水液，导致内湿，以脾虚为主。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 fontAlgn="auto">
              <a:lnSpc>
                <a:spcPct val="20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2.外因：气候湿热，或喜欢吃湿热的食物，比如酒、肉、糖、火锅、烧烤等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 fontAlgn="auto">
              <a:lnSpc>
                <a:spcPct val="20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3.湿气粘滞气机，阳气不能疏通，郁久生热，痘子也就长了出来。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75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8926830" y="6350"/>
            <a:ext cx="3282315" cy="2118995"/>
          </a:xfrm>
          <a:custGeom>
            <a:avLst/>
            <a:gdLst>
              <a:gd name="connisteX0" fmla="*/ 15067 w 3140621"/>
              <a:gd name="connsiteY0" fmla="*/ 735626 h 2509664"/>
              <a:gd name="connisteX1" fmla="*/ 216997 w 3140621"/>
              <a:gd name="connsiteY1" fmla="*/ 1211876 h 2509664"/>
              <a:gd name="connisteX2" fmla="*/ 678642 w 3140621"/>
              <a:gd name="connsiteY2" fmla="*/ 1399201 h 2509664"/>
              <a:gd name="connisteX3" fmla="*/ 1270462 w 3140621"/>
              <a:gd name="connsiteY3" fmla="*/ 1486196 h 2509664"/>
              <a:gd name="connisteX4" fmla="*/ 1833707 w 3140621"/>
              <a:gd name="connsiteY4" fmla="*/ 1817666 h 2509664"/>
              <a:gd name="connisteX5" fmla="*/ 2194387 w 3140621"/>
              <a:gd name="connsiteY5" fmla="*/ 2192951 h 2509664"/>
              <a:gd name="connisteX6" fmla="*/ 2555067 w 3140621"/>
              <a:gd name="connsiteY6" fmla="*/ 2424091 h 2509664"/>
              <a:gd name="connisteX7" fmla="*/ 2800177 w 3140621"/>
              <a:gd name="connsiteY7" fmla="*/ 2495846 h 2509664"/>
              <a:gd name="connisteX8" fmla="*/ 2857962 w 3140621"/>
              <a:gd name="connsiteY8" fmla="*/ 2495846 h 2509664"/>
              <a:gd name="connisteX9" fmla="*/ 2915747 w 3140621"/>
              <a:gd name="connsiteY9" fmla="*/ 2495846 h 2509664"/>
              <a:gd name="connisteX10" fmla="*/ 3002107 w 3140621"/>
              <a:gd name="connsiteY10" fmla="*/ 2467271 h 2509664"/>
              <a:gd name="connisteX11" fmla="*/ 3117677 w 3140621"/>
              <a:gd name="connsiteY11" fmla="*/ 2323126 h 2509664"/>
              <a:gd name="connisteX12" fmla="*/ 3117677 w 3140621"/>
              <a:gd name="connsiteY12" fmla="*/ 793411 h 2509664"/>
              <a:gd name="connisteX13" fmla="*/ 2930352 w 3140621"/>
              <a:gd name="connsiteY13" fmla="*/ 188256 h 2509664"/>
              <a:gd name="connisteX14" fmla="*/ 1544782 w 3140621"/>
              <a:gd name="connsiteY14" fmla="*/ 931 h 2509664"/>
              <a:gd name="connisteX15" fmla="*/ 289387 w 3140621"/>
              <a:gd name="connsiteY15" fmla="*/ 145076 h 2509664"/>
              <a:gd name="connisteX16" fmla="*/ 58247 w 3140621"/>
              <a:gd name="connsiteY16" fmla="*/ 491151 h 2509664"/>
              <a:gd name="connisteX17" fmla="*/ 15067 w 3140621"/>
              <a:gd name="connsiteY17" fmla="*/ 735626 h 25096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</a:cxnLst>
            <a:rect l="l" t="t" r="r" b="b"/>
            <a:pathLst>
              <a:path w="4450" h="2797">
                <a:moveTo>
                  <a:pt x="0" y="0"/>
                </a:moveTo>
                <a:lnTo>
                  <a:pt x="4450" y="0"/>
                </a:lnTo>
                <a:lnTo>
                  <a:pt x="4450" y="2797"/>
                </a:lnTo>
                <a:lnTo>
                  <a:pt x="4448" y="2797"/>
                </a:lnTo>
                <a:cubicBezTo>
                  <a:pt x="4439" y="2798"/>
                  <a:pt x="4422" y="2795"/>
                  <a:pt x="4389" y="2787"/>
                </a:cubicBezTo>
                <a:cubicBezTo>
                  <a:pt x="4294" y="2764"/>
                  <a:pt x="4194" y="2769"/>
                  <a:pt x="4003" y="2674"/>
                </a:cubicBezTo>
                <a:cubicBezTo>
                  <a:pt x="3812" y="2579"/>
                  <a:pt x="3662" y="2501"/>
                  <a:pt x="3435" y="2310"/>
                </a:cubicBezTo>
                <a:cubicBezTo>
                  <a:pt x="3208" y="2119"/>
                  <a:pt x="3158" y="1942"/>
                  <a:pt x="2867" y="1719"/>
                </a:cubicBezTo>
                <a:cubicBezTo>
                  <a:pt x="2576" y="1496"/>
                  <a:pt x="2344" y="1329"/>
                  <a:pt x="1980" y="1197"/>
                </a:cubicBezTo>
                <a:cubicBezTo>
                  <a:pt x="1616" y="1065"/>
                  <a:pt x="1380" y="1146"/>
                  <a:pt x="1048" y="1060"/>
                </a:cubicBezTo>
                <a:cubicBezTo>
                  <a:pt x="716" y="974"/>
                  <a:pt x="530" y="974"/>
                  <a:pt x="321" y="765"/>
                </a:cubicBezTo>
                <a:cubicBezTo>
                  <a:pt x="112" y="556"/>
                  <a:pt x="53" y="242"/>
                  <a:pt x="3" y="15"/>
                </a:cubicBezTo>
                <a:lnTo>
                  <a:pt x="0" y="0"/>
                </a:lnTo>
                <a:close/>
              </a:path>
            </a:pathLst>
          </a:custGeom>
          <a:solidFill>
            <a:srgbClr val="B3D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494665" y="6036945"/>
            <a:ext cx="3037205" cy="81788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972" h="1339">
                <a:moveTo>
                  <a:pt x="2687" y="0"/>
                </a:moveTo>
                <a:cubicBezTo>
                  <a:pt x="2825" y="1"/>
                  <a:pt x="2966" y="11"/>
                  <a:pt x="3135" y="36"/>
                </a:cubicBezTo>
                <a:cubicBezTo>
                  <a:pt x="3520" y="94"/>
                  <a:pt x="3728" y="178"/>
                  <a:pt x="4054" y="325"/>
                </a:cubicBezTo>
                <a:cubicBezTo>
                  <a:pt x="4380" y="473"/>
                  <a:pt x="4582" y="569"/>
                  <a:pt x="4766" y="775"/>
                </a:cubicBezTo>
                <a:cubicBezTo>
                  <a:pt x="4944" y="974"/>
                  <a:pt x="4949" y="1124"/>
                  <a:pt x="4971" y="1332"/>
                </a:cubicBezTo>
                <a:lnTo>
                  <a:pt x="4972" y="1339"/>
                </a:lnTo>
                <a:lnTo>
                  <a:pt x="0" y="1339"/>
                </a:lnTo>
                <a:lnTo>
                  <a:pt x="6" y="1333"/>
                </a:lnTo>
                <a:cubicBezTo>
                  <a:pt x="522" y="756"/>
                  <a:pt x="1168" y="317"/>
                  <a:pt x="1894" y="73"/>
                </a:cubicBezTo>
                <a:lnTo>
                  <a:pt x="1943" y="57"/>
                </a:lnTo>
                <a:lnTo>
                  <a:pt x="1959" y="55"/>
                </a:lnTo>
                <a:cubicBezTo>
                  <a:pt x="2012" y="48"/>
                  <a:pt x="2068" y="42"/>
                  <a:pt x="2127" y="36"/>
                </a:cubicBezTo>
                <a:cubicBezTo>
                  <a:pt x="2340" y="15"/>
                  <a:pt x="2511" y="-1"/>
                  <a:pt x="2687" y="0"/>
                </a:cubicBezTo>
                <a:close/>
              </a:path>
            </a:pathLst>
          </a:custGeom>
          <a:solidFill>
            <a:srgbClr val="FFC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1905"/>
            <a:ext cx="5384800" cy="2699385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15830" h="11244">
                <a:moveTo>
                  <a:pt x="0" y="0"/>
                </a:moveTo>
                <a:lnTo>
                  <a:pt x="15755" y="0"/>
                </a:lnTo>
                <a:lnTo>
                  <a:pt x="15759" y="41"/>
                </a:lnTo>
                <a:cubicBezTo>
                  <a:pt x="15765" y="96"/>
                  <a:pt x="15771" y="153"/>
                  <a:pt x="15777" y="210"/>
                </a:cubicBezTo>
                <a:cubicBezTo>
                  <a:pt x="15877" y="1131"/>
                  <a:pt x="15877" y="1564"/>
                  <a:pt x="15401" y="2376"/>
                </a:cubicBezTo>
                <a:cubicBezTo>
                  <a:pt x="14924" y="3189"/>
                  <a:pt x="14299" y="3922"/>
                  <a:pt x="13401" y="4274"/>
                </a:cubicBezTo>
                <a:cubicBezTo>
                  <a:pt x="12499" y="4626"/>
                  <a:pt x="12048" y="4110"/>
                  <a:pt x="10898" y="4138"/>
                </a:cubicBezTo>
                <a:cubicBezTo>
                  <a:pt x="9748" y="4166"/>
                  <a:pt x="8747" y="4166"/>
                  <a:pt x="7645" y="4410"/>
                </a:cubicBezTo>
                <a:cubicBezTo>
                  <a:pt x="6547" y="4654"/>
                  <a:pt x="6145" y="4870"/>
                  <a:pt x="5394" y="5359"/>
                </a:cubicBezTo>
                <a:cubicBezTo>
                  <a:pt x="4644" y="5844"/>
                  <a:pt x="4396" y="6196"/>
                  <a:pt x="3897" y="6848"/>
                </a:cubicBezTo>
                <a:cubicBezTo>
                  <a:pt x="3394" y="7497"/>
                  <a:pt x="3420" y="7877"/>
                  <a:pt x="2895" y="8610"/>
                </a:cubicBezTo>
                <a:cubicBezTo>
                  <a:pt x="2370" y="9339"/>
                  <a:pt x="2093" y="9907"/>
                  <a:pt x="1269" y="10504"/>
                </a:cubicBezTo>
                <a:cubicBezTo>
                  <a:pt x="831" y="10820"/>
                  <a:pt x="470" y="11046"/>
                  <a:pt x="59" y="11220"/>
                </a:cubicBezTo>
                <a:lnTo>
                  <a:pt x="0" y="11244"/>
                </a:lnTo>
                <a:lnTo>
                  <a:pt x="0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-7620" y="2855595"/>
            <a:ext cx="12199620" cy="3181350"/>
          </a:xfrm>
          <a:custGeom>
            <a:avLst/>
            <a:gdLst>
              <a:gd name="connisteX0" fmla="*/ 0 w 10382250"/>
              <a:gd name="connsiteY0" fmla="*/ 3181350 h 3181350"/>
              <a:gd name="connisteX1" fmla="*/ 533400 w 10382250"/>
              <a:gd name="connsiteY1" fmla="*/ 2609850 h 3181350"/>
              <a:gd name="connisteX2" fmla="*/ 2000250 w 10382250"/>
              <a:gd name="connsiteY2" fmla="*/ 2324100 h 3181350"/>
              <a:gd name="connisteX3" fmla="*/ 3810000 w 10382250"/>
              <a:gd name="connsiteY3" fmla="*/ 2286000 h 3181350"/>
              <a:gd name="connisteX4" fmla="*/ 5314950 w 10382250"/>
              <a:gd name="connsiteY4" fmla="*/ 2667000 h 3181350"/>
              <a:gd name="connisteX5" fmla="*/ 7315200 w 10382250"/>
              <a:gd name="connsiteY5" fmla="*/ 1600200 h 3181350"/>
              <a:gd name="connisteX6" fmla="*/ 8610600 w 10382250"/>
              <a:gd name="connsiteY6" fmla="*/ 704850 h 3181350"/>
              <a:gd name="connisteX7" fmla="*/ 9791700 w 10382250"/>
              <a:gd name="connsiteY7" fmla="*/ 457200 h 3181350"/>
              <a:gd name="connisteX8" fmla="*/ 10382250 w 10382250"/>
              <a:gd name="connsiteY8" fmla="*/ 0 h 31813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10382250" h="3181350">
                <a:moveTo>
                  <a:pt x="0" y="3181350"/>
                </a:moveTo>
                <a:cubicBezTo>
                  <a:pt x="77470" y="3072765"/>
                  <a:pt x="133350" y="2781300"/>
                  <a:pt x="533400" y="2609850"/>
                </a:cubicBezTo>
                <a:cubicBezTo>
                  <a:pt x="933450" y="2438400"/>
                  <a:pt x="1344930" y="2388870"/>
                  <a:pt x="2000250" y="2324100"/>
                </a:cubicBezTo>
                <a:cubicBezTo>
                  <a:pt x="2655570" y="2259330"/>
                  <a:pt x="3147060" y="2217420"/>
                  <a:pt x="3810000" y="2286000"/>
                </a:cubicBezTo>
                <a:cubicBezTo>
                  <a:pt x="4472940" y="2354580"/>
                  <a:pt x="4613910" y="2804160"/>
                  <a:pt x="5314950" y="2667000"/>
                </a:cubicBezTo>
                <a:cubicBezTo>
                  <a:pt x="6015990" y="2529840"/>
                  <a:pt x="6656070" y="1992630"/>
                  <a:pt x="7315200" y="1600200"/>
                </a:cubicBezTo>
                <a:cubicBezTo>
                  <a:pt x="7974330" y="1207770"/>
                  <a:pt x="8115300" y="933450"/>
                  <a:pt x="8610600" y="704850"/>
                </a:cubicBezTo>
                <a:cubicBezTo>
                  <a:pt x="9105900" y="476250"/>
                  <a:pt x="9437370" y="598170"/>
                  <a:pt x="9791700" y="457200"/>
                </a:cubicBezTo>
                <a:cubicBezTo>
                  <a:pt x="10146030" y="316230"/>
                  <a:pt x="10287635" y="86360"/>
                  <a:pt x="10382250" y="0"/>
                </a:cubicBezTo>
              </a:path>
            </a:pathLst>
          </a:custGeom>
          <a:noFill/>
          <a:ln>
            <a:solidFill>
              <a:srgbClr val="FFC675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flipV="1">
            <a:off x="9975850" y="5854065"/>
            <a:ext cx="2215515" cy="99314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044" h="2359">
                <a:moveTo>
                  <a:pt x="543" y="0"/>
                </a:moveTo>
                <a:lnTo>
                  <a:pt x="4044" y="0"/>
                </a:lnTo>
                <a:lnTo>
                  <a:pt x="4044" y="656"/>
                </a:lnTo>
                <a:lnTo>
                  <a:pt x="4027" y="657"/>
                </a:lnTo>
                <a:cubicBezTo>
                  <a:pt x="3920" y="665"/>
                  <a:pt x="3814" y="679"/>
                  <a:pt x="3704" y="703"/>
                </a:cubicBezTo>
                <a:cubicBezTo>
                  <a:pt x="3451" y="757"/>
                  <a:pt x="3359" y="806"/>
                  <a:pt x="3187" y="915"/>
                </a:cubicBezTo>
                <a:cubicBezTo>
                  <a:pt x="3015" y="1023"/>
                  <a:pt x="2958" y="1102"/>
                  <a:pt x="2843" y="1248"/>
                </a:cubicBezTo>
                <a:cubicBezTo>
                  <a:pt x="2728" y="1393"/>
                  <a:pt x="2734" y="1478"/>
                  <a:pt x="2613" y="1642"/>
                </a:cubicBezTo>
                <a:cubicBezTo>
                  <a:pt x="2493" y="1805"/>
                  <a:pt x="2429" y="1932"/>
                  <a:pt x="2240" y="2066"/>
                </a:cubicBezTo>
                <a:cubicBezTo>
                  <a:pt x="2051" y="2199"/>
                  <a:pt x="1924" y="2260"/>
                  <a:pt x="1665" y="2308"/>
                </a:cubicBezTo>
                <a:cubicBezTo>
                  <a:pt x="1407" y="2357"/>
                  <a:pt x="1206" y="2393"/>
                  <a:pt x="948" y="2308"/>
                </a:cubicBezTo>
                <a:cubicBezTo>
                  <a:pt x="690" y="2223"/>
                  <a:pt x="557" y="2066"/>
                  <a:pt x="374" y="1884"/>
                </a:cubicBezTo>
                <a:cubicBezTo>
                  <a:pt x="190" y="1702"/>
                  <a:pt x="92" y="1612"/>
                  <a:pt x="29" y="1399"/>
                </a:cubicBezTo>
                <a:cubicBezTo>
                  <a:pt x="-33" y="1187"/>
                  <a:pt x="18" y="1048"/>
                  <a:pt x="58" y="824"/>
                </a:cubicBezTo>
                <a:cubicBezTo>
                  <a:pt x="64" y="789"/>
                  <a:pt x="71" y="755"/>
                  <a:pt x="78" y="723"/>
                </a:cubicBezTo>
                <a:lnTo>
                  <a:pt x="81" y="710"/>
                </a:lnTo>
                <a:lnTo>
                  <a:pt x="86" y="700"/>
                </a:lnTo>
                <a:cubicBezTo>
                  <a:pt x="213" y="462"/>
                  <a:pt x="358" y="237"/>
                  <a:pt x="521" y="28"/>
                </a:cubicBezTo>
                <a:lnTo>
                  <a:pt x="543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531870" y="712470"/>
            <a:ext cx="552767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dist">
              <a:buClrTx/>
              <a:buSzTx/>
              <a:buFontTx/>
            </a:pPr>
            <a:r>
              <a:rPr lang="zh-CN" altLang="zh-CN" sz="4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+mn-ea"/>
              </a:rPr>
              <a:t>湿热体质</a:t>
            </a:r>
            <a:r>
              <a:rPr lang="zh-CN" altLang="zh-CN" sz="4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+mn-ea"/>
              </a:rPr>
              <a:t>的养生指导</a:t>
            </a:r>
            <a:endParaRPr lang="zh-CN" altLang="zh-CN" sz="4000" b="1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4665" y="1837055"/>
            <a:ext cx="10738485" cy="2976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饮食调理：</a:t>
            </a: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宜选用甘寒或苦寒的清利化湿食物，如绿豆（芽）、绿豆糕、绿茶、芹菜、黄瓜、苦瓜、西瓜、冬瓜、薏苡仁、赤小豆、马齿苋、藕等。少食羊肉、动物内脏等肥厚油腻之品，以及韭菜、生姜、辣椒、胡椒、花椒以及火锅、烹炸、烧烤等辛温助热的。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75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8926830" y="6350"/>
            <a:ext cx="3282315" cy="2118995"/>
          </a:xfrm>
          <a:custGeom>
            <a:avLst/>
            <a:gdLst>
              <a:gd name="connisteX0" fmla="*/ 15067 w 3140621"/>
              <a:gd name="connsiteY0" fmla="*/ 735626 h 2509664"/>
              <a:gd name="connisteX1" fmla="*/ 216997 w 3140621"/>
              <a:gd name="connsiteY1" fmla="*/ 1211876 h 2509664"/>
              <a:gd name="connisteX2" fmla="*/ 678642 w 3140621"/>
              <a:gd name="connsiteY2" fmla="*/ 1399201 h 2509664"/>
              <a:gd name="connisteX3" fmla="*/ 1270462 w 3140621"/>
              <a:gd name="connsiteY3" fmla="*/ 1486196 h 2509664"/>
              <a:gd name="connisteX4" fmla="*/ 1833707 w 3140621"/>
              <a:gd name="connsiteY4" fmla="*/ 1817666 h 2509664"/>
              <a:gd name="connisteX5" fmla="*/ 2194387 w 3140621"/>
              <a:gd name="connsiteY5" fmla="*/ 2192951 h 2509664"/>
              <a:gd name="connisteX6" fmla="*/ 2555067 w 3140621"/>
              <a:gd name="connsiteY6" fmla="*/ 2424091 h 2509664"/>
              <a:gd name="connisteX7" fmla="*/ 2800177 w 3140621"/>
              <a:gd name="connsiteY7" fmla="*/ 2495846 h 2509664"/>
              <a:gd name="connisteX8" fmla="*/ 2857962 w 3140621"/>
              <a:gd name="connsiteY8" fmla="*/ 2495846 h 2509664"/>
              <a:gd name="connisteX9" fmla="*/ 2915747 w 3140621"/>
              <a:gd name="connsiteY9" fmla="*/ 2495846 h 2509664"/>
              <a:gd name="connisteX10" fmla="*/ 3002107 w 3140621"/>
              <a:gd name="connsiteY10" fmla="*/ 2467271 h 2509664"/>
              <a:gd name="connisteX11" fmla="*/ 3117677 w 3140621"/>
              <a:gd name="connsiteY11" fmla="*/ 2323126 h 2509664"/>
              <a:gd name="connisteX12" fmla="*/ 3117677 w 3140621"/>
              <a:gd name="connsiteY12" fmla="*/ 793411 h 2509664"/>
              <a:gd name="connisteX13" fmla="*/ 2930352 w 3140621"/>
              <a:gd name="connsiteY13" fmla="*/ 188256 h 2509664"/>
              <a:gd name="connisteX14" fmla="*/ 1544782 w 3140621"/>
              <a:gd name="connsiteY14" fmla="*/ 931 h 2509664"/>
              <a:gd name="connisteX15" fmla="*/ 289387 w 3140621"/>
              <a:gd name="connsiteY15" fmla="*/ 145076 h 2509664"/>
              <a:gd name="connisteX16" fmla="*/ 58247 w 3140621"/>
              <a:gd name="connsiteY16" fmla="*/ 491151 h 2509664"/>
              <a:gd name="connisteX17" fmla="*/ 15067 w 3140621"/>
              <a:gd name="connsiteY17" fmla="*/ 735626 h 25096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</a:cxnLst>
            <a:rect l="l" t="t" r="r" b="b"/>
            <a:pathLst>
              <a:path w="4450" h="2797">
                <a:moveTo>
                  <a:pt x="0" y="0"/>
                </a:moveTo>
                <a:lnTo>
                  <a:pt x="4450" y="0"/>
                </a:lnTo>
                <a:lnTo>
                  <a:pt x="4450" y="2797"/>
                </a:lnTo>
                <a:lnTo>
                  <a:pt x="4448" y="2797"/>
                </a:lnTo>
                <a:cubicBezTo>
                  <a:pt x="4439" y="2798"/>
                  <a:pt x="4422" y="2795"/>
                  <a:pt x="4389" y="2787"/>
                </a:cubicBezTo>
                <a:cubicBezTo>
                  <a:pt x="4294" y="2764"/>
                  <a:pt x="4194" y="2769"/>
                  <a:pt x="4003" y="2674"/>
                </a:cubicBezTo>
                <a:cubicBezTo>
                  <a:pt x="3812" y="2579"/>
                  <a:pt x="3662" y="2501"/>
                  <a:pt x="3435" y="2310"/>
                </a:cubicBezTo>
                <a:cubicBezTo>
                  <a:pt x="3208" y="2119"/>
                  <a:pt x="3158" y="1942"/>
                  <a:pt x="2867" y="1719"/>
                </a:cubicBezTo>
                <a:cubicBezTo>
                  <a:pt x="2576" y="1496"/>
                  <a:pt x="2344" y="1329"/>
                  <a:pt x="1980" y="1197"/>
                </a:cubicBezTo>
                <a:cubicBezTo>
                  <a:pt x="1616" y="1065"/>
                  <a:pt x="1380" y="1146"/>
                  <a:pt x="1048" y="1060"/>
                </a:cubicBezTo>
                <a:cubicBezTo>
                  <a:pt x="716" y="974"/>
                  <a:pt x="530" y="974"/>
                  <a:pt x="321" y="765"/>
                </a:cubicBezTo>
                <a:cubicBezTo>
                  <a:pt x="112" y="556"/>
                  <a:pt x="53" y="242"/>
                  <a:pt x="3" y="15"/>
                </a:cubicBezTo>
                <a:lnTo>
                  <a:pt x="0" y="0"/>
                </a:lnTo>
                <a:close/>
              </a:path>
            </a:pathLst>
          </a:custGeom>
          <a:solidFill>
            <a:srgbClr val="B3D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494665" y="6036945"/>
            <a:ext cx="3037205" cy="81788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972" h="1339">
                <a:moveTo>
                  <a:pt x="2687" y="0"/>
                </a:moveTo>
                <a:cubicBezTo>
                  <a:pt x="2825" y="1"/>
                  <a:pt x="2966" y="11"/>
                  <a:pt x="3135" y="36"/>
                </a:cubicBezTo>
                <a:cubicBezTo>
                  <a:pt x="3520" y="94"/>
                  <a:pt x="3728" y="178"/>
                  <a:pt x="4054" y="325"/>
                </a:cubicBezTo>
                <a:cubicBezTo>
                  <a:pt x="4380" y="473"/>
                  <a:pt x="4582" y="569"/>
                  <a:pt x="4766" y="775"/>
                </a:cubicBezTo>
                <a:cubicBezTo>
                  <a:pt x="4944" y="974"/>
                  <a:pt x="4949" y="1124"/>
                  <a:pt x="4971" y="1332"/>
                </a:cubicBezTo>
                <a:lnTo>
                  <a:pt x="4972" y="1339"/>
                </a:lnTo>
                <a:lnTo>
                  <a:pt x="0" y="1339"/>
                </a:lnTo>
                <a:lnTo>
                  <a:pt x="6" y="1333"/>
                </a:lnTo>
                <a:cubicBezTo>
                  <a:pt x="522" y="756"/>
                  <a:pt x="1168" y="317"/>
                  <a:pt x="1894" y="73"/>
                </a:cubicBezTo>
                <a:lnTo>
                  <a:pt x="1943" y="57"/>
                </a:lnTo>
                <a:lnTo>
                  <a:pt x="1959" y="55"/>
                </a:lnTo>
                <a:cubicBezTo>
                  <a:pt x="2012" y="48"/>
                  <a:pt x="2068" y="42"/>
                  <a:pt x="2127" y="36"/>
                </a:cubicBezTo>
                <a:cubicBezTo>
                  <a:pt x="2340" y="15"/>
                  <a:pt x="2511" y="-1"/>
                  <a:pt x="2687" y="0"/>
                </a:cubicBezTo>
                <a:close/>
              </a:path>
            </a:pathLst>
          </a:custGeom>
          <a:solidFill>
            <a:srgbClr val="FFC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1905"/>
            <a:ext cx="5384800" cy="2699385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15830" h="11244">
                <a:moveTo>
                  <a:pt x="0" y="0"/>
                </a:moveTo>
                <a:lnTo>
                  <a:pt x="15755" y="0"/>
                </a:lnTo>
                <a:lnTo>
                  <a:pt x="15759" y="41"/>
                </a:lnTo>
                <a:cubicBezTo>
                  <a:pt x="15765" y="96"/>
                  <a:pt x="15771" y="153"/>
                  <a:pt x="15777" y="210"/>
                </a:cubicBezTo>
                <a:cubicBezTo>
                  <a:pt x="15877" y="1131"/>
                  <a:pt x="15877" y="1564"/>
                  <a:pt x="15401" y="2376"/>
                </a:cubicBezTo>
                <a:cubicBezTo>
                  <a:pt x="14924" y="3189"/>
                  <a:pt x="14299" y="3922"/>
                  <a:pt x="13401" y="4274"/>
                </a:cubicBezTo>
                <a:cubicBezTo>
                  <a:pt x="12499" y="4626"/>
                  <a:pt x="12048" y="4110"/>
                  <a:pt x="10898" y="4138"/>
                </a:cubicBezTo>
                <a:cubicBezTo>
                  <a:pt x="9748" y="4166"/>
                  <a:pt x="8747" y="4166"/>
                  <a:pt x="7645" y="4410"/>
                </a:cubicBezTo>
                <a:cubicBezTo>
                  <a:pt x="6547" y="4654"/>
                  <a:pt x="6145" y="4870"/>
                  <a:pt x="5394" y="5359"/>
                </a:cubicBezTo>
                <a:cubicBezTo>
                  <a:pt x="4644" y="5844"/>
                  <a:pt x="4396" y="6196"/>
                  <a:pt x="3897" y="6848"/>
                </a:cubicBezTo>
                <a:cubicBezTo>
                  <a:pt x="3394" y="7497"/>
                  <a:pt x="3420" y="7877"/>
                  <a:pt x="2895" y="8610"/>
                </a:cubicBezTo>
                <a:cubicBezTo>
                  <a:pt x="2370" y="9339"/>
                  <a:pt x="2093" y="9907"/>
                  <a:pt x="1269" y="10504"/>
                </a:cubicBezTo>
                <a:cubicBezTo>
                  <a:pt x="831" y="10820"/>
                  <a:pt x="470" y="11046"/>
                  <a:pt x="59" y="11220"/>
                </a:cubicBezTo>
                <a:lnTo>
                  <a:pt x="0" y="11244"/>
                </a:lnTo>
                <a:lnTo>
                  <a:pt x="0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-7620" y="2855595"/>
            <a:ext cx="12199620" cy="3181350"/>
          </a:xfrm>
          <a:custGeom>
            <a:avLst/>
            <a:gdLst>
              <a:gd name="connisteX0" fmla="*/ 0 w 10382250"/>
              <a:gd name="connsiteY0" fmla="*/ 3181350 h 3181350"/>
              <a:gd name="connisteX1" fmla="*/ 533400 w 10382250"/>
              <a:gd name="connsiteY1" fmla="*/ 2609850 h 3181350"/>
              <a:gd name="connisteX2" fmla="*/ 2000250 w 10382250"/>
              <a:gd name="connsiteY2" fmla="*/ 2324100 h 3181350"/>
              <a:gd name="connisteX3" fmla="*/ 3810000 w 10382250"/>
              <a:gd name="connsiteY3" fmla="*/ 2286000 h 3181350"/>
              <a:gd name="connisteX4" fmla="*/ 5314950 w 10382250"/>
              <a:gd name="connsiteY4" fmla="*/ 2667000 h 3181350"/>
              <a:gd name="connisteX5" fmla="*/ 7315200 w 10382250"/>
              <a:gd name="connsiteY5" fmla="*/ 1600200 h 3181350"/>
              <a:gd name="connisteX6" fmla="*/ 8610600 w 10382250"/>
              <a:gd name="connsiteY6" fmla="*/ 704850 h 3181350"/>
              <a:gd name="connisteX7" fmla="*/ 9791700 w 10382250"/>
              <a:gd name="connsiteY7" fmla="*/ 457200 h 3181350"/>
              <a:gd name="connisteX8" fmla="*/ 10382250 w 10382250"/>
              <a:gd name="connsiteY8" fmla="*/ 0 h 31813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10382250" h="3181350">
                <a:moveTo>
                  <a:pt x="0" y="3181350"/>
                </a:moveTo>
                <a:cubicBezTo>
                  <a:pt x="77470" y="3072765"/>
                  <a:pt x="133350" y="2781300"/>
                  <a:pt x="533400" y="2609850"/>
                </a:cubicBezTo>
                <a:cubicBezTo>
                  <a:pt x="933450" y="2438400"/>
                  <a:pt x="1344930" y="2388870"/>
                  <a:pt x="2000250" y="2324100"/>
                </a:cubicBezTo>
                <a:cubicBezTo>
                  <a:pt x="2655570" y="2259330"/>
                  <a:pt x="3147060" y="2217420"/>
                  <a:pt x="3810000" y="2286000"/>
                </a:cubicBezTo>
                <a:cubicBezTo>
                  <a:pt x="4472940" y="2354580"/>
                  <a:pt x="4613910" y="2804160"/>
                  <a:pt x="5314950" y="2667000"/>
                </a:cubicBezTo>
                <a:cubicBezTo>
                  <a:pt x="6015990" y="2529840"/>
                  <a:pt x="6656070" y="1992630"/>
                  <a:pt x="7315200" y="1600200"/>
                </a:cubicBezTo>
                <a:cubicBezTo>
                  <a:pt x="7974330" y="1207770"/>
                  <a:pt x="8115300" y="933450"/>
                  <a:pt x="8610600" y="704850"/>
                </a:cubicBezTo>
                <a:cubicBezTo>
                  <a:pt x="9105900" y="476250"/>
                  <a:pt x="9437370" y="598170"/>
                  <a:pt x="9791700" y="457200"/>
                </a:cubicBezTo>
                <a:cubicBezTo>
                  <a:pt x="10146030" y="316230"/>
                  <a:pt x="10287635" y="86360"/>
                  <a:pt x="10382250" y="0"/>
                </a:cubicBezTo>
              </a:path>
            </a:pathLst>
          </a:custGeom>
          <a:noFill/>
          <a:ln>
            <a:solidFill>
              <a:srgbClr val="FFC675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flipV="1">
            <a:off x="9975850" y="5854065"/>
            <a:ext cx="2215515" cy="99314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044" h="2359">
                <a:moveTo>
                  <a:pt x="543" y="0"/>
                </a:moveTo>
                <a:lnTo>
                  <a:pt x="4044" y="0"/>
                </a:lnTo>
                <a:lnTo>
                  <a:pt x="4044" y="656"/>
                </a:lnTo>
                <a:lnTo>
                  <a:pt x="4027" y="657"/>
                </a:lnTo>
                <a:cubicBezTo>
                  <a:pt x="3920" y="665"/>
                  <a:pt x="3814" y="679"/>
                  <a:pt x="3704" y="703"/>
                </a:cubicBezTo>
                <a:cubicBezTo>
                  <a:pt x="3451" y="757"/>
                  <a:pt x="3359" y="806"/>
                  <a:pt x="3187" y="915"/>
                </a:cubicBezTo>
                <a:cubicBezTo>
                  <a:pt x="3015" y="1023"/>
                  <a:pt x="2958" y="1102"/>
                  <a:pt x="2843" y="1248"/>
                </a:cubicBezTo>
                <a:cubicBezTo>
                  <a:pt x="2728" y="1393"/>
                  <a:pt x="2734" y="1478"/>
                  <a:pt x="2613" y="1642"/>
                </a:cubicBezTo>
                <a:cubicBezTo>
                  <a:pt x="2493" y="1805"/>
                  <a:pt x="2429" y="1932"/>
                  <a:pt x="2240" y="2066"/>
                </a:cubicBezTo>
                <a:cubicBezTo>
                  <a:pt x="2051" y="2199"/>
                  <a:pt x="1924" y="2260"/>
                  <a:pt x="1665" y="2308"/>
                </a:cubicBezTo>
                <a:cubicBezTo>
                  <a:pt x="1407" y="2357"/>
                  <a:pt x="1206" y="2393"/>
                  <a:pt x="948" y="2308"/>
                </a:cubicBezTo>
                <a:cubicBezTo>
                  <a:pt x="690" y="2223"/>
                  <a:pt x="557" y="2066"/>
                  <a:pt x="374" y="1884"/>
                </a:cubicBezTo>
                <a:cubicBezTo>
                  <a:pt x="190" y="1702"/>
                  <a:pt x="92" y="1612"/>
                  <a:pt x="29" y="1399"/>
                </a:cubicBezTo>
                <a:cubicBezTo>
                  <a:pt x="-33" y="1187"/>
                  <a:pt x="18" y="1048"/>
                  <a:pt x="58" y="824"/>
                </a:cubicBezTo>
                <a:cubicBezTo>
                  <a:pt x="64" y="789"/>
                  <a:pt x="71" y="755"/>
                  <a:pt x="78" y="723"/>
                </a:cubicBezTo>
                <a:lnTo>
                  <a:pt x="81" y="710"/>
                </a:lnTo>
                <a:lnTo>
                  <a:pt x="86" y="700"/>
                </a:lnTo>
                <a:cubicBezTo>
                  <a:pt x="213" y="462"/>
                  <a:pt x="358" y="237"/>
                  <a:pt x="521" y="28"/>
                </a:cubicBezTo>
                <a:lnTo>
                  <a:pt x="543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531870" y="712470"/>
            <a:ext cx="552767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dist">
              <a:buClrTx/>
              <a:buSzTx/>
              <a:buFontTx/>
            </a:pPr>
            <a:r>
              <a:rPr lang="zh-CN" altLang="zh-CN" sz="4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+mn-ea"/>
              </a:rPr>
              <a:t>湿热体质</a:t>
            </a:r>
            <a:r>
              <a:rPr lang="zh-CN" altLang="zh-CN" sz="4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+mn-ea"/>
              </a:rPr>
              <a:t>的养生指导</a:t>
            </a:r>
            <a:endParaRPr lang="zh-CN" altLang="zh-CN" sz="4000" b="1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4665" y="1837055"/>
            <a:ext cx="10738485" cy="41306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参考食疗方：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（1）栀子薏米茯苓体质膏方：栀子花、薏苡仁、茯苓、白扁豆等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（2）绿豆薏米粥：生薏苡仁、绿豆，具有清热利湿解毒的功效，适合湿热体质易长疮疖者食用。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运动保健：</a:t>
            </a: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宜做中长跑、游泳、各种球类、武术等强度较大的锻炼。夏季应避免在烈日下长时间活动，在秋高气爽季节，经常选择爬山登高，更有助于祛除湿热。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75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8926830" y="6350"/>
            <a:ext cx="3282315" cy="2118995"/>
          </a:xfrm>
          <a:custGeom>
            <a:avLst/>
            <a:gdLst>
              <a:gd name="connisteX0" fmla="*/ 15067 w 3140621"/>
              <a:gd name="connsiteY0" fmla="*/ 735626 h 2509664"/>
              <a:gd name="connisteX1" fmla="*/ 216997 w 3140621"/>
              <a:gd name="connsiteY1" fmla="*/ 1211876 h 2509664"/>
              <a:gd name="connisteX2" fmla="*/ 678642 w 3140621"/>
              <a:gd name="connsiteY2" fmla="*/ 1399201 h 2509664"/>
              <a:gd name="connisteX3" fmla="*/ 1270462 w 3140621"/>
              <a:gd name="connsiteY3" fmla="*/ 1486196 h 2509664"/>
              <a:gd name="connisteX4" fmla="*/ 1833707 w 3140621"/>
              <a:gd name="connsiteY4" fmla="*/ 1817666 h 2509664"/>
              <a:gd name="connisteX5" fmla="*/ 2194387 w 3140621"/>
              <a:gd name="connsiteY5" fmla="*/ 2192951 h 2509664"/>
              <a:gd name="connisteX6" fmla="*/ 2555067 w 3140621"/>
              <a:gd name="connsiteY6" fmla="*/ 2424091 h 2509664"/>
              <a:gd name="connisteX7" fmla="*/ 2800177 w 3140621"/>
              <a:gd name="connsiteY7" fmla="*/ 2495846 h 2509664"/>
              <a:gd name="connisteX8" fmla="*/ 2857962 w 3140621"/>
              <a:gd name="connsiteY8" fmla="*/ 2495846 h 2509664"/>
              <a:gd name="connisteX9" fmla="*/ 2915747 w 3140621"/>
              <a:gd name="connsiteY9" fmla="*/ 2495846 h 2509664"/>
              <a:gd name="connisteX10" fmla="*/ 3002107 w 3140621"/>
              <a:gd name="connsiteY10" fmla="*/ 2467271 h 2509664"/>
              <a:gd name="connisteX11" fmla="*/ 3117677 w 3140621"/>
              <a:gd name="connsiteY11" fmla="*/ 2323126 h 2509664"/>
              <a:gd name="connisteX12" fmla="*/ 3117677 w 3140621"/>
              <a:gd name="connsiteY12" fmla="*/ 793411 h 2509664"/>
              <a:gd name="connisteX13" fmla="*/ 2930352 w 3140621"/>
              <a:gd name="connsiteY13" fmla="*/ 188256 h 2509664"/>
              <a:gd name="connisteX14" fmla="*/ 1544782 w 3140621"/>
              <a:gd name="connsiteY14" fmla="*/ 931 h 2509664"/>
              <a:gd name="connisteX15" fmla="*/ 289387 w 3140621"/>
              <a:gd name="connsiteY15" fmla="*/ 145076 h 2509664"/>
              <a:gd name="connisteX16" fmla="*/ 58247 w 3140621"/>
              <a:gd name="connsiteY16" fmla="*/ 491151 h 2509664"/>
              <a:gd name="connisteX17" fmla="*/ 15067 w 3140621"/>
              <a:gd name="connsiteY17" fmla="*/ 735626 h 25096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</a:cxnLst>
            <a:rect l="l" t="t" r="r" b="b"/>
            <a:pathLst>
              <a:path w="4450" h="2797">
                <a:moveTo>
                  <a:pt x="0" y="0"/>
                </a:moveTo>
                <a:lnTo>
                  <a:pt x="4450" y="0"/>
                </a:lnTo>
                <a:lnTo>
                  <a:pt x="4450" y="2797"/>
                </a:lnTo>
                <a:lnTo>
                  <a:pt x="4448" y="2797"/>
                </a:lnTo>
                <a:cubicBezTo>
                  <a:pt x="4439" y="2798"/>
                  <a:pt x="4422" y="2795"/>
                  <a:pt x="4389" y="2787"/>
                </a:cubicBezTo>
                <a:cubicBezTo>
                  <a:pt x="4294" y="2764"/>
                  <a:pt x="4194" y="2769"/>
                  <a:pt x="4003" y="2674"/>
                </a:cubicBezTo>
                <a:cubicBezTo>
                  <a:pt x="3812" y="2579"/>
                  <a:pt x="3662" y="2501"/>
                  <a:pt x="3435" y="2310"/>
                </a:cubicBezTo>
                <a:cubicBezTo>
                  <a:pt x="3208" y="2119"/>
                  <a:pt x="3158" y="1942"/>
                  <a:pt x="2867" y="1719"/>
                </a:cubicBezTo>
                <a:cubicBezTo>
                  <a:pt x="2576" y="1496"/>
                  <a:pt x="2344" y="1329"/>
                  <a:pt x="1980" y="1197"/>
                </a:cubicBezTo>
                <a:cubicBezTo>
                  <a:pt x="1616" y="1065"/>
                  <a:pt x="1380" y="1146"/>
                  <a:pt x="1048" y="1060"/>
                </a:cubicBezTo>
                <a:cubicBezTo>
                  <a:pt x="716" y="974"/>
                  <a:pt x="530" y="974"/>
                  <a:pt x="321" y="765"/>
                </a:cubicBezTo>
                <a:cubicBezTo>
                  <a:pt x="112" y="556"/>
                  <a:pt x="53" y="242"/>
                  <a:pt x="3" y="15"/>
                </a:cubicBezTo>
                <a:lnTo>
                  <a:pt x="0" y="0"/>
                </a:lnTo>
                <a:close/>
              </a:path>
            </a:pathLst>
          </a:custGeom>
          <a:solidFill>
            <a:srgbClr val="B3D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494665" y="6036945"/>
            <a:ext cx="3037205" cy="81788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972" h="1339">
                <a:moveTo>
                  <a:pt x="2687" y="0"/>
                </a:moveTo>
                <a:cubicBezTo>
                  <a:pt x="2825" y="1"/>
                  <a:pt x="2966" y="11"/>
                  <a:pt x="3135" y="36"/>
                </a:cubicBezTo>
                <a:cubicBezTo>
                  <a:pt x="3520" y="94"/>
                  <a:pt x="3728" y="178"/>
                  <a:pt x="4054" y="325"/>
                </a:cubicBezTo>
                <a:cubicBezTo>
                  <a:pt x="4380" y="473"/>
                  <a:pt x="4582" y="569"/>
                  <a:pt x="4766" y="775"/>
                </a:cubicBezTo>
                <a:cubicBezTo>
                  <a:pt x="4944" y="974"/>
                  <a:pt x="4949" y="1124"/>
                  <a:pt x="4971" y="1332"/>
                </a:cubicBezTo>
                <a:lnTo>
                  <a:pt x="4972" y="1339"/>
                </a:lnTo>
                <a:lnTo>
                  <a:pt x="0" y="1339"/>
                </a:lnTo>
                <a:lnTo>
                  <a:pt x="6" y="1333"/>
                </a:lnTo>
                <a:cubicBezTo>
                  <a:pt x="522" y="756"/>
                  <a:pt x="1168" y="317"/>
                  <a:pt x="1894" y="73"/>
                </a:cubicBezTo>
                <a:lnTo>
                  <a:pt x="1943" y="57"/>
                </a:lnTo>
                <a:lnTo>
                  <a:pt x="1959" y="55"/>
                </a:lnTo>
                <a:cubicBezTo>
                  <a:pt x="2012" y="48"/>
                  <a:pt x="2068" y="42"/>
                  <a:pt x="2127" y="36"/>
                </a:cubicBezTo>
                <a:cubicBezTo>
                  <a:pt x="2340" y="15"/>
                  <a:pt x="2511" y="-1"/>
                  <a:pt x="2687" y="0"/>
                </a:cubicBezTo>
                <a:close/>
              </a:path>
            </a:pathLst>
          </a:custGeom>
          <a:solidFill>
            <a:srgbClr val="FFC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1905"/>
            <a:ext cx="5384800" cy="2699385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15830" h="11244">
                <a:moveTo>
                  <a:pt x="0" y="0"/>
                </a:moveTo>
                <a:lnTo>
                  <a:pt x="15755" y="0"/>
                </a:lnTo>
                <a:lnTo>
                  <a:pt x="15759" y="41"/>
                </a:lnTo>
                <a:cubicBezTo>
                  <a:pt x="15765" y="96"/>
                  <a:pt x="15771" y="153"/>
                  <a:pt x="15777" y="210"/>
                </a:cubicBezTo>
                <a:cubicBezTo>
                  <a:pt x="15877" y="1131"/>
                  <a:pt x="15877" y="1564"/>
                  <a:pt x="15401" y="2376"/>
                </a:cubicBezTo>
                <a:cubicBezTo>
                  <a:pt x="14924" y="3189"/>
                  <a:pt x="14299" y="3922"/>
                  <a:pt x="13401" y="4274"/>
                </a:cubicBezTo>
                <a:cubicBezTo>
                  <a:pt x="12499" y="4626"/>
                  <a:pt x="12048" y="4110"/>
                  <a:pt x="10898" y="4138"/>
                </a:cubicBezTo>
                <a:cubicBezTo>
                  <a:pt x="9748" y="4166"/>
                  <a:pt x="8747" y="4166"/>
                  <a:pt x="7645" y="4410"/>
                </a:cubicBezTo>
                <a:cubicBezTo>
                  <a:pt x="6547" y="4654"/>
                  <a:pt x="6145" y="4870"/>
                  <a:pt x="5394" y="5359"/>
                </a:cubicBezTo>
                <a:cubicBezTo>
                  <a:pt x="4644" y="5844"/>
                  <a:pt x="4396" y="6196"/>
                  <a:pt x="3897" y="6848"/>
                </a:cubicBezTo>
                <a:cubicBezTo>
                  <a:pt x="3394" y="7497"/>
                  <a:pt x="3420" y="7877"/>
                  <a:pt x="2895" y="8610"/>
                </a:cubicBezTo>
                <a:cubicBezTo>
                  <a:pt x="2370" y="9339"/>
                  <a:pt x="2093" y="9907"/>
                  <a:pt x="1269" y="10504"/>
                </a:cubicBezTo>
                <a:cubicBezTo>
                  <a:pt x="831" y="10820"/>
                  <a:pt x="470" y="11046"/>
                  <a:pt x="59" y="11220"/>
                </a:cubicBezTo>
                <a:lnTo>
                  <a:pt x="0" y="11244"/>
                </a:lnTo>
                <a:lnTo>
                  <a:pt x="0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-7620" y="2855595"/>
            <a:ext cx="12199620" cy="3181350"/>
          </a:xfrm>
          <a:custGeom>
            <a:avLst/>
            <a:gdLst>
              <a:gd name="connisteX0" fmla="*/ 0 w 10382250"/>
              <a:gd name="connsiteY0" fmla="*/ 3181350 h 3181350"/>
              <a:gd name="connisteX1" fmla="*/ 533400 w 10382250"/>
              <a:gd name="connsiteY1" fmla="*/ 2609850 h 3181350"/>
              <a:gd name="connisteX2" fmla="*/ 2000250 w 10382250"/>
              <a:gd name="connsiteY2" fmla="*/ 2324100 h 3181350"/>
              <a:gd name="connisteX3" fmla="*/ 3810000 w 10382250"/>
              <a:gd name="connsiteY3" fmla="*/ 2286000 h 3181350"/>
              <a:gd name="connisteX4" fmla="*/ 5314950 w 10382250"/>
              <a:gd name="connsiteY4" fmla="*/ 2667000 h 3181350"/>
              <a:gd name="connisteX5" fmla="*/ 7315200 w 10382250"/>
              <a:gd name="connsiteY5" fmla="*/ 1600200 h 3181350"/>
              <a:gd name="connisteX6" fmla="*/ 8610600 w 10382250"/>
              <a:gd name="connsiteY6" fmla="*/ 704850 h 3181350"/>
              <a:gd name="connisteX7" fmla="*/ 9791700 w 10382250"/>
              <a:gd name="connsiteY7" fmla="*/ 457200 h 3181350"/>
              <a:gd name="connisteX8" fmla="*/ 10382250 w 10382250"/>
              <a:gd name="connsiteY8" fmla="*/ 0 h 31813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10382250" h="3181350">
                <a:moveTo>
                  <a:pt x="0" y="3181350"/>
                </a:moveTo>
                <a:cubicBezTo>
                  <a:pt x="77470" y="3072765"/>
                  <a:pt x="133350" y="2781300"/>
                  <a:pt x="533400" y="2609850"/>
                </a:cubicBezTo>
                <a:cubicBezTo>
                  <a:pt x="933450" y="2438400"/>
                  <a:pt x="1344930" y="2388870"/>
                  <a:pt x="2000250" y="2324100"/>
                </a:cubicBezTo>
                <a:cubicBezTo>
                  <a:pt x="2655570" y="2259330"/>
                  <a:pt x="3147060" y="2217420"/>
                  <a:pt x="3810000" y="2286000"/>
                </a:cubicBezTo>
                <a:cubicBezTo>
                  <a:pt x="4472940" y="2354580"/>
                  <a:pt x="4613910" y="2804160"/>
                  <a:pt x="5314950" y="2667000"/>
                </a:cubicBezTo>
                <a:cubicBezTo>
                  <a:pt x="6015990" y="2529840"/>
                  <a:pt x="6656070" y="1992630"/>
                  <a:pt x="7315200" y="1600200"/>
                </a:cubicBezTo>
                <a:cubicBezTo>
                  <a:pt x="7974330" y="1207770"/>
                  <a:pt x="8115300" y="933450"/>
                  <a:pt x="8610600" y="704850"/>
                </a:cubicBezTo>
                <a:cubicBezTo>
                  <a:pt x="9105900" y="476250"/>
                  <a:pt x="9437370" y="598170"/>
                  <a:pt x="9791700" y="457200"/>
                </a:cubicBezTo>
                <a:cubicBezTo>
                  <a:pt x="10146030" y="316230"/>
                  <a:pt x="10287635" y="86360"/>
                  <a:pt x="10382250" y="0"/>
                </a:cubicBezTo>
              </a:path>
            </a:pathLst>
          </a:custGeom>
          <a:noFill/>
          <a:ln>
            <a:solidFill>
              <a:srgbClr val="FFC675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flipV="1">
            <a:off x="9975850" y="5854065"/>
            <a:ext cx="2215515" cy="99314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044" h="2359">
                <a:moveTo>
                  <a:pt x="543" y="0"/>
                </a:moveTo>
                <a:lnTo>
                  <a:pt x="4044" y="0"/>
                </a:lnTo>
                <a:lnTo>
                  <a:pt x="4044" y="656"/>
                </a:lnTo>
                <a:lnTo>
                  <a:pt x="4027" y="657"/>
                </a:lnTo>
                <a:cubicBezTo>
                  <a:pt x="3920" y="665"/>
                  <a:pt x="3814" y="679"/>
                  <a:pt x="3704" y="703"/>
                </a:cubicBezTo>
                <a:cubicBezTo>
                  <a:pt x="3451" y="757"/>
                  <a:pt x="3359" y="806"/>
                  <a:pt x="3187" y="915"/>
                </a:cubicBezTo>
                <a:cubicBezTo>
                  <a:pt x="3015" y="1023"/>
                  <a:pt x="2958" y="1102"/>
                  <a:pt x="2843" y="1248"/>
                </a:cubicBezTo>
                <a:cubicBezTo>
                  <a:pt x="2728" y="1393"/>
                  <a:pt x="2734" y="1478"/>
                  <a:pt x="2613" y="1642"/>
                </a:cubicBezTo>
                <a:cubicBezTo>
                  <a:pt x="2493" y="1805"/>
                  <a:pt x="2429" y="1932"/>
                  <a:pt x="2240" y="2066"/>
                </a:cubicBezTo>
                <a:cubicBezTo>
                  <a:pt x="2051" y="2199"/>
                  <a:pt x="1924" y="2260"/>
                  <a:pt x="1665" y="2308"/>
                </a:cubicBezTo>
                <a:cubicBezTo>
                  <a:pt x="1407" y="2357"/>
                  <a:pt x="1206" y="2393"/>
                  <a:pt x="948" y="2308"/>
                </a:cubicBezTo>
                <a:cubicBezTo>
                  <a:pt x="690" y="2223"/>
                  <a:pt x="557" y="2066"/>
                  <a:pt x="374" y="1884"/>
                </a:cubicBezTo>
                <a:cubicBezTo>
                  <a:pt x="190" y="1702"/>
                  <a:pt x="92" y="1612"/>
                  <a:pt x="29" y="1399"/>
                </a:cubicBezTo>
                <a:cubicBezTo>
                  <a:pt x="-33" y="1187"/>
                  <a:pt x="18" y="1048"/>
                  <a:pt x="58" y="824"/>
                </a:cubicBezTo>
                <a:cubicBezTo>
                  <a:pt x="64" y="789"/>
                  <a:pt x="71" y="755"/>
                  <a:pt x="78" y="723"/>
                </a:cubicBezTo>
                <a:lnTo>
                  <a:pt x="81" y="710"/>
                </a:lnTo>
                <a:lnTo>
                  <a:pt x="86" y="700"/>
                </a:lnTo>
                <a:cubicBezTo>
                  <a:pt x="213" y="462"/>
                  <a:pt x="358" y="237"/>
                  <a:pt x="521" y="28"/>
                </a:cubicBezTo>
                <a:lnTo>
                  <a:pt x="543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531870" y="556895"/>
            <a:ext cx="600837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dist">
              <a:buClrTx/>
              <a:buSzTx/>
              <a:buFontTx/>
            </a:pPr>
            <a:r>
              <a:rPr lang="zh-CN" altLang="zh-CN" sz="4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+mn-ea"/>
              </a:rPr>
              <a:t>体质与砭灸穴位</a:t>
            </a:r>
            <a:endParaRPr lang="zh-CN" altLang="zh-CN" sz="4000" b="1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4665" y="1494155"/>
            <a:ext cx="7790180" cy="5285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下脘——排湿散热的通道湿热体质特效穴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下脘是任脉穴位，和足太阴脾经交汇于此，因处在胃下口处而得名。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下脘可以起到健运脾脏功能的作用，通过加下脘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强脾胃功能来减少湿气在体内停滞。同时，积留体内的热邪可随任脉运行排散。因此，阳陵泉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经常灸下脘可起到排热除湿的效果。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取穴方法∶采取仰卧位，在脐上2寸（食指、中指和无名指三横指的宽度）。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  <p:pic>
        <p:nvPicPr>
          <p:cNvPr id="2" name="图片 1" descr="湿热穴位下脘.png"/>
          <p:cNvPicPr>
            <a:picLocks noChangeAspect="1"/>
          </p:cNvPicPr>
          <p:nvPr/>
        </p:nvPicPr>
        <p:blipFill>
          <a:blip r:embed="rId1"/>
          <a:srcRect t="16037" r="58046" b="18896"/>
          <a:stretch>
            <a:fillRect/>
          </a:stretch>
        </p:blipFill>
        <p:spPr>
          <a:xfrm>
            <a:off x="8284845" y="2125345"/>
            <a:ext cx="2910205" cy="40989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75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8926830" y="6350"/>
            <a:ext cx="3282315" cy="2118995"/>
          </a:xfrm>
          <a:custGeom>
            <a:avLst/>
            <a:gdLst>
              <a:gd name="connisteX0" fmla="*/ 15067 w 3140621"/>
              <a:gd name="connsiteY0" fmla="*/ 735626 h 2509664"/>
              <a:gd name="connisteX1" fmla="*/ 216997 w 3140621"/>
              <a:gd name="connsiteY1" fmla="*/ 1211876 h 2509664"/>
              <a:gd name="connisteX2" fmla="*/ 678642 w 3140621"/>
              <a:gd name="connsiteY2" fmla="*/ 1399201 h 2509664"/>
              <a:gd name="connisteX3" fmla="*/ 1270462 w 3140621"/>
              <a:gd name="connsiteY3" fmla="*/ 1486196 h 2509664"/>
              <a:gd name="connisteX4" fmla="*/ 1833707 w 3140621"/>
              <a:gd name="connsiteY4" fmla="*/ 1817666 h 2509664"/>
              <a:gd name="connisteX5" fmla="*/ 2194387 w 3140621"/>
              <a:gd name="connsiteY5" fmla="*/ 2192951 h 2509664"/>
              <a:gd name="connisteX6" fmla="*/ 2555067 w 3140621"/>
              <a:gd name="connsiteY6" fmla="*/ 2424091 h 2509664"/>
              <a:gd name="connisteX7" fmla="*/ 2800177 w 3140621"/>
              <a:gd name="connsiteY7" fmla="*/ 2495846 h 2509664"/>
              <a:gd name="connisteX8" fmla="*/ 2857962 w 3140621"/>
              <a:gd name="connsiteY8" fmla="*/ 2495846 h 2509664"/>
              <a:gd name="connisteX9" fmla="*/ 2915747 w 3140621"/>
              <a:gd name="connsiteY9" fmla="*/ 2495846 h 2509664"/>
              <a:gd name="connisteX10" fmla="*/ 3002107 w 3140621"/>
              <a:gd name="connsiteY10" fmla="*/ 2467271 h 2509664"/>
              <a:gd name="connisteX11" fmla="*/ 3117677 w 3140621"/>
              <a:gd name="connsiteY11" fmla="*/ 2323126 h 2509664"/>
              <a:gd name="connisteX12" fmla="*/ 3117677 w 3140621"/>
              <a:gd name="connsiteY12" fmla="*/ 793411 h 2509664"/>
              <a:gd name="connisteX13" fmla="*/ 2930352 w 3140621"/>
              <a:gd name="connsiteY13" fmla="*/ 188256 h 2509664"/>
              <a:gd name="connisteX14" fmla="*/ 1544782 w 3140621"/>
              <a:gd name="connsiteY14" fmla="*/ 931 h 2509664"/>
              <a:gd name="connisteX15" fmla="*/ 289387 w 3140621"/>
              <a:gd name="connsiteY15" fmla="*/ 145076 h 2509664"/>
              <a:gd name="connisteX16" fmla="*/ 58247 w 3140621"/>
              <a:gd name="connsiteY16" fmla="*/ 491151 h 2509664"/>
              <a:gd name="connisteX17" fmla="*/ 15067 w 3140621"/>
              <a:gd name="connsiteY17" fmla="*/ 735626 h 25096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</a:cxnLst>
            <a:rect l="l" t="t" r="r" b="b"/>
            <a:pathLst>
              <a:path w="4450" h="2797">
                <a:moveTo>
                  <a:pt x="0" y="0"/>
                </a:moveTo>
                <a:lnTo>
                  <a:pt x="4450" y="0"/>
                </a:lnTo>
                <a:lnTo>
                  <a:pt x="4450" y="2797"/>
                </a:lnTo>
                <a:lnTo>
                  <a:pt x="4448" y="2797"/>
                </a:lnTo>
                <a:cubicBezTo>
                  <a:pt x="4439" y="2798"/>
                  <a:pt x="4422" y="2795"/>
                  <a:pt x="4389" y="2787"/>
                </a:cubicBezTo>
                <a:cubicBezTo>
                  <a:pt x="4294" y="2764"/>
                  <a:pt x="4194" y="2769"/>
                  <a:pt x="4003" y="2674"/>
                </a:cubicBezTo>
                <a:cubicBezTo>
                  <a:pt x="3812" y="2579"/>
                  <a:pt x="3662" y="2501"/>
                  <a:pt x="3435" y="2310"/>
                </a:cubicBezTo>
                <a:cubicBezTo>
                  <a:pt x="3208" y="2119"/>
                  <a:pt x="3158" y="1942"/>
                  <a:pt x="2867" y="1719"/>
                </a:cubicBezTo>
                <a:cubicBezTo>
                  <a:pt x="2576" y="1496"/>
                  <a:pt x="2344" y="1329"/>
                  <a:pt x="1980" y="1197"/>
                </a:cubicBezTo>
                <a:cubicBezTo>
                  <a:pt x="1616" y="1065"/>
                  <a:pt x="1380" y="1146"/>
                  <a:pt x="1048" y="1060"/>
                </a:cubicBezTo>
                <a:cubicBezTo>
                  <a:pt x="716" y="974"/>
                  <a:pt x="530" y="974"/>
                  <a:pt x="321" y="765"/>
                </a:cubicBezTo>
                <a:cubicBezTo>
                  <a:pt x="112" y="556"/>
                  <a:pt x="53" y="242"/>
                  <a:pt x="3" y="15"/>
                </a:cubicBezTo>
                <a:lnTo>
                  <a:pt x="0" y="0"/>
                </a:lnTo>
                <a:close/>
              </a:path>
            </a:pathLst>
          </a:custGeom>
          <a:solidFill>
            <a:srgbClr val="B3D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494665" y="6036945"/>
            <a:ext cx="3037205" cy="81788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972" h="1339">
                <a:moveTo>
                  <a:pt x="2687" y="0"/>
                </a:moveTo>
                <a:cubicBezTo>
                  <a:pt x="2825" y="1"/>
                  <a:pt x="2966" y="11"/>
                  <a:pt x="3135" y="36"/>
                </a:cubicBezTo>
                <a:cubicBezTo>
                  <a:pt x="3520" y="94"/>
                  <a:pt x="3728" y="178"/>
                  <a:pt x="4054" y="325"/>
                </a:cubicBezTo>
                <a:cubicBezTo>
                  <a:pt x="4380" y="473"/>
                  <a:pt x="4582" y="569"/>
                  <a:pt x="4766" y="775"/>
                </a:cubicBezTo>
                <a:cubicBezTo>
                  <a:pt x="4944" y="974"/>
                  <a:pt x="4949" y="1124"/>
                  <a:pt x="4971" y="1332"/>
                </a:cubicBezTo>
                <a:lnTo>
                  <a:pt x="4972" y="1339"/>
                </a:lnTo>
                <a:lnTo>
                  <a:pt x="0" y="1339"/>
                </a:lnTo>
                <a:lnTo>
                  <a:pt x="6" y="1333"/>
                </a:lnTo>
                <a:cubicBezTo>
                  <a:pt x="522" y="756"/>
                  <a:pt x="1168" y="317"/>
                  <a:pt x="1894" y="73"/>
                </a:cubicBezTo>
                <a:lnTo>
                  <a:pt x="1943" y="57"/>
                </a:lnTo>
                <a:lnTo>
                  <a:pt x="1959" y="55"/>
                </a:lnTo>
                <a:cubicBezTo>
                  <a:pt x="2012" y="48"/>
                  <a:pt x="2068" y="42"/>
                  <a:pt x="2127" y="36"/>
                </a:cubicBezTo>
                <a:cubicBezTo>
                  <a:pt x="2340" y="15"/>
                  <a:pt x="2511" y="-1"/>
                  <a:pt x="2687" y="0"/>
                </a:cubicBezTo>
                <a:close/>
              </a:path>
            </a:pathLst>
          </a:custGeom>
          <a:solidFill>
            <a:srgbClr val="FFC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1905"/>
            <a:ext cx="5384800" cy="2699385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15830" h="11244">
                <a:moveTo>
                  <a:pt x="0" y="0"/>
                </a:moveTo>
                <a:lnTo>
                  <a:pt x="15755" y="0"/>
                </a:lnTo>
                <a:lnTo>
                  <a:pt x="15759" y="41"/>
                </a:lnTo>
                <a:cubicBezTo>
                  <a:pt x="15765" y="96"/>
                  <a:pt x="15771" y="153"/>
                  <a:pt x="15777" y="210"/>
                </a:cubicBezTo>
                <a:cubicBezTo>
                  <a:pt x="15877" y="1131"/>
                  <a:pt x="15877" y="1564"/>
                  <a:pt x="15401" y="2376"/>
                </a:cubicBezTo>
                <a:cubicBezTo>
                  <a:pt x="14924" y="3189"/>
                  <a:pt x="14299" y="3922"/>
                  <a:pt x="13401" y="4274"/>
                </a:cubicBezTo>
                <a:cubicBezTo>
                  <a:pt x="12499" y="4626"/>
                  <a:pt x="12048" y="4110"/>
                  <a:pt x="10898" y="4138"/>
                </a:cubicBezTo>
                <a:cubicBezTo>
                  <a:pt x="9748" y="4166"/>
                  <a:pt x="8747" y="4166"/>
                  <a:pt x="7645" y="4410"/>
                </a:cubicBezTo>
                <a:cubicBezTo>
                  <a:pt x="6547" y="4654"/>
                  <a:pt x="6145" y="4870"/>
                  <a:pt x="5394" y="5359"/>
                </a:cubicBezTo>
                <a:cubicBezTo>
                  <a:pt x="4644" y="5844"/>
                  <a:pt x="4396" y="6196"/>
                  <a:pt x="3897" y="6848"/>
                </a:cubicBezTo>
                <a:cubicBezTo>
                  <a:pt x="3394" y="7497"/>
                  <a:pt x="3420" y="7877"/>
                  <a:pt x="2895" y="8610"/>
                </a:cubicBezTo>
                <a:cubicBezTo>
                  <a:pt x="2370" y="9339"/>
                  <a:pt x="2093" y="9907"/>
                  <a:pt x="1269" y="10504"/>
                </a:cubicBezTo>
                <a:cubicBezTo>
                  <a:pt x="831" y="10820"/>
                  <a:pt x="470" y="11046"/>
                  <a:pt x="59" y="11220"/>
                </a:cubicBezTo>
                <a:lnTo>
                  <a:pt x="0" y="11244"/>
                </a:lnTo>
                <a:lnTo>
                  <a:pt x="0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-7620" y="2855595"/>
            <a:ext cx="12199620" cy="3181350"/>
          </a:xfrm>
          <a:custGeom>
            <a:avLst/>
            <a:gdLst>
              <a:gd name="connisteX0" fmla="*/ 0 w 10382250"/>
              <a:gd name="connsiteY0" fmla="*/ 3181350 h 3181350"/>
              <a:gd name="connisteX1" fmla="*/ 533400 w 10382250"/>
              <a:gd name="connsiteY1" fmla="*/ 2609850 h 3181350"/>
              <a:gd name="connisteX2" fmla="*/ 2000250 w 10382250"/>
              <a:gd name="connsiteY2" fmla="*/ 2324100 h 3181350"/>
              <a:gd name="connisteX3" fmla="*/ 3810000 w 10382250"/>
              <a:gd name="connsiteY3" fmla="*/ 2286000 h 3181350"/>
              <a:gd name="connisteX4" fmla="*/ 5314950 w 10382250"/>
              <a:gd name="connsiteY4" fmla="*/ 2667000 h 3181350"/>
              <a:gd name="connisteX5" fmla="*/ 7315200 w 10382250"/>
              <a:gd name="connsiteY5" fmla="*/ 1600200 h 3181350"/>
              <a:gd name="connisteX6" fmla="*/ 8610600 w 10382250"/>
              <a:gd name="connsiteY6" fmla="*/ 704850 h 3181350"/>
              <a:gd name="connisteX7" fmla="*/ 9791700 w 10382250"/>
              <a:gd name="connsiteY7" fmla="*/ 457200 h 3181350"/>
              <a:gd name="connisteX8" fmla="*/ 10382250 w 10382250"/>
              <a:gd name="connsiteY8" fmla="*/ 0 h 31813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10382250" h="3181350">
                <a:moveTo>
                  <a:pt x="0" y="3181350"/>
                </a:moveTo>
                <a:cubicBezTo>
                  <a:pt x="77470" y="3072765"/>
                  <a:pt x="133350" y="2781300"/>
                  <a:pt x="533400" y="2609850"/>
                </a:cubicBezTo>
                <a:cubicBezTo>
                  <a:pt x="933450" y="2438400"/>
                  <a:pt x="1344930" y="2388870"/>
                  <a:pt x="2000250" y="2324100"/>
                </a:cubicBezTo>
                <a:cubicBezTo>
                  <a:pt x="2655570" y="2259330"/>
                  <a:pt x="3147060" y="2217420"/>
                  <a:pt x="3810000" y="2286000"/>
                </a:cubicBezTo>
                <a:cubicBezTo>
                  <a:pt x="4472940" y="2354580"/>
                  <a:pt x="4613910" y="2804160"/>
                  <a:pt x="5314950" y="2667000"/>
                </a:cubicBezTo>
                <a:cubicBezTo>
                  <a:pt x="6015990" y="2529840"/>
                  <a:pt x="6656070" y="1992630"/>
                  <a:pt x="7315200" y="1600200"/>
                </a:cubicBezTo>
                <a:cubicBezTo>
                  <a:pt x="7974330" y="1207770"/>
                  <a:pt x="8115300" y="933450"/>
                  <a:pt x="8610600" y="704850"/>
                </a:cubicBezTo>
                <a:cubicBezTo>
                  <a:pt x="9105900" y="476250"/>
                  <a:pt x="9437370" y="598170"/>
                  <a:pt x="9791700" y="457200"/>
                </a:cubicBezTo>
                <a:cubicBezTo>
                  <a:pt x="10146030" y="316230"/>
                  <a:pt x="10287635" y="86360"/>
                  <a:pt x="10382250" y="0"/>
                </a:cubicBezTo>
              </a:path>
            </a:pathLst>
          </a:custGeom>
          <a:noFill/>
          <a:ln>
            <a:solidFill>
              <a:srgbClr val="FFC675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flipV="1">
            <a:off x="9975850" y="5854065"/>
            <a:ext cx="2215515" cy="99314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044" h="2359">
                <a:moveTo>
                  <a:pt x="543" y="0"/>
                </a:moveTo>
                <a:lnTo>
                  <a:pt x="4044" y="0"/>
                </a:lnTo>
                <a:lnTo>
                  <a:pt x="4044" y="656"/>
                </a:lnTo>
                <a:lnTo>
                  <a:pt x="4027" y="657"/>
                </a:lnTo>
                <a:cubicBezTo>
                  <a:pt x="3920" y="665"/>
                  <a:pt x="3814" y="679"/>
                  <a:pt x="3704" y="703"/>
                </a:cubicBezTo>
                <a:cubicBezTo>
                  <a:pt x="3451" y="757"/>
                  <a:pt x="3359" y="806"/>
                  <a:pt x="3187" y="915"/>
                </a:cubicBezTo>
                <a:cubicBezTo>
                  <a:pt x="3015" y="1023"/>
                  <a:pt x="2958" y="1102"/>
                  <a:pt x="2843" y="1248"/>
                </a:cubicBezTo>
                <a:cubicBezTo>
                  <a:pt x="2728" y="1393"/>
                  <a:pt x="2734" y="1478"/>
                  <a:pt x="2613" y="1642"/>
                </a:cubicBezTo>
                <a:cubicBezTo>
                  <a:pt x="2493" y="1805"/>
                  <a:pt x="2429" y="1932"/>
                  <a:pt x="2240" y="2066"/>
                </a:cubicBezTo>
                <a:cubicBezTo>
                  <a:pt x="2051" y="2199"/>
                  <a:pt x="1924" y="2260"/>
                  <a:pt x="1665" y="2308"/>
                </a:cubicBezTo>
                <a:cubicBezTo>
                  <a:pt x="1407" y="2357"/>
                  <a:pt x="1206" y="2393"/>
                  <a:pt x="948" y="2308"/>
                </a:cubicBezTo>
                <a:cubicBezTo>
                  <a:pt x="690" y="2223"/>
                  <a:pt x="557" y="2066"/>
                  <a:pt x="374" y="1884"/>
                </a:cubicBezTo>
                <a:cubicBezTo>
                  <a:pt x="190" y="1702"/>
                  <a:pt x="92" y="1612"/>
                  <a:pt x="29" y="1399"/>
                </a:cubicBezTo>
                <a:cubicBezTo>
                  <a:pt x="-33" y="1187"/>
                  <a:pt x="18" y="1048"/>
                  <a:pt x="58" y="824"/>
                </a:cubicBezTo>
                <a:cubicBezTo>
                  <a:pt x="64" y="789"/>
                  <a:pt x="71" y="755"/>
                  <a:pt x="78" y="723"/>
                </a:cubicBezTo>
                <a:lnTo>
                  <a:pt x="81" y="710"/>
                </a:lnTo>
                <a:lnTo>
                  <a:pt x="86" y="700"/>
                </a:lnTo>
                <a:cubicBezTo>
                  <a:pt x="213" y="462"/>
                  <a:pt x="358" y="237"/>
                  <a:pt x="521" y="28"/>
                </a:cubicBezTo>
                <a:lnTo>
                  <a:pt x="543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531870" y="375920"/>
            <a:ext cx="600710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dist">
              <a:buClrTx/>
              <a:buSzTx/>
              <a:buFontTx/>
            </a:pPr>
            <a:r>
              <a:rPr lang="zh-CN" altLang="zh-CN" sz="4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+mn-ea"/>
              </a:rPr>
              <a:t>体质与砭灸穴位</a:t>
            </a:r>
            <a:endParaRPr lang="zh-CN" altLang="zh-CN" sz="4000" b="1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4665" y="1878965"/>
            <a:ext cx="6960870" cy="4323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 fontAlgn="auto">
              <a:lnSpc>
                <a:spcPct val="10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阳陵泉———清除湿热的总开关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 fontAlgn="auto">
              <a:lnSpc>
                <a:spcPct val="10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湿热体质特效穴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 fontAlgn="auto">
              <a:lnSpc>
                <a:spcPct val="10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阳陵泉是胆经上的要穴，其改善胆腑功能的作用重大。艾灸阳陵泉穴，可以协助脾脏疏导人体内聚集的水湿，加强脾脏运化下腕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 fontAlgn="auto">
              <a:lnSpc>
                <a:spcPct val="10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水湿的功能，并通过胆腑的调节气机升降的功能协调人体内的气化作用，因此可以从根本上解决人体内的湿热状态。阳陵泉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 fontAlgn="auto">
              <a:lnSpc>
                <a:spcPct val="10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取穴方法∶可取坐位，屈膝成90度，膝关节外下方，腓骨小头前缘与下缘交叉处有一凹陷，即是本穴。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  <p:pic>
        <p:nvPicPr>
          <p:cNvPr id="4" name="图片 3" descr="湿热穴位阳陵.png"/>
          <p:cNvPicPr>
            <a:picLocks noChangeAspect="1"/>
          </p:cNvPicPr>
          <p:nvPr/>
        </p:nvPicPr>
        <p:blipFill>
          <a:blip r:embed="rId1"/>
          <a:srcRect l="4162" t="15457" r="57721" b="17750"/>
          <a:stretch>
            <a:fillRect/>
          </a:stretch>
        </p:blipFill>
        <p:spPr>
          <a:xfrm>
            <a:off x="8064500" y="1929130"/>
            <a:ext cx="2785110" cy="41078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75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8926830" y="6350"/>
            <a:ext cx="3282315" cy="2118995"/>
          </a:xfrm>
          <a:custGeom>
            <a:avLst/>
            <a:gdLst>
              <a:gd name="connisteX0" fmla="*/ 15067 w 3140621"/>
              <a:gd name="connsiteY0" fmla="*/ 735626 h 2509664"/>
              <a:gd name="connisteX1" fmla="*/ 216997 w 3140621"/>
              <a:gd name="connsiteY1" fmla="*/ 1211876 h 2509664"/>
              <a:gd name="connisteX2" fmla="*/ 678642 w 3140621"/>
              <a:gd name="connsiteY2" fmla="*/ 1399201 h 2509664"/>
              <a:gd name="connisteX3" fmla="*/ 1270462 w 3140621"/>
              <a:gd name="connsiteY3" fmla="*/ 1486196 h 2509664"/>
              <a:gd name="connisteX4" fmla="*/ 1833707 w 3140621"/>
              <a:gd name="connsiteY4" fmla="*/ 1817666 h 2509664"/>
              <a:gd name="connisteX5" fmla="*/ 2194387 w 3140621"/>
              <a:gd name="connsiteY5" fmla="*/ 2192951 h 2509664"/>
              <a:gd name="connisteX6" fmla="*/ 2555067 w 3140621"/>
              <a:gd name="connsiteY6" fmla="*/ 2424091 h 2509664"/>
              <a:gd name="connisteX7" fmla="*/ 2800177 w 3140621"/>
              <a:gd name="connsiteY7" fmla="*/ 2495846 h 2509664"/>
              <a:gd name="connisteX8" fmla="*/ 2857962 w 3140621"/>
              <a:gd name="connsiteY8" fmla="*/ 2495846 h 2509664"/>
              <a:gd name="connisteX9" fmla="*/ 2915747 w 3140621"/>
              <a:gd name="connsiteY9" fmla="*/ 2495846 h 2509664"/>
              <a:gd name="connisteX10" fmla="*/ 3002107 w 3140621"/>
              <a:gd name="connsiteY10" fmla="*/ 2467271 h 2509664"/>
              <a:gd name="connisteX11" fmla="*/ 3117677 w 3140621"/>
              <a:gd name="connsiteY11" fmla="*/ 2323126 h 2509664"/>
              <a:gd name="connisteX12" fmla="*/ 3117677 w 3140621"/>
              <a:gd name="connsiteY12" fmla="*/ 793411 h 2509664"/>
              <a:gd name="connisteX13" fmla="*/ 2930352 w 3140621"/>
              <a:gd name="connsiteY13" fmla="*/ 188256 h 2509664"/>
              <a:gd name="connisteX14" fmla="*/ 1544782 w 3140621"/>
              <a:gd name="connsiteY14" fmla="*/ 931 h 2509664"/>
              <a:gd name="connisteX15" fmla="*/ 289387 w 3140621"/>
              <a:gd name="connsiteY15" fmla="*/ 145076 h 2509664"/>
              <a:gd name="connisteX16" fmla="*/ 58247 w 3140621"/>
              <a:gd name="connsiteY16" fmla="*/ 491151 h 2509664"/>
              <a:gd name="connisteX17" fmla="*/ 15067 w 3140621"/>
              <a:gd name="connsiteY17" fmla="*/ 735626 h 25096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</a:cxnLst>
            <a:rect l="l" t="t" r="r" b="b"/>
            <a:pathLst>
              <a:path w="4450" h="2797">
                <a:moveTo>
                  <a:pt x="0" y="0"/>
                </a:moveTo>
                <a:lnTo>
                  <a:pt x="4450" y="0"/>
                </a:lnTo>
                <a:lnTo>
                  <a:pt x="4450" y="2797"/>
                </a:lnTo>
                <a:lnTo>
                  <a:pt x="4448" y="2797"/>
                </a:lnTo>
                <a:cubicBezTo>
                  <a:pt x="4439" y="2798"/>
                  <a:pt x="4422" y="2795"/>
                  <a:pt x="4389" y="2787"/>
                </a:cubicBezTo>
                <a:cubicBezTo>
                  <a:pt x="4294" y="2764"/>
                  <a:pt x="4194" y="2769"/>
                  <a:pt x="4003" y="2674"/>
                </a:cubicBezTo>
                <a:cubicBezTo>
                  <a:pt x="3812" y="2579"/>
                  <a:pt x="3662" y="2501"/>
                  <a:pt x="3435" y="2310"/>
                </a:cubicBezTo>
                <a:cubicBezTo>
                  <a:pt x="3208" y="2119"/>
                  <a:pt x="3158" y="1942"/>
                  <a:pt x="2867" y="1719"/>
                </a:cubicBezTo>
                <a:cubicBezTo>
                  <a:pt x="2576" y="1496"/>
                  <a:pt x="2344" y="1329"/>
                  <a:pt x="1980" y="1197"/>
                </a:cubicBezTo>
                <a:cubicBezTo>
                  <a:pt x="1616" y="1065"/>
                  <a:pt x="1380" y="1146"/>
                  <a:pt x="1048" y="1060"/>
                </a:cubicBezTo>
                <a:cubicBezTo>
                  <a:pt x="716" y="974"/>
                  <a:pt x="530" y="974"/>
                  <a:pt x="321" y="765"/>
                </a:cubicBezTo>
                <a:cubicBezTo>
                  <a:pt x="112" y="556"/>
                  <a:pt x="53" y="242"/>
                  <a:pt x="3" y="15"/>
                </a:cubicBezTo>
                <a:lnTo>
                  <a:pt x="0" y="0"/>
                </a:lnTo>
                <a:close/>
              </a:path>
            </a:pathLst>
          </a:custGeom>
          <a:solidFill>
            <a:srgbClr val="B3D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494665" y="6036945"/>
            <a:ext cx="3037205" cy="81788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972" h="1339">
                <a:moveTo>
                  <a:pt x="2687" y="0"/>
                </a:moveTo>
                <a:cubicBezTo>
                  <a:pt x="2825" y="1"/>
                  <a:pt x="2966" y="11"/>
                  <a:pt x="3135" y="36"/>
                </a:cubicBezTo>
                <a:cubicBezTo>
                  <a:pt x="3520" y="94"/>
                  <a:pt x="3728" y="178"/>
                  <a:pt x="4054" y="325"/>
                </a:cubicBezTo>
                <a:cubicBezTo>
                  <a:pt x="4380" y="473"/>
                  <a:pt x="4582" y="569"/>
                  <a:pt x="4766" y="775"/>
                </a:cubicBezTo>
                <a:cubicBezTo>
                  <a:pt x="4944" y="974"/>
                  <a:pt x="4949" y="1124"/>
                  <a:pt x="4971" y="1332"/>
                </a:cubicBezTo>
                <a:lnTo>
                  <a:pt x="4972" y="1339"/>
                </a:lnTo>
                <a:lnTo>
                  <a:pt x="0" y="1339"/>
                </a:lnTo>
                <a:lnTo>
                  <a:pt x="6" y="1333"/>
                </a:lnTo>
                <a:cubicBezTo>
                  <a:pt x="522" y="756"/>
                  <a:pt x="1168" y="317"/>
                  <a:pt x="1894" y="73"/>
                </a:cubicBezTo>
                <a:lnTo>
                  <a:pt x="1943" y="57"/>
                </a:lnTo>
                <a:lnTo>
                  <a:pt x="1959" y="55"/>
                </a:lnTo>
                <a:cubicBezTo>
                  <a:pt x="2012" y="48"/>
                  <a:pt x="2068" y="42"/>
                  <a:pt x="2127" y="36"/>
                </a:cubicBezTo>
                <a:cubicBezTo>
                  <a:pt x="2340" y="15"/>
                  <a:pt x="2511" y="-1"/>
                  <a:pt x="2687" y="0"/>
                </a:cubicBezTo>
                <a:close/>
              </a:path>
            </a:pathLst>
          </a:custGeom>
          <a:solidFill>
            <a:srgbClr val="FFC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1905"/>
            <a:ext cx="5384800" cy="2699385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15830" h="11244">
                <a:moveTo>
                  <a:pt x="0" y="0"/>
                </a:moveTo>
                <a:lnTo>
                  <a:pt x="15755" y="0"/>
                </a:lnTo>
                <a:lnTo>
                  <a:pt x="15759" y="41"/>
                </a:lnTo>
                <a:cubicBezTo>
                  <a:pt x="15765" y="96"/>
                  <a:pt x="15771" y="153"/>
                  <a:pt x="15777" y="210"/>
                </a:cubicBezTo>
                <a:cubicBezTo>
                  <a:pt x="15877" y="1131"/>
                  <a:pt x="15877" y="1564"/>
                  <a:pt x="15401" y="2376"/>
                </a:cubicBezTo>
                <a:cubicBezTo>
                  <a:pt x="14924" y="3189"/>
                  <a:pt x="14299" y="3922"/>
                  <a:pt x="13401" y="4274"/>
                </a:cubicBezTo>
                <a:cubicBezTo>
                  <a:pt x="12499" y="4626"/>
                  <a:pt x="12048" y="4110"/>
                  <a:pt x="10898" y="4138"/>
                </a:cubicBezTo>
                <a:cubicBezTo>
                  <a:pt x="9748" y="4166"/>
                  <a:pt x="8747" y="4166"/>
                  <a:pt x="7645" y="4410"/>
                </a:cubicBezTo>
                <a:cubicBezTo>
                  <a:pt x="6547" y="4654"/>
                  <a:pt x="6145" y="4870"/>
                  <a:pt x="5394" y="5359"/>
                </a:cubicBezTo>
                <a:cubicBezTo>
                  <a:pt x="4644" y="5844"/>
                  <a:pt x="4396" y="6196"/>
                  <a:pt x="3897" y="6848"/>
                </a:cubicBezTo>
                <a:cubicBezTo>
                  <a:pt x="3394" y="7497"/>
                  <a:pt x="3420" y="7877"/>
                  <a:pt x="2895" y="8610"/>
                </a:cubicBezTo>
                <a:cubicBezTo>
                  <a:pt x="2370" y="9339"/>
                  <a:pt x="2093" y="9907"/>
                  <a:pt x="1269" y="10504"/>
                </a:cubicBezTo>
                <a:cubicBezTo>
                  <a:pt x="831" y="10820"/>
                  <a:pt x="470" y="11046"/>
                  <a:pt x="59" y="11220"/>
                </a:cubicBezTo>
                <a:lnTo>
                  <a:pt x="0" y="11244"/>
                </a:lnTo>
                <a:lnTo>
                  <a:pt x="0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-7620" y="2855595"/>
            <a:ext cx="12199620" cy="3181350"/>
          </a:xfrm>
          <a:custGeom>
            <a:avLst/>
            <a:gdLst>
              <a:gd name="connisteX0" fmla="*/ 0 w 10382250"/>
              <a:gd name="connsiteY0" fmla="*/ 3181350 h 3181350"/>
              <a:gd name="connisteX1" fmla="*/ 533400 w 10382250"/>
              <a:gd name="connsiteY1" fmla="*/ 2609850 h 3181350"/>
              <a:gd name="connisteX2" fmla="*/ 2000250 w 10382250"/>
              <a:gd name="connsiteY2" fmla="*/ 2324100 h 3181350"/>
              <a:gd name="connisteX3" fmla="*/ 3810000 w 10382250"/>
              <a:gd name="connsiteY3" fmla="*/ 2286000 h 3181350"/>
              <a:gd name="connisteX4" fmla="*/ 5314950 w 10382250"/>
              <a:gd name="connsiteY4" fmla="*/ 2667000 h 3181350"/>
              <a:gd name="connisteX5" fmla="*/ 7315200 w 10382250"/>
              <a:gd name="connsiteY5" fmla="*/ 1600200 h 3181350"/>
              <a:gd name="connisteX6" fmla="*/ 8610600 w 10382250"/>
              <a:gd name="connsiteY6" fmla="*/ 704850 h 3181350"/>
              <a:gd name="connisteX7" fmla="*/ 9791700 w 10382250"/>
              <a:gd name="connsiteY7" fmla="*/ 457200 h 3181350"/>
              <a:gd name="connisteX8" fmla="*/ 10382250 w 10382250"/>
              <a:gd name="connsiteY8" fmla="*/ 0 h 31813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10382250" h="3181350">
                <a:moveTo>
                  <a:pt x="0" y="3181350"/>
                </a:moveTo>
                <a:cubicBezTo>
                  <a:pt x="77470" y="3072765"/>
                  <a:pt x="133350" y="2781300"/>
                  <a:pt x="533400" y="2609850"/>
                </a:cubicBezTo>
                <a:cubicBezTo>
                  <a:pt x="933450" y="2438400"/>
                  <a:pt x="1344930" y="2388870"/>
                  <a:pt x="2000250" y="2324100"/>
                </a:cubicBezTo>
                <a:cubicBezTo>
                  <a:pt x="2655570" y="2259330"/>
                  <a:pt x="3147060" y="2217420"/>
                  <a:pt x="3810000" y="2286000"/>
                </a:cubicBezTo>
                <a:cubicBezTo>
                  <a:pt x="4472940" y="2354580"/>
                  <a:pt x="4613910" y="2804160"/>
                  <a:pt x="5314950" y="2667000"/>
                </a:cubicBezTo>
                <a:cubicBezTo>
                  <a:pt x="6015990" y="2529840"/>
                  <a:pt x="6656070" y="1992630"/>
                  <a:pt x="7315200" y="1600200"/>
                </a:cubicBezTo>
                <a:cubicBezTo>
                  <a:pt x="7974330" y="1207770"/>
                  <a:pt x="8115300" y="933450"/>
                  <a:pt x="8610600" y="704850"/>
                </a:cubicBezTo>
                <a:cubicBezTo>
                  <a:pt x="9105900" y="476250"/>
                  <a:pt x="9437370" y="598170"/>
                  <a:pt x="9791700" y="457200"/>
                </a:cubicBezTo>
                <a:cubicBezTo>
                  <a:pt x="10146030" y="316230"/>
                  <a:pt x="10287635" y="86360"/>
                  <a:pt x="10382250" y="0"/>
                </a:cubicBezTo>
              </a:path>
            </a:pathLst>
          </a:custGeom>
          <a:noFill/>
          <a:ln>
            <a:solidFill>
              <a:srgbClr val="FFC675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flipV="1">
            <a:off x="9975850" y="5854065"/>
            <a:ext cx="2215515" cy="99314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044" h="2359">
                <a:moveTo>
                  <a:pt x="543" y="0"/>
                </a:moveTo>
                <a:lnTo>
                  <a:pt x="4044" y="0"/>
                </a:lnTo>
                <a:lnTo>
                  <a:pt x="4044" y="656"/>
                </a:lnTo>
                <a:lnTo>
                  <a:pt x="4027" y="657"/>
                </a:lnTo>
                <a:cubicBezTo>
                  <a:pt x="3920" y="665"/>
                  <a:pt x="3814" y="679"/>
                  <a:pt x="3704" y="703"/>
                </a:cubicBezTo>
                <a:cubicBezTo>
                  <a:pt x="3451" y="757"/>
                  <a:pt x="3359" y="806"/>
                  <a:pt x="3187" y="915"/>
                </a:cubicBezTo>
                <a:cubicBezTo>
                  <a:pt x="3015" y="1023"/>
                  <a:pt x="2958" y="1102"/>
                  <a:pt x="2843" y="1248"/>
                </a:cubicBezTo>
                <a:cubicBezTo>
                  <a:pt x="2728" y="1393"/>
                  <a:pt x="2734" y="1478"/>
                  <a:pt x="2613" y="1642"/>
                </a:cubicBezTo>
                <a:cubicBezTo>
                  <a:pt x="2493" y="1805"/>
                  <a:pt x="2429" y="1932"/>
                  <a:pt x="2240" y="2066"/>
                </a:cubicBezTo>
                <a:cubicBezTo>
                  <a:pt x="2051" y="2199"/>
                  <a:pt x="1924" y="2260"/>
                  <a:pt x="1665" y="2308"/>
                </a:cubicBezTo>
                <a:cubicBezTo>
                  <a:pt x="1407" y="2357"/>
                  <a:pt x="1206" y="2393"/>
                  <a:pt x="948" y="2308"/>
                </a:cubicBezTo>
                <a:cubicBezTo>
                  <a:pt x="690" y="2223"/>
                  <a:pt x="557" y="2066"/>
                  <a:pt x="374" y="1884"/>
                </a:cubicBezTo>
                <a:cubicBezTo>
                  <a:pt x="190" y="1702"/>
                  <a:pt x="92" y="1612"/>
                  <a:pt x="29" y="1399"/>
                </a:cubicBezTo>
                <a:cubicBezTo>
                  <a:pt x="-33" y="1187"/>
                  <a:pt x="18" y="1048"/>
                  <a:pt x="58" y="824"/>
                </a:cubicBezTo>
                <a:cubicBezTo>
                  <a:pt x="64" y="789"/>
                  <a:pt x="71" y="755"/>
                  <a:pt x="78" y="723"/>
                </a:cubicBezTo>
                <a:lnTo>
                  <a:pt x="81" y="710"/>
                </a:lnTo>
                <a:lnTo>
                  <a:pt x="86" y="700"/>
                </a:lnTo>
                <a:cubicBezTo>
                  <a:pt x="213" y="462"/>
                  <a:pt x="358" y="237"/>
                  <a:pt x="521" y="28"/>
                </a:cubicBezTo>
                <a:lnTo>
                  <a:pt x="543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531870" y="2499360"/>
            <a:ext cx="635508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dist">
              <a:buClrTx/>
              <a:buSzTx/>
              <a:buFontTx/>
            </a:pPr>
            <a:r>
              <a:rPr lang="zh-CN" altLang="zh-CN" sz="8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四、痰湿质</a:t>
            </a:r>
            <a:endParaRPr lang="zh-CN" altLang="zh-CN" sz="8000" b="1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" panose="020B0500000000000000" charset="-122"/>
              <a:ea typeface="思源黑体" panose="020B0500000000000000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75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8926830" y="6350"/>
            <a:ext cx="3282315" cy="2118995"/>
          </a:xfrm>
          <a:custGeom>
            <a:avLst/>
            <a:gdLst>
              <a:gd name="connisteX0" fmla="*/ 15067 w 3140621"/>
              <a:gd name="connsiteY0" fmla="*/ 735626 h 2509664"/>
              <a:gd name="connisteX1" fmla="*/ 216997 w 3140621"/>
              <a:gd name="connsiteY1" fmla="*/ 1211876 h 2509664"/>
              <a:gd name="connisteX2" fmla="*/ 678642 w 3140621"/>
              <a:gd name="connsiteY2" fmla="*/ 1399201 h 2509664"/>
              <a:gd name="connisteX3" fmla="*/ 1270462 w 3140621"/>
              <a:gd name="connsiteY3" fmla="*/ 1486196 h 2509664"/>
              <a:gd name="connisteX4" fmla="*/ 1833707 w 3140621"/>
              <a:gd name="connsiteY4" fmla="*/ 1817666 h 2509664"/>
              <a:gd name="connisteX5" fmla="*/ 2194387 w 3140621"/>
              <a:gd name="connsiteY5" fmla="*/ 2192951 h 2509664"/>
              <a:gd name="connisteX6" fmla="*/ 2555067 w 3140621"/>
              <a:gd name="connsiteY6" fmla="*/ 2424091 h 2509664"/>
              <a:gd name="connisteX7" fmla="*/ 2800177 w 3140621"/>
              <a:gd name="connsiteY7" fmla="*/ 2495846 h 2509664"/>
              <a:gd name="connisteX8" fmla="*/ 2857962 w 3140621"/>
              <a:gd name="connsiteY8" fmla="*/ 2495846 h 2509664"/>
              <a:gd name="connisteX9" fmla="*/ 2915747 w 3140621"/>
              <a:gd name="connsiteY9" fmla="*/ 2495846 h 2509664"/>
              <a:gd name="connisteX10" fmla="*/ 3002107 w 3140621"/>
              <a:gd name="connsiteY10" fmla="*/ 2467271 h 2509664"/>
              <a:gd name="connisteX11" fmla="*/ 3117677 w 3140621"/>
              <a:gd name="connsiteY11" fmla="*/ 2323126 h 2509664"/>
              <a:gd name="connisteX12" fmla="*/ 3117677 w 3140621"/>
              <a:gd name="connsiteY12" fmla="*/ 793411 h 2509664"/>
              <a:gd name="connisteX13" fmla="*/ 2930352 w 3140621"/>
              <a:gd name="connsiteY13" fmla="*/ 188256 h 2509664"/>
              <a:gd name="connisteX14" fmla="*/ 1544782 w 3140621"/>
              <a:gd name="connsiteY14" fmla="*/ 931 h 2509664"/>
              <a:gd name="connisteX15" fmla="*/ 289387 w 3140621"/>
              <a:gd name="connsiteY15" fmla="*/ 145076 h 2509664"/>
              <a:gd name="connisteX16" fmla="*/ 58247 w 3140621"/>
              <a:gd name="connsiteY16" fmla="*/ 491151 h 2509664"/>
              <a:gd name="connisteX17" fmla="*/ 15067 w 3140621"/>
              <a:gd name="connsiteY17" fmla="*/ 735626 h 25096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</a:cxnLst>
            <a:rect l="l" t="t" r="r" b="b"/>
            <a:pathLst>
              <a:path w="4450" h="2797">
                <a:moveTo>
                  <a:pt x="0" y="0"/>
                </a:moveTo>
                <a:lnTo>
                  <a:pt x="4450" y="0"/>
                </a:lnTo>
                <a:lnTo>
                  <a:pt x="4450" y="2797"/>
                </a:lnTo>
                <a:lnTo>
                  <a:pt x="4448" y="2797"/>
                </a:lnTo>
                <a:cubicBezTo>
                  <a:pt x="4439" y="2798"/>
                  <a:pt x="4422" y="2795"/>
                  <a:pt x="4389" y="2787"/>
                </a:cubicBezTo>
                <a:cubicBezTo>
                  <a:pt x="4294" y="2764"/>
                  <a:pt x="4194" y="2769"/>
                  <a:pt x="4003" y="2674"/>
                </a:cubicBezTo>
                <a:cubicBezTo>
                  <a:pt x="3812" y="2579"/>
                  <a:pt x="3662" y="2501"/>
                  <a:pt x="3435" y="2310"/>
                </a:cubicBezTo>
                <a:cubicBezTo>
                  <a:pt x="3208" y="2119"/>
                  <a:pt x="3158" y="1942"/>
                  <a:pt x="2867" y="1719"/>
                </a:cubicBezTo>
                <a:cubicBezTo>
                  <a:pt x="2576" y="1496"/>
                  <a:pt x="2344" y="1329"/>
                  <a:pt x="1980" y="1197"/>
                </a:cubicBezTo>
                <a:cubicBezTo>
                  <a:pt x="1616" y="1065"/>
                  <a:pt x="1380" y="1146"/>
                  <a:pt x="1048" y="1060"/>
                </a:cubicBezTo>
                <a:cubicBezTo>
                  <a:pt x="716" y="974"/>
                  <a:pt x="530" y="974"/>
                  <a:pt x="321" y="765"/>
                </a:cubicBezTo>
                <a:cubicBezTo>
                  <a:pt x="112" y="556"/>
                  <a:pt x="53" y="242"/>
                  <a:pt x="3" y="15"/>
                </a:cubicBezTo>
                <a:lnTo>
                  <a:pt x="0" y="0"/>
                </a:lnTo>
                <a:close/>
              </a:path>
            </a:pathLst>
          </a:custGeom>
          <a:solidFill>
            <a:srgbClr val="B3D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494665" y="6036945"/>
            <a:ext cx="3037205" cy="81788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972" h="1339">
                <a:moveTo>
                  <a:pt x="2687" y="0"/>
                </a:moveTo>
                <a:cubicBezTo>
                  <a:pt x="2825" y="1"/>
                  <a:pt x="2966" y="11"/>
                  <a:pt x="3135" y="36"/>
                </a:cubicBezTo>
                <a:cubicBezTo>
                  <a:pt x="3520" y="94"/>
                  <a:pt x="3728" y="178"/>
                  <a:pt x="4054" y="325"/>
                </a:cubicBezTo>
                <a:cubicBezTo>
                  <a:pt x="4380" y="473"/>
                  <a:pt x="4582" y="569"/>
                  <a:pt x="4766" y="775"/>
                </a:cubicBezTo>
                <a:cubicBezTo>
                  <a:pt x="4944" y="974"/>
                  <a:pt x="4949" y="1124"/>
                  <a:pt x="4971" y="1332"/>
                </a:cubicBezTo>
                <a:lnTo>
                  <a:pt x="4972" y="1339"/>
                </a:lnTo>
                <a:lnTo>
                  <a:pt x="0" y="1339"/>
                </a:lnTo>
                <a:lnTo>
                  <a:pt x="6" y="1333"/>
                </a:lnTo>
                <a:cubicBezTo>
                  <a:pt x="522" y="756"/>
                  <a:pt x="1168" y="317"/>
                  <a:pt x="1894" y="73"/>
                </a:cubicBezTo>
                <a:lnTo>
                  <a:pt x="1943" y="57"/>
                </a:lnTo>
                <a:lnTo>
                  <a:pt x="1959" y="55"/>
                </a:lnTo>
                <a:cubicBezTo>
                  <a:pt x="2012" y="48"/>
                  <a:pt x="2068" y="42"/>
                  <a:pt x="2127" y="36"/>
                </a:cubicBezTo>
                <a:cubicBezTo>
                  <a:pt x="2340" y="15"/>
                  <a:pt x="2511" y="-1"/>
                  <a:pt x="2687" y="0"/>
                </a:cubicBezTo>
                <a:close/>
              </a:path>
            </a:pathLst>
          </a:custGeom>
          <a:solidFill>
            <a:srgbClr val="FFC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1905"/>
            <a:ext cx="5384800" cy="2699385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15830" h="11244">
                <a:moveTo>
                  <a:pt x="0" y="0"/>
                </a:moveTo>
                <a:lnTo>
                  <a:pt x="15755" y="0"/>
                </a:lnTo>
                <a:lnTo>
                  <a:pt x="15759" y="41"/>
                </a:lnTo>
                <a:cubicBezTo>
                  <a:pt x="15765" y="96"/>
                  <a:pt x="15771" y="153"/>
                  <a:pt x="15777" y="210"/>
                </a:cubicBezTo>
                <a:cubicBezTo>
                  <a:pt x="15877" y="1131"/>
                  <a:pt x="15877" y="1564"/>
                  <a:pt x="15401" y="2376"/>
                </a:cubicBezTo>
                <a:cubicBezTo>
                  <a:pt x="14924" y="3189"/>
                  <a:pt x="14299" y="3922"/>
                  <a:pt x="13401" y="4274"/>
                </a:cubicBezTo>
                <a:cubicBezTo>
                  <a:pt x="12499" y="4626"/>
                  <a:pt x="12048" y="4110"/>
                  <a:pt x="10898" y="4138"/>
                </a:cubicBezTo>
                <a:cubicBezTo>
                  <a:pt x="9748" y="4166"/>
                  <a:pt x="8747" y="4166"/>
                  <a:pt x="7645" y="4410"/>
                </a:cubicBezTo>
                <a:cubicBezTo>
                  <a:pt x="6547" y="4654"/>
                  <a:pt x="6145" y="4870"/>
                  <a:pt x="5394" y="5359"/>
                </a:cubicBezTo>
                <a:cubicBezTo>
                  <a:pt x="4644" y="5844"/>
                  <a:pt x="4396" y="6196"/>
                  <a:pt x="3897" y="6848"/>
                </a:cubicBezTo>
                <a:cubicBezTo>
                  <a:pt x="3394" y="7497"/>
                  <a:pt x="3420" y="7877"/>
                  <a:pt x="2895" y="8610"/>
                </a:cubicBezTo>
                <a:cubicBezTo>
                  <a:pt x="2370" y="9339"/>
                  <a:pt x="2093" y="9907"/>
                  <a:pt x="1269" y="10504"/>
                </a:cubicBezTo>
                <a:cubicBezTo>
                  <a:pt x="831" y="10820"/>
                  <a:pt x="470" y="11046"/>
                  <a:pt x="59" y="11220"/>
                </a:cubicBezTo>
                <a:lnTo>
                  <a:pt x="0" y="11244"/>
                </a:lnTo>
                <a:lnTo>
                  <a:pt x="0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-7620" y="2855595"/>
            <a:ext cx="12199620" cy="3181350"/>
          </a:xfrm>
          <a:custGeom>
            <a:avLst/>
            <a:gdLst>
              <a:gd name="connisteX0" fmla="*/ 0 w 10382250"/>
              <a:gd name="connsiteY0" fmla="*/ 3181350 h 3181350"/>
              <a:gd name="connisteX1" fmla="*/ 533400 w 10382250"/>
              <a:gd name="connsiteY1" fmla="*/ 2609850 h 3181350"/>
              <a:gd name="connisteX2" fmla="*/ 2000250 w 10382250"/>
              <a:gd name="connsiteY2" fmla="*/ 2324100 h 3181350"/>
              <a:gd name="connisteX3" fmla="*/ 3810000 w 10382250"/>
              <a:gd name="connsiteY3" fmla="*/ 2286000 h 3181350"/>
              <a:gd name="connisteX4" fmla="*/ 5314950 w 10382250"/>
              <a:gd name="connsiteY4" fmla="*/ 2667000 h 3181350"/>
              <a:gd name="connisteX5" fmla="*/ 7315200 w 10382250"/>
              <a:gd name="connsiteY5" fmla="*/ 1600200 h 3181350"/>
              <a:gd name="connisteX6" fmla="*/ 8610600 w 10382250"/>
              <a:gd name="connsiteY6" fmla="*/ 704850 h 3181350"/>
              <a:gd name="connisteX7" fmla="*/ 9791700 w 10382250"/>
              <a:gd name="connsiteY7" fmla="*/ 457200 h 3181350"/>
              <a:gd name="connisteX8" fmla="*/ 10382250 w 10382250"/>
              <a:gd name="connsiteY8" fmla="*/ 0 h 31813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10382250" h="3181350">
                <a:moveTo>
                  <a:pt x="0" y="3181350"/>
                </a:moveTo>
                <a:cubicBezTo>
                  <a:pt x="77470" y="3072765"/>
                  <a:pt x="133350" y="2781300"/>
                  <a:pt x="533400" y="2609850"/>
                </a:cubicBezTo>
                <a:cubicBezTo>
                  <a:pt x="933450" y="2438400"/>
                  <a:pt x="1344930" y="2388870"/>
                  <a:pt x="2000250" y="2324100"/>
                </a:cubicBezTo>
                <a:cubicBezTo>
                  <a:pt x="2655570" y="2259330"/>
                  <a:pt x="3147060" y="2217420"/>
                  <a:pt x="3810000" y="2286000"/>
                </a:cubicBezTo>
                <a:cubicBezTo>
                  <a:pt x="4472940" y="2354580"/>
                  <a:pt x="4613910" y="2804160"/>
                  <a:pt x="5314950" y="2667000"/>
                </a:cubicBezTo>
                <a:cubicBezTo>
                  <a:pt x="6015990" y="2529840"/>
                  <a:pt x="6656070" y="1992630"/>
                  <a:pt x="7315200" y="1600200"/>
                </a:cubicBezTo>
                <a:cubicBezTo>
                  <a:pt x="7974330" y="1207770"/>
                  <a:pt x="8115300" y="933450"/>
                  <a:pt x="8610600" y="704850"/>
                </a:cubicBezTo>
                <a:cubicBezTo>
                  <a:pt x="9105900" y="476250"/>
                  <a:pt x="9437370" y="598170"/>
                  <a:pt x="9791700" y="457200"/>
                </a:cubicBezTo>
                <a:cubicBezTo>
                  <a:pt x="10146030" y="316230"/>
                  <a:pt x="10287635" y="86360"/>
                  <a:pt x="10382250" y="0"/>
                </a:cubicBezTo>
              </a:path>
            </a:pathLst>
          </a:custGeom>
          <a:noFill/>
          <a:ln>
            <a:solidFill>
              <a:srgbClr val="FFC675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flipV="1">
            <a:off x="9975850" y="5854065"/>
            <a:ext cx="2215515" cy="99314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044" h="2359">
                <a:moveTo>
                  <a:pt x="543" y="0"/>
                </a:moveTo>
                <a:lnTo>
                  <a:pt x="4044" y="0"/>
                </a:lnTo>
                <a:lnTo>
                  <a:pt x="4044" y="656"/>
                </a:lnTo>
                <a:lnTo>
                  <a:pt x="4027" y="657"/>
                </a:lnTo>
                <a:cubicBezTo>
                  <a:pt x="3920" y="665"/>
                  <a:pt x="3814" y="679"/>
                  <a:pt x="3704" y="703"/>
                </a:cubicBezTo>
                <a:cubicBezTo>
                  <a:pt x="3451" y="757"/>
                  <a:pt x="3359" y="806"/>
                  <a:pt x="3187" y="915"/>
                </a:cubicBezTo>
                <a:cubicBezTo>
                  <a:pt x="3015" y="1023"/>
                  <a:pt x="2958" y="1102"/>
                  <a:pt x="2843" y="1248"/>
                </a:cubicBezTo>
                <a:cubicBezTo>
                  <a:pt x="2728" y="1393"/>
                  <a:pt x="2734" y="1478"/>
                  <a:pt x="2613" y="1642"/>
                </a:cubicBezTo>
                <a:cubicBezTo>
                  <a:pt x="2493" y="1805"/>
                  <a:pt x="2429" y="1932"/>
                  <a:pt x="2240" y="2066"/>
                </a:cubicBezTo>
                <a:cubicBezTo>
                  <a:pt x="2051" y="2199"/>
                  <a:pt x="1924" y="2260"/>
                  <a:pt x="1665" y="2308"/>
                </a:cubicBezTo>
                <a:cubicBezTo>
                  <a:pt x="1407" y="2357"/>
                  <a:pt x="1206" y="2393"/>
                  <a:pt x="948" y="2308"/>
                </a:cubicBezTo>
                <a:cubicBezTo>
                  <a:pt x="690" y="2223"/>
                  <a:pt x="557" y="2066"/>
                  <a:pt x="374" y="1884"/>
                </a:cubicBezTo>
                <a:cubicBezTo>
                  <a:pt x="190" y="1702"/>
                  <a:pt x="92" y="1612"/>
                  <a:pt x="29" y="1399"/>
                </a:cubicBezTo>
                <a:cubicBezTo>
                  <a:pt x="-33" y="1187"/>
                  <a:pt x="18" y="1048"/>
                  <a:pt x="58" y="824"/>
                </a:cubicBezTo>
                <a:cubicBezTo>
                  <a:pt x="64" y="789"/>
                  <a:pt x="71" y="755"/>
                  <a:pt x="78" y="723"/>
                </a:cubicBezTo>
                <a:lnTo>
                  <a:pt x="81" y="710"/>
                </a:lnTo>
                <a:lnTo>
                  <a:pt x="86" y="700"/>
                </a:lnTo>
                <a:cubicBezTo>
                  <a:pt x="213" y="462"/>
                  <a:pt x="358" y="237"/>
                  <a:pt x="521" y="28"/>
                </a:cubicBezTo>
                <a:lnTo>
                  <a:pt x="543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611245" y="712470"/>
            <a:ext cx="567817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dist">
              <a:buClrTx/>
              <a:buSzTx/>
              <a:buFontTx/>
            </a:pPr>
            <a:r>
              <a:rPr lang="zh-CN" altLang="zh-CN" sz="4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痰湿体质</a:t>
            </a:r>
            <a:r>
              <a:rPr lang="zh-CN" altLang="zh-CN" sz="4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的特点</a:t>
            </a:r>
            <a:endParaRPr lang="zh-CN" altLang="zh-CN" sz="4000" b="1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" panose="020B0500000000000000" charset="-122"/>
              <a:ea typeface="思源黑体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09065" y="1570355"/>
            <a:ext cx="2476500" cy="58623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主要症状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肥胖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腹部肥满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口黏苔腻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 面部皮肤油脂多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多汗且粘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 胸闷痰多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口腻或甜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喜食肥甘甜黏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86960" y="1621790"/>
            <a:ext cx="1452880" cy="2399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心理特点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性格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温和稳重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248650" y="1706245"/>
            <a:ext cx="2087880" cy="47078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发病倾向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中风偏瘫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脑萎缩脑梗塞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冠心病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糖尿病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高血压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心肌梗死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75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8926830" y="6350"/>
            <a:ext cx="3282315" cy="2118995"/>
          </a:xfrm>
          <a:custGeom>
            <a:avLst/>
            <a:gdLst>
              <a:gd name="connisteX0" fmla="*/ 15067 w 3140621"/>
              <a:gd name="connsiteY0" fmla="*/ 735626 h 2509664"/>
              <a:gd name="connisteX1" fmla="*/ 216997 w 3140621"/>
              <a:gd name="connsiteY1" fmla="*/ 1211876 h 2509664"/>
              <a:gd name="connisteX2" fmla="*/ 678642 w 3140621"/>
              <a:gd name="connsiteY2" fmla="*/ 1399201 h 2509664"/>
              <a:gd name="connisteX3" fmla="*/ 1270462 w 3140621"/>
              <a:gd name="connsiteY3" fmla="*/ 1486196 h 2509664"/>
              <a:gd name="connisteX4" fmla="*/ 1833707 w 3140621"/>
              <a:gd name="connsiteY4" fmla="*/ 1817666 h 2509664"/>
              <a:gd name="connisteX5" fmla="*/ 2194387 w 3140621"/>
              <a:gd name="connsiteY5" fmla="*/ 2192951 h 2509664"/>
              <a:gd name="connisteX6" fmla="*/ 2555067 w 3140621"/>
              <a:gd name="connsiteY6" fmla="*/ 2424091 h 2509664"/>
              <a:gd name="connisteX7" fmla="*/ 2800177 w 3140621"/>
              <a:gd name="connsiteY7" fmla="*/ 2495846 h 2509664"/>
              <a:gd name="connisteX8" fmla="*/ 2857962 w 3140621"/>
              <a:gd name="connsiteY8" fmla="*/ 2495846 h 2509664"/>
              <a:gd name="connisteX9" fmla="*/ 2915747 w 3140621"/>
              <a:gd name="connsiteY9" fmla="*/ 2495846 h 2509664"/>
              <a:gd name="connisteX10" fmla="*/ 3002107 w 3140621"/>
              <a:gd name="connsiteY10" fmla="*/ 2467271 h 2509664"/>
              <a:gd name="connisteX11" fmla="*/ 3117677 w 3140621"/>
              <a:gd name="connsiteY11" fmla="*/ 2323126 h 2509664"/>
              <a:gd name="connisteX12" fmla="*/ 3117677 w 3140621"/>
              <a:gd name="connsiteY12" fmla="*/ 793411 h 2509664"/>
              <a:gd name="connisteX13" fmla="*/ 2930352 w 3140621"/>
              <a:gd name="connsiteY13" fmla="*/ 188256 h 2509664"/>
              <a:gd name="connisteX14" fmla="*/ 1544782 w 3140621"/>
              <a:gd name="connsiteY14" fmla="*/ 931 h 2509664"/>
              <a:gd name="connisteX15" fmla="*/ 289387 w 3140621"/>
              <a:gd name="connsiteY15" fmla="*/ 145076 h 2509664"/>
              <a:gd name="connisteX16" fmla="*/ 58247 w 3140621"/>
              <a:gd name="connsiteY16" fmla="*/ 491151 h 2509664"/>
              <a:gd name="connisteX17" fmla="*/ 15067 w 3140621"/>
              <a:gd name="connsiteY17" fmla="*/ 735626 h 25096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</a:cxnLst>
            <a:rect l="l" t="t" r="r" b="b"/>
            <a:pathLst>
              <a:path w="4450" h="2797">
                <a:moveTo>
                  <a:pt x="0" y="0"/>
                </a:moveTo>
                <a:lnTo>
                  <a:pt x="4450" y="0"/>
                </a:lnTo>
                <a:lnTo>
                  <a:pt x="4450" y="2797"/>
                </a:lnTo>
                <a:lnTo>
                  <a:pt x="4448" y="2797"/>
                </a:lnTo>
                <a:cubicBezTo>
                  <a:pt x="4439" y="2798"/>
                  <a:pt x="4422" y="2795"/>
                  <a:pt x="4389" y="2787"/>
                </a:cubicBezTo>
                <a:cubicBezTo>
                  <a:pt x="4294" y="2764"/>
                  <a:pt x="4194" y="2769"/>
                  <a:pt x="4003" y="2674"/>
                </a:cubicBezTo>
                <a:cubicBezTo>
                  <a:pt x="3812" y="2579"/>
                  <a:pt x="3662" y="2501"/>
                  <a:pt x="3435" y="2310"/>
                </a:cubicBezTo>
                <a:cubicBezTo>
                  <a:pt x="3208" y="2119"/>
                  <a:pt x="3158" y="1942"/>
                  <a:pt x="2867" y="1719"/>
                </a:cubicBezTo>
                <a:cubicBezTo>
                  <a:pt x="2576" y="1496"/>
                  <a:pt x="2344" y="1329"/>
                  <a:pt x="1980" y="1197"/>
                </a:cubicBezTo>
                <a:cubicBezTo>
                  <a:pt x="1616" y="1065"/>
                  <a:pt x="1380" y="1146"/>
                  <a:pt x="1048" y="1060"/>
                </a:cubicBezTo>
                <a:cubicBezTo>
                  <a:pt x="716" y="974"/>
                  <a:pt x="530" y="974"/>
                  <a:pt x="321" y="765"/>
                </a:cubicBezTo>
                <a:cubicBezTo>
                  <a:pt x="112" y="556"/>
                  <a:pt x="53" y="242"/>
                  <a:pt x="3" y="15"/>
                </a:cubicBezTo>
                <a:lnTo>
                  <a:pt x="0" y="0"/>
                </a:lnTo>
                <a:close/>
              </a:path>
            </a:pathLst>
          </a:custGeom>
          <a:solidFill>
            <a:srgbClr val="B3D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494665" y="6036945"/>
            <a:ext cx="3037205" cy="81788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972" h="1339">
                <a:moveTo>
                  <a:pt x="2687" y="0"/>
                </a:moveTo>
                <a:cubicBezTo>
                  <a:pt x="2825" y="1"/>
                  <a:pt x="2966" y="11"/>
                  <a:pt x="3135" y="36"/>
                </a:cubicBezTo>
                <a:cubicBezTo>
                  <a:pt x="3520" y="94"/>
                  <a:pt x="3728" y="178"/>
                  <a:pt x="4054" y="325"/>
                </a:cubicBezTo>
                <a:cubicBezTo>
                  <a:pt x="4380" y="473"/>
                  <a:pt x="4582" y="569"/>
                  <a:pt x="4766" y="775"/>
                </a:cubicBezTo>
                <a:cubicBezTo>
                  <a:pt x="4944" y="974"/>
                  <a:pt x="4949" y="1124"/>
                  <a:pt x="4971" y="1332"/>
                </a:cubicBezTo>
                <a:lnTo>
                  <a:pt x="4972" y="1339"/>
                </a:lnTo>
                <a:lnTo>
                  <a:pt x="0" y="1339"/>
                </a:lnTo>
                <a:lnTo>
                  <a:pt x="6" y="1333"/>
                </a:lnTo>
                <a:cubicBezTo>
                  <a:pt x="522" y="756"/>
                  <a:pt x="1168" y="317"/>
                  <a:pt x="1894" y="73"/>
                </a:cubicBezTo>
                <a:lnTo>
                  <a:pt x="1943" y="57"/>
                </a:lnTo>
                <a:lnTo>
                  <a:pt x="1959" y="55"/>
                </a:lnTo>
                <a:cubicBezTo>
                  <a:pt x="2012" y="48"/>
                  <a:pt x="2068" y="42"/>
                  <a:pt x="2127" y="36"/>
                </a:cubicBezTo>
                <a:cubicBezTo>
                  <a:pt x="2340" y="15"/>
                  <a:pt x="2511" y="-1"/>
                  <a:pt x="2687" y="0"/>
                </a:cubicBezTo>
                <a:close/>
              </a:path>
            </a:pathLst>
          </a:custGeom>
          <a:solidFill>
            <a:srgbClr val="FFC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1905"/>
            <a:ext cx="5384800" cy="2699385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15830" h="11244">
                <a:moveTo>
                  <a:pt x="0" y="0"/>
                </a:moveTo>
                <a:lnTo>
                  <a:pt x="15755" y="0"/>
                </a:lnTo>
                <a:lnTo>
                  <a:pt x="15759" y="41"/>
                </a:lnTo>
                <a:cubicBezTo>
                  <a:pt x="15765" y="96"/>
                  <a:pt x="15771" y="153"/>
                  <a:pt x="15777" y="210"/>
                </a:cubicBezTo>
                <a:cubicBezTo>
                  <a:pt x="15877" y="1131"/>
                  <a:pt x="15877" y="1564"/>
                  <a:pt x="15401" y="2376"/>
                </a:cubicBezTo>
                <a:cubicBezTo>
                  <a:pt x="14924" y="3189"/>
                  <a:pt x="14299" y="3922"/>
                  <a:pt x="13401" y="4274"/>
                </a:cubicBezTo>
                <a:cubicBezTo>
                  <a:pt x="12499" y="4626"/>
                  <a:pt x="12048" y="4110"/>
                  <a:pt x="10898" y="4138"/>
                </a:cubicBezTo>
                <a:cubicBezTo>
                  <a:pt x="9748" y="4166"/>
                  <a:pt x="8747" y="4166"/>
                  <a:pt x="7645" y="4410"/>
                </a:cubicBezTo>
                <a:cubicBezTo>
                  <a:pt x="6547" y="4654"/>
                  <a:pt x="6145" y="4870"/>
                  <a:pt x="5394" y="5359"/>
                </a:cubicBezTo>
                <a:cubicBezTo>
                  <a:pt x="4644" y="5844"/>
                  <a:pt x="4396" y="6196"/>
                  <a:pt x="3897" y="6848"/>
                </a:cubicBezTo>
                <a:cubicBezTo>
                  <a:pt x="3394" y="7497"/>
                  <a:pt x="3420" y="7877"/>
                  <a:pt x="2895" y="8610"/>
                </a:cubicBezTo>
                <a:cubicBezTo>
                  <a:pt x="2370" y="9339"/>
                  <a:pt x="2093" y="9907"/>
                  <a:pt x="1269" y="10504"/>
                </a:cubicBezTo>
                <a:cubicBezTo>
                  <a:pt x="831" y="10820"/>
                  <a:pt x="470" y="11046"/>
                  <a:pt x="59" y="11220"/>
                </a:cubicBezTo>
                <a:lnTo>
                  <a:pt x="0" y="11244"/>
                </a:lnTo>
                <a:lnTo>
                  <a:pt x="0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-7620" y="2855595"/>
            <a:ext cx="12199620" cy="3181350"/>
          </a:xfrm>
          <a:custGeom>
            <a:avLst/>
            <a:gdLst>
              <a:gd name="connisteX0" fmla="*/ 0 w 10382250"/>
              <a:gd name="connsiteY0" fmla="*/ 3181350 h 3181350"/>
              <a:gd name="connisteX1" fmla="*/ 533400 w 10382250"/>
              <a:gd name="connsiteY1" fmla="*/ 2609850 h 3181350"/>
              <a:gd name="connisteX2" fmla="*/ 2000250 w 10382250"/>
              <a:gd name="connsiteY2" fmla="*/ 2324100 h 3181350"/>
              <a:gd name="connisteX3" fmla="*/ 3810000 w 10382250"/>
              <a:gd name="connsiteY3" fmla="*/ 2286000 h 3181350"/>
              <a:gd name="connisteX4" fmla="*/ 5314950 w 10382250"/>
              <a:gd name="connsiteY4" fmla="*/ 2667000 h 3181350"/>
              <a:gd name="connisteX5" fmla="*/ 7315200 w 10382250"/>
              <a:gd name="connsiteY5" fmla="*/ 1600200 h 3181350"/>
              <a:gd name="connisteX6" fmla="*/ 8610600 w 10382250"/>
              <a:gd name="connsiteY6" fmla="*/ 704850 h 3181350"/>
              <a:gd name="connisteX7" fmla="*/ 9791700 w 10382250"/>
              <a:gd name="connsiteY7" fmla="*/ 457200 h 3181350"/>
              <a:gd name="connisteX8" fmla="*/ 10382250 w 10382250"/>
              <a:gd name="connsiteY8" fmla="*/ 0 h 31813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10382250" h="3181350">
                <a:moveTo>
                  <a:pt x="0" y="3181350"/>
                </a:moveTo>
                <a:cubicBezTo>
                  <a:pt x="77470" y="3072765"/>
                  <a:pt x="133350" y="2781300"/>
                  <a:pt x="533400" y="2609850"/>
                </a:cubicBezTo>
                <a:cubicBezTo>
                  <a:pt x="933450" y="2438400"/>
                  <a:pt x="1344930" y="2388870"/>
                  <a:pt x="2000250" y="2324100"/>
                </a:cubicBezTo>
                <a:cubicBezTo>
                  <a:pt x="2655570" y="2259330"/>
                  <a:pt x="3147060" y="2217420"/>
                  <a:pt x="3810000" y="2286000"/>
                </a:cubicBezTo>
                <a:cubicBezTo>
                  <a:pt x="4472940" y="2354580"/>
                  <a:pt x="4613910" y="2804160"/>
                  <a:pt x="5314950" y="2667000"/>
                </a:cubicBezTo>
                <a:cubicBezTo>
                  <a:pt x="6015990" y="2529840"/>
                  <a:pt x="6656070" y="1992630"/>
                  <a:pt x="7315200" y="1600200"/>
                </a:cubicBezTo>
                <a:cubicBezTo>
                  <a:pt x="7974330" y="1207770"/>
                  <a:pt x="8115300" y="933450"/>
                  <a:pt x="8610600" y="704850"/>
                </a:cubicBezTo>
                <a:cubicBezTo>
                  <a:pt x="9105900" y="476250"/>
                  <a:pt x="9437370" y="598170"/>
                  <a:pt x="9791700" y="457200"/>
                </a:cubicBezTo>
                <a:cubicBezTo>
                  <a:pt x="10146030" y="316230"/>
                  <a:pt x="10287635" y="86360"/>
                  <a:pt x="10382250" y="0"/>
                </a:cubicBezTo>
              </a:path>
            </a:pathLst>
          </a:custGeom>
          <a:noFill/>
          <a:ln>
            <a:solidFill>
              <a:srgbClr val="FFC675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flipV="1">
            <a:off x="9975850" y="5854065"/>
            <a:ext cx="2215515" cy="99314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044" h="2359">
                <a:moveTo>
                  <a:pt x="543" y="0"/>
                </a:moveTo>
                <a:lnTo>
                  <a:pt x="4044" y="0"/>
                </a:lnTo>
                <a:lnTo>
                  <a:pt x="4044" y="656"/>
                </a:lnTo>
                <a:lnTo>
                  <a:pt x="4027" y="657"/>
                </a:lnTo>
                <a:cubicBezTo>
                  <a:pt x="3920" y="665"/>
                  <a:pt x="3814" y="679"/>
                  <a:pt x="3704" y="703"/>
                </a:cubicBezTo>
                <a:cubicBezTo>
                  <a:pt x="3451" y="757"/>
                  <a:pt x="3359" y="806"/>
                  <a:pt x="3187" y="915"/>
                </a:cubicBezTo>
                <a:cubicBezTo>
                  <a:pt x="3015" y="1023"/>
                  <a:pt x="2958" y="1102"/>
                  <a:pt x="2843" y="1248"/>
                </a:cubicBezTo>
                <a:cubicBezTo>
                  <a:pt x="2728" y="1393"/>
                  <a:pt x="2734" y="1478"/>
                  <a:pt x="2613" y="1642"/>
                </a:cubicBezTo>
                <a:cubicBezTo>
                  <a:pt x="2493" y="1805"/>
                  <a:pt x="2429" y="1932"/>
                  <a:pt x="2240" y="2066"/>
                </a:cubicBezTo>
                <a:cubicBezTo>
                  <a:pt x="2051" y="2199"/>
                  <a:pt x="1924" y="2260"/>
                  <a:pt x="1665" y="2308"/>
                </a:cubicBezTo>
                <a:cubicBezTo>
                  <a:pt x="1407" y="2357"/>
                  <a:pt x="1206" y="2393"/>
                  <a:pt x="948" y="2308"/>
                </a:cubicBezTo>
                <a:cubicBezTo>
                  <a:pt x="690" y="2223"/>
                  <a:pt x="557" y="2066"/>
                  <a:pt x="374" y="1884"/>
                </a:cubicBezTo>
                <a:cubicBezTo>
                  <a:pt x="190" y="1702"/>
                  <a:pt x="92" y="1612"/>
                  <a:pt x="29" y="1399"/>
                </a:cubicBezTo>
                <a:cubicBezTo>
                  <a:pt x="-33" y="1187"/>
                  <a:pt x="18" y="1048"/>
                  <a:pt x="58" y="824"/>
                </a:cubicBezTo>
                <a:cubicBezTo>
                  <a:pt x="64" y="789"/>
                  <a:pt x="71" y="755"/>
                  <a:pt x="78" y="723"/>
                </a:cubicBezTo>
                <a:lnTo>
                  <a:pt x="81" y="710"/>
                </a:lnTo>
                <a:lnTo>
                  <a:pt x="86" y="700"/>
                </a:lnTo>
                <a:cubicBezTo>
                  <a:pt x="213" y="462"/>
                  <a:pt x="358" y="237"/>
                  <a:pt x="521" y="28"/>
                </a:cubicBezTo>
                <a:lnTo>
                  <a:pt x="543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048885" y="712470"/>
            <a:ext cx="329755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dist">
              <a:buClrTx/>
              <a:buSzTx/>
              <a:buFontTx/>
            </a:pPr>
            <a:r>
              <a:rPr lang="zh-CN" altLang="zh-CN" sz="4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形成原因</a:t>
            </a:r>
            <a:endParaRPr lang="zh-CN" altLang="zh-CN" sz="4000" b="1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" panose="020B0500000000000000" charset="-122"/>
              <a:ea typeface="思源黑体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4665" y="1723390"/>
            <a:ext cx="10900410" cy="41306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1</a:t>
            </a: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、脾虚：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脾主运化脾虚不运化就会生痰生湿。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2</a:t>
            </a: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、暴饮暴食伤脾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3</a:t>
            </a: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、思虑过度伤脾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4</a:t>
            </a: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、久坐伤脾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5</a:t>
            </a: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、喜欢吃油腻甘甜，消化不了成了痰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6</a:t>
            </a: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、缺少运动，脾需要适量运动出汗来帮助运化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75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8926830" y="6350"/>
            <a:ext cx="3282315" cy="2118995"/>
          </a:xfrm>
          <a:custGeom>
            <a:avLst/>
            <a:gdLst>
              <a:gd name="connisteX0" fmla="*/ 15067 w 3140621"/>
              <a:gd name="connsiteY0" fmla="*/ 735626 h 2509664"/>
              <a:gd name="connisteX1" fmla="*/ 216997 w 3140621"/>
              <a:gd name="connsiteY1" fmla="*/ 1211876 h 2509664"/>
              <a:gd name="connisteX2" fmla="*/ 678642 w 3140621"/>
              <a:gd name="connsiteY2" fmla="*/ 1399201 h 2509664"/>
              <a:gd name="connisteX3" fmla="*/ 1270462 w 3140621"/>
              <a:gd name="connsiteY3" fmla="*/ 1486196 h 2509664"/>
              <a:gd name="connisteX4" fmla="*/ 1833707 w 3140621"/>
              <a:gd name="connsiteY4" fmla="*/ 1817666 h 2509664"/>
              <a:gd name="connisteX5" fmla="*/ 2194387 w 3140621"/>
              <a:gd name="connsiteY5" fmla="*/ 2192951 h 2509664"/>
              <a:gd name="connisteX6" fmla="*/ 2555067 w 3140621"/>
              <a:gd name="connsiteY6" fmla="*/ 2424091 h 2509664"/>
              <a:gd name="connisteX7" fmla="*/ 2800177 w 3140621"/>
              <a:gd name="connsiteY7" fmla="*/ 2495846 h 2509664"/>
              <a:gd name="connisteX8" fmla="*/ 2857962 w 3140621"/>
              <a:gd name="connsiteY8" fmla="*/ 2495846 h 2509664"/>
              <a:gd name="connisteX9" fmla="*/ 2915747 w 3140621"/>
              <a:gd name="connsiteY9" fmla="*/ 2495846 h 2509664"/>
              <a:gd name="connisteX10" fmla="*/ 3002107 w 3140621"/>
              <a:gd name="connsiteY10" fmla="*/ 2467271 h 2509664"/>
              <a:gd name="connisteX11" fmla="*/ 3117677 w 3140621"/>
              <a:gd name="connsiteY11" fmla="*/ 2323126 h 2509664"/>
              <a:gd name="connisteX12" fmla="*/ 3117677 w 3140621"/>
              <a:gd name="connsiteY12" fmla="*/ 793411 h 2509664"/>
              <a:gd name="connisteX13" fmla="*/ 2930352 w 3140621"/>
              <a:gd name="connsiteY13" fmla="*/ 188256 h 2509664"/>
              <a:gd name="connisteX14" fmla="*/ 1544782 w 3140621"/>
              <a:gd name="connsiteY14" fmla="*/ 931 h 2509664"/>
              <a:gd name="connisteX15" fmla="*/ 289387 w 3140621"/>
              <a:gd name="connsiteY15" fmla="*/ 145076 h 2509664"/>
              <a:gd name="connisteX16" fmla="*/ 58247 w 3140621"/>
              <a:gd name="connsiteY16" fmla="*/ 491151 h 2509664"/>
              <a:gd name="connisteX17" fmla="*/ 15067 w 3140621"/>
              <a:gd name="connsiteY17" fmla="*/ 735626 h 25096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</a:cxnLst>
            <a:rect l="l" t="t" r="r" b="b"/>
            <a:pathLst>
              <a:path w="4450" h="2797">
                <a:moveTo>
                  <a:pt x="0" y="0"/>
                </a:moveTo>
                <a:lnTo>
                  <a:pt x="4450" y="0"/>
                </a:lnTo>
                <a:lnTo>
                  <a:pt x="4450" y="2797"/>
                </a:lnTo>
                <a:lnTo>
                  <a:pt x="4448" y="2797"/>
                </a:lnTo>
                <a:cubicBezTo>
                  <a:pt x="4439" y="2798"/>
                  <a:pt x="4422" y="2795"/>
                  <a:pt x="4389" y="2787"/>
                </a:cubicBezTo>
                <a:cubicBezTo>
                  <a:pt x="4294" y="2764"/>
                  <a:pt x="4194" y="2769"/>
                  <a:pt x="4003" y="2674"/>
                </a:cubicBezTo>
                <a:cubicBezTo>
                  <a:pt x="3812" y="2579"/>
                  <a:pt x="3662" y="2501"/>
                  <a:pt x="3435" y="2310"/>
                </a:cubicBezTo>
                <a:cubicBezTo>
                  <a:pt x="3208" y="2119"/>
                  <a:pt x="3158" y="1942"/>
                  <a:pt x="2867" y="1719"/>
                </a:cubicBezTo>
                <a:cubicBezTo>
                  <a:pt x="2576" y="1496"/>
                  <a:pt x="2344" y="1329"/>
                  <a:pt x="1980" y="1197"/>
                </a:cubicBezTo>
                <a:cubicBezTo>
                  <a:pt x="1616" y="1065"/>
                  <a:pt x="1380" y="1146"/>
                  <a:pt x="1048" y="1060"/>
                </a:cubicBezTo>
                <a:cubicBezTo>
                  <a:pt x="716" y="974"/>
                  <a:pt x="530" y="974"/>
                  <a:pt x="321" y="765"/>
                </a:cubicBezTo>
                <a:cubicBezTo>
                  <a:pt x="112" y="556"/>
                  <a:pt x="53" y="242"/>
                  <a:pt x="3" y="15"/>
                </a:cubicBezTo>
                <a:lnTo>
                  <a:pt x="0" y="0"/>
                </a:lnTo>
                <a:close/>
              </a:path>
            </a:pathLst>
          </a:custGeom>
          <a:solidFill>
            <a:srgbClr val="B3D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494665" y="6036945"/>
            <a:ext cx="3037205" cy="81788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972" h="1339">
                <a:moveTo>
                  <a:pt x="2687" y="0"/>
                </a:moveTo>
                <a:cubicBezTo>
                  <a:pt x="2825" y="1"/>
                  <a:pt x="2966" y="11"/>
                  <a:pt x="3135" y="36"/>
                </a:cubicBezTo>
                <a:cubicBezTo>
                  <a:pt x="3520" y="94"/>
                  <a:pt x="3728" y="178"/>
                  <a:pt x="4054" y="325"/>
                </a:cubicBezTo>
                <a:cubicBezTo>
                  <a:pt x="4380" y="473"/>
                  <a:pt x="4582" y="569"/>
                  <a:pt x="4766" y="775"/>
                </a:cubicBezTo>
                <a:cubicBezTo>
                  <a:pt x="4944" y="974"/>
                  <a:pt x="4949" y="1124"/>
                  <a:pt x="4971" y="1332"/>
                </a:cubicBezTo>
                <a:lnTo>
                  <a:pt x="4972" y="1339"/>
                </a:lnTo>
                <a:lnTo>
                  <a:pt x="0" y="1339"/>
                </a:lnTo>
                <a:lnTo>
                  <a:pt x="6" y="1333"/>
                </a:lnTo>
                <a:cubicBezTo>
                  <a:pt x="522" y="756"/>
                  <a:pt x="1168" y="317"/>
                  <a:pt x="1894" y="73"/>
                </a:cubicBezTo>
                <a:lnTo>
                  <a:pt x="1943" y="57"/>
                </a:lnTo>
                <a:lnTo>
                  <a:pt x="1959" y="55"/>
                </a:lnTo>
                <a:cubicBezTo>
                  <a:pt x="2012" y="48"/>
                  <a:pt x="2068" y="42"/>
                  <a:pt x="2127" y="36"/>
                </a:cubicBezTo>
                <a:cubicBezTo>
                  <a:pt x="2340" y="15"/>
                  <a:pt x="2511" y="-1"/>
                  <a:pt x="2687" y="0"/>
                </a:cubicBezTo>
                <a:close/>
              </a:path>
            </a:pathLst>
          </a:custGeom>
          <a:solidFill>
            <a:srgbClr val="FFC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1905"/>
            <a:ext cx="5384800" cy="2699385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15830" h="11244">
                <a:moveTo>
                  <a:pt x="0" y="0"/>
                </a:moveTo>
                <a:lnTo>
                  <a:pt x="15755" y="0"/>
                </a:lnTo>
                <a:lnTo>
                  <a:pt x="15759" y="41"/>
                </a:lnTo>
                <a:cubicBezTo>
                  <a:pt x="15765" y="96"/>
                  <a:pt x="15771" y="153"/>
                  <a:pt x="15777" y="210"/>
                </a:cubicBezTo>
                <a:cubicBezTo>
                  <a:pt x="15877" y="1131"/>
                  <a:pt x="15877" y="1564"/>
                  <a:pt x="15401" y="2376"/>
                </a:cubicBezTo>
                <a:cubicBezTo>
                  <a:pt x="14924" y="3189"/>
                  <a:pt x="14299" y="3922"/>
                  <a:pt x="13401" y="4274"/>
                </a:cubicBezTo>
                <a:cubicBezTo>
                  <a:pt x="12499" y="4626"/>
                  <a:pt x="12048" y="4110"/>
                  <a:pt x="10898" y="4138"/>
                </a:cubicBezTo>
                <a:cubicBezTo>
                  <a:pt x="9748" y="4166"/>
                  <a:pt x="8747" y="4166"/>
                  <a:pt x="7645" y="4410"/>
                </a:cubicBezTo>
                <a:cubicBezTo>
                  <a:pt x="6547" y="4654"/>
                  <a:pt x="6145" y="4870"/>
                  <a:pt x="5394" y="5359"/>
                </a:cubicBezTo>
                <a:cubicBezTo>
                  <a:pt x="4644" y="5844"/>
                  <a:pt x="4396" y="6196"/>
                  <a:pt x="3897" y="6848"/>
                </a:cubicBezTo>
                <a:cubicBezTo>
                  <a:pt x="3394" y="7497"/>
                  <a:pt x="3420" y="7877"/>
                  <a:pt x="2895" y="8610"/>
                </a:cubicBezTo>
                <a:cubicBezTo>
                  <a:pt x="2370" y="9339"/>
                  <a:pt x="2093" y="9907"/>
                  <a:pt x="1269" y="10504"/>
                </a:cubicBezTo>
                <a:cubicBezTo>
                  <a:pt x="831" y="10820"/>
                  <a:pt x="470" y="11046"/>
                  <a:pt x="59" y="11220"/>
                </a:cubicBezTo>
                <a:lnTo>
                  <a:pt x="0" y="11244"/>
                </a:lnTo>
                <a:lnTo>
                  <a:pt x="0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-7620" y="2855595"/>
            <a:ext cx="12199620" cy="3181350"/>
          </a:xfrm>
          <a:custGeom>
            <a:avLst/>
            <a:gdLst>
              <a:gd name="connisteX0" fmla="*/ 0 w 10382250"/>
              <a:gd name="connsiteY0" fmla="*/ 3181350 h 3181350"/>
              <a:gd name="connisteX1" fmla="*/ 533400 w 10382250"/>
              <a:gd name="connsiteY1" fmla="*/ 2609850 h 3181350"/>
              <a:gd name="connisteX2" fmla="*/ 2000250 w 10382250"/>
              <a:gd name="connsiteY2" fmla="*/ 2324100 h 3181350"/>
              <a:gd name="connisteX3" fmla="*/ 3810000 w 10382250"/>
              <a:gd name="connsiteY3" fmla="*/ 2286000 h 3181350"/>
              <a:gd name="connisteX4" fmla="*/ 5314950 w 10382250"/>
              <a:gd name="connsiteY4" fmla="*/ 2667000 h 3181350"/>
              <a:gd name="connisteX5" fmla="*/ 7315200 w 10382250"/>
              <a:gd name="connsiteY5" fmla="*/ 1600200 h 3181350"/>
              <a:gd name="connisteX6" fmla="*/ 8610600 w 10382250"/>
              <a:gd name="connsiteY6" fmla="*/ 704850 h 3181350"/>
              <a:gd name="connisteX7" fmla="*/ 9791700 w 10382250"/>
              <a:gd name="connsiteY7" fmla="*/ 457200 h 3181350"/>
              <a:gd name="connisteX8" fmla="*/ 10382250 w 10382250"/>
              <a:gd name="connsiteY8" fmla="*/ 0 h 31813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10382250" h="3181350">
                <a:moveTo>
                  <a:pt x="0" y="3181350"/>
                </a:moveTo>
                <a:cubicBezTo>
                  <a:pt x="77470" y="3072765"/>
                  <a:pt x="133350" y="2781300"/>
                  <a:pt x="533400" y="2609850"/>
                </a:cubicBezTo>
                <a:cubicBezTo>
                  <a:pt x="933450" y="2438400"/>
                  <a:pt x="1344930" y="2388870"/>
                  <a:pt x="2000250" y="2324100"/>
                </a:cubicBezTo>
                <a:cubicBezTo>
                  <a:pt x="2655570" y="2259330"/>
                  <a:pt x="3147060" y="2217420"/>
                  <a:pt x="3810000" y="2286000"/>
                </a:cubicBezTo>
                <a:cubicBezTo>
                  <a:pt x="4472940" y="2354580"/>
                  <a:pt x="4613910" y="2804160"/>
                  <a:pt x="5314950" y="2667000"/>
                </a:cubicBezTo>
                <a:cubicBezTo>
                  <a:pt x="6015990" y="2529840"/>
                  <a:pt x="6656070" y="1992630"/>
                  <a:pt x="7315200" y="1600200"/>
                </a:cubicBezTo>
                <a:cubicBezTo>
                  <a:pt x="7974330" y="1207770"/>
                  <a:pt x="8115300" y="933450"/>
                  <a:pt x="8610600" y="704850"/>
                </a:cubicBezTo>
                <a:cubicBezTo>
                  <a:pt x="9105900" y="476250"/>
                  <a:pt x="9437370" y="598170"/>
                  <a:pt x="9791700" y="457200"/>
                </a:cubicBezTo>
                <a:cubicBezTo>
                  <a:pt x="10146030" y="316230"/>
                  <a:pt x="10287635" y="86360"/>
                  <a:pt x="10382250" y="0"/>
                </a:cubicBezTo>
              </a:path>
            </a:pathLst>
          </a:custGeom>
          <a:noFill/>
          <a:ln>
            <a:solidFill>
              <a:srgbClr val="FFC675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flipV="1">
            <a:off x="9975850" y="5854065"/>
            <a:ext cx="2215515" cy="99314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044" h="2359">
                <a:moveTo>
                  <a:pt x="543" y="0"/>
                </a:moveTo>
                <a:lnTo>
                  <a:pt x="4044" y="0"/>
                </a:lnTo>
                <a:lnTo>
                  <a:pt x="4044" y="656"/>
                </a:lnTo>
                <a:lnTo>
                  <a:pt x="4027" y="657"/>
                </a:lnTo>
                <a:cubicBezTo>
                  <a:pt x="3920" y="665"/>
                  <a:pt x="3814" y="679"/>
                  <a:pt x="3704" y="703"/>
                </a:cubicBezTo>
                <a:cubicBezTo>
                  <a:pt x="3451" y="757"/>
                  <a:pt x="3359" y="806"/>
                  <a:pt x="3187" y="915"/>
                </a:cubicBezTo>
                <a:cubicBezTo>
                  <a:pt x="3015" y="1023"/>
                  <a:pt x="2958" y="1102"/>
                  <a:pt x="2843" y="1248"/>
                </a:cubicBezTo>
                <a:cubicBezTo>
                  <a:pt x="2728" y="1393"/>
                  <a:pt x="2734" y="1478"/>
                  <a:pt x="2613" y="1642"/>
                </a:cubicBezTo>
                <a:cubicBezTo>
                  <a:pt x="2493" y="1805"/>
                  <a:pt x="2429" y="1932"/>
                  <a:pt x="2240" y="2066"/>
                </a:cubicBezTo>
                <a:cubicBezTo>
                  <a:pt x="2051" y="2199"/>
                  <a:pt x="1924" y="2260"/>
                  <a:pt x="1665" y="2308"/>
                </a:cubicBezTo>
                <a:cubicBezTo>
                  <a:pt x="1407" y="2357"/>
                  <a:pt x="1206" y="2393"/>
                  <a:pt x="948" y="2308"/>
                </a:cubicBezTo>
                <a:cubicBezTo>
                  <a:pt x="690" y="2223"/>
                  <a:pt x="557" y="2066"/>
                  <a:pt x="374" y="1884"/>
                </a:cubicBezTo>
                <a:cubicBezTo>
                  <a:pt x="190" y="1702"/>
                  <a:pt x="92" y="1612"/>
                  <a:pt x="29" y="1399"/>
                </a:cubicBezTo>
                <a:cubicBezTo>
                  <a:pt x="-33" y="1187"/>
                  <a:pt x="18" y="1048"/>
                  <a:pt x="58" y="824"/>
                </a:cubicBezTo>
                <a:cubicBezTo>
                  <a:pt x="64" y="789"/>
                  <a:pt x="71" y="755"/>
                  <a:pt x="78" y="723"/>
                </a:cubicBezTo>
                <a:lnTo>
                  <a:pt x="81" y="710"/>
                </a:lnTo>
                <a:lnTo>
                  <a:pt x="86" y="700"/>
                </a:lnTo>
                <a:cubicBezTo>
                  <a:pt x="213" y="462"/>
                  <a:pt x="358" y="237"/>
                  <a:pt x="521" y="28"/>
                </a:cubicBezTo>
                <a:lnTo>
                  <a:pt x="543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531870" y="414020"/>
            <a:ext cx="623697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dist">
              <a:buClrTx/>
              <a:buSzTx/>
              <a:buFontTx/>
            </a:pPr>
            <a:r>
              <a:rPr lang="zh-CN" altLang="zh-CN" sz="4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+mn-ea"/>
              </a:rPr>
              <a:t>痰湿体质</a:t>
            </a:r>
            <a:r>
              <a:rPr lang="zh-CN" altLang="zh-CN" sz="4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+mn-ea"/>
              </a:rPr>
              <a:t>的养生指导</a:t>
            </a:r>
            <a:endParaRPr lang="zh-CN" altLang="zh-CN" sz="4000" b="1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4665" y="1837055"/>
            <a:ext cx="10915015" cy="239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饮食调理：</a:t>
            </a: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宜选用健脾助运、祛湿化痰的食物，如冬瓜、白萝卜、薏苡仁、赤小豆、荷叶、山楂、生姜、荠菜、紫菜、海带、鲫鱼、鲤鱼、鲈鱼、文蛤等。少食肥、甜、油、黏（腻）的食物。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Arial" panose="020B0604020202020204" pitchFamily="34" charset="0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Arial" panose="020B0604020202020204" pitchFamily="34" charset="0"/>
            </a:endParaRPr>
          </a:p>
        </p:txBody>
      </p:sp>
      <p:pic>
        <p:nvPicPr>
          <p:cNvPr id="2" name="图片 1" descr="51miz-E843210-DA24F0E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42305" y="3519170"/>
            <a:ext cx="4632325" cy="33280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75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8926830" y="6350"/>
            <a:ext cx="3282315" cy="2118995"/>
          </a:xfrm>
          <a:custGeom>
            <a:avLst/>
            <a:gdLst>
              <a:gd name="connisteX0" fmla="*/ 15067 w 3140621"/>
              <a:gd name="connsiteY0" fmla="*/ 735626 h 2509664"/>
              <a:gd name="connisteX1" fmla="*/ 216997 w 3140621"/>
              <a:gd name="connsiteY1" fmla="*/ 1211876 h 2509664"/>
              <a:gd name="connisteX2" fmla="*/ 678642 w 3140621"/>
              <a:gd name="connsiteY2" fmla="*/ 1399201 h 2509664"/>
              <a:gd name="connisteX3" fmla="*/ 1270462 w 3140621"/>
              <a:gd name="connsiteY3" fmla="*/ 1486196 h 2509664"/>
              <a:gd name="connisteX4" fmla="*/ 1833707 w 3140621"/>
              <a:gd name="connsiteY4" fmla="*/ 1817666 h 2509664"/>
              <a:gd name="connisteX5" fmla="*/ 2194387 w 3140621"/>
              <a:gd name="connsiteY5" fmla="*/ 2192951 h 2509664"/>
              <a:gd name="connisteX6" fmla="*/ 2555067 w 3140621"/>
              <a:gd name="connsiteY6" fmla="*/ 2424091 h 2509664"/>
              <a:gd name="connisteX7" fmla="*/ 2800177 w 3140621"/>
              <a:gd name="connsiteY7" fmla="*/ 2495846 h 2509664"/>
              <a:gd name="connisteX8" fmla="*/ 2857962 w 3140621"/>
              <a:gd name="connsiteY8" fmla="*/ 2495846 h 2509664"/>
              <a:gd name="connisteX9" fmla="*/ 2915747 w 3140621"/>
              <a:gd name="connsiteY9" fmla="*/ 2495846 h 2509664"/>
              <a:gd name="connisteX10" fmla="*/ 3002107 w 3140621"/>
              <a:gd name="connsiteY10" fmla="*/ 2467271 h 2509664"/>
              <a:gd name="connisteX11" fmla="*/ 3117677 w 3140621"/>
              <a:gd name="connsiteY11" fmla="*/ 2323126 h 2509664"/>
              <a:gd name="connisteX12" fmla="*/ 3117677 w 3140621"/>
              <a:gd name="connsiteY12" fmla="*/ 793411 h 2509664"/>
              <a:gd name="connisteX13" fmla="*/ 2930352 w 3140621"/>
              <a:gd name="connsiteY13" fmla="*/ 188256 h 2509664"/>
              <a:gd name="connisteX14" fmla="*/ 1544782 w 3140621"/>
              <a:gd name="connsiteY14" fmla="*/ 931 h 2509664"/>
              <a:gd name="connisteX15" fmla="*/ 289387 w 3140621"/>
              <a:gd name="connsiteY15" fmla="*/ 145076 h 2509664"/>
              <a:gd name="connisteX16" fmla="*/ 58247 w 3140621"/>
              <a:gd name="connsiteY16" fmla="*/ 491151 h 2509664"/>
              <a:gd name="connisteX17" fmla="*/ 15067 w 3140621"/>
              <a:gd name="connsiteY17" fmla="*/ 735626 h 25096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</a:cxnLst>
            <a:rect l="l" t="t" r="r" b="b"/>
            <a:pathLst>
              <a:path w="4450" h="2797">
                <a:moveTo>
                  <a:pt x="0" y="0"/>
                </a:moveTo>
                <a:lnTo>
                  <a:pt x="4450" y="0"/>
                </a:lnTo>
                <a:lnTo>
                  <a:pt x="4450" y="2797"/>
                </a:lnTo>
                <a:lnTo>
                  <a:pt x="4448" y="2797"/>
                </a:lnTo>
                <a:cubicBezTo>
                  <a:pt x="4439" y="2798"/>
                  <a:pt x="4422" y="2795"/>
                  <a:pt x="4389" y="2787"/>
                </a:cubicBezTo>
                <a:cubicBezTo>
                  <a:pt x="4294" y="2764"/>
                  <a:pt x="4194" y="2769"/>
                  <a:pt x="4003" y="2674"/>
                </a:cubicBezTo>
                <a:cubicBezTo>
                  <a:pt x="3812" y="2579"/>
                  <a:pt x="3662" y="2501"/>
                  <a:pt x="3435" y="2310"/>
                </a:cubicBezTo>
                <a:cubicBezTo>
                  <a:pt x="3208" y="2119"/>
                  <a:pt x="3158" y="1942"/>
                  <a:pt x="2867" y="1719"/>
                </a:cubicBezTo>
                <a:cubicBezTo>
                  <a:pt x="2576" y="1496"/>
                  <a:pt x="2344" y="1329"/>
                  <a:pt x="1980" y="1197"/>
                </a:cubicBezTo>
                <a:cubicBezTo>
                  <a:pt x="1616" y="1065"/>
                  <a:pt x="1380" y="1146"/>
                  <a:pt x="1048" y="1060"/>
                </a:cubicBezTo>
                <a:cubicBezTo>
                  <a:pt x="716" y="974"/>
                  <a:pt x="530" y="974"/>
                  <a:pt x="321" y="765"/>
                </a:cubicBezTo>
                <a:cubicBezTo>
                  <a:pt x="112" y="556"/>
                  <a:pt x="53" y="242"/>
                  <a:pt x="3" y="15"/>
                </a:cubicBezTo>
                <a:lnTo>
                  <a:pt x="0" y="0"/>
                </a:lnTo>
                <a:close/>
              </a:path>
            </a:pathLst>
          </a:custGeom>
          <a:solidFill>
            <a:srgbClr val="B3D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494665" y="6036945"/>
            <a:ext cx="3037205" cy="81788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972" h="1339">
                <a:moveTo>
                  <a:pt x="2687" y="0"/>
                </a:moveTo>
                <a:cubicBezTo>
                  <a:pt x="2825" y="1"/>
                  <a:pt x="2966" y="11"/>
                  <a:pt x="3135" y="36"/>
                </a:cubicBezTo>
                <a:cubicBezTo>
                  <a:pt x="3520" y="94"/>
                  <a:pt x="3728" y="178"/>
                  <a:pt x="4054" y="325"/>
                </a:cubicBezTo>
                <a:cubicBezTo>
                  <a:pt x="4380" y="473"/>
                  <a:pt x="4582" y="569"/>
                  <a:pt x="4766" y="775"/>
                </a:cubicBezTo>
                <a:cubicBezTo>
                  <a:pt x="4944" y="974"/>
                  <a:pt x="4949" y="1124"/>
                  <a:pt x="4971" y="1332"/>
                </a:cubicBezTo>
                <a:lnTo>
                  <a:pt x="4972" y="1339"/>
                </a:lnTo>
                <a:lnTo>
                  <a:pt x="0" y="1339"/>
                </a:lnTo>
                <a:lnTo>
                  <a:pt x="6" y="1333"/>
                </a:lnTo>
                <a:cubicBezTo>
                  <a:pt x="522" y="756"/>
                  <a:pt x="1168" y="317"/>
                  <a:pt x="1894" y="73"/>
                </a:cubicBezTo>
                <a:lnTo>
                  <a:pt x="1943" y="57"/>
                </a:lnTo>
                <a:lnTo>
                  <a:pt x="1959" y="55"/>
                </a:lnTo>
                <a:cubicBezTo>
                  <a:pt x="2012" y="48"/>
                  <a:pt x="2068" y="42"/>
                  <a:pt x="2127" y="36"/>
                </a:cubicBezTo>
                <a:cubicBezTo>
                  <a:pt x="2340" y="15"/>
                  <a:pt x="2511" y="-1"/>
                  <a:pt x="2687" y="0"/>
                </a:cubicBezTo>
                <a:close/>
              </a:path>
            </a:pathLst>
          </a:custGeom>
          <a:solidFill>
            <a:srgbClr val="FFC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1905"/>
            <a:ext cx="5384800" cy="2699385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15830" h="11244">
                <a:moveTo>
                  <a:pt x="0" y="0"/>
                </a:moveTo>
                <a:lnTo>
                  <a:pt x="15755" y="0"/>
                </a:lnTo>
                <a:lnTo>
                  <a:pt x="15759" y="41"/>
                </a:lnTo>
                <a:cubicBezTo>
                  <a:pt x="15765" y="96"/>
                  <a:pt x="15771" y="153"/>
                  <a:pt x="15777" y="210"/>
                </a:cubicBezTo>
                <a:cubicBezTo>
                  <a:pt x="15877" y="1131"/>
                  <a:pt x="15877" y="1564"/>
                  <a:pt x="15401" y="2376"/>
                </a:cubicBezTo>
                <a:cubicBezTo>
                  <a:pt x="14924" y="3189"/>
                  <a:pt x="14299" y="3922"/>
                  <a:pt x="13401" y="4274"/>
                </a:cubicBezTo>
                <a:cubicBezTo>
                  <a:pt x="12499" y="4626"/>
                  <a:pt x="12048" y="4110"/>
                  <a:pt x="10898" y="4138"/>
                </a:cubicBezTo>
                <a:cubicBezTo>
                  <a:pt x="9748" y="4166"/>
                  <a:pt x="8747" y="4166"/>
                  <a:pt x="7645" y="4410"/>
                </a:cubicBezTo>
                <a:cubicBezTo>
                  <a:pt x="6547" y="4654"/>
                  <a:pt x="6145" y="4870"/>
                  <a:pt x="5394" y="5359"/>
                </a:cubicBezTo>
                <a:cubicBezTo>
                  <a:pt x="4644" y="5844"/>
                  <a:pt x="4396" y="6196"/>
                  <a:pt x="3897" y="6848"/>
                </a:cubicBezTo>
                <a:cubicBezTo>
                  <a:pt x="3394" y="7497"/>
                  <a:pt x="3420" y="7877"/>
                  <a:pt x="2895" y="8610"/>
                </a:cubicBezTo>
                <a:cubicBezTo>
                  <a:pt x="2370" y="9339"/>
                  <a:pt x="2093" y="9907"/>
                  <a:pt x="1269" y="10504"/>
                </a:cubicBezTo>
                <a:cubicBezTo>
                  <a:pt x="831" y="10820"/>
                  <a:pt x="470" y="11046"/>
                  <a:pt x="59" y="11220"/>
                </a:cubicBezTo>
                <a:lnTo>
                  <a:pt x="0" y="11244"/>
                </a:lnTo>
                <a:lnTo>
                  <a:pt x="0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-7620" y="2855595"/>
            <a:ext cx="12199620" cy="3181350"/>
          </a:xfrm>
          <a:custGeom>
            <a:avLst/>
            <a:gdLst>
              <a:gd name="connisteX0" fmla="*/ 0 w 10382250"/>
              <a:gd name="connsiteY0" fmla="*/ 3181350 h 3181350"/>
              <a:gd name="connisteX1" fmla="*/ 533400 w 10382250"/>
              <a:gd name="connsiteY1" fmla="*/ 2609850 h 3181350"/>
              <a:gd name="connisteX2" fmla="*/ 2000250 w 10382250"/>
              <a:gd name="connsiteY2" fmla="*/ 2324100 h 3181350"/>
              <a:gd name="connisteX3" fmla="*/ 3810000 w 10382250"/>
              <a:gd name="connsiteY3" fmla="*/ 2286000 h 3181350"/>
              <a:gd name="connisteX4" fmla="*/ 5314950 w 10382250"/>
              <a:gd name="connsiteY4" fmla="*/ 2667000 h 3181350"/>
              <a:gd name="connisteX5" fmla="*/ 7315200 w 10382250"/>
              <a:gd name="connsiteY5" fmla="*/ 1600200 h 3181350"/>
              <a:gd name="connisteX6" fmla="*/ 8610600 w 10382250"/>
              <a:gd name="connsiteY6" fmla="*/ 704850 h 3181350"/>
              <a:gd name="connisteX7" fmla="*/ 9791700 w 10382250"/>
              <a:gd name="connsiteY7" fmla="*/ 457200 h 3181350"/>
              <a:gd name="connisteX8" fmla="*/ 10382250 w 10382250"/>
              <a:gd name="connsiteY8" fmla="*/ 0 h 31813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10382250" h="3181350">
                <a:moveTo>
                  <a:pt x="0" y="3181350"/>
                </a:moveTo>
                <a:cubicBezTo>
                  <a:pt x="77470" y="3072765"/>
                  <a:pt x="133350" y="2781300"/>
                  <a:pt x="533400" y="2609850"/>
                </a:cubicBezTo>
                <a:cubicBezTo>
                  <a:pt x="933450" y="2438400"/>
                  <a:pt x="1344930" y="2388870"/>
                  <a:pt x="2000250" y="2324100"/>
                </a:cubicBezTo>
                <a:cubicBezTo>
                  <a:pt x="2655570" y="2259330"/>
                  <a:pt x="3147060" y="2217420"/>
                  <a:pt x="3810000" y="2286000"/>
                </a:cubicBezTo>
                <a:cubicBezTo>
                  <a:pt x="4472940" y="2354580"/>
                  <a:pt x="4613910" y="2804160"/>
                  <a:pt x="5314950" y="2667000"/>
                </a:cubicBezTo>
                <a:cubicBezTo>
                  <a:pt x="6015990" y="2529840"/>
                  <a:pt x="6656070" y="1992630"/>
                  <a:pt x="7315200" y="1600200"/>
                </a:cubicBezTo>
                <a:cubicBezTo>
                  <a:pt x="7974330" y="1207770"/>
                  <a:pt x="8115300" y="933450"/>
                  <a:pt x="8610600" y="704850"/>
                </a:cubicBezTo>
                <a:cubicBezTo>
                  <a:pt x="9105900" y="476250"/>
                  <a:pt x="9437370" y="598170"/>
                  <a:pt x="9791700" y="457200"/>
                </a:cubicBezTo>
                <a:cubicBezTo>
                  <a:pt x="10146030" y="316230"/>
                  <a:pt x="10287635" y="86360"/>
                  <a:pt x="10382250" y="0"/>
                </a:cubicBezTo>
              </a:path>
            </a:pathLst>
          </a:custGeom>
          <a:noFill/>
          <a:ln>
            <a:solidFill>
              <a:srgbClr val="FFC675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flipV="1">
            <a:off x="9975850" y="5854065"/>
            <a:ext cx="2215515" cy="99314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044" h="2359">
                <a:moveTo>
                  <a:pt x="543" y="0"/>
                </a:moveTo>
                <a:lnTo>
                  <a:pt x="4044" y="0"/>
                </a:lnTo>
                <a:lnTo>
                  <a:pt x="4044" y="656"/>
                </a:lnTo>
                <a:lnTo>
                  <a:pt x="4027" y="657"/>
                </a:lnTo>
                <a:cubicBezTo>
                  <a:pt x="3920" y="665"/>
                  <a:pt x="3814" y="679"/>
                  <a:pt x="3704" y="703"/>
                </a:cubicBezTo>
                <a:cubicBezTo>
                  <a:pt x="3451" y="757"/>
                  <a:pt x="3359" y="806"/>
                  <a:pt x="3187" y="915"/>
                </a:cubicBezTo>
                <a:cubicBezTo>
                  <a:pt x="3015" y="1023"/>
                  <a:pt x="2958" y="1102"/>
                  <a:pt x="2843" y="1248"/>
                </a:cubicBezTo>
                <a:cubicBezTo>
                  <a:pt x="2728" y="1393"/>
                  <a:pt x="2734" y="1478"/>
                  <a:pt x="2613" y="1642"/>
                </a:cubicBezTo>
                <a:cubicBezTo>
                  <a:pt x="2493" y="1805"/>
                  <a:pt x="2429" y="1932"/>
                  <a:pt x="2240" y="2066"/>
                </a:cubicBezTo>
                <a:cubicBezTo>
                  <a:pt x="2051" y="2199"/>
                  <a:pt x="1924" y="2260"/>
                  <a:pt x="1665" y="2308"/>
                </a:cubicBezTo>
                <a:cubicBezTo>
                  <a:pt x="1407" y="2357"/>
                  <a:pt x="1206" y="2393"/>
                  <a:pt x="948" y="2308"/>
                </a:cubicBezTo>
                <a:cubicBezTo>
                  <a:pt x="690" y="2223"/>
                  <a:pt x="557" y="2066"/>
                  <a:pt x="374" y="1884"/>
                </a:cubicBezTo>
                <a:cubicBezTo>
                  <a:pt x="190" y="1702"/>
                  <a:pt x="92" y="1612"/>
                  <a:pt x="29" y="1399"/>
                </a:cubicBezTo>
                <a:cubicBezTo>
                  <a:pt x="-33" y="1187"/>
                  <a:pt x="18" y="1048"/>
                  <a:pt x="58" y="824"/>
                </a:cubicBezTo>
                <a:cubicBezTo>
                  <a:pt x="64" y="789"/>
                  <a:pt x="71" y="755"/>
                  <a:pt x="78" y="723"/>
                </a:cubicBezTo>
                <a:lnTo>
                  <a:pt x="81" y="710"/>
                </a:lnTo>
                <a:lnTo>
                  <a:pt x="86" y="700"/>
                </a:lnTo>
                <a:cubicBezTo>
                  <a:pt x="213" y="462"/>
                  <a:pt x="358" y="237"/>
                  <a:pt x="521" y="28"/>
                </a:cubicBezTo>
                <a:lnTo>
                  <a:pt x="543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531870" y="414020"/>
            <a:ext cx="623697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dist">
              <a:buClrTx/>
              <a:buSzTx/>
              <a:buFontTx/>
            </a:pPr>
            <a:r>
              <a:rPr lang="zh-CN" altLang="zh-CN" sz="4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+mn-ea"/>
              </a:rPr>
              <a:t>痰湿体质</a:t>
            </a:r>
            <a:r>
              <a:rPr lang="zh-CN" altLang="zh-CN" sz="4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+mn-ea"/>
              </a:rPr>
              <a:t>的养生指导</a:t>
            </a:r>
            <a:endParaRPr lang="zh-CN" altLang="zh-CN" sz="4000" b="1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4665" y="1751330"/>
            <a:ext cx="10915015" cy="47078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参考食疗方：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Arial" panose="020B0604020202020204" pitchFamily="34" charset="0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（</a:t>
            </a: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1</a:t>
            </a: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）藿香木瓜紫苏橘皮体质膏方：藿香、木瓜、紫苏、橘皮组方。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Arial" panose="020B0604020202020204" pitchFamily="34" charset="0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（</a:t>
            </a: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2</a:t>
            </a: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）冬瓜海带薏米排骨汤：冬瓜、海带、薏米、 猪排骨（少量）、生姜，具有健脾祛湿、化痰消浊的功效，适合痰湿体质腹部肥满的中老年人食用。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Arial" panose="020B0604020202020204" pitchFamily="34" charset="0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运动保健：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坚持长期运动锻炼，强度应根据自身的状况循序渐进。不宜在阴雨季节、天气湿冷的气候条件下运动。可选择快走、武术以及打羽毛球等，使松弛的肌肉逐渐变得结实、致密。如果体重过重、膝盖受损，可选择游泳。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75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8926830" y="6350"/>
            <a:ext cx="3282315" cy="2118995"/>
          </a:xfrm>
          <a:custGeom>
            <a:avLst/>
            <a:gdLst>
              <a:gd name="connisteX0" fmla="*/ 15067 w 3140621"/>
              <a:gd name="connsiteY0" fmla="*/ 735626 h 2509664"/>
              <a:gd name="connisteX1" fmla="*/ 216997 w 3140621"/>
              <a:gd name="connsiteY1" fmla="*/ 1211876 h 2509664"/>
              <a:gd name="connisteX2" fmla="*/ 678642 w 3140621"/>
              <a:gd name="connsiteY2" fmla="*/ 1399201 h 2509664"/>
              <a:gd name="connisteX3" fmla="*/ 1270462 w 3140621"/>
              <a:gd name="connsiteY3" fmla="*/ 1486196 h 2509664"/>
              <a:gd name="connisteX4" fmla="*/ 1833707 w 3140621"/>
              <a:gd name="connsiteY4" fmla="*/ 1817666 h 2509664"/>
              <a:gd name="connisteX5" fmla="*/ 2194387 w 3140621"/>
              <a:gd name="connsiteY5" fmla="*/ 2192951 h 2509664"/>
              <a:gd name="connisteX6" fmla="*/ 2555067 w 3140621"/>
              <a:gd name="connsiteY6" fmla="*/ 2424091 h 2509664"/>
              <a:gd name="connisteX7" fmla="*/ 2800177 w 3140621"/>
              <a:gd name="connsiteY7" fmla="*/ 2495846 h 2509664"/>
              <a:gd name="connisteX8" fmla="*/ 2857962 w 3140621"/>
              <a:gd name="connsiteY8" fmla="*/ 2495846 h 2509664"/>
              <a:gd name="connisteX9" fmla="*/ 2915747 w 3140621"/>
              <a:gd name="connsiteY9" fmla="*/ 2495846 h 2509664"/>
              <a:gd name="connisteX10" fmla="*/ 3002107 w 3140621"/>
              <a:gd name="connsiteY10" fmla="*/ 2467271 h 2509664"/>
              <a:gd name="connisteX11" fmla="*/ 3117677 w 3140621"/>
              <a:gd name="connsiteY11" fmla="*/ 2323126 h 2509664"/>
              <a:gd name="connisteX12" fmla="*/ 3117677 w 3140621"/>
              <a:gd name="connsiteY12" fmla="*/ 793411 h 2509664"/>
              <a:gd name="connisteX13" fmla="*/ 2930352 w 3140621"/>
              <a:gd name="connsiteY13" fmla="*/ 188256 h 2509664"/>
              <a:gd name="connisteX14" fmla="*/ 1544782 w 3140621"/>
              <a:gd name="connsiteY14" fmla="*/ 931 h 2509664"/>
              <a:gd name="connisteX15" fmla="*/ 289387 w 3140621"/>
              <a:gd name="connsiteY15" fmla="*/ 145076 h 2509664"/>
              <a:gd name="connisteX16" fmla="*/ 58247 w 3140621"/>
              <a:gd name="connsiteY16" fmla="*/ 491151 h 2509664"/>
              <a:gd name="connisteX17" fmla="*/ 15067 w 3140621"/>
              <a:gd name="connsiteY17" fmla="*/ 735626 h 25096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</a:cxnLst>
            <a:rect l="l" t="t" r="r" b="b"/>
            <a:pathLst>
              <a:path w="4450" h="2797">
                <a:moveTo>
                  <a:pt x="0" y="0"/>
                </a:moveTo>
                <a:lnTo>
                  <a:pt x="4450" y="0"/>
                </a:lnTo>
                <a:lnTo>
                  <a:pt x="4450" y="2797"/>
                </a:lnTo>
                <a:lnTo>
                  <a:pt x="4448" y="2797"/>
                </a:lnTo>
                <a:cubicBezTo>
                  <a:pt x="4439" y="2798"/>
                  <a:pt x="4422" y="2795"/>
                  <a:pt x="4389" y="2787"/>
                </a:cubicBezTo>
                <a:cubicBezTo>
                  <a:pt x="4294" y="2764"/>
                  <a:pt x="4194" y="2769"/>
                  <a:pt x="4003" y="2674"/>
                </a:cubicBezTo>
                <a:cubicBezTo>
                  <a:pt x="3812" y="2579"/>
                  <a:pt x="3662" y="2501"/>
                  <a:pt x="3435" y="2310"/>
                </a:cubicBezTo>
                <a:cubicBezTo>
                  <a:pt x="3208" y="2119"/>
                  <a:pt x="3158" y="1942"/>
                  <a:pt x="2867" y="1719"/>
                </a:cubicBezTo>
                <a:cubicBezTo>
                  <a:pt x="2576" y="1496"/>
                  <a:pt x="2344" y="1329"/>
                  <a:pt x="1980" y="1197"/>
                </a:cubicBezTo>
                <a:cubicBezTo>
                  <a:pt x="1616" y="1065"/>
                  <a:pt x="1380" y="1146"/>
                  <a:pt x="1048" y="1060"/>
                </a:cubicBezTo>
                <a:cubicBezTo>
                  <a:pt x="716" y="974"/>
                  <a:pt x="530" y="974"/>
                  <a:pt x="321" y="765"/>
                </a:cubicBezTo>
                <a:cubicBezTo>
                  <a:pt x="112" y="556"/>
                  <a:pt x="53" y="242"/>
                  <a:pt x="3" y="15"/>
                </a:cubicBezTo>
                <a:lnTo>
                  <a:pt x="0" y="0"/>
                </a:lnTo>
                <a:close/>
              </a:path>
            </a:pathLst>
          </a:custGeom>
          <a:solidFill>
            <a:srgbClr val="B3D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494665" y="6036945"/>
            <a:ext cx="3037205" cy="81788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972" h="1339">
                <a:moveTo>
                  <a:pt x="2687" y="0"/>
                </a:moveTo>
                <a:cubicBezTo>
                  <a:pt x="2825" y="1"/>
                  <a:pt x="2966" y="11"/>
                  <a:pt x="3135" y="36"/>
                </a:cubicBezTo>
                <a:cubicBezTo>
                  <a:pt x="3520" y="94"/>
                  <a:pt x="3728" y="178"/>
                  <a:pt x="4054" y="325"/>
                </a:cubicBezTo>
                <a:cubicBezTo>
                  <a:pt x="4380" y="473"/>
                  <a:pt x="4582" y="569"/>
                  <a:pt x="4766" y="775"/>
                </a:cubicBezTo>
                <a:cubicBezTo>
                  <a:pt x="4944" y="974"/>
                  <a:pt x="4949" y="1124"/>
                  <a:pt x="4971" y="1332"/>
                </a:cubicBezTo>
                <a:lnTo>
                  <a:pt x="4972" y="1339"/>
                </a:lnTo>
                <a:lnTo>
                  <a:pt x="0" y="1339"/>
                </a:lnTo>
                <a:lnTo>
                  <a:pt x="6" y="1333"/>
                </a:lnTo>
                <a:cubicBezTo>
                  <a:pt x="522" y="756"/>
                  <a:pt x="1168" y="317"/>
                  <a:pt x="1894" y="73"/>
                </a:cubicBezTo>
                <a:lnTo>
                  <a:pt x="1943" y="57"/>
                </a:lnTo>
                <a:lnTo>
                  <a:pt x="1959" y="55"/>
                </a:lnTo>
                <a:cubicBezTo>
                  <a:pt x="2012" y="48"/>
                  <a:pt x="2068" y="42"/>
                  <a:pt x="2127" y="36"/>
                </a:cubicBezTo>
                <a:cubicBezTo>
                  <a:pt x="2340" y="15"/>
                  <a:pt x="2511" y="-1"/>
                  <a:pt x="2687" y="0"/>
                </a:cubicBezTo>
                <a:close/>
              </a:path>
            </a:pathLst>
          </a:custGeom>
          <a:solidFill>
            <a:srgbClr val="FFC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1905"/>
            <a:ext cx="5384800" cy="2699385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15830" h="11244">
                <a:moveTo>
                  <a:pt x="0" y="0"/>
                </a:moveTo>
                <a:lnTo>
                  <a:pt x="15755" y="0"/>
                </a:lnTo>
                <a:lnTo>
                  <a:pt x="15759" y="41"/>
                </a:lnTo>
                <a:cubicBezTo>
                  <a:pt x="15765" y="96"/>
                  <a:pt x="15771" y="153"/>
                  <a:pt x="15777" y="210"/>
                </a:cubicBezTo>
                <a:cubicBezTo>
                  <a:pt x="15877" y="1131"/>
                  <a:pt x="15877" y="1564"/>
                  <a:pt x="15401" y="2376"/>
                </a:cubicBezTo>
                <a:cubicBezTo>
                  <a:pt x="14924" y="3189"/>
                  <a:pt x="14299" y="3922"/>
                  <a:pt x="13401" y="4274"/>
                </a:cubicBezTo>
                <a:cubicBezTo>
                  <a:pt x="12499" y="4626"/>
                  <a:pt x="12048" y="4110"/>
                  <a:pt x="10898" y="4138"/>
                </a:cubicBezTo>
                <a:cubicBezTo>
                  <a:pt x="9748" y="4166"/>
                  <a:pt x="8747" y="4166"/>
                  <a:pt x="7645" y="4410"/>
                </a:cubicBezTo>
                <a:cubicBezTo>
                  <a:pt x="6547" y="4654"/>
                  <a:pt x="6145" y="4870"/>
                  <a:pt x="5394" y="5359"/>
                </a:cubicBezTo>
                <a:cubicBezTo>
                  <a:pt x="4644" y="5844"/>
                  <a:pt x="4396" y="6196"/>
                  <a:pt x="3897" y="6848"/>
                </a:cubicBezTo>
                <a:cubicBezTo>
                  <a:pt x="3394" y="7497"/>
                  <a:pt x="3420" y="7877"/>
                  <a:pt x="2895" y="8610"/>
                </a:cubicBezTo>
                <a:cubicBezTo>
                  <a:pt x="2370" y="9339"/>
                  <a:pt x="2093" y="9907"/>
                  <a:pt x="1269" y="10504"/>
                </a:cubicBezTo>
                <a:cubicBezTo>
                  <a:pt x="831" y="10820"/>
                  <a:pt x="470" y="11046"/>
                  <a:pt x="59" y="11220"/>
                </a:cubicBezTo>
                <a:lnTo>
                  <a:pt x="0" y="11244"/>
                </a:lnTo>
                <a:lnTo>
                  <a:pt x="0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-7620" y="2855595"/>
            <a:ext cx="12199620" cy="3181350"/>
          </a:xfrm>
          <a:custGeom>
            <a:avLst/>
            <a:gdLst>
              <a:gd name="connisteX0" fmla="*/ 0 w 10382250"/>
              <a:gd name="connsiteY0" fmla="*/ 3181350 h 3181350"/>
              <a:gd name="connisteX1" fmla="*/ 533400 w 10382250"/>
              <a:gd name="connsiteY1" fmla="*/ 2609850 h 3181350"/>
              <a:gd name="connisteX2" fmla="*/ 2000250 w 10382250"/>
              <a:gd name="connsiteY2" fmla="*/ 2324100 h 3181350"/>
              <a:gd name="connisteX3" fmla="*/ 3810000 w 10382250"/>
              <a:gd name="connsiteY3" fmla="*/ 2286000 h 3181350"/>
              <a:gd name="connisteX4" fmla="*/ 5314950 w 10382250"/>
              <a:gd name="connsiteY4" fmla="*/ 2667000 h 3181350"/>
              <a:gd name="connisteX5" fmla="*/ 7315200 w 10382250"/>
              <a:gd name="connsiteY5" fmla="*/ 1600200 h 3181350"/>
              <a:gd name="connisteX6" fmla="*/ 8610600 w 10382250"/>
              <a:gd name="connsiteY6" fmla="*/ 704850 h 3181350"/>
              <a:gd name="connisteX7" fmla="*/ 9791700 w 10382250"/>
              <a:gd name="connsiteY7" fmla="*/ 457200 h 3181350"/>
              <a:gd name="connisteX8" fmla="*/ 10382250 w 10382250"/>
              <a:gd name="connsiteY8" fmla="*/ 0 h 31813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10382250" h="3181350">
                <a:moveTo>
                  <a:pt x="0" y="3181350"/>
                </a:moveTo>
                <a:cubicBezTo>
                  <a:pt x="77470" y="3072765"/>
                  <a:pt x="133350" y="2781300"/>
                  <a:pt x="533400" y="2609850"/>
                </a:cubicBezTo>
                <a:cubicBezTo>
                  <a:pt x="933450" y="2438400"/>
                  <a:pt x="1344930" y="2388870"/>
                  <a:pt x="2000250" y="2324100"/>
                </a:cubicBezTo>
                <a:cubicBezTo>
                  <a:pt x="2655570" y="2259330"/>
                  <a:pt x="3147060" y="2217420"/>
                  <a:pt x="3810000" y="2286000"/>
                </a:cubicBezTo>
                <a:cubicBezTo>
                  <a:pt x="4472940" y="2354580"/>
                  <a:pt x="4613910" y="2804160"/>
                  <a:pt x="5314950" y="2667000"/>
                </a:cubicBezTo>
                <a:cubicBezTo>
                  <a:pt x="6015990" y="2529840"/>
                  <a:pt x="6656070" y="1992630"/>
                  <a:pt x="7315200" y="1600200"/>
                </a:cubicBezTo>
                <a:cubicBezTo>
                  <a:pt x="7974330" y="1207770"/>
                  <a:pt x="8115300" y="933450"/>
                  <a:pt x="8610600" y="704850"/>
                </a:cubicBezTo>
                <a:cubicBezTo>
                  <a:pt x="9105900" y="476250"/>
                  <a:pt x="9437370" y="598170"/>
                  <a:pt x="9791700" y="457200"/>
                </a:cubicBezTo>
                <a:cubicBezTo>
                  <a:pt x="10146030" y="316230"/>
                  <a:pt x="10287635" y="86360"/>
                  <a:pt x="10382250" y="0"/>
                </a:cubicBezTo>
              </a:path>
            </a:pathLst>
          </a:custGeom>
          <a:noFill/>
          <a:ln>
            <a:solidFill>
              <a:srgbClr val="FFC675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flipV="1">
            <a:off x="9975850" y="5854065"/>
            <a:ext cx="2215515" cy="99314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044" h="2359">
                <a:moveTo>
                  <a:pt x="543" y="0"/>
                </a:moveTo>
                <a:lnTo>
                  <a:pt x="4044" y="0"/>
                </a:lnTo>
                <a:lnTo>
                  <a:pt x="4044" y="656"/>
                </a:lnTo>
                <a:lnTo>
                  <a:pt x="4027" y="657"/>
                </a:lnTo>
                <a:cubicBezTo>
                  <a:pt x="3920" y="665"/>
                  <a:pt x="3814" y="679"/>
                  <a:pt x="3704" y="703"/>
                </a:cubicBezTo>
                <a:cubicBezTo>
                  <a:pt x="3451" y="757"/>
                  <a:pt x="3359" y="806"/>
                  <a:pt x="3187" y="915"/>
                </a:cubicBezTo>
                <a:cubicBezTo>
                  <a:pt x="3015" y="1023"/>
                  <a:pt x="2958" y="1102"/>
                  <a:pt x="2843" y="1248"/>
                </a:cubicBezTo>
                <a:cubicBezTo>
                  <a:pt x="2728" y="1393"/>
                  <a:pt x="2734" y="1478"/>
                  <a:pt x="2613" y="1642"/>
                </a:cubicBezTo>
                <a:cubicBezTo>
                  <a:pt x="2493" y="1805"/>
                  <a:pt x="2429" y="1932"/>
                  <a:pt x="2240" y="2066"/>
                </a:cubicBezTo>
                <a:cubicBezTo>
                  <a:pt x="2051" y="2199"/>
                  <a:pt x="1924" y="2260"/>
                  <a:pt x="1665" y="2308"/>
                </a:cubicBezTo>
                <a:cubicBezTo>
                  <a:pt x="1407" y="2357"/>
                  <a:pt x="1206" y="2393"/>
                  <a:pt x="948" y="2308"/>
                </a:cubicBezTo>
                <a:cubicBezTo>
                  <a:pt x="690" y="2223"/>
                  <a:pt x="557" y="2066"/>
                  <a:pt x="374" y="1884"/>
                </a:cubicBezTo>
                <a:cubicBezTo>
                  <a:pt x="190" y="1702"/>
                  <a:pt x="92" y="1612"/>
                  <a:pt x="29" y="1399"/>
                </a:cubicBezTo>
                <a:cubicBezTo>
                  <a:pt x="-33" y="1187"/>
                  <a:pt x="18" y="1048"/>
                  <a:pt x="58" y="824"/>
                </a:cubicBezTo>
                <a:cubicBezTo>
                  <a:pt x="64" y="789"/>
                  <a:pt x="71" y="755"/>
                  <a:pt x="78" y="723"/>
                </a:cubicBezTo>
                <a:lnTo>
                  <a:pt x="81" y="710"/>
                </a:lnTo>
                <a:lnTo>
                  <a:pt x="86" y="700"/>
                </a:lnTo>
                <a:cubicBezTo>
                  <a:pt x="213" y="462"/>
                  <a:pt x="358" y="237"/>
                  <a:pt x="521" y="28"/>
                </a:cubicBezTo>
                <a:lnTo>
                  <a:pt x="543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211830" y="712470"/>
            <a:ext cx="576897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dist">
              <a:buClrTx/>
              <a:buSzTx/>
              <a:buFontTx/>
            </a:pPr>
            <a:r>
              <a:rPr lang="zh-CN" altLang="zh-CN" sz="4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+mn-ea"/>
              </a:rPr>
              <a:t>健康生活方式</a:t>
            </a:r>
            <a:endParaRPr lang="zh-CN" altLang="zh-CN" sz="4000" b="1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211830" y="1767840"/>
            <a:ext cx="5770245" cy="3322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fontAlgn="auto">
              <a:lnSpc>
                <a:spcPct val="200000"/>
              </a:lnSpc>
            </a:pPr>
            <a:r>
              <a:rPr lang="zh-CN" altLang="en-US" sz="35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  <a:sym typeface="+mn-ea"/>
              </a:rPr>
              <a:t>良好的心态</a:t>
            </a:r>
            <a:r>
              <a:rPr lang="en-US" altLang="zh-CN" sz="35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  <a:sym typeface="+mn-ea"/>
              </a:rPr>
              <a:t>     </a:t>
            </a:r>
            <a:r>
              <a:rPr lang="zh-CN" altLang="en-US" sz="35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  <a:sym typeface="+mn-ea"/>
              </a:rPr>
              <a:t>良好的睡眠</a:t>
            </a:r>
            <a:br>
              <a:rPr lang="en-US" altLang="zh-CN" sz="35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  <a:sym typeface="+mn-ea"/>
              </a:rPr>
            </a:br>
            <a:r>
              <a:rPr lang="zh-CN" altLang="en-US" sz="35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  <a:sym typeface="+mn-ea"/>
              </a:rPr>
              <a:t>合理的膳食</a:t>
            </a:r>
            <a:r>
              <a:rPr lang="en-US" altLang="zh-CN" sz="35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  <a:sym typeface="+mn-ea"/>
              </a:rPr>
              <a:t>     </a:t>
            </a:r>
            <a:r>
              <a:rPr lang="zh-CN" altLang="en-US" sz="35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  <a:sym typeface="+mn-ea"/>
              </a:rPr>
              <a:t>合适的运动</a:t>
            </a:r>
            <a:br>
              <a:rPr lang="en-US" altLang="zh-CN" sz="35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  <a:sym typeface="+mn-ea"/>
              </a:rPr>
            </a:br>
            <a:r>
              <a:rPr lang="zh-CN" altLang="en-US" sz="35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  <a:sym typeface="+mn-ea"/>
              </a:rPr>
              <a:t>科学的食疗</a:t>
            </a:r>
            <a:r>
              <a:rPr lang="en-US" altLang="zh-CN" sz="35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  <a:sym typeface="+mn-ea"/>
              </a:rPr>
              <a:t>     </a:t>
            </a:r>
            <a:r>
              <a:rPr lang="zh-CN" altLang="en-US" sz="35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  <a:sym typeface="+mn-ea"/>
              </a:rPr>
              <a:t>适当的理疗</a:t>
            </a:r>
            <a:endParaRPr lang="zh-CN" altLang="en-US" sz="350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75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8926830" y="6350"/>
            <a:ext cx="3282315" cy="2118995"/>
          </a:xfrm>
          <a:custGeom>
            <a:avLst/>
            <a:gdLst>
              <a:gd name="connisteX0" fmla="*/ 15067 w 3140621"/>
              <a:gd name="connsiteY0" fmla="*/ 735626 h 2509664"/>
              <a:gd name="connisteX1" fmla="*/ 216997 w 3140621"/>
              <a:gd name="connsiteY1" fmla="*/ 1211876 h 2509664"/>
              <a:gd name="connisteX2" fmla="*/ 678642 w 3140621"/>
              <a:gd name="connsiteY2" fmla="*/ 1399201 h 2509664"/>
              <a:gd name="connisteX3" fmla="*/ 1270462 w 3140621"/>
              <a:gd name="connsiteY3" fmla="*/ 1486196 h 2509664"/>
              <a:gd name="connisteX4" fmla="*/ 1833707 w 3140621"/>
              <a:gd name="connsiteY4" fmla="*/ 1817666 h 2509664"/>
              <a:gd name="connisteX5" fmla="*/ 2194387 w 3140621"/>
              <a:gd name="connsiteY5" fmla="*/ 2192951 h 2509664"/>
              <a:gd name="connisteX6" fmla="*/ 2555067 w 3140621"/>
              <a:gd name="connsiteY6" fmla="*/ 2424091 h 2509664"/>
              <a:gd name="connisteX7" fmla="*/ 2800177 w 3140621"/>
              <a:gd name="connsiteY7" fmla="*/ 2495846 h 2509664"/>
              <a:gd name="connisteX8" fmla="*/ 2857962 w 3140621"/>
              <a:gd name="connsiteY8" fmla="*/ 2495846 h 2509664"/>
              <a:gd name="connisteX9" fmla="*/ 2915747 w 3140621"/>
              <a:gd name="connsiteY9" fmla="*/ 2495846 h 2509664"/>
              <a:gd name="connisteX10" fmla="*/ 3002107 w 3140621"/>
              <a:gd name="connsiteY10" fmla="*/ 2467271 h 2509664"/>
              <a:gd name="connisteX11" fmla="*/ 3117677 w 3140621"/>
              <a:gd name="connsiteY11" fmla="*/ 2323126 h 2509664"/>
              <a:gd name="connisteX12" fmla="*/ 3117677 w 3140621"/>
              <a:gd name="connsiteY12" fmla="*/ 793411 h 2509664"/>
              <a:gd name="connisteX13" fmla="*/ 2930352 w 3140621"/>
              <a:gd name="connsiteY13" fmla="*/ 188256 h 2509664"/>
              <a:gd name="connisteX14" fmla="*/ 1544782 w 3140621"/>
              <a:gd name="connsiteY14" fmla="*/ 931 h 2509664"/>
              <a:gd name="connisteX15" fmla="*/ 289387 w 3140621"/>
              <a:gd name="connsiteY15" fmla="*/ 145076 h 2509664"/>
              <a:gd name="connisteX16" fmla="*/ 58247 w 3140621"/>
              <a:gd name="connsiteY16" fmla="*/ 491151 h 2509664"/>
              <a:gd name="connisteX17" fmla="*/ 15067 w 3140621"/>
              <a:gd name="connsiteY17" fmla="*/ 735626 h 25096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</a:cxnLst>
            <a:rect l="l" t="t" r="r" b="b"/>
            <a:pathLst>
              <a:path w="4450" h="2797">
                <a:moveTo>
                  <a:pt x="0" y="0"/>
                </a:moveTo>
                <a:lnTo>
                  <a:pt x="4450" y="0"/>
                </a:lnTo>
                <a:lnTo>
                  <a:pt x="4450" y="2797"/>
                </a:lnTo>
                <a:lnTo>
                  <a:pt x="4448" y="2797"/>
                </a:lnTo>
                <a:cubicBezTo>
                  <a:pt x="4439" y="2798"/>
                  <a:pt x="4422" y="2795"/>
                  <a:pt x="4389" y="2787"/>
                </a:cubicBezTo>
                <a:cubicBezTo>
                  <a:pt x="4294" y="2764"/>
                  <a:pt x="4194" y="2769"/>
                  <a:pt x="4003" y="2674"/>
                </a:cubicBezTo>
                <a:cubicBezTo>
                  <a:pt x="3812" y="2579"/>
                  <a:pt x="3662" y="2501"/>
                  <a:pt x="3435" y="2310"/>
                </a:cubicBezTo>
                <a:cubicBezTo>
                  <a:pt x="3208" y="2119"/>
                  <a:pt x="3158" y="1942"/>
                  <a:pt x="2867" y="1719"/>
                </a:cubicBezTo>
                <a:cubicBezTo>
                  <a:pt x="2576" y="1496"/>
                  <a:pt x="2344" y="1329"/>
                  <a:pt x="1980" y="1197"/>
                </a:cubicBezTo>
                <a:cubicBezTo>
                  <a:pt x="1616" y="1065"/>
                  <a:pt x="1380" y="1146"/>
                  <a:pt x="1048" y="1060"/>
                </a:cubicBezTo>
                <a:cubicBezTo>
                  <a:pt x="716" y="974"/>
                  <a:pt x="530" y="974"/>
                  <a:pt x="321" y="765"/>
                </a:cubicBezTo>
                <a:cubicBezTo>
                  <a:pt x="112" y="556"/>
                  <a:pt x="53" y="242"/>
                  <a:pt x="3" y="15"/>
                </a:cubicBezTo>
                <a:lnTo>
                  <a:pt x="0" y="0"/>
                </a:lnTo>
                <a:close/>
              </a:path>
            </a:pathLst>
          </a:custGeom>
          <a:solidFill>
            <a:srgbClr val="B3D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494665" y="6036945"/>
            <a:ext cx="3037205" cy="81788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972" h="1339">
                <a:moveTo>
                  <a:pt x="2687" y="0"/>
                </a:moveTo>
                <a:cubicBezTo>
                  <a:pt x="2825" y="1"/>
                  <a:pt x="2966" y="11"/>
                  <a:pt x="3135" y="36"/>
                </a:cubicBezTo>
                <a:cubicBezTo>
                  <a:pt x="3520" y="94"/>
                  <a:pt x="3728" y="178"/>
                  <a:pt x="4054" y="325"/>
                </a:cubicBezTo>
                <a:cubicBezTo>
                  <a:pt x="4380" y="473"/>
                  <a:pt x="4582" y="569"/>
                  <a:pt x="4766" y="775"/>
                </a:cubicBezTo>
                <a:cubicBezTo>
                  <a:pt x="4944" y="974"/>
                  <a:pt x="4949" y="1124"/>
                  <a:pt x="4971" y="1332"/>
                </a:cubicBezTo>
                <a:lnTo>
                  <a:pt x="4972" y="1339"/>
                </a:lnTo>
                <a:lnTo>
                  <a:pt x="0" y="1339"/>
                </a:lnTo>
                <a:lnTo>
                  <a:pt x="6" y="1333"/>
                </a:lnTo>
                <a:cubicBezTo>
                  <a:pt x="522" y="756"/>
                  <a:pt x="1168" y="317"/>
                  <a:pt x="1894" y="73"/>
                </a:cubicBezTo>
                <a:lnTo>
                  <a:pt x="1943" y="57"/>
                </a:lnTo>
                <a:lnTo>
                  <a:pt x="1959" y="55"/>
                </a:lnTo>
                <a:cubicBezTo>
                  <a:pt x="2012" y="48"/>
                  <a:pt x="2068" y="42"/>
                  <a:pt x="2127" y="36"/>
                </a:cubicBezTo>
                <a:cubicBezTo>
                  <a:pt x="2340" y="15"/>
                  <a:pt x="2511" y="-1"/>
                  <a:pt x="2687" y="0"/>
                </a:cubicBezTo>
                <a:close/>
              </a:path>
            </a:pathLst>
          </a:custGeom>
          <a:solidFill>
            <a:srgbClr val="FFC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1905"/>
            <a:ext cx="5384800" cy="2699385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15830" h="11244">
                <a:moveTo>
                  <a:pt x="0" y="0"/>
                </a:moveTo>
                <a:lnTo>
                  <a:pt x="15755" y="0"/>
                </a:lnTo>
                <a:lnTo>
                  <a:pt x="15759" y="41"/>
                </a:lnTo>
                <a:cubicBezTo>
                  <a:pt x="15765" y="96"/>
                  <a:pt x="15771" y="153"/>
                  <a:pt x="15777" y="210"/>
                </a:cubicBezTo>
                <a:cubicBezTo>
                  <a:pt x="15877" y="1131"/>
                  <a:pt x="15877" y="1564"/>
                  <a:pt x="15401" y="2376"/>
                </a:cubicBezTo>
                <a:cubicBezTo>
                  <a:pt x="14924" y="3189"/>
                  <a:pt x="14299" y="3922"/>
                  <a:pt x="13401" y="4274"/>
                </a:cubicBezTo>
                <a:cubicBezTo>
                  <a:pt x="12499" y="4626"/>
                  <a:pt x="12048" y="4110"/>
                  <a:pt x="10898" y="4138"/>
                </a:cubicBezTo>
                <a:cubicBezTo>
                  <a:pt x="9748" y="4166"/>
                  <a:pt x="8747" y="4166"/>
                  <a:pt x="7645" y="4410"/>
                </a:cubicBezTo>
                <a:cubicBezTo>
                  <a:pt x="6547" y="4654"/>
                  <a:pt x="6145" y="4870"/>
                  <a:pt x="5394" y="5359"/>
                </a:cubicBezTo>
                <a:cubicBezTo>
                  <a:pt x="4644" y="5844"/>
                  <a:pt x="4396" y="6196"/>
                  <a:pt x="3897" y="6848"/>
                </a:cubicBezTo>
                <a:cubicBezTo>
                  <a:pt x="3394" y="7497"/>
                  <a:pt x="3420" y="7877"/>
                  <a:pt x="2895" y="8610"/>
                </a:cubicBezTo>
                <a:cubicBezTo>
                  <a:pt x="2370" y="9339"/>
                  <a:pt x="2093" y="9907"/>
                  <a:pt x="1269" y="10504"/>
                </a:cubicBezTo>
                <a:cubicBezTo>
                  <a:pt x="831" y="10820"/>
                  <a:pt x="470" y="11046"/>
                  <a:pt x="59" y="11220"/>
                </a:cubicBezTo>
                <a:lnTo>
                  <a:pt x="0" y="11244"/>
                </a:lnTo>
                <a:lnTo>
                  <a:pt x="0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-7620" y="2855595"/>
            <a:ext cx="12199620" cy="3181350"/>
          </a:xfrm>
          <a:custGeom>
            <a:avLst/>
            <a:gdLst>
              <a:gd name="connisteX0" fmla="*/ 0 w 10382250"/>
              <a:gd name="connsiteY0" fmla="*/ 3181350 h 3181350"/>
              <a:gd name="connisteX1" fmla="*/ 533400 w 10382250"/>
              <a:gd name="connsiteY1" fmla="*/ 2609850 h 3181350"/>
              <a:gd name="connisteX2" fmla="*/ 2000250 w 10382250"/>
              <a:gd name="connsiteY2" fmla="*/ 2324100 h 3181350"/>
              <a:gd name="connisteX3" fmla="*/ 3810000 w 10382250"/>
              <a:gd name="connsiteY3" fmla="*/ 2286000 h 3181350"/>
              <a:gd name="connisteX4" fmla="*/ 5314950 w 10382250"/>
              <a:gd name="connsiteY4" fmla="*/ 2667000 h 3181350"/>
              <a:gd name="connisteX5" fmla="*/ 7315200 w 10382250"/>
              <a:gd name="connsiteY5" fmla="*/ 1600200 h 3181350"/>
              <a:gd name="connisteX6" fmla="*/ 8610600 w 10382250"/>
              <a:gd name="connsiteY6" fmla="*/ 704850 h 3181350"/>
              <a:gd name="connisteX7" fmla="*/ 9791700 w 10382250"/>
              <a:gd name="connsiteY7" fmla="*/ 457200 h 3181350"/>
              <a:gd name="connisteX8" fmla="*/ 10382250 w 10382250"/>
              <a:gd name="connsiteY8" fmla="*/ 0 h 31813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10382250" h="3181350">
                <a:moveTo>
                  <a:pt x="0" y="3181350"/>
                </a:moveTo>
                <a:cubicBezTo>
                  <a:pt x="77470" y="3072765"/>
                  <a:pt x="133350" y="2781300"/>
                  <a:pt x="533400" y="2609850"/>
                </a:cubicBezTo>
                <a:cubicBezTo>
                  <a:pt x="933450" y="2438400"/>
                  <a:pt x="1344930" y="2388870"/>
                  <a:pt x="2000250" y="2324100"/>
                </a:cubicBezTo>
                <a:cubicBezTo>
                  <a:pt x="2655570" y="2259330"/>
                  <a:pt x="3147060" y="2217420"/>
                  <a:pt x="3810000" y="2286000"/>
                </a:cubicBezTo>
                <a:cubicBezTo>
                  <a:pt x="4472940" y="2354580"/>
                  <a:pt x="4613910" y="2804160"/>
                  <a:pt x="5314950" y="2667000"/>
                </a:cubicBezTo>
                <a:cubicBezTo>
                  <a:pt x="6015990" y="2529840"/>
                  <a:pt x="6656070" y="1992630"/>
                  <a:pt x="7315200" y="1600200"/>
                </a:cubicBezTo>
                <a:cubicBezTo>
                  <a:pt x="7974330" y="1207770"/>
                  <a:pt x="8115300" y="933450"/>
                  <a:pt x="8610600" y="704850"/>
                </a:cubicBezTo>
                <a:cubicBezTo>
                  <a:pt x="9105900" y="476250"/>
                  <a:pt x="9437370" y="598170"/>
                  <a:pt x="9791700" y="457200"/>
                </a:cubicBezTo>
                <a:cubicBezTo>
                  <a:pt x="10146030" y="316230"/>
                  <a:pt x="10287635" y="86360"/>
                  <a:pt x="10382250" y="0"/>
                </a:cubicBezTo>
              </a:path>
            </a:pathLst>
          </a:custGeom>
          <a:noFill/>
          <a:ln>
            <a:solidFill>
              <a:srgbClr val="FFC675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flipV="1">
            <a:off x="9975850" y="5854065"/>
            <a:ext cx="2215515" cy="99314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044" h="2359">
                <a:moveTo>
                  <a:pt x="543" y="0"/>
                </a:moveTo>
                <a:lnTo>
                  <a:pt x="4044" y="0"/>
                </a:lnTo>
                <a:lnTo>
                  <a:pt x="4044" y="656"/>
                </a:lnTo>
                <a:lnTo>
                  <a:pt x="4027" y="657"/>
                </a:lnTo>
                <a:cubicBezTo>
                  <a:pt x="3920" y="665"/>
                  <a:pt x="3814" y="679"/>
                  <a:pt x="3704" y="703"/>
                </a:cubicBezTo>
                <a:cubicBezTo>
                  <a:pt x="3451" y="757"/>
                  <a:pt x="3359" y="806"/>
                  <a:pt x="3187" y="915"/>
                </a:cubicBezTo>
                <a:cubicBezTo>
                  <a:pt x="3015" y="1023"/>
                  <a:pt x="2958" y="1102"/>
                  <a:pt x="2843" y="1248"/>
                </a:cubicBezTo>
                <a:cubicBezTo>
                  <a:pt x="2728" y="1393"/>
                  <a:pt x="2734" y="1478"/>
                  <a:pt x="2613" y="1642"/>
                </a:cubicBezTo>
                <a:cubicBezTo>
                  <a:pt x="2493" y="1805"/>
                  <a:pt x="2429" y="1932"/>
                  <a:pt x="2240" y="2066"/>
                </a:cubicBezTo>
                <a:cubicBezTo>
                  <a:pt x="2051" y="2199"/>
                  <a:pt x="1924" y="2260"/>
                  <a:pt x="1665" y="2308"/>
                </a:cubicBezTo>
                <a:cubicBezTo>
                  <a:pt x="1407" y="2357"/>
                  <a:pt x="1206" y="2393"/>
                  <a:pt x="948" y="2308"/>
                </a:cubicBezTo>
                <a:cubicBezTo>
                  <a:pt x="690" y="2223"/>
                  <a:pt x="557" y="2066"/>
                  <a:pt x="374" y="1884"/>
                </a:cubicBezTo>
                <a:cubicBezTo>
                  <a:pt x="190" y="1702"/>
                  <a:pt x="92" y="1612"/>
                  <a:pt x="29" y="1399"/>
                </a:cubicBezTo>
                <a:cubicBezTo>
                  <a:pt x="-33" y="1187"/>
                  <a:pt x="18" y="1048"/>
                  <a:pt x="58" y="824"/>
                </a:cubicBezTo>
                <a:cubicBezTo>
                  <a:pt x="64" y="789"/>
                  <a:pt x="71" y="755"/>
                  <a:pt x="78" y="723"/>
                </a:cubicBezTo>
                <a:lnTo>
                  <a:pt x="81" y="710"/>
                </a:lnTo>
                <a:lnTo>
                  <a:pt x="86" y="700"/>
                </a:lnTo>
                <a:cubicBezTo>
                  <a:pt x="213" y="462"/>
                  <a:pt x="358" y="237"/>
                  <a:pt x="521" y="28"/>
                </a:cubicBezTo>
                <a:lnTo>
                  <a:pt x="543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823970" y="410210"/>
            <a:ext cx="560133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dist">
              <a:buClrTx/>
              <a:buSzTx/>
              <a:buFontTx/>
            </a:pPr>
            <a:r>
              <a:rPr lang="zh-CN" altLang="zh-CN" sz="4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+mn-ea"/>
              </a:rPr>
              <a:t>体质与砭灸穴位</a:t>
            </a:r>
            <a:endParaRPr lang="zh-CN" altLang="zh-CN" sz="4000" b="1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4665" y="1617345"/>
            <a:ext cx="7139305" cy="47078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痰湿体质特效穴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水分——痰湿从此分流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水分在前正中线，脐上1寸，具有化痰祛水分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湿、通调水道的作用，可以帮助调节体内的水液运行，减少水液清留。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取穴方法∶水分穴位于人体的中腹部，肚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丰隆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脐上一指宽处（即拇指的宽度）。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  <p:pic>
        <p:nvPicPr>
          <p:cNvPr id="9" name="图片 8" descr="痰湿穴位水分.png"/>
          <p:cNvPicPr>
            <a:picLocks noChangeAspect="1"/>
          </p:cNvPicPr>
          <p:nvPr/>
        </p:nvPicPr>
        <p:blipFill>
          <a:blip r:embed="rId1"/>
          <a:srcRect l="4155" t="17619" r="57093" b="17627"/>
          <a:stretch>
            <a:fillRect/>
          </a:stretch>
        </p:blipFill>
        <p:spPr>
          <a:xfrm>
            <a:off x="7907020" y="1906270"/>
            <a:ext cx="3488055" cy="46653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75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8926830" y="6350"/>
            <a:ext cx="3282315" cy="2118995"/>
          </a:xfrm>
          <a:custGeom>
            <a:avLst/>
            <a:gdLst>
              <a:gd name="connisteX0" fmla="*/ 15067 w 3140621"/>
              <a:gd name="connsiteY0" fmla="*/ 735626 h 2509664"/>
              <a:gd name="connisteX1" fmla="*/ 216997 w 3140621"/>
              <a:gd name="connsiteY1" fmla="*/ 1211876 h 2509664"/>
              <a:gd name="connisteX2" fmla="*/ 678642 w 3140621"/>
              <a:gd name="connsiteY2" fmla="*/ 1399201 h 2509664"/>
              <a:gd name="connisteX3" fmla="*/ 1270462 w 3140621"/>
              <a:gd name="connsiteY3" fmla="*/ 1486196 h 2509664"/>
              <a:gd name="connisteX4" fmla="*/ 1833707 w 3140621"/>
              <a:gd name="connsiteY4" fmla="*/ 1817666 h 2509664"/>
              <a:gd name="connisteX5" fmla="*/ 2194387 w 3140621"/>
              <a:gd name="connsiteY5" fmla="*/ 2192951 h 2509664"/>
              <a:gd name="connisteX6" fmla="*/ 2555067 w 3140621"/>
              <a:gd name="connsiteY6" fmla="*/ 2424091 h 2509664"/>
              <a:gd name="connisteX7" fmla="*/ 2800177 w 3140621"/>
              <a:gd name="connsiteY7" fmla="*/ 2495846 h 2509664"/>
              <a:gd name="connisteX8" fmla="*/ 2857962 w 3140621"/>
              <a:gd name="connsiteY8" fmla="*/ 2495846 h 2509664"/>
              <a:gd name="connisteX9" fmla="*/ 2915747 w 3140621"/>
              <a:gd name="connsiteY9" fmla="*/ 2495846 h 2509664"/>
              <a:gd name="connisteX10" fmla="*/ 3002107 w 3140621"/>
              <a:gd name="connsiteY10" fmla="*/ 2467271 h 2509664"/>
              <a:gd name="connisteX11" fmla="*/ 3117677 w 3140621"/>
              <a:gd name="connsiteY11" fmla="*/ 2323126 h 2509664"/>
              <a:gd name="connisteX12" fmla="*/ 3117677 w 3140621"/>
              <a:gd name="connsiteY12" fmla="*/ 793411 h 2509664"/>
              <a:gd name="connisteX13" fmla="*/ 2930352 w 3140621"/>
              <a:gd name="connsiteY13" fmla="*/ 188256 h 2509664"/>
              <a:gd name="connisteX14" fmla="*/ 1544782 w 3140621"/>
              <a:gd name="connsiteY14" fmla="*/ 931 h 2509664"/>
              <a:gd name="connisteX15" fmla="*/ 289387 w 3140621"/>
              <a:gd name="connsiteY15" fmla="*/ 145076 h 2509664"/>
              <a:gd name="connisteX16" fmla="*/ 58247 w 3140621"/>
              <a:gd name="connsiteY16" fmla="*/ 491151 h 2509664"/>
              <a:gd name="connisteX17" fmla="*/ 15067 w 3140621"/>
              <a:gd name="connsiteY17" fmla="*/ 735626 h 25096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</a:cxnLst>
            <a:rect l="l" t="t" r="r" b="b"/>
            <a:pathLst>
              <a:path w="4450" h="2797">
                <a:moveTo>
                  <a:pt x="0" y="0"/>
                </a:moveTo>
                <a:lnTo>
                  <a:pt x="4450" y="0"/>
                </a:lnTo>
                <a:lnTo>
                  <a:pt x="4450" y="2797"/>
                </a:lnTo>
                <a:lnTo>
                  <a:pt x="4448" y="2797"/>
                </a:lnTo>
                <a:cubicBezTo>
                  <a:pt x="4439" y="2798"/>
                  <a:pt x="4422" y="2795"/>
                  <a:pt x="4389" y="2787"/>
                </a:cubicBezTo>
                <a:cubicBezTo>
                  <a:pt x="4294" y="2764"/>
                  <a:pt x="4194" y="2769"/>
                  <a:pt x="4003" y="2674"/>
                </a:cubicBezTo>
                <a:cubicBezTo>
                  <a:pt x="3812" y="2579"/>
                  <a:pt x="3662" y="2501"/>
                  <a:pt x="3435" y="2310"/>
                </a:cubicBezTo>
                <a:cubicBezTo>
                  <a:pt x="3208" y="2119"/>
                  <a:pt x="3158" y="1942"/>
                  <a:pt x="2867" y="1719"/>
                </a:cubicBezTo>
                <a:cubicBezTo>
                  <a:pt x="2576" y="1496"/>
                  <a:pt x="2344" y="1329"/>
                  <a:pt x="1980" y="1197"/>
                </a:cubicBezTo>
                <a:cubicBezTo>
                  <a:pt x="1616" y="1065"/>
                  <a:pt x="1380" y="1146"/>
                  <a:pt x="1048" y="1060"/>
                </a:cubicBezTo>
                <a:cubicBezTo>
                  <a:pt x="716" y="974"/>
                  <a:pt x="530" y="974"/>
                  <a:pt x="321" y="765"/>
                </a:cubicBezTo>
                <a:cubicBezTo>
                  <a:pt x="112" y="556"/>
                  <a:pt x="53" y="242"/>
                  <a:pt x="3" y="15"/>
                </a:cubicBezTo>
                <a:lnTo>
                  <a:pt x="0" y="0"/>
                </a:lnTo>
                <a:close/>
              </a:path>
            </a:pathLst>
          </a:custGeom>
          <a:solidFill>
            <a:srgbClr val="B3D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494665" y="6036945"/>
            <a:ext cx="3037205" cy="81788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972" h="1339">
                <a:moveTo>
                  <a:pt x="2687" y="0"/>
                </a:moveTo>
                <a:cubicBezTo>
                  <a:pt x="2825" y="1"/>
                  <a:pt x="2966" y="11"/>
                  <a:pt x="3135" y="36"/>
                </a:cubicBezTo>
                <a:cubicBezTo>
                  <a:pt x="3520" y="94"/>
                  <a:pt x="3728" y="178"/>
                  <a:pt x="4054" y="325"/>
                </a:cubicBezTo>
                <a:cubicBezTo>
                  <a:pt x="4380" y="473"/>
                  <a:pt x="4582" y="569"/>
                  <a:pt x="4766" y="775"/>
                </a:cubicBezTo>
                <a:cubicBezTo>
                  <a:pt x="4944" y="974"/>
                  <a:pt x="4949" y="1124"/>
                  <a:pt x="4971" y="1332"/>
                </a:cubicBezTo>
                <a:lnTo>
                  <a:pt x="4972" y="1339"/>
                </a:lnTo>
                <a:lnTo>
                  <a:pt x="0" y="1339"/>
                </a:lnTo>
                <a:lnTo>
                  <a:pt x="6" y="1333"/>
                </a:lnTo>
                <a:cubicBezTo>
                  <a:pt x="522" y="756"/>
                  <a:pt x="1168" y="317"/>
                  <a:pt x="1894" y="73"/>
                </a:cubicBezTo>
                <a:lnTo>
                  <a:pt x="1943" y="57"/>
                </a:lnTo>
                <a:lnTo>
                  <a:pt x="1959" y="55"/>
                </a:lnTo>
                <a:cubicBezTo>
                  <a:pt x="2012" y="48"/>
                  <a:pt x="2068" y="42"/>
                  <a:pt x="2127" y="36"/>
                </a:cubicBezTo>
                <a:cubicBezTo>
                  <a:pt x="2340" y="15"/>
                  <a:pt x="2511" y="-1"/>
                  <a:pt x="2687" y="0"/>
                </a:cubicBezTo>
                <a:close/>
              </a:path>
            </a:pathLst>
          </a:custGeom>
          <a:solidFill>
            <a:srgbClr val="FFC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1905"/>
            <a:ext cx="5384800" cy="2699385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15830" h="11244">
                <a:moveTo>
                  <a:pt x="0" y="0"/>
                </a:moveTo>
                <a:lnTo>
                  <a:pt x="15755" y="0"/>
                </a:lnTo>
                <a:lnTo>
                  <a:pt x="15759" y="41"/>
                </a:lnTo>
                <a:cubicBezTo>
                  <a:pt x="15765" y="96"/>
                  <a:pt x="15771" y="153"/>
                  <a:pt x="15777" y="210"/>
                </a:cubicBezTo>
                <a:cubicBezTo>
                  <a:pt x="15877" y="1131"/>
                  <a:pt x="15877" y="1564"/>
                  <a:pt x="15401" y="2376"/>
                </a:cubicBezTo>
                <a:cubicBezTo>
                  <a:pt x="14924" y="3189"/>
                  <a:pt x="14299" y="3922"/>
                  <a:pt x="13401" y="4274"/>
                </a:cubicBezTo>
                <a:cubicBezTo>
                  <a:pt x="12499" y="4626"/>
                  <a:pt x="12048" y="4110"/>
                  <a:pt x="10898" y="4138"/>
                </a:cubicBezTo>
                <a:cubicBezTo>
                  <a:pt x="9748" y="4166"/>
                  <a:pt x="8747" y="4166"/>
                  <a:pt x="7645" y="4410"/>
                </a:cubicBezTo>
                <a:cubicBezTo>
                  <a:pt x="6547" y="4654"/>
                  <a:pt x="6145" y="4870"/>
                  <a:pt x="5394" y="5359"/>
                </a:cubicBezTo>
                <a:cubicBezTo>
                  <a:pt x="4644" y="5844"/>
                  <a:pt x="4396" y="6196"/>
                  <a:pt x="3897" y="6848"/>
                </a:cubicBezTo>
                <a:cubicBezTo>
                  <a:pt x="3394" y="7497"/>
                  <a:pt x="3420" y="7877"/>
                  <a:pt x="2895" y="8610"/>
                </a:cubicBezTo>
                <a:cubicBezTo>
                  <a:pt x="2370" y="9339"/>
                  <a:pt x="2093" y="9907"/>
                  <a:pt x="1269" y="10504"/>
                </a:cubicBezTo>
                <a:cubicBezTo>
                  <a:pt x="831" y="10820"/>
                  <a:pt x="470" y="11046"/>
                  <a:pt x="59" y="11220"/>
                </a:cubicBezTo>
                <a:lnTo>
                  <a:pt x="0" y="11244"/>
                </a:lnTo>
                <a:lnTo>
                  <a:pt x="0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-7620" y="2855595"/>
            <a:ext cx="12199620" cy="3181350"/>
          </a:xfrm>
          <a:custGeom>
            <a:avLst/>
            <a:gdLst>
              <a:gd name="connisteX0" fmla="*/ 0 w 10382250"/>
              <a:gd name="connsiteY0" fmla="*/ 3181350 h 3181350"/>
              <a:gd name="connisteX1" fmla="*/ 533400 w 10382250"/>
              <a:gd name="connsiteY1" fmla="*/ 2609850 h 3181350"/>
              <a:gd name="connisteX2" fmla="*/ 2000250 w 10382250"/>
              <a:gd name="connsiteY2" fmla="*/ 2324100 h 3181350"/>
              <a:gd name="connisteX3" fmla="*/ 3810000 w 10382250"/>
              <a:gd name="connsiteY3" fmla="*/ 2286000 h 3181350"/>
              <a:gd name="connisteX4" fmla="*/ 5314950 w 10382250"/>
              <a:gd name="connsiteY4" fmla="*/ 2667000 h 3181350"/>
              <a:gd name="connisteX5" fmla="*/ 7315200 w 10382250"/>
              <a:gd name="connsiteY5" fmla="*/ 1600200 h 3181350"/>
              <a:gd name="connisteX6" fmla="*/ 8610600 w 10382250"/>
              <a:gd name="connsiteY6" fmla="*/ 704850 h 3181350"/>
              <a:gd name="connisteX7" fmla="*/ 9791700 w 10382250"/>
              <a:gd name="connsiteY7" fmla="*/ 457200 h 3181350"/>
              <a:gd name="connisteX8" fmla="*/ 10382250 w 10382250"/>
              <a:gd name="connsiteY8" fmla="*/ 0 h 31813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10382250" h="3181350">
                <a:moveTo>
                  <a:pt x="0" y="3181350"/>
                </a:moveTo>
                <a:cubicBezTo>
                  <a:pt x="77470" y="3072765"/>
                  <a:pt x="133350" y="2781300"/>
                  <a:pt x="533400" y="2609850"/>
                </a:cubicBezTo>
                <a:cubicBezTo>
                  <a:pt x="933450" y="2438400"/>
                  <a:pt x="1344930" y="2388870"/>
                  <a:pt x="2000250" y="2324100"/>
                </a:cubicBezTo>
                <a:cubicBezTo>
                  <a:pt x="2655570" y="2259330"/>
                  <a:pt x="3147060" y="2217420"/>
                  <a:pt x="3810000" y="2286000"/>
                </a:cubicBezTo>
                <a:cubicBezTo>
                  <a:pt x="4472940" y="2354580"/>
                  <a:pt x="4613910" y="2804160"/>
                  <a:pt x="5314950" y="2667000"/>
                </a:cubicBezTo>
                <a:cubicBezTo>
                  <a:pt x="6015990" y="2529840"/>
                  <a:pt x="6656070" y="1992630"/>
                  <a:pt x="7315200" y="1600200"/>
                </a:cubicBezTo>
                <a:cubicBezTo>
                  <a:pt x="7974330" y="1207770"/>
                  <a:pt x="8115300" y="933450"/>
                  <a:pt x="8610600" y="704850"/>
                </a:cubicBezTo>
                <a:cubicBezTo>
                  <a:pt x="9105900" y="476250"/>
                  <a:pt x="9437370" y="598170"/>
                  <a:pt x="9791700" y="457200"/>
                </a:cubicBezTo>
                <a:cubicBezTo>
                  <a:pt x="10146030" y="316230"/>
                  <a:pt x="10287635" y="86360"/>
                  <a:pt x="10382250" y="0"/>
                </a:cubicBezTo>
              </a:path>
            </a:pathLst>
          </a:custGeom>
          <a:noFill/>
          <a:ln>
            <a:solidFill>
              <a:srgbClr val="FFC675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flipV="1">
            <a:off x="9975850" y="5854065"/>
            <a:ext cx="2215515" cy="99314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044" h="2359">
                <a:moveTo>
                  <a:pt x="543" y="0"/>
                </a:moveTo>
                <a:lnTo>
                  <a:pt x="4044" y="0"/>
                </a:lnTo>
                <a:lnTo>
                  <a:pt x="4044" y="656"/>
                </a:lnTo>
                <a:lnTo>
                  <a:pt x="4027" y="657"/>
                </a:lnTo>
                <a:cubicBezTo>
                  <a:pt x="3920" y="665"/>
                  <a:pt x="3814" y="679"/>
                  <a:pt x="3704" y="703"/>
                </a:cubicBezTo>
                <a:cubicBezTo>
                  <a:pt x="3451" y="757"/>
                  <a:pt x="3359" y="806"/>
                  <a:pt x="3187" y="915"/>
                </a:cubicBezTo>
                <a:cubicBezTo>
                  <a:pt x="3015" y="1023"/>
                  <a:pt x="2958" y="1102"/>
                  <a:pt x="2843" y="1248"/>
                </a:cubicBezTo>
                <a:cubicBezTo>
                  <a:pt x="2728" y="1393"/>
                  <a:pt x="2734" y="1478"/>
                  <a:pt x="2613" y="1642"/>
                </a:cubicBezTo>
                <a:cubicBezTo>
                  <a:pt x="2493" y="1805"/>
                  <a:pt x="2429" y="1932"/>
                  <a:pt x="2240" y="2066"/>
                </a:cubicBezTo>
                <a:cubicBezTo>
                  <a:pt x="2051" y="2199"/>
                  <a:pt x="1924" y="2260"/>
                  <a:pt x="1665" y="2308"/>
                </a:cubicBezTo>
                <a:cubicBezTo>
                  <a:pt x="1407" y="2357"/>
                  <a:pt x="1206" y="2393"/>
                  <a:pt x="948" y="2308"/>
                </a:cubicBezTo>
                <a:cubicBezTo>
                  <a:pt x="690" y="2223"/>
                  <a:pt x="557" y="2066"/>
                  <a:pt x="374" y="1884"/>
                </a:cubicBezTo>
                <a:cubicBezTo>
                  <a:pt x="190" y="1702"/>
                  <a:pt x="92" y="1612"/>
                  <a:pt x="29" y="1399"/>
                </a:cubicBezTo>
                <a:cubicBezTo>
                  <a:pt x="-33" y="1187"/>
                  <a:pt x="18" y="1048"/>
                  <a:pt x="58" y="824"/>
                </a:cubicBezTo>
                <a:cubicBezTo>
                  <a:pt x="64" y="789"/>
                  <a:pt x="71" y="755"/>
                  <a:pt x="78" y="723"/>
                </a:cubicBezTo>
                <a:lnTo>
                  <a:pt x="81" y="710"/>
                </a:lnTo>
                <a:lnTo>
                  <a:pt x="86" y="700"/>
                </a:lnTo>
                <a:cubicBezTo>
                  <a:pt x="213" y="462"/>
                  <a:pt x="358" y="237"/>
                  <a:pt x="521" y="28"/>
                </a:cubicBezTo>
                <a:lnTo>
                  <a:pt x="543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939540" y="439420"/>
            <a:ext cx="560133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dist">
              <a:buClrTx/>
              <a:buSzTx/>
              <a:buFontTx/>
            </a:pPr>
            <a:r>
              <a:rPr lang="zh-CN" altLang="zh-CN" sz="4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+mn-ea"/>
              </a:rPr>
              <a:t>体质与砭灸穴位</a:t>
            </a:r>
            <a:endParaRPr lang="zh-CN" altLang="zh-CN" sz="4000" b="1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4665" y="1915795"/>
            <a:ext cx="7412355" cy="39382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 fontAlgn="auto">
              <a:lnSpc>
                <a:spcPct val="10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丰隆——祛痰要穴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 fontAlgn="auto">
              <a:lnSpc>
                <a:spcPct val="10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痰湿体质特效穴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 fontAlgn="auto">
              <a:lnSpc>
                <a:spcPct val="10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丰隆穴是足阳明胃经的络穴。络穴具有输送营卫气血以渗灌濡养周身组织的作用。痰湿困阻在体内则容易阻碍清阳之气的上升，可水分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 fontAlgn="auto">
              <a:lnSpc>
                <a:spcPct val="10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经常灸丰隆穴来振奋、畅通脾胃的气血，可以增强脾胃对痰湿的运化能力，从而尽快化解体内潴留的痰湿。丰隆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 fontAlgn="auto">
              <a:lnSpc>
                <a:spcPct val="10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取穴方法∶垂足取穴，在外踝尖前缘和外膝眼作一连线，在此连线中点处即为本穴。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  <p:pic>
        <p:nvPicPr>
          <p:cNvPr id="9" name="图片 8" descr="痰湿穴位水分.png"/>
          <p:cNvPicPr>
            <a:picLocks noChangeAspect="1"/>
          </p:cNvPicPr>
          <p:nvPr/>
        </p:nvPicPr>
        <p:blipFill>
          <a:blip r:embed="rId1"/>
          <a:srcRect l="4155" t="17619" r="57093" b="17627"/>
          <a:stretch>
            <a:fillRect/>
          </a:stretch>
        </p:blipFill>
        <p:spPr>
          <a:xfrm>
            <a:off x="7907020" y="1371600"/>
            <a:ext cx="3488055" cy="46653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75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8926830" y="6350"/>
            <a:ext cx="3282315" cy="2118995"/>
          </a:xfrm>
          <a:custGeom>
            <a:avLst/>
            <a:gdLst>
              <a:gd name="connisteX0" fmla="*/ 15067 w 3140621"/>
              <a:gd name="connsiteY0" fmla="*/ 735626 h 2509664"/>
              <a:gd name="connisteX1" fmla="*/ 216997 w 3140621"/>
              <a:gd name="connsiteY1" fmla="*/ 1211876 h 2509664"/>
              <a:gd name="connisteX2" fmla="*/ 678642 w 3140621"/>
              <a:gd name="connsiteY2" fmla="*/ 1399201 h 2509664"/>
              <a:gd name="connisteX3" fmla="*/ 1270462 w 3140621"/>
              <a:gd name="connsiteY3" fmla="*/ 1486196 h 2509664"/>
              <a:gd name="connisteX4" fmla="*/ 1833707 w 3140621"/>
              <a:gd name="connsiteY4" fmla="*/ 1817666 h 2509664"/>
              <a:gd name="connisteX5" fmla="*/ 2194387 w 3140621"/>
              <a:gd name="connsiteY5" fmla="*/ 2192951 h 2509664"/>
              <a:gd name="connisteX6" fmla="*/ 2555067 w 3140621"/>
              <a:gd name="connsiteY6" fmla="*/ 2424091 h 2509664"/>
              <a:gd name="connisteX7" fmla="*/ 2800177 w 3140621"/>
              <a:gd name="connsiteY7" fmla="*/ 2495846 h 2509664"/>
              <a:gd name="connisteX8" fmla="*/ 2857962 w 3140621"/>
              <a:gd name="connsiteY8" fmla="*/ 2495846 h 2509664"/>
              <a:gd name="connisteX9" fmla="*/ 2915747 w 3140621"/>
              <a:gd name="connsiteY9" fmla="*/ 2495846 h 2509664"/>
              <a:gd name="connisteX10" fmla="*/ 3002107 w 3140621"/>
              <a:gd name="connsiteY10" fmla="*/ 2467271 h 2509664"/>
              <a:gd name="connisteX11" fmla="*/ 3117677 w 3140621"/>
              <a:gd name="connsiteY11" fmla="*/ 2323126 h 2509664"/>
              <a:gd name="connisteX12" fmla="*/ 3117677 w 3140621"/>
              <a:gd name="connsiteY12" fmla="*/ 793411 h 2509664"/>
              <a:gd name="connisteX13" fmla="*/ 2930352 w 3140621"/>
              <a:gd name="connsiteY13" fmla="*/ 188256 h 2509664"/>
              <a:gd name="connisteX14" fmla="*/ 1544782 w 3140621"/>
              <a:gd name="connsiteY14" fmla="*/ 931 h 2509664"/>
              <a:gd name="connisteX15" fmla="*/ 289387 w 3140621"/>
              <a:gd name="connsiteY15" fmla="*/ 145076 h 2509664"/>
              <a:gd name="connisteX16" fmla="*/ 58247 w 3140621"/>
              <a:gd name="connsiteY16" fmla="*/ 491151 h 2509664"/>
              <a:gd name="connisteX17" fmla="*/ 15067 w 3140621"/>
              <a:gd name="connsiteY17" fmla="*/ 735626 h 25096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</a:cxnLst>
            <a:rect l="l" t="t" r="r" b="b"/>
            <a:pathLst>
              <a:path w="4450" h="2797">
                <a:moveTo>
                  <a:pt x="0" y="0"/>
                </a:moveTo>
                <a:lnTo>
                  <a:pt x="4450" y="0"/>
                </a:lnTo>
                <a:lnTo>
                  <a:pt x="4450" y="2797"/>
                </a:lnTo>
                <a:lnTo>
                  <a:pt x="4448" y="2797"/>
                </a:lnTo>
                <a:cubicBezTo>
                  <a:pt x="4439" y="2798"/>
                  <a:pt x="4422" y="2795"/>
                  <a:pt x="4389" y="2787"/>
                </a:cubicBezTo>
                <a:cubicBezTo>
                  <a:pt x="4294" y="2764"/>
                  <a:pt x="4194" y="2769"/>
                  <a:pt x="4003" y="2674"/>
                </a:cubicBezTo>
                <a:cubicBezTo>
                  <a:pt x="3812" y="2579"/>
                  <a:pt x="3662" y="2501"/>
                  <a:pt x="3435" y="2310"/>
                </a:cubicBezTo>
                <a:cubicBezTo>
                  <a:pt x="3208" y="2119"/>
                  <a:pt x="3158" y="1942"/>
                  <a:pt x="2867" y="1719"/>
                </a:cubicBezTo>
                <a:cubicBezTo>
                  <a:pt x="2576" y="1496"/>
                  <a:pt x="2344" y="1329"/>
                  <a:pt x="1980" y="1197"/>
                </a:cubicBezTo>
                <a:cubicBezTo>
                  <a:pt x="1616" y="1065"/>
                  <a:pt x="1380" y="1146"/>
                  <a:pt x="1048" y="1060"/>
                </a:cubicBezTo>
                <a:cubicBezTo>
                  <a:pt x="716" y="974"/>
                  <a:pt x="530" y="974"/>
                  <a:pt x="321" y="765"/>
                </a:cubicBezTo>
                <a:cubicBezTo>
                  <a:pt x="112" y="556"/>
                  <a:pt x="53" y="242"/>
                  <a:pt x="3" y="15"/>
                </a:cubicBezTo>
                <a:lnTo>
                  <a:pt x="0" y="0"/>
                </a:lnTo>
                <a:close/>
              </a:path>
            </a:pathLst>
          </a:custGeom>
          <a:solidFill>
            <a:srgbClr val="B3D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494665" y="6036945"/>
            <a:ext cx="3037205" cy="81788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972" h="1339">
                <a:moveTo>
                  <a:pt x="2687" y="0"/>
                </a:moveTo>
                <a:cubicBezTo>
                  <a:pt x="2825" y="1"/>
                  <a:pt x="2966" y="11"/>
                  <a:pt x="3135" y="36"/>
                </a:cubicBezTo>
                <a:cubicBezTo>
                  <a:pt x="3520" y="94"/>
                  <a:pt x="3728" y="178"/>
                  <a:pt x="4054" y="325"/>
                </a:cubicBezTo>
                <a:cubicBezTo>
                  <a:pt x="4380" y="473"/>
                  <a:pt x="4582" y="569"/>
                  <a:pt x="4766" y="775"/>
                </a:cubicBezTo>
                <a:cubicBezTo>
                  <a:pt x="4944" y="974"/>
                  <a:pt x="4949" y="1124"/>
                  <a:pt x="4971" y="1332"/>
                </a:cubicBezTo>
                <a:lnTo>
                  <a:pt x="4972" y="1339"/>
                </a:lnTo>
                <a:lnTo>
                  <a:pt x="0" y="1339"/>
                </a:lnTo>
                <a:lnTo>
                  <a:pt x="6" y="1333"/>
                </a:lnTo>
                <a:cubicBezTo>
                  <a:pt x="522" y="756"/>
                  <a:pt x="1168" y="317"/>
                  <a:pt x="1894" y="73"/>
                </a:cubicBezTo>
                <a:lnTo>
                  <a:pt x="1943" y="57"/>
                </a:lnTo>
                <a:lnTo>
                  <a:pt x="1959" y="55"/>
                </a:lnTo>
                <a:cubicBezTo>
                  <a:pt x="2012" y="48"/>
                  <a:pt x="2068" y="42"/>
                  <a:pt x="2127" y="36"/>
                </a:cubicBezTo>
                <a:cubicBezTo>
                  <a:pt x="2340" y="15"/>
                  <a:pt x="2511" y="-1"/>
                  <a:pt x="2687" y="0"/>
                </a:cubicBezTo>
                <a:close/>
              </a:path>
            </a:pathLst>
          </a:custGeom>
          <a:solidFill>
            <a:srgbClr val="FFC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1905"/>
            <a:ext cx="5384800" cy="2699385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15830" h="11244">
                <a:moveTo>
                  <a:pt x="0" y="0"/>
                </a:moveTo>
                <a:lnTo>
                  <a:pt x="15755" y="0"/>
                </a:lnTo>
                <a:lnTo>
                  <a:pt x="15759" y="41"/>
                </a:lnTo>
                <a:cubicBezTo>
                  <a:pt x="15765" y="96"/>
                  <a:pt x="15771" y="153"/>
                  <a:pt x="15777" y="210"/>
                </a:cubicBezTo>
                <a:cubicBezTo>
                  <a:pt x="15877" y="1131"/>
                  <a:pt x="15877" y="1564"/>
                  <a:pt x="15401" y="2376"/>
                </a:cubicBezTo>
                <a:cubicBezTo>
                  <a:pt x="14924" y="3189"/>
                  <a:pt x="14299" y="3922"/>
                  <a:pt x="13401" y="4274"/>
                </a:cubicBezTo>
                <a:cubicBezTo>
                  <a:pt x="12499" y="4626"/>
                  <a:pt x="12048" y="4110"/>
                  <a:pt x="10898" y="4138"/>
                </a:cubicBezTo>
                <a:cubicBezTo>
                  <a:pt x="9748" y="4166"/>
                  <a:pt x="8747" y="4166"/>
                  <a:pt x="7645" y="4410"/>
                </a:cubicBezTo>
                <a:cubicBezTo>
                  <a:pt x="6547" y="4654"/>
                  <a:pt x="6145" y="4870"/>
                  <a:pt x="5394" y="5359"/>
                </a:cubicBezTo>
                <a:cubicBezTo>
                  <a:pt x="4644" y="5844"/>
                  <a:pt x="4396" y="6196"/>
                  <a:pt x="3897" y="6848"/>
                </a:cubicBezTo>
                <a:cubicBezTo>
                  <a:pt x="3394" y="7497"/>
                  <a:pt x="3420" y="7877"/>
                  <a:pt x="2895" y="8610"/>
                </a:cubicBezTo>
                <a:cubicBezTo>
                  <a:pt x="2370" y="9339"/>
                  <a:pt x="2093" y="9907"/>
                  <a:pt x="1269" y="10504"/>
                </a:cubicBezTo>
                <a:cubicBezTo>
                  <a:pt x="831" y="10820"/>
                  <a:pt x="470" y="11046"/>
                  <a:pt x="59" y="11220"/>
                </a:cubicBezTo>
                <a:lnTo>
                  <a:pt x="0" y="11244"/>
                </a:lnTo>
                <a:lnTo>
                  <a:pt x="0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-7620" y="2855595"/>
            <a:ext cx="12199620" cy="3181350"/>
          </a:xfrm>
          <a:custGeom>
            <a:avLst/>
            <a:gdLst>
              <a:gd name="connisteX0" fmla="*/ 0 w 10382250"/>
              <a:gd name="connsiteY0" fmla="*/ 3181350 h 3181350"/>
              <a:gd name="connisteX1" fmla="*/ 533400 w 10382250"/>
              <a:gd name="connsiteY1" fmla="*/ 2609850 h 3181350"/>
              <a:gd name="connisteX2" fmla="*/ 2000250 w 10382250"/>
              <a:gd name="connsiteY2" fmla="*/ 2324100 h 3181350"/>
              <a:gd name="connisteX3" fmla="*/ 3810000 w 10382250"/>
              <a:gd name="connsiteY3" fmla="*/ 2286000 h 3181350"/>
              <a:gd name="connisteX4" fmla="*/ 5314950 w 10382250"/>
              <a:gd name="connsiteY4" fmla="*/ 2667000 h 3181350"/>
              <a:gd name="connisteX5" fmla="*/ 7315200 w 10382250"/>
              <a:gd name="connsiteY5" fmla="*/ 1600200 h 3181350"/>
              <a:gd name="connisteX6" fmla="*/ 8610600 w 10382250"/>
              <a:gd name="connsiteY6" fmla="*/ 704850 h 3181350"/>
              <a:gd name="connisteX7" fmla="*/ 9791700 w 10382250"/>
              <a:gd name="connsiteY7" fmla="*/ 457200 h 3181350"/>
              <a:gd name="connisteX8" fmla="*/ 10382250 w 10382250"/>
              <a:gd name="connsiteY8" fmla="*/ 0 h 31813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10382250" h="3181350">
                <a:moveTo>
                  <a:pt x="0" y="3181350"/>
                </a:moveTo>
                <a:cubicBezTo>
                  <a:pt x="77470" y="3072765"/>
                  <a:pt x="133350" y="2781300"/>
                  <a:pt x="533400" y="2609850"/>
                </a:cubicBezTo>
                <a:cubicBezTo>
                  <a:pt x="933450" y="2438400"/>
                  <a:pt x="1344930" y="2388870"/>
                  <a:pt x="2000250" y="2324100"/>
                </a:cubicBezTo>
                <a:cubicBezTo>
                  <a:pt x="2655570" y="2259330"/>
                  <a:pt x="3147060" y="2217420"/>
                  <a:pt x="3810000" y="2286000"/>
                </a:cubicBezTo>
                <a:cubicBezTo>
                  <a:pt x="4472940" y="2354580"/>
                  <a:pt x="4613910" y="2804160"/>
                  <a:pt x="5314950" y="2667000"/>
                </a:cubicBezTo>
                <a:cubicBezTo>
                  <a:pt x="6015990" y="2529840"/>
                  <a:pt x="6656070" y="1992630"/>
                  <a:pt x="7315200" y="1600200"/>
                </a:cubicBezTo>
                <a:cubicBezTo>
                  <a:pt x="7974330" y="1207770"/>
                  <a:pt x="8115300" y="933450"/>
                  <a:pt x="8610600" y="704850"/>
                </a:cubicBezTo>
                <a:cubicBezTo>
                  <a:pt x="9105900" y="476250"/>
                  <a:pt x="9437370" y="598170"/>
                  <a:pt x="9791700" y="457200"/>
                </a:cubicBezTo>
                <a:cubicBezTo>
                  <a:pt x="10146030" y="316230"/>
                  <a:pt x="10287635" y="86360"/>
                  <a:pt x="10382250" y="0"/>
                </a:cubicBezTo>
              </a:path>
            </a:pathLst>
          </a:custGeom>
          <a:noFill/>
          <a:ln>
            <a:solidFill>
              <a:srgbClr val="FFC675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flipV="1">
            <a:off x="9975850" y="5854065"/>
            <a:ext cx="2215515" cy="99314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044" h="2359">
                <a:moveTo>
                  <a:pt x="543" y="0"/>
                </a:moveTo>
                <a:lnTo>
                  <a:pt x="4044" y="0"/>
                </a:lnTo>
                <a:lnTo>
                  <a:pt x="4044" y="656"/>
                </a:lnTo>
                <a:lnTo>
                  <a:pt x="4027" y="657"/>
                </a:lnTo>
                <a:cubicBezTo>
                  <a:pt x="3920" y="665"/>
                  <a:pt x="3814" y="679"/>
                  <a:pt x="3704" y="703"/>
                </a:cubicBezTo>
                <a:cubicBezTo>
                  <a:pt x="3451" y="757"/>
                  <a:pt x="3359" y="806"/>
                  <a:pt x="3187" y="915"/>
                </a:cubicBezTo>
                <a:cubicBezTo>
                  <a:pt x="3015" y="1023"/>
                  <a:pt x="2958" y="1102"/>
                  <a:pt x="2843" y="1248"/>
                </a:cubicBezTo>
                <a:cubicBezTo>
                  <a:pt x="2728" y="1393"/>
                  <a:pt x="2734" y="1478"/>
                  <a:pt x="2613" y="1642"/>
                </a:cubicBezTo>
                <a:cubicBezTo>
                  <a:pt x="2493" y="1805"/>
                  <a:pt x="2429" y="1932"/>
                  <a:pt x="2240" y="2066"/>
                </a:cubicBezTo>
                <a:cubicBezTo>
                  <a:pt x="2051" y="2199"/>
                  <a:pt x="1924" y="2260"/>
                  <a:pt x="1665" y="2308"/>
                </a:cubicBezTo>
                <a:cubicBezTo>
                  <a:pt x="1407" y="2357"/>
                  <a:pt x="1206" y="2393"/>
                  <a:pt x="948" y="2308"/>
                </a:cubicBezTo>
                <a:cubicBezTo>
                  <a:pt x="690" y="2223"/>
                  <a:pt x="557" y="2066"/>
                  <a:pt x="374" y="1884"/>
                </a:cubicBezTo>
                <a:cubicBezTo>
                  <a:pt x="190" y="1702"/>
                  <a:pt x="92" y="1612"/>
                  <a:pt x="29" y="1399"/>
                </a:cubicBezTo>
                <a:cubicBezTo>
                  <a:pt x="-33" y="1187"/>
                  <a:pt x="18" y="1048"/>
                  <a:pt x="58" y="824"/>
                </a:cubicBezTo>
                <a:cubicBezTo>
                  <a:pt x="64" y="789"/>
                  <a:pt x="71" y="755"/>
                  <a:pt x="78" y="723"/>
                </a:cubicBezTo>
                <a:lnTo>
                  <a:pt x="81" y="710"/>
                </a:lnTo>
                <a:lnTo>
                  <a:pt x="86" y="700"/>
                </a:lnTo>
                <a:cubicBezTo>
                  <a:pt x="213" y="462"/>
                  <a:pt x="358" y="237"/>
                  <a:pt x="521" y="28"/>
                </a:cubicBezTo>
                <a:lnTo>
                  <a:pt x="543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009265" y="2460625"/>
            <a:ext cx="617410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dist">
              <a:buClrTx/>
              <a:buSzTx/>
              <a:buFontTx/>
            </a:pPr>
            <a:r>
              <a:rPr lang="zh-CN" altLang="zh-CN" sz="8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五、气郁质</a:t>
            </a:r>
            <a:endParaRPr lang="zh-CN" altLang="zh-CN" sz="8000" b="1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" panose="020B0500000000000000" charset="-122"/>
              <a:ea typeface="思源黑体" panose="020B0500000000000000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75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8926830" y="6350"/>
            <a:ext cx="3282315" cy="2118995"/>
          </a:xfrm>
          <a:custGeom>
            <a:avLst/>
            <a:gdLst>
              <a:gd name="connisteX0" fmla="*/ 15067 w 3140621"/>
              <a:gd name="connsiteY0" fmla="*/ 735626 h 2509664"/>
              <a:gd name="connisteX1" fmla="*/ 216997 w 3140621"/>
              <a:gd name="connsiteY1" fmla="*/ 1211876 h 2509664"/>
              <a:gd name="connisteX2" fmla="*/ 678642 w 3140621"/>
              <a:gd name="connsiteY2" fmla="*/ 1399201 h 2509664"/>
              <a:gd name="connisteX3" fmla="*/ 1270462 w 3140621"/>
              <a:gd name="connsiteY3" fmla="*/ 1486196 h 2509664"/>
              <a:gd name="connisteX4" fmla="*/ 1833707 w 3140621"/>
              <a:gd name="connsiteY4" fmla="*/ 1817666 h 2509664"/>
              <a:gd name="connisteX5" fmla="*/ 2194387 w 3140621"/>
              <a:gd name="connsiteY5" fmla="*/ 2192951 h 2509664"/>
              <a:gd name="connisteX6" fmla="*/ 2555067 w 3140621"/>
              <a:gd name="connsiteY6" fmla="*/ 2424091 h 2509664"/>
              <a:gd name="connisteX7" fmla="*/ 2800177 w 3140621"/>
              <a:gd name="connsiteY7" fmla="*/ 2495846 h 2509664"/>
              <a:gd name="connisteX8" fmla="*/ 2857962 w 3140621"/>
              <a:gd name="connsiteY8" fmla="*/ 2495846 h 2509664"/>
              <a:gd name="connisteX9" fmla="*/ 2915747 w 3140621"/>
              <a:gd name="connsiteY9" fmla="*/ 2495846 h 2509664"/>
              <a:gd name="connisteX10" fmla="*/ 3002107 w 3140621"/>
              <a:gd name="connsiteY10" fmla="*/ 2467271 h 2509664"/>
              <a:gd name="connisteX11" fmla="*/ 3117677 w 3140621"/>
              <a:gd name="connsiteY11" fmla="*/ 2323126 h 2509664"/>
              <a:gd name="connisteX12" fmla="*/ 3117677 w 3140621"/>
              <a:gd name="connsiteY12" fmla="*/ 793411 h 2509664"/>
              <a:gd name="connisteX13" fmla="*/ 2930352 w 3140621"/>
              <a:gd name="connsiteY13" fmla="*/ 188256 h 2509664"/>
              <a:gd name="connisteX14" fmla="*/ 1544782 w 3140621"/>
              <a:gd name="connsiteY14" fmla="*/ 931 h 2509664"/>
              <a:gd name="connisteX15" fmla="*/ 289387 w 3140621"/>
              <a:gd name="connsiteY15" fmla="*/ 145076 h 2509664"/>
              <a:gd name="connisteX16" fmla="*/ 58247 w 3140621"/>
              <a:gd name="connsiteY16" fmla="*/ 491151 h 2509664"/>
              <a:gd name="connisteX17" fmla="*/ 15067 w 3140621"/>
              <a:gd name="connsiteY17" fmla="*/ 735626 h 25096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</a:cxnLst>
            <a:rect l="l" t="t" r="r" b="b"/>
            <a:pathLst>
              <a:path w="4450" h="2797">
                <a:moveTo>
                  <a:pt x="0" y="0"/>
                </a:moveTo>
                <a:lnTo>
                  <a:pt x="4450" y="0"/>
                </a:lnTo>
                <a:lnTo>
                  <a:pt x="4450" y="2797"/>
                </a:lnTo>
                <a:lnTo>
                  <a:pt x="4448" y="2797"/>
                </a:lnTo>
                <a:cubicBezTo>
                  <a:pt x="4439" y="2798"/>
                  <a:pt x="4422" y="2795"/>
                  <a:pt x="4389" y="2787"/>
                </a:cubicBezTo>
                <a:cubicBezTo>
                  <a:pt x="4294" y="2764"/>
                  <a:pt x="4194" y="2769"/>
                  <a:pt x="4003" y="2674"/>
                </a:cubicBezTo>
                <a:cubicBezTo>
                  <a:pt x="3812" y="2579"/>
                  <a:pt x="3662" y="2501"/>
                  <a:pt x="3435" y="2310"/>
                </a:cubicBezTo>
                <a:cubicBezTo>
                  <a:pt x="3208" y="2119"/>
                  <a:pt x="3158" y="1942"/>
                  <a:pt x="2867" y="1719"/>
                </a:cubicBezTo>
                <a:cubicBezTo>
                  <a:pt x="2576" y="1496"/>
                  <a:pt x="2344" y="1329"/>
                  <a:pt x="1980" y="1197"/>
                </a:cubicBezTo>
                <a:cubicBezTo>
                  <a:pt x="1616" y="1065"/>
                  <a:pt x="1380" y="1146"/>
                  <a:pt x="1048" y="1060"/>
                </a:cubicBezTo>
                <a:cubicBezTo>
                  <a:pt x="716" y="974"/>
                  <a:pt x="530" y="974"/>
                  <a:pt x="321" y="765"/>
                </a:cubicBezTo>
                <a:cubicBezTo>
                  <a:pt x="112" y="556"/>
                  <a:pt x="53" y="242"/>
                  <a:pt x="3" y="15"/>
                </a:cubicBezTo>
                <a:lnTo>
                  <a:pt x="0" y="0"/>
                </a:lnTo>
                <a:close/>
              </a:path>
            </a:pathLst>
          </a:custGeom>
          <a:solidFill>
            <a:srgbClr val="B3D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494665" y="6036945"/>
            <a:ext cx="3037205" cy="81788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972" h="1339">
                <a:moveTo>
                  <a:pt x="2687" y="0"/>
                </a:moveTo>
                <a:cubicBezTo>
                  <a:pt x="2825" y="1"/>
                  <a:pt x="2966" y="11"/>
                  <a:pt x="3135" y="36"/>
                </a:cubicBezTo>
                <a:cubicBezTo>
                  <a:pt x="3520" y="94"/>
                  <a:pt x="3728" y="178"/>
                  <a:pt x="4054" y="325"/>
                </a:cubicBezTo>
                <a:cubicBezTo>
                  <a:pt x="4380" y="473"/>
                  <a:pt x="4582" y="569"/>
                  <a:pt x="4766" y="775"/>
                </a:cubicBezTo>
                <a:cubicBezTo>
                  <a:pt x="4944" y="974"/>
                  <a:pt x="4949" y="1124"/>
                  <a:pt x="4971" y="1332"/>
                </a:cubicBezTo>
                <a:lnTo>
                  <a:pt x="4972" y="1339"/>
                </a:lnTo>
                <a:lnTo>
                  <a:pt x="0" y="1339"/>
                </a:lnTo>
                <a:lnTo>
                  <a:pt x="6" y="1333"/>
                </a:lnTo>
                <a:cubicBezTo>
                  <a:pt x="522" y="756"/>
                  <a:pt x="1168" y="317"/>
                  <a:pt x="1894" y="73"/>
                </a:cubicBezTo>
                <a:lnTo>
                  <a:pt x="1943" y="57"/>
                </a:lnTo>
                <a:lnTo>
                  <a:pt x="1959" y="55"/>
                </a:lnTo>
                <a:cubicBezTo>
                  <a:pt x="2012" y="48"/>
                  <a:pt x="2068" y="42"/>
                  <a:pt x="2127" y="36"/>
                </a:cubicBezTo>
                <a:cubicBezTo>
                  <a:pt x="2340" y="15"/>
                  <a:pt x="2511" y="-1"/>
                  <a:pt x="2687" y="0"/>
                </a:cubicBezTo>
                <a:close/>
              </a:path>
            </a:pathLst>
          </a:custGeom>
          <a:solidFill>
            <a:srgbClr val="FFC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1905"/>
            <a:ext cx="5384800" cy="2699385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15830" h="11244">
                <a:moveTo>
                  <a:pt x="0" y="0"/>
                </a:moveTo>
                <a:lnTo>
                  <a:pt x="15755" y="0"/>
                </a:lnTo>
                <a:lnTo>
                  <a:pt x="15759" y="41"/>
                </a:lnTo>
                <a:cubicBezTo>
                  <a:pt x="15765" y="96"/>
                  <a:pt x="15771" y="153"/>
                  <a:pt x="15777" y="210"/>
                </a:cubicBezTo>
                <a:cubicBezTo>
                  <a:pt x="15877" y="1131"/>
                  <a:pt x="15877" y="1564"/>
                  <a:pt x="15401" y="2376"/>
                </a:cubicBezTo>
                <a:cubicBezTo>
                  <a:pt x="14924" y="3189"/>
                  <a:pt x="14299" y="3922"/>
                  <a:pt x="13401" y="4274"/>
                </a:cubicBezTo>
                <a:cubicBezTo>
                  <a:pt x="12499" y="4626"/>
                  <a:pt x="12048" y="4110"/>
                  <a:pt x="10898" y="4138"/>
                </a:cubicBezTo>
                <a:cubicBezTo>
                  <a:pt x="9748" y="4166"/>
                  <a:pt x="8747" y="4166"/>
                  <a:pt x="7645" y="4410"/>
                </a:cubicBezTo>
                <a:cubicBezTo>
                  <a:pt x="6547" y="4654"/>
                  <a:pt x="6145" y="4870"/>
                  <a:pt x="5394" y="5359"/>
                </a:cubicBezTo>
                <a:cubicBezTo>
                  <a:pt x="4644" y="5844"/>
                  <a:pt x="4396" y="6196"/>
                  <a:pt x="3897" y="6848"/>
                </a:cubicBezTo>
                <a:cubicBezTo>
                  <a:pt x="3394" y="7497"/>
                  <a:pt x="3420" y="7877"/>
                  <a:pt x="2895" y="8610"/>
                </a:cubicBezTo>
                <a:cubicBezTo>
                  <a:pt x="2370" y="9339"/>
                  <a:pt x="2093" y="9907"/>
                  <a:pt x="1269" y="10504"/>
                </a:cubicBezTo>
                <a:cubicBezTo>
                  <a:pt x="831" y="10820"/>
                  <a:pt x="470" y="11046"/>
                  <a:pt x="59" y="11220"/>
                </a:cubicBezTo>
                <a:lnTo>
                  <a:pt x="0" y="11244"/>
                </a:lnTo>
                <a:lnTo>
                  <a:pt x="0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-7620" y="2855595"/>
            <a:ext cx="12199620" cy="3181350"/>
          </a:xfrm>
          <a:custGeom>
            <a:avLst/>
            <a:gdLst>
              <a:gd name="connisteX0" fmla="*/ 0 w 10382250"/>
              <a:gd name="connsiteY0" fmla="*/ 3181350 h 3181350"/>
              <a:gd name="connisteX1" fmla="*/ 533400 w 10382250"/>
              <a:gd name="connsiteY1" fmla="*/ 2609850 h 3181350"/>
              <a:gd name="connisteX2" fmla="*/ 2000250 w 10382250"/>
              <a:gd name="connsiteY2" fmla="*/ 2324100 h 3181350"/>
              <a:gd name="connisteX3" fmla="*/ 3810000 w 10382250"/>
              <a:gd name="connsiteY3" fmla="*/ 2286000 h 3181350"/>
              <a:gd name="connisteX4" fmla="*/ 5314950 w 10382250"/>
              <a:gd name="connsiteY4" fmla="*/ 2667000 h 3181350"/>
              <a:gd name="connisteX5" fmla="*/ 7315200 w 10382250"/>
              <a:gd name="connsiteY5" fmla="*/ 1600200 h 3181350"/>
              <a:gd name="connisteX6" fmla="*/ 8610600 w 10382250"/>
              <a:gd name="connsiteY6" fmla="*/ 704850 h 3181350"/>
              <a:gd name="connisteX7" fmla="*/ 9791700 w 10382250"/>
              <a:gd name="connsiteY7" fmla="*/ 457200 h 3181350"/>
              <a:gd name="connisteX8" fmla="*/ 10382250 w 10382250"/>
              <a:gd name="connsiteY8" fmla="*/ 0 h 31813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10382250" h="3181350">
                <a:moveTo>
                  <a:pt x="0" y="3181350"/>
                </a:moveTo>
                <a:cubicBezTo>
                  <a:pt x="77470" y="3072765"/>
                  <a:pt x="133350" y="2781300"/>
                  <a:pt x="533400" y="2609850"/>
                </a:cubicBezTo>
                <a:cubicBezTo>
                  <a:pt x="933450" y="2438400"/>
                  <a:pt x="1344930" y="2388870"/>
                  <a:pt x="2000250" y="2324100"/>
                </a:cubicBezTo>
                <a:cubicBezTo>
                  <a:pt x="2655570" y="2259330"/>
                  <a:pt x="3147060" y="2217420"/>
                  <a:pt x="3810000" y="2286000"/>
                </a:cubicBezTo>
                <a:cubicBezTo>
                  <a:pt x="4472940" y="2354580"/>
                  <a:pt x="4613910" y="2804160"/>
                  <a:pt x="5314950" y="2667000"/>
                </a:cubicBezTo>
                <a:cubicBezTo>
                  <a:pt x="6015990" y="2529840"/>
                  <a:pt x="6656070" y="1992630"/>
                  <a:pt x="7315200" y="1600200"/>
                </a:cubicBezTo>
                <a:cubicBezTo>
                  <a:pt x="7974330" y="1207770"/>
                  <a:pt x="8115300" y="933450"/>
                  <a:pt x="8610600" y="704850"/>
                </a:cubicBezTo>
                <a:cubicBezTo>
                  <a:pt x="9105900" y="476250"/>
                  <a:pt x="9437370" y="598170"/>
                  <a:pt x="9791700" y="457200"/>
                </a:cubicBezTo>
                <a:cubicBezTo>
                  <a:pt x="10146030" y="316230"/>
                  <a:pt x="10287635" y="86360"/>
                  <a:pt x="10382250" y="0"/>
                </a:cubicBezTo>
              </a:path>
            </a:pathLst>
          </a:custGeom>
          <a:noFill/>
          <a:ln>
            <a:solidFill>
              <a:srgbClr val="FFC675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flipV="1">
            <a:off x="9975850" y="5854065"/>
            <a:ext cx="2215515" cy="99314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044" h="2359">
                <a:moveTo>
                  <a:pt x="543" y="0"/>
                </a:moveTo>
                <a:lnTo>
                  <a:pt x="4044" y="0"/>
                </a:lnTo>
                <a:lnTo>
                  <a:pt x="4044" y="656"/>
                </a:lnTo>
                <a:lnTo>
                  <a:pt x="4027" y="657"/>
                </a:lnTo>
                <a:cubicBezTo>
                  <a:pt x="3920" y="665"/>
                  <a:pt x="3814" y="679"/>
                  <a:pt x="3704" y="703"/>
                </a:cubicBezTo>
                <a:cubicBezTo>
                  <a:pt x="3451" y="757"/>
                  <a:pt x="3359" y="806"/>
                  <a:pt x="3187" y="915"/>
                </a:cubicBezTo>
                <a:cubicBezTo>
                  <a:pt x="3015" y="1023"/>
                  <a:pt x="2958" y="1102"/>
                  <a:pt x="2843" y="1248"/>
                </a:cubicBezTo>
                <a:cubicBezTo>
                  <a:pt x="2728" y="1393"/>
                  <a:pt x="2734" y="1478"/>
                  <a:pt x="2613" y="1642"/>
                </a:cubicBezTo>
                <a:cubicBezTo>
                  <a:pt x="2493" y="1805"/>
                  <a:pt x="2429" y="1932"/>
                  <a:pt x="2240" y="2066"/>
                </a:cubicBezTo>
                <a:cubicBezTo>
                  <a:pt x="2051" y="2199"/>
                  <a:pt x="1924" y="2260"/>
                  <a:pt x="1665" y="2308"/>
                </a:cubicBezTo>
                <a:cubicBezTo>
                  <a:pt x="1407" y="2357"/>
                  <a:pt x="1206" y="2393"/>
                  <a:pt x="948" y="2308"/>
                </a:cubicBezTo>
                <a:cubicBezTo>
                  <a:pt x="690" y="2223"/>
                  <a:pt x="557" y="2066"/>
                  <a:pt x="374" y="1884"/>
                </a:cubicBezTo>
                <a:cubicBezTo>
                  <a:pt x="190" y="1702"/>
                  <a:pt x="92" y="1612"/>
                  <a:pt x="29" y="1399"/>
                </a:cubicBezTo>
                <a:cubicBezTo>
                  <a:pt x="-33" y="1187"/>
                  <a:pt x="18" y="1048"/>
                  <a:pt x="58" y="824"/>
                </a:cubicBezTo>
                <a:cubicBezTo>
                  <a:pt x="64" y="789"/>
                  <a:pt x="71" y="755"/>
                  <a:pt x="78" y="723"/>
                </a:cubicBezTo>
                <a:lnTo>
                  <a:pt x="81" y="710"/>
                </a:lnTo>
                <a:lnTo>
                  <a:pt x="86" y="700"/>
                </a:lnTo>
                <a:cubicBezTo>
                  <a:pt x="213" y="462"/>
                  <a:pt x="358" y="237"/>
                  <a:pt x="521" y="28"/>
                </a:cubicBezTo>
                <a:lnTo>
                  <a:pt x="543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648710" y="525780"/>
            <a:ext cx="576643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dist">
              <a:buClrTx/>
              <a:buSzTx/>
              <a:buFontTx/>
            </a:pPr>
            <a:r>
              <a:rPr lang="zh-CN" altLang="zh-CN" sz="4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气郁体质</a:t>
            </a:r>
            <a:r>
              <a:rPr lang="zh-CN" altLang="zh-CN" sz="4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的特点</a:t>
            </a:r>
            <a:endParaRPr lang="zh-CN" altLang="zh-CN" sz="4000" b="1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" panose="020B0500000000000000" charset="-122"/>
              <a:ea typeface="思源黑体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00555" y="1405255"/>
            <a:ext cx="2087880" cy="58623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主要症状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形体偏瘦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闷闷不乐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紧张焦虑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多愁善变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容易受到惊吓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乳房两肋胀痛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失眠健忘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无故叹气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63210" y="1519555"/>
            <a:ext cx="1452880" cy="35534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心理特点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敏感脆弱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烦躁易怒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缺乏激情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悲观忧郁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635240" y="1475740"/>
            <a:ext cx="2087880" cy="52851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发病倾向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乳腺癌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甲状腺癌结节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失眠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抑郁症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便秘胃炎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心律失常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结石肿瘤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75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8926830" y="6350"/>
            <a:ext cx="3282315" cy="2118995"/>
          </a:xfrm>
          <a:custGeom>
            <a:avLst/>
            <a:gdLst>
              <a:gd name="connisteX0" fmla="*/ 15067 w 3140621"/>
              <a:gd name="connsiteY0" fmla="*/ 735626 h 2509664"/>
              <a:gd name="connisteX1" fmla="*/ 216997 w 3140621"/>
              <a:gd name="connsiteY1" fmla="*/ 1211876 h 2509664"/>
              <a:gd name="connisteX2" fmla="*/ 678642 w 3140621"/>
              <a:gd name="connsiteY2" fmla="*/ 1399201 h 2509664"/>
              <a:gd name="connisteX3" fmla="*/ 1270462 w 3140621"/>
              <a:gd name="connsiteY3" fmla="*/ 1486196 h 2509664"/>
              <a:gd name="connisteX4" fmla="*/ 1833707 w 3140621"/>
              <a:gd name="connsiteY4" fmla="*/ 1817666 h 2509664"/>
              <a:gd name="connisteX5" fmla="*/ 2194387 w 3140621"/>
              <a:gd name="connsiteY5" fmla="*/ 2192951 h 2509664"/>
              <a:gd name="connisteX6" fmla="*/ 2555067 w 3140621"/>
              <a:gd name="connsiteY6" fmla="*/ 2424091 h 2509664"/>
              <a:gd name="connisteX7" fmla="*/ 2800177 w 3140621"/>
              <a:gd name="connsiteY7" fmla="*/ 2495846 h 2509664"/>
              <a:gd name="connisteX8" fmla="*/ 2857962 w 3140621"/>
              <a:gd name="connsiteY8" fmla="*/ 2495846 h 2509664"/>
              <a:gd name="connisteX9" fmla="*/ 2915747 w 3140621"/>
              <a:gd name="connsiteY9" fmla="*/ 2495846 h 2509664"/>
              <a:gd name="connisteX10" fmla="*/ 3002107 w 3140621"/>
              <a:gd name="connsiteY10" fmla="*/ 2467271 h 2509664"/>
              <a:gd name="connisteX11" fmla="*/ 3117677 w 3140621"/>
              <a:gd name="connsiteY11" fmla="*/ 2323126 h 2509664"/>
              <a:gd name="connisteX12" fmla="*/ 3117677 w 3140621"/>
              <a:gd name="connsiteY12" fmla="*/ 793411 h 2509664"/>
              <a:gd name="connisteX13" fmla="*/ 2930352 w 3140621"/>
              <a:gd name="connsiteY13" fmla="*/ 188256 h 2509664"/>
              <a:gd name="connisteX14" fmla="*/ 1544782 w 3140621"/>
              <a:gd name="connsiteY14" fmla="*/ 931 h 2509664"/>
              <a:gd name="connisteX15" fmla="*/ 289387 w 3140621"/>
              <a:gd name="connsiteY15" fmla="*/ 145076 h 2509664"/>
              <a:gd name="connisteX16" fmla="*/ 58247 w 3140621"/>
              <a:gd name="connsiteY16" fmla="*/ 491151 h 2509664"/>
              <a:gd name="connisteX17" fmla="*/ 15067 w 3140621"/>
              <a:gd name="connsiteY17" fmla="*/ 735626 h 25096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</a:cxnLst>
            <a:rect l="l" t="t" r="r" b="b"/>
            <a:pathLst>
              <a:path w="4450" h="2797">
                <a:moveTo>
                  <a:pt x="0" y="0"/>
                </a:moveTo>
                <a:lnTo>
                  <a:pt x="4450" y="0"/>
                </a:lnTo>
                <a:lnTo>
                  <a:pt x="4450" y="2797"/>
                </a:lnTo>
                <a:lnTo>
                  <a:pt x="4448" y="2797"/>
                </a:lnTo>
                <a:cubicBezTo>
                  <a:pt x="4439" y="2798"/>
                  <a:pt x="4422" y="2795"/>
                  <a:pt x="4389" y="2787"/>
                </a:cubicBezTo>
                <a:cubicBezTo>
                  <a:pt x="4294" y="2764"/>
                  <a:pt x="4194" y="2769"/>
                  <a:pt x="4003" y="2674"/>
                </a:cubicBezTo>
                <a:cubicBezTo>
                  <a:pt x="3812" y="2579"/>
                  <a:pt x="3662" y="2501"/>
                  <a:pt x="3435" y="2310"/>
                </a:cubicBezTo>
                <a:cubicBezTo>
                  <a:pt x="3208" y="2119"/>
                  <a:pt x="3158" y="1942"/>
                  <a:pt x="2867" y="1719"/>
                </a:cubicBezTo>
                <a:cubicBezTo>
                  <a:pt x="2576" y="1496"/>
                  <a:pt x="2344" y="1329"/>
                  <a:pt x="1980" y="1197"/>
                </a:cubicBezTo>
                <a:cubicBezTo>
                  <a:pt x="1616" y="1065"/>
                  <a:pt x="1380" y="1146"/>
                  <a:pt x="1048" y="1060"/>
                </a:cubicBezTo>
                <a:cubicBezTo>
                  <a:pt x="716" y="974"/>
                  <a:pt x="530" y="974"/>
                  <a:pt x="321" y="765"/>
                </a:cubicBezTo>
                <a:cubicBezTo>
                  <a:pt x="112" y="556"/>
                  <a:pt x="53" y="242"/>
                  <a:pt x="3" y="15"/>
                </a:cubicBezTo>
                <a:lnTo>
                  <a:pt x="0" y="0"/>
                </a:lnTo>
                <a:close/>
              </a:path>
            </a:pathLst>
          </a:custGeom>
          <a:solidFill>
            <a:srgbClr val="B3D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494665" y="6036945"/>
            <a:ext cx="3037205" cy="81788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972" h="1339">
                <a:moveTo>
                  <a:pt x="2687" y="0"/>
                </a:moveTo>
                <a:cubicBezTo>
                  <a:pt x="2825" y="1"/>
                  <a:pt x="2966" y="11"/>
                  <a:pt x="3135" y="36"/>
                </a:cubicBezTo>
                <a:cubicBezTo>
                  <a:pt x="3520" y="94"/>
                  <a:pt x="3728" y="178"/>
                  <a:pt x="4054" y="325"/>
                </a:cubicBezTo>
                <a:cubicBezTo>
                  <a:pt x="4380" y="473"/>
                  <a:pt x="4582" y="569"/>
                  <a:pt x="4766" y="775"/>
                </a:cubicBezTo>
                <a:cubicBezTo>
                  <a:pt x="4944" y="974"/>
                  <a:pt x="4949" y="1124"/>
                  <a:pt x="4971" y="1332"/>
                </a:cubicBezTo>
                <a:lnTo>
                  <a:pt x="4972" y="1339"/>
                </a:lnTo>
                <a:lnTo>
                  <a:pt x="0" y="1339"/>
                </a:lnTo>
                <a:lnTo>
                  <a:pt x="6" y="1333"/>
                </a:lnTo>
                <a:cubicBezTo>
                  <a:pt x="522" y="756"/>
                  <a:pt x="1168" y="317"/>
                  <a:pt x="1894" y="73"/>
                </a:cubicBezTo>
                <a:lnTo>
                  <a:pt x="1943" y="57"/>
                </a:lnTo>
                <a:lnTo>
                  <a:pt x="1959" y="55"/>
                </a:lnTo>
                <a:cubicBezTo>
                  <a:pt x="2012" y="48"/>
                  <a:pt x="2068" y="42"/>
                  <a:pt x="2127" y="36"/>
                </a:cubicBezTo>
                <a:cubicBezTo>
                  <a:pt x="2340" y="15"/>
                  <a:pt x="2511" y="-1"/>
                  <a:pt x="2687" y="0"/>
                </a:cubicBezTo>
                <a:close/>
              </a:path>
            </a:pathLst>
          </a:custGeom>
          <a:solidFill>
            <a:srgbClr val="FFC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1905"/>
            <a:ext cx="5384800" cy="2699385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15830" h="11244">
                <a:moveTo>
                  <a:pt x="0" y="0"/>
                </a:moveTo>
                <a:lnTo>
                  <a:pt x="15755" y="0"/>
                </a:lnTo>
                <a:lnTo>
                  <a:pt x="15759" y="41"/>
                </a:lnTo>
                <a:cubicBezTo>
                  <a:pt x="15765" y="96"/>
                  <a:pt x="15771" y="153"/>
                  <a:pt x="15777" y="210"/>
                </a:cubicBezTo>
                <a:cubicBezTo>
                  <a:pt x="15877" y="1131"/>
                  <a:pt x="15877" y="1564"/>
                  <a:pt x="15401" y="2376"/>
                </a:cubicBezTo>
                <a:cubicBezTo>
                  <a:pt x="14924" y="3189"/>
                  <a:pt x="14299" y="3922"/>
                  <a:pt x="13401" y="4274"/>
                </a:cubicBezTo>
                <a:cubicBezTo>
                  <a:pt x="12499" y="4626"/>
                  <a:pt x="12048" y="4110"/>
                  <a:pt x="10898" y="4138"/>
                </a:cubicBezTo>
                <a:cubicBezTo>
                  <a:pt x="9748" y="4166"/>
                  <a:pt x="8747" y="4166"/>
                  <a:pt x="7645" y="4410"/>
                </a:cubicBezTo>
                <a:cubicBezTo>
                  <a:pt x="6547" y="4654"/>
                  <a:pt x="6145" y="4870"/>
                  <a:pt x="5394" y="5359"/>
                </a:cubicBezTo>
                <a:cubicBezTo>
                  <a:pt x="4644" y="5844"/>
                  <a:pt x="4396" y="6196"/>
                  <a:pt x="3897" y="6848"/>
                </a:cubicBezTo>
                <a:cubicBezTo>
                  <a:pt x="3394" y="7497"/>
                  <a:pt x="3420" y="7877"/>
                  <a:pt x="2895" y="8610"/>
                </a:cubicBezTo>
                <a:cubicBezTo>
                  <a:pt x="2370" y="9339"/>
                  <a:pt x="2093" y="9907"/>
                  <a:pt x="1269" y="10504"/>
                </a:cubicBezTo>
                <a:cubicBezTo>
                  <a:pt x="831" y="10820"/>
                  <a:pt x="470" y="11046"/>
                  <a:pt x="59" y="11220"/>
                </a:cubicBezTo>
                <a:lnTo>
                  <a:pt x="0" y="11244"/>
                </a:lnTo>
                <a:lnTo>
                  <a:pt x="0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-7620" y="2855595"/>
            <a:ext cx="12199620" cy="3181350"/>
          </a:xfrm>
          <a:custGeom>
            <a:avLst/>
            <a:gdLst>
              <a:gd name="connisteX0" fmla="*/ 0 w 10382250"/>
              <a:gd name="connsiteY0" fmla="*/ 3181350 h 3181350"/>
              <a:gd name="connisteX1" fmla="*/ 533400 w 10382250"/>
              <a:gd name="connsiteY1" fmla="*/ 2609850 h 3181350"/>
              <a:gd name="connisteX2" fmla="*/ 2000250 w 10382250"/>
              <a:gd name="connsiteY2" fmla="*/ 2324100 h 3181350"/>
              <a:gd name="connisteX3" fmla="*/ 3810000 w 10382250"/>
              <a:gd name="connsiteY3" fmla="*/ 2286000 h 3181350"/>
              <a:gd name="connisteX4" fmla="*/ 5314950 w 10382250"/>
              <a:gd name="connsiteY4" fmla="*/ 2667000 h 3181350"/>
              <a:gd name="connisteX5" fmla="*/ 7315200 w 10382250"/>
              <a:gd name="connsiteY5" fmla="*/ 1600200 h 3181350"/>
              <a:gd name="connisteX6" fmla="*/ 8610600 w 10382250"/>
              <a:gd name="connsiteY6" fmla="*/ 704850 h 3181350"/>
              <a:gd name="connisteX7" fmla="*/ 9791700 w 10382250"/>
              <a:gd name="connsiteY7" fmla="*/ 457200 h 3181350"/>
              <a:gd name="connisteX8" fmla="*/ 10382250 w 10382250"/>
              <a:gd name="connsiteY8" fmla="*/ 0 h 31813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10382250" h="3181350">
                <a:moveTo>
                  <a:pt x="0" y="3181350"/>
                </a:moveTo>
                <a:cubicBezTo>
                  <a:pt x="77470" y="3072765"/>
                  <a:pt x="133350" y="2781300"/>
                  <a:pt x="533400" y="2609850"/>
                </a:cubicBezTo>
                <a:cubicBezTo>
                  <a:pt x="933450" y="2438400"/>
                  <a:pt x="1344930" y="2388870"/>
                  <a:pt x="2000250" y="2324100"/>
                </a:cubicBezTo>
                <a:cubicBezTo>
                  <a:pt x="2655570" y="2259330"/>
                  <a:pt x="3147060" y="2217420"/>
                  <a:pt x="3810000" y="2286000"/>
                </a:cubicBezTo>
                <a:cubicBezTo>
                  <a:pt x="4472940" y="2354580"/>
                  <a:pt x="4613910" y="2804160"/>
                  <a:pt x="5314950" y="2667000"/>
                </a:cubicBezTo>
                <a:cubicBezTo>
                  <a:pt x="6015990" y="2529840"/>
                  <a:pt x="6656070" y="1992630"/>
                  <a:pt x="7315200" y="1600200"/>
                </a:cubicBezTo>
                <a:cubicBezTo>
                  <a:pt x="7974330" y="1207770"/>
                  <a:pt x="8115300" y="933450"/>
                  <a:pt x="8610600" y="704850"/>
                </a:cubicBezTo>
                <a:cubicBezTo>
                  <a:pt x="9105900" y="476250"/>
                  <a:pt x="9437370" y="598170"/>
                  <a:pt x="9791700" y="457200"/>
                </a:cubicBezTo>
                <a:cubicBezTo>
                  <a:pt x="10146030" y="316230"/>
                  <a:pt x="10287635" y="86360"/>
                  <a:pt x="10382250" y="0"/>
                </a:cubicBezTo>
              </a:path>
            </a:pathLst>
          </a:custGeom>
          <a:noFill/>
          <a:ln>
            <a:solidFill>
              <a:srgbClr val="FFC675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flipV="1">
            <a:off x="9975850" y="5854065"/>
            <a:ext cx="2215515" cy="99314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044" h="2359">
                <a:moveTo>
                  <a:pt x="543" y="0"/>
                </a:moveTo>
                <a:lnTo>
                  <a:pt x="4044" y="0"/>
                </a:lnTo>
                <a:lnTo>
                  <a:pt x="4044" y="656"/>
                </a:lnTo>
                <a:lnTo>
                  <a:pt x="4027" y="657"/>
                </a:lnTo>
                <a:cubicBezTo>
                  <a:pt x="3920" y="665"/>
                  <a:pt x="3814" y="679"/>
                  <a:pt x="3704" y="703"/>
                </a:cubicBezTo>
                <a:cubicBezTo>
                  <a:pt x="3451" y="757"/>
                  <a:pt x="3359" y="806"/>
                  <a:pt x="3187" y="915"/>
                </a:cubicBezTo>
                <a:cubicBezTo>
                  <a:pt x="3015" y="1023"/>
                  <a:pt x="2958" y="1102"/>
                  <a:pt x="2843" y="1248"/>
                </a:cubicBezTo>
                <a:cubicBezTo>
                  <a:pt x="2728" y="1393"/>
                  <a:pt x="2734" y="1478"/>
                  <a:pt x="2613" y="1642"/>
                </a:cubicBezTo>
                <a:cubicBezTo>
                  <a:pt x="2493" y="1805"/>
                  <a:pt x="2429" y="1932"/>
                  <a:pt x="2240" y="2066"/>
                </a:cubicBezTo>
                <a:cubicBezTo>
                  <a:pt x="2051" y="2199"/>
                  <a:pt x="1924" y="2260"/>
                  <a:pt x="1665" y="2308"/>
                </a:cubicBezTo>
                <a:cubicBezTo>
                  <a:pt x="1407" y="2357"/>
                  <a:pt x="1206" y="2393"/>
                  <a:pt x="948" y="2308"/>
                </a:cubicBezTo>
                <a:cubicBezTo>
                  <a:pt x="690" y="2223"/>
                  <a:pt x="557" y="2066"/>
                  <a:pt x="374" y="1884"/>
                </a:cubicBezTo>
                <a:cubicBezTo>
                  <a:pt x="190" y="1702"/>
                  <a:pt x="92" y="1612"/>
                  <a:pt x="29" y="1399"/>
                </a:cubicBezTo>
                <a:cubicBezTo>
                  <a:pt x="-33" y="1187"/>
                  <a:pt x="18" y="1048"/>
                  <a:pt x="58" y="824"/>
                </a:cubicBezTo>
                <a:cubicBezTo>
                  <a:pt x="64" y="789"/>
                  <a:pt x="71" y="755"/>
                  <a:pt x="78" y="723"/>
                </a:cubicBezTo>
                <a:lnTo>
                  <a:pt x="81" y="710"/>
                </a:lnTo>
                <a:lnTo>
                  <a:pt x="86" y="700"/>
                </a:lnTo>
                <a:cubicBezTo>
                  <a:pt x="213" y="462"/>
                  <a:pt x="358" y="237"/>
                  <a:pt x="521" y="28"/>
                </a:cubicBezTo>
                <a:lnTo>
                  <a:pt x="543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315460" y="756920"/>
            <a:ext cx="415734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dist">
              <a:buClrTx/>
              <a:buSzTx/>
              <a:buFontTx/>
            </a:pPr>
            <a:r>
              <a:rPr lang="zh-CN" altLang="zh-CN" sz="4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形成原因</a:t>
            </a:r>
            <a:endParaRPr lang="zh-CN" altLang="zh-CN" sz="4000" b="1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" panose="020B0500000000000000" charset="-122"/>
              <a:ea typeface="思源黑体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4160" y="1723390"/>
            <a:ext cx="11559540" cy="47078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1</a:t>
            </a: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、父母遗传，天生忧郁王子；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2</a:t>
            </a: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、工作压力比较大：白领阶层、行政工作人员、管理人员；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3</a:t>
            </a: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、幼年曾经历过比较大的不良生活事件打击有关系，比如说单亲，寄人篱下，小时候自信心受到过打击等。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4</a:t>
            </a: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、过度要求完美，不仅对自己，而且对别人。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75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8926830" y="6350"/>
            <a:ext cx="3282315" cy="2118995"/>
          </a:xfrm>
          <a:custGeom>
            <a:avLst/>
            <a:gdLst>
              <a:gd name="connisteX0" fmla="*/ 15067 w 3140621"/>
              <a:gd name="connsiteY0" fmla="*/ 735626 h 2509664"/>
              <a:gd name="connisteX1" fmla="*/ 216997 w 3140621"/>
              <a:gd name="connsiteY1" fmla="*/ 1211876 h 2509664"/>
              <a:gd name="connisteX2" fmla="*/ 678642 w 3140621"/>
              <a:gd name="connsiteY2" fmla="*/ 1399201 h 2509664"/>
              <a:gd name="connisteX3" fmla="*/ 1270462 w 3140621"/>
              <a:gd name="connsiteY3" fmla="*/ 1486196 h 2509664"/>
              <a:gd name="connisteX4" fmla="*/ 1833707 w 3140621"/>
              <a:gd name="connsiteY4" fmla="*/ 1817666 h 2509664"/>
              <a:gd name="connisteX5" fmla="*/ 2194387 w 3140621"/>
              <a:gd name="connsiteY5" fmla="*/ 2192951 h 2509664"/>
              <a:gd name="connisteX6" fmla="*/ 2555067 w 3140621"/>
              <a:gd name="connsiteY6" fmla="*/ 2424091 h 2509664"/>
              <a:gd name="connisteX7" fmla="*/ 2800177 w 3140621"/>
              <a:gd name="connsiteY7" fmla="*/ 2495846 h 2509664"/>
              <a:gd name="connisteX8" fmla="*/ 2857962 w 3140621"/>
              <a:gd name="connsiteY8" fmla="*/ 2495846 h 2509664"/>
              <a:gd name="connisteX9" fmla="*/ 2915747 w 3140621"/>
              <a:gd name="connsiteY9" fmla="*/ 2495846 h 2509664"/>
              <a:gd name="connisteX10" fmla="*/ 3002107 w 3140621"/>
              <a:gd name="connsiteY10" fmla="*/ 2467271 h 2509664"/>
              <a:gd name="connisteX11" fmla="*/ 3117677 w 3140621"/>
              <a:gd name="connsiteY11" fmla="*/ 2323126 h 2509664"/>
              <a:gd name="connisteX12" fmla="*/ 3117677 w 3140621"/>
              <a:gd name="connsiteY12" fmla="*/ 793411 h 2509664"/>
              <a:gd name="connisteX13" fmla="*/ 2930352 w 3140621"/>
              <a:gd name="connsiteY13" fmla="*/ 188256 h 2509664"/>
              <a:gd name="connisteX14" fmla="*/ 1544782 w 3140621"/>
              <a:gd name="connsiteY14" fmla="*/ 931 h 2509664"/>
              <a:gd name="connisteX15" fmla="*/ 289387 w 3140621"/>
              <a:gd name="connsiteY15" fmla="*/ 145076 h 2509664"/>
              <a:gd name="connisteX16" fmla="*/ 58247 w 3140621"/>
              <a:gd name="connsiteY16" fmla="*/ 491151 h 2509664"/>
              <a:gd name="connisteX17" fmla="*/ 15067 w 3140621"/>
              <a:gd name="connsiteY17" fmla="*/ 735626 h 25096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</a:cxnLst>
            <a:rect l="l" t="t" r="r" b="b"/>
            <a:pathLst>
              <a:path w="4450" h="2797">
                <a:moveTo>
                  <a:pt x="0" y="0"/>
                </a:moveTo>
                <a:lnTo>
                  <a:pt x="4450" y="0"/>
                </a:lnTo>
                <a:lnTo>
                  <a:pt x="4450" y="2797"/>
                </a:lnTo>
                <a:lnTo>
                  <a:pt x="4448" y="2797"/>
                </a:lnTo>
                <a:cubicBezTo>
                  <a:pt x="4439" y="2798"/>
                  <a:pt x="4422" y="2795"/>
                  <a:pt x="4389" y="2787"/>
                </a:cubicBezTo>
                <a:cubicBezTo>
                  <a:pt x="4294" y="2764"/>
                  <a:pt x="4194" y="2769"/>
                  <a:pt x="4003" y="2674"/>
                </a:cubicBezTo>
                <a:cubicBezTo>
                  <a:pt x="3812" y="2579"/>
                  <a:pt x="3662" y="2501"/>
                  <a:pt x="3435" y="2310"/>
                </a:cubicBezTo>
                <a:cubicBezTo>
                  <a:pt x="3208" y="2119"/>
                  <a:pt x="3158" y="1942"/>
                  <a:pt x="2867" y="1719"/>
                </a:cubicBezTo>
                <a:cubicBezTo>
                  <a:pt x="2576" y="1496"/>
                  <a:pt x="2344" y="1329"/>
                  <a:pt x="1980" y="1197"/>
                </a:cubicBezTo>
                <a:cubicBezTo>
                  <a:pt x="1616" y="1065"/>
                  <a:pt x="1380" y="1146"/>
                  <a:pt x="1048" y="1060"/>
                </a:cubicBezTo>
                <a:cubicBezTo>
                  <a:pt x="716" y="974"/>
                  <a:pt x="530" y="974"/>
                  <a:pt x="321" y="765"/>
                </a:cubicBezTo>
                <a:cubicBezTo>
                  <a:pt x="112" y="556"/>
                  <a:pt x="53" y="242"/>
                  <a:pt x="3" y="15"/>
                </a:cubicBezTo>
                <a:lnTo>
                  <a:pt x="0" y="0"/>
                </a:lnTo>
                <a:close/>
              </a:path>
            </a:pathLst>
          </a:custGeom>
          <a:solidFill>
            <a:srgbClr val="B3D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494665" y="6036945"/>
            <a:ext cx="3037205" cy="81788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972" h="1339">
                <a:moveTo>
                  <a:pt x="2687" y="0"/>
                </a:moveTo>
                <a:cubicBezTo>
                  <a:pt x="2825" y="1"/>
                  <a:pt x="2966" y="11"/>
                  <a:pt x="3135" y="36"/>
                </a:cubicBezTo>
                <a:cubicBezTo>
                  <a:pt x="3520" y="94"/>
                  <a:pt x="3728" y="178"/>
                  <a:pt x="4054" y="325"/>
                </a:cubicBezTo>
                <a:cubicBezTo>
                  <a:pt x="4380" y="473"/>
                  <a:pt x="4582" y="569"/>
                  <a:pt x="4766" y="775"/>
                </a:cubicBezTo>
                <a:cubicBezTo>
                  <a:pt x="4944" y="974"/>
                  <a:pt x="4949" y="1124"/>
                  <a:pt x="4971" y="1332"/>
                </a:cubicBezTo>
                <a:lnTo>
                  <a:pt x="4972" y="1339"/>
                </a:lnTo>
                <a:lnTo>
                  <a:pt x="0" y="1339"/>
                </a:lnTo>
                <a:lnTo>
                  <a:pt x="6" y="1333"/>
                </a:lnTo>
                <a:cubicBezTo>
                  <a:pt x="522" y="756"/>
                  <a:pt x="1168" y="317"/>
                  <a:pt x="1894" y="73"/>
                </a:cubicBezTo>
                <a:lnTo>
                  <a:pt x="1943" y="57"/>
                </a:lnTo>
                <a:lnTo>
                  <a:pt x="1959" y="55"/>
                </a:lnTo>
                <a:cubicBezTo>
                  <a:pt x="2012" y="48"/>
                  <a:pt x="2068" y="42"/>
                  <a:pt x="2127" y="36"/>
                </a:cubicBezTo>
                <a:cubicBezTo>
                  <a:pt x="2340" y="15"/>
                  <a:pt x="2511" y="-1"/>
                  <a:pt x="2687" y="0"/>
                </a:cubicBezTo>
                <a:close/>
              </a:path>
            </a:pathLst>
          </a:custGeom>
          <a:solidFill>
            <a:srgbClr val="FFC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1905"/>
            <a:ext cx="5384800" cy="2699385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15830" h="11244">
                <a:moveTo>
                  <a:pt x="0" y="0"/>
                </a:moveTo>
                <a:lnTo>
                  <a:pt x="15755" y="0"/>
                </a:lnTo>
                <a:lnTo>
                  <a:pt x="15759" y="41"/>
                </a:lnTo>
                <a:cubicBezTo>
                  <a:pt x="15765" y="96"/>
                  <a:pt x="15771" y="153"/>
                  <a:pt x="15777" y="210"/>
                </a:cubicBezTo>
                <a:cubicBezTo>
                  <a:pt x="15877" y="1131"/>
                  <a:pt x="15877" y="1564"/>
                  <a:pt x="15401" y="2376"/>
                </a:cubicBezTo>
                <a:cubicBezTo>
                  <a:pt x="14924" y="3189"/>
                  <a:pt x="14299" y="3922"/>
                  <a:pt x="13401" y="4274"/>
                </a:cubicBezTo>
                <a:cubicBezTo>
                  <a:pt x="12499" y="4626"/>
                  <a:pt x="12048" y="4110"/>
                  <a:pt x="10898" y="4138"/>
                </a:cubicBezTo>
                <a:cubicBezTo>
                  <a:pt x="9748" y="4166"/>
                  <a:pt x="8747" y="4166"/>
                  <a:pt x="7645" y="4410"/>
                </a:cubicBezTo>
                <a:cubicBezTo>
                  <a:pt x="6547" y="4654"/>
                  <a:pt x="6145" y="4870"/>
                  <a:pt x="5394" y="5359"/>
                </a:cubicBezTo>
                <a:cubicBezTo>
                  <a:pt x="4644" y="5844"/>
                  <a:pt x="4396" y="6196"/>
                  <a:pt x="3897" y="6848"/>
                </a:cubicBezTo>
                <a:cubicBezTo>
                  <a:pt x="3394" y="7497"/>
                  <a:pt x="3420" y="7877"/>
                  <a:pt x="2895" y="8610"/>
                </a:cubicBezTo>
                <a:cubicBezTo>
                  <a:pt x="2370" y="9339"/>
                  <a:pt x="2093" y="9907"/>
                  <a:pt x="1269" y="10504"/>
                </a:cubicBezTo>
                <a:cubicBezTo>
                  <a:pt x="831" y="10820"/>
                  <a:pt x="470" y="11046"/>
                  <a:pt x="59" y="11220"/>
                </a:cubicBezTo>
                <a:lnTo>
                  <a:pt x="0" y="11244"/>
                </a:lnTo>
                <a:lnTo>
                  <a:pt x="0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-7620" y="2855595"/>
            <a:ext cx="12199620" cy="3181350"/>
          </a:xfrm>
          <a:custGeom>
            <a:avLst/>
            <a:gdLst>
              <a:gd name="connisteX0" fmla="*/ 0 w 10382250"/>
              <a:gd name="connsiteY0" fmla="*/ 3181350 h 3181350"/>
              <a:gd name="connisteX1" fmla="*/ 533400 w 10382250"/>
              <a:gd name="connsiteY1" fmla="*/ 2609850 h 3181350"/>
              <a:gd name="connisteX2" fmla="*/ 2000250 w 10382250"/>
              <a:gd name="connsiteY2" fmla="*/ 2324100 h 3181350"/>
              <a:gd name="connisteX3" fmla="*/ 3810000 w 10382250"/>
              <a:gd name="connsiteY3" fmla="*/ 2286000 h 3181350"/>
              <a:gd name="connisteX4" fmla="*/ 5314950 w 10382250"/>
              <a:gd name="connsiteY4" fmla="*/ 2667000 h 3181350"/>
              <a:gd name="connisteX5" fmla="*/ 7315200 w 10382250"/>
              <a:gd name="connsiteY5" fmla="*/ 1600200 h 3181350"/>
              <a:gd name="connisteX6" fmla="*/ 8610600 w 10382250"/>
              <a:gd name="connsiteY6" fmla="*/ 704850 h 3181350"/>
              <a:gd name="connisteX7" fmla="*/ 9791700 w 10382250"/>
              <a:gd name="connsiteY7" fmla="*/ 457200 h 3181350"/>
              <a:gd name="connisteX8" fmla="*/ 10382250 w 10382250"/>
              <a:gd name="connsiteY8" fmla="*/ 0 h 31813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10382250" h="3181350">
                <a:moveTo>
                  <a:pt x="0" y="3181350"/>
                </a:moveTo>
                <a:cubicBezTo>
                  <a:pt x="77470" y="3072765"/>
                  <a:pt x="133350" y="2781300"/>
                  <a:pt x="533400" y="2609850"/>
                </a:cubicBezTo>
                <a:cubicBezTo>
                  <a:pt x="933450" y="2438400"/>
                  <a:pt x="1344930" y="2388870"/>
                  <a:pt x="2000250" y="2324100"/>
                </a:cubicBezTo>
                <a:cubicBezTo>
                  <a:pt x="2655570" y="2259330"/>
                  <a:pt x="3147060" y="2217420"/>
                  <a:pt x="3810000" y="2286000"/>
                </a:cubicBezTo>
                <a:cubicBezTo>
                  <a:pt x="4472940" y="2354580"/>
                  <a:pt x="4613910" y="2804160"/>
                  <a:pt x="5314950" y="2667000"/>
                </a:cubicBezTo>
                <a:cubicBezTo>
                  <a:pt x="6015990" y="2529840"/>
                  <a:pt x="6656070" y="1992630"/>
                  <a:pt x="7315200" y="1600200"/>
                </a:cubicBezTo>
                <a:cubicBezTo>
                  <a:pt x="7974330" y="1207770"/>
                  <a:pt x="8115300" y="933450"/>
                  <a:pt x="8610600" y="704850"/>
                </a:cubicBezTo>
                <a:cubicBezTo>
                  <a:pt x="9105900" y="476250"/>
                  <a:pt x="9437370" y="598170"/>
                  <a:pt x="9791700" y="457200"/>
                </a:cubicBezTo>
                <a:cubicBezTo>
                  <a:pt x="10146030" y="316230"/>
                  <a:pt x="10287635" y="86360"/>
                  <a:pt x="10382250" y="0"/>
                </a:cubicBezTo>
              </a:path>
            </a:pathLst>
          </a:custGeom>
          <a:noFill/>
          <a:ln>
            <a:solidFill>
              <a:srgbClr val="FFC675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flipV="1">
            <a:off x="9975850" y="5854065"/>
            <a:ext cx="2215515" cy="99314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044" h="2359">
                <a:moveTo>
                  <a:pt x="543" y="0"/>
                </a:moveTo>
                <a:lnTo>
                  <a:pt x="4044" y="0"/>
                </a:lnTo>
                <a:lnTo>
                  <a:pt x="4044" y="656"/>
                </a:lnTo>
                <a:lnTo>
                  <a:pt x="4027" y="657"/>
                </a:lnTo>
                <a:cubicBezTo>
                  <a:pt x="3920" y="665"/>
                  <a:pt x="3814" y="679"/>
                  <a:pt x="3704" y="703"/>
                </a:cubicBezTo>
                <a:cubicBezTo>
                  <a:pt x="3451" y="757"/>
                  <a:pt x="3359" y="806"/>
                  <a:pt x="3187" y="915"/>
                </a:cubicBezTo>
                <a:cubicBezTo>
                  <a:pt x="3015" y="1023"/>
                  <a:pt x="2958" y="1102"/>
                  <a:pt x="2843" y="1248"/>
                </a:cubicBezTo>
                <a:cubicBezTo>
                  <a:pt x="2728" y="1393"/>
                  <a:pt x="2734" y="1478"/>
                  <a:pt x="2613" y="1642"/>
                </a:cubicBezTo>
                <a:cubicBezTo>
                  <a:pt x="2493" y="1805"/>
                  <a:pt x="2429" y="1932"/>
                  <a:pt x="2240" y="2066"/>
                </a:cubicBezTo>
                <a:cubicBezTo>
                  <a:pt x="2051" y="2199"/>
                  <a:pt x="1924" y="2260"/>
                  <a:pt x="1665" y="2308"/>
                </a:cubicBezTo>
                <a:cubicBezTo>
                  <a:pt x="1407" y="2357"/>
                  <a:pt x="1206" y="2393"/>
                  <a:pt x="948" y="2308"/>
                </a:cubicBezTo>
                <a:cubicBezTo>
                  <a:pt x="690" y="2223"/>
                  <a:pt x="557" y="2066"/>
                  <a:pt x="374" y="1884"/>
                </a:cubicBezTo>
                <a:cubicBezTo>
                  <a:pt x="190" y="1702"/>
                  <a:pt x="92" y="1612"/>
                  <a:pt x="29" y="1399"/>
                </a:cubicBezTo>
                <a:cubicBezTo>
                  <a:pt x="-33" y="1187"/>
                  <a:pt x="18" y="1048"/>
                  <a:pt x="58" y="824"/>
                </a:cubicBezTo>
                <a:cubicBezTo>
                  <a:pt x="64" y="789"/>
                  <a:pt x="71" y="755"/>
                  <a:pt x="78" y="723"/>
                </a:cubicBezTo>
                <a:lnTo>
                  <a:pt x="81" y="710"/>
                </a:lnTo>
                <a:lnTo>
                  <a:pt x="86" y="700"/>
                </a:lnTo>
                <a:cubicBezTo>
                  <a:pt x="213" y="462"/>
                  <a:pt x="358" y="237"/>
                  <a:pt x="521" y="28"/>
                </a:cubicBezTo>
                <a:lnTo>
                  <a:pt x="543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531870" y="295275"/>
            <a:ext cx="597471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dist">
              <a:buClrTx/>
              <a:buSzTx/>
              <a:buFontTx/>
            </a:pPr>
            <a:r>
              <a:rPr lang="zh-CN" altLang="zh-CN" sz="4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+mn-ea"/>
              </a:rPr>
              <a:t>气郁体质</a:t>
            </a:r>
            <a:r>
              <a:rPr lang="zh-CN" altLang="zh-CN" sz="4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+mn-ea"/>
              </a:rPr>
              <a:t>的养生指导</a:t>
            </a:r>
            <a:endParaRPr lang="zh-CN" altLang="zh-CN" sz="4000" b="1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1310" y="1430655"/>
            <a:ext cx="11381105" cy="239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饮食调理：</a:t>
            </a: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宜选用具有理气解郁作用的食物，如佛手、橘皮、木瓜、黄花菜、菊花、玫瑰花、茉莉花、大麦、金橘、柑橘、柚子等。少食收敛酸涩的食物，如石榴、乌梅、青梅、杨梅、草莓、杨桃、酸枣、李子、柠檬、南瓜、泡菜等。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Arial" panose="020B0604020202020204" pitchFamily="34" charset="0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  <p:pic>
        <p:nvPicPr>
          <p:cNvPr id="2" name="图片 1" descr="51miz-P257662-5P94IMWY-1920x98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77945" y="4077335"/>
            <a:ext cx="4871085" cy="24961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75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8926830" y="6350"/>
            <a:ext cx="3282315" cy="2118995"/>
          </a:xfrm>
          <a:custGeom>
            <a:avLst/>
            <a:gdLst>
              <a:gd name="connisteX0" fmla="*/ 15067 w 3140621"/>
              <a:gd name="connsiteY0" fmla="*/ 735626 h 2509664"/>
              <a:gd name="connisteX1" fmla="*/ 216997 w 3140621"/>
              <a:gd name="connsiteY1" fmla="*/ 1211876 h 2509664"/>
              <a:gd name="connisteX2" fmla="*/ 678642 w 3140621"/>
              <a:gd name="connsiteY2" fmla="*/ 1399201 h 2509664"/>
              <a:gd name="connisteX3" fmla="*/ 1270462 w 3140621"/>
              <a:gd name="connsiteY3" fmla="*/ 1486196 h 2509664"/>
              <a:gd name="connisteX4" fmla="*/ 1833707 w 3140621"/>
              <a:gd name="connsiteY4" fmla="*/ 1817666 h 2509664"/>
              <a:gd name="connisteX5" fmla="*/ 2194387 w 3140621"/>
              <a:gd name="connsiteY5" fmla="*/ 2192951 h 2509664"/>
              <a:gd name="connisteX6" fmla="*/ 2555067 w 3140621"/>
              <a:gd name="connsiteY6" fmla="*/ 2424091 h 2509664"/>
              <a:gd name="connisteX7" fmla="*/ 2800177 w 3140621"/>
              <a:gd name="connsiteY7" fmla="*/ 2495846 h 2509664"/>
              <a:gd name="connisteX8" fmla="*/ 2857962 w 3140621"/>
              <a:gd name="connsiteY8" fmla="*/ 2495846 h 2509664"/>
              <a:gd name="connisteX9" fmla="*/ 2915747 w 3140621"/>
              <a:gd name="connsiteY9" fmla="*/ 2495846 h 2509664"/>
              <a:gd name="connisteX10" fmla="*/ 3002107 w 3140621"/>
              <a:gd name="connsiteY10" fmla="*/ 2467271 h 2509664"/>
              <a:gd name="connisteX11" fmla="*/ 3117677 w 3140621"/>
              <a:gd name="connsiteY11" fmla="*/ 2323126 h 2509664"/>
              <a:gd name="connisteX12" fmla="*/ 3117677 w 3140621"/>
              <a:gd name="connsiteY12" fmla="*/ 793411 h 2509664"/>
              <a:gd name="connisteX13" fmla="*/ 2930352 w 3140621"/>
              <a:gd name="connsiteY13" fmla="*/ 188256 h 2509664"/>
              <a:gd name="connisteX14" fmla="*/ 1544782 w 3140621"/>
              <a:gd name="connsiteY14" fmla="*/ 931 h 2509664"/>
              <a:gd name="connisteX15" fmla="*/ 289387 w 3140621"/>
              <a:gd name="connsiteY15" fmla="*/ 145076 h 2509664"/>
              <a:gd name="connisteX16" fmla="*/ 58247 w 3140621"/>
              <a:gd name="connsiteY16" fmla="*/ 491151 h 2509664"/>
              <a:gd name="connisteX17" fmla="*/ 15067 w 3140621"/>
              <a:gd name="connsiteY17" fmla="*/ 735626 h 25096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</a:cxnLst>
            <a:rect l="l" t="t" r="r" b="b"/>
            <a:pathLst>
              <a:path w="4450" h="2797">
                <a:moveTo>
                  <a:pt x="0" y="0"/>
                </a:moveTo>
                <a:lnTo>
                  <a:pt x="4450" y="0"/>
                </a:lnTo>
                <a:lnTo>
                  <a:pt x="4450" y="2797"/>
                </a:lnTo>
                <a:lnTo>
                  <a:pt x="4448" y="2797"/>
                </a:lnTo>
                <a:cubicBezTo>
                  <a:pt x="4439" y="2798"/>
                  <a:pt x="4422" y="2795"/>
                  <a:pt x="4389" y="2787"/>
                </a:cubicBezTo>
                <a:cubicBezTo>
                  <a:pt x="4294" y="2764"/>
                  <a:pt x="4194" y="2769"/>
                  <a:pt x="4003" y="2674"/>
                </a:cubicBezTo>
                <a:cubicBezTo>
                  <a:pt x="3812" y="2579"/>
                  <a:pt x="3662" y="2501"/>
                  <a:pt x="3435" y="2310"/>
                </a:cubicBezTo>
                <a:cubicBezTo>
                  <a:pt x="3208" y="2119"/>
                  <a:pt x="3158" y="1942"/>
                  <a:pt x="2867" y="1719"/>
                </a:cubicBezTo>
                <a:cubicBezTo>
                  <a:pt x="2576" y="1496"/>
                  <a:pt x="2344" y="1329"/>
                  <a:pt x="1980" y="1197"/>
                </a:cubicBezTo>
                <a:cubicBezTo>
                  <a:pt x="1616" y="1065"/>
                  <a:pt x="1380" y="1146"/>
                  <a:pt x="1048" y="1060"/>
                </a:cubicBezTo>
                <a:cubicBezTo>
                  <a:pt x="716" y="974"/>
                  <a:pt x="530" y="974"/>
                  <a:pt x="321" y="765"/>
                </a:cubicBezTo>
                <a:cubicBezTo>
                  <a:pt x="112" y="556"/>
                  <a:pt x="53" y="242"/>
                  <a:pt x="3" y="15"/>
                </a:cubicBezTo>
                <a:lnTo>
                  <a:pt x="0" y="0"/>
                </a:lnTo>
                <a:close/>
              </a:path>
            </a:pathLst>
          </a:custGeom>
          <a:solidFill>
            <a:srgbClr val="B3D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494665" y="6036945"/>
            <a:ext cx="3037205" cy="81788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972" h="1339">
                <a:moveTo>
                  <a:pt x="2687" y="0"/>
                </a:moveTo>
                <a:cubicBezTo>
                  <a:pt x="2825" y="1"/>
                  <a:pt x="2966" y="11"/>
                  <a:pt x="3135" y="36"/>
                </a:cubicBezTo>
                <a:cubicBezTo>
                  <a:pt x="3520" y="94"/>
                  <a:pt x="3728" y="178"/>
                  <a:pt x="4054" y="325"/>
                </a:cubicBezTo>
                <a:cubicBezTo>
                  <a:pt x="4380" y="473"/>
                  <a:pt x="4582" y="569"/>
                  <a:pt x="4766" y="775"/>
                </a:cubicBezTo>
                <a:cubicBezTo>
                  <a:pt x="4944" y="974"/>
                  <a:pt x="4949" y="1124"/>
                  <a:pt x="4971" y="1332"/>
                </a:cubicBezTo>
                <a:lnTo>
                  <a:pt x="4972" y="1339"/>
                </a:lnTo>
                <a:lnTo>
                  <a:pt x="0" y="1339"/>
                </a:lnTo>
                <a:lnTo>
                  <a:pt x="6" y="1333"/>
                </a:lnTo>
                <a:cubicBezTo>
                  <a:pt x="522" y="756"/>
                  <a:pt x="1168" y="317"/>
                  <a:pt x="1894" y="73"/>
                </a:cubicBezTo>
                <a:lnTo>
                  <a:pt x="1943" y="57"/>
                </a:lnTo>
                <a:lnTo>
                  <a:pt x="1959" y="55"/>
                </a:lnTo>
                <a:cubicBezTo>
                  <a:pt x="2012" y="48"/>
                  <a:pt x="2068" y="42"/>
                  <a:pt x="2127" y="36"/>
                </a:cubicBezTo>
                <a:cubicBezTo>
                  <a:pt x="2340" y="15"/>
                  <a:pt x="2511" y="-1"/>
                  <a:pt x="2687" y="0"/>
                </a:cubicBezTo>
                <a:close/>
              </a:path>
            </a:pathLst>
          </a:custGeom>
          <a:solidFill>
            <a:srgbClr val="FFC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1905"/>
            <a:ext cx="5384800" cy="2699385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15830" h="11244">
                <a:moveTo>
                  <a:pt x="0" y="0"/>
                </a:moveTo>
                <a:lnTo>
                  <a:pt x="15755" y="0"/>
                </a:lnTo>
                <a:lnTo>
                  <a:pt x="15759" y="41"/>
                </a:lnTo>
                <a:cubicBezTo>
                  <a:pt x="15765" y="96"/>
                  <a:pt x="15771" y="153"/>
                  <a:pt x="15777" y="210"/>
                </a:cubicBezTo>
                <a:cubicBezTo>
                  <a:pt x="15877" y="1131"/>
                  <a:pt x="15877" y="1564"/>
                  <a:pt x="15401" y="2376"/>
                </a:cubicBezTo>
                <a:cubicBezTo>
                  <a:pt x="14924" y="3189"/>
                  <a:pt x="14299" y="3922"/>
                  <a:pt x="13401" y="4274"/>
                </a:cubicBezTo>
                <a:cubicBezTo>
                  <a:pt x="12499" y="4626"/>
                  <a:pt x="12048" y="4110"/>
                  <a:pt x="10898" y="4138"/>
                </a:cubicBezTo>
                <a:cubicBezTo>
                  <a:pt x="9748" y="4166"/>
                  <a:pt x="8747" y="4166"/>
                  <a:pt x="7645" y="4410"/>
                </a:cubicBezTo>
                <a:cubicBezTo>
                  <a:pt x="6547" y="4654"/>
                  <a:pt x="6145" y="4870"/>
                  <a:pt x="5394" y="5359"/>
                </a:cubicBezTo>
                <a:cubicBezTo>
                  <a:pt x="4644" y="5844"/>
                  <a:pt x="4396" y="6196"/>
                  <a:pt x="3897" y="6848"/>
                </a:cubicBezTo>
                <a:cubicBezTo>
                  <a:pt x="3394" y="7497"/>
                  <a:pt x="3420" y="7877"/>
                  <a:pt x="2895" y="8610"/>
                </a:cubicBezTo>
                <a:cubicBezTo>
                  <a:pt x="2370" y="9339"/>
                  <a:pt x="2093" y="9907"/>
                  <a:pt x="1269" y="10504"/>
                </a:cubicBezTo>
                <a:cubicBezTo>
                  <a:pt x="831" y="10820"/>
                  <a:pt x="470" y="11046"/>
                  <a:pt x="59" y="11220"/>
                </a:cubicBezTo>
                <a:lnTo>
                  <a:pt x="0" y="11244"/>
                </a:lnTo>
                <a:lnTo>
                  <a:pt x="0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-7620" y="2855595"/>
            <a:ext cx="12199620" cy="3181350"/>
          </a:xfrm>
          <a:custGeom>
            <a:avLst/>
            <a:gdLst>
              <a:gd name="connisteX0" fmla="*/ 0 w 10382250"/>
              <a:gd name="connsiteY0" fmla="*/ 3181350 h 3181350"/>
              <a:gd name="connisteX1" fmla="*/ 533400 w 10382250"/>
              <a:gd name="connsiteY1" fmla="*/ 2609850 h 3181350"/>
              <a:gd name="connisteX2" fmla="*/ 2000250 w 10382250"/>
              <a:gd name="connsiteY2" fmla="*/ 2324100 h 3181350"/>
              <a:gd name="connisteX3" fmla="*/ 3810000 w 10382250"/>
              <a:gd name="connsiteY3" fmla="*/ 2286000 h 3181350"/>
              <a:gd name="connisteX4" fmla="*/ 5314950 w 10382250"/>
              <a:gd name="connsiteY4" fmla="*/ 2667000 h 3181350"/>
              <a:gd name="connisteX5" fmla="*/ 7315200 w 10382250"/>
              <a:gd name="connsiteY5" fmla="*/ 1600200 h 3181350"/>
              <a:gd name="connisteX6" fmla="*/ 8610600 w 10382250"/>
              <a:gd name="connsiteY6" fmla="*/ 704850 h 3181350"/>
              <a:gd name="connisteX7" fmla="*/ 9791700 w 10382250"/>
              <a:gd name="connsiteY7" fmla="*/ 457200 h 3181350"/>
              <a:gd name="connisteX8" fmla="*/ 10382250 w 10382250"/>
              <a:gd name="connsiteY8" fmla="*/ 0 h 31813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10382250" h="3181350">
                <a:moveTo>
                  <a:pt x="0" y="3181350"/>
                </a:moveTo>
                <a:cubicBezTo>
                  <a:pt x="77470" y="3072765"/>
                  <a:pt x="133350" y="2781300"/>
                  <a:pt x="533400" y="2609850"/>
                </a:cubicBezTo>
                <a:cubicBezTo>
                  <a:pt x="933450" y="2438400"/>
                  <a:pt x="1344930" y="2388870"/>
                  <a:pt x="2000250" y="2324100"/>
                </a:cubicBezTo>
                <a:cubicBezTo>
                  <a:pt x="2655570" y="2259330"/>
                  <a:pt x="3147060" y="2217420"/>
                  <a:pt x="3810000" y="2286000"/>
                </a:cubicBezTo>
                <a:cubicBezTo>
                  <a:pt x="4472940" y="2354580"/>
                  <a:pt x="4613910" y="2804160"/>
                  <a:pt x="5314950" y="2667000"/>
                </a:cubicBezTo>
                <a:cubicBezTo>
                  <a:pt x="6015990" y="2529840"/>
                  <a:pt x="6656070" y="1992630"/>
                  <a:pt x="7315200" y="1600200"/>
                </a:cubicBezTo>
                <a:cubicBezTo>
                  <a:pt x="7974330" y="1207770"/>
                  <a:pt x="8115300" y="933450"/>
                  <a:pt x="8610600" y="704850"/>
                </a:cubicBezTo>
                <a:cubicBezTo>
                  <a:pt x="9105900" y="476250"/>
                  <a:pt x="9437370" y="598170"/>
                  <a:pt x="9791700" y="457200"/>
                </a:cubicBezTo>
                <a:cubicBezTo>
                  <a:pt x="10146030" y="316230"/>
                  <a:pt x="10287635" y="86360"/>
                  <a:pt x="10382250" y="0"/>
                </a:cubicBezTo>
              </a:path>
            </a:pathLst>
          </a:custGeom>
          <a:noFill/>
          <a:ln>
            <a:solidFill>
              <a:srgbClr val="FFC675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flipV="1">
            <a:off x="9975850" y="5854065"/>
            <a:ext cx="2215515" cy="99314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044" h="2359">
                <a:moveTo>
                  <a:pt x="543" y="0"/>
                </a:moveTo>
                <a:lnTo>
                  <a:pt x="4044" y="0"/>
                </a:lnTo>
                <a:lnTo>
                  <a:pt x="4044" y="656"/>
                </a:lnTo>
                <a:lnTo>
                  <a:pt x="4027" y="657"/>
                </a:lnTo>
                <a:cubicBezTo>
                  <a:pt x="3920" y="665"/>
                  <a:pt x="3814" y="679"/>
                  <a:pt x="3704" y="703"/>
                </a:cubicBezTo>
                <a:cubicBezTo>
                  <a:pt x="3451" y="757"/>
                  <a:pt x="3359" y="806"/>
                  <a:pt x="3187" y="915"/>
                </a:cubicBezTo>
                <a:cubicBezTo>
                  <a:pt x="3015" y="1023"/>
                  <a:pt x="2958" y="1102"/>
                  <a:pt x="2843" y="1248"/>
                </a:cubicBezTo>
                <a:cubicBezTo>
                  <a:pt x="2728" y="1393"/>
                  <a:pt x="2734" y="1478"/>
                  <a:pt x="2613" y="1642"/>
                </a:cubicBezTo>
                <a:cubicBezTo>
                  <a:pt x="2493" y="1805"/>
                  <a:pt x="2429" y="1932"/>
                  <a:pt x="2240" y="2066"/>
                </a:cubicBezTo>
                <a:cubicBezTo>
                  <a:pt x="2051" y="2199"/>
                  <a:pt x="1924" y="2260"/>
                  <a:pt x="1665" y="2308"/>
                </a:cubicBezTo>
                <a:cubicBezTo>
                  <a:pt x="1407" y="2357"/>
                  <a:pt x="1206" y="2393"/>
                  <a:pt x="948" y="2308"/>
                </a:cubicBezTo>
                <a:cubicBezTo>
                  <a:pt x="690" y="2223"/>
                  <a:pt x="557" y="2066"/>
                  <a:pt x="374" y="1884"/>
                </a:cubicBezTo>
                <a:cubicBezTo>
                  <a:pt x="190" y="1702"/>
                  <a:pt x="92" y="1612"/>
                  <a:pt x="29" y="1399"/>
                </a:cubicBezTo>
                <a:cubicBezTo>
                  <a:pt x="-33" y="1187"/>
                  <a:pt x="18" y="1048"/>
                  <a:pt x="58" y="824"/>
                </a:cubicBezTo>
                <a:cubicBezTo>
                  <a:pt x="64" y="789"/>
                  <a:pt x="71" y="755"/>
                  <a:pt x="78" y="723"/>
                </a:cubicBezTo>
                <a:lnTo>
                  <a:pt x="81" y="710"/>
                </a:lnTo>
                <a:lnTo>
                  <a:pt x="86" y="700"/>
                </a:lnTo>
                <a:cubicBezTo>
                  <a:pt x="213" y="462"/>
                  <a:pt x="358" y="237"/>
                  <a:pt x="521" y="28"/>
                </a:cubicBezTo>
                <a:lnTo>
                  <a:pt x="543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531870" y="295275"/>
            <a:ext cx="597471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dist">
              <a:buClrTx/>
              <a:buSzTx/>
              <a:buFontTx/>
            </a:pPr>
            <a:r>
              <a:rPr lang="zh-CN" altLang="zh-CN" sz="4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+mn-ea"/>
              </a:rPr>
              <a:t>气郁体质</a:t>
            </a:r>
            <a:r>
              <a:rPr lang="zh-CN" altLang="zh-CN" sz="4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+mn-ea"/>
              </a:rPr>
              <a:t>的养生指导</a:t>
            </a:r>
            <a:endParaRPr lang="zh-CN" altLang="zh-CN" sz="4000" b="1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1310" y="1430655"/>
            <a:ext cx="11381105" cy="47078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参考食疗方：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Arial" panose="020B0604020202020204" pitchFamily="34" charset="0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（</a:t>
            </a: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1</a:t>
            </a: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）佛手橘皮体质膏方：佛手、橘皮、木瓜等。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Arial" panose="020B0604020202020204" pitchFamily="34" charset="0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（</a:t>
            </a: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2</a:t>
            </a: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）三花茶：茉莉花、菊花、玫瑰花，具有行气解郁功效，适合气郁体质者饮用。（</a:t>
            </a: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3</a:t>
            </a: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）黄花菜瘦肉汤：黄花菜（水焯）、猪瘦肉、生姜，适量油盐。具有疏肝解郁功效，适合气郁体质者食用。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Arial" panose="020B0604020202020204" pitchFamily="34" charset="0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运动保健：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宜多参加群体性体育运动项目，坚持做较大强度、较大负荷的“发泄式”锻炼，如跑步、登山、游泳。也可参与下棋、打牌等娱乐活动，分散注意力。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75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8926830" y="6350"/>
            <a:ext cx="3282315" cy="2118995"/>
          </a:xfrm>
          <a:custGeom>
            <a:avLst/>
            <a:gdLst>
              <a:gd name="connisteX0" fmla="*/ 15067 w 3140621"/>
              <a:gd name="connsiteY0" fmla="*/ 735626 h 2509664"/>
              <a:gd name="connisteX1" fmla="*/ 216997 w 3140621"/>
              <a:gd name="connsiteY1" fmla="*/ 1211876 h 2509664"/>
              <a:gd name="connisteX2" fmla="*/ 678642 w 3140621"/>
              <a:gd name="connsiteY2" fmla="*/ 1399201 h 2509664"/>
              <a:gd name="connisteX3" fmla="*/ 1270462 w 3140621"/>
              <a:gd name="connsiteY3" fmla="*/ 1486196 h 2509664"/>
              <a:gd name="connisteX4" fmla="*/ 1833707 w 3140621"/>
              <a:gd name="connsiteY4" fmla="*/ 1817666 h 2509664"/>
              <a:gd name="connisteX5" fmla="*/ 2194387 w 3140621"/>
              <a:gd name="connsiteY5" fmla="*/ 2192951 h 2509664"/>
              <a:gd name="connisteX6" fmla="*/ 2555067 w 3140621"/>
              <a:gd name="connsiteY6" fmla="*/ 2424091 h 2509664"/>
              <a:gd name="connisteX7" fmla="*/ 2800177 w 3140621"/>
              <a:gd name="connsiteY7" fmla="*/ 2495846 h 2509664"/>
              <a:gd name="connisteX8" fmla="*/ 2857962 w 3140621"/>
              <a:gd name="connsiteY8" fmla="*/ 2495846 h 2509664"/>
              <a:gd name="connisteX9" fmla="*/ 2915747 w 3140621"/>
              <a:gd name="connsiteY9" fmla="*/ 2495846 h 2509664"/>
              <a:gd name="connisteX10" fmla="*/ 3002107 w 3140621"/>
              <a:gd name="connsiteY10" fmla="*/ 2467271 h 2509664"/>
              <a:gd name="connisteX11" fmla="*/ 3117677 w 3140621"/>
              <a:gd name="connsiteY11" fmla="*/ 2323126 h 2509664"/>
              <a:gd name="connisteX12" fmla="*/ 3117677 w 3140621"/>
              <a:gd name="connsiteY12" fmla="*/ 793411 h 2509664"/>
              <a:gd name="connisteX13" fmla="*/ 2930352 w 3140621"/>
              <a:gd name="connsiteY13" fmla="*/ 188256 h 2509664"/>
              <a:gd name="connisteX14" fmla="*/ 1544782 w 3140621"/>
              <a:gd name="connsiteY14" fmla="*/ 931 h 2509664"/>
              <a:gd name="connisteX15" fmla="*/ 289387 w 3140621"/>
              <a:gd name="connsiteY15" fmla="*/ 145076 h 2509664"/>
              <a:gd name="connisteX16" fmla="*/ 58247 w 3140621"/>
              <a:gd name="connsiteY16" fmla="*/ 491151 h 2509664"/>
              <a:gd name="connisteX17" fmla="*/ 15067 w 3140621"/>
              <a:gd name="connsiteY17" fmla="*/ 735626 h 25096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</a:cxnLst>
            <a:rect l="l" t="t" r="r" b="b"/>
            <a:pathLst>
              <a:path w="4450" h="2797">
                <a:moveTo>
                  <a:pt x="0" y="0"/>
                </a:moveTo>
                <a:lnTo>
                  <a:pt x="4450" y="0"/>
                </a:lnTo>
                <a:lnTo>
                  <a:pt x="4450" y="2797"/>
                </a:lnTo>
                <a:lnTo>
                  <a:pt x="4448" y="2797"/>
                </a:lnTo>
                <a:cubicBezTo>
                  <a:pt x="4439" y="2798"/>
                  <a:pt x="4422" y="2795"/>
                  <a:pt x="4389" y="2787"/>
                </a:cubicBezTo>
                <a:cubicBezTo>
                  <a:pt x="4294" y="2764"/>
                  <a:pt x="4194" y="2769"/>
                  <a:pt x="4003" y="2674"/>
                </a:cubicBezTo>
                <a:cubicBezTo>
                  <a:pt x="3812" y="2579"/>
                  <a:pt x="3662" y="2501"/>
                  <a:pt x="3435" y="2310"/>
                </a:cubicBezTo>
                <a:cubicBezTo>
                  <a:pt x="3208" y="2119"/>
                  <a:pt x="3158" y="1942"/>
                  <a:pt x="2867" y="1719"/>
                </a:cubicBezTo>
                <a:cubicBezTo>
                  <a:pt x="2576" y="1496"/>
                  <a:pt x="2344" y="1329"/>
                  <a:pt x="1980" y="1197"/>
                </a:cubicBezTo>
                <a:cubicBezTo>
                  <a:pt x="1616" y="1065"/>
                  <a:pt x="1380" y="1146"/>
                  <a:pt x="1048" y="1060"/>
                </a:cubicBezTo>
                <a:cubicBezTo>
                  <a:pt x="716" y="974"/>
                  <a:pt x="530" y="974"/>
                  <a:pt x="321" y="765"/>
                </a:cubicBezTo>
                <a:cubicBezTo>
                  <a:pt x="112" y="556"/>
                  <a:pt x="53" y="242"/>
                  <a:pt x="3" y="15"/>
                </a:cubicBezTo>
                <a:lnTo>
                  <a:pt x="0" y="0"/>
                </a:lnTo>
                <a:close/>
              </a:path>
            </a:pathLst>
          </a:custGeom>
          <a:solidFill>
            <a:srgbClr val="B3D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494665" y="6036945"/>
            <a:ext cx="3037205" cy="81788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972" h="1339">
                <a:moveTo>
                  <a:pt x="2687" y="0"/>
                </a:moveTo>
                <a:cubicBezTo>
                  <a:pt x="2825" y="1"/>
                  <a:pt x="2966" y="11"/>
                  <a:pt x="3135" y="36"/>
                </a:cubicBezTo>
                <a:cubicBezTo>
                  <a:pt x="3520" y="94"/>
                  <a:pt x="3728" y="178"/>
                  <a:pt x="4054" y="325"/>
                </a:cubicBezTo>
                <a:cubicBezTo>
                  <a:pt x="4380" y="473"/>
                  <a:pt x="4582" y="569"/>
                  <a:pt x="4766" y="775"/>
                </a:cubicBezTo>
                <a:cubicBezTo>
                  <a:pt x="4944" y="974"/>
                  <a:pt x="4949" y="1124"/>
                  <a:pt x="4971" y="1332"/>
                </a:cubicBezTo>
                <a:lnTo>
                  <a:pt x="4972" y="1339"/>
                </a:lnTo>
                <a:lnTo>
                  <a:pt x="0" y="1339"/>
                </a:lnTo>
                <a:lnTo>
                  <a:pt x="6" y="1333"/>
                </a:lnTo>
                <a:cubicBezTo>
                  <a:pt x="522" y="756"/>
                  <a:pt x="1168" y="317"/>
                  <a:pt x="1894" y="73"/>
                </a:cubicBezTo>
                <a:lnTo>
                  <a:pt x="1943" y="57"/>
                </a:lnTo>
                <a:lnTo>
                  <a:pt x="1959" y="55"/>
                </a:lnTo>
                <a:cubicBezTo>
                  <a:pt x="2012" y="48"/>
                  <a:pt x="2068" y="42"/>
                  <a:pt x="2127" y="36"/>
                </a:cubicBezTo>
                <a:cubicBezTo>
                  <a:pt x="2340" y="15"/>
                  <a:pt x="2511" y="-1"/>
                  <a:pt x="2687" y="0"/>
                </a:cubicBezTo>
                <a:close/>
              </a:path>
            </a:pathLst>
          </a:custGeom>
          <a:solidFill>
            <a:srgbClr val="FFC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1905"/>
            <a:ext cx="5384800" cy="2699385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15830" h="11244">
                <a:moveTo>
                  <a:pt x="0" y="0"/>
                </a:moveTo>
                <a:lnTo>
                  <a:pt x="15755" y="0"/>
                </a:lnTo>
                <a:lnTo>
                  <a:pt x="15759" y="41"/>
                </a:lnTo>
                <a:cubicBezTo>
                  <a:pt x="15765" y="96"/>
                  <a:pt x="15771" y="153"/>
                  <a:pt x="15777" y="210"/>
                </a:cubicBezTo>
                <a:cubicBezTo>
                  <a:pt x="15877" y="1131"/>
                  <a:pt x="15877" y="1564"/>
                  <a:pt x="15401" y="2376"/>
                </a:cubicBezTo>
                <a:cubicBezTo>
                  <a:pt x="14924" y="3189"/>
                  <a:pt x="14299" y="3922"/>
                  <a:pt x="13401" y="4274"/>
                </a:cubicBezTo>
                <a:cubicBezTo>
                  <a:pt x="12499" y="4626"/>
                  <a:pt x="12048" y="4110"/>
                  <a:pt x="10898" y="4138"/>
                </a:cubicBezTo>
                <a:cubicBezTo>
                  <a:pt x="9748" y="4166"/>
                  <a:pt x="8747" y="4166"/>
                  <a:pt x="7645" y="4410"/>
                </a:cubicBezTo>
                <a:cubicBezTo>
                  <a:pt x="6547" y="4654"/>
                  <a:pt x="6145" y="4870"/>
                  <a:pt x="5394" y="5359"/>
                </a:cubicBezTo>
                <a:cubicBezTo>
                  <a:pt x="4644" y="5844"/>
                  <a:pt x="4396" y="6196"/>
                  <a:pt x="3897" y="6848"/>
                </a:cubicBezTo>
                <a:cubicBezTo>
                  <a:pt x="3394" y="7497"/>
                  <a:pt x="3420" y="7877"/>
                  <a:pt x="2895" y="8610"/>
                </a:cubicBezTo>
                <a:cubicBezTo>
                  <a:pt x="2370" y="9339"/>
                  <a:pt x="2093" y="9907"/>
                  <a:pt x="1269" y="10504"/>
                </a:cubicBezTo>
                <a:cubicBezTo>
                  <a:pt x="831" y="10820"/>
                  <a:pt x="470" y="11046"/>
                  <a:pt x="59" y="11220"/>
                </a:cubicBezTo>
                <a:lnTo>
                  <a:pt x="0" y="11244"/>
                </a:lnTo>
                <a:lnTo>
                  <a:pt x="0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-7620" y="2855595"/>
            <a:ext cx="12199620" cy="3181350"/>
          </a:xfrm>
          <a:custGeom>
            <a:avLst/>
            <a:gdLst>
              <a:gd name="connisteX0" fmla="*/ 0 w 10382250"/>
              <a:gd name="connsiteY0" fmla="*/ 3181350 h 3181350"/>
              <a:gd name="connisteX1" fmla="*/ 533400 w 10382250"/>
              <a:gd name="connsiteY1" fmla="*/ 2609850 h 3181350"/>
              <a:gd name="connisteX2" fmla="*/ 2000250 w 10382250"/>
              <a:gd name="connsiteY2" fmla="*/ 2324100 h 3181350"/>
              <a:gd name="connisteX3" fmla="*/ 3810000 w 10382250"/>
              <a:gd name="connsiteY3" fmla="*/ 2286000 h 3181350"/>
              <a:gd name="connisteX4" fmla="*/ 5314950 w 10382250"/>
              <a:gd name="connsiteY4" fmla="*/ 2667000 h 3181350"/>
              <a:gd name="connisteX5" fmla="*/ 7315200 w 10382250"/>
              <a:gd name="connsiteY5" fmla="*/ 1600200 h 3181350"/>
              <a:gd name="connisteX6" fmla="*/ 8610600 w 10382250"/>
              <a:gd name="connsiteY6" fmla="*/ 704850 h 3181350"/>
              <a:gd name="connisteX7" fmla="*/ 9791700 w 10382250"/>
              <a:gd name="connsiteY7" fmla="*/ 457200 h 3181350"/>
              <a:gd name="connisteX8" fmla="*/ 10382250 w 10382250"/>
              <a:gd name="connsiteY8" fmla="*/ 0 h 31813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10382250" h="3181350">
                <a:moveTo>
                  <a:pt x="0" y="3181350"/>
                </a:moveTo>
                <a:cubicBezTo>
                  <a:pt x="77470" y="3072765"/>
                  <a:pt x="133350" y="2781300"/>
                  <a:pt x="533400" y="2609850"/>
                </a:cubicBezTo>
                <a:cubicBezTo>
                  <a:pt x="933450" y="2438400"/>
                  <a:pt x="1344930" y="2388870"/>
                  <a:pt x="2000250" y="2324100"/>
                </a:cubicBezTo>
                <a:cubicBezTo>
                  <a:pt x="2655570" y="2259330"/>
                  <a:pt x="3147060" y="2217420"/>
                  <a:pt x="3810000" y="2286000"/>
                </a:cubicBezTo>
                <a:cubicBezTo>
                  <a:pt x="4472940" y="2354580"/>
                  <a:pt x="4613910" y="2804160"/>
                  <a:pt x="5314950" y="2667000"/>
                </a:cubicBezTo>
                <a:cubicBezTo>
                  <a:pt x="6015990" y="2529840"/>
                  <a:pt x="6656070" y="1992630"/>
                  <a:pt x="7315200" y="1600200"/>
                </a:cubicBezTo>
                <a:cubicBezTo>
                  <a:pt x="7974330" y="1207770"/>
                  <a:pt x="8115300" y="933450"/>
                  <a:pt x="8610600" y="704850"/>
                </a:cubicBezTo>
                <a:cubicBezTo>
                  <a:pt x="9105900" y="476250"/>
                  <a:pt x="9437370" y="598170"/>
                  <a:pt x="9791700" y="457200"/>
                </a:cubicBezTo>
                <a:cubicBezTo>
                  <a:pt x="10146030" y="316230"/>
                  <a:pt x="10287635" y="86360"/>
                  <a:pt x="10382250" y="0"/>
                </a:cubicBezTo>
              </a:path>
            </a:pathLst>
          </a:custGeom>
          <a:noFill/>
          <a:ln>
            <a:solidFill>
              <a:srgbClr val="FFC675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flipV="1">
            <a:off x="9975850" y="5854065"/>
            <a:ext cx="2215515" cy="99314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044" h="2359">
                <a:moveTo>
                  <a:pt x="543" y="0"/>
                </a:moveTo>
                <a:lnTo>
                  <a:pt x="4044" y="0"/>
                </a:lnTo>
                <a:lnTo>
                  <a:pt x="4044" y="656"/>
                </a:lnTo>
                <a:lnTo>
                  <a:pt x="4027" y="657"/>
                </a:lnTo>
                <a:cubicBezTo>
                  <a:pt x="3920" y="665"/>
                  <a:pt x="3814" y="679"/>
                  <a:pt x="3704" y="703"/>
                </a:cubicBezTo>
                <a:cubicBezTo>
                  <a:pt x="3451" y="757"/>
                  <a:pt x="3359" y="806"/>
                  <a:pt x="3187" y="915"/>
                </a:cubicBezTo>
                <a:cubicBezTo>
                  <a:pt x="3015" y="1023"/>
                  <a:pt x="2958" y="1102"/>
                  <a:pt x="2843" y="1248"/>
                </a:cubicBezTo>
                <a:cubicBezTo>
                  <a:pt x="2728" y="1393"/>
                  <a:pt x="2734" y="1478"/>
                  <a:pt x="2613" y="1642"/>
                </a:cubicBezTo>
                <a:cubicBezTo>
                  <a:pt x="2493" y="1805"/>
                  <a:pt x="2429" y="1932"/>
                  <a:pt x="2240" y="2066"/>
                </a:cubicBezTo>
                <a:cubicBezTo>
                  <a:pt x="2051" y="2199"/>
                  <a:pt x="1924" y="2260"/>
                  <a:pt x="1665" y="2308"/>
                </a:cubicBezTo>
                <a:cubicBezTo>
                  <a:pt x="1407" y="2357"/>
                  <a:pt x="1206" y="2393"/>
                  <a:pt x="948" y="2308"/>
                </a:cubicBezTo>
                <a:cubicBezTo>
                  <a:pt x="690" y="2223"/>
                  <a:pt x="557" y="2066"/>
                  <a:pt x="374" y="1884"/>
                </a:cubicBezTo>
                <a:cubicBezTo>
                  <a:pt x="190" y="1702"/>
                  <a:pt x="92" y="1612"/>
                  <a:pt x="29" y="1399"/>
                </a:cubicBezTo>
                <a:cubicBezTo>
                  <a:pt x="-33" y="1187"/>
                  <a:pt x="18" y="1048"/>
                  <a:pt x="58" y="824"/>
                </a:cubicBezTo>
                <a:cubicBezTo>
                  <a:pt x="64" y="789"/>
                  <a:pt x="71" y="755"/>
                  <a:pt x="78" y="723"/>
                </a:cubicBezTo>
                <a:lnTo>
                  <a:pt x="81" y="710"/>
                </a:lnTo>
                <a:lnTo>
                  <a:pt x="86" y="700"/>
                </a:lnTo>
                <a:cubicBezTo>
                  <a:pt x="213" y="462"/>
                  <a:pt x="358" y="237"/>
                  <a:pt x="521" y="28"/>
                </a:cubicBezTo>
                <a:lnTo>
                  <a:pt x="543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853180" y="712470"/>
            <a:ext cx="525526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dist">
              <a:buClrTx/>
              <a:buSzTx/>
              <a:buFontTx/>
            </a:pPr>
            <a:r>
              <a:rPr lang="zh-CN" altLang="zh-CN" sz="4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+mn-ea"/>
              </a:rPr>
              <a:t>体质与砭灸穴位</a:t>
            </a:r>
            <a:endParaRPr lang="zh-CN" altLang="zh-CN" sz="4000" b="1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7820" y="2125345"/>
            <a:ext cx="7218680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 fontAlgn="auto">
              <a:lnSpc>
                <a:spcPct val="10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膻中—宗气聚集地。气郁体质特效穴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 fontAlgn="auto">
              <a:lnSpc>
                <a:spcPct val="10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膻中具有益气宽胸，活血通脉的作用，被称作是人体的"上气海"。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 fontAlgn="auto">
              <a:lnSpc>
                <a:spcPct val="10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《针灸甲乙经》中就有这样病症的治疗记载∶"咳逆上气，唾喘短气不得息，口不膻中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 fontAlgn="auto">
              <a:lnSpc>
                <a:spcPct val="10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能言，膻中主之。'肝俞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 fontAlgn="auto">
              <a:lnSpc>
                <a:spcPct val="10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取穴方法∶男性膻中穴在两乳头之间中点，女性乳头位置不确定，可由锁骨向下数第三条肋骨下间隙，与前胸正中汇合处;即平第四肋间，当前正中线上。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  <p:pic>
        <p:nvPicPr>
          <p:cNvPr id="2" name="图片 1" descr="气郁穴位肝俞.png"/>
          <p:cNvPicPr>
            <a:picLocks noChangeAspect="1"/>
          </p:cNvPicPr>
          <p:nvPr/>
        </p:nvPicPr>
        <p:blipFill>
          <a:blip r:embed="rId1"/>
          <a:srcRect l="4162" t="16604" r="56755" b="15457"/>
          <a:stretch>
            <a:fillRect/>
          </a:stretch>
        </p:blipFill>
        <p:spPr>
          <a:xfrm>
            <a:off x="7556500" y="1691005"/>
            <a:ext cx="3863975" cy="46075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75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8926830" y="6350"/>
            <a:ext cx="3282315" cy="2118995"/>
          </a:xfrm>
          <a:custGeom>
            <a:avLst/>
            <a:gdLst>
              <a:gd name="connisteX0" fmla="*/ 15067 w 3140621"/>
              <a:gd name="connsiteY0" fmla="*/ 735626 h 2509664"/>
              <a:gd name="connisteX1" fmla="*/ 216997 w 3140621"/>
              <a:gd name="connsiteY1" fmla="*/ 1211876 h 2509664"/>
              <a:gd name="connisteX2" fmla="*/ 678642 w 3140621"/>
              <a:gd name="connsiteY2" fmla="*/ 1399201 h 2509664"/>
              <a:gd name="connisteX3" fmla="*/ 1270462 w 3140621"/>
              <a:gd name="connsiteY3" fmla="*/ 1486196 h 2509664"/>
              <a:gd name="connisteX4" fmla="*/ 1833707 w 3140621"/>
              <a:gd name="connsiteY4" fmla="*/ 1817666 h 2509664"/>
              <a:gd name="connisteX5" fmla="*/ 2194387 w 3140621"/>
              <a:gd name="connsiteY5" fmla="*/ 2192951 h 2509664"/>
              <a:gd name="connisteX6" fmla="*/ 2555067 w 3140621"/>
              <a:gd name="connsiteY6" fmla="*/ 2424091 h 2509664"/>
              <a:gd name="connisteX7" fmla="*/ 2800177 w 3140621"/>
              <a:gd name="connsiteY7" fmla="*/ 2495846 h 2509664"/>
              <a:gd name="connisteX8" fmla="*/ 2857962 w 3140621"/>
              <a:gd name="connsiteY8" fmla="*/ 2495846 h 2509664"/>
              <a:gd name="connisteX9" fmla="*/ 2915747 w 3140621"/>
              <a:gd name="connsiteY9" fmla="*/ 2495846 h 2509664"/>
              <a:gd name="connisteX10" fmla="*/ 3002107 w 3140621"/>
              <a:gd name="connsiteY10" fmla="*/ 2467271 h 2509664"/>
              <a:gd name="connisteX11" fmla="*/ 3117677 w 3140621"/>
              <a:gd name="connsiteY11" fmla="*/ 2323126 h 2509664"/>
              <a:gd name="connisteX12" fmla="*/ 3117677 w 3140621"/>
              <a:gd name="connsiteY12" fmla="*/ 793411 h 2509664"/>
              <a:gd name="connisteX13" fmla="*/ 2930352 w 3140621"/>
              <a:gd name="connsiteY13" fmla="*/ 188256 h 2509664"/>
              <a:gd name="connisteX14" fmla="*/ 1544782 w 3140621"/>
              <a:gd name="connsiteY14" fmla="*/ 931 h 2509664"/>
              <a:gd name="connisteX15" fmla="*/ 289387 w 3140621"/>
              <a:gd name="connsiteY15" fmla="*/ 145076 h 2509664"/>
              <a:gd name="connisteX16" fmla="*/ 58247 w 3140621"/>
              <a:gd name="connsiteY16" fmla="*/ 491151 h 2509664"/>
              <a:gd name="connisteX17" fmla="*/ 15067 w 3140621"/>
              <a:gd name="connsiteY17" fmla="*/ 735626 h 25096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</a:cxnLst>
            <a:rect l="l" t="t" r="r" b="b"/>
            <a:pathLst>
              <a:path w="4450" h="2797">
                <a:moveTo>
                  <a:pt x="0" y="0"/>
                </a:moveTo>
                <a:lnTo>
                  <a:pt x="4450" y="0"/>
                </a:lnTo>
                <a:lnTo>
                  <a:pt x="4450" y="2797"/>
                </a:lnTo>
                <a:lnTo>
                  <a:pt x="4448" y="2797"/>
                </a:lnTo>
                <a:cubicBezTo>
                  <a:pt x="4439" y="2798"/>
                  <a:pt x="4422" y="2795"/>
                  <a:pt x="4389" y="2787"/>
                </a:cubicBezTo>
                <a:cubicBezTo>
                  <a:pt x="4294" y="2764"/>
                  <a:pt x="4194" y="2769"/>
                  <a:pt x="4003" y="2674"/>
                </a:cubicBezTo>
                <a:cubicBezTo>
                  <a:pt x="3812" y="2579"/>
                  <a:pt x="3662" y="2501"/>
                  <a:pt x="3435" y="2310"/>
                </a:cubicBezTo>
                <a:cubicBezTo>
                  <a:pt x="3208" y="2119"/>
                  <a:pt x="3158" y="1942"/>
                  <a:pt x="2867" y="1719"/>
                </a:cubicBezTo>
                <a:cubicBezTo>
                  <a:pt x="2576" y="1496"/>
                  <a:pt x="2344" y="1329"/>
                  <a:pt x="1980" y="1197"/>
                </a:cubicBezTo>
                <a:cubicBezTo>
                  <a:pt x="1616" y="1065"/>
                  <a:pt x="1380" y="1146"/>
                  <a:pt x="1048" y="1060"/>
                </a:cubicBezTo>
                <a:cubicBezTo>
                  <a:pt x="716" y="974"/>
                  <a:pt x="530" y="974"/>
                  <a:pt x="321" y="765"/>
                </a:cubicBezTo>
                <a:cubicBezTo>
                  <a:pt x="112" y="556"/>
                  <a:pt x="53" y="242"/>
                  <a:pt x="3" y="15"/>
                </a:cubicBezTo>
                <a:lnTo>
                  <a:pt x="0" y="0"/>
                </a:lnTo>
                <a:close/>
              </a:path>
            </a:pathLst>
          </a:custGeom>
          <a:solidFill>
            <a:srgbClr val="B3D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494665" y="6036945"/>
            <a:ext cx="3037205" cy="81788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972" h="1339">
                <a:moveTo>
                  <a:pt x="2687" y="0"/>
                </a:moveTo>
                <a:cubicBezTo>
                  <a:pt x="2825" y="1"/>
                  <a:pt x="2966" y="11"/>
                  <a:pt x="3135" y="36"/>
                </a:cubicBezTo>
                <a:cubicBezTo>
                  <a:pt x="3520" y="94"/>
                  <a:pt x="3728" y="178"/>
                  <a:pt x="4054" y="325"/>
                </a:cubicBezTo>
                <a:cubicBezTo>
                  <a:pt x="4380" y="473"/>
                  <a:pt x="4582" y="569"/>
                  <a:pt x="4766" y="775"/>
                </a:cubicBezTo>
                <a:cubicBezTo>
                  <a:pt x="4944" y="974"/>
                  <a:pt x="4949" y="1124"/>
                  <a:pt x="4971" y="1332"/>
                </a:cubicBezTo>
                <a:lnTo>
                  <a:pt x="4972" y="1339"/>
                </a:lnTo>
                <a:lnTo>
                  <a:pt x="0" y="1339"/>
                </a:lnTo>
                <a:lnTo>
                  <a:pt x="6" y="1333"/>
                </a:lnTo>
                <a:cubicBezTo>
                  <a:pt x="522" y="756"/>
                  <a:pt x="1168" y="317"/>
                  <a:pt x="1894" y="73"/>
                </a:cubicBezTo>
                <a:lnTo>
                  <a:pt x="1943" y="57"/>
                </a:lnTo>
                <a:lnTo>
                  <a:pt x="1959" y="55"/>
                </a:lnTo>
                <a:cubicBezTo>
                  <a:pt x="2012" y="48"/>
                  <a:pt x="2068" y="42"/>
                  <a:pt x="2127" y="36"/>
                </a:cubicBezTo>
                <a:cubicBezTo>
                  <a:pt x="2340" y="15"/>
                  <a:pt x="2511" y="-1"/>
                  <a:pt x="2687" y="0"/>
                </a:cubicBezTo>
                <a:close/>
              </a:path>
            </a:pathLst>
          </a:custGeom>
          <a:solidFill>
            <a:srgbClr val="FFC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1905"/>
            <a:ext cx="5384800" cy="2699385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15830" h="11244">
                <a:moveTo>
                  <a:pt x="0" y="0"/>
                </a:moveTo>
                <a:lnTo>
                  <a:pt x="15755" y="0"/>
                </a:lnTo>
                <a:lnTo>
                  <a:pt x="15759" y="41"/>
                </a:lnTo>
                <a:cubicBezTo>
                  <a:pt x="15765" y="96"/>
                  <a:pt x="15771" y="153"/>
                  <a:pt x="15777" y="210"/>
                </a:cubicBezTo>
                <a:cubicBezTo>
                  <a:pt x="15877" y="1131"/>
                  <a:pt x="15877" y="1564"/>
                  <a:pt x="15401" y="2376"/>
                </a:cubicBezTo>
                <a:cubicBezTo>
                  <a:pt x="14924" y="3189"/>
                  <a:pt x="14299" y="3922"/>
                  <a:pt x="13401" y="4274"/>
                </a:cubicBezTo>
                <a:cubicBezTo>
                  <a:pt x="12499" y="4626"/>
                  <a:pt x="12048" y="4110"/>
                  <a:pt x="10898" y="4138"/>
                </a:cubicBezTo>
                <a:cubicBezTo>
                  <a:pt x="9748" y="4166"/>
                  <a:pt x="8747" y="4166"/>
                  <a:pt x="7645" y="4410"/>
                </a:cubicBezTo>
                <a:cubicBezTo>
                  <a:pt x="6547" y="4654"/>
                  <a:pt x="6145" y="4870"/>
                  <a:pt x="5394" y="5359"/>
                </a:cubicBezTo>
                <a:cubicBezTo>
                  <a:pt x="4644" y="5844"/>
                  <a:pt x="4396" y="6196"/>
                  <a:pt x="3897" y="6848"/>
                </a:cubicBezTo>
                <a:cubicBezTo>
                  <a:pt x="3394" y="7497"/>
                  <a:pt x="3420" y="7877"/>
                  <a:pt x="2895" y="8610"/>
                </a:cubicBezTo>
                <a:cubicBezTo>
                  <a:pt x="2370" y="9339"/>
                  <a:pt x="2093" y="9907"/>
                  <a:pt x="1269" y="10504"/>
                </a:cubicBezTo>
                <a:cubicBezTo>
                  <a:pt x="831" y="10820"/>
                  <a:pt x="470" y="11046"/>
                  <a:pt x="59" y="11220"/>
                </a:cubicBezTo>
                <a:lnTo>
                  <a:pt x="0" y="11244"/>
                </a:lnTo>
                <a:lnTo>
                  <a:pt x="0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-7620" y="2855595"/>
            <a:ext cx="12199620" cy="3181350"/>
          </a:xfrm>
          <a:custGeom>
            <a:avLst/>
            <a:gdLst>
              <a:gd name="connisteX0" fmla="*/ 0 w 10382250"/>
              <a:gd name="connsiteY0" fmla="*/ 3181350 h 3181350"/>
              <a:gd name="connisteX1" fmla="*/ 533400 w 10382250"/>
              <a:gd name="connsiteY1" fmla="*/ 2609850 h 3181350"/>
              <a:gd name="connisteX2" fmla="*/ 2000250 w 10382250"/>
              <a:gd name="connsiteY2" fmla="*/ 2324100 h 3181350"/>
              <a:gd name="connisteX3" fmla="*/ 3810000 w 10382250"/>
              <a:gd name="connsiteY3" fmla="*/ 2286000 h 3181350"/>
              <a:gd name="connisteX4" fmla="*/ 5314950 w 10382250"/>
              <a:gd name="connsiteY4" fmla="*/ 2667000 h 3181350"/>
              <a:gd name="connisteX5" fmla="*/ 7315200 w 10382250"/>
              <a:gd name="connsiteY5" fmla="*/ 1600200 h 3181350"/>
              <a:gd name="connisteX6" fmla="*/ 8610600 w 10382250"/>
              <a:gd name="connsiteY6" fmla="*/ 704850 h 3181350"/>
              <a:gd name="connisteX7" fmla="*/ 9791700 w 10382250"/>
              <a:gd name="connsiteY7" fmla="*/ 457200 h 3181350"/>
              <a:gd name="connisteX8" fmla="*/ 10382250 w 10382250"/>
              <a:gd name="connsiteY8" fmla="*/ 0 h 31813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10382250" h="3181350">
                <a:moveTo>
                  <a:pt x="0" y="3181350"/>
                </a:moveTo>
                <a:cubicBezTo>
                  <a:pt x="77470" y="3072765"/>
                  <a:pt x="133350" y="2781300"/>
                  <a:pt x="533400" y="2609850"/>
                </a:cubicBezTo>
                <a:cubicBezTo>
                  <a:pt x="933450" y="2438400"/>
                  <a:pt x="1344930" y="2388870"/>
                  <a:pt x="2000250" y="2324100"/>
                </a:cubicBezTo>
                <a:cubicBezTo>
                  <a:pt x="2655570" y="2259330"/>
                  <a:pt x="3147060" y="2217420"/>
                  <a:pt x="3810000" y="2286000"/>
                </a:cubicBezTo>
                <a:cubicBezTo>
                  <a:pt x="4472940" y="2354580"/>
                  <a:pt x="4613910" y="2804160"/>
                  <a:pt x="5314950" y="2667000"/>
                </a:cubicBezTo>
                <a:cubicBezTo>
                  <a:pt x="6015990" y="2529840"/>
                  <a:pt x="6656070" y="1992630"/>
                  <a:pt x="7315200" y="1600200"/>
                </a:cubicBezTo>
                <a:cubicBezTo>
                  <a:pt x="7974330" y="1207770"/>
                  <a:pt x="8115300" y="933450"/>
                  <a:pt x="8610600" y="704850"/>
                </a:cubicBezTo>
                <a:cubicBezTo>
                  <a:pt x="9105900" y="476250"/>
                  <a:pt x="9437370" y="598170"/>
                  <a:pt x="9791700" y="457200"/>
                </a:cubicBezTo>
                <a:cubicBezTo>
                  <a:pt x="10146030" y="316230"/>
                  <a:pt x="10287635" y="86360"/>
                  <a:pt x="10382250" y="0"/>
                </a:cubicBezTo>
              </a:path>
            </a:pathLst>
          </a:custGeom>
          <a:noFill/>
          <a:ln>
            <a:solidFill>
              <a:srgbClr val="FFC675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flipV="1">
            <a:off x="9975850" y="5854065"/>
            <a:ext cx="2215515" cy="99314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044" h="2359">
                <a:moveTo>
                  <a:pt x="543" y="0"/>
                </a:moveTo>
                <a:lnTo>
                  <a:pt x="4044" y="0"/>
                </a:lnTo>
                <a:lnTo>
                  <a:pt x="4044" y="656"/>
                </a:lnTo>
                <a:lnTo>
                  <a:pt x="4027" y="657"/>
                </a:lnTo>
                <a:cubicBezTo>
                  <a:pt x="3920" y="665"/>
                  <a:pt x="3814" y="679"/>
                  <a:pt x="3704" y="703"/>
                </a:cubicBezTo>
                <a:cubicBezTo>
                  <a:pt x="3451" y="757"/>
                  <a:pt x="3359" y="806"/>
                  <a:pt x="3187" y="915"/>
                </a:cubicBezTo>
                <a:cubicBezTo>
                  <a:pt x="3015" y="1023"/>
                  <a:pt x="2958" y="1102"/>
                  <a:pt x="2843" y="1248"/>
                </a:cubicBezTo>
                <a:cubicBezTo>
                  <a:pt x="2728" y="1393"/>
                  <a:pt x="2734" y="1478"/>
                  <a:pt x="2613" y="1642"/>
                </a:cubicBezTo>
                <a:cubicBezTo>
                  <a:pt x="2493" y="1805"/>
                  <a:pt x="2429" y="1932"/>
                  <a:pt x="2240" y="2066"/>
                </a:cubicBezTo>
                <a:cubicBezTo>
                  <a:pt x="2051" y="2199"/>
                  <a:pt x="1924" y="2260"/>
                  <a:pt x="1665" y="2308"/>
                </a:cubicBezTo>
                <a:cubicBezTo>
                  <a:pt x="1407" y="2357"/>
                  <a:pt x="1206" y="2393"/>
                  <a:pt x="948" y="2308"/>
                </a:cubicBezTo>
                <a:cubicBezTo>
                  <a:pt x="690" y="2223"/>
                  <a:pt x="557" y="2066"/>
                  <a:pt x="374" y="1884"/>
                </a:cubicBezTo>
                <a:cubicBezTo>
                  <a:pt x="190" y="1702"/>
                  <a:pt x="92" y="1612"/>
                  <a:pt x="29" y="1399"/>
                </a:cubicBezTo>
                <a:cubicBezTo>
                  <a:pt x="-33" y="1187"/>
                  <a:pt x="18" y="1048"/>
                  <a:pt x="58" y="824"/>
                </a:cubicBezTo>
                <a:cubicBezTo>
                  <a:pt x="64" y="789"/>
                  <a:pt x="71" y="755"/>
                  <a:pt x="78" y="723"/>
                </a:cubicBezTo>
                <a:lnTo>
                  <a:pt x="81" y="710"/>
                </a:lnTo>
                <a:lnTo>
                  <a:pt x="86" y="700"/>
                </a:lnTo>
                <a:cubicBezTo>
                  <a:pt x="213" y="462"/>
                  <a:pt x="358" y="237"/>
                  <a:pt x="521" y="28"/>
                </a:cubicBezTo>
                <a:lnTo>
                  <a:pt x="543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531870" y="414020"/>
            <a:ext cx="647827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dist">
              <a:buClrTx/>
              <a:buSzTx/>
              <a:buFontTx/>
            </a:pPr>
            <a:r>
              <a:rPr lang="zh-CN" altLang="zh-CN" sz="4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+mn-ea"/>
              </a:rPr>
              <a:t>体质与砭灸穴位</a:t>
            </a:r>
            <a:endParaRPr lang="zh-CN" altLang="zh-CN" sz="4000" b="1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4665" y="1718945"/>
            <a:ext cx="6490335" cy="4323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 fontAlgn="auto">
              <a:lnSpc>
                <a:spcPct val="10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肝俞——开启顺气的阀门气郁体质特效穴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 fontAlgn="auto">
              <a:lnSpc>
                <a:spcPct val="10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肝俞是足太阳膀胱经上面的背俞穴。是肝气在背部膀胱经的输注之处。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 fontAlgn="auto">
              <a:lnSpc>
                <a:spcPct val="10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气郁体质的人往往将由于气血运行不畅而造膻中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 fontAlgn="auto">
              <a:lnSpc>
                <a:spcPct val="10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成瘀滞，发生胸闷、头晕等症状。肝俞穴具备疏肝理气的功能，刚好解决这个问题。肝俞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 fontAlgn="auto">
              <a:lnSpc>
                <a:spcPct val="10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取穴方法∶人的肩胛骨下角平对第七胸椎，向下数两个是第九胸椎，在棘突下左右旁开两横指即是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  <p:pic>
        <p:nvPicPr>
          <p:cNvPr id="2" name="图片 1" descr="气郁穴位肝俞.png"/>
          <p:cNvPicPr>
            <a:picLocks noChangeAspect="1"/>
          </p:cNvPicPr>
          <p:nvPr/>
        </p:nvPicPr>
        <p:blipFill>
          <a:blip r:embed="rId1"/>
          <a:srcRect l="4162" t="16604" r="56755" b="15457"/>
          <a:stretch>
            <a:fillRect/>
          </a:stretch>
        </p:blipFill>
        <p:spPr>
          <a:xfrm>
            <a:off x="6985000" y="1576705"/>
            <a:ext cx="3863975" cy="46075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75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8926830" y="6350"/>
            <a:ext cx="3282315" cy="2118995"/>
          </a:xfrm>
          <a:custGeom>
            <a:avLst/>
            <a:gdLst>
              <a:gd name="connisteX0" fmla="*/ 15067 w 3140621"/>
              <a:gd name="connsiteY0" fmla="*/ 735626 h 2509664"/>
              <a:gd name="connisteX1" fmla="*/ 216997 w 3140621"/>
              <a:gd name="connsiteY1" fmla="*/ 1211876 h 2509664"/>
              <a:gd name="connisteX2" fmla="*/ 678642 w 3140621"/>
              <a:gd name="connsiteY2" fmla="*/ 1399201 h 2509664"/>
              <a:gd name="connisteX3" fmla="*/ 1270462 w 3140621"/>
              <a:gd name="connsiteY3" fmla="*/ 1486196 h 2509664"/>
              <a:gd name="connisteX4" fmla="*/ 1833707 w 3140621"/>
              <a:gd name="connsiteY4" fmla="*/ 1817666 h 2509664"/>
              <a:gd name="connisteX5" fmla="*/ 2194387 w 3140621"/>
              <a:gd name="connsiteY5" fmla="*/ 2192951 h 2509664"/>
              <a:gd name="connisteX6" fmla="*/ 2555067 w 3140621"/>
              <a:gd name="connsiteY6" fmla="*/ 2424091 h 2509664"/>
              <a:gd name="connisteX7" fmla="*/ 2800177 w 3140621"/>
              <a:gd name="connsiteY7" fmla="*/ 2495846 h 2509664"/>
              <a:gd name="connisteX8" fmla="*/ 2857962 w 3140621"/>
              <a:gd name="connsiteY8" fmla="*/ 2495846 h 2509664"/>
              <a:gd name="connisteX9" fmla="*/ 2915747 w 3140621"/>
              <a:gd name="connsiteY9" fmla="*/ 2495846 h 2509664"/>
              <a:gd name="connisteX10" fmla="*/ 3002107 w 3140621"/>
              <a:gd name="connsiteY10" fmla="*/ 2467271 h 2509664"/>
              <a:gd name="connisteX11" fmla="*/ 3117677 w 3140621"/>
              <a:gd name="connsiteY11" fmla="*/ 2323126 h 2509664"/>
              <a:gd name="connisteX12" fmla="*/ 3117677 w 3140621"/>
              <a:gd name="connsiteY12" fmla="*/ 793411 h 2509664"/>
              <a:gd name="connisteX13" fmla="*/ 2930352 w 3140621"/>
              <a:gd name="connsiteY13" fmla="*/ 188256 h 2509664"/>
              <a:gd name="connisteX14" fmla="*/ 1544782 w 3140621"/>
              <a:gd name="connsiteY14" fmla="*/ 931 h 2509664"/>
              <a:gd name="connisteX15" fmla="*/ 289387 w 3140621"/>
              <a:gd name="connsiteY15" fmla="*/ 145076 h 2509664"/>
              <a:gd name="connisteX16" fmla="*/ 58247 w 3140621"/>
              <a:gd name="connsiteY16" fmla="*/ 491151 h 2509664"/>
              <a:gd name="connisteX17" fmla="*/ 15067 w 3140621"/>
              <a:gd name="connsiteY17" fmla="*/ 735626 h 25096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</a:cxnLst>
            <a:rect l="l" t="t" r="r" b="b"/>
            <a:pathLst>
              <a:path w="4450" h="2797">
                <a:moveTo>
                  <a:pt x="0" y="0"/>
                </a:moveTo>
                <a:lnTo>
                  <a:pt x="4450" y="0"/>
                </a:lnTo>
                <a:lnTo>
                  <a:pt x="4450" y="2797"/>
                </a:lnTo>
                <a:lnTo>
                  <a:pt x="4448" y="2797"/>
                </a:lnTo>
                <a:cubicBezTo>
                  <a:pt x="4439" y="2798"/>
                  <a:pt x="4422" y="2795"/>
                  <a:pt x="4389" y="2787"/>
                </a:cubicBezTo>
                <a:cubicBezTo>
                  <a:pt x="4294" y="2764"/>
                  <a:pt x="4194" y="2769"/>
                  <a:pt x="4003" y="2674"/>
                </a:cubicBezTo>
                <a:cubicBezTo>
                  <a:pt x="3812" y="2579"/>
                  <a:pt x="3662" y="2501"/>
                  <a:pt x="3435" y="2310"/>
                </a:cubicBezTo>
                <a:cubicBezTo>
                  <a:pt x="3208" y="2119"/>
                  <a:pt x="3158" y="1942"/>
                  <a:pt x="2867" y="1719"/>
                </a:cubicBezTo>
                <a:cubicBezTo>
                  <a:pt x="2576" y="1496"/>
                  <a:pt x="2344" y="1329"/>
                  <a:pt x="1980" y="1197"/>
                </a:cubicBezTo>
                <a:cubicBezTo>
                  <a:pt x="1616" y="1065"/>
                  <a:pt x="1380" y="1146"/>
                  <a:pt x="1048" y="1060"/>
                </a:cubicBezTo>
                <a:cubicBezTo>
                  <a:pt x="716" y="974"/>
                  <a:pt x="530" y="974"/>
                  <a:pt x="321" y="765"/>
                </a:cubicBezTo>
                <a:cubicBezTo>
                  <a:pt x="112" y="556"/>
                  <a:pt x="53" y="242"/>
                  <a:pt x="3" y="15"/>
                </a:cubicBezTo>
                <a:lnTo>
                  <a:pt x="0" y="0"/>
                </a:lnTo>
                <a:close/>
              </a:path>
            </a:pathLst>
          </a:custGeom>
          <a:solidFill>
            <a:srgbClr val="B3D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494665" y="6036945"/>
            <a:ext cx="3037205" cy="81788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972" h="1339">
                <a:moveTo>
                  <a:pt x="2687" y="0"/>
                </a:moveTo>
                <a:cubicBezTo>
                  <a:pt x="2825" y="1"/>
                  <a:pt x="2966" y="11"/>
                  <a:pt x="3135" y="36"/>
                </a:cubicBezTo>
                <a:cubicBezTo>
                  <a:pt x="3520" y="94"/>
                  <a:pt x="3728" y="178"/>
                  <a:pt x="4054" y="325"/>
                </a:cubicBezTo>
                <a:cubicBezTo>
                  <a:pt x="4380" y="473"/>
                  <a:pt x="4582" y="569"/>
                  <a:pt x="4766" y="775"/>
                </a:cubicBezTo>
                <a:cubicBezTo>
                  <a:pt x="4944" y="974"/>
                  <a:pt x="4949" y="1124"/>
                  <a:pt x="4971" y="1332"/>
                </a:cubicBezTo>
                <a:lnTo>
                  <a:pt x="4972" y="1339"/>
                </a:lnTo>
                <a:lnTo>
                  <a:pt x="0" y="1339"/>
                </a:lnTo>
                <a:lnTo>
                  <a:pt x="6" y="1333"/>
                </a:lnTo>
                <a:cubicBezTo>
                  <a:pt x="522" y="756"/>
                  <a:pt x="1168" y="317"/>
                  <a:pt x="1894" y="73"/>
                </a:cubicBezTo>
                <a:lnTo>
                  <a:pt x="1943" y="57"/>
                </a:lnTo>
                <a:lnTo>
                  <a:pt x="1959" y="55"/>
                </a:lnTo>
                <a:cubicBezTo>
                  <a:pt x="2012" y="48"/>
                  <a:pt x="2068" y="42"/>
                  <a:pt x="2127" y="36"/>
                </a:cubicBezTo>
                <a:cubicBezTo>
                  <a:pt x="2340" y="15"/>
                  <a:pt x="2511" y="-1"/>
                  <a:pt x="2687" y="0"/>
                </a:cubicBezTo>
                <a:close/>
              </a:path>
            </a:pathLst>
          </a:custGeom>
          <a:solidFill>
            <a:srgbClr val="FFC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1905"/>
            <a:ext cx="5384800" cy="2699385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15830" h="11244">
                <a:moveTo>
                  <a:pt x="0" y="0"/>
                </a:moveTo>
                <a:lnTo>
                  <a:pt x="15755" y="0"/>
                </a:lnTo>
                <a:lnTo>
                  <a:pt x="15759" y="41"/>
                </a:lnTo>
                <a:cubicBezTo>
                  <a:pt x="15765" y="96"/>
                  <a:pt x="15771" y="153"/>
                  <a:pt x="15777" y="210"/>
                </a:cubicBezTo>
                <a:cubicBezTo>
                  <a:pt x="15877" y="1131"/>
                  <a:pt x="15877" y="1564"/>
                  <a:pt x="15401" y="2376"/>
                </a:cubicBezTo>
                <a:cubicBezTo>
                  <a:pt x="14924" y="3189"/>
                  <a:pt x="14299" y="3922"/>
                  <a:pt x="13401" y="4274"/>
                </a:cubicBezTo>
                <a:cubicBezTo>
                  <a:pt x="12499" y="4626"/>
                  <a:pt x="12048" y="4110"/>
                  <a:pt x="10898" y="4138"/>
                </a:cubicBezTo>
                <a:cubicBezTo>
                  <a:pt x="9748" y="4166"/>
                  <a:pt x="8747" y="4166"/>
                  <a:pt x="7645" y="4410"/>
                </a:cubicBezTo>
                <a:cubicBezTo>
                  <a:pt x="6547" y="4654"/>
                  <a:pt x="6145" y="4870"/>
                  <a:pt x="5394" y="5359"/>
                </a:cubicBezTo>
                <a:cubicBezTo>
                  <a:pt x="4644" y="5844"/>
                  <a:pt x="4396" y="6196"/>
                  <a:pt x="3897" y="6848"/>
                </a:cubicBezTo>
                <a:cubicBezTo>
                  <a:pt x="3394" y="7497"/>
                  <a:pt x="3420" y="7877"/>
                  <a:pt x="2895" y="8610"/>
                </a:cubicBezTo>
                <a:cubicBezTo>
                  <a:pt x="2370" y="9339"/>
                  <a:pt x="2093" y="9907"/>
                  <a:pt x="1269" y="10504"/>
                </a:cubicBezTo>
                <a:cubicBezTo>
                  <a:pt x="831" y="10820"/>
                  <a:pt x="470" y="11046"/>
                  <a:pt x="59" y="11220"/>
                </a:cubicBezTo>
                <a:lnTo>
                  <a:pt x="0" y="11244"/>
                </a:lnTo>
                <a:lnTo>
                  <a:pt x="0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-7620" y="2855595"/>
            <a:ext cx="12199620" cy="3181350"/>
          </a:xfrm>
          <a:custGeom>
            <a:avLst/>
            <a:gdLst>
              <a:gd name="connisteX0" fmla="*/ 0 w 10382250"/>
              <a:gd name="connsiteY0" fmla="*/ 3181350 h 3181350"/>
              <a:gd name="connisteX1" fmla="*/ 533400 w 10382250"/>
              <a:gd name="connsiteY1" fmla="*/ 2609850 h 3181350"/>
              <a:gd name="connisteX2" fmla="*/ 2000250 w 10382250"/>
              <a:gd name="connsiteY2" fmla="*/ 2324100 h 3181350"/>
              <a:gd name="connisteX3" fmla="*/ 3810000 w 10382250"/>
              <a:gd name="connsiteY3" fmla="*/ 2286000 h 3181350"/>
              <a:gd name="connisteX4" fmla="*/ 5314950 w 10382250"/>
              <a:gd name="connsiteY4" fmla="*/ 2667000 h 3181350"/>
              <a:gd name="connisteX5" fmla="*/ 7315200 w 10382250"/>
              <a:gd name="connsiteY5" fmla="*/ 1600200 h 3181350"/>
              <a:gd name="connisteX6" fmla="*/ 8610600 w 10382250"/>
              <a:gd name="connsiteY6" fmla="*/ 704850 h 3181350"/>
              <a:gd name="connisteX7" fmla="*/ 9791700 w 10382250"/>
              <a:gd name="connsiteY7" fmla="*/ 457200 h 3181350"/>
              <a:gd name="connisteX8" fmla="*/ 10382250 w 10382250"/>
              <a:gd name="connsiteY8" fmla="*/ 0 h 31813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10382250" h="3181350">
                <a:moveTo>
                  <a:pt x="0" y="3181350"/>
                </a:moveTo>
                <a:cubicBezTo>
                  <a:pt x="77470" y="3072765"/>
                  <a:pt x="133350" y="2781300"/>
                  <a:pt x="533400" y="2609850"/>
                </a:cubicBezTo>
                <a:cubicBezTo>
                  <a:pt x="933450" y="2438400"/>
                  <a:pt x="1344930" y="2388870"/>
                  <a:pt x="2000250" y="2324100"/>
                </a:cubicBezTo>
                <a:cubicBezTo>
                  <a:pt x="2655570" y="2259330"/>
                  <a:pt x="3147060" y="2217420"/>
                  <a:pt x="3810000" y="2286000"/>
                </a:cubicBezTo>
                <a:cubicBezTo>
                  <a:pt x="4472940" y="2354580"/>
                  <a:pt x="4613910" y="2804160"/>
                  <a:pt x="5314950" y="2667000"/>
                </a:cubicBezTo>
                <a:cubicBezTo>
                  <a:pt x="6015990" y="2529840"/>
                  <a:pt x="6656070" y="1992630"/>
                  <a:pt x="7315200" y="1600200"/>
                </a:cubicBezTo>
                <a:cubicBezTo>
                  <a:pt x="7974330" y="1207770"/>
                  <a:pt x="8115300" y="933450"/>
                  <a:pt x="8610600" y="704850"/>
                </a:cubicBezTo>
                <a:cubicBezTo>
                  <a:pt x="9105900" y="476250"/>
                  <a:pt x="9437370" y="598170"/>
                  <a:pt x="9791700" y="457200"/>
                </a:cubicBezTo>
                <a:cubicBezTo>
                  <a:pt x="10146030" y="316230"/>
                  <a:pt x="10287635" y="86360"/>
                  <a:pt x="10382250" y="0"/>
                </a:cubicBezTo>
              </a:path>
            </a:pathLst>
          </a:custGeom>
          <a:noFill/>
          <a:ln>
            <a:solidFill>
              <a:srgbClr val="FFC675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flipV="1">
            <a:off x="9975850" y="5854065"/>
            <a:ext cx="2215515" cy="99314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044" h="2359">
                <a:moveTo>
                  <a:pt x="543" y="0"/>
                </a:moveTo>
                <a:lnTo>
                  <a:pt x="4044" y="0"/>
                </a:lnTo>
                <a:lnTo>
                  <a:pt x="4044" y="656"/>
                </a:lnTo>
                <a:lnTo>
                  <a:pt x="4027" y="657"/>
                </a:lnTo>
                <a:cubicBezTo>
                  <a:pt x="3920" y="665"/>
                  <a:pt x="3814" y="679"/>
                  <a:pt x="3704" y="703"/>
                </a:cubicBezTo>
                <a:cubicBezTo>
                  <a:pt x="3451" y="757"/>
                  <a:pt x="3359" y="806"/>
                  <a:pt x="3187" y="915"/>
                </a:cubicBezTo>
                <a:cubicBezTo>
                  <a:pt x="3015" y="1023"/>
                  <a:pt x="2958" y="1102"/>
                  <a:pt x="2843" y="1248"/>
                </a:cubicBezTo>
                <a:cubicBezTo>
                  <a:pt x="2728" y="1393"/>
                  <a:pt x="2734" y="1478"/>
                  <a:pt x="2613" y="1642"/>
                </a:cubicBezTo>
                <a:cubicBezTo>
                  <a:pt x="2493" y="1805"/>
                  <a:pt x="2429" y="1932"/>
                  <a:pt x="2240" y="2066"/>
                </a:cubicBezTo>
                <a:cubicBezTo>
                  <a:pt x="2051" y="2199"/>
                  <a:pt x="1924" y="2260"/>
                  <a:pt x="1665" y="2308"/>
                </a:cubicBezTo>
                <a:cubicBezTo>
                  <a:pt x="1407" y="2357"/>
                  <a:pt x="1206" y="2393"/>
                  <a:pt x="948" y="2308"/>
                </a:cubicBezTo>
                <a:cubicBezTo>
                  <a:pt x="690" y="2223"/>
                  <a:pt x="557" y="2066"/>
                  <a:pt x="374" y="1884"/>
                </a:cubicBezTo>
                <a:cubicBezTo>
                  <a:pt x="190" y="1702"/>
                  <a:pt x="92" y="1612"/>
                  <a:pt x="29" y="1399"/>
                </a:cubicBezTo>
                <a:cubicBezTo>
                  <a:pt x="-33" y="1187"/>
                  <a:pt x="18" y="1048"/>
                  <a:pt x="58" y="824"/>
                </a:cubicBezTo>
                <a:cubicBezTo>
                  <a:pt x="64" y="789"/>
                  <a:pt x="71" y="755"/>
                  <a:pt x="78" y="723"/>
                </a:cubicBezTo>
                <a:lnTo>
                  <a:pt x="81" y="710"/>
                </a:lnTo>
                <a:lnTo>
                  <a:pt x="86" y="700"/>
                </a:lnTo>
                <a:cubicBezTo>
                  <a:pt x="213" y="462"/>
                  <a:pt x="358" y="237"/>
                  <a:pt x="521" y="28"/>
                </a:cubicBezTo>
                <a:lnTo>
                  <a:pt x="543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531870" y="2125345"/>
            <a:ext cx="563054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dist">
              <a:buClrTx/>
              <a:buSzTx/>
              <a:buFontTx/>
            </a:pPr>
            <a:r>
              <a:rPr lang="zh-CN" altLang="zh-CN" sz="8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六、气虚质</a:t>
            </a:r>
            <a:endParaRPr lang="zh-CN" altLang="zh-CN" sz="8000" b="1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" panose="020B0500000000000000" charset="-122"/>
              <a:ea typeface="思源黑体" panose="020B0500000000000000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75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8926830" y="6350"/>
            <a:ext cx="3282315" cy="2118995"/>
          </a:xfrm>
          <a:custGeom>
            <a:avLst/>
            <a:gdLst>
              <a:gd name="connisteX0" fmla="*/ 15067 w 3140621"/>
              <a:gd name="connsiteY0" fmla="*/ 735626 h 2509664"/>
              <a:gd name="connisteX1" fmla="*/ 216997 w 3140621"/>
              <a:gd name="connsiteY1" fmla="*/ 1211876 h 2509664"/>
              <a:gd name="connisteX2" fmla="*/ 678642 w 3140621"/>
              <a:gd name="connsiteY2" fmla="*/ 1399201 h 2509664"/>
              <a:gd name="connisteX3" fmla="*/ 1270462 w 3140621"/>
              <a:gd name="connsiteY3" fmla="*/ 1486196 h 2509664"/>
              <a:gd name="connisteX4" fmla="*/ 1833707 w 3140621"/>
              <a:gd name="connsiteY4" fmla="*/ 1817666 h 2509664"/>
              <a:gd name="connisteX5" fmla="*/ 2194387 w 3140621"/>
              <a:gd name="connsiteY5" fmla="*/ 2192951 h 2509664"/>
              <a:gd name="connisteX6" fmla="*/ 2555067 w 3140621"/>
              <a:gd name="connsiteY6" fmla="*/ 2424091 h 2509664"/>
              <a:gd name="connisteX7" fmla="*/ 2800177 w 3140621"/>
              <a:gd name="connsiteY7" fmla="*/ 2495846 h 2509664"/>
              <a:gd name="connisteX8" fmla="*/ 2857962 w 3140621"/>
              <a:gd name="connsiteY8" fmla="*/ 2495846 h 2509664"/>
              <a:gd name="connisteX9" fmla="*/ 2915747 w 3140621"/>
              <a:gd name="connsiteY9" fmla="*/ 2495846 h 2509664"/>
              <a:gd name="connisteX10" fmla="*/ 3002107 w 3140621"/>
              <a:gd name="connsiteY10" fmla="*/ 2467271 h 2509664"/>
              <a:gd name="connisteX11" fmla="*/ 3117677 w 3140621"/>
              <a:gd name="connsiteY11" fmla="*/ 2323126 h 2509664"/>
              <a:gd name="connisteX12" fmla="*/ 3117677 w 3140621"/>
              <a:gd name="connsiteY12" fmla="*/ 793411 h 2509664"/>
              <a:gd name="connisteX13" fmla="*/ 2930352 w 3140621"/>
              <a:gd name="connsiteY13" fmla="*/ 188256 h 2509664"/>
              <a:gd name="connisteX14" fmla="*/ 1544782 w 3140621"/>
              <a:gd name="connsiteY14" fmla="*/ 931 h 2509664"/>
              <a:gd name="connisteX15" fmla="*/ 289387 w 3140621"/>
              <a:gd name="connsiteY15" fmla="*/ 145076 h 2509664"/>
              <a:gd name="connisteX16" fmla="*/ 58247 w 3140621"/>
              <a:gd name="connsiteY16" fmla="*/ 491151 h 2509664"/>
              <a:gd name="connisteX17" fmla="*/ 15067 w 3140621"/>
              <a:gd name="connsiteY17" fmla="*/ 735626 h 25096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</a:cxnLst>
            <a:rect l="l" t="t" r="r" b="b"/>
            <a:pathLst>
              <a:path w="4450" h="2797">
                <a:moveTo>
                  <a:pt x="0" y="0"/>
                </a:moveTo>
                <a:lnTo>
                  <a:pt x="4450" y="0"/>
                </a:lnTo>
                <a:lnTo>
                  <a:pt x="4450" y="2797"/>
                </a:lnTo>
                <a:lnTo>
                  <a:pt x="4448" y="2797"/>
                </a:lnTo>
                <a:cubicBezTo>
                  <a:pt x="4439" y="2798"/>
                  <a:pt x="4422" y="2795"/>
                  <a:pt x="4389" y="2787"/>
                </a:cubicBezTo>
                <a:cubicBezTo>
                  <a:pt x="4294" y="2764"/>
                  <a:pt x="4194" y="2769"/>
                  <a:pt x="4003" y="2674"/>
                </a:cubicBezTo>
                <a:cubicBezTo>
                  <a:pt x="3812" y="2579"/>
                  <a:pt x="3662" y="2501"/>
                  <a:pt x="3435" y="2310"/>
                </a:cubicBezTo>
                <a:cubicBezTo>
                  <a:pt x="3208" y="2119"/>
                  <a:pt x="3158" y="1942"/>
                  <a:pt x="2867" y="1719"/>
                </a:cubicBezTo>
                <a:cubicBezTo>
                  <a:pt x="2576" y="1496"/>
                  <a:pt x="2344" y="1329"/>
                  <a:pt x="1980" y="1197"/>
                </a:cubicBezTo>
                <a:cubicBezTo>
                  <a:pt x="1616" y="1065"/>
                  <a:pt x="1380" y="1146"/>
                  <a:pt x="1048" y="1060"/>
                </a:cubicBezTo>
                <a:cubicBezTo>
                  <a:pt x="716" y="974"/>
                  <a:pt x="530" y="974"/>
                  <a:pt x="321" y="765"/>
                </a:cubicBezTo>
                <a:cubicBezTo>
                  <a:pt x="112" y="556"/>
                  <a:pt x="53" y="242"/>
                  <a:pt x="3" y="15"/>
                </a:cubicBezTo>
                <a:lnTo>
                  <a:pt x="0" y="0"/>
                </a:lnTo>
                <a:close/>
              </a:path>
            </a:pathLst>
          </a:custGeom>
          <a:solidFill>
            <a:srgbClr val="B3D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494665" y="6036945"/>
            <a:ext cx="3037205" cy="81788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972" h="1339">
                <a:moveTo>
                  <a:pt x="2687" y="0"/>
                </a:moveTo>
                <a:cubicBezTo>
                  <a:pt x="2825" y="1"/>
                  <a:pt x="2966" y="11"/>
                  <a:pt x="3135" y="36"/>
                </a:cubicBezTo>
                <a:cubicBezTo>
                  <a:pt x="3520" y="94"/>
                  <a:pt x="3728" y="178"/>
                  <a:pt x="4054" y="325"/>
                </a:cubicBezTo>
                <a:cubicBezTo>
                  <a:pt x="4380" y="473"/>
                  <a:pt x="4582" y="569"/>
                  <a:pt x="4766" y="775"/>
                </a:cubicBezTo>
                <a:cubicBezTo>
                  <a:pt x="4944" y="974"/>
                  <a:pt x="4949" y="1124"/>
                  <a:pt x="4971" y="1332"/>
                </a:cubicBezTo>
                <a:lnTo>
                  <a:pt x="4972" y="1339"/>
                </a:lnTo>
                <a:lnTo>
                  <a:pt x="0" y="1339"/>
                </a:lnTo>
                <a:lnTo>
                  <a:pt x="6" y="1333"/>
                </a:lnTo>
                <a:cubicBezTo>
                  <a:pt x="522" y="756"/>
                  <a:pt x="1168" y="317"/>
                  <a:pt x="1894" y="73"/>
                </a:cubicBezTo>
                <a:lnTo>
                  <a:pt x="1943" y="57"/>
                </a:lnTo>
                <a:lnTo>
                  <a:pt x="1959" y="55"/>
                </a:lnTo>
                <a:cubicBezTo>
                  <a:pt x="2012" y="48"/>
                  <a:pt x="2068" y="42"/>
                  <a:pt x="2127" y="36"/>
                </a:cubicBezTo>
                <a:cubicBezTo>
                  <a:pt x="2340" y="15"/>
                  <a:pt x="2511" y="-1"/>
                  <a:pt x="2687" y="0"/>
                </a:cubicBezTo>
                <a:close/>
              </a:path>
            </a:pathLst>
          </a:custGeom>
          <a:solidFill>
            <a:srgbClr val="FFC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1905"/>
            <a:ext cx="5384800" cy="2699385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15830" h="11244">
                <a:moveTo>
                  <a:pt x="0" y="0"/>
                </a:moveTo>
                <a:lnTo>
                  <a:pt x="15755" y="0"/>
                </a:lnTo>
                <a:lnTo>
                  <a:pt x="15759" y="41"/>
                </a:lnTo>
                <a:cubicBezTo>
                  <a:pt x="15765" y="96"/>
                  <a:pt x="15771" y="153"/>
                  <a:pt x="15777" y="210"/>
                </a:cubicBezTo>
                <a:cubicBezTo>
                  <a:pt x="15877" y="1131"/>
                  <a:pt x="15877" y="1564"/>
                  <a:pt x="15401" y="2376"/>
                </a:cubicBezTo>
                <a:cubicBezTo>
                  <a:pt x="14924" y="3189"/>
                  <a:pt x="14299" y="3922"/>
                  <a:pt x="13401" y="4274"/>
                </a:cubicBezTo>
                <a:cubicBezTo>
                  <a:pt x="12499" y="4626"/>
                  <a:pt x="12048" y="4110"/>
                  <a:pt x="10898" y="4138"/>
                </a:cubicBezTo>
                <a:cubicBezTo>
                  <a:pt x="9748" y="4166"/>
                  <a:pt x="8747" y="4166"/>
                  <a:pt x="7645" y="4410"/>
                </a:cubicBezTo>
                <a:cubicBezTo>
                  <a:pt x="6547" y="4654"/>
                  <a:pt x="6145" y="4870"/>
                  <a:pt x="5394" y="5359"/>
                </a:cubicBezTo>
                <a:cubicBezTo>
                  <a:pt x="4644" y="5844"/>
                  <a:pt x="4396" y="6196"/>
                  <a:pt x="3897" y="6848"/>
                </a:cubicBezTo>
                <a:cubicBezTo>
                  <a:pt x="3394" y="7497"/>
                  <a:pt x="3420" y="7877"/>
                  <a:pt x="2895" y="8610"/>
                </a:cubicBezTo>
                <a:cubicBezTo>
                  <a:pt x="2370" y="9339"/>
                  <a:pt x="2093" y="9907"/>
                  <a:pt x="1269" y="10504"/>
                </a:cubicBezTo>
                <a:cubicBezTo>
                  <a:pt x="831" y="10820"/>
                  <a:pt x="470" y="11046"/>
                  <a:pt x="59" y="11220"/>
                </a:cubicBezTo>
                <a:lnTo>
                  <a:pt x="0" y="11244"/>
                </a:lnTo>
                <a:lnTo>
                  <a:pt x="0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-7620" y="2855595"/>
            <a:ext cx="12199620" cy="3181350"/>
          </a:xfrm>
          <a:custGeom>
            <a:avLst/>
            <a:gdLst>
              <a:gd name="connisteX0" fmla="*/ 0 w 10382250"/>
              <a:gd name="connsiteY0" fmla="*/ 3181350 h 3181350"/>
              <a:gd name="connisteX1" fmla="*/ 533400 w 10382250"/>
              <a:gd name="connsiteY1" fmla="*/ 2609850 h 3181350"/>
              <a:gd name="connisteX2" fmla="*/ 2000250 w 10382250"/>
              <a:gd name="connsiteY2" fmla="*/ 2324100 h 3181350"/>
              <a:gd name="connisteX3" fmla="*/ 3810000 w 10382250"/>
              <a:gd name="connsiteY3" fmla="*/ 2286000 h 3181350"/>
              <a:gd name="connisteX4" fmla="*/ 5314950 w 10382250"/>
              <a:gd name="connsiteY4" fmla="*/ 2667000 h 3181350"/>
              <a:gd name="connisteX5" fmla="*/ 7315200 w 10382250"/>
              <a:gd name="connsiteY5" fmla="*/ 1600200 h 3181350"/>
              <a:gd name="connisteX6" fmla="*/ 8610600 w 10382250"/>
              <a:gd name="connsiteY6" fmla="*/ 704850 h 3181350"/>
              <a:gd name="connisteX7" fmla="*/ 9791700 w 10382250"/>
              <a:gd name="connsiteY7" fmla="*/ 457200 h 3181350"/>
              <a:gd name="connisteX8" fmla="*/ 10382250 w 10382250"/>
              <a:gd name="connsiteY8" fmla="*/ 0 h 31813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10382250" h="3181350">
                <a:moveTo>
                  <a:pt x="0" y="3181350"/>
                </a:moveTo>
                <a:cubicBezTo>
                  <a:pt x="77470" y="3072765"/>
                  <a:pt x="133350" y="2781300"/>
                  <a:pt x="533400" y="2609850"/>
                </a:cubicBezTo>
                <a:cubicBezTo>
                  <a:pt x="933450" y="2438400"/>
                  <a:pt x="1344930" y="2388870"/>
                  <a:pt x="2000250" y="2324100"/>
                </a:cubicBezTo>
                <a:cubicBezTo>
                  <a:pt x="2655570" y="2259330"/>
                  <a:pt x="3147060" y="2217420"/>
                  <a:pt x="3810000" y="2286000"/>
                </a:cubicBezTo>
                <a:cubicBezTo>
                  <a:pt x="4472940" y="2354580"/>
                  <a:pt x="4613910" y="2804160"/>
                  <a:pt x="5314950" y="2667000"/>
                </a:cubicBezTo>
                <a:cubicBezTo>
                  <a:pt x="6015990" y="2529840"/>
                  <a:pt x="6656070" y="1992630"/>
                  <a:pt x="7315200" y="1600200"/>
                </a:cubicBezTo>
                <a:cubicBezTo>
                  <a:pt x="7974330" y="1207770"/>
                  <a:pt x="8115300" y="933450"/>
                  <a:pt x="8610600" y="704850"/>
                </a:cubicBezTo>
                <a:cubicBezTo>
                  <a:pt x="9105900" y="476250"/>
                  <a:pt x="9437370" y="598170"/>
                  <a:pt x="9791700" y="457200"/>
                </a:cubicBezTo>
                <a:cubicBezTo>
                  <a:pt x="10146030" y="316230"/>
                  <a:pt x="10287635" y="86360"/>
                  <a:pt x="10382250" y="0"/>
                </a:cubicBezTo>
              </a:path>
            </a:pathLst>
          </a:custGeom>
          <a:noFill/>
          <a:ln>
            <a:solidFill>
              <a:srgbClr val="FFC675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flipV="1">
            <a:off x="9975850" y="5854065"/>
            <a:ext cx="2215515" cy="99314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044" h="2359">
                <a:moveTo>
                  <a:pt x="543" y="0"/>
                </a:moveTo>
                <a:lnTo>
                  <a:pt x="4044" y="0"/>
                </a:lnTo>
                <a:lnTo>
                  <a:pt x="4044" y="656"/>
                </a:lnTo>
                <a:lnTo>
                  <a:pt x="4027" y="657"/>
                </a:lnTo>
                <a:cubicBezTo>
                  <a:pt x="3920" y="665"/>
                  <a:pt x="3814" y="679"/>
                  <a:pt x="3704" y="703"/>
                </a:cubicBezTo>
                <a:cubicBezTo>
                  <a:pt x="3451" y="757"/>
                  <a:pt x="3359" y="806"/>
                  <a:pt x="3187" y="915"/>
                </a:cubicBezTo>
                <a:cubicBezTo>
                  <a:pt x="3015" y="1023"/>
                  <a:pt x="2958" y="1102"/>
                  <a:pt x="2843" y="1248"/>
                </a:cubicBezTo>
                <a:cubicBezTo>
                  <a:pt x="2728" y="1393"/>
                  <a:pt x="2734" y="1478"/>
                  <a:pt x="2613" y="1642"/>
                </a:cubicBezTo>
                <a:cubicBezTo>
                  <a:pt x="2493" y="1805"/>
                  <a:pt x="2429" y="1932"/>
                  <a:pt x="2240" y="2066"/>
                </a:cubicBezTo>
                <a:cubicBezTo>
                  <a:pt x="2051" y="2199"/>
                  <a:pt x="1924" y="2260"/>
                  <a:pt x="1665" y="2308"/>
                </a:cubicBezTo>
                <a:cubicBezTo>
                  <a:pt x="1407" y="2357"/>
                  <a:pt x="1206" y="2393"/>
                  <a:pt x="948" y="2308"/>
                </a:cubicBezTo>
                <a:cubicBezTo>
                  <a:pt x="690" y="2223"/>
                  <a:pt x="557" y="2066"/>
                  <a:pt x="374" y="1884"/>
                </a:cubicBezTo>
                <a:cubicBezTo>
                  <a:pt x="190" y="1702"/>
                  <a:pt x="92" y="1612"/>
                  <a:pt x="29" y="1399"/>
                </a:cubicBezTo>
                <a:cubicBezTo>
                  <a:pt x="-33" y="1187"/>
                  <a:pt x="18" y="1048"/>
                  <a:pt x="58" y="824"/>
                </a:cubicBezTo>
                <a:cubicBezTo>
                  <a:pt x="64" y="789"/>
                  <a:pt x="71" y="755"/>
                  <a:pt x="78" y="723"/>
                </a:cubicBezTo>
                <a:lnTo>
                  <a:pt x="81" y="710"/>
                </a:lnTo>
                <a:lnTo>
                  <a:pt x="86" y="700"/>
                </a:lnTo>
                <a:cubicBezTo>
                  <a:pt x="213" y="462"/>
                  <a:pt x="358" y="237"/>
                  <a:pt x="521" y="28"/>
                </a:cubicBezTo>
                <a:lnTo>
                  <a:pt x="543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532505" y="712470"/>
            <a:ext cx="539432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dist">
              <a:buClrTx/>
              <a:buSzTx/>
              <a:buFontTx/>
            </a:pPr>
            <a:r>
              <a:rPr lang="zh-CN" altLang="zh-CN" sz="4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中医九种体质</a:t>
            </a:r>
            <a:endParaRPr lang="zh-CN" altLang="zh-CN" sz="4000" b="1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" panose="020B0500000000000000" charset="-122"/>
              <a:ea typeface="思源黑体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88390" y="2125345"/>
            <a:ext cx="10282555" cy="380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l" fontAlgn="auto">
              <a:lnSpc>
                <a:spcPct val="150000"/>
              </a:lnSpc>
            </a:pPr>
            <a:r>
              <a:rPr lang="en-US" altLang="zh-CN" sz="2500" dirty="0">
                <a:solidFill>
                  <a:schemeClr val="tx1"/>
                </a:solidFill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  <a:sym typeface="+mn-ea"/>
              </a:rPr>
              <a:t>  </a:t>
            </a:r>
            <a:r>
              <a:rPr lang="zh-CN" sz="2500" dirty="0">
                <a:solidFill>
                  <a:schemeClr val="tx1"/>
                </a:solidFill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  <a:sym typeface="+mn-ea"/>
              </a:rPr>
              <a:t>中国医学界</a:t>
            </a:r>
            <a:r>
              <a:rPr lang="zh-CN" sz="3600" dirty="0">
                <a:solidFill>
                  <a:schemeClr val="accent6"/>
                </a:solidFill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  <a:sym typeface="+mn-ea"/>
              </a:rPr>
              <a:t>王琦</a:t>
            </a:r>
            <a:r>
              <a:rPr lang="zh-CN" altLang="en-US" sz="2500" dirty="0">
                <a:solidFill>
                  <a:schemeClr val="tx1"/>
                </a:solidFill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  <a:sym typeface="+mn-ea"/>
              </a:rPr>
              <a:t>教授，体质研究创始人，历经</a:t>
            </a:r>
            <a:r>
              <a:rPr lang="en-US" altLang="zh-CN" sz="2500" dirty="0">
                <a:solidFill>
                  <a:schemeClr val="tx1"/>
                </a:solidFill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  <a:sym typeface="+mn-ea"/>
              </a:rPr>
              <a:t>30</a:t>
            </a:r>
            <a:r>
              <a:rPr lang="zh-CN" altLang="en-US" sz="2500" dirty="0">
                <a:solidFill>
                  <a:schemeClr val="tx1"/>
                </a:solidFill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  <a:sym typeface="+mn-ea"/>
              </a:rPr>
              <a:t>年研究，得出人类中医九种体质学说：</a:t>
            </a:r>
            <a:endParaRPr lang="zh-CN" altLang="en-US" sz="2500" dirty="0">
              <a:solidFill>
                <a:schemeClr val="tx1"/>
              </a:solidFill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  <a:sym typeface="+mn-ea"/>
            </a:endParaRPr>
          </a:p>
          <a:p>
            <a:pPr indent="0" algn="l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500" kern="0" dirty="0">
                <a:solidFill>
                  <a:schemeClr val="tx1"/>
                </a:solidFill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  <a:sym typeface="Arial" panose="020B0604020202020204" pitchFamily="34" charset="0"/>
              </a:rPr>
              <a:t>  </a:t>
            </a:r>
            <a:r>
              <a:rPr lang="zh-CN" altLang="da-DK" sz="2500" kern="0" dirty="0">
                <a:solidFill>
                  <a:schemeClr val="tx1"/>
                </a:solidFill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  <a:sym typeface="Arial" panose="020B0604020202020204" pitchFamily="34" charset="0"/>
              </a:rPr>
              <a:t>首先了解自己是什么体质</a:t>
            </a:r>
            <a:endParaRPr lang="zh-CN" altLang="da-DK" sz="2500" kern="0" dirty="0">
              <a:solidFill>
                <a:schemeClr val="tx1"/>
              </a:solidFill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  <a:sym typeface="Arial" panose="020B0604020202020204" pitchFamily="34" charset="0"/>
            </a:endParaRPr>
          </a:p>
          <a:p>
            <a:pPr marL="342900" indent="0" algn="l" fontAlgn="auto">
              <a:lnSpc>
                <a:spcPct val="150000"/>
              </a:lnSpc>
              <a:buAutoNum type="arabicPeriod"/>
            </a:pPr>
            <a:r>
              <a:rPr lang="zh-CN" altLang="da-DK" sz="2500" kern="0" dirty="0">
                <a:solidFill>
                  <a:schemeClr val="tx1"/>
                </a:solidFill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  <a:sym typeface="Arial" panose="020B0604020202020204" pitchFamily="34" charset="0"/>
              </a:rPr>
              <a:t>不同的体质有不同的养生方法</a:t>
            </a:r>
            <a:endParaRPr lang="zh-CN" altLang="da-DK" sz="2500" kern="0" dirty="0">
              <a:solidFill>
                <a:schemeClr val="tx1"/>
              </a:solidFill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  <a:sym typeface="Arial" panose="020B0604020202020204" pitchFamily="34" charset="0"/>
            </a:endParaRPr>
          </a:p>
          <a:p>
            <a:pPr marL="342900" indent="0" algn="l" fontAlgn="auto">
              <a:lnSpc>
                <a:spcPct val="150000"/>
              </a:lnSpc>
              <a:buAutoNum type="arabicPeriod"/>
            </a:pPr>
            <a:r>
              <a:rPr lang="zh-CN" altLang="da-DK" sz="2500" kern="0" dirty="0">
                <a:solidFill>
                  <a:schemeClr val="tx1"/>
                </a:solidFill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  <a:sym typeface="Arial" panose="020B0604020202020204" pitchFamily="34" charset="0"/>
              </a:rPr>
              <a:t>一个人可以有一</a:t>
            </a:r>
            <a:r>
              <a:rPr lang="zh-CN" altLang="da-DK" sz="2500" kern="0" dirty="0" smtClean="0">
                <a:solidFill>
                  <a:schemeClr val="tx1"/>
                </a:solidFill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  <a:sym typeface="Arial" panose="020B0604020202020204" pitchFamily="34" charset="0"/>
              </a:rPr>
              <a:t>种</a:t>
            </a:r>
            <a:r>
              <a:rPr lang="zh-CN" altLang="en-US" sz="2500" kern="0" dirty="0" smtClean="0">
                <a:solidFill>
                  <a:schemeClr val="tx1"/>
                </a:solidFill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  <a:sym typeface="Arial" panose="020B0604020202020204" pitchFamily="34" charset="0"/>
              </a:rPr>
              <a:t>主型多种辅型体质</a:t>
            </a:r>
            <a:endParaRPr lang="zh-CN" altLang="da-DK" sz="2500" kern="0" dirty="0">
              <a:solidFill>
                <a:schemeClr val="tx1"/>
              </a:solidFill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  <a:sym typeface="Arial" panose="020B0604020202020204" pitchFamily="34" charset="0"/>
            </a:endParaRPr>
          </a:p>
          <a:p>
            <a:pPr marL="342900" indent="0" algn="l" fontAlgn="auto">
              <a:lnSpc>
                <a:spcPct val="150000"/>
              </a:lnSpc>
              <a:buAutoNum type="arabicPeriod"/>
            </a:pPr>
            <a:r>
              <a:rPr lang="zh-CN" altLang="da-DK" sz="2500" kern="0" dirty="0">
                <a:solidFill>
                  <a:schemeClr val="tx1"/>
                </a:solidFill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  <a:sym typeface="Arial" panose="020B0604020202020204" pitchFamily="34" charset="0"/>
              </a:rPr>
              <a:t>体质是会改变的</a:t>
            </a:r>
            <a:endParaRPr lang="zh-CN" altLang="da-DK" sz="2500" kern="0" dirty="0">
              <a:solidFill>
                <a:schemeClr val="tx1"/>
              </a:solidFill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75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8926830" y="6350"/>
            <a:ext cx="3282315" cy="2118995"/>
          </a:xfrm>
          <a:custGeom>
            <a:avLst/>
            <a:gdLst>
              <a:gd name="connisteX0" fmla="*/ 15067 w 3140621"/>
              <a:gd name="connsiteY0" fmla="*/ 735626 h 2509664"/>
              <a:gd name="connisteX1" fmla="*/ 216997 w 3140621"/>
              <a:gd name="connsiteY1" fmla="*/ 1211876 h 2509664"/>
              <a:gd name="connisteX2" fmla="*/ 678642 w 3140621"/>
              <a:gd name="connsiteY2" fmla="*/ 1399201 h 2509664"/>
              <a:gd name="connisteX3" fmla="*/ 1270462 w 3140621"/>
              <a:gd name="connsiteY3" fmla="*/ 1486196 h 2509664"/>
              <a:gd name="connisteX4" fmla="*/ 1833707 w 3140621"/>
              <a:gd name="connsiteY4" fmla="*/ 1817666 h 2509664"/>
              <a:gd name="connisteX5" fmla="*/ 2194387 w 3140621"/>
              <a:gd name="connsiteY5" fmla="*/ 2192951 h 2509664"/>
              <a:gd name="connisteX6" fmla="*/ 2555067 w 3140621"/>
              <a:gd name="connsiteY6" fmla="*/ 2424091 h 2509664"/>
              <a:gd name="connisteX7" fmla="*/ 2800177 w 3140621"/>
              <a:gd name="connsiteY7" fmla="*/ 2495846 h 2509664"/>
              <a:gd name="connisteX8" fmla="*/ 2857962 w 3140621"/>
              <a:gd name="connsiteY8" fmla="*/ 2495846 h 2509664"/>
              <a:gd name="connisteX9" fmla="*/ 2915747 w 3140621"/>
              <a:gd name="connsiteY9" fmla="*/ 2495846 h 2509664"/>
              <a:gd name="connisteX10" fmla="*/ 3002107 w 3140621"/>
              <a:gd name="connsiteY10" fmla="*/ 2467271 h 2509664"/>
              <a:gd name="connisteX11" fmla="*/ 3117677 w 3140621"/>
              <a:gd name="connsiteY11" fmla="*/ 2323126 h 2509664"/>
              <a:gd name="connisteX12" fmla="*/ 3117677 w 3140621"/>
              <a:gd name="connsiteY12" fmla="*/ 793411 h 2509664"/>
              <a:gd name="connisteX13" fmla="*/ 2930352 w 3140621"/>
              <a:gd name="connsiteY13" fmla="*/ 188256 h 2509664"/>
              <a:gd name="connisteX14" fmla="*/ 1544782 w 3140621"/>
              <a:gd name="connsiteY14" fmla="*/ 931 h 2509664"/>
              <a:gd name="connisteX15" fmla="*/ 289387 w 3140621"/>
              <a:gd name="connsiteY15" fmla="*/ 145076 h 2509664"/>
              <a:gd name="connisteX16" fmla="*/ 58247 w 3140621"/>
              <a:gd name="connsiteY16" fmla="*/ 491151 h 2509664"/>
              <a:gd name="connisteX17" fmla="*/ 15067 w 3140621"/>
              <a:gd name="connsiteY17" fmla="*/ 735626 h 25096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</a:cxnLst>
            <a:rect l="l" t="t" r="r" b="b"/>
            <a:pathLst>
              <a:path w="4450" h="2797">
                <a:moveTo>
                  <a:pt x="0" y="0"/>
                </a:moveTo>
                <a:lnTo>
                  <a:pt x="4450" y="0"/>
                </a:lnTo>
                <a:lnTo>
                  <a:pt x="4450" y="2797"/>
                </a:lnTo>
                <a:lnTo>
                  <a:pt x="4448" y="2797"/>
                </a:lnTo>
                <a:cubicBezTo>
                  <a:pt x="4439" y="2798"/>
                  <a:pt x="4422" y="2795"/>
                  <a:pt x="4389" y="2787"/>
                </a:cubicBezTo>
                <a:cubicBezTo>
                  <a:pt x="4294" y="2764"/>
                  <a:pt x="4194" y="2769"/>
                  <a:pt x="4003" y="2674"/>
                </a:cubicBezTo>
                <a:cubicBezTo>
                  <a:pt x="3812" y="2579"/>
                  <a:pt x="3662" y="2501"/>
                  <a:pt x="3435" y="2310"/>
                </a:cubicBezTo>
                <a:cubicBezTo>
                  <a:pt x="3208" y="2119"/>
                  <a:pt x="3158" y="1942"/>
                  <a:pt x="2867" y="1719"/>
                </a:cubicBezTo>
                <a:cubicBezTo>
                  <a:pt x="2576" y="1496"/>
                  <a:pt x="2344" y="1329"/>
                  <a:pt x="1980" y="1197"/>
                </a:cubicBezTo>
                <a:cubicBezTo>
                  <a:pt x="1616" y="1065"/>
                  <a:pt x="1380" y="1146"/>
                  <a:pt x="1048" y="1060"/>
                </a:cubicBezTo>
                <a:cubicBezTo>
                  <a:pt x="716" y="974"/>
                  <a:pt x="530" y="974"/>
                  <a:pt x="321" y="765"/>
                </a:cubicBezTo>
                <a:cubicBezTo>
                  <a:pt x="112" y="556"/>
                  <a:pt x="53" y="242"/>
                  <a:pt x="3" y="15"/>
                </a:cubicBezTo>
                <a:lnTo>
                  <a:pt x="0" y="0"/>
                </a:lnTo>
                <a:close/>
              </a:path>
            </a:pathLst>
          </a:custGeom>
          <a:solidFill>
            <a:srgbClr val="B3D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494665" y="6036945"/>
            <a:ext cx="3037205" cy="81788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972" h="1339">
                <a:moveTo>
                  <a:pt x="2687" y="0"/>
                </a:moveTo>
                <a:cubicBezTo>
                  <a:pt x="2825" y="1"/>
                  <a:pt x="2966" y="11"/>
                  <a:pt x="3135" y="36"/>
                </a:cubicBezTo>
                <a:cubicBezTo>
                  <a:pt x="3520" y="94"/>
                  <a:pt x="3728" y="178"/>
                  <a:pt x="4054" y="325"/>
                </a:cubicBezTo>
                <a:cubicBezTo>
                  <a:pt x="4380" y="473"/>
                  <a:pt x="4582" y="569"/>
                  <a:pt x="4766" y="775"/>
                </a:cubicBezTo>
                <a:cubicBezTo>
                  <a:pt x="4944" y="974"/>
                  <a:pt x="4949" y="1124"/>
                  <a:pt x="4971" y="1332"/>
                </a:cubicBezTo>
                <a:lnTo>
                  <a:pt x="4972" y="1339"/>
                </a:lnTo>
                <a:lnTo>
                  <a:pt x="0" y="1339"/>
                </a:lnTo>
                <a:lnTo>
                  <a:pt x="6" y="1333"/>
                </a:lnTo>
                <a:cubicBezTo>
                  <a:pt x="522" y="756"/>
                  <a:pt x="1168" y="317"/>
                  <a:pt x="1894" y="73"/>
                </a:cubicBezTo>
                <a:lnTo>
                  <a:pt x="1943" y="57"/>
                </a:lnTo>
                <a:lnTo>
                  <a:pt x="1959" y="55"/>
                </a:lnTo>
                <a:cubicBezTo>
                  <a:pt x="2012" y="48"/>
                  <a:pt x="2068" y="42"/>
                  <a:pt x="2127" y="36"/>
                </a:cubicBezTo>
                <a:cubicBezTo>
                  <a:pt x="2340" y="15"/>
                  <a:pt x="2511" y="-1"/>
                  <a:pt x="2687" y="0"/>
                </a:cubicBezTo>
                <a:close/>
              </a:path>
            </a:pathLst>
          </a:custGeom>
          <a:solidFill>
            <a:srgbClr val="FFC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1905"/>
            <a:ext cx="5384800" cy="2699385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15830" h="11244">
                <a:moveTo>
                  <a:pt x="0" y="0"/>
                </a:moveTo>
                <a:lnTo>
                  <a:pt x="15755" y="0"/>
                </a:lnTo>
                <a:lnTo>
                  <a:pt x="15759" y="41"/>
                </a:lnTo>
                <a:cubicBezTo>
                  <a:pt x="15765" y="96"/>
                  <a:pt x="15771" y="153"/>
                  <a:pt x="15777" y="210"/>
                </a:cubicBezTo>
                <a:cubicBezTo>
                  <a:pt x="15877" y="1131"/>
                  <a:pt x="15877" y="1564"/>
                  <a:pt x="15401" y="2376"/>
                </a:cubicBezTo>
                <a:cubicBezTo>
                  <a:pt x="14924" y="3189"/>
                  <a:pt x="14299" y="3922"/>
                  <a:pt x="13401" y="4274"/>
                </a:cubicBezTo>
                <a:cubicBezTo>
                  <a:pt x="12499" y="4626"/>
                  <a:pt x="12048" y="4110"/>
                  <a:pt x="10898" y="4138"/>
                </a:cubicBezTo>
                <a:cubicBezTo>
                  <a:pt x="9748" y="4166"/>
                  <a:pt x="8747" y="4166"/>
                  <a:pt x="7645" y="4410"/>
                </a:cubicBezTo>
                <a:cubicBezTo>
                  <a:pt x="6547" y="4654"/>
                  <a:pt x="6145" y="4870"/>
                  <a:pt x="5394" y="5359"/>
                </a:cubicBezTo>
                <a:cubicBezTo>
                  <a:pt x="4644" y="5844"/>
                  <a:pt x="4396" y="6196"/>
                  <a:pt x="3897" y="6848"/>
                </a:cubicBezTo>
                <a:cubicBezTo>
                  <a:pt x="3394" y="7497"/>
                  <a:pt x="3420" y="7877"/>
                  <a:pt x="2895" y="8610"/>
                </a:cubicBezTo>
                <a:cubicBezTo>
                  <a:pt x="2370" y="9339"/>
                  <a:pt x="2093" y="9907"/>
                  <a:pt x="1269" y="10504"/>
                </a:cubicBezTo>
                <a:cubicBezTo>
                  <a:pt x="831" y="10820"/>
                  <a:pt x="470" y="11046"/>
                  <a:pt x="59" y="11220"/>
                </a:cubicBezTo>
                <a:lnTo>
                  <a:pt x="0" y="11244"/>
                </a:lnTo>
                <a:lnTo>
                  <a:pt x="0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-7620" y="2855595"/>
            <a:ext cx="12199620" cy="3181350"/>
          </a:xfrm>
          <a:custGeom>
            <a:avLst/>
            <a:gdLst>
              <a:gd name="connisteX0" fmla="*/ 0 w 10382250"/>
              <a:gd name="connsiteY0" fmla="*/ 3181350 h 3181350"/>
              <a:gd name="connisteX1" fmla="*/ 533400 w 10382250"/>
              <a:gd name="connsiteY1" fmla="*/ 2609850 h 3181350"/>
              <a:gd name="connisteX2" fmla="*/ 2000250 w 10382250"/>
              <a:gd name="connsiteY2" fmla="*/ 2324100 h 3181350"/>
              <a:gd name="connisteX3" fmla="*/ 3810000 w 10382250"/>
              <a:gd name="connsiteY3" fmla="*/ 2286000 h 3181350"/>
              <a:gd name="connisteX4" fmla="*/ 5314950 w 10382250"/>
              <a:gd name="connsiteY4" fmla="*/ 2667000 h 3181350"/>
              <a:gd name="connisteX5" fmla="*/ 7315200 w 10382250"/>
              <a:gd name="connsiteY5" fmla="*/ 1600200 h 3181350"/>
              <a:gd name="connisteX6" fmla="*/ 8610600 w 10382250"/>
              <a:gd name="connsiteY6" fmla="*/ 704850 h 3181350"/>
              <a:gd name="connisteX7" fmla="*/ 9791700 w 10382250"/>
              <a:gd name="connsiteY7" fmla="*/ 457200 h 3181350"/>
              <a:gd name="connisteX8" fmla="*/ 10382250 w 10382250"/>
              <a:gd name="connsiteY8" fmla="*/ 0 h 31813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10382250" h="3181350">
                <a:moveTo>
                  <a:pt x="0" y="3181350"/>
                </a:moveTo>
                <a:cubicBezTo>
                  <a:pt x="77470" y="3072765"/>
                  <a:pt x="133350" y="2781300"/>
                  <a:pt x="533400" y="2609850"/>
                </a:cubicBezTo>
                <a:cubicBezTo>
                  <a:pt x="933450" y="2438400"/>
                  <a:pt x="1344930" y="2388870"/>
                  <a:pt x="2000250" y="2324100"/>
                </a:cubicBezTo>
                <a:cubicBezTo>
                  <a:pt x="2655570" y="2259330"/>
                  <a:pt x="3147060" y="2217420"/>
                  <a:pt x="3810000" y="2286000"/>
                </a:cubicBezTo>
                <a:cubicBezTo>
                  <a:pt x="4472940" y="2354580"/>
                  <a:pt x="4613910" y="2804160"/>
                  <a:pt x="5314950" y="2667000"/>
                </a:cubicBezTo>
                <a:cubicBezTo>
                  <a:pt x="6015990" y="2529840"/>
                  <a:pt x="6656070" y="1992630"/>
                  <a:pt x="7315200" y="1600200"/>
                </a:cubicBezTo>
                <a:cubicBezTo>
                  <a:pt x="7974330" y="1207770"/>
                  <a:pt x="8115300" y="933450"/>
                  <a:pt x="8610600" y="704850"/>
                </a:cubicBezTo>
                <a:cubicBezTo>
                  <a:pt x="9105900" y="476250"/>
                  <a:pt x="9437370" y="598170"/>
                  <a:pt x="9791700" y="457200"/>
                </a:cubicBezTo>
                <a:cubicBezTo>
                  <a:pt x="10146030" y="316230"/>
                  <a:pt x="10287635" y="86360"/>
                  <a:pt x="10382250" y="0"/>
                </a:cubicBezTo>
              </a:path>
            </a:pathLst>
          </a:custGeom>
          <a:noFill/>
          <a:ln>
            <a:solidFill>
              <a:srgbClr val="FFC675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flipV="1">
            <a:off x="9975850" y="5854065"/>
            <a:ext cx="2215515" cy="99314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044" h="2359">
                <a:moveTo>
                  <a:pt x="543" y="0"/>
                </a:moveTo>
                <a:lnTo>
                  <a:pt x="4044" y="0"/>
                </a:lnTo>
                <a:lnTo>
                  <a:pt x="4044" y="656"/>
                </a:lnTo>
                <a:lnTo>
                  <a:pt x="4027" y="657"/>
                </a:lnTo>
                <a:cubicBezTo>
                  <a:pt x="3920" y="665"/>
                  <a:pt x="3814" y="679"/>
                  <a:pt x="3704" y="703"/>
                </a:cubicBezTo>
                <a:cubicBezTo>
                  <a:pt x="3451" y="757"/>
                  <a:pt x="3359" y="806"/>
                  <a:pt x="3187" y="915"/>
                </a:cubicBezTo>
                <a:cubicBezTo>
                  <a:pt x="3015" y="1023"/>
                  <a:pt x="2958" y="1102"/>
                  <a:pt x="2843" y="1248"/>
                </a:cubicBezTo>
                <a:cubicBezTo>
                  <a:pt x="2728" y="1393"/>
                  <a:pt x="2734" y="1478"/>
                  <a:pt x="2613" y="1642"/>
                </a:cubicBezTo>
                <a:cubicBezTo>
                  <a:pt x="2493" y="1805"/>
                  <a:pt x="2429" y="1932"/>
                  <a:pt x="2240" y="2066"/>
                </a:cubicBezTo>
                <a:cubicBezTo>
                  <a:pt x="2051" y="2199"/>
                  <a:pt x="1924" y="2260"/>
                  <a:pt x="1665" y="2308"/>
                </a:cubicBezTo>
                <a:cubicBezTo>
                  <a:pt x="1407" y="2357"/>
                  <a:pt x="1206" y="2393"/>
                  <a:pt x="948" y="2308"/>
                </a:cubicBezTo>
                <a:cubicBezTo>
                  <a:pt x="690" y="2223"/>
                  <a:pt x="557" y="2066"/>
                  <a:pt x="374" y="1884"/>
                </a:cubicBezTo>
                <a:cubicBezTo>
                  <a:pt x="190" y="1702"/>
                  <a:pt x="92" y="1612"/>
                  <a:pt x="29" y="1399"/>
                </a:cubicBezTo>
                <a:cubicBezTo>
                  <a:pt x="-33" y="1187"/>
                  <a:pt x="18" y="1048"/>
                  <a:pt x="58" y="824"/>
                </a:cubicBezTo>
                <a:cubicBezTo>
                  <a:pt x="64" y="789"/>
                  <a:pt x="71" y="755"/>
                  <a:pt x="78" y="723"/>
                </a:cubicBezTo>
                <a:lnTo>
                  <a:pt x="81" y="710"/>
                </a:lnTo>
                <a:lnTo>
                  <a:pt x="86" y="700"/>
                </a:lnTo>
                <a:cubicBezTo>
                  <a:pt x="213" y="462"/>
                  <a:pt x="358" y="237"/>
                  <a:pt x="521" y="28"/>
                </a:cubicBezTo>
                <a:lnTo>
                  <a:pt x="543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531870" y="712470"/>
            <a:ext cx="574484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dist">
              <a:buClrTx/>
              <a:buSzTx/>
              <a:buFontTx/>
            </a:pPr>
            <a:r>
              <a:rPr lang="zh-CN" altLang="zh-CN" sz="4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气虚体质</a:t>
            </a:r>
            <a:r>
              <a:rPr lang="zh-CN" altLang="zh-CN" sz="4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的特点</a:t>
            </a:r>
            <a:endParaRPr lang="zh-CN" altLang="zh-CN" sz="4000" b="1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" panose="020B0500000000000000" charset="-122"/>
              <a:ea typeface="思源黑体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38755" y="2005330"/>
            <a:ext cx="1452880" cy="41306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主要症状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容易感冒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气短疲乏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自汗盗汗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舌有齿痕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脉弱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56910" y="2087245"/>
            <a:ext cx="1452880" cy="2399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心理特点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性格内向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不爱运动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205470" y="2005330"/>
            <a:ext cx="1770380" cy="41306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发病倾向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反复感冒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内脏下垂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免疫力低下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病后术后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恢复缓慢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75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8926830" y="6350"/>
            <a:ext cx="3282315" cy="2118995"/>
          </a:xfrm>
          <a:custGeom>
            <a:avLst/>
            <a:gdLst>
              <a:gd name="connisteX0" fmla="*/ 15067 w 3140621"/>
              <a:gd name="connsiteY0" fmla="*/ 735626 h 2509664"/>
              <a:gd name="connisteX1" fmla="*/ 216997 w 3140621"/>
              <a:gd name="connsiteY1" fmla="*/ 1211876 h 2509664"/>
              <a:gd name="connisteX2" fmla="*/ 678642 w 3140621"/>
              <a:gd name="connsiteY2" fmla="*/ 1399201 h 2509664"/>
              <a:gd name="connisteX3" fmla="*/ 1270462 w 3140621"/>
              <a:gd name="connsiteY3" fmla="*/ 1486196 h 2509664"/>
              <a:gd name="connisteX4" fmla="*/ 1833707 w 3140621"/>
              <a:gd name="connsiteY4" fmla="*/ 1817666 h 2509664"/>
              <a:gd name="connisteX5" fmla="*/ 2194387 w 3140621"/>
              <a:gd name="connsiteY5" fmla="*/ 2192951 h 2509664"/>
              <a:gd name="connisteX6" fmla="*/ 2555067 w 3140621"/>
              <a:gd name="connsiteY6" fmla="*/ 2424091 h 2509664"/>
              <a:gd name="connisteX7" fmla="*/ 2800177 w 3140621"/>
              <a:gd name="connsiteY7" fmla="*/ 2495846 h 2509664"/>
              <a:gd name="connisteX8" fmla="*/ 2857962 w 3140621"/>
              <a:gd name="connsiteY8" fmla="*/ 2495846 h 2509664"/>
              <a:gd name="connisteX9" fmla="*/ 2915747 w 3140621"/>
              <a:gd name="connsiteY9" fmla="*/ 2495846 h 2509664"/>
              <a:gd name="connisteX10" fmla="*/ 3002107 w 3140621"/>
              <a:gd name="connsiteY10" fmla="*/ 2467271 h 2509664"/>
              <a:gd name="connisteX11" fmla="*/ 3117677 w 3140621"/>
              <a:gd name="connsiteY11" fmla="*/ 2323126 h 2509664"/>
              <a:gd name="connisteX12" fmla="*/ 3117677 w 3140621"/>
              <a:gd name="connsiteY12" fmla="*/ 793411 h 2509664"/>
              <a:gd name="connisteX13" fmla="*/ 2930352 w 3140621"/>
              <a:gd name="connsiteY13" fmla="*/ 188256 h 2509664"/>
              <a:gd name="connisteX14" fmla="*/ 1544782 w 3140621"/>
              <a:gd name="connsiteY14" fmla="*/ 931 h 2509664"/>
              <a:gd name="connisteX15" fmla="*/ 289387 w 3140621"/>
              <a:gd name="connsiteY15" fmla="*/ 145076 h 2509664"/>
              <a:gd name="connisteX16" fmla="*/ 58247 w 3140621"/>
              <a:gd name="connsiteY16" fmla="*/ 491151 h 2509664"/>
              <a:gd name="connisteX17" fmla="*/ 15067 w 3140621"/>
              <a:gd name="connsiteY17" fmla="*/ 735626 h 25096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</a:cxnLst>
            <a:rect l="l" t="t" r="r" b="b"/>
            <a:pathLst>
              <a:path w="4450" h="2797">
                <a:moveTo>
                  <a:pt x="0" y="0"/>
                </a:moveTo>
                <a:lnTo>
                  <a:pt x="4450" y="0"/>
                </a:lnTo>
                <a:lnTo>
                  <a:pt x="4450" y="2797"/>
                </a:lnTo>
                <a:lnTo>
                  <a:pt x="4448" y="2797"/>
                </a:lnTo>
                <a:cubicBezTo>
                  <a:pt x="4439" y="2798"/>
                  <a:pt x="4422" y="2795"/>
                  <a:pt x="4389" y="2787"/>
                </a:cubicBezTo>
                <a:cubicBezTo>
                  <a:pt x="4294" y="2764"/>
                  <a:pt x="4194" y="2769"/>
                  <a:pt x="4003" y="2674"/>
                </a:cubicBezTo>
                <a:cubicBezTo>
                  <a:pt x="3812" y="2579"/>
                  <a:pt x="3662" y="2501"/>
                  <a:pt x="3435" y="2310"/>
                </a:cubicBezTo>
                <a:cubicBezTo>
                  <a:pt x="3208" y="2119"/>
                  <a:pt x="3158" y="1942"/>
                  <a:pt x="2867" y="1719"/>
                </a:cubicBezTo>
                <a:cubicBezTo>
                  <a:pt x="2576" y="1496"/>
                  <a:pt x="2344" y="1329"/>
                  <a:pt x="1980" y="1197"/>
                </a:cubicBezTo>
                <a:cubicBezTo>
                  <a:pt x="1616" y="1065"/>
                  <a:pt x="1380" y="1146"/>
                  <a:pt x="1048" y="1060"/>
                </a:cubicBezTo>
                <a:cubicBezTo>
                  <a:pt x="716" y="974"/>
                  <a:pt x="530" y="974"/>
                  <a:pt x="321" y="765"/>
                </a:cubicBezTo>
                <a:cubicBezTo>
                  <a:pt x="112" y="556"/>
                  <a:pt x="53" y="242"/>
                  <a:pt x="3" y="15"/>
                </a:cubicBezTo>
                <a:lnTo>
                  <a:pt x="0" y="0"/>
                </a:lnTo>
                <a:close/>
              </a:path>
            </a:pathLst>
          </a:custGeom>
          <a:solidFill>
            <a:srgbClr val="B3D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494665" y="6036945"/>
            <a:ext cx="3037205" cy="81788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972" h="1339">
                <a:moveTo>
                  <a:pt x="2687" y="0"/>
                </a:moveTo>
                <a:cubicBezTo>
                  <a:pt x="2825" y="1"/>
                  <a:pt x="2966" y="11"/>
                  <a:pt x="3135" y="36"/>
                </a:cubicBezTo>
                <a:cubicBezTo>
                  <a:pt x="3520" y="94"/>
                  <a:pt x="3728" y="178"/>
                  <a:pt x="4054" y="325"/>
                </a:cubicBezTo>
                <a:cubicBezTo>
                  <a:pt x="4380" y="473"/>
                  <a:pt x="4582" y="569"/>
                  <a:pt x="4766" y="775"/>
                </a:cubicBezTo>
                <a:cubicBezTo>
                  <a:pt x="4944" y="974"/>
                  <a:pt x="4949" y="1124"/>
                  <a:pt x="4971" y="1332"/>
                </a:cubicBezTo>
                <a:lnTo>
                  <a:pt x="4972" y="1339"/>
                </a:lnTo>
                <a:lnTo>
                  <a:pt x="0" y="1339"/>
                </a:lnTo>
                <a:lnTo>
                  <a:pt x="6" y="1333"/>
                </a:lnTo>
                <a:cubicBezTo>
                  <a:pt x="522" y="756"/>
                  <a:pt x="1168" y="317"/>
                  <a:pt x="1894" y="73"/>
                </a:cubicBezTo>
                <a:lnTo>
                  <a:pt x="1943" y="57"/>
                </a:lnTo>
                <a:lnTo>
                  <a:pt x="1959" y="55"/>
                </a:lnTo>
                <a:cubicBezTo>
                  <a:pt x="2012" y="48"/>
                  <a:pt x="2068" y="42"/>
                  <a:pt x="2127" y="36"/>
                </a:cubicBezTo>
                <a:cubicBezTo>
                  <a:pt x="2340" y="15"/>
                  <a:pt x="2511" y="-1"/>
                  <a:pt x="2687" y="0"/>
                </a:cubicBezTo>
                <a:close/>
              </a:path>
            </a:pathLst>
          </a:custGeom>
          <a:solidFill>
            <a:srgbClr val="FFC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1905"/>
            <a:ext cx="5384800" cy="2699385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15830" h="11244">
                <a:moveTo>
                  <a:pt x="0" y="0"/>
                </a:moveTo>
                <a:lnTo>
                  <a:pt x="15755" y="0"/>
                </a:lnTo>
                <a:lnTo>
                  <a:pt x="15759" y="41"/>
                </a:lnTo>
                <a:cubicBezTo>
                  <a:pt x="15765" y="96"/>
                  <a:pt x="15771" y="153"/>
                  <a:pt x="15777" y="210"/>
                </a:cubicBezTo>
                <a:cubicBezTo>
                  <a:pt x="15877" y="1131"/>
                  <a:pt x="15877" y="1564"/>
                  <a:pt x="15401" y="2376"/>
                </a:cubicBezTo>
                <a:cubicBezTo>
                  <a:pt x="14924" y="3189"/>
                  <a:pt x="14299" y="3922"/>
                  <a:pt x="13401" y="4274"/>
                </a:cubicBezTo>
                <a:cubicBezTo>
                  <a:pt x="12499" y="4626"/>
                  <a:pt x="12048" y="4110"/>
                  <a:pt x="10898" y="4138"/>
                </a:cubicBezTo>
                <a:cubicBezTo>
                  <a:pt x="9748" y="4166"/>
                  <a:pt x="8747" y="4166"/>
                  <a:pt x="7645" y="4410"/>
                </a:cubicBezTo>
                <a:cubicBezTo>
                  <a:pt x="6547" y="4654"/>
                  <a:pt x="6145" y="4870"/>
                  <a:pt x="5394" y="5359"/>
                </a:cubicBezTo>
                <a:cubicBezTo>
                  <a:pt x="4644" y="5844"/>
                  <a:pt x="4396" y="6196"/>
                  <a:pt x="3897" y="6848"/>
                </a:cubicBezTo>
                <a:cubicBezTo>
                  <a:pt x="3394" y="7497"/>
                  <a:pt x="3420" y="7877"/>
                  <a:pt x="2895" y="8610"/>
                </a:cubicBezTo>
                <a:cubicBezTo>
                  <a:pt x="2370" y="9339"/>
                  <a:pt x="2093" y="9907"/>
                  <a:pt x="1269" y="10504"/>
                </a:cubicBezTo>
                <a:cubicBezTo>
                  <a:pt x="831" y="10820"/>
                  <a:pt x="470" y="11046"/>
                  <a:pt x="59" y="11220"/>
                </a:cubicBezTo>
                <a:lnTo>
                  <a:pt x="0" y="11244"/>
                </a:lnTo>
                <a:lnTo>
                  <a:pt x="0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-7620" y="2855595"/>
            <a:ext cx="12199620" cy="3181350"/>
          </a:xfrm>
          <a:custGeom>
            <a:avLst/>
            <a:gdLst>
              <a:gd name="connisteX0" fmla="*/ 0 w 10382250"/>
              <a:gd name="connsiteY0" fmla="*/ 3181350 h 3181350"/>
              <a:gd name="connisteX1" fmla="*/ 533400 w 10382250"/>
              <a:gd name="connsiteY1" fmla="*/ 2609850 h 3181350"/>
              <a:gd name="connisteX2" fmla="*/ 2000250 w 10382250"/>
              <a:gd name="connsiteY2" fmla="*/ 2324100 h 3181350"/>
              <a:gd name="connisteX3" fmla="*/ 3810000 w 10382250"/>
              <a:gd name="connsiteY3" fmla="*/ 2286000 h 3181350"/>
              <a:gd name="connisteX4" fmla="*/ 5314950 w 10382250"/>
              <a:gd name="connsiteY4" fmla="*/ 2667000 h 3181350"/>
              <a:gd name="connisteX5" fmla="*/ 7315200 w 10382250"/>
              <a:gd name="connsiteY5" fmla="*/ 1600200 h 3181350"/>
              <a:gd name="connisteX6" fmla="*/ 8610600 w 10382250"/>
              <a:gd name="connsiteY6" fmla="*/ 704850 h 3181350"/>
              <a:gd name="connisteX7" fmla="*/ 9791700 w 10382250"/>
              <a:gd name="connsiteY7" fmla="*/ 457200 h 3181350"/>
              <a:gd name="connisteX8" fmla="*/ 10382250 w 10382250"/>
              <a:gd name="connsiteY8" fmla="*/ 0 h 31813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10382250" h="3181350">
                <a:moveTo>
                  <a:pt x="0" y="3181350"/>
                </a:moveTo>
                <a:cubicBezTo>
                  <a:pt x="77470" y="3072765"/>
                  <a:pt x="133350" y="2781300"/>
                  <a:pt x="533400" y="2609850"/>
                </a:cubicBezTo>
                <a:cubicBezTo>
                  <a:pt x="933450" y="2438400"/>
                  <a:pt x="1344930" y="2388870"/>
                  <a:pt x="2000250" y="2324100"/>
                </a:cubicBezTo>
                <a:cubicBezTo>
                  <a:pt x="2655570" y="2259330"/>
                  <a:pt x="3147060" y="2217420"/>
                  <a:pt x="3810000" y="2286000"/>
                </a:cubicBezTo>
                <a:cubicBezTo>
                  <a:pt x="4472940" y="2354580"/>
                  <a:pt x="4613910" y="2804160"/>
                  <a:pt x="5314950" y="2667000"/>
                </a:cubicBezTo>
                <a:cubicBezTo>
                  <a:pt x="6015990" y="2529840"/>
                  <a:pt x="6656070" y="1992630"/>
                  <a:pt x="7315200" y="1600200"/>
                </a:cubicBezTo>
                <a:cubicBezTo>
                  <a:pt x="7974330" y="1207770"/>
                  <a:pt x="8115300" y="933450"/>
                  <a:pt x="8610600" y="704850"/>
                </a:cubicBezTo>
                <a:cubicBezTo>
                  <a:pt x="9105900" y="476250"/>
                  <a:pt x="9437370" y="598170"/>
                  <a:pt x="9791700" y="457200"/>
                </a:cubicBezTo>
                <a:cubicBezTo>
                  <a:pt x="10146030" y="316230"/>
                  <a:pt x="10287635" y="86360"/>
                  <a:pt x="10382250" y="0"/>
                </a:cubicBezTo>
              </a:path>
            </a:pathLst>
          </a:custGeom>
          <a:noFill/>
          <a:ln>
            <a:solidFill>
              <a:srgbClr val="FFC675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flipV="1">
            <a:off x="9975850" y="5854065"/>
            <a:ext cx="2215515" cy="99314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044" h="2359">
                <a:moveTo>
                  <a:pt x="543" y="0"/>
                </a:moveTo>
                <a:lnTo>
                  <a:pt x="4044" y="0"/>
                </a:lnTo>
                <a:lnTo>
                  <a:pt x="4044" y="656"/>
                </a:lnTo>
                <a:lnTo>
                  <a:pt x="4027" y="657"/>
                </a:lnTo>
                <a:cubicBezTo>
                  <a:pt x="3920" y="665"/>
                  <a:pt x="3814" y="679"/>
                  <a:pt x="3704" y="703"/>
                </a:cubicBezTo>
                <a:cubicBezTo>
                  <a:pt x="3451" y="757"/>
                  <a:pt x="3359" y="806"/>
                  <a:pt x="3187" y="915"/>
                </a:cubicBezTo>
                <a:cubicBezTo>
                  <a:pt x="3015" y="1023"/>
                  <a:pt x="2958" y="1102"/>
                  <a:pt x="2843" y="1248"/>
                </a:cubicBezTo>
                <a:cubicBezTo>
                  <a:pt x="2728" y="1393"/>
                  <a:pt x="2734" y="1478"/>
                  <a:pt x="2613" y="1642"/>
                </a:cubicBezTo>
                <a:cubicBezTo>
                  <a:pt x="2493" y="1805"/>
                  <a:pt x="2429" y="1932"/>
                  <a:pt x="2240" y="2066"/>
                </a:cubicBezTo>
                <a:cubicBezTo>
                  <a:pt x="2051" y="2199"/>
                  <a:pt x="1924" y="2260"/>
                  <a:pt x="1665" y="2308"/>
                </a:cubicBezTo>
                <a:cubicBezTo>
                  <a:pt x="1407" y="2357"/>
                  <a:pt x="1206" y="2393"/>
                  <a:pt x="948" y="2308"/>
                </a:cubicBezTo>
                <a:cubicBezTo>
                  <a:pt x="690" y="2223"/>
                  <a:pt x="557" y="2066"/>
                  <a:pt x="374" y="1884"/>
                </a:cubicBezTo>
                <a:cubicBezTo>
                  <a:pt x="190" y="1702"/>
                  <a:pt x="92" y="1612"/>
                  <a:pt x="29" y="1399"/>
                </a:cubicBezTo>
                <a:cubicBezTo>
                  <a:pt x="-33" y="1187"/>
                  <a:pt x="18" y="1048"/>
                  <a:pt x="58" y="824"/>
                </a:cubicBezTo>
                <a:cubicBezTo>
                  <a:pt x="64" y="789"/>
                  <a:pt x="71" y="755"/>
                  <a:pt x="78" y="723"/>
                </a:cubicBezTo>
                <a:lnTo>
                  <a:pt x="81" y="710"/>
                </a:lnTo>
                <a:lnTo>
                  <a:pt x="86" y="700"/>
                </a:lnTo>
                <a:cubicBezTo>
                  <a:pt x="213" y="462"/>
                  <a:pt x="358" y="237"/>
                  <a:pt x="521" y="28"/>
                </a:cubicBezTo>
                <a:lnTo>
                  <a:pt x="543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315460" y="756920"/>
            <a:ext cx="461137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dist">
              <a:buClrTx/>
              <a:buSzTx/>
              <a:buFontTx/>
            </a:pPr>
            <a:r>
              <a:rPr lang="zh-CN" altLang="zh-CN" sz="4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形成原因</a:t>
            </a:r>
            <a:endParaRPr lang="zh-CN" altLang="zh-CN" sz="4000" b="1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" panose="020B0500000000000000" charset="-122"/>
              <a:ea typeface="思源黑体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00455" y="1357630"/>
            <a:ext cx="9249410" cy="52851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1</a:t>
            </a: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、先天遗传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2</a:t>
            </a: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、大病或术后，元气大伤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3</a:t>
            </a: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、长期的过度用脑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4</a:t>
            </a: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、重体力劳动者或者职业运动员，若干年下来，形体过劳会伤气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5</a:t>
            </a: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、节食造成的气虚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75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8926830" y="6350"/>
            <a:ext cx="3282315" cy="2118995"/>
          </a:xfrm>
          <a:custGeom>
            <a:avLst/>
            <a:gdLst>
              <a:gd name="connisteX0" fmla="*/ 15067 w 3140621"/>
              <a:gd name="connsiteY0" fmla="*/ 735626 h 2509664"/>
              <a:gd name="connisteX1" fmla="*/ 216997 w 3140621"/>
              <a:gd name="connsiteY1" fmla="*/ 1211876 h 2509664"/>
              <a:gd name="connisteX2" fmla="*/ 678642 w 3140621"/>
              <a:gd name="connsiteY2" fmla="*/ 1399201 h 2509664"/>
              <a:gd name="connisteX3" fmla="*/ 1270462 w 3140621"/>
              <a:gd name="connsiteY3" fmla="*/ 1486196 h 2509664"/>
              <a:gd name="connisteX4" fmla="*/ 1833707 w 3140621"/>
              <a:gd name="connsiteY4" fmla="*/ 1817666 h 2509664"/>
              <a:gd name="connisteX5" fmla="*/ 2194387 w 3140621"/>
              <a:gd name="connsiteY5" fmla="*/ 2192951 h 2509664"/>
              <a:gd name="connisteX6" fmla="*/ 2555067 w 3140621"/>
              <a:gd name="connsiteY6" fmla="*/ 2424091 h 2509664"/>
              <a:gd name="connisteX7" fmla="*/ 2800177 w 3140621"/>
              <a:gd name="connsiteY7" fmla="*/ 2495846 h 2509664"/>
              <a:gd name="connisteX8" fmla="*/ 2857962 w 3140621"/>
              <a:gd name="connsiteY8" fmla="*/ 2495846 h 2509664"/>
              <a:gd name="connisteX9" fmla="*/ 2915747 w 3140621"/>
              <a:gd name="connsiteY9" fmla="*/ 2495846 h 2509664"/>
              <a:gd name="connisteX10" fmla="*/ 3002107 w 3140621"/>
              <a:gd name="connsiteY10" fmla="*/ 2467271 h 2509664"/>
              <a:gd name="connisteX11" fmla="*/ 3117677 w 3140621"/>
              <a:gd name="connsiteY11" fmla="*/ 2323126 h 2509664"/>
              <a:gd name="connisteX12" fmla="*/ 3117677 w 3140621"/>
              <a:gd name="connsiteY12" fmla="*/ 793411 h 2509664"/>
              <a:gd name="connisteX13" fmla="*/ 2930352 w 3140621"/>
              <a:gd name="connsiteY13" fmla="*/ 188256 h 2509664"/>
              <a:gd name="connisteX14" fmla="*/ 1544782 w 3140621"/>
              <a:gd name="connsiteY14" fmla="*/ 931 h 2509664"/>
              <a:gd name="connisteX15" fmla="*/ 289387 w 3140621"/>
              <a:gd name="connsiteY15" fmla="*/ 145076 h 2509664"/>
              <a:gd name="connisteX16" fmla="*/ 58247 w 3140621"/>
              <a:gd name="connsiteY16" fmla="*/ 491151 h 2509664"/>
              <a:gd name="connisteX17" fmla="*/ 15067 w 3140621"/>
              <a:gd name="connsiteY17" fmla="*/ 735626 h 25096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</a:cxnLst>
            <a:rect l="l" t="t" r="r" b="b"/>
            <a:pathLst>
              <a:path w="4450" h="2797">
                <a:moveTo>
                  <a:pt x="0" y="0"/>
                </a:moveTo>
                <a:lnTo>
                  <a:pt x="4450" y="0"/>
                </a:lnTo>
                <a:lnTo>
                  <a:pt x="4450" y="2797"/>
                </a:lnTo>
                <a:lnTo>
                  <a:pt x="4448" y="2797"/>
                </a:lnTo>
                <a:cubicBezTo>
                  <a:pt x="4439" y="2798"/>
                  <a:pt x="4422" y="2795"/>
                  <a:pt x="4389" y="2787"/>
                </a:cubicBezTo>
                <a:cubicBezTo>
                  <a:pt x="4294" y="2764"/>
                  <a:pt x="4194" y="2769"/>
                  <a:pt x="4003" y="2674"/>
                </a:cubicBezTo>
                <a:cubicBezTo>
                  <a:pt x="3812" y="2579"/>
                  <a:pt x="3662" y="2501"/>
                  <a:pt x="3435" y="2310"/>
                </a:cubicBezTo>
                <a:cubicBezTo>
                  <a:pt x="3208" y="2119"/>
                  <a:pt x="3158" y="1942"/>
                  <a:pt x="2867" y="1719"/>
                </a:cubicBezTo>
                <a:cubicBezTo>
                  <a:pt x="2576" y="1496"/>
                  <a:pt x="2344" y="1329"/>
                  <a:pt x="1980" y="1197"/>
                </a:cubicBezTo>
                <a:cubicBezTo>
                  <a:pt x="1616" y="1065"/>
                  <a:pt x="1380" y="1146"/>
                  <a:pt x="1048" y="1060"/>
                </a:cubicBezTo>
                <a:cubicBezTo>
                  <a:pt x="716" y="974"/>
                  <a:pt x="530" y="974"/>
                  <a:pt x="321" y="765"/>
                </a:cubicBezTo>
                <a:cubicBezTo>
                  <a:pt x="112" y="556"/>
                  <a:pt x="53" y="242"/>
                  <a:pt x="3" y="15"/>
                </a:cubicBezTo>
                <a:lnTo>
                  <a:pt x="0" y="0"/>
                </a:lnTo>
                <a:close/>
              </a:path>
            </a:pathLst>
          </a:custGeom>
          <a:solidFill>
            <a:srgbClr val="B3D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494665" y="6036945"/>
            <a:ext cx="3037205" cy="81788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972" h="1339">
                <a:moveTo>
                  <a:pt x="2687" y="0"/>
                </a:moveTo>
                <a:cubicBezTo>
                  <a:pt x="2825" y="1"/>
                  <a:pt x="2966" y="11"/>
                  <a:pt x="3135" y="36"/>
                </a:cubicBezTo>
                <a:cubicBezTo>
                  <a:pt x="3520" y="94"/>
                  <a:pt x="3728" y="178"/>
                  <a:pt x="4054" y="325"/>
                </a:cubicBezTo>
                <a:cubicBezTo>
                  <a:pt x="4380" y="473"/>
                  <a:pt x="4582" y="569"/>
                  <a:pt x="4766" y="775"/>
                </a:cubicBezTo>
                <a:cubicBezTo>
                  <a:pt x="4944" y="974"/>
                  <a:pt x="4949" y="1124"/>
                  <a:pt x="4971" y="1332"/>
                </a:cubicBezTo>
                <a:lnTo>
                  <a:pt x="4972" y="1339"/>
                </a:lnTo>
                <a:lnTo>
                  <a:pt x="0" y="1339"/>
                </a:lnTo>
                <a:lnTo>
                  <a:pt x="6" y="1333"/>
                </a:lnTo>
                <a:cubicBezTo>
                  <a:pt x="522" y="756"/>
                  <a:pt x="1168" y="317"/>
                  <a:pt x="1894" y="73"/>
                </a:cubicBezTo>
                <a:lnTo>
                  <a:pt x="1943" y="57"/>
                </a:lnTo>
                <a:lnTo>
                  <a:pt x="1959" y="55"/>
                </a:lnTo>
                <a:cubicBezTo>
                  <a:pt x="2012" y="48"/>
                  <a:pt x="2068" y="42"/>
                  <a:pt x="2127" y="36"/>
                </a:cubicBezTo>
                <a:cubicBezTo>
                  <a:pt x="2340" y="15"/>
                  <a:pt x="2511" y="-1"/>
                  <a:pt x="2687" y="0"/>
                </a:cubicBezTo>
                <a:close/>
              </a:path>
            </a:pathLst>
          </a:custGeom>
          <a:solidFill>
            <a:srgbClr val="FFC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1905"/>
            <a:ext cx="5384800" cy="2699385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15830" h="11244">
                <a:moveTo>
                  <a:pt x="0" y="0"/>
                </a:moveTo>
                <a:lnTo>
                  <a:pt x="15755" y="0"/>
                </a:lnTo>
                <a:lnTo>
                  <a:pt x="15759" y="41"/>
                </a:lnTo>
                <a:cubicBezTo>
                  <a:pt x="15765" y="96"/>
                  <a:pt x="15771" y="153"/>
                  <a:pt x="15777" y="210"/>
                </a:cubicBezTo>
                <a:cubicBezTo>
                  <a:pt x="15877" y="1131"/>
                  <a:pt x="15877" y="1564"/>
                  <a:pt x="15401" y="2376"/>
                </a:cubicBezTo>
                <a:cubicBezTo>
                  <a:pt x="14924" y="3189"/>
                  <a:pt x="14299" y="3922"/>
                  <a:pt x="13401" y="4274"/>
                </a:cubicBezTo>
                <a:cubicBezTo>
                  <a:pt x="12499" y="4626"/>
                  <a:pt x="12048" y="4110"/>
                  <a:pt x="10898" y="4138"/>
                </a:cubicBezTo>
                <a:cubicBezTo>
                  <a:pt x="9748" y="4166"/>
                  <a:pt x="8747" y="4166"/>
                  <a:pt x="7645" y="4410"/>
                </a:cubicBezTo>
                <a:cubicBezTo>
                  <a:pt x="6547" y="4654"/>
                  <a:pt x="6145" y="4870"/>
                  <a:pt x="5394" y="5359"/>
                </a:cubicBezTo>
                <a:cubicBezTo>
                  <a:pt x="4644" y="5844"/>
                  <a:pt x="4396" y="6196"/>
                  <a:pt x="3897" y="6848"/>
                </a:cubicBezTo>
                <a:cubicBezTo>
                  <a:pt x="3394" y="7497"/>
                  <a:pt x="3420" y="7877"/>
                  <a:pt x="2895" y="8610"/>
                </a:cubicBezTo>
                <a:cubicBezTo>
                  <a:pt x="2370" y="9339"/>
                  <a:pt x="2093" y="9907"/>
                  <a:pt x="1269" y="10504"/>
                </a:cubicBezTo>
                <a:cubicBezTo>
                  <a:pt x="831" y="10820"/>
                  <a:pt x="470" y="11046"/>
                  <a:pt x="59" y="11220"/>
                </a:cubicBezTo>
                <a:lnTo>
                  <a:pt x="0" y="11244"/>
                </a:lnTo>
                <a:lnTo>
                  <a:pt x="0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-7620" y="2855595"/>
            <a:ext cx="12199620" cy="3181350"/>
          </a:xfrm>
          <a:custGeom>
            <a:avLst/>
            <a:gdLst>
              <a:gd name="connisteX0" fmla="*/ 0 w 10382250"/>
              <a:gd name="connsiteY0" fmla="*/ 3181350 h 3181350"/>
              <a:gd name="connisteX1" fmla="*/ 533400 w 10382250"/>
              <a:gd name="connsiteY1" fmla="*/ 2609850 h 3181350"/>
              <a:gd name="connisteX2" fmla="*/ 2000250 w 10382250"/>
              <a:gd name="connsiteY2" fmla="*/ 2324100 h 3181350"/>
              <a:gd name="connisteX3" fmla="*/ 3810000 w 10382250"/>
              <a:gd name="connsiteY3" fmla="*/ 2286000 h 3181350"/>
              <a:gd name="connisteX4" fmla="*/ 5314950 w 10382250"/>
              <a:gd name="connsiteY4" fmla="*/ 2667000 h 3181350"/>
              <a:gd name="connisteX5" fmla="*/ 7315200 w 10382250"/>
              <a:gd name="connsiteY5" fmla="*/ 1600200 h 3181350"/>
              <a:gd name="connisteX6" fmla="*/ 8610600 w 10382250"/>
              <a:gd name="connsiteY6" fmla="*/ 704850 h 3181350"/>
              <a:gd name="connisteX7" fmla="*/ 9791700 w 10382250"/>
              <a:gd name="connsiteY7" fmla="*/ 457200 h 3181350"/>
              <a:gd name="connisteX8" fmla="*/ 10382250 w 10382250"/>
              <a:gd name="connsiteY8" fmla="*/ 0 h 31813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10382250" h="3181350">
                <a:moveTo>
                  <a:pt x="0" y="3181350"/>
                </a:moveTo>
                <a:cubicBezTo>
                  <a:pt x="77470" y="3072765"/>
                  <a:pt x="133350" y="2781300"/>
                  <a:pt x="533400" y="2609850"/>
                </a:cubicBezTo>
                <a:cubicBezTo>
                  <a:pt x="933450" y="2438400"/>
                  <a:pt x="1344930" y="2388870"/>
                  <a:pt x="2000250" y="2324100"/>
                </a:cubicBezTo>
                <a:cubicBezTo>
                  <a:pt x="2655570" y="2259330"/>
                  <a:pt x="3147060" y="2217420"/>
                  <a:pt x="3810000" y="2286000"/>
                </a:cubicBezTo>
                <a:cubicBezTo>
                  <a:pt x="4472940" y="2354580"/>
                  <a:pt x="4613910" y="2804160"/>
                  <a:pt x="5314950" y="2667000"/>
                </a:cubicBezTo>
                <a:cubicBezTo>
                  <a:pt x="6015990" y="2529840"/>
                  <a:pt x="6656070" y="1992630"/>
                  <a:pt x="7315200" y="1600200"/>
                </a:cubicBezTo>
                <a:cubicBezTo>
                  <a:pt x="7974330" y="1207770"/>
                  <a:pt x="8115300" y="933450"/>
                  <a:pt x="8610600" y="704850"/>
                </a:cubicBezTo>
                <a:cubicBezTo>
                  <a:pt x="9105900" y="476250"/>
                  <a:pt x="9437370" y="598170"/>
                  <a:pt x="9791700" y="457200"/>
                </a:cubicBezTo>
                <a:cubicBezTo>
                  <a:pt x="10146030" y="316230"/>
                  <a:pt x="10287635" y="86360"/>
                  <a:pt x="10382250" y="0"/>
                </a:cubicBezTo>
              </a:path>
            </a:pathLst>
          </a:custGeom>
          <a:noFill/>
          <a:ln>
            <a:solidFill>
              <a:srgbClr val="FFC675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flipV="1">
            <a:off x="9975850" y="5854065"/>
            <a:ext cx="2215515" cy="99314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044" h="2359">
                <a:moveTo>
                  <a:pt x="543" y="0"/>
                </a:moveTo>
                <a:lnTo>
                  <a:pt x="4044" y="0"/>
                </a:lnTo>
                <a:lnTo>
                  <a:pt x="4044" y="656"/>
                </a:lnTo>
                <a:lnTo>
                  <a:pt x="4027" y="657"/>
                </a:lnTo>
                <a:cubicBezTo>
                  <a:pt x="3920" y="665"/>
                  <a:pt x="3814" y="679"/>
                  <a:pt x="3704" y="703"/>
                </a:cubicBezTo>
                <a:cubicBezTo>
                  <a:pt x="3451" y="757"/>
                  <a:pt x="3359" y="806"/>
                  <a:pt x="3187" y="915"/>
                </a:cubicBezTo>
                <a:cubicBezTo>
                  <a:pt x="3015" y="1023"/>
                  <a:pt x="2958" y="1102"/>
                  <a:pt x="2843" y="1248"/>
                </a:cubicBezTo>
                <a:cubicBezTo>
                  <a:pt x="2728" y="1393"/>
                  <a:pt x="2734" y="1478"/>
                  <a:pt x="2613" y="1642"/>
                </a:cubicBezTo>
                <a:cubicBezTo>
                  <a:pt x="2493" y="1805"/>
                  <a:pt x="2429" y="1932"/>
                  <a:pt x="2240" y="2066"/>
                </a:cubicBezTo>
                <a:cubicBezTo>
                  <a:pt x="2051" y="2199"/>
                  <a:pt x="1924" y="2260"/>
                  <a:pt x="1665" y="2308"/>
                </a:cubicBezTo>
                <a:cubicBezTo>
                  <a:pt x="1407" y="2357"/>
                  <a:pt x="1206" y="2393"/>
                  <a:pt x="948" y="2308"/>
                </a:cubicBezTo>
                <a:cubicBezTo>
                  <a:pt x="690" y="2223"/>
                  <a:pt x="557" y="2066"/>
                  <a:pt x="374" y="1884"/>
                </a:cubicBezTo>
                <a:cubicBezTo>
                  <a:pt x="190" y="1702"/>
                  <a:pt x="92" y="1612"/>
                  <a:pt x="29" y="1399"/>
                </a:cubicBezTo>
                <a:cubicBezTo>
                  <a:pt x="-33" y="1187"/>
                  <a:pt x="18" y="1048"/>
                  <a:pt x="58" y="824"/>
                </a:cubicBezTo>
                <a:cubicBezTo>
                  <a:pt x="64" y="789"/>
                  <a:pt x="71" y="755"/>
                  <a:pt x="78" y="723"/>
                </a:cubicBezTo>
                <a:lnTo>
                  <a:pt x="81" y="710"/>
                </a:lnTo>
                <a:lnTo>
                  <a:pt x="86" y="700"/>
                </a:lnTo>
                <a:cubicBezTo>
                  <a:pt x="213" y="462"/>
                  <a:pt x="358" y="237"/>
                  <a:pt x="521" y="28"/>
                </a:cubicBezTo>
                <a:lnTo>
                  <a:pt x="543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531870" y="439420"/>
            <a:ext cx="590867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dist">
              <a:buClrTx/>
              <a:buSzTx/>
              <a:buFontTx/>
            </a:pPr>
            <a:r>
              <a:rPr lang="zh-CN" altLang="zh-CN" sz="4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+mn-ea"/>
              </a:rPr>
              <a:t>气虚体质</a:t>
            </a:r>
            <a:r>
              <a:rPr lang="zh-CN" altLang="zh-CN" sz="4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+mn-ea"/>
              </a:rPr>
              <a:t>的养生指导</a:t>
            </a:r>
            <a:endParaRPr lang="zh-CN" altLang="zh-CN" sz="4000" b="1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3240" y="1396365"/>
            <a:ext cx="11324590" cy="5285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饮食调理：</a:t>
            </a: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要注意多吃有益气健脾的食物，可常食粳米、糯米、小米、大麦、山药、红薯、马铃薯、胡萝卜、黄豆、白扁豆、香菇、大枣、豆腐、鸡肉、鹅肉、鹌鹑、牛肉、狗肉、鱼类、蜂蜜等。少吃具有耗气作用的食物，如空心菜、生萝卜等。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Arial" panose="020B0604020202020204" pitchFamily="34" charset="0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参考食疗方：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Arial" panose="020B0604020202020204" pitchFamily="34" charset="0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（</a:t>
            </a: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1</a:t>
            </a: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）茯苓山药体质膏方：茯苓、山药、芡实、莲子组方。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Arial" panose="020B0604020202020204" pitchFamily="34" charset="0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（</a:t>
            </a: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2</a:t>
            </a: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）山药粥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Arial" panose="020B0604020202020204" pitchFamily="34" charset="0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运动保健：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避免剧烈的运动，做一些舒缓的运动，如太极拳、太极剑等。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75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8926830" y="6350"/>
            <a:ext cx="3282315" cy="2118995"/>
          </a:xfrm>
          <a:custGeom>
            <a:avLst/>
            <a:gdLst>
              <a:gd name="connisteX0" fmla="*/ 15067 w 3140621"/>
              <a:gd name="connsiteY0" fmla="*/ 735626 h 2509664"/>
              <a:gd name="connisteX1" fmla="*/ 216997 w 3140621"/>
              <a:gd name="connsiteY1" fmla="*/ 1211876 h 2509664"/>
              <a:gd name="connisteX2" fmla="*/ 678642 w 3140621"/>
              <a:gd name="connsiteY2" fmla="*/ 1399201 h 2509664"/>
              <a:gd name="connisteX3" fmla="*/ 1270462 w 3140621"/>
              <a:gd name="connsiteY3" fmla="*/ 1486196 h 2509664"/>
              <a:gd name="connisteX4" fmla="*/ 1833707 w 3140621"/>
              <a:gd name="connsiteY4" fmla="*/ 1817666 h 2509664"/>
              <a:gd name="connisteX5" fmla="*/ 2194387 w 3140621"/>
              <a:gd name="connsiteY5" fmla="*/ 2192951 h 2509664"/>
              <a:gd name="connisteX6" fmla="*/ 2555067 w 3140621"/>
              <a:gd name="connsiteY6" fmla="*/ 2424091 h 2509664"/>
              <a:gd name="connisteX7" fmla="*/ 2800177 w 3140621"/>
              <a:gd name="connsiteY7" fmla="*/ 2495846 h 2509664"/>
              <a:gd name="connisteX8" fmla="*/ 2857962 w 3140621"/>
              <a:gd name="connsiteY8" fmla="*/ 2495846 h 2509664"/>
              <a:gd name="connisteX9" fmla="*/ 2915747 w 3140621"/>
              <a:gd name="connsiteY9" fmla="*/ 2495846 h 2509664"/>
              <a:gd name="connisteX10" fmla="*/ 3002107 w 3140621"/>
              <a:gd name="connsiteY10" fmla="*/ 2467271 h 2509664"/>
              <a:gd name="connisteX11" fmla="*/ 3117677 w 3140621"/>
              <a:gd name="connsiteY11" fmla="*/ 2323126 h 2509664"/>
              <a:gd name="connisteX12" fmla="*/ 3117677 w 3140621"/>
              <a:gd name="connsiteY12" fmla="*/ 793411 h 2509664"/>
              <a:gd name="connisteX13" fmla="*/ 2930352 w 3140621"/>
              <a:gd name="connsiteY13" fmla="*/ 188256 h 2509664"/>
              <a:gd name="connisteX14" fmla="*/ 1544782 w 3140621"/>
              <a:gd name="connsiteY14" fmla="*/ 931 h 2509664"/>
              <a:gd name="connisteX15" fmla="*/ 289387 w 3140621"/>
              <a:gd name="connsiteY15" fmla="*/ 145076 h 2509664"/>
              <a:gd name="connisteX16" fmla="*/ 58247 w 3140621"/>
              <a:gd name="connsiteY16" fmla="*/ 491151 h 2509664"/>
              <a:gd name="connisteX17" fmla="*/ 15067 w 3140621"/>
              <a:gd name="connsiteY17" fmla="*/ 735626 h 25096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</a:cxnLst>
            <a:rect l="l" t="t" r="r" b="b"/>
            <a:pathLst>
              <a:path w="4450" h="2797">
                <a:moveTo>
                  <a:pt x="0" y="0"/>
                </a:moveTo>
                <a:lnTo>
                  <a:pt x="4450" y="0"/>
                </a:lnTo>
                <a:lnTo>
                  <a:pt x="4450" y="2797"/>
                </a:lnTo>
                <a:lnTo>
                  <a:pt x="4448" y="2797"/>
                </a:lnTo>
                <a:cubicBezTo>
                  <a:pt x="4439" y="2798"/>
                  <a:pt x="4422" y="2795"/>
                  <a:pt x="4389" y="2787"/>
                </a:cubicBezTo>
                <a:cubicBezTo>
                  <a:pt x="4294" y="2764"/>
                  <a:pt x="4194" y="2769"/>
                  <a:pt x="4003" y="2674"/>
                </a:cubicBezTo>
                <a:cubicBezTo>
                  <a:pt x="3812" y="2579"/>
                  <a:pt x="3662" y="2501"/>
                  <a:pt x="3435" y="2310"/>
                </a:cubicBezTo>
                <a:cubicBezTo>
                  <a:pt x="3208" y="2119"/>
                  <a:pt x="3158" y="1942"/>
                  <a:pt x="2867" y="1719"/>
                </a:cubicBezTo>
                <a:cubicBezTo>
                  <a:pt x="2576" y="1496"/>
                  <a:pt x="2344" y="1329"/>
                  <a:pt x="1980" y="1197"/>
                </a:cubicBezTo>
                <a:cubicBezTo>
                  <a:pt x="1616" y="1065"/>
                  <a:pt x="1380" y="1146"/>
                  <a:pt x="1048" y="1060"/>
                </a:cubicBezTo>
                <a:cubicBezTo>
                  <a:pt x="716" y="974"/>
                  <a:pt x="530" y="974"/>
                  <a:pt x="321" y="765"/>
                </a:cubicBezTo>
                <a:cubicBezTo>
                  <a:pt x="112" y="556"/>
                  <a:pt x="53" y="242"/>
                  <a:pt x="3" y="15"/>
                </a:cubicBezTo>
                <a:lnTo>
                  <a:pt x="0" y="0"/>
                </a:lnTo>
                <a:close/>
              </a:path>
            </a:pathLst>
          </a:custGeom>
          <a:solidFill>
            <a:srgbClr val="B3D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494665" y="6036945"/>
            <a:ext cx="3037205" cy="81788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972" h="1339">
                <a:moveTo>
                  <a:pt x="2687" y="0"/>
                </a:moveTo>
                <a:cubicBezTo>
                  <a:pt x="2825" y="1"/>
                  <a:pt x="2966" y="11"/>
                  <a:pt x="3135" y="36"/>
                </a:cubicBezTo>
                <a:cubicBezTo>
                  <a:pt x="3520" y="94"/>
                  <a:pt x="3728" y="178"/>
                  <a:pt x="4054" y="325"/>
                </a:cubicBezTo>
                <a:cubicBezTo>
                  <a:pt x="4380" y="473"/>
                  <a:pt x="4582" y="569"/>
                  <a:pt x="4766" y="775"/>
                </a:cubicBezTo>
                <a:cubicBezTo>
                  <a:pt x="4944" y="974"/>
                  <a:pt x="4949" y="1124"/>
                  <a:pt x="4971" y="1332"/>
                </a:cubicBezTo>
                <a:lnTo>
                  <a:pt x="4972" y="1339"/>
                </a:lnTo>
                <a:lnTo>
                  <a:pt x="0" y="1339"/>
                </a:lnTo>
                <a:lnTo>
                  <a:pt x="6" y="1333"/>
                </a:lnTo>
                <a:cubicBezTo>
                  <a:pt x="522" y="756"/>
                  <a:pt x="1168" y="317"/>
                  <a:pt x="1894" y="73"/>
                </a:cubicBezTo>
                <a:lnTo>
                  <a:pt x="1943" y="57"/>
                </a:lnTo>
                <a:lnTo>
                  <a:pt x="1959" y="55"/>
                </a:lnTo>
                <a:cubicBezTo>
                  <a:pt x="2012" y="48"/>
                  <a:pt x="2068" y="42"/>
                  <a:pt x="2127" y="36"/>
                </a:cubicBezTo>
                <a:cubicBezTo>
                  <a:pt x="2340" y="15"/>
                  <a:pt x="2511" y="-1"/>
                  <a:pt x="2687" y="0"/>
                </a:cubicBezTo>
                <a:close/>
              </a:path>
            </a:pathLst>
          </a:custGeom>
          <a:solidFill>
            <a:srgbClr val="FFC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1905"/>
            <a:ext cx="5384800" cy="2699385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15830" h="11244">
                <a:moveTo>
                  <a:pt x="0" y="0"/>
                </a:moveTo>
                <a:lnTo>
                  <a:pt x="15755" y="0"/>
                </a:lnTo>
                <a:lnTo>
                  <a:pt x="15759" y="41"/>
                </a:lnTo>
                <a:cubicBezTo>
                  <a:pt x="15765" y="96"/>
                  <a:pt x="15771" y="153"/>
                  <a:pt x="15777" y="210"/>
                </a:cubicBezTo>
                <a:cubicBezTo>
                  <a:pt x="15877" y="1131"/>
                  <a:pt x="15877" y="1564"/>
                  <a:pt x="15401" y="2376"/>
                </a:cubicBezTo>
                <a:cubicBezTo>
                  <a:pt x="14924" y="3189"/>
                  <a:pt x="14299" y="3922"/>
                  <a:pt x="13401" y="4274"/>
                </a:cubicBezTo>
                <a:cubicBezTo>
                  <a:pt x="12499" y="4626"/>
                  <a:pt x="12048" y="4110"/>
                  <a:pt x="10898" y="4138"/>
                </a:cubicBezTo>
                <a:cubicBezTo>
                  <a:pt x="9748" y="4166"/>
                  <a:pt x="8747" y="4166"/>
                  <a:pt x="7645" y="4410"/>
                </a:cubicBezTo>
                <a:cubicBezTo>
                  <a:pt x="6547" y="4654"/>
                  <a:pt x="6145" y="4870"/>
                  <a:pt x="5394" y="5359"/>
                </a:cubicBezTo>
                <a:cubicBezTo>
                  <a:pt x="4644" y="5844"/>
                  <a:pt x="4396" y="6196"/>
                  <a:pt x="3897" y="6848"/>
                </a:cubicBezTo>
                <a:cubicBezTo>
                  <a:pt x="3394" y="7497"/>
                  <a:pt x="3420" y="7877"/>
                  <a:pt x="2895" y="8610"/>
                </a:cubicBezTo>
                <a:cubicBezTo>
                  <a:pt x="2370" y="9339"/>
                  <a:pt x="2093" y="9907"/>
                  <a:pt x="1269" y="10504"/>
                </a:cubicBezTo>
                <a:cubicBezTo>
                  <a:pt x="831" y="10820"/>
                  <a:pt x="470" y="11046"/>
                  <a:pt x="59" y="11220"/>
                </a:cubicBezTo>
                <a:lnTo>
                  <a:pt x="0" y="11244"/>
                </a:lnTo>
                <a:lnTo>
                  <a:pt x="0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-7620" y="2855595"/>
            <a:ext cx="12199620" cy="3181350"/>
          </a:xfrm>
          <a:custGeom>
            <a:avLst/>
            <a:gdLst>
              <a:gd name="connisteX0" fmla="*/ 0 w 10382250"/>
              <a:gd name="connsiteY0" fmla="*/ 3181350 h 3181350"/>
              <a:gd name="connisteX1" fmla="*/ 533400 w 10382250"/>
              <a:gd name="connsiteY1" fmla="*/ 2609850 h 3181350"/>
              <a:gd name="connisteX2" fmla="*/ 2000250 w 10382250"/>
              <a:gd name="connsiteY2" fmla="*/ 2324100 h 3181350"/>
              <a:gd name="connisteX3" fmla="*/ 3810000 w 10382250"/>
              <a:gd name="connsiteY3" fmla="*/ 2286000 h 3181350"/>
              <a:gd name="connisteX4" fmla="*/ 5314950 w 10382250"/>
              <a:gd name="connsiteY4" fmla="*/ 2667000 h 3181350"/>
              <a:gd name="connisteX5" fmla="*/ 7315200 w 10382250"/>
              <a:gd name="connsiteY5" fmla="*/ 1600200 h 3181350"/>
              <a:gd name="connisteX6" fmla="*/ 8610600 w 10382250"/>
              <a:gd name="connsiteY6" fmla="*/ 704850 h 3181350"/>
              <a:gd name="connisteX7" fmla="*/ 9791700 w 10382250"/>
              <a:gd name="connsiteY7" fmla="*/ 457200 h 3181350"/>
              <a:gd name="connisteX8" fmla="*/ 10382250 w 10382250"/>
              <a:gd name="connsiteY8" fmla="*/ 0 h 31813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10382250" h="3181350">
                <a:moveTo>
                  <a:pt x="0" y="3181350"/>
                </a:moveTo>
                <a:cubicBezTo>
                  <a:pt x="77470" y="3072765"/>
                  <a:pt x="133350" y="2781300"/>
                  <a:pt x="533400" y="2609850"/>
                </a:cubicBezTo>
                <a:cubicBezTo>
                  <a:pt x="933450" y="2438400"/>
                  <a:pt x="1344930" y="2388870"/>
                  <a:pt x="2000250" y="2324100"/>
                </a:cubicBezTo>
                <a:cubicBezTo>
                  <a:pt x="2655570" y="2259330"/>
                  <a:pt x="3147060" y="2217420"/>
                  <a:pt x="3810000" y="2286000"/>
                </a:cubicBezTo>
                <a:cubicBezTo>
                  <a:pt x="4472940" y="2354580"/>
                  <a:pt x="4613910" y="2804160"/>
                  <a:pt x="5314950" y="2667000"/>
                </a:cubicBezTo>
                <a:cubicBezTo>
                  <a:pt x="6015990" y="2529840"/>
                  <a:pt x="6656070" y="1992630"/>
                  <a:pt x="7315200" y="1600200"/>
                </a:cubicBezTo>
                <a:cubicBezTo>
                  <a:pt x="7974330" y="1207770"/>
                  <a:pt x="8115300" y="933450"/>
                  <a:pt x="8610600" y="704850"/>
                </a:cubicBezTo>
                <a:cubicBezTo>
                  <a:pt x="9105900" y="476250"/>
                  <a:pt x="9437370" y="598170"/>
                  <a:pt x="9791700" y="457200"/>
                </a:cubicBezTo>
                <a:cubicBezTo>
                  <a:pt x="10146030" y="316230"/>
                  <a:pt x="10287635" y="86360"/>
                  <a:pt x="10382250" y="0"/>
                </a:cubicBezTo>
              </a:path>
            </a:pathLst>
          </a:custGeom>
          <a:noFill/>
          <a:ln>
            <a:solidFill>
              <a:srgbClr val="FFC675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flipV="1">
            <a:off x="9975850" y="5854065"/>
            <a:ext cx="2215515" cy="99314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044" h="2359">
                <a:moveTo>
                  <a:pt x="543" y="0"/>
                </a:moveTo>
                <a:lnTo>
                  <a:pt x="4044" y="0"/>
                </a:lnTo>
                <a:lnTo>
                  <a:pt x="4044" y="656"/>
                </a:lnTo>
                <a:lnTo>
                  <a:pt x="4027" y="657"/>
                </a:lnTo>
                <a:cubicBezTo>
                  <a:pt x="3920" y="665"/>
                  <a:pt x="3814" y="679"/>
                  <a:pt x="3704" y="703"/>
                </a:cubicBezTo>
                <a:cubicBezTo>
                  <a:pt x="3451" y="757"/>
                  <a:pt x="3359" y="806"/>
                  <a:pt x="3187" y="915"/>
                </a:cubicBezTo>
                <a:cubicBezTo>
                  <a:pt x="3015" y="1023"/>
                  <a:pt x="2958" y="1102"/>
                  <a:pt x="2843" y="1248"/>
                </a:cubicBezTo>
                <a:cubicBezTo>
                  <a:pt x="2728" y="1393"/>
                  <a:pt x="2734" y="1478"/>
                  <a:pt x="2613" y="1642"/>
                </a:cubicBezTo>
                <a:cubicBezTo>
                  <a:pt x="2493" y="1805"/>
                  <a:pt x="2429" y="1932"/>
                  <a:pt x="2240" y="2066"/>
                </a:cubicBezTo>
                <a:cubicBezTo>
                  <a:pt x="2051" y="2199"/>
                  <a:pt x="1924" y="2260"/>
                  <a:pt x="1665" y="2308"/>
                </a:cubicBezTo>
                <a:cubicBezTo>
                  <a:pt x="1407" y="2357"/>
                  <a:pt x="1206" y="2393"/>
                  <a:pt x="948" y="2308"/>
                </a:cubicBezTo>
                <a:cubicBezTo>
                  <a:pt x="690" y="2223"/>
                  <a:pt x="557" y="2066"/>
                  <a:pt x="374" y="1884"/>
                </a:cubicBezTo>
                <a:cubicBezTo>
                  <a:pt x="190" y="1702"/>
                  <a:pt x="92" y="1612"/>
                  <a:pt x="29" y="1399"/>
                </a:cubicBezTo>
                <a:cubicBezTo>
                  <a:pt x="-33" y="1187"/>
                  <a:pt x="18" y="1048"/>
                  <a:pt x="58" y="824"/>
                </a:cubicBezTo>
                <a:cubicBezTo>
                  <a:pt x="64" y="789"/>
                  <a:pt x="71" y="755"/>
                  <a:pt x="78" y="723"/>
                </a:cubicBezTo>
                <a:lnTo>
                  <a:pt x="81" y="710"/>
                </a:lnTo>
                <a:lnTo>
                  <a:pt x="86" y="700"/>
                </a:lnTo>
                <a:cubicBezTo>
                  <a:pt x="213" y="462"/>
                  <a:pt x="358" y="237"/>
                  <a:pt x="521" y="28"/>
                </a:cubicBezTo>
                <a:lnTo>
                  <a:pt x="543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968115" y="526415"/>
            <a:ext cx="495871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dist">
              <a:buClrTx/>
              <a:buSzTx/>
              <a:buFontTx/>
            </a:pPr>
            <a:r>
              <a:rPr lang="zh-CN" altLang="zh-CN" sz="4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+mn-ea"/>
              </a:rPr>
              <a:t>体质与砭灸穴位</a:t>
            </a:r>
            <a:endParaRPr lang="zh-CN" altLang="zh-CN" sz="4000" b="1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4665" y="2081530"/>
            <a:ext cx="7331075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 fontAlgn="auto">
              <a:lnSpc>
                <a:spcPct val="10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气海——元气发源之地。气虚体质特效穴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 fontAlgn="auto">
              <a:lnSpc>
                <a:spcPct val="10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气海穴是任脉上重要的穴位之一。此穴主宰全身之气，亦可用于治疗一切气疾。气海得名于"元气生发之海"。所以，我们可以通过刺气海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 fontAlgn="auto">
              <a:lnSpc>
                <a:spcPct val="10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蕨气海穴来补充元气，强壮肾脏，从而改善由气虚而引起的乏力、不想说话、易疲劳、头晕目眩、自汗等症状。肾俞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 fontAlgn="auto">
              <a:lnSpc>
                <a:spcPct val="10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取穴方法∶在下腹部，前正中线上，当脐中下 2横指（食指、中指两指，约1.5寸）。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  <p:pic>
        <p:nvPicPr>
          <p:cNvPr id="2" name="图片 1" descr="气虚穴位肾俞.png"/>
          <p:cNvPicPr>
            <a:picLocks noChangeAspect="1"/>
          </p:cNvPicPr>
          <p:nvPr/>
        </p:nvPicPr>
        <p:blipFill>
          <a:blip r:embed="rId1"/>
          <a:srcRect t="15470" r="60924" b="15457"/>
          <a:stretch>
            <a:fillRect/>
          </a:stretch>
        </p:blipFill>
        <p:spPr>
          <a:xfrm>
            <a:off x="7825740" y="1683385"/>
            <a:ext cx="3517265" cy="43491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75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8926830" y="6350"/>
            <a:ext cx="3282315" cy="2118995"/>
          </a:xfrm>
          <a:custGeom>
            <a:avLst/>
            <a:gdLst>
              <a:gd name="connisteX0" fmla="*/ 15067 w 3140621"/>
              <a:gd name="connsiteY0" fmla="*/ 735626 h 2509664"/>
              <a:gd name="connisteX1" fmla="*/ 216997 w 3140621"/>
              <a:gd name="connsiteY1" fmla="*/ 1211876 h 2509664"/>
              <a:gd name="connisteX2" fmla="*/ 678642 w 3140621"/>
              <a:gd name="connsiteY2" fmla="*/ 1399201 h 2509664"/>
              <a:gd name="connisteX3" fmla="*/ 1270462 w 3140621"/>
              <a:gd name="connsiteY3" fmla="*/ 1486196 h 2509664"/>
              <a:gd name="connisteX4" fmla="*/ 1833707 w 3140621"/>
              <a:gd name="connsiteY4" fmla="*/ 1817666 h 2509664"/>
              <a:gd name="connisteX5" fmla="*/ 2194387 w 3140621"/>
              <a:gd name="connsiteY5" fmla="*/ 2192951 h 2509664"/>
              <a:gd name="connisteX6" fmla="*/ 2555067 w 3140621"/>
              <a:gd name="connsiteY6" fmla="*/ 2424091 h 2509664"/>
              <a:gd name="connisteX7" fmla="*/ 2800177 w 3140621"/>
              <a:gd name="connsiteY7" fmla="*/ 2495846 h 2509664"/>
              <a:gd name="connisteX8" fmla="*/ 2857962 w 3140621"/>
              <a:gd name="connsiteY8" fmla="*/ 2495846 h 2509664"/>
              <a:gd name="connisteX9" fmla="*/ 2915747 w 3140621"/>
              <a:gd name="connsiteY9" fmla="*/ 2495846 h 2509664"/>
              <a:gd name="connisteX10" fmla="*/ 3002107 w 3140621"/>
              <a:gd name="connsiteY10" fmla="*/ 2467271 h 2509664"/>
              <a:gd name="connisteX11" fmla="*/ 3117677 w 3140621"/>
              <a:gd name="connsiteY11" fmla="*/ 2323126 h 2509664"/>
              <a:gd name="connisteX12" fmla="*/ 3117677 w 3140621"/>
              <a:gd name="connsiteY12" fmla="*/ 793411 h 2509664"/>
              <a:gd name="connisteX13" fmla="*/ 2930352 w 3140621"/>
              <a:gd name="connsiteY13" fmla="*/ 188256 h 2509664"/>
              <a:gd name="connisteX14" fmla="*/ 1544782 w 3140621"/>
              <a:gd name="connsiteY14" fmla="*/ 931 h 2509664"/>
              <a:gd name="connisteX15" fmla="*/ 289387 w 3140621"/>
              <a:gd name="connsiteY15" fmla="*/ 145076 h 2509664"/>
              <a:gd name="connisteX16" fmla="*/ 58247 w 3140621"/>
              <a:gd name="connsiteY16" fmla="*/ 491151 h 2509664"/>
              <a:gd name="connisteX17" fmla="*/ 15067 w 3140621"/>
              <a:gd name="connsiteY17" fmla="*/ 735626 h 25096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</a:cxnLst>
            <a:rect l="l" t="t" r="r" b="b"/>
            <a:pathLst>
              <a:path w="4450" h="2797">
                <a:moveTo>
                  <a:pt x="0" y="0"/>
                </a:moveTo>
                <a:lnTo>
                  <a:pt x="4450" y="0"/>
                </a:lnTo>
                <a:lnTo>
                  <a:pt x="4450" y="2797"/>
                </a:lnTo>
                <a:lnTo>
                  <a:pt x="4448" y="2797"/>
                </a:lnTo>
                <a:cubicBezTo>
                  <a:pt x="4439" y="2798"/>
                  <a:pt x="4422" y="2795"/>
                  <a:pt x="4389" y="2787"/>
                </a:cubicBezTo>
                <a:cubicBezTo>
                  <a:pt x="4294" y="2764"/>
                  <a:pt x="4194" y="2769"/>
                  <a:pt x="4003" y="2674"/>
                </a:cubicBezTo>
                <a:cubicBezTo>
                  <a:pt x="3812" y="2579"/>
                  <a:pt x="3662" y="2501"/>
                  <a:pt x="3435" y="2310"/>
                </a:cubicBezTo>
                <a:cubicBezTo>
                  <a:pt x="3208" y="2119"/>
                  <a:pt x="3158" y="1942"/>
                  <a:pt x="2867" y="1719"/>
                </a:cubicBezTo>
                <a:cubicBezTo>
                  <a:pt x="2576" y="1496"/>
                  <a:pt x="2344" y="1329"/>
                  <a:pt x="1980" y="1197"/>
                </a:cubicBezTo>
                <a:cubicBezTo>
                  <a:pt x="1616" y="1065"/>
                  <a:pt x="1380" y="1146"/>
                  <a:pt x="1048" y="1060"/>
                </a:cubicBezTo>
                <a:cubicBezTo>
                  <a:pt x="716" y="974"/>
                  <a:pt x="530" y="974"/>
                  <a:pt x="321" y="765"/>
                </a:cubicBezTo>
                <a:cubicBezTo>
                  <a:pt x="112" y="556"/>
                  <a:pt x="53" y="242"/>
                  <a:pt x="3" y="15"/>
                </a:cubicBezTo>
                <a:lnTo>
                  <a:pt x="0" y="0"/>
                </a:lnTo>
                <a:close/>
              </a:path>
            </a:pathLst>
          </a:custGeom>
          <a:solidFill>
            <a:srgbClr val="B3D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494665" y="6036945"/>
            <a:ext cx="3037205" cy="81788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972" h="1339">
                <a:moveTo>
                  <a:pt x="2687" y="0"/>
                </a:moveTo>
                <a:cubicBezTo>
                  <a:pt x="2825" y="1"/>
                  <a:pt x="2966" y="11"/>
                  <a:pt x="3135" y="36"/>
                </a:cubicBezTo>
                <a:cubicBezTo>
                  <a:pt x="3520" y="94"/>
                  <a:pt x="3728" y="178"/>
                  <a:pt x="4054" y="325"/>
                </a:cubicBezTo>
                <a:cubicBezTo>
                  <a:pt x="4380" y="473"/>
                  <a:pt x="4582" y="569"/>
                  <a:pt x="4766" y="775"/>
                </a:cubicBezTo>
                <a:cubicBezTo>
                  <a:pt x="4944" y="974"/>
                  <a:pt x="4949" y="1124"/>
                  <a:pt x="4971" y="1332"/>
                </a:cubicBezTo>
                <a:lnTo>
                  <a:pt x="4972" y="1339"/>
                </a:lnTo>
                <a:lnTo>
                  <a:pt x="0" y="1339"/>
                </a:lnTo>
                <a:lnTo>
                  <a:pt x="6" y="1333"/>
                </a:lnTo>
                <a:cubicBezTo>
                  <a:pt x="522" y="756"/>
                  <a:pt x="1168" y="317"/>
                  <a:pt x="1894" y="73"/>
                </a:cubicBezTo>
                <a:lnTo>
                  <a:pt x="1943" y="57"/>
                </a:lnTo>
                <a:lnTo>
                  <a:pt x="1959" y="55"/>
                </a:lnTo>
                <a:cubicBezTo>
                  <a:pt x="2012" y="48"/>
                  <a:pt x="2068" y="42"/>
                  <a:pt x="2127" y="36"/>
                </a:cubicBezTo>
                <a:cubicBezTo>
                  <a:pt x="2340" y="15"/>
                  <a:pt x="2511" y="-1"/>
                  <a:pt x="2687" y="0"/>
                </a:cubicBezTo>
                <a:close/>
              </a:path>
            </a:pathLst>
          </a:custGeom>
          <a:solidFill>
            <a:srgbClr val="FFC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1905"/>
            <a:ext cx="5384800" cy="2699385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15830" h="11244">
                <a:moveTo>
                  <a:pt x="0" y="0"/>
                </a:moveTo>
                <a:lnTo>
                  <a:pt x="15755" y="0"/>
                </a:lnTo>
                <a:lnTo>
                  <a:pt x="15759" y="41"/>
                </a:lnTo>
                <a:cubicBezTo>
                  <a:pt x="15765" y="96"/>
                  <a:pt x="15771" y="153"/>
                  <a:pt x="15777" y="210"/>
                </a:cubicBezTo>
                <a:cubicBezTo>
                  <a:pt x="15877" y="1131"/>
                  <a:pt x="15877" y="1564"/>
                  <a:pt x="15401" y="2376"/>
                </a:cubicBezTo>
                <a:cubicBezTo>
                  <a:pt x="14924" y="3189"/>
                  <a:pt x="14299" y="3922"/>
                  <a:pt x="13401" y="4274"/>
                </a:cubicBezTo>
                <a:cubicBezTo>
                  <a:pt x="12499" y="4626"/>
                  <a:pt x="12048" y="4110"/>
                  <a:pt x="10898" y="4138"/>
                </a:cubicBezTo>
                <a:cubicBezTo>
                  <a:pt x="9748" y="4166"/>
                  <a:pt x="8747" y="4166"/>
                  <a:pt x="7645" y="4410"/>
                </a:cubicBezTo>
                <a:cubicBezTo>
                  <a:pt x="6547" y="4654"/>
                  <a:pt x="6145" y="4870"/>
                  <a:pt x="5394" y="5359"/>
                </a:cubicBezTo>
                <a:cubicBezTo>
                  <a:pt x="4644" y="5844"/>
                  <a:pt x="4396" y="6196"/>
                  <a:pt x="3897" y="6848"/>
                </a:cubicBezTo>
                <a:cubicBezTo>
                  <a:pt x="3394" y="7497"/>
                  <a:pt x="3420" y="7877"/>
                  <a:pt x="2895" y="8610"/>
                </a:cubicBezTo>
                <a:cubicBezTo>
                  <a:pt x="2370" y="9339"/>
                  <a:pt x="2093" y="9907"/>
                  <a:pt x="1269" y="10504"/>
                </a:cubicBezTo>
                <a:cubicBezTo>
                  <a:pt x="831" y="10820"/>
                  <a:pt x="470" y="11046"/>
                  <a:pt x="59" y="11220"/>
                </a:cubicBezTo>
                <a:lnTo>
                  <a:pt x="0" y="11244"/>
                </a:lnTo>
                <a:lnTo>
                  <a:pt x="0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-7620" y="2855595"/>
            <a:ext cx="12199620" cy="3181350"/>
          </a:xfrm>
          <a:custGeom>
            <a:avLst/>
            <a:gdLst>
              <a:gd name="connisteX0" fmla="*/ 0 w 10382250"/>
              <a:gd name="connsiteY0" fmla="*/ 3181350 h 3181350"/>
              <a:gd name="connisteX1" fmla="*/ 533400 w 10382250"/>
              <a:gd name="connsiteY1" fmla="*/ 2609850 h 3181350"/>
              <a:gd name="connisteX2" fmla="*/ 2000250 w 10382250"/>
              <a:gd name="connsiteY2" fmla="*/ 2324100 h 3181350"/>
              <a:gd name="connisteX3" fmla="*/ 3810000 w 10382250"/>
              <a:gd name="connsiteY3" fmla="*/ 2286000 h 3181350"/>
              <a:gd name="connisteX4" fmla="*/ 5314950 w 10382250"/>
              <a:gd name="connsiteY4" fmla="*/ 2667000 h 3181350"/>
              <a:gd name="connisteX5" fmla="*/ 7315200 w 10382250"/>
              <a:gd name="connsiteY5" fmla="*/ 1600200 h 3181350"/>
              <a:gd name="connisteX6" fmla="*/ 8610600 w 10382250"/>
              <a:gd name="connsiteY6" fmla="*/ 704850 h 3181350"/>
              <a:gd name="connisteX7" fmla="*/ 9791700 w 10382250"/>
              <a:gd name="connsiteY7" fmla="*/ 457200 h 3181350"/>
              <a:gd name="connisteX8" fmla="*/ 10382250 w 10382250"/>
              <a:gd name="connsiteY8" fmla="*/ 0 h 31813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10382250" h="3181350">
                <a:moveTo>
                  <a:pt x="0" y="3181350"/>
                </a:moveTo>
                <a:cubicBezTo>
                  <a:pt x="77470" y="3072765"/>
                  <a:pt x="133350" y="2781300"/>
                  <a:pt x="533400" y="2609850"/>
                </a:cubicBezTo>
                <a:cubicBezTo>
                  <a:pt x="933450" y="2438400"/>
                  <a:pt x="1344930" y="2388870"/>
                  <a:pt x="2000250" y="2324100"/>
                </a:cubicBezTo>
                <a:cubicBezTo>
                  <a:pt x="2655570" y="2259330"/>
                  <a:pt x="3147060" y="2217420"/>
                  <a:pt x="3810000" y="2286000"/>
                </a:cubicBezTo>
                <a:cubicBezTo>
                  <a:pt x="4472940" y="2354580"/>
                  <a:pt x="4613910" y="2804160"/>
                  <a:pt x="5314950" y="2667000"/>
                </a:cubicBezTo>
                <a:cubicBezTo>
                  <a:pt x="6015990" y="2529840"/>
                  <a:pt x="6656070" y="1992630"/>
                  <a:pt x="7315200" y="1600200"/>
                </a:cubicBezTo>
                <a:cubicBezTo>
                  <a:pt x="7974330" y="1207770"/>
                  <a:pt x="8115300" y="933450"/>
                  <a:pt x="8610600" y="704850"/>
                </a:cubicBezTo>
                <a:cubicBezTo>
                  <a:pt x="9105900" y="476250"/>
                  <a:pt x="9437370" y="598170"/>
                  <a:pt x="9791700" y="457200"/>
                </a:cubicBezTo>
                <a:cubicBezTo>
                  <a:pt x="10146030" y="316230"/>
                  <a:pt x="10287635" y="86360"/>
                  <a:pt x="10382250" y="0"/>
                </a:cubicBezTo>
              </a:path>
            </a:pathLst>
          </a:custGeom>
          <a:noFill/>
          <a:ln>
            <a:solidFill>
              <a:srgbClr val="FFC675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flipV="1">
            <a:off x="9975850" y="5854065"/>
            <a:ext cx="2215515" cy="99314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044" h="2359">
                <a:moveTo>
                  <a:pt x="543" y="0"/>
                </a:moveTo>
                <a:lnTo>
                  <a:pt x="4044" y="0"/>
                </a:lnTo>
                <a:lnTo>
                  <a:pt x="4044" y="656"/>
                </a:lnTo>
                <a:lnTo>
                  <a:pt x="4027" y="657"/>
                </a:lnTo>
                <a:cubicBezTo>
                  <a:pt x="3920" y="665"/>
                  <a:pt x="3814" y="679"/>
                  <a:pt x="3704" y="703"/>
                </a:cubicBezTo>
                <a:cubicBezTo>
                  <a:pt x="3451" y="757"/>
                  <a:pt x="3359" y="806"/>
                  <a:pt x="3187" y="915"/>
                </a:cubicBezTo>
                <a:cubicBezTo>
                  <a:pt x="3015" y="1023"/>
                  <a:pt x="2958" y="1102"/>
                  <a:pt x="2843" y="1248"/>
                </a:cubicBezTo>
                <a:cubicBezTo>
                  <a:pt x="2728" y="1393"/>
                  <a:pt x="2734" y="1478"/>
                  <a:pt x="2613" y="1642"/>
                </a:cubicBezTo>
                <a:cubicBezTo>
                  <a:pt x="2493" y="1805"/>
                  <a:pt x="2429" y="1932"/>
                  <a:pt x="2240" y="2066"/>
                </a:cubicBezTo>
                <a:cubicBezTo>
                  <a:pt x="2051" y="2199"/>
                  <a:pt x="1924" y="2260"/>
                  <a:pt x="1665" y="2308"/>
                </a:cubicBezTo>
                <a:cubicBezTo>
                  <a:pt x="1407" y="2357"/>
                  <a:pt x="1206" y="2393"/>
                  <a:pt x="948" y="2308"/>
                </a:cubicBezTo>
                <a:cubicBezTo>
                  <a:pt x="690" y="2223"/>
                  <a:pt x="557" y="2066"/>
                  <a:pt x="374" y="1884"/>
                </a:cubicBezTo>
                <a:cubicBezTo>
                  <a:pt x="190" y="1702"/>
                  <a:pt x="92" y="1612"/>
                  <a:pt x="29" y="1399"/>
                </a:cubicBezTo>
                <a:cubicBezTo>
                  <a:pt x="-33" y="1187"/>
                  <a:pt x="18" y="1048"/>
                  <a:pt x="58" y="824"/>
                </a:cubicBezTo>
                <a:cubicBezTo>
                  <a:pt x="64" y="789"/>
                  <a:pt x="71" y="755"/>
                  <a:pt x="78" y="723"/>
                </a:cubicBezTo>
                <a:lnTo>
                  <a:pt x="81" y="710"/>
                </a:lnTo>
                <a:lnTo>
                  <a:pt x="86" y="700"/>
                </a:lnTo>
                <a:cubicBezTo>
                  <a:pt x="213" y="462"/>
                  <a:pt x="358" y="237"/>
                  <a:pt x="521" y="28"/>
                </a:cubicBezTo>
                <a:lnTo>
                  <a:pt x="543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968115" y="452120"/>
            <a:ext cx="525843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dist">
              <a:buClrTx/>
              <a:buSzTx/>
              <a:buFontTx/>
            </a:pPr>
            <a:r>
              <a:rPr lang="zh-CN" altLang="zh-CN" sz="4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+mn-ea"/>
              </a:rPr>
              <a:t>体质与砭灸穴位</a:t>
            </a:r>
            <a:endParaRPr lang="zh-CN" altLang="zh-CN" sz="4000" b="1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3100" y="1688465"/>
            <a:ext cx="6577965" cy="47078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 fontAlgn="auto">
              <a:lnSpc>
                <a:spcPct val="10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肾俞——振奋一身之气气虚体质特效穴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 fontAlgn="auto">
              <a:lnSpc>
                <a:spcPct val="10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肾俞是足太阳膀胱经上的一个重要穴位，因其位置靠近命门和肾脏，所以对全身之气的调节起到至关重要的作用。常灸肾俞是一个补充肾气，调气海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 fontAlgn="auto">
              <a:lnSpc>
                <a:spcPct val="10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节元气的好方法，而肾气和元气是全身气之根本，元气充沛，全身之气也就随之充盈。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 fontAlgn="auto">
              <a:lnSpc>
                <a:spcPct val="10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肾俞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 fontAlgn="auto">
              <a:lnSpc>
                <a:spcPct val="10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取穴方法∶直立，由肚脐中作线环绕身体一周，该线与后正中线之交点即是命门，再由命门穴旁开双侧各二横指（中食指，约1.5寸）处即是本穴。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  <p:pic>
        <p:nvPicPr>
          <p:cNvPr id="2" name="图片 1" descr="气虚穴位肾俞.png"/>
          <p:cNvPicPr>
            <a:picLocks noChangeAspect="1"/>
          </p:cNvPicPr>
          <p:nvPr/>
        </p:nvPicPr>
        <p:blipFill>
          <a:blip r:embed="rId1"/>
          <a:srcRect t="15470" r="60924" b="15457"/>
          <a:stretch>
            <a:fillRect/>
          </a:stretch>
        </p:blipFill>
        <p:spPr>
          <a:xfrm>
            <a:off x="7601585" y="1687830"/>
            <a:ext cx="3517265" cy="43491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75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8926830" y="6350"/>
            <a:ext cx="3282315" cy="2118995"/>
          </a:xfrm>
          <a:custGeom>
            <a:avLst/>
            <a:gdLst>
              <a:gd name="connisteX0" fmla="*/ 15067 w 3140621"/>
              <a:gd name="connsiteY0" fmla="*/ 735626 h 2509664"/>
              <a:gd name="connisteX1" fmla="*/ 216997 w 3140621"/>
              <a:gd name="connsiteY1" fmla="*/ 1211876 h 2509664"/>
              <a:gd name="connisteX2" fmla="*/ 678642 w 3140621"/>
              <a:gd name="connsiteY2" fmla="*/ 1399201 h 2509664"/>
              <a:gd name="connisteX3" fmla="*/ 1270462 w 3140621"/>
              <a:gd name="connsiteY3" fmla="*/ 1486196 h 2509664"/>
              <a:gd name="connisteX4" fmla="*/ 1833707 w 3140621"/>
              <a:gd name="connsiteY4" fmla="*/ 1817666 h 2509664"/>
              <a:gd name="connisteX5" fmla="*/ 2194387 w 3140621"/>
              <a:gd name="connsiteY5" fmla="*/ 2192951 h 2509664"/>
              <a:gd name="connisteX6" fmla="*/ 2555067 w 3140621"/>
              <a:gd name="connsiteY6" fmla="*/ 2424091 h 2509664"/>
              <a:gd name="connisteX7" fmla="*/ 2800177 w 3140621"/>
              <a:gd name="connsiteY7" fmla="*/ 2495846 h 2509664"/>
              <a:gd name="connisteX8" fmla="*/ 2857962 w 3140621"/>
              <a:gd name="connsiteY8" fmla="*/ 2495846 h 2509664"/>
              <a:gd name="connisteX9" fmla="*/ 2915747 w 3140621"/>
              <a:gd name="connsiteY9" fmla="*/ 2495846 h 2509664"/>
              <a:gd name="connisteX10" fmla="*/ 3002107 w 3140621"/>
              <a:gd name="connsiteY10" fmla="*/ 2467271 h 2509664"/>
              <a:gd name="connisteX11" fmla="*/ 3117677 w 3140621"/>
              <a:gd name="connsiteY11" fmla="*/ 2323126 h 2509664"/>
              <a:gd name="connisteX12" fmla="*/ 3117677 w 3140621"/>
              <a:gd name="connsiteY12" fmla="*/ 793411 h 2509664"/>
              <a:gd name="connisteX13" fmla="*/ 2930352 w 3140621"/>
              <a:gd name="connsiteY13" fmla="*/ 188256 h 2509664"/>
              <a:gd name="connisteX14" fmla="*/ 1544782 w 3140621"/>
              <a:gd name="connsiteY14" fmla="*/ 931 h 2509664"/>
              <a:gd name="connisteX15" fmla="*/ 289387 w 3140621"/>
              <a:gd name="connsiteY15" fmla="*/ 145076 h 2509664"/>
              <a:gd name="connisteX16" fmla="*/ 58247 w 3140621"/>
              <a:gd name="connsiteY16" fmla="*/ 491151 h 2509664"/>
              <a:gd name="connisteX17" fmla="*/ 15067 w 3140621"/>
              <a:gd name="connsiteY17" fmla="*/ 735626 h 25096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</a:cxnLst>
            <a:rect l="l" t="t" r="r" b="b"/>
            <a:pathLst>
              <a:path w="4450" h="2797">
                <a:moveTo>
                  <a:pt x="0" y="0"/>
                </a:moveTo>
                <a:lnTo>
                  <a:pt x="4450" y="0"/>
                </a:lnTo>
                <a:lnTo>
                  <a:pt x="4450" y="2797"/>
                </a:lnTo>
                <a:lnTo>
                  <a:pt x="4448" y="2797"/>
                </a:lnTo>
                <a:cubicBezTo>
                  <a:pt x="4439" y="2798"/>
                  <a:pt x="4422" y="2795"/>
                  <a:pt x="4389" y="2787"/>
                </a:cubicBezTo>
                <a:cubicBezTo>
                  <a:pt x="4294" y="2764"/>
                  <a:pt x="4194" y="2769"/>
                  <a:pt x="4003" y="2674"/>
                </a:cubicBezTo>
                <a:cubicBezTo>
                  <a:pt x="3812" y="2579"/>
                  <a:pt x="3662" y="2501"/>
                  <a:pt x="3435" y="2310"/>
                </a:cubicBezTo>
                <a:cubicBezTo>
                  <a:pt x="3208" y="2119"/>
                  <a:pt x="3158" y="1942"/>
                  <a:pt x="2867" y="1719"/>
                </a:cubicBezTo>
                <a:cubicBezTo>
                  <a:pt x="2576" y="1496"/>
                  <a:pt x="2344" y="1329"/>
                  <a:pt x="1980" y="1197"/>
                </a:cubicBezTo>
                <a:cubicBezTo>
                  <a:pt x="1616" y="1065"/>
                  <a:pt x="1380" y="1146"/>
                  <a:pt x="1048" y="1060"/>
                </a:cubicBezTo>
                <a:cubicBezTo>
                  <a:pt x="716" y="974"/>
                  <a:pt x="530" y="974"/>
                  <a:pt x="321" y="765"/>
                </a:cubicBezTo>
                <a:cubicBezTo>
                  <a:pt x="112" y="556"/>
                  <a:pt x="53" y="242"/>
                  <a:pt x="3" y="15"/>
                </a:cubicBezTo>
                <a:lnTo>
                  <a:pt x="0" y="0"/>
                </a:lnTo>
                <a:close/>
              </a:path>
            </a:pathLst>
          </a:custGeom>
          <a:solidFill>
            <a:srgbClr val="B3D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494665" y="6036945"/>
            <a:ext cx="3037205" cy="81788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972" h="1339">
                <a:moveTo>
                  <a:pt x="2687" y="0"/>
                </a:moveTo>
                <a:cubicBezTo>
                  <a:pt x="2825" y="1"/>
                  <a:pt x="2966" y="11"/>
                  <a:pt x="3135" y="36"/>
                </a:cubicBezTo>
                <a:cubicBezTo>
                  <a:pt x="3520" y="94"/>
                  <a:pt x="3728" y="178"/>
                  <a:pt x="4054" y="325"/>
                </a:cubicBezTo>
                <a:cubicBezTo>
                  <a:pt x="4380" y="473"/>
                  <a:pt x="4582" y="569"/>
                  <a:pt x="4766" y="775"/>
                </a:cubicBezTo>
                <a:cubicBezTo>
                  <a:pt x="4944" y="974"/>
                  <a:pt x="4949" y="1124"/>
                  <a:pt x="4971" y="1332"/>
                </a:cubicBezTo>
                <a:lnTo>
                  <a:pt x="4972" y="1339"/>
                </a:lnTo>
                <a:lnTo>
                  <a:pt x="0" y="1339"/>
                </a:lnTo>
                <a:lnTo>
                  <a:pt x="6" y="1333"/>
                </a:lnTo>
                <a:cubicBezTo>
                  <a:pt x="522" y="756"/>
                  <a:pt x="1168" y="317"/>
                  <a:pt x="1894" y="73"/>
                </a:cubicBezTo>
                <a:lnTo>
                  <a:pt x="1943" y="57"/>
                </a:lnTo>
                <a:lnTo>
                  <a:pt x="1959" y="55"/>
                </a:lnTo>
                <a:cubicBezTo>
                  <a:pt x="2012" y="48"/>
                  <a:pt x="2068" y="42"/>
                  <a:pt x="2127" y="36"/>
                </a:cubicBezTo>
                <a:cubicBezTo>
                  <a:pt x="2340" y="15"/>
                  <a:pt x="2511" y="-1"/>
                  <a:pt x="2687" y="0"/>
                </a:cubicBezTo>
                <a:close/>
              </a:path>
            </a:pathLst>
          </a:custGeom>
          <a:solidFill>
            <a:srgbClr val="FFC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1905"/>
            <a:ext cx="5384800" cy="2699385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15830" h="11244">
                <a:moveTo>
                  <a:pt x="0" y="0"/>
                </a:moveTo>
                <a:lnTo>
                  <a:pt x="15755" y="0"/>
                </a:lnTo>
                <a:lnTo>
                  <a:pt x="15759" y="41"/>
                </a:lnTo>
                <a:cubicBezTo>
                  <a:pt x="15765" y="96"/>
                  <a:pt x="15771" y="153"/>
                  <a:pt x="15777" y="210"/>
                </a:cubicBezTo>
                <a:cubicBezTo>
                  <a:pt x="15877" y="1131"/>
                  <a:pt x="15877" y="1564"/>
                  <a:pt x="15401" y="2376"/>
                </a:cubicBezTo>
                <a:cubicBezTo>
                  <a:pt x="14924" y="3189"/>
                  <a:pt x="14299" y="3922"/>
                  <a:pt x="13401" y="4274"/>
                </a:cubicBezTo>
                <a:cubicBezTo>
                  <a:pt x="12499" y="4626"/>
                  <a:pt x="12048" y="4110"/>
                  <a:pt x="10898" y="4138"/>
                </a:cubicBezTo>
                <a:cubicBezTo>
                  <a:pt x="9748" y="4166"/>
                  <a:pt x="8747" y="4166"/>
                  <a:pt x="7645" y="4410"/>
                </a:cubicBezTo>
                <a:cubicBezTo>
                  <a:pt x="6547" y="4654"/>
                  <a:pt x="6145" y="4870"/>
                  <a:pt x="5394" y="5359"/>
                </a:cubicBezTo>
                <a:cubicBezTo>
                  <a:pt x="4644" y="5844"/>
                  <a:pt x="4396" y="6196"/>
                  <a:pt x="3897" y="6848"/>
                </a:cubicBezTo>
                <a:cubicBezTo>
                  <a:pt x="3394" y="7497"/>
                  <a:pt x="3420" y="7877"/>
                  <a:pt x="2895" y="8610"/>
                </a:cubicBezTo>
                <a:cubicBezTo>
                  <a:pt x="2370" y="9339"/>
                  <a:pt x="2093" y="9907"/>
                  <a:pt x="1269" y="10504"/>
                </a:cubicBezTo>
                <a:cubicBezTo>
                  <a:pt x="831" y="10820"/>
                  <a:pt x="470" y="11046"/>
                  <a:pt x="59" y="11220"/>
                </a:cubicBezTo>
                <a:lnTo>
                  <a:pt x="0" y="11244"/>
                </a:lnTo>
                <a:lnTo>
                  <a:pt x="0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-7620" y="2855595"/>
            <a:ext cx="12199620" cy="3181350"/>
          </a:xfrm>
          <a:custGeom>
            <a:avLst/>
            <a:gdLst>
              <a:gd name="connisteX0" fmla="*/ 0 w 10382250"/>
              <a:gd name="connsiteY0" fmla="*/ 3181350 h 3181350"/>
              <a:gd name="connisteX1" fmla="*/ 533400 w 10382250"/>
              <a:gd name="connsiteY1" fmla="*/ 2609850 h 3181350"/>
              <a:gd name="connisteX2" fmla="*/ 2000250 w 10382250"/>
              <a:gd name="connsiteY2" fmla="*/ 2324100 h 3181350"/>
              <a:gd name="connisteX3" fmla="*/ 3810000 w 10382250"/>
              <a:gd name="connsiteY3" fmla="*/ 2286000 h 3181350"/>
              <a:gd name="connisteX4" fmla="*/ 5314950 w 10382250"/>
              <a:gd name="connsiteY4" fmla="*/ 2667000 h 3181350"/>
              <a:gd name="connisteX5" fmla="*/ 7315200 w 10382250"/>
              <a:gd name="connsiteY5" fmla="*/ 1600200 h 3181350"/>
              <a:gd name="connisteX6" fmla="*/ 8610600 w 10382250"/>
              <a:gd name="connsiteY6" fmla="*/ 704850 h 3181350"/>
              <a:gd name="connisteX7" fmla="*/ 9791700 w 10382250"/>
              <a:gd name="connsiteY7" fmla="*/ 457200 h 3181350"/>
              <a:gd name="connisteX8" fmla="*/ 10382250 w 10382250"/>
              <a:gd name="connsiteY8" fmla="*/ 0 h 31813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10382250" h="3181350">
                <a:moveTo>
                  <a:pt x="0" y="3181350"/>
                </a:moveTo>
                <a:cubicBezTo>
                  <a:pt x="77470" y="3072765"/>
                  <a:pt x="133350" y="2781300"/>
                  <a:pt x="533400" y="2609850"/>
                </a:cubicBezTo>
                <a:cubicBezTo>
                  <a:pt x="933450" y="2438400"/>
                  <a:pt x="1344930" y="2388870"/>
                  <a:pt x="2000250" y="2324100"/>
                </a:cubicBezTo>
                <a:cubicBezTo>
                  <a:pt x="2655570" y="2259330"/>
                  <a:pt x="3147060" y="2217420"/>
                  <a:pt x="3810000" y="2286000"/>
                </a:cubicBezTo>
                <a:cubicBezTo>
                  <a:pt x="4472940" y="2354580"/>
                  <a:pt x="4613910" y="2804160"/>
                  <a:pt x="5314950" y="2667000"/>
                </a:cubicBezTo>
                <a:cubicBezTo>
                  <a:pt x="6015990" y="2529840"/>
                  <a:pt x="6656070" y="1992630"/>
                  <a:pt x="7315200" y="1600200"/>
                </a:cubicBezTo>
                <a:cubicBezTo>
                  <a:pt x="7974330" y="1207770"/>
                  <a:pt x="8115300" y="933450"/>
                  <a:pt x="8610600" y="704850"/>
                </a:cubicBezTo>
                <a:cubicBezTo>
                  <a:pt x="9105900" y="476250"/>
                  <a:pt x="9437370" y="598170"/>
                  <a:pt x="9791700" y="457200"/>
                </a:cubicBezTo>
                <a:cubicBezTo>
                  <a:pt x="10146030" y="316230"/>
                  <a:pt x="10287635" y="86360"/>
                  <a:pt x="10382250" y="0"/>
                </a:cubicBezTo>
              </a:path>
            </a:pathLst>
          </a:custGeom>
          <a:noFill/>
          <a:ln>
            <a:solidFill>
              <a:srgbClr val="FFC675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flipV="1">
            <a:off x="9975850" y="5854065"/>
            <a:ext cx="2215515" cy="99314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044" h="2359">
                <a:moveTo>
                  <a:pt x="543" y="0"/>
                </a:moveTo>
                <a:lnTo>
                  <a:pt x="4044" y="0"/>
                </a:lnTo>
                <a:lnTo>
                  <a:pt x="4044" y="656"/>
                </a:lnTo>
                <a:lnTo>
                  <a:pt x="4027" y="657"/>
                </a:lnTo>
                <a:cubicBezTo>
                  <a:pt x="3920" y="665"/>
                  <a:pt x="3814" y="679"/>
                  <a:pt x="3704" y="703"/>
                </a:cubicBezTo>
                <a:cubicBezTo>
                  <a:pt x="3451" y="757"/>
                  <a:pt x="3359" y="806"/>
                  <a:pt x="3187" y="915"/>
                </a:cubicBezTo>
                <a:cubicBezTo>
                  <a:pt x="3015" y="1023"/>
                  <a:pt x="2958" y="1102"/>
                  <a:pt x="2843" y="1248"/>
                </a:cubicBezTo>
                <a:cubicBezTo>
                  <a:pt x="2728" y="1393"/>
                  <a:pt x="2734" y="1478"/>
                  <a:pt x="2613" y="1642"/>
                </a:cubicBezTo>
                <a:cubicBezTo>
                  <a:pt x="2493" y="1805"/>
                  <a:pt x="2429" y="1932"/>
                  <a:pt x="2240" y="2066"/>
                </a:cubicBezTo>
                <a:cubicBezTo>
                  <a:pt x="2051" y="2199"/>
                  <a:pt x="1924" y="2260"/>
                  <a:pt x="1665" y="2308"/>
                </a:cubicBezTo>
                <a:cubicBezTo>
                  <a:pt x="1407" y="2357"/>
                  <a:pt x="1206" y="2393"/>
                  <a:pt x="948" y="2308"/>
                </a:cubicBezTo>
                <a:cubicBezTo>
                  <a:pt x="690" y="2223"/>
                  <a:pt x="557" y="2066"/>
                  <a:pt x="374" y="1884"/>
                </a:cubicBezTo>
                <a:cubicBezTo>
                  <a:pt x="190" y="1702"/>
                  <a:pt x="92" y="1612"/>
                  <a:pt x="29" y="1399"/>
                </a:cubicBezTo>
                <a:cubicBezTo>
                  <a:pt x="-33" y="1187"/>
                  <a:pt x="18" y="1048"/>
                  <a:pt x="58" y="824"/>
                </a:cubicBezTo>
                <a:cubicBezTo>
                  <a:pt x="64" y="789"/>
                  <a:pt x="71" y="755"/>
                  <a:pt x="78" y="723"/>
                </a:cubicBezTo>
                <a:lnTo>
                  <a:pt x="81" y="710"/>
                </a:lnTo>
                <a:lnTo>
                  <a:pt x="86" y="700"/>
                </a:lnTo>
                <a:cubicBezTo>
                  <a:pt x="213" y="462"/>
                  <a:pt x="358" y="237"/>
                  <a:pt x="521" y="28"/>
                </a:cubicBezTo>
                <a:lnTo>
                  <a:pt x="543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426460" y="2125345"/>
            <a:ext cx="533146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dist">
              <a:buClrTx/>
              <a:buSzTx/>
              <a:buFontTx/>
            </a:pPr>
            <a:r>
              <a:rPr lang="zh-CN" altLang="zh-CN" sz="8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七、血瘀质</a:t>
            </a:r>
            <a:endParaRPr lang="zh-CN" altLang="zh-CN" sz="8000" b="1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" panose="020B0500000000000000" charset="-122"/>
              <a:ea typeface="思源黑体" panose="020B0500000000000000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75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8926830" y="6350"/>
            <a:ext cx="3282315" cy="2118995"/>
          </a:xfrm>
          <a:custGeom>
            <a:avLst/>
            <a:gdLst>
              <a:gd name="connisteX0" fmla="*/ 15067 w 3140621"/>
              <a:gd name="connsiteY0" fmla="*/ 735626 h 2509664"/>
              <a:gd name="connisteX1" fmla="*/ 216997 w 3140621"/>
              <a:gd name="connsiteY1" fmla="*/ 1211876 h 2509664"/>
              <a:gd name="connisteX2" fmla="*/ 678642 w 3140621"/>
              <a:gd name="connsiteY2" fmla="*/ 1399201 h 2509664"/>
              <a:gd name="connisteX3" fmla="*/ 1270462 w 3140621"/>
              <a:gd name="connsiteY3" fmla="*/ 1486196 h 2509664"/>
              <a:gd name="connisteX4" fmla="*/ 1833707 w 3140621"/>
              <a:gd name="connsiteY4" fmla="*/ 1817666 h 2509664"/>
              <a:gd name="connisteX5" fmla="*/ 2194387 w 3140621"/>
              <a:gd name="connsiteY5" fmla="*/ 2192951 h 2509664"/>
              <a:gd name="connisteX6" fmla="*/ 2555067 w 3140621"/>
              <a:gd name="connsiteY6" fmla="*/ 2424091 h 2509664"/>
              <a:gd name="connisteX7" fmla="*/ 2800177 w 3140621"/>
              <a:gd name="connsiteY7" fmla="*/ 2495846 h 2509664"/>
              <a:gd name="connisteX8" fmla="*/ 2857962 w 3140621"/>
              <a:gd name="connsiteY8" fmla="*/ 2495846 h 2509664"/>
              <a:gd name="connisteX9" fmla="*/ 2915747 w 3140621"/>
              <a:gd name="connsiteY9" fmla="*/ 2495846 h 2509664"/>
              <a:gd name="connisteX10" fmla="*/ 3002107 w 3140621"/>
              <a:gd name="connsiteY10" fmla="*/ 2467271 h 2509664"/>
              <a:gd name="connisteX11" fmla="*/ 3117677 w 3140621"/>
              <a:gd name="connsiteY11" fmla="*/ 2323126 h 2509664"/>
              <a:gd name="connisteX12" fmla="*/ 3117677 w 3140621"/>
              <a:gd name="connsiteY12" fmla="*/ 793411 h 2509664"/>
              <a:gd name="connisteX13" fmla="*/ 2930352 w 3140621"/>
              <a:gd name="connsiteY13" fmla="*/ 188256 h 2509664"/>
              <a:gd name="connisteX14" fmla="*/ 1544782 w 3140621"/>
              <a:gd name="connsiteY14" fmla="*/ 931 h 2509664"/>
              <a:gd name="connisteX15" fmla="*/ 289387 w 3140621"/>
              <a:gd name="connsiteY15" fmla="*/ 145076 h 2509664"/>
              <a:gd name="connisteX16" fmla="*/ 58247 w 3140621"/>
              <a:gd name="connsiteY16" fmla="*/ 491151 h 2509664"/>
              <a:gd name="connisteX17" fmla="*/ 15067 w 3140621"/>
              <a:gd name="connsiteY17" fmla="*/ 735626 h 25096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</a:cxnLst>
            <a:rect l="l" t="t" r="r" b="b"/>
            <a:pathLst>
              <a:path w="4450" h="2797">
                <a:moveTo>
                  <a:pt x="0" y="0"/>
                </a:moveTo>
                <a:lnTo>
                  <a:pt x="4450" y="0"/>
                </a:lnTo>
                <a:lnTo>
                  <a:pt x="4450" y="2797"/>
                </a:lnTo>
                <a:lnTo>
                  <a:pt x="4448" y="2797"/>
                </a:lnTo>
                <a:cubicBezTo>
                  <a:pt x="4439" y="2798"/>
                  <a:pt x="4422" y="2795"/>
                  <a:pt x="4389" y="2787"/>
                </a:cubicBezTo>
                <a:cubicBezTo>
                  <a:pt x="4294" y="2764"/>
                  <a:pt x="4194" y="2769"/>
                  <a:pt x="4003" y="2674"/>
                </a:cubicBezTo>
                <a:cubicBezTo>
                  <a:pt x="3812" y="2579"/>
                  <a:pt x="3662" y="2501"/>
                  <a:pt x="3435" y="2310"/>
                </a:cubicBezTo>
                <a:cubicBezTo>
                  <a:pt x="3208" y="2119"/>
                  <a:pt x="3158" y="1942"/>
                  <a:pt x="2867" y="1719"/>
                </a:cubicBezTo>
                <a:cubicBezTo>
                  <a:pt x="2576" y="1496"/>
                  <a:pt x="2344" y="1329"/>
                  <a:pt x="1980" y="1197"/>
                </a:cubicBezTo>
                <a:cubicBezTo>
                  <a:pt x="1616" y="1065"/>
                  <a:pt x="1380" y="1146"/>
                  <a:pt x="1048" y="1060"/>
                </a:cubicBezTo>
                <a:cubicBezTo>
                  <a:pt x="716" y="974"/>
                  <a:pt x="530" y="974"/>
                  <a:pt x="321" y="765"/>
                </a:cubicBezTo>
                <a:cubicBezTo>
                  <a:pt x="112" y="556"/>
                  <a:pt x="53" y="242"/>
                  <a:pt x="3" y="15"/>
                </a:cubicBezTo>
                <a:lnTo>
                  <a:pt x="0" y="0"/>
                </a:lnTo>
                <a:close/>
              </a:path>
            </a:pathLst>
          </a:custGeom>
          <a:solidFill>
            <a:srgbClr val="B3D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494665" y="6036945"/>
            <a:ext cx="3037205" cy="81788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972" h="1339">
                <a:moveTo>
                  <a:pt x="2687" y="0"/>
                </a:moveTo>
                <a:cubicBezTo>
                  <a:pt x="2825" y="1"/>
                  <a:pt x="2966" y="11"/>
                  <a:pt x="3135" y="36"/>
                </a:cubicBezTo>
                <a:cubicBezTo>
                  <a:pt x="3520" y="94"/>
                  <a:pt x="3728" y="178"/>
                  <a:pt x="4054" y="325"/>
                </a:cubicBezTo>
                <a:cubicBezTo>
                  <a:pt x="4380" y="473"/>
                  <a:pt x="4582" y="569"/>
                  <a:pt x="4766" y="775"/>
                </a:cubicBezTo>
                <a:cubicBezTo>
                  <a:pt x="4944" y="974"/>
                  <a:pt x="4949" y="1124"/>
                  <a:pt x="4971" y="1332"/>
                </a:cubicBezTo>
                <a:lnTo>
                  <a:pt x="4972" y="1339"/>
                </a:lnTo>
                <a:lnTo>
                  <a:pt x="0" y="1339"/>
                </a:lnTo>
                <a:lnTo>
                  <a:pt x="6" y="1333"/>
                </a:lnTo>
                <a:cubicBezTo>
                  <a:pt x="522" y="756"/>
                  <a:pt x="1168" y="317"/>
                  <a:pt x="1894" y="73"/>
                </a:cubicBezTo>
                <a:lnTo>
                  <a:pt x="1943" y="57"/>
                </a:lnTo>
                <a:lnTo>
                  <a:pt x="1959" y="55"/>
                </a:lnTo>
                <a:cubicBezTo>
                  <a:pt x="2012" y="48"/>
                  <a:pt x="2068" y="42"/>
                  <a:pt x="2127" y="36"/>
                </a:cubicBezTo>
                <a:cubicBezTo>
                  <a:pt x="2340" y="15"/>
                  <a:pt x="2511" y="-1"/>
                  <a:pt x="2687" y="0"/>
                </a:cubicBezTo>
                <a:close/>
              </a:path>
            </a:pathLst>
          </a:custGeom>
          <a:solidFill>
            <a:srgbClr val="FFC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1905"/>
            <a:ext cx="5384800" cy="2699385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15830" h="11244">
                <a:moveTo>
                  <a:pt x="0" y="0"/>
                </a:moveTo>
                <a:lnTo>
                  <a:pt x="15755" y="0"/>
                </a:lnTo>
                <a:lnTo>
                  <a:pt x="15759" y="41"/>
                </a:lnTo>
                <a:cubicBezTo>
                  <a:pt x="15765" y="96"/>
                  <a:pt x="15771" y="153"/>
                  <a:pt x="15777" y="210"/>
                </a:cubicBezTo>
                <a:cubicBezTo>
                  <a:pt x="15877" y="1131"/>
                  <a:pt x="15877" y="1564"/>
                  <a:pt x="15401" y="2376"/>
                </a:cubicBezTo>
                <a:cubicBezTo>
                  <a:pt x="14924" y="3189"/>
                  <a:pt x="14299" y="3922"/>
                  <a:pt x="13401" y="4274"/>
                </a:cubicBezTo>
                <a:cubicBezTo>
                  <a:pt x="12499" y="4626"/>
                  <a:pt x="12048" y="4110"/>
                  <a:pt x="10898" y="4138"/>
                </a:cubicBezTo>
                <a:cubicBezTo>
                  <a:pt x="9748" y="4166"/>
                  <a:pt x="8747" y="4166"/>
                  <a:pt x="7645" y="4410"/>
                </a:cubicBezTo>
                <a:cubicBezTo>
                  <a:pt x="6547" y="4654"/>
                  <a:pt x="6145" y="4870"/>
                  <a:pt x="5394" y="5359"/>
                </a:cubicBezTo>
                <a:cubicBezTo>
                  <a:pt x="4644" y="5844"/>
                  <a:pt x="4396" y="6196"/>
                  <a:pt x="3897" y="6848"/>
                </a:cubicBezTo>
                <a:cubicBezTo>
                  <a:pt x="3394" y="7497"/>
                  <a:pt x="3420" y="7877"/>
                  <a:pt x="2895" y="8610"/>
                </a:cubicBezTo>
                <a:cubicBezTo>
                  <a:pt x="2370" y="9339"/>
                  <a:pt x="2093" y="9907"/>
                  <a:pt x="1269" y="10504"/>
                </a:cubicBezTo>
                <a:cubicBezTo>
                  <a:pt x="831" y="10820"/>
                  <a:pt x="470" y="11046"/>
                  <a:pt x="59" y="11220"/>
                </a:cubicBezTo>
                <a:lnTo>
                  <a:pt x="0" y="11244"/>
                </a:lnTo>
                <a:lnTo>
                  <a:pt x="0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-7620" y="2855595"/>
            <a:ext cx="12199620" cy="3181350"/>
          </a:xfrm>
          <a:custGeom>
            <a:avLst/>
            <a:gdLst>
              <a:gd name="connisteX0" fmla="*/ 0 w 10382250"/>
              <a:gd name="connsiteY0" fmla="*/ 3181350 h 3181350"/>
              <a:gd name="connisteX1" fmla="*/ 533400 w 10382250"/>
              <a:gd name="connsiteY1" fmla="*/ 2609850 h 3181350"/>
              <a:gd name="connisteX2" fmla="*/ 2000250 w 10382250"/>
              <a:gd name="connsiteY2" fmla="*/ 2324100 h 3181350"/>
              <a:gd name="connisteX3" fmla="*/ 3810000 w 10382250"/>
              <a:gd name="connsiteY3" fmla="*/ 2286000 h 3181350"/>
              <a:gd name="connisteX4" fmla="*/ 5314950 w 10382250"/>
              <a:gd name="connsiteY4" fmla="*/ 2667000 h 3181350"/>
              <a:gd name="connisteX5" fmla="*/ 7315200 w 10382250"/>
              <a:gd name="connsiteY5" fmla="*/ 1600200 h 3181350"/>
              <a:gd name="connisteX6" fmla="*/ 8610600 w 10382250"/>
              <a:gd name="connsiteY6" fmla="*/ 704850 h 3181350"/>
              <a:gd name="connisteX7" fmla="*/ 9791700 w 10382250"/>
              <a:gd name="connsiteY7" fmla="*/ 457200 h 3181350"/>
              <a:gd name="connisteX8" fmla="*/ 10382250 w 10382250"/>
              <a:gd name="connsiteY8" fmla="*/ 0 h 31813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10382250" h="3181350">
                <a:moveTo>
                  <a:pt x="0" y="3181350"/>
                </a:moveTo>
                <a:cubicBezTo>
                  <a:pt x="77470" y="3072765"/>
                  <a:pt x="133350" y="2781300"/>
                  <a:pt x="533400" y="2609850"/>
                </a:cubicBezTo>
                <a:cubicBezTo>
                  <a:pt x="933450" y="2438400"/>
                  <a:pt x="1344930" y="2388870"/>
                  <a:pt x="2000250" y="2324100"/>
                </a:cubicBezTo>
                <a:cubicBezTo>
                  <a:pt x="2655570" y="2259330"/>
                  <a:pt x="3147060" y="2217420"/>
                  <a:pt x="3810000" y="2286000"/>
                </a:cubicBezTo>
                <a:cubicBezTo>
                  <a:pt x="4472940" y="2354580"/>
                  <a:pt x="4613910" y="2804160"/>
                  <a:pt x="5314950" y="2667000"/>
                </a:cubicBezTo>
                <a:cubicBezTo>
                  <a:pt x="6015990" y="2529840"/>
                  <a:pt x="6656070" y="1992630"/>
                  <a:pt x="7315200" y="1600200"/>
                </a:cubicBezTo>
                <a:cubicBezTo>
                  <a:pt x="7974330" y="1207770"/>
                  <a:pt x="8115300" y="933450"/>
                  <a:pt x="8610600" y="704850"/>
                </a:cubicBezTo>
                <a:cubicBezTo>
                  <a:pt x="9105900" y="476250"/>
                  <a:pt x="9437370" y="598170"/>
                  <a:pt x="9791700" y="457200"/>
                </a:cubicBezTo>
                <a:cubicBezTo>
                  <a:pt x="10146030" y="316230"/>
                  <a:pt x="10287635" y="86360"/>
                  <a:pt x="10382250" y="0"/>
                </a:cubicBezTo>
              </a:path>
            </a:pathLst>
          </a:custGeom>
          <a:noFill/>
          <a:ln>
            <a:solidFill>
              <a:srgbClr val="FFC675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flipV="1">
            <a:off x="9975850" y="5854065"/>
            <a:ext cx="2215515" cy="99314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044" h="2359">
                <a:moveTo>
                  <a:pt x="543" y="0"/>
                </a:moveTo>
                <a:lnTo>
                  <a:pt x="4044" y="0"/>
                </a:lnTo>
                <a:lnTo>
                  <a:pt x="4044" y="656"/>
                </a:lnTo>
                <a:lnTo>
                  <a:pt x="4027" y="657"/>
                </a:lnTo>
                <a:cubicBezTo>
                  <a:pt x="3920" y="665"/>
                  <a:pt x="3814" y="679"/>
                  <a:pt x="3704" y="703"/>
                </a:cubicBezTo>
                <a:cubicBezTo>
                  <a:pt x="3451" y="757"/>
                  <a:pt x="3359" y="806"/>
                  <a:pt x="3187" y="915"/>
                </a:cubicBezTo>
                <a:cubicBezTo>
                  <a:pt x="3015" y="1023"/>
                  <a:pt x="2958" y="1102"/>
                  <a:pt x="2843" y="1248"/>
                </a:cubicBezTo>
                <a:cubicBezTo>
                  <a:pt x="2728" y="1393"/>
                  <a:pt x="2734" y="1478"/>
                  <a:pt x="2613" y="1642"/>
                </a:cubicBezTo>
                <a:cubicBezTo>
                  <a:pt x="2493" y="1805"/>
                  <a:pt x="2429" y="1932"/>
                  <a:pt x="2240" y="2066"/>
                </a:cubicBezTo>
                <a:cubicBezTo>
                  <a:pt x="2051" y="2199"/>
                  <a:pt x="1924" y="2260"/>
                  <a:pt x="1665" y="2308"/>
                </a:cubicBezTo>
                <a:cubicBezTo>
                  <a:pt x="1407" y="2357"/>
                  <a:pt x="1206" y="2393"/>
                  <a:pt x="948" y="2308"/>
                </a:cubicBezTo>
                <a:cubicBezTo>
                  <a:pt x="690" y="2223"/>
                  <a:pt x="557" y="2066"/>
                  <a:pt x="374" y="1884"/>
                </a:cubicBezTo>
                <a:cubicBezTo>
                  <a:pt x="190" y="1702"/>
                  <a:pt x="92" y="1612"/>
                  <a:pt x="29" y="1399"/>
                </a:cubicBezTo>
                <a:cubicBezTo>
                  <a:pt x="-33" y="1187"/>
                  <a:pt x="18" y="1048"/>
                  <a:pt x="58" y="824"/>
                </a:cubicBezTo>
                <a:cubicBezTo>
                  <a:pt x="64" y="789"/>
                  <a:pt x="71" y="755"/>
                  <a:pt x="78" y="723"/>
                </a:cubicBezTo>
                <a:lnTo>
                  <a:pt x="81" y="710"/>
                </a:lnTo>
                <a:lnTo>
                  <a:pt x="86" y="700"/>
                </a:lnTo>
                <a:cubicBezTo>
                  <a:pt x="213" y="462"/>
                  <a:pt x="358" y="237"/>
                  <a:pt x="521" y="28"/>
                </a:cubicBezTo>
                <a:lnTo>
                  <a:pt x="543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972560" y="452120"/>
            <a:ext cx="495427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dist">
              <a:buClrTx/>
              <a:buSzTx/>
              <a:buFontTx/>
            </a:pPr>
            <a:r>
              <a:rPr lang="zh-CN" altLang="zh-CN" sz="4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血瘀体质</a:t>
            </a:r>
            <a:r>
              <a:rPr lang="zh-CN" altLang="zh-CN" sz="4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的特点</a:t>
            </a:r>
            <a:endParaRPr lang="zh-CN" altLang="zh-CN" sz="4000" b="1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" panose="020B0500000000000000" charset="-122"/>
              <a:ea typeface="思源黑体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38755" y="1700530"/>
            <a:ext cx="1770380" cy="52851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主要症状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肤色晦暗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舌质紫黯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体有青淤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唇色暗紫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牙龈出血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易生黄褐斑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眼眶黯黑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610860" y="1700530"/>
            <a:ext cx="1452880" cy="2399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心理特点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烦躁健忘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性格急躁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742045" y="1700530"/>
            <a:ext cx="1452880" cy="52851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发病倾向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高血脂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高血压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中风脑梗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心绞痛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心肌梗死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紫癜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抑郁肿瘤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75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8926830" y="6350"/>
            <a:ext cx="3282315" cy="2118995"/>
          </a:xfrm>
          <a:custGeom>
            <a:avLst/>
            <a:gdLst>
              <a:gd name="connisteX0" fmla="*/ 15067 w 3140621"/>
              <a:gd name="connsiteY0" fmla="*/ 735626 h 2509664"/>
              <a:gd name="connisteX1" fmla="*/ 216997 w 3140621"/>
              <a:gd name="connsiteY1" fmla="*/ 1211876 h 2509664"/>
              <a:gd name="connisteX2" fmla="*/ 678642 w 3140621"/>
              <a:gd name="connsiteY2" fmla="*/ 1399201 h 2509664"/>
              <a:gd name="connisteX3" fmla="*/ 1270462 w 3140621"/>
              <a:gd name="connsiteY3" fmla="*/ 1486196 h 2509664"/>
              <a:gd name="connisteX4" fmla="*/ 1833707 w 3140621"/>
              <a:gd name="connsiteY4" fmla="*/ 1817666 h 2509664"/>
              <a:gd name="connisteX5" fmla="*/ 2194387 w 3140621"/>
              <a:gd name="connsiteY5" fmla="*/ 2192951 h 2509664"/>
              <a:gd name="connisteX6" fmla="*/ 2555067 w 3140621"/>
              <a:gd name="connsiteY6" fmla="*/ 2424091 h 2509664"/>
              <a:gd name="connisteX7" fmla="*/ 2800177 w 3140621"/>
              <a:gd name="connsiteY7" fmla="*/ 2495846 h 2509664"/>
              <a:gd name="connisteX8" fmla="*/ 2857962 w 3140621"/>
              <a:gd name="connsiteY8" fmla="*/ 2495846 h 2509664"/>
              <a:gd name="connisteX9" fmla="*/ 2915747 w 3140621"/>
              <a:gd name="connsiteY9" fmla="*/ 2495846 h 2509664"/>
              <a:gd name="connisteX10" fmla="*/ 3002107 w 3140621"/>
              <a:gd name="connsiteY10" fmla="*/ 2467271 h 2509664"/>
              <a:gd name="connisteX11" fmla="*/ 3117677 w 3140621"/>
              <a:gd name="connsiteY11" fmla="*/ 2323126 h 2509664"/>
              <a:gd name="connisteX12" fmla="*/ 3117677 w 3140621"/>
              <a:gd name="connsiteY12" fmla="*/ 793411 h 2509664"/>
              <a:gd name="connisteX13" fmla="*/ 2930352 w 3140621"/>
              <a:gd name="connsiteY13" fmla="*/ 188256 h 2509664"/>
              <a:gd name="connisteX14" fmla="*/ 1544782 w 3140621"/>
              <a:gd name="connsiteY14" fmla="*/ 931 h 2509664"/>
              <a:gd name="connisteX15" fmla="*/ 289387 w 3140621"/>
              <a:gd name="connsiteY15" fmla="*/ 145076 h 2509664"/>
              <a:gd name="connisteX16" fmla="*/ 58247 w 3140621"/>
              <a:gd name="connsiteY16" fmla="*/ 491151 h 2509664"/>
              <a:gd name="connisteX17" fmla="*/ 15067 w 3140621"/>
              <a:gd name="connsiteY17" fmla="*/ 735626 h 25096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</a:cxnLst>
            <a:rect l="l" t="t" r="r" b="b"/>
            <a:pathLst>
              <a:path w="4450" h="2797">
                <a:moveTo>
                  <a:pt x="0" y="0"/>
                </a:moveTo>
                <a:lnTo>
                  <a:pt x="4450" y="0"/>
                </a:lnTo>
                <a:lnTo>
                  <a:pt x="4450" y="2797"/>
                </a:lnTo>
                <a:lnTo>
                  <a:pt x="4448" y="2797"/>
                </a:lnTo>
                <a:cubicBezTo>
                  <a:pt x="4439" y="2798"/>
                  <a:pt x="4422" y="2795"/>
                  <a:pt x="4389" y="2787"/>
                </a:cubicBezTo>
                <a:cubicBezTo>
                  <a:pt x="4294" y="2764"/>
                  <a:pt x="4194" y="2769"/>
                  <a:pt x="4003" y="2674"/>
                </a:cubicBezTo>
                <a:cubicBezTo>
                  <a:pt x="3812" y="2579"/>
                  <a:pt x="3662" y="2501"/>
                  <a:pt x="3435" y="2310"/>
                </a:cubicBezTo>
                <a:cubicBezTo>
                  <a:pt x="3208" y="2119"/>
                  <a:pt x="3158" y="1942"/>
                  <a:pt x="2867" y="1719"/>
                </a:cubicBezTo>
                <a:cubicBezTo>
                  <a:pt x="2576" y="1496"/>
                  <a:pt x="2344" y="1329"/>
                  <a:pt x="1980" y="1197"/>
                </a:cubicBezTo>
                <a:cubicBezTo>
                  <a:pt x="1616" y="1065"/>
                  <a:pt x="1380" y="1146"/>
                  <a:pt x="1048" y="1060"/>
                </a:cubicBezTo>
                <a:cubicBezTo>
                  <a:pt x="716" y="974"/>
                  <a:pt x="530" y="974"/>
                  <a:pt x="321" y="765"/>
                </a:cubicBezTo>
                <a:cubicBezTo>
                  <a:pt x="112" y="556"/>
                  <a:pt x="53" y="242"/>
                  <a:pt x="3" y="15"/>
                </a:cubicBezTo>
                <a:lnTo>
                  <a:pt x="0" y="0"/>
                </a:lnTo>
                <a:close/>
              </a:path>
            </a:pathLst>
          </a:custGeom>
          <a:solidFill>
            <a:srgbClr val="B3D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494665" y="6036945"/>
            <a:ext cx="3037205" cy="81788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972" h="1339">
                <a:moveTo>
                  <a:pt x="2687" y="0"/>
                </a:moveTo>
                <a:cubicBezTo>
                  <a:pt x="2825" y="1"/>
                  <a:pt x="2966" y="11"/>
                  <a:pt x="3135" y="36"/>
                </a:cubicBezTo>
                <a:cubicBezTo>
                  <a:pt x="3520" y="94"/>
                  <a:pt x="3728" y="178"/>
                  <a:pt x="4054" y="325"/>
                </a:cubicBezTo>
                <a:cubicBezTo>
                  <a:pt x="4380" y="473"/>
                  <a:pt x="4582" y="569"/>
                  <a:pt x="4766" y="775"/>
                </a:cubicBezTo>
                <a:cubicBezTo>
                  <a:pt x="4944" y="974"/>
                  <a:pt x="4949" y="1124"/>
                  <a:pt x="4971" y="1332"/>
                </a:cubicBezTo>
                <a:lnTo>
                  <a:pt x="4972" y="1339"/>
                </a:lnTo>
                <a:lnTo>
                  <a:pt x="0" y="1339"/>
                </a:lnTo>
                <a:lnTo>
                  <a:pt x="6" y="1333"/>
                </a:lnTo>
                <a:cubicBezTo>
                  <a:pt x="522" y="756"/>
                  <a:pt x="1168" y="317"/>
                  <a:pt x="1894" y="73"/>
                </a:cubicBezTo>
                <a:lnTo>
                  <a:pt x="1943" y="57"/>
                </a:lnTo>
                <a:lnTo>
                  <a:pt x="1959" y="55"/>
                </a:lnTo>
                <a:cubicBezTo>
                  <a:pt x="2012" y="48"/>
                  <a:pt x="2068" y="42"/>
                  <a:pt x="2127" y="36"/>
                </a:cubicBezTo>
                <a:cubicBezTo>
                  <a:pt x="2340" y="15"/>
                  <a:pt x="2511" y="-1"/>
                  <a:pt x="2687" y="0"/>
                </a:cubicBezTo>
                <a:close/>
              </a:path>
            </a:pathLst>
          </a:custGeom>
          <a:solidFill>
            <a:srgbClr val="FFC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1905"/>
            <a:ext cx="5384800" cy="2699385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15830" h="11244">
                <a:moveTo>
                  <a:pt x="0" y="0"/>
                </a:moveTo>
                <a:lnTo>
                  <a:pt x="15755" y="0"/>
                </a:lnTo>
                <a:lnTo>
                  <a:pt x="15759" y="41"/>
                </a:lnTo>
                <a:cubicBezTo>
                  <a:pt x="15765" y="96"/>
                  <a:pt x="15771" y="153"/>
                  <a:pt x="15777" y="210"/>
                </a:cubicBezTo>
                <a:cubicBezTo>
                  <a:pt x="15877" y="1131"/>
                  <a:pt x="15877" y="1564"/>
                  <a:pt x="15401" y="2376"/>
                </a:cubicBezTo>
                <a:cubicBezTo>
                  <a:pt x="14924" y="3189"/>
                  <a:pt x="14299" y="3922"/>
                  <a:pt x="13401" y="4274"/>
                </a:cubicBezTo>
                <a:cubicBezTo>
                  <a:pt x="12499" y="4626"/>
                  <a:pt x="12048" y="4110"/>
                  <a:pt x="10898" y="4138"/>
                </a:cubicBezTo>
                <a:cubicBezTo>
                  <a:pt x="9748" y="4166"/>
                  <a:pt x="8747" y="4166"/>
                  <a:pt x="7645" y="4410"/>
                </a:cubicBezTo>
                <a:cubicBezTo>
                  <a:pt x="6547" y="4654"/>
                  <a:pt x="6145" y="4870"/>
                  <a:pt x="5394" y="5359"/>
                </a:cubicBezTo>
                <a:cubicBezTo>
                  <a:pt x="4644" y="5844"/>
                  <a:pt x="4396" y="6196"/>
                  <a:pt x="3897" y="6848"/>
                </a:cubicBezTo>
                <a:cubicBezTo>
                  <a:pt x="3394" y="7497"/>
                  <a:pt x="3420" y="7877"/>
                  <a:pt x="2895" y="8610"/>
                </a:cubicBezTo>
                <a:cubicBezTo>
                  <a:pt x="2370" y="9339"/>
                  <a:pt x="2093" y="9907"/>
                  <a:pt x="1269" y="10504"/>
                </a:cubicBezTo>
                <a:cubicBezTo>
                  <a:pt x="831" y="10820"/>
                  <a:pt x="470" y="11046"/>
                  <a:pt x="59" y="11220"/>
                </a:cubicBezTo>
                <a:lnTo>
                  <a:pt x="0" y="11244"/>
                </a:lnTo>
                <a:lnTo>
                  <a:pt x="0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-7620" y="2855595"/>
            <a:ext cx="12199620" cy="3181350"/>
          </a:xfrm>
          <a:custGeom>
            <a:avLst/>
            <a:gdLst>
              <a:gd name="connisteX0" fmla="*/ 0 w 10382250"/>
              <a:gd name="connsiteY0" fmla="*/ 3181350 h 3181350"/>
              <a:gd name="connisteX1" fmla="*/ 533400 w 10382250"/>
              <a:gd name="connsiteY1" fmla="*/ 2609850 h 3181350"/>
              <a:gd name="connisteX2" fmla="*/ 2000250 w 10382250"/>
              <a:gd name="connsiteY2" fmla="*/ 2324100 h 3181350"/>
              <a:gd name="connisteX3" fmla="*/ 3810000 w 10382250"/>
              <a:gd name="connsiteY3" fmla="*/ 2286000 h 3181350"/>
              <a:gd name="connisteX4" fmla="*/ 5314950 w 10382250"/>
              <a:gd name="connsiteY4" fmla="*/ 2667000 h 3181350"/>
              <a:gd name="connisteX5" fmla="*/ 7315200 w 10382250"/>
              <a:gd name="connsiteY5" fmla="*/ 1600200 h 3181350"/>
              <a:gd name="connisteX6" fmla="*/ 8610600 w 10382250"/>
              <a:gd name="connsiteY6" fmla="*/ 704850 h 3181350"/>
              <a:gd name="connisteX7" fmla="*/ 9791700 w 10382250"/>
              <a:gd name="connsiteY7" fmla="*/ 457200 h 3181350"/>
              <a:gd name="connisteX8" fmla="*/ 10382250 w 10382250"/>
              <a:gd name="connsiteY8" fmla="*/ 0 h 31813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10382250" h="3181350">
                <a:moveTo>
                  <a:pt x="0" y="3181350"/>
                </a:moveTo>
                <a:cubicBezTo>
                  <a:pt x="77470" y="3072765"/>
                  <a:pt x="133350" y="2781300"/>
                  <a:pt x="533400" y="2609850"/>
                </a:cubicBezTo>
                <a:cubicBezTo>
                  <a:pt x="933450" y="2438400"/>
                  <a:pt x="1344930" y="2388870"/>
                  <a:pt x="2000250" y="2324100"/>
                </a:cubicBezTo>
                <a:cubicBezTo>
                  <a:pt x="2655570" y="2259330"/>
                  <a:pt x="3147060" y="2217420"/>
                  <a:pt x="3810000" y="2286000"/>
                </a:cubicBezTo>
                <a:cubicBezTo>
                  <a:pt x="4472940" y="2354580"/>
                  <a:pt x="4613910" y="2804160"/>
                  <a:pt x="5314950" y="2667000"/>
                </a:cubicBezTo>
                <a:cubicBezTo>
                  <a:pt x="6015990" y="2529840"/>
                  <a:pt x="6656070" y="1992630"/>
                  <a:pt x="7315200" y="1600200"/>
                </a:cubicBezTo>
                <a:cubicBezTo>
                  <a:pt x="7974330" y="1207770"/>
                  <a:pt x="8115300" y="933450"/>
                  <a:pt x="8610600" y="704850"/>
                </a:cubicBezTo>
                <a:cubicBezTo>
                  <a:pt x="9105900" y="476250"/>
                  <a:pt x="9437370" y="598170"/>
                  <a:pt x="9791700" y="457200"/>
                </a:cubicBezTo>
                <a:cubicBezTo>
                  <a:pt x="10146030" y="316230"/>
                  <a:pt x="10287635" y="86360"/>
                  <a:pt x="10382250" y="0"/>
                </a:cubicBezTo>
              </a:path>
            </a:pathLst>
          </a:custGeom>
          <a:noFill/>
          <a:ln>
            <a:solidFill>
              <a:srgbClr val="FFC675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flipV="1">
            <a:off x="9975850" y="5854065"/>
            <a:ext cx="2215515" cy="99314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044" h="2359">
                <a:moveTo>
                  <a:pt x="543" y="0"/>
                </a:moveTo>
                <a:lnTo>
                  <a:pt x="4044" y="0"/>
                </a:lnTo>
                <a:lnTo>
                  <a:pt x="4044" y="656"/>
                </a:lnTo>
                <a:lnTo>
                  <a:pt x="4027" y="657"/>
                </a:lnTo>
                <a:cubicBezTo>
                  <a:pt x="3920" y="665"/>
                  <a:pt x="3814" y="679"/>
                  <a:pt x="3704" y="703"/>
                </a:cubicBezTo>
                <a:cubicBezTo>
                  <a:pt x="3451" y="757"/>
                  <a:pt x="3359" y="806"/>
                  <a:pt x="3187" y="915"/>
                </a:cubicBezTo>
                <a:cubicBezTo>
                  <a:pt x="3015" y="1023"/>
                  <a:pt x="2958" y="1102"/>
                  <a:pt x="2843" y="1248"/>
                </a:cubicBezTo>
                <a:cubicBezTo>
                  <a:pt x="2728" y="1393"/>
                  <a:pt x="2734" y="1478"/>
                  <a:pt x="2613" y="1642"/>
                </a:cubicBezTo>
                <a:cubicBezTo>
                  <a:pt x="2493" y="1805"/>
                  <a:pt x="2429" y="1932"/>
                  <a:pt x="2240" y="2066"/>
                </a:cubicBezTo>
                <a:cubicBezTo>
                  <a:pt x="2051" y="2199"/>
                  <a:pt x="1924" y="2260"/>
                  <a:pt x="1665" y="2308"/>
                </a:cubicBezTo>
                <a:cubicBezTo>
                  <a:pt x="1407" y="2357"/>
                  <a:pt x="1206" y="2393"/>
                  <a:pt x="948" y="2308"/>
                </a:cubicBezTo>
                <a:cubicBezTo>
                  <a:pt x="690" y="2223"/>
                  <a:pt x="557" y="2066"/>
                  <a:pt x="374" y="1884"/>
                </a:cubicBezTo>
                <a:cubicBezTo>
                  <a:pt x="190" y="1702"/>
                  <a:pt x="92" y="1612"/>
                  <a:pt x="29" y="1399"/>
                </a:cubicBezTo>
                <a:cubicBezTo>
                  <a:pt x="-33" y="1187"/>
                  <a:pt x="18" y="1048"/>
                  <a:pt x="58" y="824"/>
                </a:cubicBezTo>
                <a:cubicBezTo>
                  <a:pt x="64" y="789"/>
                  <a:pt x="71" y="755"/>
                  <a:pt x="78" y="723"/>
                </a:cubicBezTo>
                <a:lnTo>
                  <a:pt x="81" y="710"/>
                </a:lnTo>
                <a:lnTo>
                  <a:pt x="86" y="700"/>
                </a:lnTo>
                <a:cubicBezTo>
                  <a:pt x="213" y="462"/>
                  <a:pt x="358" y="237"/>
                  <a:pt x="521" y="28"/>
                </a:cubicBezTo>
                <a:lnTo>
                  <a:pt x="543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315460" y="756920"/>
            <a:ext cx="461137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dist">
              <a:buClrTx/>
              <a:buSzTx/>
              <a:buFontTx/>
            </a:pPr>
            <a:r>
              <a:rPr lang="zh-CN" altLang="zh-CN" sz="4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形成原因</a:t>
            </a:r>
            <a:endParaRPr lang="zh-CN" altLang="zh-CN" sz="4000" b="1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" panose="020B0500000000000000" charset="-122"/>
              <a:ea typeface="思源黑体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33755" y="1896745"/>
            <a:ext cx="10996295" cy="2399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1. 不爱运动，爱生闷气抑郁寡欢导致气滞，气是血液流动的动力，气滞则血瘀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Arial" panose="020B0604020202020204" pitchFamily="34" charset="0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2. 贪凉致体寒，血得热则行，受寒则凝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Arial" panose="020B0604020202020204" pitchFamily="34" charset="0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3. 思虑过多，思则气结，脾胃中焦枢纽不运转，气滞血瘀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Arial" panose="020B0604020202020204" pitchFamily="34" charset="0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4. 饮食多油腻，生痰生湿，阻滞气血运行。（血脂高要警惕）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Arial" panose="020B0604020202020204" pitchFamily="34" charset="0"/>
            </a:endParaRPr>
          </a:p>
        </p:txBody>
      </p:sp>
      <p:pic>
        <p:nvPicPr>
          <p:cNvPr id="2" name="图片 1" descr="51miz-E1088358-C67F7CF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5505" y="3459480"/>
            <a:ext cx="5852160" cy="39014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75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8926830" y="6350"/>
            <a:ext cx="3282315" cy="2118995"/>
          </a:xfrm>
          <a:custGeom>
            <a:avLst/>
            <a:gdLst>
              <a:gd name="connisteX0" fmla="*/ 15067 w 3140621"/>
              <a:gd name="connsiteY0" fmla="*/ 735626 h 2509664"/>
              <a:gd name="connisteX1" fmla="*/ 216997 w 3140621"/>
              <a:gd name="connsiteY1" fmla="*/ 1211876 h 2509664"/>
              <a:gd name="connisteX2" fmla="*/ 678642 w 3140621"/>
              <a:gd name="connsiteY2" fmla="*/ 1399201 h 2509664"/>
              <a:gd name="connisteX3" fmla="*/ 1270462 w 3140621"/>
              <a:gd name="connsiteY3" fmla="*/ 1486196 h 2509664"/>
              <a:gd name="connisteX4" fmla="*/ 1833707 w 3140621"/>
              <a:gd name="connsiteY4" fmla="*/ 1817666 h 2509664"/>
              <a:gd name="connisteX5" fmla="*/ 2194387 w 3140621"/>
              <a:gd name="connsiteY5" fmla="*/ 2192951 h 2509664"/>
              <a:gd name="connisteX6" fmla="*/ 2555067 w 3140621"/>
              <a:gd name="connsiteY6" fmla="*/ 2424091 h 2509664"/>
              <a:gd name="connisteX7" fmla="*/ 2800177 w 3140621"/>
              <a:gd name="connsiteY7" fmla="*/ 2495846 h 2509664"/>
              <a:gd name="connisteX8" fmla="*/ 2857962 w 3140621"/>
              <a:gd name="connsiteY8" fmla="*/ 2495846 h 2509664"/>
              <a:gd name="connisteX9" fmla="*/ 2915747 w 3140621"/>
              <a:gd name="connsiteY9" fmla="*/ 2495846 h 2509664"/>
              <a:gd name="connisteX10" fmla="*/ 3002107 w 3140621"/>
              <a:gd name="connsiteY10" fmla="*/ 2467271 h 2509664"/>
              <a:gd name="connisteX11" fmla="*/ 3117677 w 3140621"/>
              <a:gd name="connsiteY11" fmla="*/ 2323126 h 2509664"/>
              <a:gd name="connisteX12" fmla="*/ 3117677 w 3140621"/>
              <a:gd name="connsiteY12" fmla="*/ 793411 h 2509664"/>
              <a:gd name="connisteX13" fmla="*/ 2930352 w 3140621"/>
              <a:gd name="connsiteY13" fmla="*/ 188256 h 2509664"/>
              <a:gd name="connisteX14" fmla="*/ 1544782 w 3140621"/>
              <a:gd name="connsiteY14" fmla="*/ 931 h 2509664"/>
              <a:gd name="connisteX15" fmla="*/ 289387 w 3140621"/>
              <a:gd name="connsiteY15" fmla="*/ 145076 h 2509664"/>
              <a:gd name="connisteX16" fmla="*/ 58247 w 3140621"/>
              <a:gd name="connsiteY16" fmla="*/ 491151 h 2509664"/>
              <a:gd name="connisteX17" fmla="*/ 15067 w 3140621"/>
              <a:gd name="connsiteY17" fmla="*/ 735626 h 25096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</a:cxnLst>
            <a:rect l="l" t="t" r="r" b="b"/>
            <a:pathLst>
              <a:path w="4450" h="2797">
                <a:moveTo>
                  <a:pt x="0" y="0"/>
                </a:moveTo>
                <a:lnTo>
                  <a:pt x="4450" y="0"/>
                </a:lnTo>
                <a:lnTo>
                  <a:pt x="4450" y="2797"/>
                </a:lnTo>
                <a:lnTo>
                  <a:pt x="4448" y="2797"/>
                </a:lnTo>
                <a:cubicBezTo>
                  <a:pt x="4439" y="2798"/>
                  <a:pt x="4422" y="2795"/>
                  <a:pt x="4389" y="2787"/>
                </a:cubicBezTo>
                <a:cubicBezTo>
                  <a:pt x="4294" y="2764"/>
                  <a:pt x="4194" y="2769"/>
                  <a:pt x="4003" y="2674"/>
                </a:cubicBezTo>
                <a:cubicBezTo>
                  <a:pt x="3812" y="2579"/>
                  <a:pt x="3662" y="2501"/>
                  <a:pt x="3435" y="2310"/>
                </a:cubicBezTo>
                <a:cubicBezTo>
                  <a:pt x="3208" y="2119"/>
                  <a:pt x="3158" y="1942"/>
                  <a:pt x="2867" y="1719"/>
                </a:cubicBezTo>
                <a:cubicBezTo>
                  <a:pt x="2576" y="1496"/>
                  <a:pt x="2344" y="1329"/>
                  <a:pt x="1980" y="1197"/>
                </a:cubicBezTo>
                <a:cubicBezTo>
                  <a:pt x="1616" y="1065"/>
                  <a:pt x="1380" y="1146"/>
                  <a:pt x="1048" y="1060"/>
                </a:cubicBezTo>
                <a:cubicBezTo>
                  <a:pt x="716" y="974"/>
                  <a:pt x="530" y="974"/>
                  <a:pt x="321" y="765"/>
                </a:cubicBezTo>
                <a:cubicBezTo>
                  <a:pt x="112" y="556"/>
                  <a:pt x="53" y="242"/>
                  <a:pt x="3" y="15"/>
                </a:cubicBezTo>
                <a:lnTo>
                  <a:pt x="0" y="0"/>
                </a:lnTo>
                <a:close/>
              </a:path>
            </a:pathLst>
          </a:custGeom>
          <a:solidFill>
            <a:srgbClr val="B3D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494665" y="6036945"/>
            <a:ext cx="3037205" cy="81788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972" h="1339">
                <a:moveTo>
                  <a:pt x="2687" y="0"/>
                </a:moveTo>
                <a:cubicBezTo>
                  <a:pt x="2825" y="1"/>
                  <a:pt x="2966" y="11"/>
                  <a:pt x="3135" y="36"/>
                </a:cubicBezTo>
                <a:cubicBezTo>
                  <a:pt x="3520" y="94"/>
                  <a:pt x="3728" y="178"/>
                  <a:pt x="4054" y="325"/>
                </a:cubicBezTo>
                <a:cubicBezTo>
                  <a:pt x="4380" y="473"/>
                  <a:pt x="4582" y="569"/>
                  <a:pt x="4766" y="775"/>
                </a:cubicBezTo>
                <a:cubicBezTo>
                  <a:pt x="4944" y="974"/>
                  <a:pt x="4949" y="1124"/>
                  <a:pt x="4971" y="1332"/>
                </a:cubicBezTo>
                <a:lnTo>
                  <a:pt x="4972" y="1339"/>
                </a:lnTo>
                <a:lnTo>
                  <a:pt x="0" y="1339"/>
                </a:lnTo>
                <a:lnTo>
                  <a:pt x="6" y="1333"/>
                </a:lnTo>
                <a:cubicBezTo>
                  <a:pt x="522" y="756"/>
                  <a:pt x="1168" y="317"/>
                  <a:pt x="1894" y="73"/>
                </a:cubicBezTo>
                <a:lnTo>
                  <a:pt x="1943" y="57"/>
                </a:lnTo>
                <a:lnTo>
                  <a:pt x="1959" y="55"/>
                </a:lnTo>
                <a:cubicBezTo>
                  <a:pt x="2012" y="48"/>
                  <a:pt x="2068" y="42"/>
                  <a:pt x="2127" y="36"/>
                </a:cubicBezTo>
                <a:cubicBezTo>
                  <a:pt x="2340" y="15"/>
                  <a:pt x="2511" y="-1"/>
                  <a:pt x="2687" y="0"/>
                </a:cubicBezTo>
                <a:close/>
              </a:path>
            </a:pathLst>
          </a:custGeom>
          <a:solidFill>
            <a:srgbClr val="FFC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1905"/>
            <a:ext cx="5384800" cy="2699385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15830" h="11244">
                <a:moveTo>
                  <a:pt x="0" y="0"/>
                </a:moveTo>
                <a:lnTo>
                  <a:pt x="15755" y="0"/>
                </a:lnTo>
                <a:lnTo>
                  <a:pt x="15759" y="41"/>
                </a:lnTo>
                <a:cubicBezTo>
                  <a:pt x="15765" y="96"/>
                  <a:pt x="15771" y="153"/>
                  <a:pt x="15777" y="210"/>
                </a:cubicBezTo>
                <a:cubicBezTo>
                  <a:pt x="15877" y="1131"/>
                  <a:pt x="15877" y="1564"/>
                  <a:pt x="15401" y="2376"/>
                </a:cubicBezTo>
                <a:cubicBezTo>
                  <a:pt x="14924" y="3189"/>
                  <a:pt x="14299" y="3922"/>
                  <a:pt x="13401" y="4274"/>
                </a:cubicBezTo>
                <a:cubicBezTo>
                  <a:pt x="12499" y="4626"/>
                  <a:pt x="12048" y="4110"/>
                  <a:pt x="10898" y="4138"/>
                </a:cubicBezTo>
                <a:cubicBezTo>
                  <a:pt x="9748" y="4166"/>
                  <a:pt x="8747" y="4166"/>
                  <a:pt x="7645" y="4410"/>
                </a:cubicBezTo>
                <a:cubicBezTo>
                  <a:pt x="6547" y="4654"/>
                  <a:pt x="6145" y="4870"/>
                  <a:pt x="5394" y="5359"/>
                </a:cubicBezTo>
                <a:cubicBezTo>
                  <a:pt x="4644" y="5844"/>
                  <a:pt x="4396" y="6196"/>
                  <a:pt x="3897" y="6848"/>
                </a:cubicBezTo>
                <a:cubicBezTo>
                  <a:pt x="3394" y="7497"/>
                  <a:pt x="3420" y="7877"/>
                  <a:pt x="2895" y="8610"/>
                </a:cubicBezTo>
                <a:cubicBezTo>
                  <a:pt x="2370" y="9339"/>
                  <a:pt x="2093" y="9907"/>
                  <a:pt x="1269" y="10504"/>
                </a:cubicBezTo>
                <a:cubicBezTo>
                  <a:pt x="831" y="10820"/>
                  <a:pt x="470" y="11046"/>
                  <a:pt x="59" y="11220"/>
                </a:cubicBezTo>
                <a:lnTo>
                  <a:pt x="0" y="11244"/>
                </a:lnTo>
                <a:lnTo>
                  <a:pt x="0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-7620" y="2855595"/>
            <a:ext cx="12199620" cy="3181350"/>
          </a:xfrm>
          <a:custGeom>
            <a:avLst/>
            <a:gdLst>
              <a:gd name="connisteX0" fmla="*/ 0 w 10382250"/>
              <a:gd name="connsiteY0" fmla="*/ 3181350 h 3181350"/>
              <a:gd name="connisteX1" fmla="*/ 533400 w 10382250"/>
              <a:gd name="connsiteY1" fmla="*/ 2609850 h 3181350"/>
              <a:gd name="connisteX2" fmla="*/ 2000250 w 10382250"/>
              <a:gd name="connsiteY2" fmla="*/ 2324100 h 3181350"/>
              <a:gd name="connisteX3" fmla="*/ 3810000 w 10382250"/>
              <a:gd name="connsiteY3" fmla="*/ 2286000 h 3181350"/>
              <a:gd name="connisteX4" fmla="*/ 5314950 w 10382250"/>
              <a:gd name="connsiteY4" fmla="*/ 2667000 h 3181350"/>
              <a:gd name="connisteX5" fmla="*/ 7315200 w 10382250"/>
              <a:gd name="connsiteY5" fmla="*/ 1600200 h 3181350"/>
              <a:gd name="connisteX6" fmla="*/ 8610600 w 10382250"/>
              <a:gd name="connsiteY6" fmla="*/ 704850 h 3181350"/>
              <a:gd name="connisteX7" fmla="*/ 9791700 w 10382250"/>
              <a:gd name="connsiteY7" fmla="*/ 457200 h 3181350"/>
              <a:gd name="connisteX8" fmla="*/ 10382250 w 10382250"/>
              <a:gd name="connsiteY8" fmla="*/ 0 h 31813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10382250" h="3181350">
                <a:moveTo>
                  <a:pt x="0" y="3181350"/>
                </a:moveTo>
                <a:cubicBezTo>
                  <a:pt x="77470" y="3072765"/>
                  <a:pt x="133350" y="2781300"/>
                  <a:pt x="533400" y="2609850"/>
                </a:cubicBezTo>
                <a:cubicBezTo>
                  <a:pt x="933450" y="2438400"/>
                  <a:pt x="1344930" y="2388870"/>
                  <a:pt x="2000250" y="2324100"/>
                </a:cubicBezTo>
                <a:cubicBezTo>
                  <a:pt x="2655570" y="2259330"/>
                  <a:pt x="3147060" y="2217420"/>
                  <a:pt x="3810000" y="2286000"/>
                </a:cubicBezTo>
                <a:cubicBezTo>
                  <a:pt x="4472940" y="2354580"/>
                  <a:pt x="4613910" y="2804160"/>
                  <a:pt x="5314950" y="2667000"/>
                </a:cubicBezTo>
                <a:cubicBezTo>
                  <a:pt x="6015990" y="2529840"/>
                  <a:pt x="6656070" y="1992630"/>
                  <a:pt x="7315200" y="1600200"/>
                </a:cubicBezTo>
                <a:cubicBezTo>
                  <a:pt x="7974330" y="1207770"/>
                  <a:pt x="8115300" y="933450"/>
                  <a:pt x="8610600" y="704850"/>
                </a:cubicBezTo>
                <a:cubicBezTo>
                  <a:pt x="9105900" y="476250"/>
                  <a:pt x="9437370" y="598170"/>
                  <a:pt x="9791700" y="457200"/>
                </a:cubicBezTo>
                <a:cubicBezTo>
                  <a:pt x="10146030" y="316230"/>
                  <a:pt x="10287635" y="86360"/>
                  <a:pt x="10382250" y="0"/>
                </a:cubicBezTo>
              </a:path>
            </a:pathLst>
          </a:custGeom>
          <a:noFill/>
          <a:ln>
            <a:solidFill>
              <a:srgbClr val="FFC675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flipV="1">
            <a:off x="9975850" y="5854065"/>
            <a:ext cx="2215515" cy="99314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044" h="2359">
                <a:moveTo>
                  <a:pt x="543" y="0"/>
                </a:moveTo>
                <a:lnTo>
                  <a:pt x="4044" y="0"/>
                </a:lnTo>
                <a:lnTo>
                  <a:pt x="4044" y="656"/>
                </a:lnTo>
                <a:lnTo>
                  <a:pt x="4027" y="657"/>
                </a:lnTo>
                <a:cubicBezTo>
                  <a:pt x="3920" y="665"/>
                  <a:pt x="3814" y="679"/>
                  <a:pt x="3704" y="703"/>
                </a:cubicBezTo>
                <a:cubicBezTo>
                  <a:pt x="3451" y="757"/>
                  <a:pt x="3359" y="806"/>
                  <a:pt x="3187" y="915"/>
                </a:cubicBezTo>
                <a:cubicBezTo>
                  <a:pt x="3015" y="1023"/>
                  <a:pt x="2958" y="1102"/>
                  <a:pt x="2843" y="1248"/>
                </a:cubicBezTo>
                <a:cubicBezTo>
                  <a:pt x="2728" y="1393"/>
                  <a:pt x="2734" y="1478"/>
                  <a:pt x="2613" y="1642"/>
                </a:cubicBezTo>
                <a:cubicBezTo>
                  <a:pt x="2493" y="1805"/>
                  <a:pt x="2429" y="1932"/>
                  <a:pt x="2240" y="2066"/>
                </a:cubicBezTo>
                <a:cubicBezTo>
                  <a:pt x="2051" y="2199"/>
                  <a:pt x="1924" y="2260"/>
                  <a:pt x="1665" y="2308"/>
                </a:cubicBezTo>
                <a:cubicBezTo>
                  <a:pt x="1407" y="2357"/>
                  <a:pt x="1206" y="2393"/>
                  <a:pt x="948" y="2308"/>
                </a:cubicBezTo>
                <a:cubicBezTo>
                  <a:pt x="690" y="2223"/>
                  <a:pt x="557" y="2066"/>
                  <a:pt x="374" y="1884"/>
                </a:cubicBezTo>
                <a:cubicBezTo>
                  <a:pt x="190" y="1702"/>
                  <a:pt x="92" y="1612"/>
                  <a:pt x="29" y="1399"/>
                </a:cubicBezTo>
                <a:cubicBezTo>
                  <a:pt x="-33" y="1187"/>
                  <a:pt x="18" y="1048"/>
                  <a:pt x="58" y="824"/>
                </a:cubicBezTo>
                <a:cubicBezTo>
                  <a:pt x="64" y="789"/>
                  <a:pt x="71" y="755"/>
                  <a:pt x="78" y="723"/>
                </a:cubicBezTo>
                <a:lnTo>
                  <a:pt x="81" y="710"/>
                </a:lnTo>
                <a:lnTo>
                  <a:pt x="86" y="700"/>
                </a:lnTo>
                <a:cubicBezTo>
                  <a:pt x="213" y="462"/>
                  <a:pt x="358" y="237"/>
                  <a:pt x="521" y="28"/>
                </a:cubicBezTo>
                <a:lnTo>
                  <a:pt x="543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738245" y="756920"/>
            <a:ext cx="571817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dist">
              <a:buClrTx/>
              <a:buSzTx/>
              <a:buFontTx/>
            </a:pPr>
            <a:r>
              <a:rPr lang="zh-CN" altLang="zh-CN" sz="4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+mn-ea"/>
              </a:rPr>
              <a:t>血瘀体质</a:t>
            </a:r>
            <a:r>
              <a:rPr lang="zh-CN" altLang="zh-CN" sz="4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+mn-ea"/>
              </a:rPr>
              <a:t>的养生指导</a:t>
            </a:r>
            <a:endParaRPr lang="zh-CN" altLang="zh-CN" sz="4000" b="1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4665" y="1662430"/>
            <a:ext cx="11122660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饮食调理：</a:t>
            </a: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宜选用具有调畅气血作用的食物，如川芎、白芷、生山楂、醋、玫瑰花、桃仁、黑豆、油菜等。少食收涩、寒凉、冰冻之物，如乌梅、柿子、石榴、苦瓜、花生米，以及高脂肪、高胆固醇、油腻食物，如蛋黄、虾、猪头肉、猪脑、奶酪等。还可少量饮用葡萄酒、糯米甜酒，  有助于促进血液运行，但高血压和冠心病等患者不宜饮用。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Arial" panose="020B0604020202020204" pitchFamily="34" charset="0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75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8926830" y="6350"/>
            <a:ext cx="3282315" cy="2118995"/>
          </a:xfrm>
          <a:custGeom>
            <a:avLst/>
            <a:gdLst>
              <a:gd name="connisteX0" fmla="*/ 15067 w 3140621"/>
              <a:gd name="connsiteY0" fmla="*/ 735626 h 2509664"/>
              <a:gd name="connisteX1" fmla="*/ 216997 w 3140621"/>
              <a:gd name="connsiteY1" fmla="*/ 1211876 h 2509664"/>
              <a:gd name="connisteX2" fmla="*/ 678642 w 3140621"/>
              <a:gd name="connsiteY2" fmla="*/ 1399201 h 2509664"/>
              <a:gd name="connisteX3" fmla="*/ 1270462 w 3140621"/>
              <a:gd name="connsiteY3" fmla="*/ 1486196 h 2509664"/>
              <a:gd name="connisteX4" fmla="*/ 1833707 w 3140621"/>
              <a:gd name="connsiteY4" fmla="*/ 1817666 h 2509664"/>
              <a:gd name="connisteX5" fmla="*/ 2194387 w 3140621"/>
              <a:gd name="connsiteY5" fmla="*/ 2192951 h 2509664"/>
              <a:gd name="connisteX6" fmla="*/ 2555067 w 3140621"/>
              <a:gd name="connsiteY6" fmla="*/ 2424091 h 2509664"/>
              <a:gd name="connisteX7" fmla="*/ 2800177 w 3140621"/>
              <a:gd name="connsiteY7" fmla="*/ 2495846 h 2509664"/>
              <a:gd name="connisteX8" fmla="*/ 2857962 w 3140621"/>
              <a:gd name="connsiteY8" fmla="*/ 2495846 h 2509664"/>
              <a:gd name="connisteX9" fmla="*/ 2915747 w 3140621"/>
              <a:gd name="connsiteY9" fmla="*/ 2495846 h 2509664"/>
              <a:gd name="connisteX10" fmla="*/ 3002107 w 3140621"/>
              <a:gd name="connsiteY10" fmla="*/ 2467271 h 2509664"/>
              <a:gd name="connisteX11" fmla="*/ 3117677 w 3140621"/>
              <a:gd name="connsiteY11" fmla="*/ 2323126 h 2509664"/>
              <a:gd name="connisteX12" fmla="*/ 3117677 w 3140621"/>
              <a:gd name="connsiteY12" fmla="*/ 793411 h 2509664"/>
              <a:gd name="connisteX13" fmla="*/ 2930352 w 3140621"/>
              <a:gd name="connsiteY13" fmla="*/ 188256 h 2509664"/>
              <a:gd name="connisteX14" fmla="*/ 1544782 w 3140621"/>
              <a:gd name="connsiteY14" fmla="*/ 931 h 2509664"/>
              <a:gd name="connisteX15" fmla="*/ 289387 w 3140621"/>
              <a:gd name="connsiteY15" fmla="*/ 145076 h 2509664"/>
              <a:gd name="connisteX16" fmla="*/ 58247 w 3140621"/>
              <a:gd name="connsiteY16" fmla="*/ 491151 h 2509664"/>
              <a:gd name="connisteX17" fmla="*/ 15067 w 3140621"/>
              <a:gd name="connsiteY17" fmla="*/ 735626 h 25096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</a:cxnLst>
            <a:rect l="l" t="t" r="r" b="b"/>
            <a:pathLst>
              <a:path w="4450" h="2797">
                <a:moveTo>
                  <a:pt x="0" y="0"/>
                </a:moveTo>
                <a:lnTo>
                  <a:pt x="4450" y="0"/>
                </a:lnTo>
                <a:lnTo>
                  <a:pt x="4450" y="2797"/>
                </a:lnTo>
                <a:lnTo>
                  <a:pt x="4448" y="2797"/>
                </a:lnTo>
                <a:cubicBezTo>
                  <a:pt x="4439" y="2798"/>
                  <a:pt x="4422" y="2795"/>
                  <a:pt x="4389" y="2787"/>
                </a:cubicBezTo>
                <a:cubicBezTo>
                  <a:pt x="4294" y="2764"/>
                  <a:pt x="4194" y="2769"/>
                  <a:pt x="4003" y="2674"/>
                </a:cubicBezTo>
                <a:cubicBezTo>
                  <a:pt x="3812" y="2579"/>
                  <a:pt x="3662" y="2501"/>
                  <a:pt x="3435" y="2310"/>
                </a:cubicBezTo>
                <a:cubicBezTo>
                  <a:pt x="3208" y="2119"/>
                  <a:pt x="3158" y="1942"/>
                  <a:pt x="2867" y="1719"/>
                </a:cubicBezTo>
                <a:cubicBezTo>
                  <a:pt x="2576" y="1496"/>
                  <a:pt x="2344" y="1329"/>
                  <a:pt x="1980" y="1197"/>
                </a:cubicBezTo>
                <a:cubicBezTo>
                  <a:pt x="1616" y="1065"/>
                  <a:pt x="1380" y="1146"/>
                  <a:pt x="1048" y="1060"/>
                </a:cubicBezTo>
                <a:cubicBezTo>
                  <a:pt x="716" y="974"/>
                  <a:pt x="530" y="974"/>
                  <a:pt x="321" y="765"/>
                </a:cubicBezTo>
                <a:cubicBezTo>
                  <a:pt x="112" y="556"/>
                  <a:pt x="53" y="242"/>
                  <a:pt x="3" y="15"/>
                </a:cubicBezTo>
                <a:lnTo>
                  <a:pt x="0" y="0"/>
                </a:lnTo>
                <a:close/>
              </a:path>
            </a:pathLst>
          </a:custGeom>
          <a:solidFill>
            <a:srgbClr val="B3D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494665" y="6036945"/>
            <a:ext cx="3037205" cy="81788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972" h="1339">
                <a:moveTo>
                  <a:pt x="2687" y="0"/>
                </a:moveTo>
                <a:cubicBezTo>
                  <a:pt x="2825" y="1"/>
                  <a:pt x="2966" y="11"/>
                  <a:pt x="3135" y="36"/>
                </a:cubicBezTo>
                <a:cubicBezTo>
                  <a:pt x="3520" y="94"/>
                  <a:pt x="3728" y="178"/>
                  <a:pt x="4054" y="325"/>
                </a:cubicBezTo>
                <a:cubicBezTo>
                  <a:pt x="4380" y="473"/>
                  <a:pt x="4582" y="569"/>
                  <a:pt x="4766" y="775"/>
                </a:cubicBezTo>
                <a:cubicBezTo>
                  <a:pt x="4944" y="974"/>
                  <a:pt x="4949" y="1124"/>
                  <a:pt x="4971" y="1332"/>
                </a:cubicBezTo>
                <a:lnTo>
                  <a:pt x="4972" y="1339"/>
                </a:lnTo>
                <a:lnTo>
                  <a:pt x="0" y="1339"/>
                </a:lnTo>
                <a:lnTo>
                  <a:pt x="6" y="1333"/>
                </a:lnTo>
                <a:cubicBezTo>
                  <a:pt x="522" y="756"/>
                  <a:pt x="1168" y="317"/>
                  <a:pt x="1894" y="73"/>
                </a:cubicBezTo>
                <a:lnTo>
                  <a:pt x="1943" y="57"/>
                </a:lnTo>
                <a:lnTo>
                  <a:pt x="1959" y="55"/>
                </a:lnTo>
                <a:cubicBezTo>
                  <a:pt x="2012" y="48"/>
                  <a:pt x="2068" y="42"/>
                  <a:pt x="2127" y="36"/>
                </a:cubicBezTo>
                <a:cubicBezTo>
                  <a:pt x="2340" y="15"/>
                  <a:pt x="2511" y="-1"/>
                  <a:pt x="2687" y="0"/>
                </a:cubicBezTo>
                <a:close/>
              </a:path>
            </a:pathLst>
          </a:custGeom>
          <a:solidFill>
            <a:srgbClr val="FFC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1905"/>
            <a:ext cx="5384800" cy="2699385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15830" h="11244">
                <a:moveTo>
                  <a:pt x="0" y="0"/>
                </a:moveTo>
                <a:lnTo>
                  <a:pt x="15755" y="0"/>
                </a:lnTo>
                <a:lnTo>
                  <a:pt x="15759" y="41"/>
                </a:lnTo>
                <a:cubicBezTo>
                  <a:pt x="15765" y="96"/>
                  <a:pt x="15771" y="153"/>
                  <a:pt x="15777" y="210"/>
                </a:cubicBezTo>
                <a:cubicBezTo>
                  <a:pt x="15877" y="1131"/>
                  <a:pt x="15877" y="1564"/>
                  <a:pt x="15401" y="2376"/>
                </a:cubicBezTo>
                <a:cubicBezTo>
                  <a:pt x="14924" y="3189"/>
                  <a:pt x="14299" y="3922"/>
                  <a:pt x="13401" y="4274"/>
                </a:cubicBezTo>
                <a:cubicBezTo>
                  <a:pt x="12499" y="4626"/>
                  <a:pt x="12048" y="4110"/>
                  <a:pt x="10898" y="4138"/>
                </a:cubicBezTo>
                <a:cubicBezTo>
                  <a:pt x="9748" y="4166"/>
                  <a:pt x="8747" y="4166"/>
                  <a:pt x="7645" y="4410"/>
                </a:cubicBezTo>
                <a:cubicBezTo>
                  <a:pt x="6547" y="4654"/>
                  <a:pt x="6145" y="4870"/>
                  <a:pt x="5394" y="5359"/>
                </a:cubicBezTo>
                <a:cubicBezTo>
                  <a:pt x="4644" y="5844"/>
                  <a:pt x="4396" y="6196"/>
                  <a:pt x="3897" y="6848"/>
                </a:cubicBezTo>
                <a:cubicBezTo>
                  <a:pt x="3394" y="7497"/>
                  <a:pt x="3420" y="7877"/>
                  <a:pt x="2895" y="8610"/>
                </a:cubicBezTo>
                <a:cubicBezTo>
                  <a:pt x="2370" y="9339"/>
                  <a:pt x="2093" y="9907"/>
                  <a:pt x="1269" y="10504"/>
                </a:cubicBezTo>
                <a:cubicBezTo>
                  <a:pt x="831" y="10820"/>
                  <a:pt x="470" y="11046"/>
                  <a:pt x="59" y="11220"/>
                </a:cubicBezTo>
                <a:lnTo>
                  <a:pt x="0" y="11244"/>
                </a:lnTo>
                <a:lnTo>
                  <a:pt x="0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-7620" y="2855595"/>
            <a:ext cx="12199620" cy="3181350"/>
          </a:xfrm>
          <a:custGeom>
            <a:avLst/>
            <a:gdLst>
              <a:gd name="connisteX0" fmla="*/ 0 w 10382250"/>
              <a:gd name="connsiteY0" fmla="*/ 3181350 h 3181350"/>
              <a:gd name="connisteX1" fmla="*/ 533400 w 10382250"/>
              <a:gd name="connsiteY1" fmla="*/ 2609850 h 3181350"/>
              <a:gd name="connisteX2" fmla="*/ 2000250 w 10382250"/>
              <a:gd name="connsiteY2" fmla="*/ 2324100 h 3181350"/>
              <a:gd name="connisteX3" fmla="*/ 3810000 w 10382250"/>
              <a:gd name="connsiteY3" fmla="*/ 2286000 h 3181350"/>
              <a:gd name="connisteX4" fmla="*/ 5314950 w 10382250"/>
              <a:gd name="connsiteY4" fmla="*/ 2667000 h 3181350"/>
              <a:gd name="connisteX5" fmla="*/ 7315200 w 10382250"/>
              <a:gd name="connsiteY5" fmla="*/ 1600200 h 3181350"/>
              <a:gd name="connisteX6" fmla="*/ 8610600 w 10382250"/>
              <a:gd name="connsiteY6" fmla="*/ 704850 h 3181350"/>
              <a:gd name="connisteX7" fmla="*/ 9791700 w 10382250"/>
              <a:gd name="connsiteY7" fmla="*/ 457200 h 3181350"/>
              <a:gd name="connisteX8" fmla="*/ 10382250 w 10382250"/>
              <a:gd name="connsiteY8" fmla="*/ 0 h 31813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10382250" h="3181350">
                <a:moveTo>
                  <a:pt x="0" y="3181350"/>
                </a:moveTo>
                <a:cubicBezTo>
                  <a:pt x="77470" y="3072765"/>
                  <a:pt x="133350" y="2781300"/>
                  <a:pt x="533400" y="2609850"/>
                </a:cubicBezTo>
                <a:cubicBezTo>
                  <a:pt x="933450" y="2438400"/>
                  <a:pt x="1344930" y="2388870"/>
                  <a:pt x="2000250" y="2324100"/>
                </a:cubicBezTo>
                <a:cubicBezTo>
                  <a:pt x="2655570" y="2259330"/>
                  <a:pt x="3147060" y="2217420"/>
                  <a:pt x="3810000" y="2286000"/>
                </a:cubicBezTo>
                <a:cubicBezTo>
                  <a:pt x="4472940" y="2354580"/>
                  <a:pt x="4613910" y="2804160"/>
                  <a:pt x="5314950" y="2667000"/>
                </a:cubicBezTo>
                <a:cubicBezTo>
                  <a:pt x="6015990" y="2529840"/>
                  <a:pt x="6656070" y="1992630"/>
                  <a:pt x="7315200" y="1600200"/>
                </a:cubicBezTo>
                <a:cubicBezTo>
                  <a:pt x="7974330" y="1207770"/>
                  <a:pt x="8115300" y="933450"/>
                  <a:pt x="8610600" y="704850"/>
                </a:cubicBezTo>
                <a:cubicBezTo>
                  <a:pt x="9105900" y="476250"/>
                  <a:pt x="9437370" y="598170"/>
                  <a:pt x="9791700" y="457200"/>
                </a:cubicBezTo>
                <a:cubicBezTo>
                  <a:pt x="10146030" y="316230"/>
                  <a:pt x="10287635" y="86360"/>
                  <a:pt x="10382250" y="0"/>
                </a:cubicBezTo>
              </a:path>
            </a:pathLst>
          </a:custGeom>
          <a:noFill/>
          <a:ln>
            <a:solidFill>
              <a:srgbClr val="FFC675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flipV="1">
            <a:off x="9975850" y="5854065"/>
            <a:ext cx="2215515" cy="99314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044" h="2359">
                <a:moveTo>
                  <a:pt x="543" y="0"/>
                </a:moveTo>
                <a:lnTo>
                  <a:pt x="4044" y="0"/>
                </a:lnTo>
                <a:lnTo>
                  <a:pt x="4044" y="656"/>
                </a:lnTo>
                <a:lnTo>
                  <a:pt x="4027" y="657"/>
                </a:lnTo>
                <a:cubicBezTo>
                  <a:pt x="3920" y="665"/>
                  <a:pt x="3814" y="679"/>
                  <a:pt x="3704" y="703"/>
                </a:cubicBezTo>
                <a:cubicBezTo>
                  <a:pt x="3451" y="757"/>
                  <a:pt x="3359" y="806"/>
                  <a:pt x="3187" y="915"/>
                </a:cubicBezTo>
                <a:cubicBezTo>
                  <a:pt x="3015" y="1023"/>
                  <a:pt x="2958" y="1102"/>
                  <a:pt x="2843" y="1248"/>
                </a:cubicBezTo>
                <a:cubicBezTo>
                  <a:pt x="2728" y="1393"/>
                  <a:pt x="2734" y="1478"/>
                  <a:pt x="2613" y="1642"/>
                </a:cubicBezTo>
                <a:cubicBezTo>
                  <a:pt x="2493" y="1805"/>
                  <a:pt x="2429" y="1932"/>
                  <a:pt x="2240" y="2066"/>
                </a:cubicBezTo>
                <a:cubicBezTo>
                  <a:pt x="2051" y="2199"/>
                  <a:pt x="1924" y="2260"/>
                  <a:pt x="1665" y="2308"/>
                </a:cubicBezTo>
                <a:cubicBezTo>
                  <a:pt x="1407" y="2357"/>
                  <a:pt x="1206" y="2393"/>
                  <a:pt x="948" y="2308"/>
                </a:cubicBezTo>
                <a:cubicBezTo>
                  <a:pt x="690" y="2223"/>
                  <a:pt x="557" y="2066"/>
                  <a:pt x="374" y="1884"/>
                </a:cubicBezTo>
                <a:cubicBezTo>
                  <a:pt x="190" y="1702"/>
                  <a:pt x="92" y="1612"/>
                  <a:pt x="29" y="1399"/>
                </a:cubicBezTo>
                <a:cubicBezTo>
                  <a:pt x="-33" y="1187"/>
                  <a:pt x="18" y="1048"/>
                  <a:pt x="58" y="824"/>
                </a:cubicBezTo>
                <a:cubicBezTo>
                  <a:pt x="64" y="789"/>
                  <a:pt x="71" y="755"/>
                  <a:pt x="78" y="723"/>
                </a:cubicBezTo>
                <a:lnTo>
                  <a:pt x="81" y="710"/>
                </a:lnTo>
                <a:lnTo>
                  <a:pt x="86" y="700"/>
                </a:lnTo>
                <a:cubicBezTo>
                  <a:pt x="213" y="462"/>
                  <a:pt x="358" y="237"/>
                  <a:pt x="521" y="28"/>
                </a:cubicBezTo>
                <a:lnTo>
                  <a:pt x="543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738245" y="756920"/>
            <a:ext cx="571817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dist">
              <a:buClrTx/>
              <a:buSzTx/>
              <a:buFontTx/>
            </a:pPr>
            <a:r>
              <a:rPr lang="zh-CN" altLang="zh-CN" sz="4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+mn-ea"/>
              </a:rPr>
              <a:t>血瘀体质</a:t>
            </a:r>
            <a:r>
              <a:rPr lang="zh-CN" altLang="zh-CN" sz="4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+mn-ea"/>
              </a:rPr>
              <a:t>的养生指导</a:t>
            </a:r>
            <a:endParaRPr lang="zh-CN" altLang="zh-CN" sz="4000" b="1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4665" y="1490980"/>
            <a:ext cx="11122660" cy="5285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参考食疗方：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Arial" panose="020B0604020202020204" pitchFamily="34" charset="0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（1）黑豆川芎粥：川芎、白芷、黑豆、大米，具有活血祛瘀功效，适合血瘀体质者食用。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Arial" panose="020B0604020202020204" pitchFamily="34" charset="0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（2）红花三七蒸老母鸡：老母鸡、参三七、红花、陈皮，具有活血行气功效，适合血瘀体质患有胸痹、痛证者食用。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Arial" panose="020B0604020202020204" pitchFamily="34" charset="0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（</a:t>
            </a: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3</a:t>
            </a: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）桃仁山楂体质膏方：桃仁、山楂、黑芝麻、橘皮等组方。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Arial" panose="020B0604020202020204" pitchFamily="34" charset="0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运动保健：</a:t>
            </a: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宜进行有助于促进气血运行的运动项目，持之以恒。如步行健身法，避免在封闭环境中进行锻炼。锻炼强度视身体情况而定，不宜进行大强度、大负荷运动，以防意外。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75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8926830" y="6350"/>
            <a:ext cx="3282315" cy="2118995"/>
          </a:xfrm>
          <a:custGeom>
            <a:avLst/>
            <a:gdLst>
              <a:gd name="connisteX0" fmla="*/ 15067 w 3140621"/>
              <a:gd name="connsiteY0" fmla="*/ 735626 h 2509664"/>
              <a:gd name="connisteX1" fmla="*/ 216997 w 3140621"/>
              <a:gd name="connsiteY1" fmla="*/ 1211876 h 2509664"/>
              <a:gd name="connisteX2" fmla="*/ 678642 w 3140621"/>
              <a:gd name="connsiteY2" fmla="*/ 1399201 h 2509664"/>
              <a:gd name="connisteX3" fmla="*/ 1270462 w 3140621"/>
              <a:gd name="connsiteY3" fmla="*/ 1486196 h 2509664"/>
              <a:gd name="connisteX4" fmla="*/ 1833707 w 3140621"/>
              <a:gd name="connsiteY4" fmla="*/ 1817666 h 2509664"/>
              <a:gd name="connisteX5" fmla="*/ 2194387 w 3140621"/>
              <a:gd name="connsiteY5" fmla="*/ 2192951 h 2509664"/>
              <a:gd name="connisteX6" fmla="*/ 2555067 w 3140621"/>
              <a:gd name="connsiteY6" fmla="*/ 2424091 h 2509664"/>
              <a:gd name="connisteX7" fmla="*/ 2800177 w 3140621"/>
              <a:gd name="connsiteY7" fmla="*/ 2495846 h 2509664"/>
              <a:gd name="connisteX8" fmla="*/ 2857962 w 3140621"/>
              <a:gd name="connsiteY8" fmla="*/ 2495846 h 2509664"/>
              <a:gd name="connisteX9" fmla="*/ 2915747 w 3140621"/>
              <a:gd name="connsiteY9" fmla="*/ 2495846 h 2509664"/>
              <a:gd name="connisteX10" fmla="*/ 3002107 w 3140621"/>
              <a:gd name="connsiteY10" fmla="*/ 2467271 h 2509664"/>
              <a:gd name="connisteX11" fmla="*/ 3117677 w 3140621"/>
              <a:gd name="connsiteY11" fmla="*/ 2323126 h 2509664"/>
              <a:gd name="connisteX12" fmla="*/ 3117677 w 3140621"/>
              <a:gd name="connsiteY12" fmla="*/ 793411 h 2509664"/>
              <a:gd name="connisteX13" fmla="*/ 2930352 w 3140621"/>
              <a:gd name="connsiteY13" fmla="*/ 188256 h 2509664"/>
              <a:gd name="connisteX14" fmla="*/ 1544782 w 3140621"/>
              <a:gd name="connsiteY14" fmla="*/ 931 h 2509664"/>
              <a:gd name="connisteX15" fmla="*/ 289387 w 3140621"/>
              <a:gd name="connsiteY15" fmla="*/ 145076 h 2509664"/>
              <a:gd name="connisteX16" fmla="*/ 58247 w 3140621"/>
              <a:gd name="connsiteY16" fmla="*/ 491151 h 2509664"/>
              <a:gd name="connisteX17" fmla="*/ 15067 w 3140621"/>
              <a:gd name="connsiteY17" fmla="*/ 735626 h 25096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</a:cxnLst>
            <a:rect l="l" t="t" r="r" b="b"/>
            <a:pathLst>
              <a:path w="4450" h="2797">
                <a:moveTo>
                  <a:pt x="0" y="0"/>
                </a:moveTo>
                <a:lnTo>
                  <a:pt x="4450" y="0"/>
                </a:lnTo>
                <a:lnTo>
                  <a:pt x="4450" y="2797"/>
                </a:lnTo>
                <a:lnTo>
                  <a:pt x="4448" y="2797"/>
                </a:lnTo>
                <a:cubicBezTo>
                  <a:pt x="4439" y="2798"/>
                  <a:pt x="4422" y="2795"/>
                  <a:pt x="4389" y="2787"/>
                </a:cubicBezTo>
                <a:cubicBezTo>
                  <a:pt x="4294" y="2764"/>
                  <a:pt x="4194" y="2769"/>
                  <a:pt x="4003" y="2674"/>
                </a:cubicBezTo>
                <a:cubicBezTo>
                  <a:pt x="3812" y="2579"/>
                  <a:pt x="3662" y="2501"/>
                  <a:pt x="3435" y="2310"/>
                </a:cubicBezTo>
                <a:cubicBezTo>
                  <a:pt x="3208" y="2119"/>
                  <a:pt x="3158" y="1942"/>
                  <a:pt x="2867" y="1719"/>
                </a:cubicBezTo>
                <a:cubicBezTo>
                  <a:pt x="2576" y="1496"/>
                  <a:pt x="2344" y="1329"/>
                  <a:pt x="1980" y="1197"/>
                </a:cubicBezTo>
                <a:cubicBezTo>
                  <a:pt x="1616" y="1065"/>
                  <a:pt x="1380" y="1146"/>
                  <a:pt x="1048" y="1060"/>
                </a:cubicBezTo>
                <a:cubicBezTo>
                  <a:pt x="716" y="974"/>
                  <a:pt x="530" y="974"/>
                  <a:pt x="321" y="765"/>
                </a:cubicBezTo>
                <a:cubicBezTo>
                  <a:pt x="112" y="556"/>
                  <a:pt x="53" y="242"/>
                  <a:pt x="3" y="15"/>
                </a:cubicBezTo>
                <a:lnTo>
                  <a:pt x="0" y="0"/>
                </a:lnTo>
                <a:close/>
              </a:path>
            </a:pathLst>
          </a:custGeom>
          <a:solidFill>
            <a:srgbClr val="B3D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494665" y="6036945"/>
            <a:ext cx="3037205" cy="81788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972" h="1339">
                <a:moveTo>
                  <a:pt x="2687" y="0"/>
                </a:moveTo>
                <a:cubicBezTo>
                  <a:pt x="2825" y="1"/>
                  <a:pt x="2966" y="11"/>
                  <a:pt x="3135" y="36"/>
                </a:cubicBezTo>
                <a:cubicBezTo>
                  <a:pt x="3520" y="94"/>
                  <a:pt x="3728" y="178"/>
                  <a:pt x="4054" y="325"/>
                </a:cubicBezTo>
                <a:cubicBezTo>
                  <a:pt x="4380" y="473"/>
                  <a:pt x="4582" y="569"/>
                  <a:pt x="4766" y="775"/>
                </a:cubicBezTo>
                <a:cubicBezTo>
                  <a:pt x="4944" y="974"/>
                  <a:pt x="4949" y="1124"/>
                  <a:pt x="4971" y="1332"/>
                </a:cubicBezTo>
                <a:lnTo>
                  <a:pt x="4972" y="1339"/>
                </a:lnTo>
                <a:lnTo>
                  <a:pt x="0" y="1339"/>
                </a:lnTo>
                <a:lnTo>
                  <a:pt x="6" y="1333"/>
                </a:lnTo>
                <a:cubicBezTo>
                  <a:pt x="522" y="756"/>
                  <a:pt x="1168" y="317"/>
                  <a:pt x="1894" y="73"/>
                </a:cubicBezTo>
                <a:lnTo>
                  <a:pt x="1943" y="57"/>
                </a:lnTo>
                <a:lnTo>
                  <a:pt x="1959" y="55"/>
                </a:lnTo>
                <a:cubicBezTo>
                  <a:pt x="2012" y="48"/>
                  <a:pt x="2068" y="42"/>
                  <a:pt x="2127" y="36"/>
                </a:cubicBezTo>
                <a:cubicBezTo>
                  <a:pt x="2340" y="15"/>
                  <a:pt x="2511" y="-1"/>
                  <a:pt x="2687" y="0"/>
                </a:cubicBezTo>
                <a:close/>
              </a:path>
            </a:pathLst>
          </a:custGeom>
          <a:solidFill>
            <a:srgbClr val="FFC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1905"/>
            <a:ext cx="5384800" cy="2699385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15830" h="11244">
                <a:moveTo>
                  <a:pt x="0" y="0"/>
                </a:moveTo>
                <a:lnTo>
                  <a:pt x="15755" y="0"/>
                </a:lnTo>
                <a:lnTo>
                  <a:pt x="15759" y="41"/>
                </a:lnTo>
                <a:cubicBezTo>
                  <a:pt x="15765" y="96"/>
                  <a:pt x="15771" y="153"/>
                  <a:pt x="15777" y="210"/>
                </a:cubicBezTo>
                <a:cubicBezTo>
                  <a:pt x="15877" y="1131"/>
                  <a:pt x="15877" y="1564"/>
                  <a:pt x="15401" y="2376"/>
                </a:cubicBezTo>
                <a:cubicBezTo>
                  <a:pt x="14924" y="3189"/>
                  <a:pt x="14299" y="3922"/>
                  <a:pt x="13401" y="4274"/>
                </a:cubicBezTo>
                <a:cubicBezTo>
                  <a:pt x="12499" y="4626"/>
                  <a:pt x="12048" y="4110"/>
                  <a:pt x="10898" y="4138"/>
                </a:cubicBezTo>
                <a:cubicBezTo>
                  <a:pt x="9748" y="4166"/>
                  <a:pt x="8747" y="4166"/>
                  <a:pt x="7645" y="4410"/>
                </a:cubicBezTo>
                <a:cubicBezTo>
                  <a:pt x="6547" y="4654"/>
                  <a:pt x="6145" y="4870"/>
                  <a:pt x="5394" y="5359"/>
                </a:cubicBezTo>
                <a:cubicBezTo>
                  <a:pt x="4644" y="5844"/>
                  <a:pt x="4396" y="6196"/>
                  <a:pt x="3897" y="6848"/>
                </a:cubicBezTo>
                <a:cubicBezTo>
                  <a:pt x="3394" y="7497"/>
                  <a:pt x="3420" y="7877"/>
                  <a:pt x="2895" y="8610"/>
                </a:cubicBezTo>
                <a:cubicBezTo>
                  <a:pt x="2370" y="9339"/>
                  <a:pt x="2093" y="9907"/>
                  <a:pt x="1269" y="10504"/>
                </a:cubicBezTo>
                <a:cubicBezTo>
                  <a:pt x="831" y="10820"/>
                  <a:pt x="470" y="11046"/>
                  <a:pt x="59" y="11220"/>
                </a:cubicBezTo>
                <a:lnTo>
                  <a:pt x="0" y="11244"/>
                </a:lnTo>
                <a:lnTo>
                  <a:pt x="0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-7620" y="2855595"/>
            <a:ext cx="12199620" cy="3181350"/>
          </a:xfrm>
          <a:custGeom>
            <a:avLst/>
            <a:gdLst>
              <a:gd name="connisteX0" fmla="*/ 0 w 10382250"/>
              <a:gd name="connsiteY0" fmla="*/ 3181350 h 3181350"/>
              <a:gd name="connisteX1" fmla="*/ 533400 w 10382250"/>
              <a:gd name="connsiteY1" fmla="*/ 2609850 h 3181350"/>
              <a:gd name="connisteX2" fmla="*/ 2000250 w 10382250"/>
              <a:gd name="connsiteY2" fmla="*/ 2324100 h 3181350"/>
              <a:gd name="connisteX3" fmla="*/ 3810000 w 10382250"/>
              <a:gd name="connsiteY3" fmla="*/ 2286000 h 3181350"/>
              <a:gd name="connisteX4" fmla="*/ 5314950 w 10382250"/>
              <a:gd name="connsiteY4" fmla="*/ 2667000 h 3181350"/>
              <a:gd name="connisteX5" fmla="*/ 7315200 w 10382250"/>
              <a:gd name="connsiteY5" fmla="*/ 1600200 h 3181350"/>
              <a:gd name="connisteX6" fmla="*/ 8610600 w 10382250"/>
              <a:gd name="connsiteY6" fmla="*/ 704850 h 3181350"/>
              <a:gd name="connisteX7" fmla="*/ 9791700 w 10382250"/>
              <a:gd name="connsiteY7" fmla="*/ 457200 h 3181350"/>
              <a:gd name="connisteX8" fmla="*/ 10382250 w 10382250"/>
              <a:gd name="connsiteY8" fmla="*/ 0 h 31813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10382250" h="3181350">
                <a:moveTo>
                  <a:pt x="0" y="3181350"/>
                </a:moveTo>
                <a:cubicBezTo>
                  <a:pt x="77470" y="3072765"/>
                  <a:pt x="133350" y="2781300"/>
                  <a:pt x="533400" y="2609850"/>
                </a:cubicBezTo>
                <a:cubicBezTo>
                  <a:pt x="933450" y="2438400"/>
                  <a:pt x="1344930" y="2388870"/>
                  <a:pt x="2000250" y="2324100"/>
                </a:cubicBezTo>
                <a:cubicBezTo>
                  <a:pt x="2655570" y="2259330"/>
                  <a:pt x="3147060" y="2217420"/>
                  <a:pt x="3810000" y="2286000"/>
                </a:cubicBezTo>
                <a:cubicBezTo>
                  <a:pt x="4472940" y="2354580"/>
                  <a:pt x="4613910" y="2804160"/>
                  <a:pt x="5314950" y="2667000"/>
                </a:cubicBezTo>
                <a:cubicBezTo>
                  <a:pt x="6015990" y="2529840"/>
                  <a:pt x="6656070" y="1992630"/>
                  <a:pt x="7315200" y="1600200"/>
                </a:cubicBezTo>
                <a:cubicBezTo>
                  <a:pt x="7974330" y="1207770"/>
                  <a:pt x="8115300" y="933450"/>
                  <a:pt x="8610600" y="704850"/>
                </a:cubicBezTo>
                <a:cubicBezTo>
                  <a:pt x="9105900" y="476250"/>
                  <a:pt x="9437370" y="598170"/>
                  <a:pt x="9791700" y="457200"/>
                </a:cubicBezTo>
                <a:cubicBezTo>
                  <a:pt x="10146030" y="316230"/>
                  <a:pt x="10287635" y="86360"/>
                  <a:pt x="10382250" y="0"/>
                </a:cubicBezTo>
              </a:path>
            </a:pathLst>
          </a:custGeom>
          <a:noFill/>
          <a:ln>
            <a:solidFill>
              <a:srgbClr val="FFC675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flipV="1">
            <a:off x="9975850" y="5854065"/>
            <a:ext cx="2215515" cy="99314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044" h="2359">
                <a:moveTo>
                  <a:pt x="543" y="0"/>
                </a:moveTo>
                <a:lnTo>
                  <a:pt x="4044" y="0"/>
                </a:lnTo>
                <a:lnTo>
                  <a:pt x="4044" y="656"/>
                </a:lnTo>
                <a:lnTo>
                  <a:pt x="4027" y="657"/>
                </a:lnTo>
                <a:cubicBezTo>
                  <a:pt x="3920" y="665"/>
                  <a:pt x="3814" y="679"/>
                  <a:pt x="3704" y="703"/>
                </a:cubicBezTo>
                <a:cubicBezTo>
                  <a:pt x="3451" y="757"/>
                  <a:pt x="3359" y="806"/>
                  <a:pt x="3187" y="915"/>
                </a:cubicBezTo>
                <a:cubicBezTo>
                  <a:pt x="3015" y="1023"/>
                  <a:pt x="2958" y="1102"/>
                  <a:pt x="2843" y="1248"/>
                </a:cubicBezTo>
                <a:cubicBezTo>
                  <a:pt x="2728" y="1393"/>
                  <a:pt x="2734" y="1478"/>
                  <a:pt x="2613" y="1642"/>
                </a:cubicBezTo>
                <a:cubicBezTo>
                  <a:pt x="2493" y="1805"/>
                  <a:pt x="2429" y="1932"/>
                  <a:pt x="2240" y="2066"/>
                </a:cubicBezTo>
                <a:cubicBezTo>
                  <a:pt x="2051" y="2199"/>
                  <a:pt x="1924" y="2260"/>
                  <a:pt x="1665" y="2308"/>
                </a:cubicBezTo>
                <a:cubicBezTo>
                  <a:pt x="1407" y="2357"/>
                  <a:pt x="1206" y="2393"/>
                  <a:pt x="948" y="2308"/>
                </a:cubicBezTo>
                <a:cubicBezTo>
                  <a:pt x="690" y="2223"/>
                  <a:pt x="557" y="2066"/>
                  <a:pt x="374" y="1884"/>
                </a:cubicBezTo>
                <a:cubicBezTo>
                  <a:pt x="190" y="1702"/>
                  <a:pt x="92" y="1612"/>
                  <a:pt x="29" y="1399"/>
                </a:cubicBezTo>
                <a:cubicBezTo>
                  <a:pt x="-33" y="1187"/>
                  <a:pt x="18" y="1048"/>
                  <a:pt x="58" y="824"/>
                </a:cubicBezTo>
                <a:cubicBezTo>
                  <a:pt x="64" y="789"/>
                  <a:pt x="71" y="755"/>
                  <a:pt x="78" y="723"/>
                </a:cubicBezTo>
                <a:lnTo>
                  <a:pt x="81" y="710"/>
                </a:lnTo>
                <a:lnTo>
                  <a:pt x="86" y="700"/>
                </a:lnTo>
                <a:cubicBezTo>
                  <a:pt x="213" y="462"/>
                  <a:pt x="358" y="237"/>
                  <a:pt x="521" y="28"/>
                </a:cubicBezTo>
                <a:lnTo>
                  <a:pt x="543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849245" y="2701290"/>
            <a:ext cx="649414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dist">
              <a:buClrTx/>
              <a:buSzTx/>
              <a:buFontTx/>
            </a:pPr>
            <a:r>
              <a:rPr lang="zh-CN" altLang="zh-CN" sz="8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一、阳虚质</a:t>
            </a:r>
            <a:endParaRPr lang="zh-CN" altLang="zh-CN" sz="8000" b="1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" panose="020B0500000000000000" charset="-122"/>
              <a:ea typeface="思源黑体" panose="020B0500000000000000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75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8926830" y="6350"/>
            <a:ext cx="3282315" cy="2118995"/>
          </a:xfrm>
          <a:custGeom>
            <a:avLst/>
            <a:gdLst>
              <a:gd name="connisteX0" fmla="*/ 15067 w 3140621"/>
              <a:gd name="connsiteY0" fmla="*/ 735626 h 2509664"/>
              <a:gd name="connisteX1" fmla="*/ 216997 w 3140621"/>
              <a:gd name="connsiteY1" fmla="*/ 1211876 h 2509664"/>
              <a:gd name="connisteX2" fmla="*/ 678642 w 3140621"/>
              <a:gd name="connsiteY2" fmla="*/ 1399201 h 2509664"/>
              <a:gd name="connisteX3" fmla="*/ 1270462 w 3140621"/>
              <a:gd name="connsiteY3" fmla="*/ 1486196 h 2509664"/>
              <a:gd name="connisteX4" fmla="*/ 1833707 w 3140621"/>
              <a:gd name="connsiteY4" fmla="*/ 1817666 h 2509664"/>
              <a:gd name="connisteX5" fmla="*/ 2194387 w 3140621"/>
              <a:gd name="connsiteY5" fmla="*/ 2192951 h 2509664"/>
              <a:gd name="connisteX6" fmla="*/ 2555067 w 3140621"/>
              <a:gd name="connsiteY6" fmla="*/ 2424091 h 2509664"/>
              <a:gd name="connisteX7" fmla="*/ 2800177 w 3140621"/>
              <a:gd name="connsiteY7" fmla="*/ 2495846 h 2509664"/>
              <a:gd name="connisteX8" fmla="*/ 2857962 w 3140621"/>
              <a:gd name="connsiteY8" fmla="*/ 2495846 h 2509664"/>
              <a:gd name="connisteX9" fmla="*/ 2915747 w 3140621"/>
              <a:gd name="connsiteY9" fmla="*/ 2495846 h 2509664"/>
              <a:gd name="connisteX10" fmla="*/ 3002107 w 3140621"/>
              <a:gd name="connsiteY10" fmla="*/ 2467271 h 2509664"/>
              <a:gd name="connisteX11" fmla="*/ 3117677 w 3140621"/>
              <a:gd name="connsiteY11" fmla="*/ 2323126 h 2509664"/>
              <a:gd name="connisteX12" fmla="*/ 3117677 w 3140621"/>
              <a:gd name="connsiteY12" fmla="*/ 793411 h 2509664"/>
              <a:gd name="connisteX13" fmla="*/ 2930352 w 3140621"/>
              <a:gd name="connsiteY13" fmla="*/ 188256 h 2509664"/>
              <a:gd name="connisteX14" fmla="*/ 1544782 w 3140621"/>
              <a:gd name="connsiteY14" fmla="*/ 931 h 2509664"/>
              <a:gd name="connisteX15" fmla="*/ 289387 w 3140621"/>
              <a:gd name="connsiteY15" fmla="*/ 145076 h 2509664"/>
              <a:gd name="connisteX16" fmla="*/ 58247 w 3140621"/>
              <a:gd name="connsiteY16" fmla="*/ 491151 h 2509664"/>
              <a:gd name="connisteX17" fmla="*/ 15067 w 3140621"/>
              <a:gd name="connsiteY17" fmla="*/ 735626 h 25096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</a:cxnLst>
            <a:rect l="l" t="t" r="r" b="b"/>
            <a:pathLst>
              <a:path w="4450" h="2797">
                <a:moveTo>
                  <a:pt x="0" y="0"/>
                </a:moveTo>
                <a:lnTo>
                  <a:pt x="4450" y="0"/>
                </a:lnTo>
                <a:lnTo>
                  <a:pt x="4450" y="2797"/>
                </a:lnTo>
                <a:lnTo>
                  <a:pt x="4448" y="2797"/>
                </a:lnTo>
                <a:cubicBezTo>
                  <a:pt x="4439" y="2798"/>
                  <a:pt x="4422" y="2795"/>
                  <a:pt x="4389" y="2787"/>
                </a:cubicBezTo>
                <a:cubicBezTo>
                  <a:pt x="4294" y="2764"/>
                  <a:pt x="4194" y="2769"/>
                  <a:pt x="4003" y="2674"/>
                </a:cubicBezTo>
                <a:cubicBezTo>
                  <a:pt x="3812" y="2579"/>
                  <a:pt x="3662" y="2501"/>
                  <a:pt x="3435" y="2310"/>
                </a:cubicBezTo>
                <a:cubicBezTo>
                  <a:pt x="3208" y="2119"/>
                  <a:pt x="3158" y="1942"/>
                  <a:pt x="2867" y="1719"/>
                </a:cubicBezTo>
                <a:cubicBezTo>
                  <a:pt x="2576" y="1496"/>
                  <a:pt x="2344" y="1329"/>
                  <a:pt x="1980" y="1197"/>
                </a:cubicBezTo>
                <a:cubicBezTo>
                  <a:pt x="1616" y="1065"/>
                  <a:pt x="1380" y="1146"/>
                  <a:pt x="1048" y="1060"/>
                </a:cubicBezTo>
                <a:cubicBezTo>
                  <a:pt x="716" y="974"/>
                  <a:pt x="530" y="974"/>
                  <a:pt x="321" y="765"/>
                </a:cubicBezTo>
                <a:cubicBezTo>
                  <a:pt x="112" y="556"/>
                  <a:pt x="53" y="242"/>
                  <a:pt x="3" y="15"/>
                </a:cubicBezTo>
                <a:lnTo>
                  <a:pt x="0" y="0"/>
                </a:lnTo>
                <a:close/>
              </a:path>
            </a:pathLst>
          </a:custGeom>
          <a:solidFill>
            <a:srgbClr val="B3D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494665" y="6036945"/>
            <a:ext cx="3037205" cy="81788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972" h="1339">
                <a:moveTo>
                  <a:pt x="2687" y="0"/>
                </a:moveTo>
                <a:cubicBezTo>
                  <a:pt x="2825" y="1"/>
                  <a:pt x="2966" y="11"/>
                  <a:pt x="3135" y="36"/>
                </a:cubicBezTo>
                <a:cubicBezTo>
                  <a:pt x="3520" y="94"/>
                  <a:pt x="3728" y="178"/>
                  <a:pt x="4054" y="325"/>
                </a:cubicBezTo>
                <a:cubicBezTo>
                  <a:pt x="4380" y="473"/>
                  <a:pt x="4582" y="569"/>
                  <a:pt x="4766" y="775"/>
                </a:cubicBezTo>
                <a:cubicBezTo>
                  <a:pt x="4944" y="974"/>
                  <a:pt x="4949" y="1124"/>
                  <a:pt x="4971" y="1332"/>
                </a:cubicBezTo>
                <a:lnTo>
                  <a:pt x="4972" y="1339"/>
                </a:lnTo>
                <a:lnTo>
                  <a:pt x="0" y="1339"/>
                </a:lnTo>
                <a:lnTo>
                  <a:pt x="6" y="1333"/>
                </a:lnTo>
                <a:cubicBezTo>
                  <a:pt x="522" y="756"/>
                  <a:pt x="1168" y="317"/>
                  <a:pt x="1894" y="73"/>
                </a:cubicBezTo>
                <a:lnTo>
                  <a:pt x="1943" y="57"/>
                </a:lnTo>
                <a:lnTo>
                  <a:pt x="1959" y="55"/>
                </a:lnTo>
                <a:cubicBezTo>
                  <a:pt x="2012" y="48"/>
                  <a:pt x="2068" y="42"/>
                  <a:pt x="2127" y="36"/>
                </a:cubicBezTo>
                <a:cubicBezTo>
                  <a:pt x="2340" y="15"/>
                  <a:pt x="2511" y="-1"/>
                  <a:pt x="2687" y="0"/>
                </a:cubicBezTo>
                <a:close/>
              </a:path>
            </a:pathLst>
          </a:custGeom>
          <a:solidFill>
            <a:srgbClr val="FFC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1905"/>
            <a:ext cx="5384800" cy="2699385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15830" h="11244">
                <a:moveTo>
                  <a:pt x="0" y="0"/>
                </a:moveTo>
                <a:lnTo>
                  <a:pt x="15755" y="0"/>
                </a:lnTo>
                <a:lnTo>
                  <a:pt x="15759" y="41"/>
                </a:lnTo>
                <a:cubicBezTo>
                  <a:pt x="15765" y="96"/>
                  <a:pt x="15771" y="153"/>
                  <a:pt x="15777" y="210"/>
                </a:cubicBezTo>
                <a:cubicBezTo>
                  <a:pt x="15877" y="1131"/>
                  <a:pt x="15877" y="1564"/>
                  <a:pt x="15401" y="2376"/>
                </a:cubicBezTo>
                <a:cubicBezTo>
                  <a:pt x="14924" y="3189"/>
                  <a:pt x="14299" y="3922"/>
                  <a:pt x="13401" y="4274"/>
                </a:cubicBezTo>
                <a:cubicBezTo>
                  <a:pt x="12499" y="4626"/>
                  <a:pt x="12048" y="4110"/>
                  <a:pt x="10898" y="4138"/>
                </a:cubicBezTo>
                <a:cubicBezTo>
                  <a:pt x="9748" y="4166"/>
                  <a:pt x="8747" y="4166"/>
                  <a:pt x="7645" y="4410"/>
                </a:cubicBezTo>
                <a:cubicBezTo>
                  <a:pt x="6547" y="4654"/>
                  <a:pt x="6145" y="4870"/>
                  <a:pt x="5394" y="5359"/>
                </a:cubicBezTo>
                <a:cubicBezTo>
                  <a:pt x="4644" y="5844"/>
                  <a:pt x="4396" y="6196"/>
                  <a:pt x="3897" y="6848"/>
                </a:cubicBezTo>
                <a:cubicBezTo>
                  <a:pt x="3394" y="7497"/>
                  <a:pt x="3420" y="7877"/>
                  <a:pt x="2895" y="8610"/>
                </a:cubicBezTo>
                <a:cubicBezTo>
                  <a:pt x="2370" y="9339"/>
                  <a:pt x="2093" y="9907"/>
                  <a:pt x="1269" y="10504"/>
                </a:cubicBezTo>
                <a:cubicBezTo>
                  <a:pt x="831" y="10820"/>
                  <a:pt x="470" y="11046"/>
                  <a:pt x="59" y="11220"/>
                </a:cubicBezTo>
                <a:lnTo>
                  <a:pt x="0" y="11244"/>
                </a:lnTo>
                <a:lnTo>
                  <a:pt x="0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-7620" y="2855595"/>
            <a:ext cx="12199620" cy="3181350"/>
          </a:xfrm>
          <a:custGeom>
            <a:avLst/>
            <a:gdLst>
              <a:gd name="connisteX0" fmla="*/ 0 w 10382250"/>
              <a:gd name="connsiteY0" fmla="*/ 3181350 h 3181350"/>
              <a:gd name="connisteX1" fmla="*/ 533400 w 10382250"/>
              <a:gd name="connsiteY1" fmla="*/ 2609850 h 3181350"/>
              <a:gd name="connisteX2" fmla="*/ 2000250 w 10382250"/>
              <a:gd name="connsiteY2" fmla="*/ 2324100 h 3181350"/>
              <a:gd name="connisteX3" fmla="*/ 3810000 w 10382250"/>
              <a:gd name="connsiteY3" fmla="*/ 2286000 h 3181350"/>
              <a:gd name="connisteX4" fmla="*/ 5314950 w 10382250"/>
              <a:gd name="connsiteY4" fmla="*/ 2667000 h 3181350"/>
              <a:gd name="connisteX5" fmla="*/ 7315200 w 10382250"/>
              <a:gd name="connsiteY5" fmla="*/ 1600200 h 3181350"/>
              <a:gd name="connisteX6" fmla="*/ 8610600 w 10382250"/>
              <a:gd name="connsiteY6" fmla="*/ 704850 h 3181350"/>
              <a:gd name="connisteX7" fmla="*/ 9791700 w 10382250"/>
              <a:gd name="connsiteY7" fmla="*/ 457200 h 3181350"/>
              <a:gd name="connisteX8" fmla="*/ 10382250 w 10382250"/>
              <a:gd name="connsiteY8" fmla="*/ 0 h 31813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10382250" h="3181350">
                <a:moveTo>
                  <a:pt x="0" y="3181350"/>
                </a:moveTo>
                <a:cubicBezTo>
                  <a:pt x="77470" y="3072765"/>
                  <a:pt x="133350" y="2781300"/>
                  <a:pt x="533400" y="2609850"/>
                </a:cubicBezTo>
                <a:cubicBezTo>
                  <a:pt x="933450" y="2438400"/>
                  <a:pt x="1344930" y="2388870"/>
                  <a:pt x="2000250" y="2324100"/>
                </a:cubicBezTo>
                <a:cubicBezTo>
                  <a:pt x="2655570" y="2259330"/>
                  <a:pt x="3147060" y="2217420"/>
                  <a:pt x="3810000" y="2286000"/>
                </a:cubicBezTo>
                <a:cubicBezTo>
                  <a:pt x="4472940" y="2354580"/>
                  <a:pt x="4613910" y="2804160"/>
                  <a:pt x="5314950" y="2667000"/>
                </a:cubicBezTo>
                <a:cubicBezTo>
                  <a:pt x="6015990" y="2529840"/>
                  <a:pt x="6656070" y="1992630"/>
                  <a:pt x="7315200" y="1600200"/>
                </a:cubicBezTo>
                <a:cubicBezTo>
                  <a:pt x="7974330" y="1207770"/>
                  <a:pt x="8115300" y="933450"/>
                  <a:pt x="8610600" y="704850"/>
                </a:cubicBezTo>
                <a:cubicBezTo>
                  <a:pt x="9105900" y="476250"/>
                  <a:pt x="9437370" y="598170"/>
                  <a:pt x="9791700" y="457200"/>
                </a:cubicBezTo>
                <a:cubicBezTo>
                  <a:pt x="10146030" y="316230"/>
                  <a:pt x="10287635" y="86360"/>
                  <a:pt x="10382250" y="0"/>
                </a:cubicBezTo>
              </a:path>
            </a:pathLst>
          </a:custGeom>
          <a:noFill/>
          <a:ln>
            <a:solidFill>
              <a:srgbClr val="FFC675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flipV="1">
            <a:off x="9975850" y="5854065"/>
            <a:ext cx="2215515" cy="99314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044" h="2359">
                <a:moveTo>
                  <a:pt x="543" y="0"/>
                </a:moveTo>
                <a:lnTo>
                  <a:pt x="4044" y="0"/>
                </a:lnTo>
                <a:lnTo>
                  <a:pt x="4044" y="656"/>
                </a:lnTo>
                <a:lnTo>
                  <a:pt x="4027" y="657"/>
                </a:lnTo>
                <a:cubicBezTo>
                  <a:pt x="3920" y="665"/>
                  <a:pt x="3814" y="679"/>
                  <a:pt x="3704" y="703"/>
                </a:cubicBezTo>
                <a:cubicBezTo>
                  <a:pt x="3451" y="757"/>
                  <a:pt x="3359" y="806"/>
                  <a:pt x="3187" y="915"/>
                </a:cubicBezTo>
                <a:cubicBezTo>
                  <a:pt x="3015" y="1023"/>
                  <a:pt x="2958" y="1102"/>
                  <a:pt x="2843" y="1248"/>
                </a:cubicBezTo>
                <a:cubicBezTo>
                  <a:pt x="2728" y="1393"/>
                  <a:pt x="2734" y="1478"/>
                  <a:pt x="2613" y="1642"/>
                </a:cubicBezTo>
                <a:cubicBezTo>
                  <a:pt x="2493" y="1805"/>
                  <a:pt x="2429" y="1932"/>
                  <a:pt x="2240" y="2066"/>
                </a:cubicBezTo>
                <a:cubicBezTo>
                  <a:pt x="2051" y="2199"/>
                  <a:pt x="1924" y="2260"/>
                  <a:pt x="1665" y="2308"/>
                </a:cubicBezTo>
                <a:cubicBezTo>
                  <a:pt x="1407" y="2357"/>
                  <a:pt x="1206" y="2393"/>
                  <a:pt x="948" y="2308"/>
                </a:cubicBezTo>
                <a:cubicBezTo>
                  <a:pt x="690" y="2223"/>
                  <a:pt x="557" y="2066"/>
                  <a:pt x="374" y="1884"/>
                </a:cubicBezTo>
                <a:cubicBezTo>
                  <a:pt x="190" y="1702"/>
                  <a:pt x="92" y="1612"/>
                  <a:pt x="29" y="1399"/>
                </a:cubicBezTo>
                <a:cubicBezTo>
                  <a:pt x="-33" y="1187"/>
                  <a:pt x="18" y="1048"/>
                  <a:pt x="58" y="824"/>
                </a:cubicBezTo>
                <a:cubicBezTo>
                  <a:pt x="64" y="789"/>
                  <a:pt x="71" y="755"/>
                  <a:pt x="78" y="723"/>
                </a:cubicBezTo>
                <a:lnTo>
                  <a:pt x="81" y="710"/>
                </a:lnTo>
                <a:lnTo>
                  <a:pt x="86" y="700"/>
                </a:lnTo>
                <a:cubicBezTo>
                  <a:pt x="213" y="462"/>
                  <a:pt x="358" y="237"/>
                  <a:pt x="521" y="28"/>
                </a:cubicBezTo>
                <a:lnTo>
                  <a:pt x="543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766185" y="467995"/>
            <a:ext cx="542861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dist">
              <a:buClrTx/>
              <a:buSzTx/>
              <a:buFontTx/>
            </a:pPr>
            <a:r>
              <a:rPr lang="zh-CN" altLang="zh-CN" sz="4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+mn-ea"/>
              </a:rPr>
              <a:t>体质与砭灸穴位</a:t>
            </a:r>
            <a:endParaRPr lang="zh-CN" altLang="zh-CN" sz="4000" b="1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4665" y="1518285"/>
            <a:ext cx="11030585" cy="2976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心俞——扶正祛瘀的捷径心俞位于足太阳膀胱经，是心之背俞穴。心俞是心脏之气在背部的输注之处，内通于心脏，能活血理气，可以用于治疗各种血瘀。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三阴交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取穴方法∶由平双肩胛骨下角之椎骨（第七胸椎）往上推两个椎骨即第五胸椎骨，棘突下双侧各旁开二横指（食、中指）处即是本穴。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  <p:pic>
        <p:nvPicPr>
          <p:cNvPr id="4" name="图片 3" descr="51miz-E749500-3EEDD4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06435" y="4495165"/>
            <a:ext cx="2901315" cy="18211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75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8926830" y="6350"/>
            <a:ext cx="3282315" cy="2118995"/>
          </a:xfrm>
          <a:custGeom>
            <a:avLst/>
            <a:gdLst>
              <a:gd name="connisteX0" fmla="*/ 15067 w 3140621"/>
              <a:gd name="connsiteY0" fmla="*/ 735626 h 2509664"/>
              <a:gd name="connisteX1" fmla="*/ 216997 w 3140621"/>
              <a:gd name="connsiteY1" fmla="*/ 1211876 h 2509664"/>
              <a:gd name="connisteX2" fmla="*/ 678642 w 3140621"/>
              <a:gd name="connsiteY2" fmla="*/ 1399201 h 2509664"/>
              <a:gd name="connisteX3" fmla="*/ 1270462 w 3140621"/>
              <a:gd name="connsiteY3" fmla="*/ 1486196 h 2509664"/>
              <a:gd name="connisteX4" fmla="*/ 1833707 w 3140621"/>
              <a:gd name="connsiteY4" fmla="*/ 1817666 h 2509664"/>
              <a:gd name="connisteX5" fmla="*/ 2194387 w 3140621"/>
              <a:gd name="connsiteY5" fmla="*/ 2192951 h 2509664"/>
              <a:gd name="connisteX6" fmla="*/ 2555067 w 3140621"/>
              <a:gd name="connsiteY6" fmla="*/ 2424091 h 2509664"/>
              <a:gd name="connisteX7" fmla="*/ 2800177 w 3140621"/>
              <a:gd name="connsiteY7" fmla="*/ 2495846 h 2509664"/>
              <a:gd name="connisteX8" fmla="*/ 2857962 w 3140621"/>
              <a:gd name="connsiteY8" fmla="*/ 2495846 h 2509664"/>
              <a:gd name="connisteX9" fmla="*/ 2915747 w 3140621"/>
              <a:gd name="connsiteY9" fmla="*/ 2495846 h 2509664"/>
              <a:gd name="connisteX10" fmla="*/ 3002107 w 3140621"/>
              <a:gd name="connsiteY10" fmla="*/ 2467271 h 2509664"/>
              <a:gd name="connisteX11" fmla="*/ 3117677 w 3140621"/>
              <a:gd name="connsiteY11" fmla="*/ 2323126 h 2509664"/>
              <a:gd name="connisteX12" fmla="*/ 3117677 w 3140621"/>
              <a:gd name="connsiteY12" fmla="*/ 793411 h 2509664"/>
              <a:gd name="connisteX13" fmla="*/ 2930352 w 3140621"/>
              <a:gd name="connsiteY13" fmla="*/ 188256 h 2509664"/>
              <a:gd name="connisteX14" fmla="*/ 1544782 w 3140621"/>
              <a:gd name="connsiteY14" fmla="*/ 931 h 2509664"/>
              <a:gd name="connisteX15" fmla="*/ 289387 w 3140621"/>
              <a:gd name="connsiteY15" fmla="*/ 145076 h 2509664"/>
              <a:gd name="connisteX16" fmla="*/ 58247 w 3140621"/>
              <a:gd name="connsiteY16" fmla="*/ 491151 h 2509664"/>
              <a:gd name="connisteX17" fmla="*/ 15067 w 3140621"/>
              <a:gd name="connsiteY17" fmla="*/ 735626 h 25096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</a:cxnLst>
            <a:rect l="l" t="t" r="r" b="b"/>
            <a:pathLst>
              <a:path w="4450" h="2797">
                <a:moveTo>
                  <a:pt x="0" y="0"/>
                </a:moveTo>
                <a:lnTo>
                  <a:pt x="4450" y="0"/>
                </a:lnTo>
                <a:lnTo>
                  <a:pt x="4450" y="2797"/>
                </a:lnTo>
                <a:lnTo>
                  <a:pt x="4448" y="2797"/>
                </a:lnTo>
                <a:cubicBezTo>
                  <a:pt x="4439" y="2798"/>
                  <a:pt x="4422" y="2795"/>
                  <a:pt x="4389" y="2787"/>
                </a:cubicBezTo>
                <a:cubicBezTo>
                  <a:pt x="4294" y="2764"/>
                  <a:pt x="4194" y="2769"/>
                  <a:pt x="4003" y="2674"/>
                </a:cubicBezTo>
                <a:cubicBezTo>
                  <a:pt x="3812" y="2579"/>
                  <a:pt x="3662" y="2501"/>
                  <a:pt x="3435" y="2310"/>
                </a:cubicBezTo>
                <a:cubicBezTo>
                  <a:pt x="3208" y="2119"/>
                  <a:pt x="3158" y="1942"/>
                  <a:pt x="2867" y="1719"/>
                </a:cubicBezTo>
                <a:cubicBezTo>
                  <a:pt x="2576" y="1496"/>
                  <a:pt x="2344" y="1329"/>
                  <a:pt x="1980" y="1197"/>
                </a:cubicBezTo>
                <a:cubicBezTo>
                  <a:pt x="1616" y="1065"/>
                  <a:pt x="1380" y="1146"/>
                  <a:pt x="1048" y="1060"/>
                </a:cubicBezTo>
                <a:cubicBezTo>
                  <a:pt x="716" y="974"/>
                  <a:pt x="530" y="974"/>
                  <a:pt x="321" y="765"/>
                </a:cubicBezTo>
                <a:cubicBezTo>
                  <a:pt x="112" y="556"/>
                  <a:pt x="53" y="242"/>
                  <a:pt x="3" y="15"/>
                </a:cubicBezTo>
                <a:lnTo>
                  <a:pt x="0" y="0"/>
                </a:lnTo>
                <a:close/>
              </a:path>
            </a:pathLst>
          </a:custGeom>
          <a:solidFill>
            <a:srgbClr val="B3D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494665" y="6036945"/>
            <a:ext cx="3037205" cy="81788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972" h="1339">
                <a:moveTo>
                  <a:pt x="2687" y="0"/>
                </a:moveTo>
                <a:cubicBezTo>
                  <a:pt x="2825" y="1"/>
                  <a:pt x="2966" y="11"/>
                  <a:pt x="3135" y="36"/>
                </a:cubicBezTo>
                <a:cubicBezTo>
                  <a:pt x="3520" y="94"/>
                  <a:pt x="3728" y="178"/>
                  <a:pt x="4054" y="325"/>
                </a:cubicBezTo>
                <a:cubicBezTo>
                  <a:pt x="4380" y="473"/>
                  <a:pt x="4582" y="569"/>
                  <a:pt x="4766" y="775"/>
                </a:cubicBezTo>
                <a:cubicBezTo>
                  <a:pt x="4944" y="974"/>
                  <a:pt x="4949" y="1124"/>
                  <a:pt x="4971" y="1332"/>
                </a:cubicBezTo>
                <a:lnTo>
                  <a:pt x="4972" y="1339"/>
                </a:lnTo>
                <a:lnTo>
                  <a:pt x="0" y="1339"/>
                </a:lnTo>
                <a:lnTo>
                  <a:pt x="6" y="1333"/>
                </a:lnTo>
                <a:cubicBezTo>
                  <a:pt x="522" y="756"/>
                  <a:pt x="1168" y="317"/>
                  <a:pt x="1894" y="73"/>
                </a:cubicBezTo>
                <a:lnTo>
                  <a:pt x="1943" y="57"/>
                </a:lnTo>
                <a:lnTo>
                  <a:pt x="1959" y="55"/>
                </a:lnTo>
                <a:cubicBezTo>
                  <a:pt x="2012" y="48"/>
                  <a:pt x="2068" y="42"/>
                  <a:pt x="2127" y="36"/>
                </a:cubicBezTo>
                <a:cubicBezTo>
                  <a:pt x="2340" y="15"/>
                  <a:pt x="2511" y="-1"/>
                  <a:pt x="2687" y="0"/>
                </a:cubicBezTo>
                <a:close/>
              </a:path>
            </a:pathLst>
          </a:custGeom>
          <a:solidFill>
            <a:srgbClr val="FFC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1905"/>
            <a:ext cx="5384800" cy="2699385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15830" h="11244">
                <a:moveTo>
                  <a:pt x="0" y="0"/>
                </a:moveTo>
                <a:lnTo>
                  <a:pt x="15755" y="0"/>
                </a:lnTo>
                <a:lnTo>
                  <a:pt x="15759" y="41"/>
                </a:lnTo>
                <a:cubicBezTo>
                  <a:pt x="15765" y="96"/>
                  <a:pt x="15771" y="153"/>
                  <a:pt x="15777" y="210"/>
                </a:cubicBezTo>
                <a:cubicBezTo>
                  <a:pt x="15877" y="1131"/>
                  <a:pt x="15877" y="1564"/>
                  <a:pt x="15401" y="2376"/>
                </a:cubicBezTo>
                <a:cubicBezTo>
                  <a:pt x="14924" y="3189"/>
                  <a:pt x="14299" y="3922"/>
                  <a:pt x="13401" y="4274"/>
                </a:cubicBezTo>
                <a:cubicBezTo>
                  <a:pt x="12499" y="4626"/>
                  <a:pt x="12048" y="4110"/>
                  <a:pt x="10898" y="4138"/>
                </a:cubicBezTo>
                <a:cubicBezTo>
                  <a:pt x="9748" y="4166"/>
                  <a:pt x="8747" y="4166"/>
                  <a:pt x="7645" y="4410"/>
                </a:cubicBezTo>
                <a:cubicBezTo>
                  <a:pt x="6547" y="4654"/>
                  <a:pt x="6145" y="4870"/>
                  <a:pt x="5394" y="5359"/>
                </a:cubicBezTo>
                <a:cubicBezTo>
                  <a:pt x="4644" y="5844"/>
                  <a:pt x="4396" y="6196"/>
                  <a:pt x="3897" y="6848"/>
                </a:cubicBezTo>
                <a:cubicBezTo>
                  <a:pt x="3394" y="7497"/>
                  <a:pt x="3420" y="7877"/>
                  <a:pt x="2895" y="8610"/>
                </a:cubicBezTo>
                <a:cubicBezTo>
                  <a:pt x="2370" y="9339"/>
                  <a:pt x="2093" y="9907"/>
                  <a:pt x="1269" y="10504"/>
                </a:cubicBezTo>
                <a:cubicBezTo>
                  <a:pt x="831" y="10820"/>
                  <a:pt x="470" y="11046"/>
                  <a:pt x="59" y="11220"/>
                </a:cubicBezTo>
                <a:lnTo>
                  <a:pt x="0" y="11244"/>
                </a:lnTo>
                <a:lnTo>
                  <a:pt x="0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-7620" y="2855595"/>
            <a:ext cx="12199620" cy="3181350"/>
          </a:xfrm>
          <a:custGeom>
            <a:avLst/>
            <a:gdLst>
              <a:gd name="connisteX0" fmla="*/ 0 w 10382250"/>
              <a:gd name="connsiteY0" fmla="*/ 3181350 h 3181350"/>
              <a:gd name="connisteX1" fmla="*/ 533400 w 10382250"/>
              <a:gd name="connsiteY1" fmla="*/ 2609850 h 3181350"/>
              <a:gd name="connisteX2" fmla="*/ 2000250 w 10382250"/>
              <a:gd name="connsiteY2" fmla="*/ 2324100 h 3181350"/>
              <a:gd name="connisteX3" fmla="*/ 3810000 w 10382250"/>
              <a:gd name="connsiteY3" fmla="*/ 2286000 h 3181350"/>
              <a:gd name="connisteX4" fmla="*/ 5314950 w 10382250"/>
              <a:gd name="connsiteY4" fmla="*/ 2667000 h 3181350"/>
              <a:gd name="connisteX5" fmla="*/ 7315200 w 10382250"/>
              <a:gd name="connsiteY5" fmla="*/ 1600200 h 3181350"/>
              <a:gd name="connisteX6" fmla="*/ 8610600 w 10382250"/>
              <a:gd name="connsiteY6" fmla="*/ 704850 h 3181350"/>
              <a:gd name="connisteX7" fmla="*/ 9791700 w 10382250"/>
              <a:gd name="connsiteY7" fmla="*/ 457200 h 3181350"/>
              <a:gd name="connisteX8" fmla="*/ 10382250 w 10382250"/>
              <a:gd name="connsiteY8" fmla="*/ 0 h 31813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10382250" h="3181350">
                <a:moveTo>
                  <a:pt x="0" y="3181350"/>
                </a:moveTo>
                <a:cubicBezTo>
                  <a:pt x="77470" y="3072765"/>
                  <a:pt x="133350" y="2781300"/>
                  <a:pt x="533400" y="2609850"/>
                </a:cubicBezTo>
                <a:cubicBezTo>
                  <a:pt x="933450" y="2438400"/>
                  <a:pt x="1344930" y="2388870"/>
                  <a:pt x="2000250" y="2324100"/>
                </a:cubicBezTo>
                <a:cubicBezTo>
                  <a:pt x="2655570" y="2259330"/>
                  <a:pt x="3147060" y="2217420"/>
                  <a:pt x="3810000" y="2286000"/>
                </a:cubicBezTo>
                <a:cubicBezTo>
                  <a:pt x="4472940" y="2354580"/>
                  <a:pt x="4613910" y="2804160"/>
                  <a:pt x="5314950" y="2667000"/>
                </a:cubicBezTo>
                <a:cubicBezTo>
                  <a:pt x="6015990" y="2529840"/>
                  <a:pt x="6656070" y="1992630"/>
                  <a:pt x="7315200" y="1600200"/>
                </a:cubicBezTo>
                <a:cubicBezTo>
                  <a:pt x="7974330" y="1207770"/>
                  <a:pt x="8115300" y="933450"/>
                  <a:pt x="8610600" y="704850"/>
                </a:cubicBezTo>
                <a:cubicBezTo>
                  <a:pt x="9105900" y="476250"/>
                  <a:pt x="9437370" y="598170"/>
                  <a:pt x="9791700" y="457200"/>
                </a:cubicBezTo>
                <a:cubicBezTo>
                  <a:pt x="10146030" y="316230"/>
                  <a:pt x="10287635" y="86360"/>
                  <a:pt x="10382250" y="0"/>
                </a:cubicBezTo>
              </a:path>
            </a:pathLst>
          </a:custGeom>
          <a:noFill/>
          <a:ln>
            <a:solidFill>
              <a:srgbClr val="FFC675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flipV="1">
            <a:off x="9975850" y="5854065"/>
            <a:ext cx="2215515" cy="99314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044" h="2359">
                <a:moveTo>
                  <a:pt x="543" y="0"/>
                </a:moveTo>
                <a:lnTo>
                  <a:pt x="4044" y="0"/>
                </a:lnTo>
                <a:lnTo>
                  <a:pt x="4044" y="656"/>
                </a:lnTo>
                <a:lnTo>
                  <a:pt x="4027" y="657"/>
                </a:lnTo>
                <a:cubicBezTo>
                  <a:pt x="3920" y="665"/>
                  <a:pt x="3814" y="679"/>
                  <a:pt x="3704" y="703"/>
                </a:cubicBezTo>
                <a:cubicBezTo>
                  <a:pt x="3451" y="757"/>
                  <a:pt x="3359" y="806"/>
                  <a:pt x="3187" y="915"/>
                </a:cubicBezTo>
                <a:cubicBezTo>
                  <a:pt x="3015" y="1023"/>
                  <a:pt x="2958" y="1102"/>
                  <a:pt x="2843" y="1248"/>
                </a:cubicBezTo>
                <a:cubicBezTo>
                  <a:pt x="2728" y="1393"/>
                  <a:pt x="2734" y="1478"/>
                  <a:pt x="2613" y="1642"/>
                </a:cubicBezTo>
                <a:cubicBezTo>
                  <a:pt x="2493" y="1805"/>
                  <a:pt x="2429" y="1932"/>
                  <a:pt x="2240" y="2066"/>
                </a:cubicBezTo>
                <a:cubicBezTo>
                  <a:pt x="2051" y="2199"/>
                  <a:pt x="1924" y="2260"/>
                  <a:pt x="1665" y="2308"/>
                </a:cubicBezTo>
                <a:cubicBezTo>
                  <a:pt x="1407" y="2357"/>
                  <a:pt x="1206" y="2393"/>
                  <a:pt x="948" y="2308"/>
                </a:cubicBezTo>
                <a:cubicBezTo>
                  <a:pt x="690" y="2223"/>
                  <a:pt x="557" y="2066"/>
                  <a:pt x="374" y="1884"/>
                </a:cubicBezTo>
                <a:cubicBezTo>
                  <a:pt x="190" y="1702"/>
                  <a:pt x="92" y="1612"/>
                  <a:pt x="29" y="1399"/>
                </a:cubicBezTo>
                <a:cubicBezTo>
                  <a:pt x="-33" y="1187"/>
                  <a:pt x="18" y="1048"/>
                  <a:pt x="58" y="824"/>
                </a:cubicBezTo>
                <a:cubicBezTo>
                  <a:pt x="64" y="789"/>
                  <a:pt x="71" y="755"/>
                  <a:pt x="78" y="723"/>
                </a:cubicBezTo>
                <a:lnTo>
                  <a:pt x="81" y="710"/>
                </a:lnTo>
                <a:lnTo>
                  <a:pt x="86" y="700"/>
                </a:lnTo>
                <a:cubicBezTo>
                  <a:pt x="213" y="462"/>
                  <a:pt x="358" y="237"/>
                  <a:pt x="521" y="28"/>
                </a:cubicBezTo>
                <a:lnTo>
                  <a:pt x="543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852545" y="525780"/>
            <a:ext cx="542861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dist">
              <a:buClrTx/>
              <a:buSzTx/>
              <a:buFontTx/>
            </a:pPr>
            <a:r>
              <a:rPr lang="zh-CN" altLang="zh-CN" sz="4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+mn-ea"/>
              </a:rPr>
              <a:t>体质与砭灸穴位</a:t>
            </a:r>
            <a:endParaRPr lang="zh-CN" altLang="zh-CN" sz="4000" b="1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4665" y="1460500"/>
            <a:ext cx="11243945" cy="47078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血瘀体质特效穴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三阴交——开启活血之门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三阴交位于内踝上3寸，是足太阴脾经、足少阴肾经、足厥阴肝经交会之处，有通心俞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经活络、活血养血、滋阴补肾等作用，可以通过艾灸此穴来改善血液循环。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三阴交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取穴方法∶取此穴位时可采用正坐的姿势，该穴位于足内踝尖上3寸（即食、中、无名、小指并起来的宽度），胫骨后方凹陷处。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75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8926830" y="6350"/>
            <a:ext cx="3282315" cy="2118995"/>
          </a:xfrm>
          <a:custGeom>
            <a:avLst/>
            <a:gdLst>
              <a:gd name="connisteX0" fmla="*/ 15067 w 3140621"/>
              <a:gd name="connsiteY0" fmla="*/ 735626 h 2509664"/>
              <a:gd name="connisteX1" fmla="*/ 216997 w 3140621"/>
              <a:gd name="connsiteY1" fmla="*/ 1211876 h 2509664"/>
              <a:gd name="connisteX2" fmla="*/ 678642 w 3140621"/>
              <a:gd name="connsiteY2" fmla="*/ 1399201 h 2509664"/>
              <a:gd name="connisteX3" fmla="*/ 1270462 w 3140621"/>
              <a:gd name="connsiteY3" fmla="*/ 1486196 h 2509664"/>
              <a:gd name="connisteX4" fmla="*/ 1833707 w 3140621"/>
              <a:gd name="connsiteY4" fmla="*/ 1817666 h 2509664"/>
              <a:gd name="connisteX5" fmla="*/ 2194387 w 3140621"/>
              <a:gd name="connsiteY5" fmla="*/ 2192951 h 2509664"/>
              <a:gd name="connisteX6" fmla="*/ 2555067 w 3140621"/>
              <a:gd name="connsiteY6" fmla="*/ 2424091 h 2509664"/>
              <a:gd name="connisteX7" fmla="*/ 2800177 w 3140621"/>
              <a:gd name="connsiteY7" fmla="*/ 2495846 h 2509664"/>
              <a:gd name="connisteX8" fmla="*/ 2857962 w 3140621"/>
              <a:gd name="connsiteY8" fmla="*/ 2495846 h 2509664"/>
              <a:gd name="connisteX9" fmla="*/ 2915747 w 3140621"/>
              <a:gd name="connsiteY9" fmla="*/ 2495846 h 2509664"/>
              <a:gd name="connisteX10" fmla="*/ 3002107 w 3140621"/>
              <a:gd name="connsiteY10" fmla="*/ 2467271 h 2509664"/>
              <a:gd name="connisteX11" fmla="*/ 3117677 w 3140621"/>
              <a:gd name="connsiteY11" fmla="*/ 2323126 h 2509664"/>
              <a:gd name="connisteX12" fmla="*/ 3117677 w 3140621"/>
              <a:gd name="connsiteY12" fmla="*/ 793411 h 2509664"/>
              <a:gd name="connisteX13" fmla="*/ 2930352 w 3140621"/>
              <a:gd name="connsiteY13" fmla="*/ 188256 h 2509664"/>
              <a:gd name="connisteX14" fmla="*/ 1544782 w 3140621"/>
              <a:gd name="connsiteY14" fmla="*/ 931 h 2509664"/>
              <a:gd name="connisteX15" fmla="*/ 289387 w 3140621"/>
              <a:gd name="connsiteY15" fmla="*/ 145076 h 2509664"/>
              <a:gd name="connisteX16" fmla="*/ 58247 w 3140621"/>
              <a:gd name="connsiteY16" fmla="*/ 491151 h 2509664"/>
              <a:gd name="connisteX17" fmla="*/ 15067 w 3140621"/>
              <a:gd name="connsiteY17" fmla="*/ 735626 h 25096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</a:cxnLst>
            <a:rect l="l" t="t" r="r" b="b"/>
            <a:pathLst>
              <a:path w="4450" h="2797">
                <a:moveTo>
                  <a:pt x="0" y="0"/>
                </a:moveTo>
                <a:lnTo>
                  <a:pt x="4450" y="0"/>
                </a:lnTo>
                <a:lnTo>
                  <a:pt x="4450" y="2797"/>
                </a:lnTo>
                <a:lnTo>
                  <a:pt x="4448" y="2797"/>
                </a:lnTo>
                <a:cubicBezTo>
                  <a:pt x="4439" y="2798"/>
                  <a:pt x="4422" y="2795"/>
                  <a:pt x="4389" y="2787"/>
                </a:cubicBezTo>
                <a:cubicBezTo>
                  <a:pt x="4294" y="2764"/>
                  <a:pt x="4194" y="2769"/>
                  <a:pt x="4003" y="2674"/>
                </a:cubicBezTo>
                <a:cubicBezTo>
                  <a:pt x="3812" y="2579"/>
                  <a:pt x="3662" y="2501"/>
                  <a:pt x="3435" y="2310"/>
                </a:cubicBezTo>
                <a:cubicBezTo>
                  <a:pt x="3208" y="2119"/>
                  <a:pt x="3158" y="1942"/>
                  <a:pt x="2867" y="1719"/>
                </a:cubicBezTo>
                <a:cubicBezTo>
                  <a:pt x="2576" y="1496"/>
                  <a:pt x="2344" y="1329"/>
                  <a:pt x="1980" y="1197"/>
                </a:cubicBezTo>
                <a:cubicBezTo>
                  <a:pt x="1616" y="1065"/>
                  <a:pt x="1380" y="1146"/>
                  <a:pt x="1048" y="1060"/>
                </a:cubicBezTo>
                <a:cubicBezTo>
                  <a:pt x="716" y="974"/>
                  <a:pt x="530" y="974"/>
                  <a:pt x="321" y="765"/>
                </a:cubicBezTo>
                <a:cubicBezTo>
                  <a:pt x="112" y="556"/>
                  <a:pt x="53" y="242"/>
                  <a:pt x="3" y="15"/>
                </a:cubicBezTo>
                <a:lnTo>
                  <a:pt x="0" y="0"/>
                </a:lnTo>
                <a:close/>
              </a:path>
            </a:pathLst>
          </a:custGeom>
          <a:solidFill>
            <a:srgbClr val="B3D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494665" y="6036945"/>
            <a:ext cx="3037205" cy="81788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972" h="1339">
                <a:moveTo>
                  <a:pt x="2687" y="0"/>
                </a:moveTo>
                <a:cubicBezTo>
                  <a:pt x="2825" y="1"/>
                  <a:pt x="2966" y="11"/>
                  <a:pt x="3135" y="36"/>
                </a:cubicBezTo>
                <a:cubicBezTo>
                  <a:pt x="3520" y="94"/>
                  <a:pt x="3728" y="178"/>
                  <a:pt x="4054" y="325"/>
                </a:cubicBezTo>
                <a:cubicBezTo>
                  <a:pt x="4380" y="473"/>
                  <a:pt x="4582" y="569"/>
                  <a:pt x="4766" y="775"/>
                </a:cubicBezTo>
                <a:cubicBezTo>
                  <a:pt x="4944" y="974"/>
                  <a:pt x="4949" y="1124"/>
                  <a:pt x="4971" y="1332"/>
                </a:cubicBezTo>
                <a:lnTo>
                  <a:pt x="4972" y="1339"/>
                </a:lnTo>
                <a:lnTo>
                  <a:pt x="0" y="1339"/>
                </a:lnTo>
                <a:lnTo>
                  <a:pt x="6" y="1333"/>
                </a:lnTo>
                <a:cubicBezTo>
                  <a:pt x="522" y="756"/>
                  <a:pt x="1168" y="317"/>
                  <a:pt x="1894" y="73"/>
                </a:cubicBezTo>
                <a:lnTo>
                  <a:pt x="1943" y="57"/>
                </a:lnTo>
                <a:lnTo>
                  <a:pt x="1959" y="55"/>
                </a:lnTo>
                <a:cubicBezTo>
                  <a:pt x="2012" y="48"/>
                  <a:pt x="2068" y="42"/>
                  <a:pt x="2127" y="36"/>
                </a:cubicBezTo>
                <a:cubicBezTo>
                  <a:pt x="2340" y="15"/>
                  <a:pt x="2511" y="-1"/>
                  <a:pt x="2687" y="0"/>
                </a:cubicBezTo>
                <a:close/>
              </a:path>
            </a:pathLst>
          </a:custGeom>
          <a:solidFill>
            <a:srgbClr val="FFC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1905"/>
            <a:ext cx="5384800" cy="2699385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15830" h="11244">
                <a:moveTo>
                  <a:pt x="0" y="0"/>
                </a:moveTo>
                <a:lnTo>
                  <a:pt x="15755" y="0"/>
                </a:lnTo>
                <a:lnTo>
                  <a:pt x="15759" y="41"/>
                </a:lnTo>
                <a:cubicBezTo>
                  <a:pt x="15765" y="96"/>
                  <a:pt x="15771" y="153"/>
                  <a:pt x="15777" y="210"/>
                </a:cubicBezTo>
                <a:cubicBezTo>
                  <a:pt x="15877" y="1131"/>
                  <a:pt x="15877" y="1564"/>
                  <a:pt x="15401" y="2376"/>
                </a:cubicBezTo>
                <a:cubicBezTo>
                  <a:pt x="14924" y="3189"/>
                  <a:pt x="14299" y="3922"/>
                  <a:pt x="13401" y="4274"/>
                </a:cubicBezTo>
                <a:cubicBezTo>
                  <a:pt x="12499" y="4626"/>
                  <a:pt x="12048" y="4110"/>
                  <a:pt x="10898" y="4138"/>
                </a:cubicBezTo>
                <a:cubicBezTo>
                  <a:pt x="9748" y="4166"/>
                  <a:pt x="8747" y="4166"/>
                  <a:pt x="7645" y="4410"/>
                </a:cubicBezTo>
                <a:cubicBezTo>
                  <a:pt x="6547" y="4654"/>
                  <a:pt x="6145" y="4870"/>
                  <a:pt x="5394" y="5359"/>
                </a:cubicBezTo>
                <a:cubicBezTo>
                  <a:pt x="4644" y="5844"/>
                  <a:pt x="4396" y="6196"/>
                  <a:pt x="3897" y="6848"/>
                </a:cubicBezTo>
                <a:cubicBezTo>
                  <a:pt x="3394" y="7497"/>
                  <a:pt x="3420" y="7877"/>
                  <a:pt x="2895" y="8610"/>
                </a:cubicBezTo>
                <a:cubicBezTo>
                  <a:pt x="2370" y="9339"/>
                  <a:pt x="2093" y="9907"/>
                  <a:pt x="1269" y="10504"/>
                </a:cubicBezTo>
                <a:cubicBezTo>
                  <a:pt x="831" y="10820"/>
                  <a:pt x="470" y="11046"/>
                  <a:pt x="59" y="11220"/>
                </a:cubicBezTo>
                <a:lnTo>
                  <a:pt x="0" y="11244"/>
                </a:lnTo>
                <a:lnTo>
                  <a:pt x="0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-7620" y="2855595"/>
            <a:ext cx="12199620" cy="3181350"/>
          </a:xfrm>
          <a:custGeom>
            <a:avLst/>
            <a:gdLst>
              <a:gd name="connisteX0" fmla="*/ 0 w 10382250"/>
              <a:gd name="connsiteY0" fmla="*/ 3181350 h 3181350"/>
              <a:gd name="connisteX1" fmla="*/ 533400 w 10382250"/>
              <a:gd name="connsiteY1" fmla="*/ 2609850 h 3181350"/>
              <a:gd name="connisteX2" fmla="*/ 2000250 w 10382250"/>
              <a:gd name="connsiteY2" fmla="*/ 2324100 h 3181350"/>
              <a:gd name="connisteX3" fmla="*/ 3810000 w 10382250"/>
              <a:gd name="connsiteY3" fmla="*/ 2286000 h 3181350"/>
              <a:gd name="connisteX4" fmla="*/ 5314950 w 10382250"/>
              <a:gd name="connsiteY4" fmla="*/ 2667000 h 3181350"/>
              <a:gd name="connisteX5" fmla="*/ 7315200 w 10382250"/>
              <a:gd name="connsiteY5" fmla="*/ 1600200 h 3181350"/>
              <a:gd name="connisteX6" fmla="*/ 8610600 w 10382250"/>
              <a:gd name="connsiteY6" fmla="*/ 704850 h 3181350"/>
              <a:gd name="connisteX7" fmla="*/ 9791700 w 10382250"/>
              <a:gd name="connsiteY7" fmla="*/ 457200 h 3181350"/>
              <a:gd name="connisteX8" fmla="*/ 10382250 w 10382250"/>
              <a:gd name="connsiteY8" fmla="*/ 0 h 31813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10382250" h="3181350">
                <a:moveTo>
                  <a:pt x="0" y="3181350"/>
                </a:moveTo>
                <a:cubicBezTo>
                  <a:pt x="77470" y="3072765"/>
                  <a:pt x="133350" y="2781300"/>
                  <a:pt x="533400" y="2609850"/>
                </a:cubicBezTo>
                <a:cubicBezTo>
                  <a:pt x="933450" y="2438400"/>
                  <a:pt x="1344930" y="2388870"/>
                  <a:pt x="2000250" y="2324100"/>
                </a:cubicBezTo>
                <a:cubicBezTo>
                  <a:pt x="2655570" y="2259330"/>
                  <a:pt x="3147060" y="2217420"/>
                  <a:pt x="3810000" y="2286000"/>
                </a:cubicBezTo>
                <a:cubicBezTo>
                  <a:pt x="4472940" y="2354580"/>
                  <a:pt x="4613910" y="2804160"/>
                  <a:pt x="5314950" y="2667000"/>
                </a:cubicBezTo>
                <a:cubicBezTo>
                  <a:pt x="6015990" y="2529840"/>
                  <a:pt x="6656070" y="1992630"/>
                  <a:pt x="7315200" y="1600200"/>
                </a:cubicBezTo>
                <a:cubicBezTo>
                  <a:pt x="7974330" y="1207770"/>
                  <a:pt x="8115300" y="933450"/>
                  <a:pt x="8610600" y="704850"/>
                </a:cubicBezTo>
                <a:cubicBezTo>
                  <a:pt x="9105900" y="476250"/>
                  <a:pt x="9437370" y="598170"/>
                  <a:pt x="9791700" y="457200"/>
                </a:cubicBezTo>
                <a:cubicBezTo>
                  <a:pt x="10146030" y="316230"/>
                  <a:pt x="10287635" y="86360"/>
                  <a:pt x="10382250" y="0"/>
                </a:cubicBezTo>
              </a:path>
            </a:pathLst>
          </a:custGeom>
          <a:noFill/>
          <a:ln>
            <a:solidFill>
              <a:srgbClr val="FFC675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flipV="1">
            <a:off x="9975850" y="5854065"/>
            <a:ext cx="2215515" cy="99314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044" h="2359">
                <a:moveTo>
                  <a:pt x="543" y="0"/>
                </a:moveTo>
                <a:lnTo>
                  <a:pt x="4044" y="0"/>
                </a:lnTo>
                <a:lnTo>
                  <a:pt x="4044" y="656"/>
                </a:lnTo>
                <a:lnTo>
                  <a:pt x="4027" y="657"/>
                </a:lnTo>
                <a:cubicBezTo>
                  <a:pt x="3920" y="665"/>
                  <a:pt x="3814" y="679"/>
                  <a:pt x="3704" y="703"/>
                </a:cubicBezTo>
                <a:cubicBezTo>
                  <a:pt x="3451" y="757"/>
                  <a:pt x="3359" y="806"/>
                  <a:pt x="3187" y="915"/>
                </a:cubicBezTo>
                <a:cubicBezTo>
                  <a:pt x="3015" y="1023"/>
                  <a:pt x="2958" y="1102"/>
                  <a:pt x="2843" y="1248"/>
                </a:cubicBezTo>
                <a:cubicBezTo>
                  <a:pt x="2728" y="1393"/>
                  <a:pt x="2734" y="1478"/>
                  <a:pt x="2613" y="1642"/>
                </a:cubicBezTo>
                <a:cubicBezTo>
                  <a:pt x="2493" y="1805"/>
                  <a:pt x="2429" y="1932"/>
                  <a:pt x="2240" y="2066"/>
                </a:cubicBezTo>
                <a:cubicBezTo>
                  <a:pt x="2051" y="2199"/>
                  <a:pt x="1924" y="2260"/>
                  <a:pt x="1665" y="2308"/>
                </a:cubicBezTo>
                <a:cubicBezTo>
                  <a:pt x="1407" y="2357"/>
                  <a:pt x="1206" y="2393"/>
                  <a:pt x="948" y="2308"/>
                </a:cubicBezTo>
                <a:cubicBezTo>
                  <a:pt x="690" y="2223"/>
                  <a:pt x="557" y="2066"/>
                  <a:pt x="374" y="1884"/>
                </a:cubicBezTo>
                <a:cubicBezTo>
                  <a:pt x="190" y="1702"/>
                  <a:pt x="92" y="1612"/>
                  <a:pt x="29" y="1399"/>
                </a:cubicBezTo>
                <a:cubicBezTo>
                  <a:pt x="-33" y="1187"/>
                  <a:pt x="18" y="1048"/>
                  <a:pt x="58" y="824"/>
                </a:cubicBezTo>
                <a:cubicBezTo>
                  <a:pt x="64" y="789"/>
                  <a:pt x="71" y="755"/>
                  <a:pt x="78" y="723"/>
                </a:cubicBezTo>
                <a:lnTo>
                  <a:pt x="81" y="710"/>
                </a:lnTo>
                <a:lnTo>
                  <a:pt x="86" y="700"/>
                </a:lnTo>
                <a:cubicBezTo>
                  <a:pt x="213" y="462"/>
                  <a:pt x="358" y="237"/>
                  <a:pt x="521" y="28"/>
                </a:cubicBezTo>
                <a:lnTo>
                  <a:pt x="543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958590" y="2125345"/>
            <a:ext cx="533146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dist">
              <a:buClrTx/>
              <a:buSzTx/>
              <a:buFontTx/>
            </a:pPr>
            <a:r>
              <a:rPr lang="zh-CN" altLang="zh-CN" sz="8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八、特禀质</a:t>
            </a:r>
            <a:endParaRPr lang="zh-CN" altLang="zh-CN" sz="8000" b="1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" panose="020B0500000000000000" charset="-122"/>
              <a:ea typeface="思源黑体" panose="020B0500000000000000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75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8926830" y="6350"/>
            <a:ext cx="3282315" cy="2118995"/>
          </a:xfrm>
          <a:custGeom>
            <a:avLst/>
            <a:gdLst>
              <a:gd name="connisteX0" fmla="*/ 15067 w 3140621"/>
              <a:gd name="connsiteY0" fmla="*/ 735626 h 2509664"/>
              <a:gd name="connisteX1" fmla="*/ 216997 w 3140621"/>
              <a:gd name="connsiteY1" fmla="*/ 1211876 h 2509664"/>
              <a:gd name="connisteX2" fmla="*/ 678642 w 3140621"/>
              <a:gd name="connsiteY2" fmla="*/ 1399201 h 2509664"/>
              <a:gd name="connisteX3" fmla="*/ 1270462 w 3140621"/>
              <a:gd name="connsiteY3" fmla="*/ 1486196 h 2509664"/>
              <a:gd name="connisteX4" fmla="*/ 1833707 w 3140621"/>
              <a:gd name="connsiteY4" fmla="*/ 1817666 h 2509664"/>
              <a:gd name="connisteX5" fmla="*/ 2194387 w 3140621"/>
              <a:gd name="connsiteY5" fmla="*/ 2192951 h 2509664"/>
              <a:gd name="connisteX6" fmla="*/ 2555067 w 3140621"/>
              <a:gd name="connsiteY6" fmla="*/ 2424091 h 2509664"/>
              <a:gd name="connisteX7" fmla="*/ 2800177 w 3140621"/>
              <a:gd name="connsiteY7" fmla="*/ 2495846 h 2509664"/>
              <a:gd name="connisteX8" fmla="*/ 2857962 w 3140621"/>
              <a:gd name="connsiteY8" fmla="*/ 2495846 h 2509664"/>
              <a:gd name="connisteX9" fmla="*/ 2915747 w 3140621"/>
              <a:gd name="connsiteY9" fmla="*/ 2495846 h 2509664"/>
              <a:gd name="connisteX10" fmla="*/ 3002107 w 3140621"/>
              <a:gd name="connsiteY10" fmla="*/ 2467271 h 2509664"/>
              <a:gd name="connisteX11" fmla="*/ 3117677 w 3140621"/>
              <a:gd name="connsiteY11" fmla="*/ 2323126 h 2509664"/>
              <a:gd name="connisteX12" fmla="*/ 3117677 w 3140621"/>
              <a:gd name="connsiteY12" fmla="*/ 793411 h 2509664"/>
              <a:gd name="connisteX13" fmla="*/ 2930352 w 3140621"/>
              <a:gd name="connsiteY13" fmla="*/ 188256 h 2509664"/>
              <a:gd name="connisteX14" fmla="*/ 1544782 w 3140621"/>
              <a:gd name="connsiteY14" fmla="*/ 931 h 2509664"/>
              <a:gd name="connisteX15" fmla="*/ 289387 w 3140621"/>
              <a:gd name="connsiteY15" fmla="*/ 145076 h 2509664"/>
              <a:gd name="connisteX16" fmla="*/ 58247 w 3140621"/>
              <a:gd name="connsiteY16" fmla="*/ 491151 h 2509664"/>
              <a:gd name="connisteX17" fmla="*/ 15067 w 3140621"/>
              <a:gd name="connsiteY17" fmla="*/ 735626 h 25096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</a:cxnLst>
            <a:rect l="l" t="t" r="r" b="b"/>
            <a:pathLst>
              <a:path w="4450" h="2797">
                <a:moveTo>
                  <a:pt x="0" y="0"/>
                </a:moveTo>
                <a:lnTo>
                  <a:pt x="4450" y="0"/>
                </a:lnTo>
                <a:lnTo>
                  <a:pt x="4450" y="2797"/>
                </a:lnTo>
                <a:lnTo>
                  <a:pt x="4448" y="2797"/>
                </a:lnTo>
                <a:cubicBezTo>
                  <a:pt x="4439" y="2798"/>
                  <a:pt x="4422" y="2795"/>
                  <a:pt x="4389" y="2787"/>
                </a:cubicBezTo>
                <a:cubicBezTo>
                  <a:pt x="4294" y="2764"/>
                  <a:pt x="4194" y="2769"/>
                  <a:pt x="4003" y="2674"/>
                </a:cubicBezTo>
                <a:cubicBezTo>
                  <a:pt x="3812" y="2579"/>
                  <a:pt x="3662" y="2501"/>
                  <a:pt x="3435" y="2310"/>
                </a:cubicBezTo>
                <a:cubicBezTo>
                  <a:pt x="3208" y="2119"/>
                  <a:pt x="3158" y="1942"/>
                  <a:pt x="2867" y="1719"/>
                </a:cubicBezTo>
                <a:cubicBezTo>
                  <a:pt x="2576" y="1496"/>
                  <a:pt x="2344" y="1329"/>
                  <a:pt x="1980" y="1197"/>
                </a:cubicBezTo>
                <a:cubicBezTo>
                  <a:pt x="1616" y="1065"/>
                  <a:pt x="1380" y="1146"/>
                  <a:pt x="1048" y="1060"/>
                </a:cubicBezTo>
                <a:cubicBezTo>
                  <a:pt x="716" y="974"/>
                  <a:pt x="530" y="974"/>
                  <a:pt x="321" y="765"/>
                </a:cubicBezTo>
                <a:cubicBezTo>
                  <a:pt x="112" y="556"/>
                  <a:pt x="53" y="242"/>
                  <a:pt x="3" y="15"/>
                </a:cubicBezTo>
                <a:lnTo>
                  <a:pt x="0" y="0"/>
                </a:lnTo>
                <a:close/>
              </a:path>
            </a:pathLst>
          </a:custGeom>
          <a:solidFill>
            <a:srgbClr val="B3D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494665" y="6036945"/>
            <a:ext cx="3037205" cy="81788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972" h="1339">
                <a:moveTo>
                  <a:pt x="2687" y="0"/>
                </a:moveTo>
                <a:cubicBezTo>
                  <a:pt x="2825" y="1"/>
                  <a:pt x="2966" y="11"/>
                  <a:pt x="3135" y="36"/>
                </a:cubicBezTo>
                <a:cubicBezTo>
                  <a:pt x="3520" y="94"/>
                  <a:pt x="3728" y="178"/>
                  <a:pt x="4054" y="325"/>
                </a:cubicBezTo>
                <a:cubicBezTo>
                  <a:pt x="4380" y="473"/>
                  <a:pt x="4582" y="569"/>
                  <a:pt x="4766" y="775"/>
                </a:cubicBezTo>
                <a:cubicBezTo>
                  <a:pt x="4944" y="974"/>
                  <a:pt x="4949" y="1124"/>
                  <a:pt x="4971" y="1332"/>
                </a:cubicBezTo>
                <a:lnTo>
                  <a:pt x="4972" y="1339"/>
                </a:lnTo>
                <a:lnTo>
                  <a:pt x="0" y="1339"/>
                </a:lnTo>
                <a:lnTo>
                  <a:pt x="6" y="1333"/>
                </a:lnTo>
                <a:cubicBezTo>
                  <a:pt x="522" y="756"/>
                  <a:pt x="1168" y="317"/>
                  <a:pt x="1894" y="73"/>
                </a:cubicBezTo>
                <a:lnTo>
                  <a:pt x="1943" y="57"/>
                </a:lnTo>
                <a:lnTo>
                  <a:pt x="1959" y="55"/>
                </a:lnTo>
                <a:cubicBezTo>
                  <a:pt x="2012" y="48"/>
                  <a:pt x="2068" y="42"/>
                  <a:pt x="2127" y="36"/>
                </a:cubicBezTo>
                <a:cubicBezTo>
                  <a:pt x="2340" y="15"/>
                  <a:pt x="2511" y="-1"/>
                  <a:pt x="2687" y="0"/>
                </a:cubicBezTo>
                <a:close/>
              </a:path>
            </a:pathLst>
          </a:custGeom>
          <a:solidFill>
            <a:srgbClr val="FFC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1905"/>
            <a:ext cx="5384800" cy="2699385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15830" h="11244">
                <a:moveTo>
                  <a:pt x="0" y="0"/>
                </a:moveTo>
                <a:lnTo>
                  <a:pt x="15755" y="0"/>
                </a:lnTo>
                <a:lnTo>
                  <a:pt x="15759" y="41"/>
                </a:lnTo>
                <a:cubicBezTo>
                  <a:pt x="15765" y="96"/>
                  <a:pt x="15771" y="153"/>
                  <a:pt x="15777" y="210"/>
                </a:cubicBezTo>
                <a:cubicBezTo>
                  <a:pt x="15877" y="1131"/>
                  <a:pt x="15877" y="1564"/>
                  <a:pt x="15401" y="2376"/>
                </a:cubicBezTo>
                <a:cubicBezTo>
                  <a:pt x="14924" y="3189"/>
                  <a:pt x="14299" y="3922"/>
                  <a:pt x="13401" y="4274"/>
                </a:cubicBezTo>
                <a:cubicBezTo>
                  <a:pt x="12499" y="4626"/>
                  <a:pt x="12048" y="4110"/>
                  <a:pt x="10898" y="4138"/>
                </a:cubicBezTo>
                <a:cubicBezTo>
                  <a:pt x="9748" y="4166"/>
                  <a:pt x="8747" y="4166"/>
                  <a:pt x="7645" y="4410"/>
                </a:cubicBezTo>
                <a:cubicBezTo>
                  <a:pt x="6547" y="4654"/>
                  <a:pt x="6145" y="4870"/>
                  <a:pt x="5394" y="5359"/>
                </a:cubicBezTo>
                <a:cubicBezTo>
                  <a:pt x="4644" y="5844"/>
                  <a:pt x="4396" y="6196"/>
                  <a:pt x="3897" y="6848"/>
                </a:cubicBezTo>
                <a:cubicBezTo>
                  <a:pt x="3394" y="7497"/>
                  <a:pt x="3420" y="7877"/>
                  <a:pt x="2895" y="8610"/>
                </a:cubicBezTo>
                <a:cubicBezTo>
                  <a:pt x="2370" y="9339"/>
                  <a:pt x="2093" y="9907"/>
                  <a:pt x="1269" y="10504"/>
                </a:cubicBezTo>
                <a:cubicBezTo>
                  <a:pt x="831" y="10820"/>
                  <a:pt x="470" y="11046"/>
                  <a:pt x="59" y="11220"/>
                </a:cubicBezTo>
                <a:lnTo>
                  <a:pt x="0" y="11244"/>
                </a:lnTo>
                <a:lnTo>
                  <a:pt x="0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-7620" y="2855595"/>
            <a:ext cx="12199620" cy="3181350"/>
          </a:xfrm>
          <a:custGeom>
            <a:avLst/>
            <a:gdLst>
              <a:gd name="connisteX0" fmla="*/ 0 w 10382250"/>
              <a:gd name="connsiteY0" fmla="*/ 3181350 h 3181350"/>
              <a:gd name="connisteX1" fmla="*/ 533400 w 10382250"/>
              <a:gd name="connsiteY1" fmla="*/ 2609850 h 3181350"/>
              <a:gd name="connisteX2" fmla="*/ 2000250 w 10382250"/>
              <a:gd name="connsiteY2" fmla="*/ 2324100 h 3181350"/>
              <a:gd name="connisteX3" fmla="*/ 3810000 w 10382250"/>
              <a:gd name="connsiteY3" fmla="*/ 2286000 h 3181350"/>
              <a:gd name="connisteX4" fmla="*/ 5314950 w 10382250"/>
              <a:gd name="connsiteY4" fmla="*/ 2667000 h 3181350"/>
              <a:gd name="connisteX5" fmla="*/ 7315200 w 10382250"/>
              <a:gd name="connsiteY5" fmla="*/ 1600200 h 3181350"/>
              <a:gd name="connisteX6" fmla="*/ 8610600 w 10382250"/>
              <a:gd name="connsiteY6" fmla="*/ 704850 h 3181350"/>
              <a:gd name="connisteX7" fmla="*/ 9791700 w 10382250"/>
              <a:gd name="connsiteY7" fmla="*/ 457200 h 3181350"/>
              <a:gd name="connisteX8" fmla="*/ 10382250 w 10382250"/>
              <a:gd name="connsiteY8" fmla="*/ 0 h 31813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10382250" h="3181350">
                <a:moveTo>
                  <a:pt x="0" y="3181350"/>
                </a:moveTo>
                <a:cubicBezTo>
                  <a:pt x="77470" y="3072765"/>
                  <a:pt x="133350" y="2781300"/>
                  <a:pt x="533400" y="2609850"/>
                </a:cubicBezTo>
                <a:cubicBezTo>
                  <a:pt x="933450" y="2438400"/>
                  <a:pt x="1344930" y="2388870"/>
                  <a:pt x="2000250" y="2324100"/>
                </a:cubicBezTo>
                <a:cubicBezTo>
                  <a:pt x="2655570" y="2259330"/>
                  <a:pt x="3147060" y="2217420"/>
                  <a:pt x="3810000" y="2286000"/>
                </a:cubicBezTo>
                <a:cubicBezTo>
                  <a:pt x="4472940" y="2354580"/>
                  <a:pt x="4613910" y="2804160"/>
                  <a:pt x="5314950" y="2667000"/>
                </a:cubicBezTo>
                <a:cubicBezTo>
                  <a:pt x="6015990" y="2529840"/>
                  <a:pt x="6656070" y="1992630"/>
                  <a:pt x="7315200" y="1600200"/>
                </a:cubicBezTo>
                <a:cubicBezTo>
                  <a:pt x="7974330" y="1207770"/>
                  <a:pt x="8115300" y="933450"/>
                  <a:pt x="8610600" y="704850"/>
                </a:cubicBezTo>
                <a:cubicBezTo>
                  <a:pt x="9105900" y="476250"/>
                  <a:pt x="9437370" y="598170"/>
                  <a:pt x="9791700" y="457200"/>
                </a:cubicBezTo>
                <a:cubicBezTo>
                  <a:pt x="10146030" y="316230"/>
                  <a:pt x="10287635" y="86360"/>
                  <a:pt x="10382250" y="0"/>
                </a:cubicBezTo>
              </a:path>
            </a:pathLst>
          </a:custGeom>
          <a:noFill/>
          <a:ln>
            <a:solidFill>
              <a:srgbClr val="FFC675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flipV="1">
            <a:off x="9975850" y="5854065"/>
            <a:ext cx="2215515" cy="99314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044" h="2359">
                <a:moveTo>
                  <a:pt x="543" y="0"/>
                </a:moveTo>
                <a:lnTo>
                  <a:pt x="4044" y="0"/>
                </a:lnTo>
                <a:lnTo>
                  <a:pt x="4044" y="656"/>
                </a:lnTo>
                <a:lnTo>
                  <a:pt x="4027" y="657"/>
                </a:lnTo>
                <a:cubicBezTo>
                  <a:pt x="3920" y="665"/>
                  <a:pt x="3814" y="679"/>
                  <a:pt x="3704" y="703"/>
                </a:cubicBezTo>
                <a:cubicBezTo>
                  <a:pt x="3451" y="757"/>
                  <a:pt x="3359" y="806"/>
                  <a:pt x="3187" y="915"/>
                </a:cubicBezTo>
                <a:cubicBezTo>
                  <a:pt x="3015" y="1023"/>
                  <a:pt x="2958" y="1102"/>
                  <a:pt x="2843" y="1248"/>
                </a:cubicBezTo>
                <a:cubicBezTo>
                  <a:pt x="2728" y="1393"/>
                  <a:pt x="2734" y="1478"/>
                  <a:pt x="2613" y="1642"/>
                </a:cubicBezTo>
                <a:cubicBezTo>
                  <a:pt x="2493" y="1805"/>
                  <a:pt x="2429" y="1932"/>
                  <a:pt x="2240" y="2066"/>
                </a:cubicBezTo>
                <a:cubicBezTo>
                  <a:pt x="2051" y="2199"/>
                  <a:pt x="1924" y="2260"/>
                  <a:pt x="1665" y="2308"/>
                </a:cubicBezTo>
                <a:cubicBezTo>
                  <a:pt x="1407" y="2357"/>
                  <a:pt x="1206" y="2393"/>
                  <a:pt x="948" y="2308"/>
                </a:cubicBezTo>
                <a:cubicBezTo>
                  <a:pt x="690" y="2223"/>
                  <a:pt x="557" y="2066"/>
                  <a:pt x="374" y="1884"/>
                </a:cubicBezTo>
                <a:cubicBezTo>
                  <a:pt x="190" y="1702"/>
                  <a:pt x="92" y="1612"/>
                  <a:pt x="29" y="1399"/>
                </a:cubicBezTo>
                <a:cubicBezTo>
                  <a:pt x="-33" y="1187"/>
                  <a:pt x="18" y="1048"/>
                  <a:pt x="58" y="824"/>
                </a:cubicBezTo>
                <a:cubicBezTo>
                  <a:pt x="64" y="789"/>
                  <a:pt x="71" y="755"/>
                  <a:pt x="78" y="723"/>
                </a:cubicBezTo>
                <a:lnTo>
                  <a:pt x="81" y="710"/>
                </a:lnTo>
                <a:lnTo>
                  <a:pt x="86" y="700"/>
                </a:lnTo>
                <a:cubicBezTo>
                  <a:pt x="213" y="462"/>
                  <a:pt x="358" y="237"/>
                  <a:pt x="521" y="28"/>
                </a:cubicBezTo>
                <a:lnTo>
                  <a:pt x="543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094355" y="414020"/>
            <a:ext cx="600392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dist">
              <a:buClrTx/>
              <a:buSzTx/>
              <a:buFontTx/>
            </a:pPr>
            <a:r>
              <a:rPr lang="zh-CN" altLang="zh-CN" sz="4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特禀体质</a:t>
            </a:r>
            <a:r>
              <a:rPr lang="zh-CN" altLang="zh-CN" sz="4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的特点</a:t>
            </a:r>
            <a:endParaRPr lang="zh-CN" altLang="zh-CN" sz="4000" b="1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" panose="020B0500000000000000" charset="-122"/>
              <a:ea typeface="思源黑体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86355" y="1662430"/>
            <a:ext cx="2087880" cy="35534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主要症状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有遗传疾病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先天疾病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胎传疾病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或有生理缺陷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458460" y="1662430"/>
            <a:ext cx="2087880" cy="18224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心理特点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情况更有不同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适应能力差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589645" y="1662430"/>
            <a:ext cx="2405380" cy="2399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发病倾向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各种皮肤疾病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不同器官的损伤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75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8926830" y="6350"/>
            <a:ext cx="3282315" cy="2118995"/>
          </a:xfrm>
          <a:custGeom>
            <a:avLst/>
            <a:gdLst>
              <a:gd name="connisteX0" fmla="*/ 15067 w 3140621"/>
              <a:gd name="connsiteY0" fmla="*/ 735626 h 2509664"/>
              <a:gd name="connisteX1" fmla="*/ 216997 w 3140621"/>
              <a:gd name="connsiteY1" fmla="*/ 1211876 h 2509664"/>
              <a:gd name="connisteX2" fmla="*/ 678642 w 3140621"/>
              <a:gd name="connsiteY2" fmla="*/ 1399201 h 2509664"/>
              <a:gd name="connisteX3" fmla="*/ 1270462 w 3140621"/>
              <a:gd name="connsiteY3" fmla="*/ 1486196 h 2509664"/>
              <a:gd name="connisteX4" fmla="*/ 1833707 w 3140621"/>
              <a:gd name="connsiteY4" fmla="*/ 1817666 h 2509664"/>
              <a:gd name="connisteX5" fmla="*/ 2194387 w 3140621"/>
              <a:gd name="connsiteY5" fmla="*/ 2192951 h 2509664"/>
              <a:gd name="connisteX6" fmla="*/ 2555067 w 3140621"/>
              <a:gd name="connsiteY6" fmla="*/ 2424091 h 2509664"/>
              <a:gd name="connisteX7" fmla="*/ 2800177 w 3140621"/>
              <a:gd name="connsiteY7" fmla="*/ 2495846 h 2509664"/>
              <a:gd name="connisteX8" fmla="*/ 2857962 w 3140621"/>
              <a:gd name="connsiteY8" fmla="*/ 2495846 h 2509664"/>
              <a:gd name="connisteX9" fmla="*/ 2915747 w 3140621"/>
              <a:gd name="connsiteY9" fmla="*/ 2495846 h 2509664"/>
              <a:gd name="connisteX10" fmla="*/ 3002107 w 3140621"/>
              <a:gd name="connsiteY10" fmla="*/ 2467271 h 2509664"/>
              <a:gd name="connisteX11" fmla="*/ 3117677 w 3140621"/>
              <a:gd name="connsiteY11" fmla="*/ 2323126 h 2509664"/>
              <a:gd name="connisteX12" fmla="*/ 3117677 w 3140621"/>
              <a:gd name="connsiteY12" fmla="*/ 793411 h 2509664"/>
              <a:gd name="connisteX13" fmla="*/ 2930352 w 3140621"/>
              <a:gd name="connsiteY13" fmla="*/ 188256 h 2509664"/>
              <a:gd name="connisteX14" fmla="*/ 1544782 w 3140621"/>
              <a:gd name="connsiteY14" fmla="*/ 931 h 2509664"/>
              <a:gd name="connisteX15" fmla="*/ 289387 w 3140621"/>
              <a:gd name="connsiteY15" fmla="*/ 145076 h 2509664"/>
              <a:gd name="connisteX16" fmla="*/ 58247 w 3140621"/>
              <a:gd name="connsiteY16" fmla="*/ 491151 h 2509664"/>
              <a:gd name="connisteX17" fmla="*/ 15067 w 3140621"/>
              <a:gd name="connsiteY17" fmla="*/ 735626 h 25096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</a:cxnLst>
            <a:rect l="l" t="t" r="r" b="b"/>
            <a:pathLst>
              <a:path w="4450" h="2797">
                <a:moveTo>
                  <a:pt x="0" y="0"/>
                </a:moveTo>
                <a:lnTo>
                  <a:pt x="4450" y="0"/>
                </a:lnTo>
                <a:lnTo>
                  <a:pt x="4450" y="2797"/>
                </a:lnTo>
                <a:lnTo>
                  <a:pt x="4448" y="2797"/>
                </a:lnTo>
                <a:cubicBezTo>
                  <a:pt x="4439" y="2798"/>
                  <a:pt x="4422" y="2795"/>
                  <a:pt x="4389" y="2787"/>
                </a:cubicBezTo>
                <a:cubicBezTo>
                  <a:pt x="4294" y="2764"/>
                  <a:pt x="4194" y="2769"/>
                  <a:pt x="4003" y="2674"/>
                </a:cubicBezTo>
                <a:cubicBezTo>
                  <a:pt x="3812" y="2579"/>
                  <a:pt x="3662" y="2501"/>
                  <a:pt x="3435" y="2310"/>
                </a:cubicBezTo>
                <a:cubicBezTo>
                  <a:pt x="3208" y="2119"/>
                  <a:pt x="3158" y="1942"/>
                  <a:pt x="2867" y="1719"/>
                </a:cubicBezTo>
                <a:cubicBezTo>
                  <a:pt x="2576" y="1496"/>
                  <a:pt x="2344" y="1329"/>
                  <a:pt x="1980" y="1197"/>
                </a:cubicBezTo>
                <a:cubicBezTo>
                  <a:pt x="1616" y="1065"/>
                  <a:pt x="1380" y="1146"/>
                  <a:pt x="1048" y="1060"/>
                </a:cubicBezTo>
                <a:cubicBezTo>
                  <a:pt x="716" y="974"/>
                  <a:pt x="530" y="974"/>
                  <a:pt x="321" y="765"/>
                </a:cubicBezTo>
                <a:cubicBezTo>
                  <a:pt x="112" y="556"/>
                  <a:pt x="53" y="242"/>
                  <a:pt x="3" y="15"/>
                </a:cubicBezTo>
                <a:lnTo>
                  <a:pt x="0" y="0"/>
                </a:lnTo>
                <a:close/>
              </a:path>
            </a:pathLst>
          </a:custGeom>
          <a:solidFill>
            <a:srgbClr val="B3D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494665" y="6036945"/>
            <a:ext cx="3037205" cy="81788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972" h="1339">
                <a:moveTo>
                  <a:pt x="2687" y="0"/>
                </a:moveTo>
                <a:cubicBezTo>
                  <a:pt x="2825" y="1"/>
                  <a:pt x="2966" y="11"/>
                  <a:pt x="3135" y="36"/>
                </a:cubicBezTo>
                <a:cubicBezTo>
                  <a:pt x="3520" y="94"/>
                  <a:pt x="3728" y="178"/>
                  <a:pt x="4054" y="325"/>
                </a:cubicBezTo>
                <a:cubicBezTo>
                  <a:pt x="4380" y="473"/>
                  <a:pt x="4582" y="569"/>
                  <a:pt x="4766" y="775"/>
                </a:cubicBezTo>
                <a:cubicBezTo>
                  <a:pt x="4944" y="974"/>
                  <a:pt x="4949" y="1124"/>
                  <a:pt x="4971" y="1332"/>
                </a:cubicBezTo>
                <a:lnTo>
                  <a:pt x="4972" y="1339"/>
                </a:lnTo>
                <a:lnTo>
                  <a:pt x="0" y="1339"/>
                </a:lnTo>
                <a:lnTo>
                  <a:pt x="6" y="1333"/>
                </a:lnTo>
                <a:cubicBezTo>
                  <a:pt x="522" y="756"/>
                  <a:pt x="1168" y="317"/>
                  <a:pt x="1894" y="73"/>
                </a:cubicBezTo>
                <a:lnTo>
                  <a:pt x="1943" y="57"/>
                </a:lnTo>
                <a:lnTo>
                  <a:pt x="1959" y="55"/>
                </a:lnTo>
                <a:cubicBezTo>
                  <a:pt x="2012" y="48"/>
                  <a:pt x="2068" y="42"/>
                  <a:pt x="2127" y="36"/>
                </a:cubicBezTo>
                <a:cubicBezTo>
                  <a:pt x="2340" y="15"/>
                  <a:pt x="2511" y="-1"/>
                  <a:pt x="2687" y="0"/>
                </a:cubicBezTo>
                <a:close/>
              </a:path>
            </a:pathLst>
          </a:custGeom>
          <a:solidFill>
            <a:srgbClr val="FFC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1905"/>
            <a:ext cx="5384800" cy="2699385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15830" h="11244">
                <a:moveTo>
                  <a:pt x="0" y="0"/>
                </a:moveTo>
                <a:lnTo>
                  <a:pt x="15755" y="0"/>
                </a:lnTo>
                <a:lnTo>
                  <a:pt x="15759" y="41"/>
                </a:lnTo>
                <a:cubicBezTo>
                  <a:pt x="15765" y="96"/>
                  <a:pt x="15771" y="153"/>
                  <a:pt x="15777" y="210"/>
                </a:cubicBezTo>
                <a:cubicBezTo>
                  <a:pt x="15877" y="1131"/>
                  <a:pt x="15877" y="1564"/>
                  <a:pt x="15401" y="2376"/>
                </a:cubicBezTo>
                <a:cubicBezTo>
                  <a:pt x="14924" y="3189"/>
                  <a:pt x="14299" y="3922"/>
                  <a:pt x="13401" y="4274"/>
                </a:cubicBezTo>
                <a:cubicBezTo>
                  <a:pt x="12499" y="4626"/>
                  <a:pt x="12048" y="4110"/>
                  <a:pt x="10898" y="4138"/>
                </a:cubicBezTo>
                <a:cubicBezTo>
                  <a:pt x="9748" y="4166"/>
                  <a:pt x="8747" y="4166"/>
                  <a:pt x="7645" y="4410"/>
                </a:cubicBezTo>
                <a:cubicBezTo>
                  <a:pt x="6547" y="4654"/>
                  <a:pt x="6145" y="4870"/>
                  <a:pt x="5394" y="5359"/>
                </a:cubicBezTo>
                <a:cubicBezTo>
                  <a:pt x="4644" y="5844"/>
                  <a:pt x="4396" y="6196"/>
                  <a:pt x="3897" y="6848"/>
                </a:cubicBezTo>
                <a:cubicBezTo>
                  <a:pt x="3394" y="7497"/>
                  <a:pt x="3420" y="7877"/>
                  <a:pt x="2895" y="8610"/>
                </a:cubicBezTo>
                <a:cubicBezTo>
                  <a:pt x="2370" y="9339"/>
                  <a:pt x="2093" y="9907"/>
                  <a:pt x="1269" y="10504"/>
                </a:cubicBezTo>
                <a:cubicBezTo>
                  <a:pt x="831" y="10820"/>
                  <a:pt x="470" y="11046"/>
                  <a:pt x="59" y="11220"/>
                </a:cubicBezTo>
                <a:lnTo>
                  <a:pt x="0" y="11244"/>
                </a:lnTo>
                <a:lnTo>
                  <a:pt x="0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-7620" y="2855595"/>
            <a:ext cx="12199620" cy="3181350"/>
          </a:xfrm>
          <a:custGeom>
            <a:avLst/>
            <a:gdLst>
              <a:gd name="connisteX0" fmla="*/ 0 w 10382250"/>
              <a:gd name="connsiteY0" fmla="*/ 3181350 h 3181350"/>
              <a:gd name="connisteX1" fmla="*/ 533400 w 10382250"/>
              <a:gd name="connsiteY1" fmla="*/ 2609850 h 3181350"/>
              <a:gd name="connisteX2" fmla="*/ 2000250 w 10382250"/>
              <a:gd name="connsiteY2" fmla="*/ 2324100 h 3181350"/>
              <a:gd name="connisteX3" fmla="*/ 3810000 w 10382250"/>
              <a:gd name="connsiteY3" fmla="*/ 2286000 h 3181350"/>
              <a:gd name="connisteX4" fmla="*/ 5314950 w 10382250"/>
              <a:gd name="connsiteY4" fmla="*/ 2667000 h 3181350"/>
              <a:gd name="connisteX5" fmla="*/ 7315200 w 10382250"/>
              <a:gd name="connsiteY5" fmla="*/ 1600200 h 3181350"/>
              <a:gd name="connisteX6" fmla="*/ 8610600 w 10382250"/>
              <a:gd name="connsiteY6" fmla="*/ 704850 h 3181350"/>
              <a:gd name="connisteX7" fmla="*/ 9791700 w 10382250"/>
              <a:gd name="connsiteY7" fmla="*/ 457200 h 3181350"/>
              <a:gd name="connisteX8" fmla="*/ 10382250 w 10382250"/>
              <a:gd name="connsiteY8" fmla="*/ 0 h 31813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10382250" h="3181350">
                <a:moveTo>
                  <a:pt x="0" y="3181350"/>
                </a:moveTo>
                <a:cubicBezTo>
                  <a:pt x="77470" y="3072765"/>
                  <a:pt x="133350" y="2781300"/>
                  <a:pt x="533400" y="2609850"/>
                </a:cubicBezTo>
                <a:cubicBezTo>
                  <a:pt x="933450" y="2438400"/>
                  <a:pt x="1344930" y="2388870"/>
                  <a:pt x="2000250" y="2324100"/>
                </a:cubicBezTo>
                <a:cubicBezTo>
                  <a:pt x="2655570" y="2259330"/>
                  <a:pt x="3147060" y="2217420"/>
                  <a:pt x="3810000" y="2286000"/>
                </a:cubicBezTo>
                <a:cubicBezTo>
                  <a:pt x="4472940" y="2354580"/>
                  <a:pt x="4613910" y="2804160"/>
                  <a:pt x="5314950" y="2667000"/>
                </a:cubicBezTo>
                <a:cubicBezTo>
                  <a:pt x="6015990" y="2529840"/>
                  <a:pt x="6656070" y="1992630"/>
                  <a:pt x="7315200" y="1600200"/>
                </a:cubicBezTo>
                <a:cubicBezTo>
                  <a:pt x="7974330" y="1207770"/>
                  <a:pt x="8115300" y="933450"/>
                  <a:pt x="8610600" y="704850"/>
                </a:cubicBezTo>
                <a:cubicBezTo>
                  <a:pt x="9105900" y="476250"/>
                  <a:pt x="9437370" y="598170"/>
                  <a:pt x="9791700" y="457200"/>
                </a:cubicBezTo>
                <a:cubicBezTo>
                  <a:pt x="10146030" y="316230"/>
                  <a:pt x="10287635" y="86360"/>
                  <a:pt x="10382250" y="0"/>
                </a:cubicBezTo>
              </a:path>
            </a:pathLst>
          </a:custGeom>
          <a:noFill/>
          <a:ln>
            <a:solidFill>
              <a:srgbClr val="FFC675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flipV="1">
            <a:off x="9975850" y="5854065"/>
            <a:ext cx="2215515" cy="99314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044" h="2359">
                <a:moveTo>
                  <a:pt x="543" y="0"/>
                </a:moveTo>
                <a:lnTo>
                  <a:pt x="4044" y="0"/>
                </a:lnTo>
                <a:lnTo>
                  <a:pt x="4044" y="656"/>
                </a:lnTo>
                <a:lnTo>
                  <a:pt x="4027" y="657"/>
                </a:lnTo>
                <a:cubicBezTo>
                  <a:pt x="3920" y="665"/>
                  <a:pt x="3814" y="679"/>
                  <a:pt x="3704" y="703"/>
                </a:cubicBezTo>
                <a:cubicBezTo>
                  <a:pt x="3451" y="757"/>
                  <a:pt x="3359" y="806"/>
                  <a:pt x="3187" y="915"/>
                </a:cubicBezTo>
                <a:cubicBezTo>
                  <a:pt x="3015" y="1023"/>
                  <a:pt x="2958" y="1102"/>
                  <a:pt x="2843" y="1248"/>
                </a:cubicBezTo>
                <a:cubicBezTo>
                  <a:pt x="2728" y="1393"/>
                  <a:pt x="2734" y="1478"/>
                  <a:pt x="2613" y="1642"/>
                </a:cubicBezTo>
                <a:cubicBezTo>
                  <a:pt x="2493" y="1805"/>
                  <a:pt x="2429" y="1932"/>
                  <a:pt x="2240" y="2066"/>
                </a:cubicBezTo>
                <a:cubicBezTo>
                  <a:pt x="2051" y="2199"/>
                  <a:pt x="1924" y="2260"/>
                  <a:pt x="1665" y="2308"/>
                </a:cubicBezTo>
                <a:cubicBezTo>
                  <a:pt x="1407" y="2357"/>
                  <a:pt x="1206" y="2393"/>
                  <a:pt x="948" y="2308"/>
                </a:cubicBezTo>
                <a:cubicBezTo>
                  <a:pt x="690" y="2223"/>
                  <a:pt x="557" y="2066"/>
                  <a:pt x="374" y="1884"/>
                </a:cubicBezTo>
                <a:cubicBezTo>
                  <a:pt x="190" y="1702"/>
                  <a:pt x="92" y="1612"/>
                  <a:pt x="29" y="1399"/>
                </a:cubicBezTo>
                <a:cubicBezTo>
                  <a:pt x="-33" y="1187"/>
                  <a:pt x="18" y="1048"/>
                  <a:pt x="58" y="824"/>
                </a:cubicBezTo>
                <a:cubicBezTo>
                  <a:pt x="64" y="789"/>
                  <a:pt x="71" y="755"/>
                  <a:pt x="78" y="723"/>
                </a:cubicBezTo>
                <a:lnTo>
                  <a:pt x="81" y="710"/>
                </a:lnTo>
                <a:lnTo>
                  <a:pt x="86" y="700"/>
                </a:lnTo>
                <a:cubicBezTo>
                  <a:pt x="213" y="462"/>
                  <a:pt x="358" y="237"/>
                  <a:pt x="521" y="28"/>
                </a:cubicBezTo>
                <a:lnTo>
                  <a:pt x="543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315460" y="756920"/>
            <a:ext cx="461137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dist">
              <a:buClrTx/>
              <a:buSzTx/>
              <a:buFontTx/>
            </a:pPr>
            <a:r>
              <a:rPr lang="zh-CN" altLang="zh-CN" sz="4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形成原因</a:t>
            </a:r>
            <a:endParaRPr lang="zh-CN" altLang="zh-CN" sz="4000" b="1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" panose="020B0500000000000000" charset="-122"/>
              <a:ea typeface="思源黑体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25195" y="2483485"/>
            <a:ext cx="2564130" cy="29768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1、</a:t>
            </a: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有遗传疾病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en-US" altLang="zh-CN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2</a:t>
            </a: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、先天疾病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en-US" altLang="zh-CN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3</a:t>
            </a: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、胎传疾病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en-US" altLang="zh-CN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4</a:t>
            </a: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、或有生理缺陷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en-US" altLang="zh-CN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5</a:t>
            </a: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、其他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  <p:pic>
        <p:nvPicPr>
          <p:cNvPr id="2" name="图片 1" descr="95605bfd_P1494133_0f6a8515-3840x25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7885" y="2839085"/>
            <a:ext cx="4272915" cy="28422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75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8926830" y="6350"/>
            <a:ext cx="3282315" cy="2118995"/>
          </a:xfrm>
          <a:custGeom>
            <a:avLst/>
            <a:gdLst>
              <a:gd name="connisteX0" fmla="*/ 15067 w 3140621"/>
              <a:gd name="connsiteY0" fmla="*/ 735626 h 2509664"/>
              <a:gd name="connisteX1" fmla="*/ 216997 w 3140621"/>
              <a:gd name="connsiteY1" fmla="*/ 1211876 h 2509664"/>
              <a:gd name="connisteX2" fmla="*/ 678642 w 3140621"/>
              <a:gd name="connsiteY2" fmla="*/ 1399201 h 2509664"/>
              <a:gd name="connisteX3" fmla="*/ 1270462 w 3140621"/>
              <a:gd name="connsiteY3" fmla="*/ 1486196 h 2509664"/>
              <a:gd name="connisteX4" fmla="*/ 1833707 w 3140621"/>
              <a:gd name="connsiteY4" fmla="*/ 1817666 h 2509664"/>
              <a:gd name="connisteX5" fmla="*/ 2194387 w 3140621"/>
              <a:gd name="connsiteY5" fmla="*/ 2192951 h 2509664"/>
              <a:gd name="connisteX6" fmla="*/ 2555067 w 3140621"/>
              <a:gd name="connsiteY6" fmla="*/ 2424091 h 2509664"/>
              <a:gd name="connisteX7" fmla="*/ 2800177 w 3140621"/>
              <a:gd name="connsiteY7" fmla="*/ 2495846 h 2509664"/>
              <a:gd name="connisteX8" fmla="*/ 2857962 w 3140621"/>
              <a:gd name="connsiteY8" fmla="*/ 2495846 h 2509664"/>
              <a:gd name="connisteX9" fmla="*/ 2915747 w 3140621"/>
              <a:gd name="connsiteY9" fmla="*/ 2495846 h 2509664"/>
              <a:gd name="connisteX10" fmla="*/ 3002107 w 3140621"/>
              <a:gd name="connsiteY10" fmla="*/ 2467271 h 2509664"/>
              <a:gd name="connisteX11" fmla="*/ 3117677 w 3140621"/>
              <a:gd name="connsiteY11" fmla="*/ 2323126 h 2509664"/>
              <a:gd name="connisteX12" fmla="*/ 3117677 w 3140621"/>
              <a:gd name="connsiteY12" fmla="*/ 793411 h 2509664"/>
              <a:gd name="connisteX13" fmla="*/ 2930352 w 3140621"/>
              <a:gd name="connsiteY13" fmla="*/ 188256 h 2509664"/>
              <a:gd name="connisteX14" fmla="*/ 1544782 w 3140621"/>
              <a:gd name="connsiteY14" fmla="*/ 931 h 2509664"/>
              <a:gd name="connisteX15" fmla="*/ 289387 w 3140621"/>
              <a:gd name="connsiteY15" fmla="*/ 145076 h 2509664"/>
              <a:gd name="connisteX16" fmla="*/ 58247 w 3140621"/>
              <a:gd name="connsiteY16" fmla="*/ 491151 h 2509664"/>
              <a:gd name="connisteX17" fmla="*/ 15067 w 3140621"/>
              <a:gd name="connsiteY17" fmla="*/ 735626 h 25096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</a:cxnLst>
            <a:rect l="l" t="t" r="r" b="b"/>
            <a:pathLst>
              <a:path w="4450" h="2797">
                <a:moveTo>
                  <a:pt x="0" y="0"/>
                </a:moveTo>
                <a:lnTo>
                  <a:pt x="4450" y="0"/>
                </a:lnTo>
                <a:lnTo>
                  <a:pt x="4450" y="2797"/>
                </a:lnTo>
                <a:lnTo>
                  <a:pt x="4448" y="2797"/>
                </a:lnTo>
                <a:cubicBezTo>
                  <a:pt x="4439" y="2798"/>
                  <a:pt x="4422" y="2795"/>
                  <a:pt x="4389" y="2787"/>
                </a:cubicBezTo>
                <a:cubicBezTo>
                  <a:pt x="4294" y="2764"/>
                  <a:pt x="4194" y="2769"/>
                  <a:pt x="4003" y="2674"/>
                </a:cubicBezTo>
                <a:cubicBezTo>
                  <a:pt x="3812" y="2579"/>
                  <a:pt x="3662" y="2501"/>
                  <a:pt x="3435" y="2310"/>
                </a:cubicBezTo>
                <a:cubicBezTo>
                  <a:pt x="3208" y="2119"/>
                  <a:pt x="3158" y="1942"/>
                  <a:pt x="2867" y="1719"/>
                </a:cubicBezTo>
                <a:cubicBezTo>
                  <a:pt x="2576" y="1496"/>
                  <a:pt x="2344" y="1329"/>
                  <a:pt x="1980" y="1197"/>
                </a:cubicBezTo>
                <a:cubicBezTo>
                  <a:pt x="1616" y="1065"/>
                  <a:pt x="1380" y="1146"/>
                  <a:pt x="1048" y="1060"/>
                </a:cubicBezTo>
                <a:cubicBezTo>
                  <a:pt x="716" y="974"/>
                  <a:pt x="530" y="974"/>
                  <a:pt x="321" y="765"/>
                </a:cubicBezTo>
                <a:cubicBezTo>
                  <a:pt x="112" y="556"/>
                  <a:pt x="53" y="242"/>
                  <a:pt x="3" y="15"/>
                </a:cubicBezTo>
                <a:lnTo>
                  <a:pt x="0" y="0"/>
                </a:lnTo>
                <a:close/>
              </a:path>
            </a:pathLst>
          </a:custGeom>
          <a:solidFill>
            <a:srgbClr val="B3D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494665" y="6036945"/>
            <a:ext cx="3037205" cy="81788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972" h="1339">
                <a:moveTo>
                  <a:pt x="2687" y="0"/>
                </a:moveTo>
                <a:cubicBezTo>
                  <a:pt x="2825" y="1"/>
                  <a:pt x="2966" y="11"/>
                  <a:pt x="3135" y="36"/>
                </a:cubicBezTo>
                <a:cubicBezTo>
                  <a:pt x="3520" y="94"/>
                  <a:pt x="3728" y="178"/>
                  <a:pt x="4054" y="325"/>
                </a:cubicBezTo>
                <a:cubicBezTo>
                  <a:pt x="4380" y="473"/>
                  <a:pt x="4582" y="569"/>
                  <a:pt x="4766" y="775"/>
                </a:cubicBezTo>
                <a:cubicBezTo>
                  <a:pt x="4944" y="974"/>
                  <a:pt x="4949" y="1124"/>
                  <a:pt x="4971" y="1332"/>
                </a:cubicBezTo>
                <a:lnTo>
                  <a:pt x="4972" y="1339"/>
                </a:lnTo>
                <a:lnTo>
                  <a:pt x="0" y="1339"/>
                </a:lnTo>
                <a:lnTo>
                  <a:pt x="6" y="1333"/>
                </a:lnTo>
                <a:cubicBezTo>
                  <a:pt x="522" y="756"/>
                  <a:pt x="1168" y="317"/>
                  <a:pt x="1894" y="73"/>
                </a:cubicBezTo>
                <a:lnTo>
                  <a:pt x="1943" y="57"/>
                </a:lnTo>
                <a:lnTo>
                  <a:pt x="1959" y="55"/>
                </a:lnTo>
                <a:cubicBezTo>
                  <a:pt x="2012" y="48"/>
                  <a:pt x="2068" y="42"/>
                  <a:pt x="2127" y="36"/>
                </a:cubicBezTo>
                <a:cubicBezTo>
                  <a:pt x="2340" y="15"/>
                  <a:pt x="2511" y="-1"/>
                  <a:pt x="2687" y="0"/>
                </a:cubicBezTo>
                <a:close/>
              </a:path>
            </a:pathLst>
          </a:custGeom>
          <a:solidFill>
            <a:srgbClr val="FFC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1905"/>
            <a:ext cx="5384800" cy="2699385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15830" h="11244">
                <a:moveTo>
                  <a:pt x="0" y="0"/>
                </a:moveTo>
                <a:lnTo>
                  <a:pt x="15755" y="0"/>
                </a:lnTo>
                <a:lnTo>
                  <a:pt x="15759" y="41"/>
                </a:lnTo>
                <a:cubicBezTo>
                  <a:pt x="15765" y="96"/>
                  <a:pt x="15771" y="153"/>
                  <a:pt x="15777" y="210"/>
                </a:cubicBezTo>
                <a:cubicBezTo>
                  <a:pt x="15877" y="1131"/>
                  <a:pt x="15877" y="1564"/>
                  <a:pt x="15401" y="2376"/>
                </a:cubicBezTo>
                <a:cubicBezTo>
                  <a:pt x="14924" y="3189"/>
                  <a:pt x="14299" y="3922"/>
                  <a:pt x="13401" y="4274"/>
                </a:cubicBezTo>
                <a:cubicBezTo>
                  <a:pt x="12499" y="4626"/>
                  <a:pt x="12048" y="4110"/>
                  <a:pt x="10898" y="4138"/>
                </a:cubicBezTo>
                <a:cubicBezTo>
                  <a:pt x="9748" y="4166"/>
                  <a:pt x="8747" y="4166"/>
                  <a:pt x="7645" y="4410"/>
                </a:cubicBezTo>
                <a:cubicBezTo>
                  <a:pt x="6547" y="4654"/>
                  <a:pt x="6145" y="4870"/>
                  <a:pt x="5394" y="5359"/>
                </a:cubicBezTo>
                <a:cubicBezTo>
                  <a:pt x="4644" y="5844"/>
                  <a:pt x="4396" y="6196"/>
                  <a:pt x="3897" y="6848"/>
                </a:cubicBezTo>
                <a:cubicBezTo>
                  <a:pt x="3394" y="7497"/>
                  <a:pt x="3420" y="7877"/>
                  <a:pt x="2895" y="8610"/>
                </a:cubicBezTo>
                <a:cubicBezTo>
                  <a:pt x="2370" y="9339"/>
                  <a:pt x="2093" y="9907"/>
                  <a:pt x="1269" y="10504"/>
                </a:cubicBezTo>
                <a:cubicBezTo>
                  <a:pt x="831" y="10820"/>
                  <a:pt x="470" y="11046"/>
                  <a:pt x="59" y="11220"/>
                </a:cubicBezTo>
                <a:lnTo>
                  <a:pt x="0" y="11244"/>
                </a:lnTo>
                <a:lnTo>
                  <a:pt x="0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-7620" y="2855595"/>
            <a:ext cx="12199620" cy="3181350"/>
          </a:xfrm>
          <a:custGeom>
            <a:avLst/>
            <a:gdLst>
              <a:gd name="connisteX0" fmla="*/ 0 w 10382250"/>
              <a:gd name="connsiteY0" fmla="*/ 3181350 h 3181350"/>
              <a:gd name="connisteX1" fmla="*/ 533400 w 10382250"/>
              <a:gd name="connsiteY1" fmla="*/ 2609850 h 3181350"/>
              <a:gd name="connisteX2" fmla="*/ 2000250 w 10382250"/>
              <a:gd name="connsiteY2" fmla="*/ 2324100 h 3181350"/>
              <a:gd name="connisteX3" fmla="*/ 3810000 w 10382250"/>
              <a:gd name="connsiteY3" fmla="*/ 2286000 h 3181350"/>
              <a:gd name="connisteX4" fmla="*/ 5314950 w 10382250"/>
              <a:gd name="connsiteY4" fmla="*/ 2667000 h 3181350"/>
              <a:gd name="connisteX5" fmla="*/ 7315200 w 10382250"/>
              <a:gd name="connsiteY5" fmla="*/ 1600200 h 3181350"/>
              <a:gd name="connisteX6" fmla="*/ 8610600 w 10382250"/>
              <a:gd name="connsiteY6" fmla="*/ 704850 h 3181350"/>
              <a:gd name="connisteX7" fmla="*/ 9791700 w 10382250"/>
              <a:gd name="connsiteY7" fmla="*/ 457200 h 3181350"/>
              <a:gd name="connisteX8" fmla="*/ 10382250 w 10382250"/>
              <a:gd name="connsiteY8" fmla="*/ 0 h 31813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10382250" h="3181350">
                <a:moveTo>
                  <a:pt x="0" y="3181350"/>
                </a:moveTo>
                <a:cubicBezTo>
                  <a:pt x="77470" y="3072765"/>
                  <a:pt x="133350" y="2781300"/>
                  <a:pt x="533400" y="2609850"/>
                </a:cubicBezTo>
                <a:cubicBezTo>
                  <a:pt x="933450" y="2438400"/>
                  <a:pt x="1344930" y="2388870"/>
                  <a:pt x="2000250" y="2324100"/>
                </a:cubicBezTo>
                <a:cubicBezTo>
                  <a:pt x="2655570" y="2259330"/>
                  <a:pt x="3147060" y="2217420"/>
                  <a:pt x="3810000" y="2286000"/>
                </a:cubicBezTo>
                <a:cubicBezTo>
                  <a:pt x="4472940" y="2354580"/>
                  <a:pt x="4613910" y="2804160"/>
                  <a:pt x="5314950" y="2667000"/>
                </a:cubicBezTo>
                <a:cubicBezTo>
                  <a:pt x="6015990" y="2529840"/>
                  <a:pt x="6656070" y="1992630"/>
                  <a:pt x="7315200" y="1600200"/>
                </a:cubicBezTo>
                <a:cubicBezTo>
                  <a:pt x="7974330" y="1207770"/>
                  <a:pt x="8115300" y="933450"/>
                  <a:pt x="8610600" y="704850"/>
                </a:cubicBezTo>
                <a:cubicBezTo>
                  <a:pt x="9105900" y="476250"/>
                  <a:pt x="9437370" y="598170"/>
                  <a:pt x="9791700" y="457200"/>
                </a:cubicBezTo>
                <a:cubicBezTo>
                  <a:pt x="10146030" y="316230"/>
                  <a:pt x="10287635" y="86360"/>
                  <a:pt x="10382250" y="0"/>
                </a:cubicBezTo>
              </a:path>
            </a:pathLst>
          </a:custGeom>
          <a:noFill/>
          <a:ln>
            <a:solidFill>
              <a:srgbClr val="FFC675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flipV="1">
            <a:off x="9975850" y="5854065"/>
            <a:ext cx="2215515" cy="99314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044" h="2359">
                <a:moveTo>
                  <a:pt x="543" y="0"/>
                </a:moveTo>
                <a:lnTo>
                  <a:pt x="4044" y="0"/>
                </a:lnTo>
                <a:lnTo>
                  <a:pt x="4044" y="656"/>
                </a:lnTo>
                <a:lnTo>
                  <a:pt x="4027" y="657"/>
                </a:lnTo>
                <a:cubicBezTo>
                  <a:pt x="3920" y="665"/>
                  <a:pt x="3814" y="679"/>
                  <a:pt x="3704" y="703"/>
                </a:cubicBezTo>
                <a:cubicBezTo>
                  <a:pt x="3451" y="757"/>
                  <a:pt x="3359" y="806"/>
                  <a:pt x="3187" y="915"/>
                </a:cubicBezTo>
                <a:cubicBezTo>
                  <a:pt x="3015" y="1023"/>
                  <a:pt x="2958" y="1102"/>
                  <a:pt x="2843" y="1248"/>
                </a:cubicBezTo>
                <a:cubicBezTo>
                  <a:pt x="2728" y="1393"/>
                  <a:pt x="2734" y="1478"/>
                  <a:pt x="2613" y="1642"/>
                </a:cubicBezTo>
                <a:cubicBezTo>
                  <a:pt x="2493" y="1805"/>
                  <a:pt x="2429" y="1932"/>
                  <a:pt x="2240" y="2066"/>
                </a:cubicBezTo>
                <a:cubicBezTo>
                  <a:pt x="2051" y="2199"/>
                  <a:pt x="1924" y="2260"/>
                  <a:pt x="1665" y="2308"/>
                </a:cubicBezTo>
                <a:cubicBezTo>
                  <a:pt x="1407" y="2357"/>
                  <a:pt x="1206" y="2393"/>
                  <a:pt x="948" y="2308"/>
                </a:cubicBezTo>
                <a:cubicBezTo>
                  <a:pt x="690" y="2223"/>
                  <a:pt x="557" y="2066"/>
                  <a:pt x="374" y="1884"/>
                </a:cubicBezTo>
                <a:cubicBezTo>
                  <a:pt x="190" y="1702"/>
                  <a:pt x="92" y="1612"/>
                  <a:pt x="29" y="1399"/>
                </a:cubicBezTo>
                <a:cubicBezTo>
                  <a:pt x="-33" y="1187"/>
                  <a:pt x="18" y="1048"/>
                  <a:pt x="58" y="824"/>
                </a:cubicBezTo>
                <a:cubicBezTo>
                  <a:pt x="64" y="789"/>
                  <a:pt x="71" y="755"/>
                  <a:pt x="78" y="723"/>
                </a:cubicBezTo>
                <a:lnTo>
                  <a:pt x="81" y="710"/>
                </a:lnTo>
                <a:lnTo>
                  <a:pt x="86" y="700"/>
                </a:lnTo>
                <a:cubicBezTo>
                  <a:pt x="213" y="462"/>
                  <a:pt x="358" y="237"/>
                  <a:pt x="521" y="28"/>
                </a:cubicBezTo>
                <a:lnTo>
                  <a:pt x="543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531870" y="712470"/>
            <a:ext cx="564451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dist">
              <a:buClrTx/>
              <a:buSzTx/>
              <a:buFontTx/>
            </a:pPr>
            <a:r>
              <a:rPr lang="zh-CN" altLang="zh-CN" sz="4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特禀体质</a:t>
            </a:r>
            <a:r>
              <a:rPr lang="zh-CN" altLang="zh-CN" sz="4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+mn-ea"/>
              </a:rPr>
              <a:t>的养生指导</a:t>
            </a:r>
            <a:endParaRPr lang="zh-CN" altLang="zh-CN" sz="4000" b="1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13740" y="1723390"/>
            <a:ext cx="11015980" cy="5285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饮食调理：</a:t>
            </a: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宜多食益气固表的食物</a:t>
            </a: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。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Arial" panose="020B0604020202020204" pitchFamily="34" charset="0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参考食疗方：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Arial" panose="020B0604020202020204" pitchFamily="34" charset="0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（1）</a:t>
            </a: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如固表粥</a:t>
            </a: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：乌梅、黄芪、当归，放入砂锅中加水煎开，再用小火慢煎成浓汁，取出药汁，再加水煎开后取汁，用汁加入粳米后煮熟，加冰糖趁热食用，可养血消风，扶正固表。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Arial" panose="020B0604020202020204" pitchFamily="34" charset="0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（</a:t>
            </a:r>
            <a:r>
              <a:rPr lang="en-US" altLang="zh-CN" sz="2500" dirty="0"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2</a:t>
            </a: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）</a:t>
            </a: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运动保健：</a:t>
            </a: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宜进行慢跑、散步等户外活动，也可选择下棋、瑜珈等室内活动。不宜选择大运动量的活动，避免春天或季节交替时长时间在野外锻炼。运动时注意春季花粉、及其他过敏物质的接触，如出现身体不适的现象应及时停止运动。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75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8926830" y="6350"/>
            <a:ext cx="3282315" cy="2118995"/>
          </a:xfrm>
          <a:custGeom>
            <a:avLst/>
            <a:gdLst>
              <a:gd name="connisteX0" fmla="*/ 15067 w 3140621"/>
              <a:gd name="connsiteY0" fmla="*/ 735626 h 2509664"/>
              <a:gd name="connisteX1" fmla="*/ 216997 w 3140621"/>
              <a:gd name="connsiteY1" fmla="*/ 1211876 h 2509664"/>
              <a:gd name="connisteX2" fmla="*/ 678642 w 3140621"/>
              <a:gd name="connsiteY2" fmla="*/ 1399201 h 2509664"/>
              <a:gd name="connisteX3" fmla="*/ 1270462 w 3140621"/>
              <a:gd name="connsiteY3" fmla="*/ 1486196 h 2509664"/>
              <a:gd name="connisteX4" fmla="*/ 1833707 w 3140621"/>
              <a:gd name="connsiteY4" fmla="*/ 1817666 h 2509664"/>
              <a:gd name="connisteX5" fmla="*/ 2194387 w 3140621"/>
              <a:gd name="connsiteY5" fmla="*/ 2192951 h 2509664"/>
              <a:gd name="connisteX6" fmla="*/ 2555067 w 3140621"/>
              <a:gd name="connsiteY6" fmla="*/ 2424091 h 2509664"/>
              <a:gd name="connisteX7" fmla="*/ 2800177 w 3140621"/>
              <a:gd name="connsiteY7" fmla="*/ 2495846 h 2509664"/>
              <a:gd name="connisteX8" fmla="*/ 2857962 w 3140621"/>
              <a:gd name="connsiteY8" fmla="*/ 2495846 h 2509664"/>
              <a:gd name="connisteX9" fmla="*/ 2915747 w 3140621"/>
              <a:gd name="connsiteY9" fmla="*/ 2495846 h 2509664"/>
              <a:gd name="connisteX10" fmla="*/ 3002107 w 3140621"/>
              <a:gd name="connsiteY10" fmla="*/ 2467271 h 2509664"/>
              <a:gd name="connisteX11" fmla="*/ 3117677 w 3140621"/>
              <a:gd name="connsiteY11" fmla="*/ 2323126 h 2509664"/>
              <a:gd name="connisteX12" fmla="*/ 3117677 w 3140621"/>
              <a:gd name="connsiteY12" fmla="*/ 793411 h 2509664"/>
              <a:gd name="connisteX13" fmla="*/ 2930352 w 3140621"/>
              <a:gd name="connsiteY13" fmla="*/ 188256 h 2509664"/>
              <a:gd name="connisteX14" fmla="*/ 1544782 w 3140621"/>
              <a:gd name="connsiteY14" fmla="*/ 931 h 2509664"/>
              <a:gd name="connisteX15" fmla="*/ 289387 w 3140621"/>
              <a:gd name="connsiteY15" fmla="*/ 145076 h 2509664"/>
              <a:gd name="connisteX16" fmla="*/ 58247 w 3140621"/>
              <a:gd name="connsiteY16" fmla="*/ 491151 h 2509664"/>
              <a:gd name="connisteX17" fmla="*/ 15067 w 3140621"/>
              <a:gd name="connsiteY17" fmla="*/ 735626 h 25096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</a:cxnLst>
            <a:rect l="l" t="t" r="r" b="b"/>
            <a:pathLst>
              <a:path w="4450" h="2797">
                <a:moveTo>
                  <a:pt x="0" y="0"/>
                </a:moveTo>
                <a:lnTo>
                  <a:pt x="4450" y="0"/>
                </a:lnTo>
                <a:lnTo>
                  <a:pt x="4450" y="2797"/>
                </a:lnTo>
                <a:lnTo>
                  <a:pt x="4448" y="2797"/>
                </a:lnTo>
                <a:cubicBezTo>
                  <a:pt x="4439" y="2798"/>
                  <a:pt x="4422" y="2795"/>
                  <a:pt x="4389" y="2787"/>
                </a:cubicBezTo>
                <a:cubicBezTo>
                  <a:pt x="4294" y="2764"/>
                  <a:pt x="4194" y="2769"/>
                  <a:pt x="4003" y="2674"/>
                </a:cubicBezTo>
                <a:cubicBezTo>
                  <a:pt x="3812" y="2579"/>
                  <a:pt x="3662" y="2501"/>
                  <a:pt x="3435" y="2310"/>
                </a:cubicBezTo>
                <a:cubicBezTo>
                  <a:pt x="3208" y="2119"/>
                  <a:pt x="3158" y="1942"/>
                  <a:pt x="2867" y="1719"/>
                </a:cubicBezTo>
                <a:cubicBezTo>
                  <a:pt x="2576" y="1496"/>
                  <a:pt x="2344" y="1329"/>
                  <a:pt x="1980" y="1197"/>
                </a:cubicBezTo>
                <a:cubicBezTo>
                  <a:pt x="1616" y="1065"/>
                  <a:pt x="1380" y="1146"/>
                  <a:pt x="1048" y="1060"/>
                </a:cubicBezTo>
                <a:cubicBezTo>
                  <a:pt x="716" y="974"/>
                  <a:pt x="530" y="974"/>
                  <a:pt x="321" y="765"/>
                </a:cubicBezTo>
                <a:cubicBezTo>
                  <a:pt x="112" y="556"/>
                  <a:pt x="53" y="242"/>
                  <a:pt x="3" y="15"/>
                </a:cubicBezTo>
                <a:lnTo>
                  <a:pt x="0" y="0"/>
                </a:lnTo>
                <a:close/>
              </a:path>
            </a:pathLst>
          </a:custGeom>
          <a:solidFill>
            <a:srgbClr val="B3D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494665" y="6036945"/>
            <a:ext cx="3037205" cy="81788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972" h="1339">
                <a:moveTo>
                  <a:pt x="2687" y="0"/>
                </a:moveTo>
                <a:cubicBezTo>
                  <a:pt x="2825" y="1"/>
                  <a:pt x="2966" y="11"/>
                  <a:pt x="3135" y="36"/>
                </a:cubicBezTo>
                <a:cubicBezTo>
                  <a:pt x="3520" y="94"/>
                  <a:pt x="3728" y="178"/>
                  <a:pt x="4054" y="325"/>
                </a:cubicBezTo>
                <a:cubicBezTo>
                  <a:pt x="4380" y="473"/>
                  <a:pt x="4582" y="569"/>
                  <a:pt x="4766" y="775"/>
                </a:cubicBezTo>
                <a:cubicBezTo>
                  <a:pt x="4944" y="974"/>
                  <a:pt x="4949" y="1124"/>
                  <a:pt x="4971" y="1332"/>
                </a:cubicBezTo>
                <a:lnTo>
                  <a:pt x="4972" y="1339"/>
                </a:lnTo>
                <a:lnTo>
                  <a:pt x="0" y="1339"/>
                </a:lnTo>
                <a:lnTo>
                  <a:pt x="6" y="1333"/>
                </a:lnTo>
                <a:cubicBezTo>
                  <a:pt x="522" y="756"/>
                  <a:pt x="1168" y="317"/>
                  <a:pt x="1894" y="73"/>
                </a:cubicBezTo>
                <a:lnTo>
                  <a:pt x="1943" y="57"/>
                </a:lnTo>
                <a:lnTo>
                  <a:pt x="1959" y="55"/>
                </a:lnTo>
                <a:cubicBezTo>
                  <a:pt x="2012" y="48"/>
                  <a:pt x="2068" y="42"/>
                  <a:pt x="2127" y="36"/>
                </a:cubicBezTo>
                <a:cubicBezTo>
                  <a:pt x="2340" y="15"/>
                  <a:pt x="2511" y="-1"/>
                  <a:pt x="2687" y="0"/>
                </a:cubicBezTo>
                <a:close/>
              </a:path>
            </a:pathLst>
          </a:custGeom>
          <a:solidFill>
            <a:srgbClr val="FFC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1905"/>
            <a:ext cx="5384800" cy="2699385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15830" h="11244">
                <a:moveTo>
                  <a:pt x="0" y="0"/>
                </a:moveTo>
                <a:lnTo>
                  <a:pt x="15755" y="0"/>
                </a:lnTo>
                <a:lnTo>
                  <a:pt x="15759" y="41"/>
                </a:lnTo>
                <a:cubicBezTo>
                  <a:pt x="15765" y="96"/>
                  <a:pt x="15771" y="153"/>
                  <a:pt x="15777" y="210"/>
                </a:cubicBezTo>
                <a:cubicBezTo>
                  <a:pt x="15877" y="1131"/>
                  <a:pt x="15877" y="1564"/>
                  <a:pt x="15401" y="2376"/>
                </a:cubicBezTo>
                <a:cubicBezTo>
                  <a:pt x="14924" y="3189"/>
                  <a:pt x="14299" y="3922"/>
                  <a:pt x="13401" y="4274"/>
                </a:cubicBezTo>
                <a:cubicBezTo>
                  <a:pt x="12499" y="4626"/>
                  <a:pt x="12048" y="4110"/>
                  <a:pt x="10898" y="4138"/>
                </a:cubicBezTo>
                <a:cubicBezTo>
                  <a:pt x="9748" y="4166"/>
                  <a:pt x="8747" y="4166"/>
                  <a:pt x="7645" y="4410"/>
                </a:cubicBezTo>
                <a:cubicBezTo>
                  <a:pt x="6547" y="4654"/>
                  <a:pt x="6145" y="4870"/>
                  <a:pt x="5394" y="5359"/>
                </a:cubicBezTo>
                <a:cubicBezTo>
                  <a:pt x="4644" y="5844"/>
                  <a:pt x="4396" y="6196"/>
                  <a:pt x="3897" y="6848"/>
                </a:cubicBezTo>
                <a:cubicBezTo>
                  <a:pt x="3394" y="7497"/>
                  <a:pt x="3420" y="7877"/>
                  <a:pt x="2895" y="8610"/>
                </a:cubicBezTo>
                <a:cubicBezTo>
                  <a:pt x="2370" y="9339"/>
                  <a:pt x="2093" y="9907"/>
                  <a:pt x="1269" y="10504"/>
                </a:cubicBezTo>
                <a:cubicBezTo>
                  <a:pt x="831" y="10820"/>
                  <a:pt x="470" y="11046"/>
                  <a:pt x="59" y="11220"/>
                </a:cubicBezTo>
                <a:lnTo>
                  <a:pt x="0" y="11244"/>
                </a:lnTo>
                <a:lnTo>
                  <a:pt x="0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-7620" y="2855595"/>
            <a:ext cx="12199620" cy="3181350"/>
          </a:xfrm>
          <a:custGeom>
            <a:avLst/>
            <a:gdLst>
              <a:gd name="connisteX0" fmla="*/ 0 w 10382250"/>
              <a:gd name="connsiteY0" fmla="*/ 3181350 h 3181350"/>
              <a:gd name="connisteX1" fmla="*/ 533400 w 10382250"/>
              <a:gd name="connsiteY1" fmla="*/ 2609850 h 3181350"/>
              <a:gd name="connisteX2" fmla="*/ 2000250 w 10382250"/>
              <a:gd name="connsiteY2" fmla="*/ 2324100 h 3181350"/>
              <a:gd name="connisteX3" fmla="*/ 3810000 w 10382250"/>
              <a:gd name="connsiteY3" fmla="*/ 2286000 h 3181350"/>
              <a:gd name="connisteX4" fmla="*/ 5314950 w 10382250"/>
              <a:gd name="connsiteY4" fmla="*/ 2667000 h 3181350"/>
              <a:gd name="connisteX5" fmla="*/ 7315200 w 10382250"/>
              <a:gd name="connsiteY5" fmla="*/ 1600200 h 3181350"/>
              <a:gd name="connisteX6" fmla="*/ 8610600 w 10382250"/>
              <a:gd name="connsiteY6" fmla="*/ 704850 h 3181350"/>
              <a:gd name="connisteX7" fmla="*/ 9791700 w 10382250"/>
              <a:gd name="connsiteY7" fmla="*/ 457200 h 3181350"/>
              <a:gd name="connisteX8" fmla="*/ 10382250 w 10382250"/>
              <a:gd name="connsiteY8" fmla="*/ 0 h 31813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10382250" h="3181350">
                <a:moveTo>
                  <a:pt x="0" y="3181350"/>
                </a:moveTo>
                <a:cubicBezTo>
                  <a:pt x="77470" y="3072765"/>
                  <a:pt x="133350" y="2781300"/>
                  <a:pt x="533400" y="2609850"/>
                </a:cubicBezTo>
                <a:cubicBezTo>
                  <a:pt x="933450" y="2438400"/>
                  <a:pt x="1344930" y="2388870"/>
                  <a:pt x="2000250" y="2324100"/>
                </a:cubicBezTo>
                <a:cubicBezTo>
                  <a:pt x="2655570" y="2259330"/>
                  <a:pt x="3147060" y="2217420"/>
                  <a:pt x="3810000" y="2286000"/>
                </a:cubicBezTo>
                <a:cubicBezTo>
                  <a:pt x="4472940" y="2354580"/>
                  <a:pt x="4613910" y="2804160"/>
                  <a:pt x="5314950" y="2667000"/>
                </a:cubicBezTo>
                <a:cubicBezTo>
                  <a:pt x="6015990" y="2529840"/>
                  <a:pt x="6656070" y="1992630"/>
                  <a:pt x="7315200" y="1600200"/>
                </a:cubicBezTo>
                <a:cubicBezTo>
                  <a:pt x="7974330" y="1207770"/>
                  <a:pt x="8115300" y="933450"/>
                  <a:pt x="8610600" y="704850"/>
                </a:cubicBezTo>
                <a:cubicBezTo>
                  <a:pt x="9105900" y="476250"/>
                  <a:pt x="9437370" y="598170"/>
                  <a:pt x="9791700" y="457200"/>
                </a:cubicBezTo>
                <a:cubicBezTo>
                  <a:pt x="10146030" y="316230"/>
                  <a:pt x="10287635" y="86360"/>
                  <a:pt x="10382250" y="0"/>
                </a:cubicBezTo>
              </a:path>
            </a:pathLst>
          </a:custGeom>
          <a:noFill/>
          <a:ln>
            <a:solidFill>
              <a:srgbClr val="FFC675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flipV="1">
            <a:off x="9975850" y="5854065"/>
            <a:ext cx="2215515" cy="99314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044" h="2359">
                <a:moveTo>
                  <a:pt x="543" y="0"/>
                </a:moveTo>
                <a:lnTo>
                  <a:pt x="4044" y="0"/>
                </a:lnTo>
                <a:lnTo>
                  <a:pt x="4044" y="656"/>
                </a:lnTo>
                <a:lnTo>
                  <a:pt x="4027" y="657"/>
                </a:lnTo>
                <a:cubicBezTo>
                  <a:pt x="3920" y="665"/>
                  <a:pt x="3814" y="679"/>
                  <a:pt x="3704" y="703"/>
                </a:cubicBezTo>
                <a:cubicBezTo>
                  <a:pt x="3451" y="757"/>
                  <a:pt x="3359" y="806"/>
                  <a:pt x="3187" y="915"/>
                </a:cubicBezTo>
                <a:cubicBezTo>
                  <a:pt x="3015" y="1023"/>
                  <a:pt x="2958" y="1102"/>
                  <a:pt x="2843" y="1248"/>
                </a:cubicBezTo>
                <a:cubicBezTo>
                  <a:pt x="2728" y="1393"/>
                  <a:pt x="2734" y="1478"/>
                  <a:pt x="2613" y="1642"/>
                </a:cubicBezTo>
                <a:cubicBezTo>
                  <a:pt x="2493" y="1805"/>
                  <a:pt x="2429" y="1932"/>
                  <a:pt x="2240" y="2066"/>
                </a:cubicBezTo>
                <a:cubicBezTo>
                  <a:pt x="2051" y="2199"/>
                  <a:pt x="1924" y="2260"/>
                  <a:pt x="1665" y="2308"/>
                </a:cubicBezTo>
                <a:cubicBezTo>
                  <a:pt x="1407" y="2357"/>
                  <a:pt x="1206" y="2393"/>
                  <a:pt x="948" y="2308"/>
                </a:cubicBezTo>
                <a:cubicBezTo>
                  <a:pt x="690" y="2223"/>
                  <a:pt x="557" y="2066"/>
                  <a:pt x="374" y="1884"/>
                </a:cubicBezTo>
                <a:cubicBezTo>
                  <a:pt x="190" y="1702"/>
                  <a:pt x="92" y="1612"/>
                  <a:pt x="29" y="1399"/>
                </a:cubicBezTo>
                <a:cubicBezTo>
                  <a:pt x="-33" y="1187"/>
                  <a:pt x="18" y="1048"/>
                  <a:pt x="58" y="824"/>
                </a:cubicBezTo>
                <a:cubicBezTo>
                  <a:pt x="64" y="789"/>
                  <a:pt x="71" y="755"/>
                  <a:pt x="78" y="723"/>
                </a:cubicBezTo>
                <a:lnTo>
                  <a:pt x="81" y="710"/>
                </a:lnTo>
                <a:lnTo>
                  <a:pt x="86" y="700"/>
                </a:lnTo>
                <a:cubicBezTo>
                  <a:pt x="213" y="462"/>
                  <a:pt x="358" y="237"/>
                  <a:pt x="521" y="28"/>
                </a:cubicBezTo>
                <a:lnTo>
                  <a:pt x="543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201160" y="756920"/>
            <a:ext cx="406209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dist">
              <a:buClrTx/>
              <a:buSzTx/>
              <a:buFontTx/>
            </a:pPr>
            <a:r>
              <a:rPr lang="zh-CN" altLang="zh-CN" sz="4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九、平和质</a:t>
            </a:r>
            <a:endParaRPr lang="zh-CN" altLang="zh-CN" sz="4000" b="1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" panose="020B0500000000000000" charset="-122"/>
              <a:ea typeface="思源黑体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2290" y="2092325"/>
            <a:ext cx="11107420" cy="2976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总体特点</a:t>
            </a: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：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阴阳</a:t>
            </a: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气血平衡，体型匀称，面色红润，精力充沛，耐受</a:t>
            </a: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寒热，睡眠</a:t>
            </a: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好，胃口佳， 消化功能正常。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心理特点：</a:t>
            </a: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开朗随和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发病倾向：</a:t>
            </a: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很少得病，对自然和社会环境适应力很强。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75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8926830" y="6350"/>
            <a:ext cx="3282315" cy="2118995"/>
          </a:xfrm>
          <a:custGeom>
            <a:avLst/>
            <a:gdLst>
              <a:gd name="connisteX0" fmla="*/ 15067 w 3140621"/>
              <a:gd name="connsiteY0" fmla="*/ 735626 h 2509664"/>
              <a:gd name="connisteX1" fmla="*/ 216997 w 3140621"/>
              <a:gd name="connsiteY1" fmla="*/ 1211876 h 2509664"/>
              <a:gd name="connisteX2" fmla="*/ 678642 w 3140621"/>
              <a:gd name="connsiteY2" fmla="*/ 1399201 h 2509664"/>
              <a:gd name="connisteX3" fmla="*/ 1270462 w 3140621"/>
              <a:gd name="connsiteY3" fmla="*/ 1486196 h 2509664"/>
              <a:gd name="connisteX4" fmla="*/ 1833707 w 3140621"/>
              <a:gd name="connsiteY4" fmla="*/ 1817666 h 2509664"/>
              <a:gd name="connisteX5" fmla="*/ 2194387 w 3140621"/>
              <a:gd name="connsiteY5" fmla="*/ 2192951 h 2509664"/>
              <a:gd name="connisteX6" fmla="*/ 2555067 w 3140621"/>
              <a:gd name="connsiteY6" fmla="*/ 2424091 h 2509664"/>
              <a:gd name="connisteX7" fmla="*/ 2800177 w 3140621"/>
              <a:gd name="connsiteY7" fmla="*/ 2495846 h 2509664"/>
              <a:gd name="connisteX8" fmla="*/ 2857962 w 3140621"/>
              <a:gd name="connsiteY8" fmla="*/ 2495846 h 2509664"/>
              <a:gd name="connisteX9" fmla="*/ 2915747 w 3140621"/>
              <a:gd name="connsiteY9" fmla="*/ 2495846 h 2509664"/>
              <a:gd name="connisteX10" fmla="*/ 3002107 w 3140621"/>
              <a:gd name="connsiteY10" fmla="*/ 2467271 h 2509664"/>
              <a:gd name="connisteX11" fmla="*/ 3117677 w 3140621"/>
              <a:gd name="connsiteY11" fmla="*/ 2323126 h 2509664"/>
              <a:gd name="connisteX12" fmla="*/ 3117677 w 3140621"/>
              <a:gd name="connsiteY12" fmla="*/ 793411 h 2509664"/>
              <a:gd name="connisteX13" fmla="*/ 2930352 w 3140621"/>
              <a:gd name="connsiteY13" fmla="*/ 188256 h 2509664"/>
              <a:gd name="connisteX14" fmla="*/ 1544782 w 3140621"/>
              <a:gd name="connsiteY14" fmla="*/ 931 h 2509664"/>
              <a:gd name="connisteX15" fmla="*/ 289387 w 3140621"/>
              <a:gd name="connsiteY15" fmla="*/ 145076 h 2509664"/>
              <a:gd name="connisteX16" fmla="*/ 58247 w 3140621"/>
              <a:gd name="connsiteY16" fmla="*/ 491151 h 2509664"/>
              <a:gd name="connisteX17" fmla="*/ 15067 w 3140621"/>
              <a:gd name="connsiteY17" fmla="*/ 735626 h 25096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</a:cxnLst>
            <a:rect l="l" t="t" r="r" b="b"/>
            <a:pathLst>
              <a:path w="4450" h="2797">
                <a:moveTo>
                  <a:pt x="0" y="0"/>
                </a:moveTo>
                <a:lnTo>
                  <a:pt x="4450" y="0"/>
                </a:lnTo>
                <a:lnTo>
                  <a:pt x="4450" y="2797"/>
                </a:lnTo>
                <a:lnTo>
                  <a:pt x="4448" y="2797"/>
                </a:lnTo>
                <a:cubicBezTo>
                  <a:pt x="4439" y="2798"/>
                  <a:pt x="4422" y="2795"/>
                  <a:pt x="4389" y="2787"/>
                </a:cubicBezTo>
                <a:cubicBezTo>
                  <a:pt x="4294" y="2764"/>
                  <a:pt x="4194" y="2769"/>
                  <a:pt x="4003" y="2674"/>
                </a:cubicBezTo>
                <a:cubicBezTo>
                  <a:pt x="3812" y="2579"/>
                  <a:pt x="3662" y="2501"/>
                  <a:pt x="3435" y="2310"/>
                </a:cubicBezTo>
                <a:cubicBezTo>
                  <a:pt x="3208" y="2119"/>
                  <a:pt x="3158" y="1942"/>
                  <a:pt x="2867" y="1719"/>
                </a:cubicBezTo>
                <a:cubicBezTo>
                  <a:pt x="2576" y="1496"/>
                  <a:pt x="2344" y="1329"/>
                  <a:pt x="1980" y="1197"/>
                </a:cubicBezTo>
                <a:cubicBezTo>
                  <a:pt x="1616" y="1065"/>
                  <a:pt x="1380" y="1146"/>
                  <a:pt x="1048" y="1060"/>
                </a:cubicBezTo>
                <a:cubicBezTo>
                  <a:pt x="716" y="974"/>
                  <a:pt x="530" y="974"/>
                  <a:pt x="321" y="765"/>
                </a:cubicBezTo>
                <a:cubicBezTo>
                  <a:pt x="112" y="556"/>
                  <a:pt x="53" y="242"/>
                  <a:pt x="3" y="15"/>
                </a:cubicBezTo>
                <a:lnTo>
                  <a:pt x="0" y="0"/>
                </a:lnTo>
                <a:close/>
              </a:path>
            </a:pathLst>
          </a:custGeom>
          <a:solidFill>
            <a:srgbClr val="B3D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494665" y="6036945"/>
            <a:ext cx="3037205" cy="81788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972" h="1339">
                <a:moveTo>
                  <a:pt x="2687" y="0"/>
                </a:moveTo>
                <a:cubicBezTo>
                  <a:pt x="2825" y="1"/>
                  <a:pt x="2966" y="11"/>
                  <a:pt x="3135" y="36"/>
                </a:cubicBezTo>
                <a:cubicBezTo>
                  <a:pt x="3520" y="94"/>
                  <a:pt x="3728" y="178"/>
                  <a:pt x="4054" y="325"/>
                </a:cubicBezTo>
                <a:cubicBezTo>
                  <a:pt x="4380" y="473"/>
                  <a:pt x="4582" y="569"/>
                  <a:pt x="4766" y="775"/>
                </a:cubicBezTo>
                <a:cubicBezTo>
                  <a:pt x="4944" y="974"/>
                  <a:pt x="4949" y="1124"/>
                  <a:pt x="4971" y="1332"/>
                </a:cubicBezTo>
                <a:lnTo>
                  <a:pt x="4972" y="1339"/>
                </a:lnTo>
                <a:lnTo>
                  <a:pt x="0" y="1339"/>
                </a:lnTo>
                <a:lnTo>
                  <a:pt x="6" y="1333"/>
                </a:lnTo>
                <a:cubicBezTo>
                  <a:pt x="522" y="756"/>
                  <a:pt x="1168" y="317"/>
                  <a:pt x="1894" y="73"/>
                </a:cubicBezTo>
                <a:lnTo>
                  <a:pt x="1943" y="57"/>
                </a:lnTo>
                <a:lnTo>
                  <a:pt x="1959" y="55"/>
                </a:lnTo>
                <a:cubicBezTo>
                  <a:pt x="2012" y="48"/>
                  <a:pt x="2068" y="42"/>
                  <a:pt x="2127" y="36"/>
                </a:cubicBezTo>
                <a:cubicBezTo>
                  <a:pt x="2340" y="15"/>
                  <a:pt x="2511" y="-1"/>
                  <a:pt x="2687" y="0"/>
                </a:cubicBezTo>
                <a:close/>
              </a:path>
            </a:pathLst>
          </a:custGeom>
          <a:solidFill>
            <a:srgbClr val="FFC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1905"/>
            <a:ext cx="5384800" cy="2699385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15830" h="11244">
                <a:moveTo>
                  <a:pt x="0" y="0"/>
                </a:moveTo>
                <a:lnTo>
                  <a:pt x="15755" y="0"/>
                </a:lnTo>
                <a:lnTo>
                  <a:pt x="15759" y="41"/>
                </a:lnTo>
                <a:cubicBezTo>
                  <a:pt x="15765" y="96"/>
                  <a:pt x="15771" y="153"/>
                  <a:pt x="15777" y="210"/>
                </a:cubicBezTo>
                <a:cubicBezTo>
                  <a:pt x="15877" y="1131"/>
                  <a:pt x="15877" y="1564"/>
                  <a:pt x="15401" y="2376"/>
                </a:cubicBezTo>
                <a:cubicBezTo>
                  <a:pt x="14924" y="3189"/>
                  <a:pt x="14299" y="3922"/>
                  <a:pt x="13401" y="4274"/>
                </a:cubicBezTo>
                <a:cubicBezTo>
                  <a:pt x="12499" y="4626"/>
                  <a:pt x="12048" y="4110"/>
                  <a:pt x="10898" y="4138"/>
                </a:cubicBezTo>
                <a:cubicBezTo>
                  <a:pt x="9748" y="4166"/>
                  <a:pt x="8747" y="4166"/>
                  <a:pt x="7645" y="4410"/>
                </a:cubicBezTo>
                <a:cubicBezTo>
                  <a:pt x="6547" y="4654"/>
                  <a:pt x="6145" y="4870"/>
                  <a:pt x="5394" y="5359"/>
                </a:cubicBezTo>
                <a:cubicBezTo>
                  <a:pt x="4644" y="5844"/>
                  <a:pt x="4396" y="6196"/>
                  <a:pt x="3897" y="6848"/>
                </a:cubicBezTo>
                <a:cubicBezTo>
                  <a:pt x="3394" y="7497"/>
                  <a:pt x="3420" y="7877"/>
                  <a:pt x="2895" y="8610"/>
                </a:cubicBezTo>
                <a:cubicBezTo>
                  <a:pt x="2370" y="9339"/>
                  <a:pt x="2093" y="9907"/>
                  <a:pt x="1269" y="10504"/>
                </a:cubicBezTo>
                <a:cubicBezTo>
                  <a:pt x="831" y="10820"/>
                  <a:pt x="470" y="11046"/>
                  <a:pt x="59" y="11220"/>
                </a:cubicBezTo>
                <a:lnTo>
                  <a:pt x="0" y="11244"/>
                </a:lnTo>
                <a:lnTo>
                  <a:pt x="0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-7620" y="2855595"/>
            <a:ext cx="12199620" cy="3181350"/>
          </a:xfrm>
          <a:custGeom>
            <a:avLst/>
            <a:gdLst>
              <a:gd name="connisteX0" fmla="*/ 0 w 10382250"/>
              <a:gd name="connsiteY0" fmla="*/ 3181350 h 3181350"/>
              <a:gd name="connisteX1" fmla="*/ 533400 w 10382250"/>
              <a:gd name="connsiteY1" fmla="*/ 2609850 h 3181350"/>
              <a:gd name="connisteX2" fmla="*/ 2000250 w 10382250"/>
              <a:gd name="connsiteY2" fmla="*/ 2324100 h 3181350"/>
              <a:gd name="connisteX3" fmla="*/ 3810000 w 10382250"/>
              <a:gd name="connsiteY3" fmla="*/ 2286000 h 3181350"/>
              <a:gd name="connisteX4" fmla="*/ 5314950 w 10382250"/>
              <a:gd name="connsiteY4" fmla="*/ 2667000 h 3181350"/>
              <a:gd name="connisteX5" fmla="*/ 7315200 w 10382250"/>
              <a:gd name="connsiteY5" fmla="*/ 1600200 h 3181350"/>
              <a:gd name="connisteX6" fmla="*/ 8610600 w 10382250"/>
              <a:gd name="connsiteY6" fmla="*/ 704850 h 3181350"/>
              <a:gd name="connisteX7" fmla="*/ 9791700 w 10382250"/>
              <a:gd name="connsiteY7" fmla="*/ 457200 h 3181350"/>
              <a:gd name="connisteX8" fmla="*/ 10382250 w 10382250"/>
              <a:gd name="connsiteY8" fmla="*/ 0 h 31813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10382250" h="3181350">
                <a:moveTo>
                  <a:pt x="0" y="3181350"/>
                </a:moveTo>
                <a:cubicBezTo>
                  <a:pt x="77470" y="3072765"/>
                  <a:pt x="133350" y="2781300"/>
                  <a:pt x="533400" y="2609850"/>
                </a:cubicBezTo>
                <a:cubicBezTo>
                  <a:pt x="933450" y="2438400"/>
                  <a:pt x="1344930" y="2388870"/>
                  <a:pt x="2000250" y="2324100"/>
                </a:cubicBezTo>
                <a:cubicBezTo>
                  <a:pt x="2655570" y="2259330"/>
                  <a:pt x="3147060" y="2217420"/>
                  <a:pt x="3810000" y="2286000"/>
                </a:cubicBezTo>
                <a:cubicBezTo>
                  <a:pt x="4472940" y="2354580"/>
                  <a:pt x="4613910" y="2804160"/>
                  <a:pt x="5314950" y="2667000"/>
                </a:cubicBezTo>
                <a:cubicBezTo>
                  <a:pt x="6015990" y="2529840"/>
                  <a:pt x="6656070" y="1992630"/>
                  <a:pt x="7315200" y="1600200"/>
                </a:cubicBezTo>
                <a:cubicBezTo>
                  <a:pt x="7974330" y="1207770"/>
                  <a:pt x="8115300" y="933450"/>
                  <a:pt x="8610600" y="704850"/>
                </a:cubicBezTo>
                <a:cubicBezTo>
                  <a:pt x="9105900" y="476250"/>
                  <a:pt x="9437370" y="598170"/>
                  <a:pt x="9791700" y="457200"/>
                </a:cubicBezTo>
                <a:cubicBezTo>
                  <a:pt x="10146030" y="316230"/>
                  <a:pt x="10287635" y="86360"/>
                  <a:pt x="10382250" y="0"/>
                </a:cubicBezTo>
              </a:path>
            </a:pathLst>
          </a:custGeom>
          <a:noFill/>
          <a:ln>
            <a:solidFill>
              <a:srgbClr val="FFC675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flipV="1">
            <a:off x="9975850" y="5854065"/>
            <a:ext cx="2215515" cy="99314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044" h="2359">
                <a:moveTo>
                  <a:pt x="543" y="0"/>
                </a:moveTo>
                <a:lnTo>
                  <a:pt x="4044" y="0"/>
                </a:lnTo>
                <a:lnTo>
                  <a:pt x="4044" y="656"/>
                </a:lnTo>
                <a:lnTo>
                  <a:pt x="4027" y="657"/>
                </a:lnTo>
                <a:cubicBezTo>
                  <a:pt x="3920" y="665"/>
                  <a:pt x="3814" y="679"/>
                  <a:pt x="3704" y="703"/>
                </a:cubicBezTo>
                <a:cubicBezTo>
                  <a:pt x="3451" y="757"/>
                  <a:pt x="3359" y="806"/>
                  <a:pt x="3187" y="915"/>
                </a:cubicBezTo>
                <a:cubicBezTo>
                  <a:pt x="3015" y="1023"/>
                  <a:pt x="2958" y="1102"/>
                  <a:pt x="2843" y="1248"/>
                </a:cubicBezTo>
                <a:cubicBezTo>
                  <a:pt x="2728" y="1393"/>
                  <a:pt x="2734" y="1478"/>
                  <a:pt x="2613" y="1642"/>
                </a:cubicBezTo>
                <a:cubicBezTo>
                  <a:pt x="2493" y="1805"/>
                  <a:pt x="2429" y="1932"/>
                  <a:pt x="2240" y="2066"/>
                </a:cubicBezTo>
                <a:cubicBezTo>
                  <a:pt x="2051" y="2199"/>
                  <a:pt x="1924" y="2260"/>
                  <a:pt x="1665" y="2308"/>
                </a:cubicBezTo>
                <a:cubicBezTo>
                  <a:pt x="1407" y="2357"/>
                  <a:pt x="1206" y="2393"/>
                  <a:pt x="948" y="2308"/>
                </a:cubicBezTo>
                <a:cubicBezTo>
                  <a:pt x="690" y="2223"/>
                  <a:pt x="557" y="2066"/>
                  <a:pt x="374" y="1884"/>
                </a:cubicBezTo>
                <a:cubicBezTo>
                  <a:pt x="190" y="1702"/>
                  <a:pt x="92" y="1612"/>
                  <a:pt x="29" y="1399"/>
                </a:cubicBezTo>
                <a:cubicBezTo>
                  <a:pt x="-33" y="1187"/>
                  <a:pt x="18" y="1048"/>
                  <a:pt x="58" y="824"/>
                </a:cubicBezTo>
                <a:cubicBezTo>
                  <a:pt x="64" y="789"/>
                  <a:pt x="71" y="755"/>
                  <a:pt x="78" y="723"/>
                </a:cubicBezTo>
                <a:lnTo>
                  <a:pt x="81" y="710"/>
                </a:lnTo>
                <a:lnTo>
                  <a:pt x="86" y="700"/>
                </a:lnTo>
                <a:cubicBezTo>
                  <a:pt x="213" y="462"/>
                  <a:pt x="358" y="237"/>
                  <a:pt x="521" y="28"/>
                </a:cubicBezTo>
                <a:lnTo>
                  <a:pt x="543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531870" y="467995"/>
            <a:ext cx="623760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dist">
              <a:buClrTx/>
              <a:buSzTx/>
              <a:buFontTx/>
            </a:pPr>
            <a:r>
              <a:rPr lang="zh-CN" altLang="zh-CN" sz="4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+mn-ea"/>
              </a:rPr>
              <a:t>平和体质</a:t>
            </a:r>
            <a:r>
              <a:rPr lang="zh-CN" altLang="zh-CN" sz="4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+mn-ea"/>
              </a:rPr>
              <a:t>的养生指导</a:t>
            </a:r>
            <a:endParaRPr lang="zh-CN" altLang="zh-CN" sz="4000" b="1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4665" y="1329055"/>
            <a:ext cx="11244580" cy="5285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饮食调理：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饮食要有节制，不暴饮暴食，不偏食，保持膳食平衡，避免过冷过热或不干净的食物，少食过于油腻及辛辣之物，适量摄入糖、盐。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坚持规律作息，不要过度劳累，不宜食后即睡，保持充足的睡眠，并根据年龄及身体状况等适度运动。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参考食疗方：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Arial" panose="020B0604020202020204" pitchFamily="34" charset="0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（1）芡实莲子体质膏方：芡实、莲子等组方而成。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Arial" panose="020B0604020202020204" pitchFamily="34" charset="0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运动保健：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选择自己喜欢的运动方式。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75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8926830" y="6350"/>
            <a:ext cx="3282315" cy="2118995"/>
          </a:xfrm>
          <a:custGeom>
            <a:avLst/>
            <a:gdLst>
              <a:gd name="connisteX0" fmla="*/ 15067 w 3140621"/>
              <a:gd name="connsiteY0" fmla="*/ 735626 h 2509664"/>
              <a:gd name="connisteX1" fmla="*/ 216997 w 3140621"/>
              <a:gd name="connsiteY1" fmla="*/ 1211876 h 2509664"/>
              <a:gd name="connisteX2" fmla="*/ 678642 w 3140621"/>
              <a:gd name="connsiteY2" fmla="*/ 1399201 h 2509664"/>
              <a:gd name="connisteX3" fmla="*/ 1270462 w 3140621"/>
              <a:gd name="connsiteY3" fmla="*/ 1486196 h 2509664"/>
              <a:gd name="connisteX4" fmla="*/ 1833707 w 3140621"/>
              <a:gd name="connsiteY4" fmla="*/ 1817666 h 2509664"/>
              <a:gd name="connisteX5" fmla="*/ 2194387 w 3140621"/>
              <a:gd name="connsiteY5" fmla="*/ 2192951 h 2509664"/>
              <a:gd name="connisteX6" fmla="*/ 2555067 w 3140621"/>
              <a:gd name="connsiteY6" fmla="*/ 2424091 h 2509664"/>
              <a:gd name="connisteX7" fmla="*/ 2800177 w 3140621"/>
              <a:gd name="connsiteY7" fmla="*/ 2495846 h 2509664"/>
              <a:gd name="connisteX8" fmla="*/ 2857962 w 3140621"/>
              <a:gd name="connsiteY8" fmla="*/ 2495846 h 2509664"/>
              <a:gd name="connisteX9" fmla="*/ 2915747 w 3140621"/>
              <a:gd name="connsiteY9" fmla="*/ 2495846 h 2509664"/>
              <a:gd name="connisteX10" fmla="*/ 3002107 w 3140621"/>
              <a:gd name="connsiteY10" fmla="*/ 2467271 h 2509664"/>
              <a:gd name="connisteX11" fmla="*/ 3117677 w 3140621"/>
              <a:gd name="connsiteY11" fmla="*/ 2323126 h 2509664"/>
              <a:gd name="connisteX12" fmla="*/ 3117677 w 3140621"/>
              <a:gd name="connsiteY12" fmla="*/ 793411 h 2509664"/>
              <a:gd name="connisteX13" fmla="*/ 2930352 w 3140621"/>
              <a:gd name="connsiteY13" fmla="*/ 188256 h 2509664"/>
              <a:gd name="connisteX14" fmla="*/ 1544782 w 3140621"/>
              <a:gd name="connsiteY14" fmla="*/ 931 h 2509664"/>
              <a:gd name="connisteX15" fmla="*/ 289387 w 3140621"/>
              <a:gd name="connsiteY15" fmla="*/ 145076 h 2509664"/>
              <a:gd name="connisteX16" fmla="*/ 58247 w 3140621"/>
              <a:gd name="connsiteY16" fmla="*/ 491151 h 2509664"/>
              <a:gd name="connisteX17" fmla="*/ 15067 w 3140621"/>
              <a:gd name="connsiteY17" fmla="*/ 735626 h 25096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</a:cxnLst>
            <a:rect l="l" t="t" r="r" b="b"/>
            <a:pathLst>
              <a:path w="4450" h="2797">
                <a:moveTo>
                  <a:pt x="0" y="0"/>
                </a:moveTo>
                <a:lnTo>
                  <a:pt x="4450" y="0"/>
                </a:lnTo>
                <a:lnTo>
                  <a:pt x="4450" y="2797"/>
                </a:lnTo>
                <a:lnTo>
                  <a:pt x="4448" y="2797"/>
                </a:lnTo>
                <a:cubicBezTo>
                  <a:pt x="4439" y="2798"/>
                  <a:pt x="4422" y="2795"/>
                  <a:pt x="4389" y="2787"/>
                </a:cubicBezTo>
                <a:cubicBezTo>
                  <a:pt x="4294" y="2764"/>
                  <a:pt x="4194" y="2769"/>
                  <a:pt x="4003" y="2674"/>
                </a:cubicBezTo>
                <a:cubicBezTo>
                  <a:pt x="3812" y="2579"/>
                  <a:pt x="3662" y="2501"/>
                  <a:pt x="3435" y="2310"/>
                </a:cubicBezTo>
                <a:cubicBezTo>
                  <a:pt x="3208" y="2119"/>
                  <a:pt x="3158" y="1942"/>
                  <a:pt x="2867" y="1719"/>
                </a:cubicBezTo>
                <a:cubicBezTo>
                  <a:pt x="2576" y="1496"/>
                  <a:pt x="2344" y="1329"/>
                  <a:pt x="1980" y="1197"/>
                </a:cubicBezTo>
                <a:cubicBezTo>
                  <a:pt x="1616" y="1065"/>
                  <a:pt x="1380" y="1146"/>
                  <a:pt x="1048" y="1060"/>
                </a:cubicBezTo>
                <a:cubicBezTo>
                  <a:pt x="716" y="974"/>
                  <a:pt x="530" y="974"/>
                  <a:pt x="321" y="765"/>
                </a:cubicBezTo>
                <a:cubicBezTo>
                  <a:pt x="112" y="556"/>
                  <a:pt x="53" y="242"/>
                  <a:pt x="3" y="15"/>
                </a:cubicBezTo>
                <a:lnTo>
                  <a:pt x="0" y="0"/>
                </a:lnTo>
                <a:close/>
              </a:path>
            </a:pathLst>
          </a:custGeom>
          <a:solidFill>
            <a:srgbClr val="B3D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494665" y="6036945"/>
            <a:ext cx="3037205" cy="81788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972" h="1339">
                <a:moveTo>
                  <a:pt x="2687" y="0"/>
                </a:moveTo>
                <a:cubicBezTo>
                  <a:pt x="2825" y="1"/>
                  <a:pt x="2966" y="11"/>
                  <a:pt x="3135" y="36"/>
                </a:cubicBezTo>
                <a:cubicBezTo>
                  <a:pt x="3520" y="94"/>
                  <a:pt x="3728" y="178"/>
                  <a:pt x="4054" y="325"/>
                </a:cubicBezTo>
                <a:cubicBezTo>
                  <a:pt x="4380" y="473"/>
                  <a:pt x="4582" y="569"/>
                  <a:pt x="4766" y="775"/>
                </a:cubicBezTo>
                <a:cubicBezTo>
                  <a:pt x="4944" y="974"/>
                  <a:pt x="4949" y="1124"/>
                  <a:pt x="4971" y="1332"/>
                </a:cubicBezTo>
                <a:lnTo>
                  <a:pt x="4972" y="1339"/>
                </a:lnTo>
                <a:lnTo>
                  <a:pt x="0" y="1339"/>
                </a:lnTo>
                <a:lnTo>
                  <a:pt x="6" y="1333"/>
                </a:lnTo>
                <a:cubicBezTo>
                  <a:pt x="522" y="756"/>
                  <a:pt x="1168" y="317"/>
                  <a:pt x="1894" y="73"/>
                </a:cubicBezTo>
                <a:lnTo>
                  <a:pt x="1943" y="57"/>
                </a:lnTo>
                <a:lnTo>
                  <a:pt x="1959" y="55"/>
                </a:lnTo>
                <a:cubicBezTo>
                  <a:pt x="2012" y="48"/>
                  <a:pt x="2068" y="42"/>
                  <a:pt x="2127" y="36"/>
                </a:cubicBezTo>
                <a:cubicBezTo>
                  <a:pt x="2340" y="15"/>
                  <a:pt x="2511" y="-1"/>
                  <a:pt x="2687" y="0"/>
                </a:cubicBezTo>
                <a:close/>
              </a:path>
            </a:pathLst>
          </a:custGeom>
          <a:solidFill>
            <a:srgbClr val="FFC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1905"/>
            <a:ext cx="5384800" cy="2699385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15830" h="11244">
                <a:moveTo>
                  <a:pt x="0" y="0"/>
                </a:moveTo>
                <a:lnTo>
                  <a:pt x="15755" y="0"/>
                </a:lnTo>
                <a:lnTo>
                  <a:pt x="15759" y="41"/>
                </a:lnTo>
                <a:cubicBezTo>
                  <a:pt x="15765" y="96"/>
                  <a:pt x="15771" y="153"/>
                  <a:pt x="15777" y="210"/>
                </a:cubicBezTo>
                <a:cubicBezTo>
                  <a:pt x="15877" y="1131"/>
                  <a:pt x="15877" y="1564"/>
                  <a:pt x="15401" y="2376"/>
                </a:cubicBezTo>
                <a:cubicBezTo>
                  <a:pt x="14924" y="3189"/>
                  <a:pt x="14299" y="3922"/>
                  <a:pt x="13401" y="4274"/>
                </a:cubicBezTo>
                <a:cubicBezTo>
                  <a:pt x="12499" y="4626"/>
                  <a:pt x="12048" y="4110"/>
                  <a:pt x="10898" y="4138"/>
                </a:cubicBezTo>
                <a:cubicBezTo>
                  <a:pt x="9748" y="4166"/>
                  <a:pt x="8747" y="4166"/>
                  <a:pt x="7645" y="4410"/>
                </a:cubicBezTo>
                <a:cubicBezTo>
                  <a:pt x="6547" y="4654"/>
                  <a:pt x="6145" y="4870"/>
                  <a:pt x="5394" y="5359"/>
                </a:cubicBezTo>
                <a:cubicBezTo>
                  <a:pt x="4644" y="5844"/>
                  <a:pt x="4396" y="6196"/>
                  <a:pt x="3897" y="6848"/>
                </a:cubicBezTo>
                <a:cubicBezTo>
                  <a:pt x="3394" y="7497"/>
                  <a:pt x="3420" y="7877"/>
                  <a:pt x="2895" y="8610"/>
                </a:cubicBezTo>
                <a:cubicBezTo>
                  <a:pt x="2370" y="9339"/>
                  <a:pt x="2093" y="9907"/>
                  <a:pt x="1269" y="10504"/>
                </a:cubicBezTo>
                <a:cubicBezTo>
                  <a:pt x="831" y="10820"/>
                  <a:pt x="470" y="11046"/>
                  <a:pt x="59" y="11220"/>
                </a:cubicBezTo>
                <a:lnTo>
                  <a:pt x="0" y="11244"/>
                </a:lnTo>
                <a:lnTo>
                  <a:pt x="0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-7620" y="2855595"/>
            <a:ext cx="12199620" cy="3181350"/>
          </a:xfrm>
          <a:custGeom>
            <a:avLst/>
            <a:gdLst>
              <a:gd name="connisteX0" fmla="*/ 0 w 10382250"/>
              <a:gd name="connsiteY0" fmla="*/ 3181350 h 3181350"/>
              <a:gd name="connisteX1" fmla="*/ 533400 w 10382250"/>
              <a:gd name="connsiteY1" fmla="*/ 2609850 h 3181350"/>
              <a:gd name="connisteX2" fmla="*/ 2000250 w 10382250"/>
              <a:gd name="connsiteY2" fmla="*/ 2324100 h 3181350"/>
              <a:gd name="connisteX3" fmla="*/ 3810000 w 10382250"/>
              <a:gd name="connsiteY3" fmla="*/ 2286000 h 3181350"/>
              <a:gd name="connisteX4" fmla="*/ 5314950 w 10382250"/>
              <a:gd name="connsiteY4" fmla="*/ 2667000 h 3181350"/>
              <a:gd name="connisteX5" fmla="*/ 7315200 w 10382250"/>
              <a:gd name="connsiteY5" fmla="*/ 1600200 h 3181350"/>
              <a:gd name="connisteX6" fmla="*/ 8610600 w 10382250"/>
              <a:gd name="connsiteY6" fmla="*/ 704850 h 3181350"/>
              <a:gd name="connisteX7" fmla="*/ 9791700 w 10382250"/>
              <a:gd name="connsiteY7" fmla="*/ 457200 h 3181350"/>
              <a:gd name="connisteX8" fmla="*/ 10382250 w 10382250"/>
              <a:gd name="connsiteY8" fmla="*/ 0 h 31813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10382250" h="3181350">
                <a:moveTo>
                  <a:pt x="0" y="3181350"/>
                </a:moveTo>
                <a:cubicBezTo>
                  <a:pt x="77470" y="3072765"/>
                  <a:pt x="133350" y="2781300"/>
                  <a:pt x="533400" y="2609850"/>
                </a:cubicBezTo>
                <a:cubicBezTo>
                  <a:pt x="933450" y="2438400"/>
                  <a:pt x="1344930" y="2388870"/>
                  <a:pt x="2000250" y="2324100"/>
                </a:cubicBezTo>
                <a:cubicBezTo>
                  <a:pt x="2655570" y="2259330"/>
                  <a:pt x="3147060" y="2217420"/>
                  <a:pt x="3810000" y="2286000"/>
                </a:cubicBezTo>
                <a:cubicBezTo>
                  <a:pt x="4472940" y="2354580"/>
                  <a:pt x="4613910" y="2804160"/>
                  <a:pt x="5314950" y="2667000"/>
                </a:cubicBezTo>
                <a:cubicBezTo>
                  <a:pt x="6015990" y="2529840"/>
                  <a:pt x="6656070" y="1992630"/>
                  <a:pt x="7315200" y="1600200"/>
                </a:cubicBezTo>
                <a:cubicBezTo>
                  <a:pt x="7974330" y="1207770"/>
                  <a:pt x="8115300" y="933450"/>
                  <a:pt x="8610600" y="704850"/>
                </a:cubicBezTo>
                <a:cubicBezTo>
                  <a:pt x="9105900" y="476250"/>
                  <a:pt x="9437370" y="598170"/>
                  <a:pt x="9791700" y="457200"/>
                </a:cubicBezTo>
                <a:cubicBezTo>
                  <a:pt x="10146030" y="316230"/>
                  <a:pt x="10287635" y="86360"/>
                  <a:pt x="10382250" y="0"/>
                </a:cubicBezTo>
              </a:path>
            </a:pathLst>
          </a:custGeom>
          <a:noFill/>
          <a:ln>
            <a:solidFill>
              <a:srgbClr val="FFC675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flipV="1">
            <a:off x="9975850" y="5854065"/>
            <a:ext cx="2215515" cy="99314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044" h="2359">
                <a:moveTo>
                  <a:pt x="543" y="0"/>
                </a:moveTo>
                <a:lnTo>
                  <a:pt x="4044" y="0"/>
                </a:lnTo>
                <a:lnTo>
                  <a:pt x="4044" y="656"/>
                </a:lnTo>
                <a:lnTo>
                  <a:pt x="4027" y="657"/>
                </a:lnTo>
                <a:cubicBezTo>
                  <a:pt x="3920" y="665"/>
                  <a:pt x="3814" y="679"/>
                  <a:pt x="3704" y="703"/>
                </a:cubicBezTo>
                <a:cubicBezTo>
                  <a:pt x="3451" y="757"/>
                  <a:pt x="3359" y="806"/>
                  <a:pt x="3187" y="915"/>
                </a:cubicBezTo>
                <a:cubicBezTo>
                  <a:pt x="3015" y="1023"/>
                  <a:pt x="2958" y="1102"/>
                  <a:pt x="2843" y="1248"/>
                </a:cubicBezTo>
                <a:cubicBezTo>
                  <a:pt x="2728" y="1393"/>
                  <a:pt x="2734" y="1478"/>
                  <a:pt x="2613" y="1642"/>
                </a:cubicBezTo>
                <a:cubicBezTo>
                  <a:pt x="2493" y="1805"/>
                  <a:pt x="2429" y="1932"/>
                  <a:pt x="2240" y="2066"/>
                </a:cubicBezTo>
                <a:cubicBezTo>
                  <a:pt x="2051" y="2199"/>
                  <a:pt x="1924" y="2260"/>
                  <a:pt x="1665" y="2308"/>
                </a:cubicBezTo>
                <a:cubicBezTo>
                  <a:pt x="1407" y="2357"/>
                  <a:pt x="1206" y="2393"/>
                  <a:pt x="948" y="2308"/>
                </a:cubicBezTo>
                <a:cubicBezTo>
                  <a:pt x="690" y="2223"/>
                  <a:pt x="557" y="2066"/>
                  <a:pt x="374" y="1884"/>
                </a:cubicBezTo>
                <a:cubicBezTo>
                  <a:pt x="190" y="1702"/>
                  <a:pt x="92" y="1612"/>
                  <a:pt x="29" y="1399"/>
                </a:cubicBezTo>
                <a:cubicBezTo>
                  <a:pt x="-33" y="1187"/>
                  <a:pt x="18" y="1048"/>
                  <a:pt x="58" y="824"/>
                </a:cubicBezTo>
                <a:cubicBezTo>
                  <a:pt x="64" y="789"/>
                  <a:pt x="71" y="755"/>
                  <a:pt x="78" y="723"/>
                </a:cubicBezTo>
                <a:lnTo>
                  <a:pt x="81" y="710"/>
                </a:lnTo>
                <a:lnTo>
                  <a:pt x="86" y="700"/>
                </a:lnTo>
                <a:cubicBezTo>
                  <a:pt x="213" y="462"/>
                  <a:pt x="358" y="237"/>
                  <a:pt x="521" y="28"/>
                </a:cubicBezTo>
                <a:lnTo>
                  <a:pt x="543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896360" y="560070"/>
            <a:ext cx="522097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dist">
              <a:buClrTx/>
              <a:buSzTx/>
              <a:buFontTx/>
            </a:pPr>
            <a:r>
              <a:rPr lang="zh-CN" altLang="zh-CN" sz="4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+mn-ea"/>
              </a:rPr>
              <a:t>体质与砭灸穴位</a:t>
            </a:r>
            <a:endParaRPr lang="zh-CN" altLang="zh-CN" sz="4000" b="1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4665" y="1732280"/>
            <a:ext cx="11026140" cy="41306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足三里——养生保健第一要穴平和体质特效穴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中医讲，脾胃为后天之本，气血生化之源。足三里是足阳明胃经的合穴，经常艾灸此穴，能强身健体，防治多种疾病，起到延年益寿的作用。因此，足三里又有"长寿穴"的美称。足三里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取穴方法∶将膝关节屈膝，可以摸到胫骨外侧有一个明显的凹陷，将四指并拢，在凹陷往下大概四横指的位置，胫骨外侧边缘约一中指宽的地方就是足三里穴了。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75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8926830" y="6350"/>
            <a:ext cx="3282315" cy="2118995"/>
          </a:xfrm>
          <a:custGeom>
            <a:avLst/>
            <a:gdLst>
              <a:gd name="connisteX0" fmla="*/ 15067 w 3140621"/>
              <a:gd name="connsiteY0" fmla="*/ 735626 h 2509664"/>
              <a:gd name="connisteX1" fmla="*/ 216997 w 3140621"/>
              <a:gd name="connsiteY1" fmla="*/ 1211876 h 2509664"/>
              <a:gd name="connisteX2" fmla="*/ 678642 w 3140621"/>
              <a:gd name="connsiteY2" fmla="*/ 1399201 h 2509664"/>
              <a:gd name="connisteX3" fmla="*/ 1270462 w 3140621"/>
              <a:gd name="connsiteY3" fmla="*/ 1486196 h 2509664"/>
              <a:gd name="connisteX4" fmla="*/ 1833707 w 3140621"/>
              <a:gd name="connsiteY4" fmla="*/ 1817666 h 2509664"/>
              <a:gd name="connisteX5" fmla="*/ 2194387 w 3140621"/>
              <a:gd name="connsiteY5" fmla="*/ 2192951 h 2509664"/>
              <a:gd name="connisteX6" fmla="*/ 2555067 w 3140621"/>
              <a:gd name="connsiteY6" fmla="*/ 2424091 h 2509664"/>
              <a:gd name="connisteX7" fmla="*/ 2800177 w 3140621"/>
              <a:gd name="connsiteY7" fmla="*/ 2495846 h 2509664"/>
              <a:gd name="connisteX8" fmla="*/ 2857962 w 3140621"/>
              <a:gd name="connsiteY8" fmla="*/ 2495846 h 2509664"/>
              <a:gd name="connisteX9" fmla="*/ 2915747 w 3140621"/>
              <a:gd name="connsiteY9" fmla="*/ 2495846 h 2509664"/>
              <a:gd name="connisteX10" fmla="*/ 3002107 w 3140621"/>
              <a:gd name="connsiteY10" fmla="*/ 2467271 h 2509664"/>
              <a:gd name="connisteX11" fmla="*/ 3117677 w 3140621"/>
              <a:gd name="connsiteY11" fmla="*/ 2323126 h 2509664"/>
              <a:gd name="connisteX12" fmla="*/ 3117677 w 3140621"/>
              <a:gd name="connsiteY12" fmla="*/ 793411 h 2509664"/>
              <a:gd name="connisteX13" fmla="*/ 2930352 w 3140621"/>
              <a:gd name="connsiteY13" fmla="*/ 188256 h 2509664"/>
              <a:gd name="connisteX14" fmla="*/ 1544782 w 3140621"/>
              <a:gd name="connsiteY14" fmla="*/ 931 h 2509664"/>
              <a:gd name="connisteX15" fmla="*/ 289387 w 3140621"/>
              <a:gd name="connsiteY15" fmla="*/ 145076 h 2509664"/>
              <a:gd name="connisteX16" fmla="*/ 58247 w 3140621"/>
              <a:gd name="connsiteY16" fmla="*/ 491151 h 2509664"/>
              <a:gd name="connisteX17" fmla="*/ 15067 w 3140621"/>
              <a:gd name="connsiteY17" fmla="*/ 735626 h 25096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</a:cxnLst>
            <a:rect l="l" t="t" r="r" b="b"/>
            <a:pathLst>
              <a:path w="4450" h="2797">
                <a:moveTo>
                  <a:pt x="0" y="0"/>
                </a:moveTo>
                <a:lnTo>
                  <a:pt x="4450" y="0"/>
                </a:lnTo>
                <a:lnTo>
                  <a:pt x="4450" y="2797"/>
                </a:lnTo>
                <a:lnTo>
                  <a:pt x="4448" y="2797"/>
                </a:lnTo>
                <a:cubicBezTo>
                  <a:pt x="4439" y="2798"/>
                  <a:pt x="4422" y="2795"/>
                  <a:pt x="4389" y="2787"/>
                </a:cubicBezTo>
                <a:cubicBezTo>
                  <a:pt x="4294" y="2764"/>
                  <a:pt x="4194" y="2769"/>
                  <a:pt x="4003" y="2674"/>
                </a:cubicBezTo>
                <a:cubicBezTo>
                  <a:pt x="3812" y="2579"/>
                  <a:pt x="3662" y="2501"/>
                  <a:pt x="3435" y="2310"/>
                </a:cubicBezTo>
                <a:cubicBezTo>
                  <a:pt x="3208" y="2119"/>
                  <a:pt x="3158" y="1942"/>
                  <a:pt x="2867" y="1719"/>
                </a:cubicBezTo>
                <a:cubicBezTo>
                  <a:pt x="2576" y="1496"/>
                  <a:pt x="2344" y="1329"/>
                  <a:pt x="1980" y="1197"/>
                </a:cubicBezTo>
                <a:cubicBezTo>
                  <a:pt x="1616" y="1065"/>
                  <a:pt x="1380" y="1146"/>
                  <a:pt x="1048" y="1060"/>
                </a:cubicBezTo>
                <a:cubicBezTo>
                  <a:pt x="716" y="974"/>
                  <a:pt x="530" y="974"/>
                  <a:pt x="321" y="765"/>
                </a:cubicBezTo>
                <a:cubicBezTo>
                  <a:pt x="112" y="556"/>
                  <a:pt x="53" y="242"/>
                  <a:pt x="3" y="15"/>
                </a:cubicBezTo>
                <a:lnTo>
                  <a:pt x="0" y="0"/>
                </a:lnTo>
                <a:close/>
              </a:path>
            </a:pathLst>
          </a:custGeom>
          <a:solidFill>
            <a:srgbClr val="B3D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494665" y="6036945"/>
            <a:ext cx="3037205" cy="81788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972" h="1339">
                <a:moveTo>
                  <a:pt x="2687" y="0"/>
                </a:moveTo>
                <a:cubicBezTo>
                  <a:pt x="2825" y="1"/>
                  <a:pt x="2966" y="11"/>
                  <a:pt x="3135" y="36"/>
                </a:cubicBezTo>
                <a:cubicBezTo>
                  <a:pt x="3520" y="94"/>
                  <a:pt x="3728" y="178"/>
                  <a:pt x="4054" y="325"/>
                </a:cubicBezTo>
                <a:cubicBezTo>
                  <a:pt x="4380" y="473"/>
                  <a:pt x="4582" y="569"/>
                  <a:pt x="4766" y="775"/>
                </a:cubicBezTo>
                <a:cubicBezTo>
                  <a:pt x="4944" y="974"/>
                  <a:pt x="4949" y="1124"/>
                  <a:pt x="4971" y="1332"/>
                </a:cubicBezTo>
                <a:lnTo>
                  <a:pt x="4972" y="1339"/>
                </a:lnTo>
                <a:lnTo>
                  <a:pt x="0" y="1339"/>
                </a:lnTo>
                <a:lnTo>
                  <a:pt x="6" y="1333"/>
                </a:lnTo>
                <a:cubicBezTo>
                  <a:pt x="522" y="756"/>
                  <a:pt x="1168" y="317"/>
                  <a:pt x="1894" y="73"/>
                </a:cubicBezTo>
                <a:lnTo>
                  <a:pt x="1943" y="57"/>
                </a:lnTo>
                <a:lnTo>
                  <a:pt x="1959" y="55"/>
                </a:lnTo>
                <a:cubicBezTo>
                  <a:pt x="2012" y="48"/>
                  <a:pt x="2068" y="42"/>
                  <a:pt x="2127" y="36"/>
                </a:cubicBezTo>
                <a:cubicBezTo>
                  <a:pt x="2340" y="15"/>
                  <a:pt x="2511" y="-1"/>
                  <a:pt x="2687" y="0"/>
                </a:cubicBezTo>
                <a:close/>
              </a:path>
            </a:pathLst>
          </a:custGeom>
          <a:solidFill>
            <a:srgbClr val="FFC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215900" y="-615315"/>
            <a:ext cx="10052050" cy="6852285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15830" h="11244">
                <a:moveTo>
                  <a:pt x="0" y="0"/>
                </a:moveTo>
                <a:lnTo>
                  <a:pt x="15755" y="0"/>
                </a:lnTo>
                <a:lnTo>
                  <a:pt x="15759" y="41"/>
                </a:lnTo>
                <a:cubicBezTo>
                  <a:pt x="15765" y="96"/>
                  <a:pt x="15771" y="153"/>
                  <a:pt x="15777" y="210"/>
                </a:cubicBezTo>
                <a:cubicBezTo>
                  <a:pt x="15877" y="1131"/>
                  <a:pt x="15877" y="1564"/>
                  <a:pt x="15401" y="2376"/>
                </a:cubicBezTo>
                <a:cubicBezTo>
                  <a:pt x="14924" y="3189"/>
                  <a:pt x="14299" y="3922"/>
                  <a:pt x="13401" y="4274"/>
                </a:cubicBezTo>
                <a:cubicBezTo>
                  <a:pt x="12499" y="4626"/>
                  <a:pt x="12048" y="4110"/>
                  <a:pt x="10898" y="4138"/>
                </a:cubicBezTo>
                <a:cubicBezTo>
                  <a:pt x="9748" y="4166"/>
                  <a:pt x="8747" y="4166"/>
                  <a:pt x="7645" y="4410"/>
                </a:cubicBezTo>
                <a:cubicBezTo>
                  <a:pt x="6547" y="4654"/>
                  <a:pt x="6145" y="4870"/>
                  <a:pt x="5394" y="5359"/>
                </a:cubicBezTo>
                <a:cubicBezTo>
                  <a:pt x="4644" y="5844"/>
                  <a:pt x="4396" y="6196"/>
                  <a:pt x="3897" y="6848"/>
                </a:cubicBezTo>
                <a:cubicBezTo>
                  <a:pt x="3394" y="7497"/>
                  <a:pt x="3420" y="7877"/>
                  <a:pt x="2895" y="8610"/>
                </a:cubicBezTo>
                <a:cubicBezTo>
                  <a:pt x="2370" y="9339"/>
                  <a:pt x="2093" y="9907"/>
                  <a:pt x="1269" y="10504"/>
                </a:cubicBezTo>
                <a:cubicBezTo>
                  <a:pt x="831" y="10820"/>
                  <a:pt x="470" y="11046"/>
                  <a:pt x="59" y="11220"/>
                </a:cubicBezTo>
                <a:lnTo>
                  <a:pt x="0" y="11244"/>
                </a:lnTo>
                <a:lnTo>
                  <a:pt x="0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-7620" y="2855595"/>
            <a:ext cx="12199620" cy="3181350"/>
          </a:xfrm>
          <a:custGeom>
            <a:avLst/>
            <a:gdLst>
              <a:gd name="connisteX0" fmla="*/ 0 w 10382250"/>
              <a:gd name="connsiteY0" fmla="*/ 3181350 h 3181350"/>
              <a:gd name="connisteX1" fmla="*/ 533400 w 10382250"/>
              <a:gd name="connsiteY1" fmla="*/ 2609850 h 3181350"/>
              <a:gd name="connisteX2" fmla="*/ 2000250 w 10382250"/>
              <a:gd name="connsiteY2" fmla="*/ 2324100 h 3181350"/>
              <a:gd name="connisteX3" fmla="*/ 3810000 w 10382250"/>
              <a:gd name="connsiteY3" fmla="*/ 2286000 h 3181350"/>
              <a:gd name="connisteX4" fmla="*/ 5314950 w 10382250"/>
              <a:gd name="connsiteY4" fmla="*/ 2667000 h 3181350"/>
              <a:gd name="connisteX5" fmla="*/ 7315200 w 10382250"/>
              <a:gd name="connsiteY5" fmla="*/ 1600200 h 3181350"/>
              <a:gd name="connisteX6" fmla="*/ 8610600 w 10382250"/>
              <a:gd name="connsiteY6" fmla="*/ 704850 h 3181350"/>
              <a:gd name="connisteX7" fmla="*/ 9791700 w 10382250"/>
              <a:gd name="connsiteY7" fmla="*/ 457200 h 3181350"/>
              <a:gd name="connisteX8" fmla="*/ 10382250 w 10382250"/>
              <a:gd name="connsiteY8" fmla="*/ 0 h 31813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10382250" h="3181350">
                <a:moveTo>
                  <a:pt x="0" y="3181350"/>
                </a:moveTo>
                <a:cubicBezTo>
                  <a:pt x="77470" y="3072765"/>
                  <a:pt x="133350" y="2781300"/>
                  <a:pt x="533400" y="2609850"/>
                </a:cubicBezTo>
                <a:cubicBezTo>
                  <a:pt x="933450" y="2438400"/>
                  <a:pt x="1344930" y="2388870"/>
                  <a:pt x="2000250" y="2324100"/>
                </a:cubicBezTo>
                <a:cubicBezTo>
                  <a:pt x="2655570" y="2259330"/>
                  <a:pt x="3147060" y="2217420"/>
                  <a:pt x="3810000" y="2286000"/>
                </a:cubicBezTo>
                <a:cubicBezTo>
                  <a:pt x="4472940" y="2354580"/>
                  <a:pt x="4613910" y="2804160"/>
                  <a:pt x="5314950" y="2667000"/>
                </a:cubicBezTo>
                <a:cubicBezTo>
                  <a:pt x="6015990" y="2529840"/>
                  <a:pt x="6656070" y="1992630"/>
                  <a:pt x="7315200" y="1600200"/>
                </a:cubicBezTo>
                <a:cubicBezTo>
                  <a:pt x="7974330" y="1207770"/>
                  <a:pt x="8115300" y="933450"/>
                  <a:pt x="8610600" y="704850"/>
                </a:cubicBezTo>
                <a:cubicBezTo>
                  <a:pt x="9105900" y="476250"/>
                  <a:pt x="9437370" y="598170"/>
                  <a:pt x="9791700" y="457200"/>
                </a:cubicBezTo>
                <a:cubicBezTo>
                  <a:pt x="10146030" y="316230"/>
                  <a:pt x="10287635" y="86360"/>
                  <a:pt x="10382250" y="0"/>
                </a:cubicBezTo>
              </a:path>
            </a:pathLst>
          </a:custGeom>
          <a:noFill/>
          <a:ln>
            <a:solidFill>
              <a:srgbClr val="FFC675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flipV="1">
            <a:off x="9623474" y="5349094"/>
            <a:ext cx="2567891" cy="1498111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044" h="2359">
                <a:moveTo>
                  <a:pt x="543" y="0"/>
                </a:moveTo>
                <a:lnTo>
                  <a:pt x="4044" y="0"/>
                </a:lnTo>
                <a:lnTo>
                  <a:pt x="4044" y="656"/>
                </a:lnTo>
                <a:lnTo>
                  <a:pt x="4027" y="657"/>
                </a:lnTo>
                <a:cubicBezTo>
                  <a:pt x="3920" y="665"/>
                  <a:pt x="3814" y="679"/>
                  <a:pt x="3704" y="703"/>
                </a:cubicBezTo>
                <a:cubicBezTo>
                  <a:pt x="3451" y="757"/>
                  <a:pt x="3359" y="806"/>
                  <a:pt x="3187" y="915"/>
                </a:cubicBezTo>
                <a:cubicBezTo>
                  <a:pt x="3015" y="1023"/>
                  <a:pt x="2958" y="1102"/>
                  <a:pt x="2843" y="1248"/>
                </a:cubicBezTo>
                <a:cubicBezTo>
                  <a:pt x="2728" y="1393"/>
                  <a:pt x="2734" y="1478"/>
                  <a:pt x="2613" y="1642"/>
                </a:cubicBezTo>
                <a:cubicBezTo>
                  <a:pt x="2493" y="1805"/>
                  <a:pt x="2429" y="1932"/>
                  <a:pt x="2240" y="2066"/>
                </a:cubicBezTo>
                <a:cubicBezTo>
                  <a:pt x="2051" y="2199"/>
                  <a:pt x="1924" y="2260"/>
                  <a:pt x="1665" y="2308"/>
                </a:cubicBezTo>
                <a:cubicBezTo>
                  <a:pt x="1407" y="2357"/>
                  <a:pt x="1206" y="2393"/>
                  <a:pt x="948" y="2308"/>
                </a:cubicBezTo>
                <a:cubicBezTo>
                  <a:pt x="690" y="2223"/>
                  <a:pt x="557" y="2066"/>
                  <a:pt x="374" y="1884"/>
                </a:cubicBezTo>
                <a:cubicBezTo>
                  <a:pt x="190" y="1702"/>
                  <a:pt x="92" y="1612"/>
                  <a:pt x="29" y="1399"/>
                </a:cubicBezTo>
                <a:cubicBezTo>
                  <a:pt x="-33" y="1187"/>
                  <a:pt x="18" y="1048"/>
                  <a:pt x="58" y="824"/>
                </a:cubicBezTo>
                <a:cubicBezTo>
                  <a:pt x="64" y="789"/>
                  <a:pt x="71" y="755"/>
                  <a:pt x="78" y="723"/>
                </a:cubicBezTo>
                <a:lnTo>
                  <a:pt x="81" y="710"/>
                </a:lnTo>
                <a:lnTo>
                  <a:pt x="86" y="700"/>
                </a:lnTo>
                <a:cubicBezTo>
                  <a:pt x="213" y="462"/>
                  <a:pt x="358" y="237"/>
                  <a:pt x="521" y="28"/>
                </a:cubicBezTo>
                <a:lnTo>
                  <a:pt x="543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8926830" y="5632450"/>
            <a:ext cx="507365" cy="483235"/>
          </a:xfrm>
          <a:custGeom>
            <a:avLst/>
            <a:gdLst>
              <a:gd name="connisteX0" fmla="*/ 767193 w 1266356"/>
              <a:gd name="connsiteY0" fmla="*/ 7620 h 1204829"/>
              <a:gd name="connisteX1" fmla="*/ 462393 w 1266356"/>
              <a:gd name="connsiteY1" fmla="*/ 55245 h 1204829"/>
              <a:gd name="connisteX2" fmla="*/ 224268 w 1266356"/>
              <a:gd name="connsiteY2" fmla="*/ 169545 h 1204829"/>
              <a:gd name="connisteX3" fmla="*/ 138543 w 1266356"/>
              <a:gd name="connsiteY3" fmla="*/ 274320 h 1204829"/>
              <a:gd name="connisteX4" fmla="*/ 43293 w 1266356"/>
              <a:gd name="connsiteY4" fmla="*/ 493395 h 1204829"/>
              <a:gd name="connisteX5" fmla="*/ 5193 w 1266356"/>
              <a:gd name="connsiteY5" fmla="*/ 760095 h 1204829"/>
              <a:gd name="connisteX6" fmla="*/ 129018 w 1266356"/>
              <a:gd name="connsiteY6" fmla="*/ 1026795 h 1204829"/>
              <a:gd name="connisteX7" fmla="*/ 405243 w 1266356"/>
              <a:gd name="connsiteY7" fmla="*/ 1179195 h 1204829"/>
              <a:gd name="connisteX8" fmla="*/ 729093 w 1266356"/>
              <a:gd name="connsiteY8" fmla="*/ 1188720 h 1204829"/>
              <a:gd name="connisteX9" fmla="*/ 1024368 w 1266356"/>
              <a:gd name="connsiteY9" fmla="*/ 1064895 h 1204829"/>
              <a:gd name="connisteX10" fmla="*/ 1176768 w 1266356"/>
              <a:gd name="connsiteY10" fmla="*/ 845820 h 1204829"/>
              <a:gd name="connisteX11" fmla="*/ 1262493 w 1266356"/>
              <a:gd name="connsiteY11" fmla="*/ 541020 h 1204829"/>
              <a:gd name="connisteX12" fmla="*/ 1233918 w 1266356"/>
              <a:gd name="connsiteY12" fmla="*/ 283845 h 1204829"/>
              <a:gd name="connisteX13" fmla="*/ 1138668 w 1266356"/>
              <a:gd name="connsiteY13" fmla="*/ 93345 h 1204829"/>
              <a:gd name="connisteX14" fmla="*/ 929118 w 1266356"/>
              <a:gd name="connsiteY14" fmla="*/ 7620 h 1204829"/>
              <a:gd name="connisteX15" fmla="*/ 824343 w 1266356"/>
              <a:gd name="connsiteY15" fmla="*/ 7620 h 1204829"/>
              <a:gd name="connisteX16" fmla="*/ 767193 w 1266356"/>
              <a:gd name="connsiteY16" fmla="*/ 7620 h 120482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</a:cxnLst>
            <a:rect l="l" t="t" r="r" b="b"/>
            <a:pathLst>
              <a:path w="1266357" h="1204829">
                <a:moveTo>
                  <a:pt x="767194" y="7620"/>
                </a:moveTo>
                <a:cubicBezTo>
                  <a:pt x="694804" y="17145"/>
                  <a:pt x="570979" y="22860"/>
                  <a:pt x="462394" y="55245"/>
                </a:cubicBezTo>
                <a:cubicBezTo>
                  <a:pt x="353809" y="87630"/>
                  <a:pt x="289039" y="125730"/>
                  <a:pt x="224269" y="169545"/>
                </a:cubicBezTo>
                <a:cubicBezTo>
                  <a:pt x="159499" y="213360"/>
                  <a:pt x="174739" y="209550"/>
                  <a:pt x="138544" y="274320"/>
                </a:cubicBezTo>
                <a:cubicBezTo>
                  <a:pt x="102349" y="339090"/>
                  <a:pt x="69964" y="396240"/>
                  <a:pt x="43294" y="493395"/>
                </a:cubicBezTo>
                <a:cubicBezTo>
                  <a:pt x="16624" y="590550"/>
                  <a:pt x="-11951" y="653415"/>
                  <a:pt x="5194" y="760095"/>
                </a:cubicBezTo>
                <a:cubicBezTo>
                  <a:pt x="22339" y="866775"/>
                  <a:pt x="49009" y="942975"/>
                  <a:pt x="129019" y="1026795"/>
                </a:cubicBezTo>
                <a:cubicBezTo>
                  <a:pt x="209029" y="1110615"/>
                  <a:pt x="285229" y="1146810"/>
                  <a:pt x="405244" y="1179195"/>
                </a:cubicBezTo>
                <a:cubicBezTo>
                  <a:pt x="525259" y="1211580"/>
                  <a:pt x="605269" y="1211580"/>
                  <a:pt x="729094" y="1188720"/>
                </a:cubicBezTo>
                <a:cubicBezTo>
                  <a:pt x="852919" y="1165860"/>
                  <a:pt x="934834" y="1133475"/>
                  <a:pt x="1024369" y="1064895"/>
                </a:cubicBezTo>
                <a:cubicBezTo>
                  <a:pt x="1113904" y="996315"/>
                  <a:pt x="1129144" y="950595"/>
                  <a:pt x="1176769" y="845820"/>
                </a:cubicBezTo>
                <a:cubicBezTo>
                  <a:pt x="1224394" y="741045"/>
                  <a:pt x="1251064" y="653415"/>
                  <a:pt x="1262494" y="541020"/>
                </a:cubicBezTo>
                <a:cubicBezTo>
                  <a:pt x="1273924" y="428625"/>
                  <a:pt x="1258684" y="373380"/>
                  <a:pt x="1233919" y="283845"/>
                </a:cubicBezTo>
                <a:cubicBezTo>
                  <a:pt x="1209154" y="194310"/>
                  <a:pt x="1199629" y="148590"/>
                  <a:pt x="1138669" y="93345"/>
                </a:cubicBezTo>
                <a:cubicBezTo>
                  <a:pt x="1077709" y="38100"/>
                  <a:pt x="991984" y="24765"/>
                  <a:pt x="929119" y="7620"/>
                </a:cubicBezTo>
                <a:cubicBezTo>
                  <a:pt x="866254" y="-9525"/>
                  <a:pt x="856729" y="7620"/>
                  <a:pt x="824344" y="7620"/>
                </a:cubicBezTo>
                <a:cubicBezTo>
                  <a:pt x="791959" y="7620"/>
                  <a:pt x="839584" y="-1905"/>
                  <a:pt x="767194" y="7620"/>
                </a:cubicBezTo>
                <a:close/>
              </a:path>
            </a:pathLst>
          </a:custGeom>
          <a:solidFill>
            <a:srgbClr val="FFC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522095" y="995045"/>
            <a:ext cx="9262110" cy="15481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dist"/>
            <a:r>
              <a:rPr lang="zh-CN" altLang="en-US" sz="4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+mn-ea"/>
              </a:rPr>
              <a:t>武汉市东湖生态旅游风景区</a:t>
            </a:r>
            <a:endParaRPr lang="zh-CN" altLang="en-US" sz="44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algn="dist"/>
            <a:r>
              <a:rPr lang="zh-CN" altLang="en-US" sz="4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+mn-ea"/>
              </a:rPr>
              <a:t>第一社区卫生服务中心</a:t>
            </a:r>
            <a:endParaRPr lang="zh-CN" altLang="en-US" sz="44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33420" y="3429000"/>
            <a:ext cx="5601970" cy="1000125"/>
          </a:xfrm>
          <a:prstGeom prst="rect">
            <a:avLst/>
          </a:prstGeom>
          <a:noFill/>
        </p:spPr>
        <p:txBody>
          <a:bodyPr wrap="none" rtlCol="0">
            <a:no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4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彩云" panose="02010800040101010101" charset="-122"/>
                <a:ea typeface="华文彩云" panose="02010800040101010101" charset="-122"/>
              </a:rPr>
              <a:t>   </a:t>
            </a:r>
            <a:r>
              <a:rPr lang="zh-CN" altLang="zh-CN" sz="4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彩云" panose="02010800040101010101" charset="-122"/>
                <a:ea typeface="华文彩云" panose="02010800040101010101" charset="-122"/>
              </a:rPr>
              <a:t>谢谢聆听！！！</a:t>
            </a:r>
            <a:endParaRPr lang="zh-CN" altLang="zh-CN" sz="4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彩云" panose="02010800040101010101" charset="-122"/>
              <a:ea typeface="华文彩云" panose="0201080004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75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8926830" y="6350"/>
            <a:ext cx="3282315" cy="2118995"/>
          </a:xfrm>
          <a:custGeom>
            <a:avLst/>
            <a:gdLst>
              <a:gd name="connisteX0" fmla="*/ 15067 w 3140621"/>
              <a:gd name="connsiteY0" fmla="*/ 735626 h 2509664"/>
              <a:gd name="connisteX1" fmla="*/ 216997 w 3140621"/>
              <a:gd name="connsiteY1" fmla="*/ 1211876 h 2509664"/>
              <a:gd name="connisteX2" fmla="*/ 678642 w 3140621"/>
              <a:gd name="connsiteY2" fmla="*/ 1399201 h 2509664"/>
              <a:gd name="connisteX3" fmla="*/ 1270462 w 3140621"/>
              <a:gd name="connsiteY3" fmla="*/ 1486196 h 2509664"/>
              <a:gd name="connisteX4" fmla="*/ 1833707 w 3140621"/>
              <a:gd name="connsiteY4" fmla="*/ 1817666 h 2509664"/>
              <a:gd name="connisteX5" fmla="*/ 2194387 w 3140621"/>
              <a:gd name="connsiteY5" fmla="*/ 2192951 h 2509664"/>
              <a:gd name="connisteX6" fmla="*/ 2555067 w 3140621"/>
              <a:gd name="connsiteY6" fmla="*/ 2424091 h 2509664"/>
              <a:gd name="connisteX7" fmla="*/ 2800177 w 3140621"/>
              <a:gd name="connsiteY7" fmla="*/ 2495846 h 2509664"/>
              <a:gd name="connisteX8" fmla="*/ 2857962 w 3140621"/>
              <a:gd name="connsiteY8" fmla="*/ 2495846 h 2509664"/>
              <a:gd name="connisteX9" fmla="*/ 2915747 w 3140621"/>
              <a:gd name="connsiteY9" fmla="*/ 2495846 h 2509664"/>
              <a:gd name="connisteX10" fmla="*/ 3002107 w 3140621"/>
              <a:gd name="connsiteY10" fmla="*/ 2467271 h 2509664"/>
              <a:gd name="connisteX11" fmla="*/ 3117677 w 3140621"/>
              <a:gd name="connsiteY11" fmla="*/ 2323126 h 2509664"/>
              <a:gd name="connisteX12" fmla="*/ 3117677 w 3140621"/>
              <a:gd name="connsiteY12" fmla="*/ 793411 h 2509664"/>
              <a:gd name="connisteX13" fmla="*/ 2930352 w 3140621"/>
              <a:gd name="connsiteY13" fmla="*/ 188256 h 2509664"/>
              <a:gd name="connisteX14" fmla="*/ 1544782 w 3140621"/>
              <a:gd name="connsiteY14" fmla="*/ 931 h 2509664"/>
              <a:gd name="connisteX15" fmla="*/ 289387 w 3140621"/>
              <a:gd name="connsiteY15" fmla="*/ 145076 h 2509664"/>
              <a:gd name="connisteX16" fmla="*/ 58247 w 3140621"/>
              <a:gd name="connsiteY16" fmla="*/ 491151 h 2509664"/>
              <a:gd name="connisteX17" fmla="*/ 15067 w 3140621"/>
              <a:gd name="connsiteY17" fmla="*/ 735626 h 25096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</a:cxnLst>
            <a:rect l="l" t="t" r="r" b="b"/>
            <a:pathLst>
              <a:path w="4450" h="2797">
                <a:moveTo>
                  <a:pt x="0" y="0"/>
                </a:moveTo>
                <a:lnTo>
                  <a:pt x="4450" y="0"/>
                </a:lnTo>
                <a:lnTo>
                  <a:pt x="4450" y="2797"/>
                </a:lnTo>
                <a:lnTo>
                  <a:pt x="4448" y="2797"/>
                </a:lnTo>
                <a:cubicBezTo>
                  <a:pt x="4439" y="2798"/>
                  <a:pt x="4422" y="2795"/>
                  <a:pt x="4389" y="2787"/>
                </a:cubicBezTo>
                <a:cubicBezTo>
                  <a:pt x="4294" y="2764"/>
                  <a:pt x="4194" y="2769"/>
                  <a:pt x="4003" y="2674"/>
                </a:cubicBezTo>
                <a:cubicBezTo>
                  <a:pt x="3812" y="2579"/>
                  <a:pt x="3662" y="2501"/>
                  <a:pt x="3435" y="2310"/>
                </a:cubicBezTo>
                <a:cubicBezTo>
                  <a:pt x="3208" y="2119"/>
                  <a:pt x="3158" y="1942"/>
                  <a:pt x="2867" y="1719"/>
                </a:cubicBezTo>
                <a:cubicBezTo>
                  <a:pt x="2576" y="1496"/>
                  <a:pt x="2344" y="1329"/>
                  <a:pt x="1980" y="1197"/>
                </a:cubicBezTo>
                <a:cubicBezTo>
                  <a:pt x="1616" y="1065"/>
                  <a:pt x="1380" y="1146"/>
                  <a:pt x="1048" y="1060"/>
                </a:cubicBezTo>
                <a:cubicBezTo>
                  <a:pt x="716" y="974"/>
                  <a:pt x="530" y="974"/>
                  <a:pt x="321" y="765"/>
                </a:cubicBezTo>
                <a:cubicBezTo>
                  <a:pt x="112" y="556"/>
                  <a:pt x="53" y="242"/>
                  <a:pt x="3" y="15"/>
                </a:cubicBezTo>
                <a:lnTo>
                  <a:pt x="0" y="0"/>
                </a:lnTo>
                <a:close/>
              </a:path>
            </a:pathLst>
          </a:custGeom>
          <a:solidFill>
            <a:srgbClr val="B3D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494665" y="6036945"/>
            <a:ext cx="3037205" cy="81788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972" h="1339">
                <a:moveTo>
                  <a:pt x="2687" y="0"/>
                </a:moveTo>
                <a:cubicBezTo>
                  <a:pt x="2825" y="1"/>
                  <a:pt x="2966" y="11"/>
                  <a:pt x="3135" y="36"/>
                </a:cubicBezTo>
                <a:cubicBezTo>
                  <a:pt x="3520" y="94"/>
                  <a:pt x="3728" y="178"/>
                  <a:pt x="4054" y="325"/>
                </a:cubicBezTo>
                <a:cubicBezTo>
                  <a:pt x="4380" y="473"/>
                  <a:pt x="4582" y="569"/>
                  <a:pt x="4766" y="775"/>
                </a:cubicBezTo>
                <a:cubicBezTo>
                  <a:pt x="4944" y="974"/>
                  <a:pt x="4949" y="1124"/>
                  <a:pt x="4971" y="1332"/>
                </a:cubicBezTo>
                <a:lnTo>
                  <a:pt x="4972" y="1339"/>
                </a:lnTo>
                <a:lnTo>
                  <a:pt x="0" y="1339"/>
                </a:lnTo>
                <a:lnTo>
                  <a:pt x="6" y="1333"/>
                </a:lnTo>
                <a:cubicBezTo>
                  <a:pt x="522" y="756"/>
                  <a:pt x="1168" y="317"/>
                  <a:pt x="1894" y="73"/>
                </a:cubicBezTo>
                <a:lnTo>
                  <a:pt x="1943" y="57"/>
                </a:lnTo>
                <a:lnTo>
                  <a:pt x="1959" y="55"/>
                </a:lnTo>
                <a:cubicBezTo>
                  <a:pt x="2012" y="48"/>
                  <a:pt x="2068" y="42"/>
                  <a:pt x="2127" y="36"/>
                </a:cubicBezTo>
                <a:cubicBezTo>
                  <a:pt x="2340" y="15"/>
                  <a:pt x="2511" y="-1"/>
                  <a:pt x="2687" y="0"/>
                </a:cubicBezTo>
                <a:close/>
              </a:path>
            </a:pathLst>
          </a:custGeom>
          <a:solidFill>
            <a:srgbClr val="FFC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1905"/>
            <a:ext cx="5384800" cy="2699385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15830" h="11244">
                <a:moveTo>
                  <a:pt x="0" y="0"/>
                </a:moveTo>
                <a:lnTo>
                  <a:pt x="15755" y="0"/>
                </a:lnTo>
                <a:lnTo>
                  <a:pt x="15759" y="41"/>
                </a:lnTo>
                <a:cubicBezTo>
                  <a:pt x="15765" y="96"/>
                  <a:pt x="15771" y="153"/>
                  <a:pt x="15777" y="210"/>
                </a:cubicBezTo>
                <a:cubicBezTo>
                  <a:pt x="15877" y="1131"/>
                  <a:pt x="15877" y="1564"/>
                  <a:pt x="15401" y="2376"/>
                </a:cubicBezTo>
                <a:cubicBezTo>
                  <a:pt x="14924" y="3189"/>
                  <a:pt x="14299" y="3922"/>
                  <a:pt x="13401" y="4274"/>
                </a:cubicBezTo>
                <a:cubicBezTo>
                  <a:pt x="12499" y="4626"/>
                  <a:pt x="12048" y="4110"/>
                  <a:pt x="10898" y="4138"/>
                </a:cubicBezTo>
                <a:cubicBezTo>
                  <a:pt x="9748" y="4166"/>
                  <a:pt x="8747" y="4166"/>
                  <a:pt x="7645" y="4410"/>
                </a:cubicBezTo>
                <a:cubicBezTo>
                  <a:pt x="6547" y="4654"/>
                  <a:pt x="6145" y="4870"/>
                  <a:pt x="5394" y="5359"/>
                </a:cubicBezTo>
                <a:cubicBezTo>
                  <a:pt x="4644" y="5844"/>
                  <a:pt x="4396" y="6196"/>
                  <a:pt x="3897" y="6848"/>
                </a:cubicBezTo>
                <a:cubicBezTo>
                  <a:pt x="3394" y="7497"/>
                  <a:pt x="3420" y="7877"/>
                  <a:pt x="2895" y="8610"/>
                </a:cubicBezTo>
                <a:cubicBezTo>
                  <a:pt x="2370" y="9339"/>
                  <a:pt x="2093" y="9907"/>
                  <a:pt x="1269" y="10504"/>
                </a:cubicBezTo>
                <a:cubicBezTo>
                  <a:pt x="831" y="10820"/>
                  <a:pt x="470" y="11046"/>
                  <a:pt x="59" y="11220"/>
                </a:cubicBezTo>
                <a:lnTo>
                  <a:pt x="0" y="11244"/>
                </a:lnTo>
                <a:lnTo>
                  <a:pt x="0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-7620" y="2855595"/>
            <a:ext cx="12199620" cy="3181350"/>
          </a:xfrm>
          <a:custGeom>
            <a:avLst/>
            <a:gdLst>
              <a:gd name="connisteX0" fmla="*/ 0 w 10382250"/>
              <a:gd name="connsiteY0" fmla="*/ 3181350 h 3181350"/>
              <a:gd name="connisteX1" fmla="*/ 533400 w 10382250"/>
              <a:gd name="connsiteY1" fmla="*/ 2609850 h 3181350"/>
              <a:gd name="connisteX2" fmla="*/ 2000250 w 10382250"/>
              <a:gd name="connsiteY2" fmla="*/ 2324100 h 3181350"/>
              <a:gd name="connisteX3" fmla="*/ 3810000 w 10382250"/>
              <a:gd name="connsiteY3" fmla="*/ 2286000 h 3181350"/>
              <a:gd name="connisteX4" fmla="*/ 5314950 w 10382250"/>
              <a:gd name="connsiteY4" fmla="*/ 2667000 h 3181350"/>
              <a:gd name="connisteX5" fmla="*/ 7315200 w 10382250"/>
              <a:gd name="connsiteY5" fmla="*/ 1600200 h 3181350"/>
              <a:gd name="connisteX6" fmla="*/ 8610600 w 10382250"/>
              <a:gd name="connsiteY6" fmla="*/ 704850 h 3181350"/>
              <a:gd name="connisteX7" fmla="*/ 9791700 w 10382250"/>
              <a:gd name="connsiteY7" fmla="*/ 457200 h 3181350"/>
              <a:gd name="connisteX8" fmla="*/ 10382250 w 10382250"/>
              <a:gd name="connsiteY8" fmla="*/ 0 h 31813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10382250" h="3181350">
                <a:moveTo>
                  <a:pt x="0" y="3181350"/>
                </a:moveTo>
                <a:cubicBezTo>
                  <a:pt x="77470" y="3072765"/>
                  <a:pt x="133350" y="2781300"/>
                  <a:pt x="533400" y="2609850"/>
                </a:cubicBezTo>
                <a:cubicBezTo>
                  <a:pt x="933450" y="2438400"/>
                  <a:pt x="1344930" y="2388870"/>
                  <a:pt x="2000250" y="2324100"/>
                </a:cubicBezTo>
                <a:cubicBezTo>
                  <a:pt x="2655570" y="2259330"/>
                  <a:pt x="3147060" y="2217420"/>
                  <a:pt x="3810000" y="2286000"/>
                </a:cubicBezTo>
                <a:cubicBezTo>
                  <a:pt x="4472940" y="2354580"/>
                  <a:pt x="4613910" y="2804160"/>
                  <a:pt x="5314950" y="2667000"/>
                </a:cubicBezTo>
                <a:cubicBezTo>
                  <a:pt x="6015990" y="2529840"/>
                  <a:pt x="6656070" y="1992630"/>
                  <a:pt x="7315200" y="1600200"/>
                </a:cubicBezTo>
                <a:cubicBezTo>
                  <a:pt x="7974330" y="1207770"/>
                  <a:pt x="8115300" y="933450"/>
                  <a:pt x="8610600" y="704850"/>
                </a:cubicBezTo>
                <a:cubicBezTo>
                  <a:pt x="9105900" y="476250"/>
                  <a:pt x="9437370" y="598170"/>
                  <a:pt x="9791700" y="457200"/>
                </a:cubicBezTo>
                <a:cubicBezTo>
                  <a:pt x="10146030" y="316230"/>
                  <a:pt x="10287635" y="86360"/>
                  <a:pt x="10382250" y="0"/>
                </a:cubicBezTo>
              </a:path>
            </a:pathLst>
          </a:custGeom>
          <a:noFill/>
          <a:ln>
            <a:solidFill>
              <a:srgbClr val="FFC675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flipV="1">
            <a:off x="9975850" y="5854065"/>
            <a:ext cx="2215515" cy="99314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044" h="2359">
                <a:moveTo>
                  <a:pt x="543" y="0"/>
                </a:moveTo>
                <a:lnTo>
                  <a:pt x="4044" y="0"/>
                </a:lnTo>
                <a:lnTo>
                  <a:pt x="4044" y="656"/>
                </a:lnTo>
                <a:lnTo>
                  <a:pt x="4027" y="657"/>
                </a:lnTo>
                <a:cubicBezTo>
                  <a:pt x="3920" y="665"/>
                  <a:pt x="3814" y="679"/>
                  <a:pt x="3704" y="703"/>
                </a:cubicBezTo>
                <a:cubicBezTo>
                  <a:pt x="3451" y="757"/>
                  <a:pt x="3359" y="806"/>
                  <a:pt x="3187" y="915"/>
                </a:cubicBezTo>
                <a:cubicBezTo>
                  <a:pt x="3015" y="1023"/>
                  <a:pt x="2958" y="1102"/>
                  <a:pt x="2843" y="1248"/>
                </a:cubicBezTo>
                <a:cubicBezTo>
                  <a:pt x="2728" y="1393"/>
                  <a:pt x="2734" y="1478"/>
                  <a:pt x="2613" y="1642"/>
                </a:cubicBezTo>
                <a:cubicBezTo>
                  <a:pt x="2493" y="1805"/>
                  <a:pt x="2429" y="1932"/>
                  <a:pt x="2240" y="2066"/>
                </a:cubicBezTo>
                <a:cubicBezTo>
                  <a:pt x="2051" y="2199"/>
                  <a:pt x="1924" y="2260"/>
                  <a:pt x="1665" y="2308"/>
                </a:cubicBezTo>
                <a:cubicBezTo>
                  <a:pt x="1407" y="2357"/>
                  <a:pt x="1206" y="2393"/>
                  <a:pt x="948" y="2308"/>
                </a:cubicBezTo>
                <a:cubicBezTo>
                  <a:pt x="690" y="2223"/>
                  <a:pt x="557" y="2066"/>
                  <a:pt x="374" y="1884"/>
                </a:cubicBezTo>
                <a:cubicBezTo>
                  <a:pt x="190" y="1702"/>
                  <a:pt x="92" y="1612"/>
                  <a:pt x="29" y="1399"/>
                </a:cubicBezTo>
                <a:cubicBezTo>
                  <a:pt x="-33" y="1187"/>
                  <a:pt x="18" y="1048"/>
                  <a:pt x="58" y="824"/>
                </a:cubicBezTo>
                <a:cubicBezTo>
                  <a:pt x="64" y="789"/>
                  <a:pt x="71" y="755"/>
                  <a:pt x="78" y="723"/>
                </a:cubicBezTo>
                <a:lnTo>
                  <a:pt x="81" y="710"/>
                </a:lnTo>
                <a:lnTo>
                  <a:pt x="86" y="700"/>
                </a:lnTo>
                <a:cubicBezTo>
                  <a:pt x="213" y="462"/>
                  <a:pt x="358" y="237"/>
                  <a:pt x="521" y="28"/>
                </a:cubicBezTo>
                <a:lnTo>
                  <a:pt x="543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531870" y="598170"/>
            <a:ext cx="600329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dist">
              <a:buClrTx/>
              <a:buSzTx/>
              <a:buFontTx/>
            </a:pPr>
            <a:r>
              <a:rPr lang="zh-CN" altLang="zh-CN" sz="4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阳虚体质的特点</a:t>
            </a:r>
            <a:endParaRPr lang="zh-CN" altLang="zh-CN" sz="4000" b="1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" panose="020B0500000000000000" charset="-122"/>
              <a:ea typeface="思源黑体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48485" y="1696085"/>
            <a:ext cx="2087880" cy="47078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 fontAlgn="auto">
              <a:lnSpc>
                <a:spcPct val="150000"/>
              </a:lnSpc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主要症状：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en-US" altLang="zh-CN" sz="2500" dirty="0" err="1" smtClean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畏寒怕冷</a:t>
            </a:r>
            <a:endParaRPr lang="en-US" altLang="zh-CN" sz="2500" dirty="0" smtClean="0">
              <a:solidFill>
                <a:schemeClr val="tx1"/>
              </a:solidFill>
              <a:latin typeface="思源黑体" panose="020B0500000000000000" charset="-122"/>
              <a:ea typeface="思源黑体" panose="020B0500000000000000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en-US" altLang="zh-CN" sz="2500" dirty="0" err="1" smtClean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手足不温</a:t>
            </a:r>
            <a:endParaRPr lang="en-US" altLang="zh-CN" sz="2500" dirty="0" err="1" smtClean="0">
              <a:solidFill>
                <a:schemeClr val="tx1"/>
              </a:solidFill>
              <a:latin typeface="思源黑体" panose="020B0500000000000000" charset="-122"/>
              <a:ea typeface="思源黑体" panose="020B0500000000000000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en-US" altLang="zh-CN" sz="2500" dirty="0" err="1" smtClean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喜热饮食</a:t>
            </a:r>
            <a:endParaRPr lang="en-US" altLang="zh-CN" sz="2500" dirty="0" smtClean="0">
              <a:solidFill>
                <a:schemeClr val="tx1"/>
              </a:solidFill>
              <a:latin typeface="思源黑体" panose="020B0500000000000000" charset="-122"/>
              <a:ea typeface="思源黑体" panose="020B0500000000000000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en-US" altLang="zh-CN" sz="2500" dirty="0" err="1" smtClean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精神不振</a:t>
            </a:r>
            <a:endParaRPr lang="en-US" altLang="zh-CN" sz="2500" dirty="0" err="1" smtClean="0">
              <a:solidFill>
                <a:schemeClr val="tx1"/>
              </a:solidFill>
              <a:latin typeface="思源黑体" panose="020B0500000000000000" charset="-122"/>
              <a:ea typeface="思源黑体" panose="020B0500000000000000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en-US" altLang="zh-CN" sz="2500" dirty="0" err="1" smtClean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舌淡胖嫩</a:t>
            </a:r>
            <a:endParaRPr lang="en-US" altLang="zh-CN" sz="2500" dirty="0" err="1" smtClean="0">
              <a:solidFill>
                <a:schemeClr val="tx1"/>
              </a:solidFill>
              <a:latin typeface="思源黑体" panose="020B0500000000000000" charset="-122"/>
              <a:ea typeface="思源黑体" panose="020B0500000000000000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en-US" altLang="zh-CN" sz="2500" dirty="0" err="1" smtClean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脉沉迟</a:t>
            </a:r>
            <a:endParaRPr lang="en-US" altLang="zh-CN" sz="2500" dirty="0" err="1" smtClean="0">
              <a:solidFill>
                <a:schemeClr val="tx1"/>
              </a:solidFill>
              <a:latin typeface="思源黑体" panose="020B0500000000000000" charset="-122"/>
              <a:ea typeface="思源黑体" panose="020B0500000000000000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en-US" altLang="zh-CN" sz="2500" dirty="0" err="1" smtClean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肌肉松</a:t>
            </a:r>
            <a:r>
              <a:rPr lang="zh-CN" altLang="en-US" sz="2500" dirty="0" smtClean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软</a:t>
            </a:r>
            <a:r>
              <a:rPr lang="en-US" altLang="zh-CN" sz="2500" dirty="0" err="1" smtClean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不实</a:t>
            </a:r>
            <a:endParaRPr lang="zh-CN" altLang="en-US" sz="2500">
              <a:latin typeface="思源黑体" panose="020B0500000000000000" charset="-122"/>
              <a:ea typeface="思源黑体" panose="020B05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68595" y="1696085"/>
            <a:ext cx="1452880" cy="18224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 fontAlgn="auto">
              <a:lnSpc>
                <a:spcPct val="150000"/>
              </a:lnSpc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心理特点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en-US" altLang="zh-CN" sz="2500" dirty="0" err="1" smtClean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性格</a:t>
            </a:r>
            <a:endParaRPr lang="en-US" altLang="zh-CN" sz="2500" dirty="0" smtClean="0">
              <a:solidFill>
                <a:schemeClr val="tx1"/>
              </a:solidFill>
              <a:latin typeface="思源黑体" panose="020B0500000000000000" charset="-122"/>
              <a:ea typeface="思源黑体" panose="020B0500000000000000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en-US" altLang="zh-CN" sz="2500" dirty="0" err="1" smtClean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沉静内向</a:t>
            </a:r>
            <a:endParaRPr lang="zh-CN" altLang="en-US" sz="2500">
              <a:latin typeface="思源黑体" panose="020B0500000000000000" charset="-122"/>
              <a:ea typeface="思源黑体" panose="020B05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75015" y="1696085"/>
            <a:ext cx="2087880" cy="35534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 fontAlgn="auto">
              <a:lnSpc>
                <a:spcPct val="150000"/>
              </a:lnSpc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发病倾向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500" dirty="0" smtClean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水肿鼻炎</a:t>
            </a:r>
            <a:endParaRPr lang="en-US" altLang="zh-CN" sz="2500" dirty="0" smtClean="0">
              <a:solidFill>
                <a:schemeClr val="tx1"/>
              </a:solidFill>
              <a:latin typeface="思源黑体" panose="020B0500000000000000" charset="-122"/>
              <a:ea typeface="思源黑体" panose="020B0500000000000000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500" dirty="0" smtClean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慢性肠炎</a:t>
            </a:r>
            <a:endParaRPr lang="en-US" altLang="zh-CN" sz="2500" dirty="0" smtClean="0">
              <a:solidFill>
                <a:schemeClr val="tx1"/>
              </a:solidFill>
              <a:latin typeface="思源黑体" panose="020B0500000000000000" charset="-122"/>
              <a:ea typeface="思源黑体" panose="020B0500000000000000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500" dirty="0" smtClean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腹泻便秘</a:t>
            </a:r>
            <a:endParaRPr lang="en-US" altLang="zh-CN" sz="2500" dirty="0" err="1" smtClean="0">
              <a:solidFill>
                <a:schemeClr val="tx1"/>
              </a:solidFill>
              <a:latin typeface="思源黑体" panose="020B0500000000000000" charset="-122"/>
              <a:ea typeface="思源黑体" panose="020B0500000000000000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500" dirty="0" smtClean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心律失常</a:t>
            </a:r>
            <a:endParaRPr lang="en-US" altLang="zh-CN" sz="2500" dirty="0" err="1" smtClean="0">
              <a:solidFill>
                <a:schemeClr val="tx1"/>
              </a:solidFill>
              <a:latin typeface="思源黑体" panose="020B0500000000000000" charset="-122"/>
              <a:ea typeface="思源黑体" panose="020B0500000000000000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500" dirty="0" smtClean="0">
                <a:latin typeface="思源黑体" panose="020B0500000000000000" charset="-122"/>
                <a:ea typeface="思源黑体" panose="020B0500000000000000" charset="-122"/>
                <a:sym typeface="+mn-ea"/>
              </a:rPr>
              <a:t>高血脂冠心病</a:t>
            </a:r>
            <a:endParaRPr lang="zh-CN" altLang="en-US" sz="2500">
              <a:latin typeface="思源黑体" panose="020B0500000000000000" charset="-122"/>
              <a:ea typeface="思源黑体" panose="020B05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75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8926830" y="6350"/>
            <a:ext cx="3282315" cy="2118995"/>
          </a:xfrm>
          <a:custGeom>
            <a:avLst/>
            <a:gdLst>
              <a:gd name="connisteX0" fmla="*/ 15067 w 3140621"/>
              <a:gd name="connsiteY0" fmla="*/ 735626 h 2509664"/>
              <a:gd name="connisteX1" fmla="*/ 216997 w 3140621"/>
              <a:gd name="connsiteY1" fmla="*/ 1211876 h 2509664"/>
              <a:gd name="connisteX2" fmla="*/ 678642 w 3140621"/>
              <a:gd name="connsiteY2" fmla="*/ 1399201 h 2509664"/>
              <a:gd name="connisteX3" fmla="*/ 1270462 w 3140621"/>
              <a:gd name="connsiteY3" fmla="*/ 1486196 h 2509664"/>
              <a:gd name="connisteX4" fmla="*/ 1833707 w 3140621"/>
              <a:gd name="connsiteY4" fmla="*/ 1817666 h 2509664"/>
              <a:gd name="connisteX5" fmla="*/ 2194387 w 3140621"/>
              <a:gd name="connsiteY5" fmla="*/ 2192951 h 2509664"/>
              <a:gd name="connisteX6" fmla="*/ 2555067 w 3140621"/>
              <a:gd name="connsiteY6" fmla="*/ 2424091 h 2509664"/>
              <a:gd name="connisteX7" fmla="*/ 2800177 w 3140621"/>
              <a:gd name="connsiteY7" fmla="*/ 2495846 h 2509664"/>
              <a:gd name="connisteX8" fmla="*/ 2857962 w 3140621"/>
              <a:gd name="connsiteY8" fmla="*/ 2495846 h 2509664"/>
              <a:gd name="connisteX9" fmla="*/ 2915747 w 3140621"/>
              <a:gd name="connsiteY9" fmla="*/ 2495846 h 2509664"/>
              <a:gd name="connisteX10" fmla="*/ 3002107 w 3140621"/>
              <a:gd name="connsiteY10" fmla="*/ 2467271 h 2509664"/>
              <a:gd name="connisteX11" fmla="*/ 3117677 w 3140621"/>
              <a:gd name="connsiteY11" fmla="*/ 2323126 h 2509664"/>
              <a:gd name="connisteX12" fmla="*/ 3117677 w 3140621"/>
              <a:gd name="connsiteY12" fmla="*/ 793411 h 2509664"/>
              <a:gd name="connisteX13" fmla="*/ 2930352 w 3140621"/>
              <a:gd name="connsiteY13" fmla="*/ 188256 h 2509664"/>
              <a:gd name="connisteX14" fmla="*/ 1544782 w 3140621"/>
              <a:gd name="connsiteY14" fmla="*/ 931 h 2509664"/>
              <a:gd name="connisteX15" fmla="*/ 289387 w 3140621"/>
              <a:gd name="connsiteY15" fmla="*/ 145076 h 2509664"/>
              <a:gd name="connisteX16" fmla="*/ 58247 w 3140621"/>
              <a:gd name="connsiteY16" fmla="*/ 491151 h 2509664"/>
              <a:gd name="connisteX17" fmla="*/ 15067 w 3140621"/>
              <a:gd name="connsiteY17" fmla="*/ 735626 h 25096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</a:cxnLst>
            <a:rect l="l" t="t" r="r" b="b"/>
            <a:pathLst>
              <a:path w="4450" h="2797">
                <a:moveTo>
                  <a:pt x="0" y="0"/>
                </a:moveTo>
                <a:lnTo>
                  <a:pt x="4450" y="0"/>
                </a:lnTo>
                <a:lnTo>
                  <a:pt x="4450" y="2797"/>
                </a:lnTo>
                <a:lnTo>
                  <a:pt x="4448" y="2797"/>
                </a:lnTo>
                <a:cubicBezTo>
                  <a:pt x="4439" y="2798"/>
                  <a:pt x="4422" y="2795"/>
                  <a:pt x="4389" y="2787"/>
                </a:cubicBezTo>
                <a:cubicBezTo>
                  <a:pt x="4294" y="2764"/>
                  <a:pt x="4194" y="2769"/>
                  <a:pt x="4003" y="2674"/>
                </a:cubicBezTo>
                <a:cubicBezTo>
                  <a:pt x="3812" y="2579"/>
                  <a:pt x="3662" y="2501"/>
                  <a:pt x="3435" y="2310"/>
                </a:cubicBezTo>
                <a:cubicBezTo>
                  <a:pt x="3208" y="2119"/>
                  <a:pt x="3158" y="1942"/>
                  <a:pt x="2867" y="1719"/>
                </a:cubicBezTo>
                <a:cubicBezTo>
                  <a:pt x="2576" y="1496"/>
                  <a:pt x="2344" y="1329"/>
                  <a:pt x="1980" y="1197"/>
                </a:cubicBezTo>
                <a:cubicBezTo>
                  <a:pt x="1616" y="1065"/>
                  <a:pt x="1380" y="1146"/>
                  <a:pt x="1048" y="1060"/>
                </a:cubicBezTo>
                <a:cubicBezTo>
                  <a:pt x="716" y="974"/>
                  <a:pt x="530" y="974"/>
                  <a:pt x="321" y="765"/>
                </a:cubicBezTo>
                <a:cubicBezTo>
                  <a:pt x="112" y="556"/>
                  <a:pt x="53" y="242"/>
                  <a:pt x="3" y="15"/>
                </a:cubicBezTo>
                <a:lnTo>
                  <a:pt x="0" y="0"/>
                </a:lnTo>
                <a:close/>
              </a:path>
            </a:pathLst>
          </a:custGeom>
          <a:solidFill>
            <a:srgbClr val="B3D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494665" y="6036945"/>
            <a:ext cx="3037205" cy="81788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972" h="1339">
                <a:moveTo>
                  <a:pt x="2687" y="0"/>
                </a:moveTo>
                <a:cubicBezTo>
                  <a:pt x="2825" y="1"/>
                  <a:pt x="2966" y="11"/>
                  <a:pt x="3135" y="36"/>
                </a:cubicBezTo>
                <a:cubicBezTo>
                  <a:pt x="3520" y="94"/>
                  <a:pt x="3728" y="178"/>
                  <a:pt x="4054" y="325"/>
                </a:cubicBezTo>
                <a:cubicBezTo>
                  <a:pt x="4380" y="473"/>
                  <a:pt x="4582" y="569"/>
                  <a:pt x="4766" y="775"/>
                </a:cubicBezTo>
                <a:cubicBezTo>
                  <a:pt x="4944" y="974"/>
                  <a:pt x="4949" y="1124"/>
                  <a:pt x="4971" y="1332"/>
                </a:cubicBezTo>
                <a:lnTo>
                  <a:pt x="4972" y="1339"/>
                </a:lnTo>
                <a:lnTo>
                  <a:pt x="0" y="1339"/>
                </a:lnTo>
                <a:lnTo>
                  <a:pt x="6" y="1333"/>
                </a:lnTo>
                <a:cubicBezTo>
                  <a:pt x="522" y="756"/>
                  <a:pt x="1168" y="317"/>
                  <a:pt x="1894" y="73"/>
                </a:cubicBezTo>
                <a:lnTo>
                  <a:pt x="1943" y="57"/>
                </a:lnTo>
                <a:lnTo>
                  <a:pt x="1959" y="55"/>
                </a:lnTo>
                <a:cubicBezTo>
                  <a:pt x="2012" y="48"/>
                  <a:pt x="2068" y="42"/>
                  <a:pt x="2127" y="36"/>
                </a:cubicBezTo>
                <a:cubicBezTo>
                  <a:pt x="2340" y="15"/>
                  <a:pt x="2511" y="-1"/>
                  <a:pt x="2687" y="0"/>
                </a:cubicBezTo>
                <a:close/>
              </a:path>
            </a:pathLst>
          </a:custGeom>
          <a:solidFill>
            <a:srgbClr val="FFC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1905"/>
            <a:ext cx="5384800" cy="2699385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15830" h="11244">
                <a:moveTo>
                  <a:pt x="0" y="0"/>
                </a:moveTo>
                <a:lnTo>
                  <a:pt x="15755" y="0"/>
                </a:lnTo>
                <a:lnTo>
                  <a:pt x="15759" y="41"/>
                </a:lnTo>
                <a:cubicBezTo>
                  <a:pt x="15765" y="96"/>
                  <a:pt x="15771" y="153"/>
                  <a:pt x="15777" y="210"/>
                </a:cubicBezTo>
                <a:cubicBezTo>
                  <a:pt x="15877" y="1131"/>
                  <a:pt x="15877" y="1564"/>
                  <a:pt x="15401" y="2376"/>
                </a:cubicBezTo>
                <a:cubicBezTo>
                  <a:pt x="14924" y="3189"/>
                  <a:pt x="14299" y="3922"/>
                  <a:pt x="13401" y="4274"/>
                </a:cubicBezTo>
                <a:cubicBezTo>
                  <a:pt x="12499" y="4626"/>
                  <a:pt x="12048" y="4110"/>
                  <a:pt x="10898" y="4138"/>
                </a:cubicBezTo>
                <a:cubicBezTo>
                  <a:pt x="9748" y="4166"/>
                  <a:pt x="8747" y="4166"/>
                  <a:pt x="7645" y="4410"/>
                </a:cubicBezTo>
                <a:cubicBezTo>
                  <a:pt x="6547" y="4654"/>
                  <a:pt x="6145" y="4870"/>
                  <a:pt x="5394" y="5359"/>
                </a:cubicBezTo>
                <a:cubicBezTo>
                  <a:pt x="4644" y="5844"/>
                  <a:pt x="4396" y="6196"/>
                  <a:pt x="3897" y="6848"/>
                </a:cubicBezTo>
                <a:cubicBezTo>
                  <a:pt x="3394" y="7497"/>
                  <a:pt x="3420" y="7877"/>
                  <a:pt x="2895" y="8610"/>
                </a:cubicBezTo>
                <a:cubicBezTo>
                  <a:pt x="2370" y="9339"/>
                  <a:pt x="2093" y="9907"/>
                  <a:pt x="1269" y="10504"/>
                </a:cubicBezTo>
                <a:cubicBezTo>
                  <a:pt x="831" y="10820"/>
                  <a:pt x="470" y="11046"/>
                  <a:pt x="59" y="11220"/>
                </a:cubicBezTo>
                <a:lnTo>
                  <a:pt x="0" y="11244"/>
                </a:lnTo>
                <a:lnTo>
                  <a:pt x="0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-7620" y="2855595"/>
            <a:ext cx="12199620" cy="3181350"/>
          </a:xfrm>
          <a:custGeom>
            <a:avLst/>
            <a:gdLst>
              <a:gd name="connisteX0" fmla="*/ 0 w 10382250"/>
              <a:gd name="connsiteY0" fmla="*/ 3181350 h 3181350"/>
              <a:gd name="connisteX1" fmla="*/ 533400 w 10382250"/>
              <a:gd name="connsiteY1" fmla="*/ 2609850 h 3181350"/>
              <a:gd name="connisteX2" fmla="*/ 2000250 w 10382250"/>
              <a:gd name="connsiteY2" fmla="*/ 2324100 h 3181350"/>
              <a:gd name="connisteX3" fmla="*/ 3810000 w 10382250"/>
              <a:gd name="connsiteY3" fmla="*/ 2286000 h 3181350"/>
              <a:gd name="connisteX4" fmla="*/ 5314950 w 10382250"/>
              <a:gd name="connsiteY4" fmla="*/ 2667000 h 3181350"/>
              <a:gd name="connisteX5" fmla="*/ 7315200 w 10382250"/>
              <a:gd name="connsiteY5" fmla="*/ 1600200 h 3181350"/>
              <a:gd name="connisteX6" fmla="*/ 8610600 w 10382250"/>
              <a:gd name="connsiteY6" fmla="*/ 704850 h 3181350"/>
              <a:gd name="connisteX7" fmla="*/ 9791700 w 10382250"/>
              <a:gd name="connsiteY7" fmla="*/ 457200 h 3181350"/>
              <a:gd name="connisteX8" fmla="*/ 10382250 w 10382250"/>
              <a:gd name="connsiteY8" fmla="*/ 0 h 31813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10382250" h="3181350">
                <a:moveTo>
                  <a:pt x="0" y="3181350"/>
                </a:moveTo>
                <a:cubicBezTo>
                  <a:pt x="77470" y="3072765"/>
                  <a:pt x="133350" y="2781300"/>
                  <a:pt x="533400" y="2609850"/>
                </a:cubicBezTo>
                <a:cubicBezTo>
                  <a:pt x="933450" y="2438400"/>
                  <a:pt x="1344930" y="2388870"/>
                  <a:pt x="2000250" y="2324100"/>
                </a:cubicBezTo>
                <a:cubicBezTo>
                  <a:pt x="2655570" y="2259330"/>
                  <a:pt x="3147060" y="2217420"/>
                  <a:pt x="3810000" y="2286000"/>
                </a:cubicBezTo>
                <a:cubicBezTo>
                  <a:pt x="4472940" y="2354580"/>
                  <a:pt x="4613910" y="2804160"/>
                  <a:pt x="5314950" y="2667000"/>
                </a:cubicBezTo>
                <a:cubicBezTo>
                  <a:pt x="6015990" y="2529840"/>
                  <a:pt x="6656070" y="1992630"/>
                  <a:pt x="7315200" y="1600200"/>
                </a:cubicBezTo>
                <a:cubicBezTo>
                  <a:pt x="7974330" y="1207770"/>
                  <a:pt x="8115300" y="933450"/>
                  <a:pt x="8610600" y="704850"/>
                </a:cubicBezTo>
                <a:cubicBezTo>
                  <a:pt x="9105900" y="476250"/>
                  <a:pt x="9437370" y="598170"/>
                  <a:pt x="9791700" y="457200"/>
                </a:cubicBezTo>
                <a:cubicBezTo>
                  <a:pt x="10146030" y="316230"/>
                  <a:pt x="10287635" y="86360"/>
                  <a:pt x="10382250" y="0"/>
                </a:cubicBezTo>
              </a:path>
            </a:pathLst>
          </a:custGeom>
          <a:noFill/>
          <a:ln>
            <a:solidFill>
              <a:srgbClr val="FFC675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flipV="1">
            <a:off x="9975850" y="5854065"/>
            <a:ext cx="2215515" cy="99314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044" h="2359">
                <a:moveTo>
                  <a:pt x="543" y="0"/>
                </a:moveTo>
                <a:lnTo>
                  <a:pt x="4044" y="0"/>
                </a:lnTo>
                <a:lnTo>
                  <a:pt x="4044" y="656"/>
                </a:lnTo>
                <a:lnTo>
                  <a:pt x="4027" y="657"/>
                </a:lnTo>
                <a:cubicBezTo>
                  <a:pt x="3920" y="665"/>
                  <a:pt x="3814" y="679"/>
                  <a:pt x="3704" y="703"/>
                </a:cubicBezTo>
                <a:cubicBezTo>
                  <a:pt x="3451" y="757"/>
                  <a:pt x="3359" y="806"/>
                  <a:pt x="3187" y="915"/>
                </a:cubicBezTo>
                <a:cubicBezTo>
                  <a:pt x="3015" y="1023"/>
                  <a:pt x="2958" y="1102"/>
                  <a:pt x="2843" y="1248"/>
                </a:cubicBezTo>
                <a:cubicBezTo>
                  <a:pt x="2728" y="1393"/>
                  <a:pt x="2734" y="1478"/>
                  <a:pt x="2613" y="1642"/>
                </a:cubicBezTo>
                <a:cubicBezTo>
                  <a:pt x="2493" y="1805"/>
                  <a:pt x="2429" y="1932"/>
                  <a:pt x="2240" y="2066"/>
                </a:cubicBezTo>
                <a:cubicBezTo>
                  <a:pt x="2051" y="2199"/>
                  <a:pt x="1924" y="2260"/>
                  <a:pt x="1665" y="2308"/>
                </a:cubicBezTo>
                <a:cubicBezTo>
                  <a:pt x="1407" y="2357"/>
                  <a:pt x="1206" y="2393"/>
                  <a:pt x="948" y="2308"/>
                </a:cubicBezTo>
                <a:cubicBezTo>
                  <a:pt x="690" y="2223"/>
                  <a:pt x="557" y="2066"/>
                  <a:pt x="374" y="1884"/>
                </a:cubicBezTo>
                <a:cubicBezTo>
                  <a:pt x="190" y="1702"/>
                  <a:pt x="92" y="1612"/>
                  <a:pt x="29" y="1399"/>
                </a:cubicBezTo>
                <a:cubicBezTo>
                  <a:pt x="-33" y="1187"/>
                  <a:pt x="18" y="1048"/>
                  <a:pt x="58" y="824"/>
                </a:cubicBezTo>
                <a:cubicBezTo>
                  <a:pt x="64" y="789"/>
                  <a:pt x="71" y="755"/>
                  <a:pt x="78" y="723"/>
                </a:cubicBezTo>
                <a:lnTo>
                  <a:pt x="81" y="710"/>
                </a:lnTo>
                <a:lnTo>
                  <a:pt x="86" y="700"/>
                </a:lnTo>
                <a:cubicBezTo>
                  <a:pt x="213" y="462"/>
                  <a:pt x="358" y="237"/>
                  <a:pt x="521" y="28"/>
                </a:cubicBezTo>
                <a:lnTo>
                  <a:pt x="543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315460" y="756920"/>
            <a:ext cx="432943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dist">
              <a:buClrTx/>
              <a:buSzTx/>
              <a:buFontTx/>
            </a:pPr>
            <a:r>
              <a:rPr lang="zh-CN" altLang="zh-CN" sz="4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Arial" panose="020B0604020202020204" pitchFamily="34" charset="0"/>
              </a:rPr>
              <a:t>形成原因</a:t>
            </a:r>
            <a:endParaRPr lang="zh-CN" altLang="zh-CN" sz="4000" b="1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" panose="020B0500000000000000" charset="-122"/>
              <a:ea typeface="思源黑体" panose="020B0500000000000000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75410" y="1869440"/>
            <a:ext cx="9886315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  <a:sym typeface="Arial" panose="020B0604020202020204" pitchFamily="34" charset="0"/>
              </a:rPr>
              <a:t>1.冰镇饮品耗阳气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  <a:sym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2500" dirty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  <a:sym typeface="Arial" panose="020B0604020202020204" pitchFamily="34" charset="0"/>
              </a:rPr>
              <a:t>2</a:t>
            </a: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  <a:sym typeface="Arial" panose="020B0604020202020204" pitchFamily="34" charset="0"/>
              </a:rPr>
              <a:t>.熬夜伤阴也伤阳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  <a:sym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2500" dirty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  <a:sym typeface="Arial" panose="020B0604020202020204" pitchFamily="34" charset="0"/>
              </a:rPr>
              <a:t>3</a:t>
            </a: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  <a:sym typeface="Arial" panose="020B0604020202020204" pitchFamily="34" charset="0"/>
              </a:rPr>
              <a:t>.不当的清热解毒压制了阳气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  <a:sym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2500" dirty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  <a:sym typeface="Arial" panose="020B0604020202020204" pitchFamily="34" charset="0"/>
              </a:rPr>
              <a:t>4</a:t>
            </a: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  <a:sym typeface="Arial" panose="020B0604020202020204" pitchFamily="34" charset="0"/>
              </a:rPr>
              <a:t>.大量出汗损伤阳气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  <a:sym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2500" dirty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  <a:sym typeface="Arial" panose="020B0604020202020204" pitchFamily="34" charset="0"/>
              </a:rPr>
              <a:t>5</a:t>
            </a: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  <a:sym typeface="Arial" panose="020B0604020202020204" pitchFamily="34" charset="0"/>
              </a:rPr>
              <a:t>.冬天赤脚穿凉鞋，寒气钻进涌泉穴</a:t>
            </a:r>
            <a:endParaRPr lang="zh-CN" altLang="en-US" sz="2500" dirty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  <a:sym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2500" dirty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  <a:sym typeface="Arial" panose="020B0604020202020204" pitchFamily="34" charset="0"/>
              </a:rPr>
              <a:t>6</a:t>
            </a:r>
            <a:r>
              <a:rPr lang="zh-CN" altLang="en-US" sz="2500" dirty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  <a:sym typeface="Arial" panose="020B0604020202020204" pitchFamily="34" charset="0"/>
              </a:rPr>
              <a:t>.夏天冷气封毛孔，水液迷途伤肾阳</a:t>
            </a:r>
            <a:endParaRPr lang="zh-CN" altLang="en-US" sz="250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75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8926830" y="6350"/>
            <a:ext cx="3282315" cy="2118995"/>
          </a:xfrm>
          <a:custGeom>
            <a:avLst/>
            <a:gdLst>
              <a:gd name="connisteX0" fmla="*/ 15067 w 3140621"/>
              <a:gd name="connsiteY0" fmla="*/ 735626 h 2509664"/>
              <a:gd name="connisteX1" fmla="*/ 216997 w 3140621"/>
              <a:gd name="connsiteY1" fmla="*/ 1211876 h 2509664"/>
              <a:gd name="connisteX2" fmla="*/ 678642 w 3140621"/>
              <a:gd name="connsiteY2" fmla="*/ 1399201 h 2509664"/>
              <a:gd name="connisteX3" fmla="*/ 1270462 w 3140621"/>
              <a:gd name="connsiteY3" fmla="*/ 1486196 h 2509664"/>
              <a:gd name="connisteX4" fmla="*/ 1833707 w 3140621"/>
              <a:gd name="connsiteY4" fmla="*/ 1817666 h 2509664"/>
              <a:gd name="connisteX5" fmla="*/ 2194387 w 3140621"/>
              <a:gd name="connsiteY5" fmla="*/ 2192951 h 2509664"/>
              <a:gd name="connisteX6" fmla="*/ 2555067 w 3140621"/>
              <a:gd name="connsiteY6" fmla="*/ 2424091 h 2509664"/>
              <a:gd name="connisteX7" fmla="*/ 2800177 w 3140621"/>
              <a:gd name="connsiteY7" fmla="*/ 2495846 h 2509664"/>
              <a:gd name="connisteX8" fmla="*/ 2857962 w 3140621"/>
              <a:gd name="connsiteY8" fmla="*/ 2495846 h 2509664"/>
              <a:gd name="connisteX9" fmla="*/ 2915747 w 3140621"/>
              <a:gd name="connsiteY9" fmla="*/ 2495846 h 2509664"/>
              <a:gd name="connisteX10" fmla="*/ 3002107 w 3140621"/>
              <a:gd name="connsiteY10" fmla="*/ 2467271 h 2509664"/>
              <a:gd name="connisteX11" fmla="*/ 3117677 w 3140621"/>
              <a:gd name="connsiteY11" fmla="*/ 2323126 h 2509664"/>
              <a:gd name="connisteX12" fmla="*/ 3117677 w 3140621"/>
              <a:gd name="connsiteY12" fmla="*/ 793411 h 2509664"/>
              <a:gd name="connisteX13" fmla="*/ 2930352 w 3140621"/>
              <a:gd name="connsiteY13" fmla="*/ 188256 h 2509664"/>
              <a:gd name="connisteX14" fmla="*/ 1544782 w 3140621"/>
              <a:gd name="connsiteY14" fmla="*/ 931 h 2509664"/>
              <a:gd name="connisteX15" fmla="*/ 289387 w 3140621"/>
              <a:gd name="connsiteY15" fmla="*/ 145076 h 2509664"/>
              <a:gd name="connisteX16" fmla="*/ 58247 w 3140621"/>
              <a:gd name="connsiteY16" fmla="*/ 491151 h 2509664"/>
              <a:gd name="connisteX17" fmla="*/ 15067 w 3140621"/>
              <a:gd name="connsiteY17" fmla="*/ 735626 h 25096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</a:cxnLst>
            <a:rect l="l" t="t" r="r" b="b"/>
            <a:pathLst>
              <a:path w="4450" h="2797">
                <a:moveTo>
                  <a:pt x="0" y="0"/>
                </a:moveTo>
                <a:lnTo>
                  <a:pt x="4450" y="0"/>
                </a:lnTo>
                <a:lnTo>
                  <a:pt x="4450" y="2797"/>
                </a:lnTo>
                <a:lnTo>
                  <a:pt x="4448" y="2797"/>
                </a:lnTo>
                <a:cubicBezTo>
                  <a:pt x="4439" y="2798"/>
                  <a:pt x="4422" y="2795"/>
                  <a:pt x="4389" y="2787"/>
                </a:cubicBezTo>
                <a:cubicBezTo>
                  <a:pt x="4294" y="2764"/>
                  <a:pt x="4194" y="2769"/>
                  <a:pt x="4003" y="2674"/>
                </a:cubicBezTo>
                <a:cubicBezTo>
                  <a:pt x="3812" y="2579"/>
                  <a:pt x="3662" y="2501"/>
                  <a:pt x="3435" y="2310"/>
                </a:cubicBezTo>
                <a:cubicBezTo>
                  <a:pt x="3208" y="2119"/>
                  <a:pt x="3158" y="1942"/>
                  <a:pt x="2867" y="1719"/>
                </a:cubicBezTo>
                <a:cubicBezTo>
                  <a:pt x="2576" y="1496"/>
                  <a:pt x="2344" y="1329"/>
                  <a:pt x="1980" y="1197"/>
                </a:cubicBezTo>
                <a:cubicBezTo>
                  <a:pt x="1616" y="1065"/>
                  <a:pt x="1380" y="1146"/>
                  <a:pt x="1048" y="1060"/>
                </a:cubicBezTo>
                <a:cubicBezTo>
                  <a:pt x="716" y="974"/>
                  <a:pt x="530" y="974"/>
                  <a:pt x="321" y="765"/>
                </a:cubicBezTo>
                <a:cubicBezTo>
                  <a:pt x="112" y="556"/>
                  <a:pt x="53" y="242"/>
                  <a:pt x="3" y="15"/>
                </a:cubicBezTo>
                <a:lnTo>
                  <a:pt x="0" y="0"/>
                </a:lnTo>
                <a:close/>
              </a:path>
            </a:pathLst>
          </a:custGeom>
          <a:solidFill>
            <a:srgbClr val="B3D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494665" y="6036945"/>
            <a:ext cx="3037205" cy="81788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972" h="1339">
                <a:moveTo>
                  <a:pt x="2687" y="0"/>
                </a:moveTo>
                <a:cubicBezTo>
                  <a:pt x="2825" y="1"/>
                  <a:pt x="2966" y="11"/>
                  <a:pt x="3135" y="36"/>
                </a:cubicBezTo>
                <a:cubicBezTo>
                  <a:pt x="3520" y="94"/>
                  <a:pt x="3728" y="178"/>
                  <a:pt x="4054" y="325"/>
                </a:cubicBezTo>
                <a:cubicBezTo>
                  <a:pt x="4380" y="473"/>
                  <a:pt x="4582" y="569"/>
                  <a:pt x="4766" y="775"/>
                </a:cubicBezTo>
                <a:cubicBezTo>
                  <a:pt x="4944" y="974"/>
                  <a:pt x="4949" y="1124"/>
                  <a:pt x="4971" y="1332"/>
                </a:cubicBezTo>
                <a:lnTo>
                  <a:pt x="4972" y="1339"/>
                </a:lnTo>
                <a:lnTo>
                  <a:pt x="0" y="1339"/>
                </a:lnTo>
                <a:lnTo>
                  <a:pt x="6" y="1333"/>
                </a:lnTo>
                <a:cubicBezTo>
                  <a:pt x="522" y="756"/>
                  <a:pt x="1168" y="317"/>
                  <a:pt x="1894" y="73"/>
                </a:cubicBezTo>
                <a:lnTo>
                  <a:pt x="1943" y="57"/>
                </a:lnTo>
                <a:lnTo>
                  <a:pt x="1959" y="55"/>
                </a:lnTo>
                <a:cubicBezTo>
                  <a:pt x="2012" y="48"/>
                  <a:pt x="2068" y="42"/>
                  <a:pt x="2127" y="36"/>
                </a:cubicBezTo>
                <a:cubicBezTo>
                  <a:pt x="2340" y="15"/>
                  <a:pt x="2511" y="-1"/>
                  <a:pt x="2687" y="0"/>
                </a:cubicBezTo>
                <a:close/>
              </a:path>
            </a:pathLst>
          </a:custGeom>
          <a:solidFill>
            <a:srgbClr val="FFC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1905"/>
            <a:ext cx="5384800" cy="2699385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15830" h="11244">
                <a:moveTo>
                  <a:pt x="0" y="0"/>
                </a:moveTo>
                <a:lnTo>
                  <a:pt x="15755" y="0"/>
                </a:lnTo>
                <a:lnTo>
                  <a:pt x="15759" y="41"/>
                </a:lnTo>
                <a:cubicBezTo>
                  <a:pt x="15765" y="96"/>
                  <a:pt x="15771" y="153"/>
                  <a:pt x="15777" y="210"/>
                </a:cubicBezTo>
                <a:cubicBezTo>
                  <a:pt x="15877" y="1131"/>
                  <a:pt x="15877" y="1564"/>
                  <a:pt x="15401" y="2376"/>
                </a:cubicBezTo>
                <a:cubicBezTo>
                  <a:pt x="14924" y="3189"/>
                  <a:pt x="14299" y="3922"/>
                  <a:pt x="13401" y="4274"/>
                </a:cubicBezTo>
                <a:cubicBezTo>
                  <a:pt x="12499" y="4626"/>
                  <a:pt x="12048" y="4110"/>
                  <a:pt x="10898" y="4138"/>
                </a:cubicBezTo>
                <a:cubicBezTo>
                  <a:pt x="9748" y="4166"/>
                  <a:pt x="8747" y="4166"/>
                  <a:pt x="7645" y="4410"/>
                </a:cubicBezTo>
                <a:cubicBezTo>
                  <a:pt x="6547" y="4654"/>
                  <a:pt x="6145" y="4870"/>
                  <a:pt x="5394" y="5359"/>
                </a:cubicBezTo>
                <a:cubicBezTo>
                  <a:pt x="4644" y="5844"/>
                  <a:pt x="4396" y="6196"/>
                  <a:pt x="3897" y="6848"/>
                </a:cubicBezTo>
                <a:cubicBezTo>
                  <a:pt x="3394" y="7497"/>
                  <a:pt x="3420" y="7877"/>
                  <a:pt x="2895" y="8610"/>
                </a:cubicBezTo>
                <a:cubicBezTo>
                  <a:pt x="2370" y="9339"/>
                  <a:pt x="2093" y="9907"/>
                  <a:pt x="1269" y="10504"/>
                </a:cubicBezTo>
                <a:cubicBezTo>
                  <a:pt x="831" y="10820"/>
                  <a:pt x="470" y="11046"/>
                  <a:pt x="59" y="11220"/>
                </a:cubicBezTo>
                <a:lnTo>
                  <a:pt x="0" y="11244"/>
                </a:lnTo>
                <a:lnTo>
                  <a:pt x="0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-7620" y="2855595"/>
            <a:ext cx="12199620" cy="3181350"/>
          </a:xfrm>
          <a:custGeom>
            <a:avLst/>
            <a:gdLst>
              <a:gd name="connisteX0" fmla="*/ 0 w 10382250"/>
              <a:gd name="connsiteY0" fmla="*/ 3181350 h 3181350"/>
              <a:gd name="connisteX1" fmla="*/ 533400 w 10382250"/>
              <a:gd name="connsiteY1" fmla="*/ 2609850 h 3181350"/>
              <a:gd name="connisteX2" fmla="*/ 2000250 w 10382250"/>
              <a:gd name="connsiteY2" fmla="*/ 2324100 h 3181350"/>
              <a:gd name="connisteX3" fmla="*/ 3810000 w 10382250"/>
              <a:gd name="connsiteY3" fmla="*/ 2286000 h 3181350"/>
              <a:gd name="connisteX4" fmla="*/ 5314950 w 10382250"/>
              <a:gd name="connsiteY4" fmla="*/ 2667000 h 3181350"/>
              <a:gd name="connisteX5" fmla="*/ 7315200 w 10382250"/>
              <a:gd name="connsiteY5" fmla="*/ 1600200 h 3181350"/>
              <a:gd name="connisteX6" fmla="*/ 8610600 w 10382250"/>
              <a:gd name="connsiteY6" fmla="*/ 704850 h 3181350"/>
              <a:gd name="connisteX7" fmla="*/ 9791700 w 10382250"/>
              <a:gd name="connsiteY7" fmla="*/ 457200 h 3181350"/>
              <a:gd name="connisteX8" fmla="*/ 10382250 w 10382250"/>
              <a:gd name="connsiteY8" fmla="*/ 0 h 31813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10382250" h="3181350">
                <a:moveTo>
                  <a:pt x="0" y="3181350"/>
                </a:moveTo>
                <a:cubicBezTo>
                  <a:pt x="77470" y="3072765"/>
                  <a:pt x="133350" y="2781300"/>
                  <a:pt x="533400" y="2609850"/>
                </a:cubicBezTo>
                <a:cubicBezTo>
                  <a:pt x="933450" y="2438400"/>
                  <a:pt x="1344930" y="2388870"/>
                  <a:pt x="2000250" y="2324100"/>
                </a:cubicBezTo>
                <a:cubicBezTo>
                  <a:pt x="2655570" y="2259330"/>
                  <a:pt x="3147060" y="2217420"/>
                  <a:pt x="3810000" y="2286000"/>
                </a:cubicBezTo>
                <a:cubicBezTo>
                  <a:pt x="4472940" y="2354580"/>
                  <a:pt x="4613910" y="2804160"/>
                  <a:pt x="5314950" y="2667000"/>
                </a:cubicBezTo>
                <a:cubicBezTo>
                  <a:pt x="6015990" y="2529840"/>
                  <a:pt x="6656070" y="1992630"/>
                  <a:pt x="7315200" y="1600200"/>
                </a:cubicBezTo>
                <a:cubicBezTo>
                  <a:pt x="7974330" y="1207770"/>
                  <a:pt x="8115300" y="933450"/>
                  <a:pt x="8610600" y="704850"/>
                </a:cubicBezTo>
                <a:cubicBezTo>
                  <a:pt x="9105900" y="476250"/>
                  <a:pt x="9437370" y="598170"/>
                  <a:pt x="9791700" y="457200"/>
                </a:cubicBezTo>
                <a:cubicBezTo>
                  <a:pt x="10146030" y="316230"/>
                  <a:pt x="10287635" y="86360"/>
                  <a:pt x="10382250" y="0"/>
                </a:cubicBezTo>
              </a:path>
            </a:pathLst>
          </a:custGeom>
          <a:noFill/>
          <a:ln>
            <a:solidFill>
              <a:srgbClr val="FFC675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flipV="1">
            <a:off x="9975850" y="5854065"/>
            <a:ext cx="2215515" cy="99314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044" h="2359">
                <a:moveTo>
                  <a:pt x="543" y="0"/>
                </a:moveTo>
                <a:lnTo>
                  <a:pt x="4044" y="0"/>
                </a:lnTo>
                <a:lnTo>
                  <a:pt x="4044" y="656"/>
                </a:lnTo>
                <a:lnTo>
                  <a:pt x="4027" y="657"/>
                </a:lnTo>
                <a:cubicBezTo>
                  <a:pt x="3920" y="665"/>
                  <a:pt x="3814" y="679"/>
                  <a:pt x="3704" y="703"/>
                </a:cubicBezTo>
                <a:cubicBezTo>
                  <a:pt x="3451" y="757"/>
                  <a:pt x="3359" y="806"/>
                  <a:pt x="3187" y="915"/>
                </a:cubicBezTo>
                <a:cubicBezTo>
                  <a:pt x="3015" y="1023"/>
                  <a:pt x="2958" y="1102"/>
                  <a:pt x="2843" y="1248"/>
                </a:cubicBezTo>
                <a:cubicBezTo>
                  <a:pt x="2728" y="1393"/>
                  <a:pt x="2734" y="1478"/>
                  <a:pt x="2613" y="1642"/>
                </a:cubicBezTo>
                <a:cubicBezTo>
                  <a:pt x="2493" y="1805"/>
                  <a:pt x="2429" y="1932"/>
                  <a:pt x="2240" y="2066"/>
                </a:cubicBezTo>
                <a:cubicBezTo>
                  <a:pt x="2051" y="2199"/>
                  <a:pt x="1924" y="2260"/>
                  <a:pt x="1665" y="2308"/>
                </a:cubicBezTo>
                <a:cubicBezTo>
                  <a:pt x="1407" y="2357"/>
                  <a:pt x="1206" y="2393"/>
                  <a:pt x="948" y="2308"/>
                </a:cubicBezTo>
                <a:cubicBezTo>
                  <a:pt x="690" y="2223"/>
                  <a:pt x="557" y="2066"/>
                  <a:pt x="374" y="1884"/>
                </a:cubicBezTo>
                <a:cubicBezTo>
                  <a:pt x="190" y="1702"/>
                  <a:pt x="92" y="1612"/>
                  <a:pt x="29" y="1399"/>
                </a:cubicBezTo>
                <a:cubicBezTo>
                  <a:pt x="-33" y="1187"/>
                  <a:pt x="18" y="1048"/>
                  <a:pt x="58" y="824"/>
                </a:cubicBezTo>
                <a:cubicBezTo>
                  <a:pt x="64" y="789"/>
                  <a:pt x="71" y="755"/>
                  <a:pt x="78" y="723"/>
                </a:cubicBezTo>
                <a:lnTo>
                  <a:pt x="81" y="710"/>
                </a:lnTo>
                <a:lnTo>
                  <a:pt x="86" y="700"/>
                </a:lnTo>
                <a:cubicBezTo>
                  <a:pt x="213" y="462"/>
                  <a:pt x="358" y="237"/>
                  <a:pt x="521" y="28"/>
                </a:cubicBezTo>
                <a:lnTo>
                  <a:pt x="543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531870" y="712470"/>
            <a:ext cx="574357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dist">
              <a:buClrTx/>
              <a:buSzTx/>
              <a:buFontTx/>
            </a:pPr>
            <a:r>
              <a:rPr lang="zh-CN" altLang="zh-CN" sz="4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+mn-ea"/>
              </a:rPr>
              <a:t>阳虚体质的养生指导</a:t>
            </a:r>
            <a:endParaRPr lang="zh-CN" altLang="zh-CN" sz="4000" b="1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5300" y="1869440"/>
            <a:ext cx="1120711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000" dirty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  <a:sym typeface="+mn-ea"/>
              </a:rPr>
              <a:t>饮食调理：</a:t>
            </a:r>
            <a:r>
              <a:rPr lang="zh-CN" altLang="en-US" sz="2000" dirty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  <a:sym typeface="+mn-ea"/>
              </a:rPr>
              <a:t>宜选用补脾阳、温肾阳为主的食物，如肉桂、干姜、当归、羊肉、鸡肉、带鱼、黄鳝。即使在盛夏也不要过食寒凉之品如螃蟹、海带、紫菜、苦瓜、冬瓜、西瓜、柿子、甘蔗、梨、绿豆、蚕豆、绿茶、冷冻饮料等。</a:t>
            </a:r>
            <a:endParaRPr lang="zh-CN" altLang="en-US" sz="2000" dirty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000" dirty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  <a:sym typeface="+mn-ea"/>
              </a:rPr>
              <a:t>参考食疗方：</a:t>
            </a:r>
            <a:endParaRPr lang="zh-CN" altLang="en-US" sz="2000" dirty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000" dirty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  <a:sym typeface="+mn-ea"/>
              </a:rPr>
              <a:t>（1）肉桂干姜体质膏方：肉桂、干姜、当归等</a:t>
            </a:r>
            <a:endParaRPr lang="zh-CN" altLang="en-US" sz="2000" dirty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000" dirty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  <a:sym typeface="+mn-ea"/>
              </a:rPr>
              <a:t>（2）韭菜炒胡桃仁：生胡桃仁、韭菜，具有温肾助阳功效，适合阳虚体质腰膝冷痛者。</a:t>
            </a:r>
            <a:endParaRPr lang="zh-CN" altLang="en-US" sz="2000" dirty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000" dirty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  <a:sym typeface="+mn-ea"/>
              </a:rPr>
              <a:t>运动保健：</a:t>
            </a:r>
            <a:r>
              <a:rPr lang="zh-CN" altLang="en-US" sz="2000" dirty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  <a:sym typeface="+mn-ea"/>
              </a:rPr>
              <a:t>宜在阳光充足的环境下适当进行舒缓柔和的户外活动，尽量避免在大风、大寒、大雪的环境中锻炼。日光浴、空气浴是较好的强身壮阳之法。</a:t>
            </a:r>
            <a:endParaRPr lang="zh-CN" altLang="en-US" sz="2000" dirty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  <a:sym typeface="+mn-ea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000" dirty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  <a:sym typeface="+mn-ea"/>
              </a:rPr>
              <a:t>运动保健：</a:t>
            </a:r>
            <a:endParaRPr lang="zh-CN" altLang="en-US" sz="2000" dirty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75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8926830" y="6350"/>
            <a:ext cx="3282315" cy="2118995"/>
          </a:xfrm>
          <a:custGeom>
            <a:avLst/>
            <a:gdLst>
              <a:gd name="connisteX0" fmla="*/ 15067 w 3140621"/>
              <a:gd name="connsiteY0" fmla="*/ 735626 h 2509664"/>
              <a:gd name="connisteX1" fmla="*/ 216997 w 3140621"/>
              <a:gd name="connsiteY1" fmla="*/ 1211876 h 2509664"/>
              <a:gd name="connisteX2" fmla="*/ 678642 w 3140621"/>
              <a:gd name="connsiteY2" fmla="*/ 1399201 h 2509664"/>
              <a:gd name="connisteX3" fmla="*/ 1270462 w 3140621"/>
              <a:gd name="connsiteY3" fmla="*/ 1486196 h 2509664"/>
              <a:gd name="connisteX4" fmla="*/ 1833707 w 3140621"/>
              <a:gd name="connsiteY4" fmla="*/ 1817666 h 2509664"/>
              <a:gd name="connisteX5" fmla="*/ 2194387 w 3140621"/>
              <a:gd name="connsiteY5" fmla="*/ 2192951 h 2509664"/>
              <a:gd name="connisteX6" fmla="*/ 2555067 w 3140621"/>
              <a:gd name="connsiteY6" fmla="*/ 2424091 h 2509664"/>
              <a:gd name="connisteX7" fmla="*/ 2800177 w 3140621"/>
              <a:gd name="connsiteY7" fmla="*/ 2495846 h 2509664"/>
              <a:gd name="connisteX8" fmla="*/ 2857962 w 3140621"/>
              <a:gd name="connsiteY8" fmla="*/ 2495846 h 2509664"/>
              <a:gd name="connisteX9" fmla="*/ 2915747 w 3140621"/>
              <a:gd name="connsiteY9" fmla="*/ 2495846 h 2509664"/>
              <a:gd name="connisteX10" fmla="*/ 3002107 w 3140621"/>
              <a:gd name="connsiteY10" fmla="*/ 2467271 h 2509664"/>
              <a:gd name="connisteX11" fmla="*/ 3117677 w 3140621"/>
              <a:gd name="connsiteY11" fmla="*/ 2323126 h 2509664"/>
              <a:gd name="connisteX12" fmla="*/ 3117677 w 3140621"/>
              <a:gd name="connsiteY12" fmla="*/ 793411 h 2509664"/>
              <a:gd name="connisteX13" fmla="*/ 2930352 w 3140621"/>
              <a:gd name="connsiteY13" fmla="*/ 188256 h 2509664"/>
              <a:gd name="connisteX14" fmla="*/ 1544782 w 3140621"/>
              <a:gd name="connsiteY14" fmla="*/ 931 h 2509664"/>
              <a:gd name="connisteX15" fmla="*/ 289387 w 3140621"/>
              <a:gd name="connsiteY15" fmla="*/ 145076 h 2509664"/>
              <a:gd name="connisteX16" fmla="*/ 58247 w 3140621"/>
              <a:gd name="connsiteY16" fmla="*/ 491151 h 2509664"/>
              <a:gd name="connisteX17" fmla="*/ 15067 w 3140621"/>
              <a:gd name="connsiteY17" fmla="*/ 735626 h 250966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</a:cxnLst>
            <a:rect l="l" t="t" r="r" b="b"/>
            <a:pathLst>
              <a:path w="4450" h="2797">
                <a:moveTo>
                  <a:pt x="0" y="0"/>
                </a:moveTo>
                <a:lnTo>
                  <a:pt x="4450" y="0"/>
                </a:lnTo>
                <a:lnTo>
                  <a:pt x="4450" y="2797"/>
                </a:lnTo>
                <a:lnTo>
                  <a:pt x="4448" y="2797"/>
                </a:lnTo>
                <a:cubicBezTo>
                  <a:pt x="4439" y="2798"/>
                  <a:pt x="4422" y="2795"/>
                  <a:pt x="4389" y="2787"/>
                </a:cubicBezTo>
                <a:cubicBezTo>
                  <a:pt x="4294" y="2764"/>
                  <a:pt x="4194" y="2769"/>
                  <a:pt x="4003" y="2674"/>
                </a:cubicBezTo>
                <a:cubicBezTo>
                  <a:pt x="3812" y="2579"/>
                  <a:pt x="3662" y="2501"/>
                  <a:pt x="3435" y="2310"/>
                </a:cubicBezTo>
                <a:cubicBezTo>
                  <a:pt x="3208" y="2119"/>
                  <a:pt x="3158" y="1942"/>
                  <a:pt x="2867" y="1719"/>
                </a:cubicBezTo>
                <a:cubicBezTo>
                  <a:pt x="2576" y="1496"/>
                  <a:pt x="2344" y="1329"/>
                  <a:pt x="1980" y="1197"/>
                </a:cubicBezTo>
                <a:cubicBezTo>
                  <a:pt x="1616" y="1065"/>
                  <a:pt x="1380" y="1146"/>
                  <a:pt x="1048" y="1060"/>
                </a:cubicBezTo>
                <a:cubicBezTo>
                  <a:pt x="716" y="974"/>
                  <a:pt x="530" y="974"/>
                  <a:pt x="321" y="765"/>
                </a:cubicBezTo>
                <a:cubicBezTo>
                  <a:pt x="112" y="556"/>
                  <a:pt x="53" y="242"/>
                  <a:pt x="3" y="15"/>
                </a:cubicBezTo>
                <a:lnTo>
                  <a:pt x="0" y="0"/>
                </a:lnTo>
                <a:close/>
              </a:path>
            </a:pathLst>
          </a:custGeom>
          <a:solidFill>
            <a:srgbClr val="B3D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494665" y="6036945"/>
            <a:ext cx="3037205" cy="81788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972" h="1339">
                <a:moveTo>
                  <a:pt x="2687" y="0"/>
                </a:moveTo>
                <a:cubicBezTo>
                  <a:pt x="2825" y="1"/>
                  <a:pt x="2966" y="11"/>
                  <a:pt x="3135" y="36"/>
                </a:cubicBezTo>
                <a:cubicBezTo>
                  <a:pt x="3520" y="94"/>
                  <a:pt x="3728" y="178"/>
                  <a:pt x="4054" y="325"/>
                </a:cubicBezTo>
                <a:cubicBezTo>
                  <a:pt x="4380" y="473"/>
                  <a:pt x="4582" y="569"/>
                  <a:pt x="4766" y="775"/>
                </a:cubicBezTo>
                <a:cubicBezTo>
                  <a:pt x="4944" y="974"/>
                  <a:pt x="4949" y="1124"/>
                  <a:pt x="4971" y="1332"/>
                </a:cubicBezTo>
                <a:lnTo>
                  <a:pt x="4972" y="1339"/>
                </a:lnTo>
                <a:lnTo>
                  <a:pt x="0" y="1339"/>
                </a:lnTo>
                <a:lnTo>
                  <a:pt x="6" y="1333"/>
                </a:lnTo>
                <a:cubicBezTo>
                  <a:pt x="522" y="756"/>
                  <a:pt x="1168" y="317"/>
                  <a:pt x="1894" y="73"/>
                </a:cubicBezTo>
                <a:lnTo>
                  <a:pt x="1943" y="57"/>
                </a:lnTo>
                <a:lnTo>
                  <a:pt x="1959" y="55"/>
                </a:lnTo>
                <a:cubicBezTo>
                  <a:pt x="2012" y="48"/>
                  <a:pt x="2068" y="42"/>
                  <a:pt x="2127" y="36"/>
                </a:cubicBezTo>
                <a:cubicBezTo>
                  <a:pt x="2340" y="15"/>
                  <a:pt x="2511" y="-1"/>
                  <a:pt x="2687" y="0"/>
                </a:cubicBezTo>
                <a:close/>
              </a:path>
            </a:pathLst>
          </a:custGeom>
          <a:solidFill>
            <a:srgbClr val="FFC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1905"/>
            <a:ext cx="5384800" cy="2699385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15830" h="11244">
                <a:moveTo>
                  <a:pt x="0" y="0"/>
                </a:moveTo>
                <a:lnTo>
                  <a:pt x="15755" y="0"/>
                </a:lnTo>
                <a:lnTo>
                  <a:pt x="15759" y="41"/>
                </a:lnTo>
                <a:cubicBezTo>
                  <a:pt x="15765" y="96"/>
                  <a:pt x="15771" y="153"/>
                  <a:pt x="15777" y="210"/>
                </a:cubicBezTo>
                <a:cubicBezTo>
                  <a:pt x="15877" y="1131"/>
                  <a:pt x="15877" y="1564"/>
                  <a:pt x="15401" y="2376"/>
                </a:cubicBezTo>
                <a:cubicBezTo>
                  <a:pt x="14924" y="3189"/>
                  <a:pt x="14299" y="3922"/>
                  <a:pt x="13401" y="4274"/>
                </a:cubicBezTo>
                <a:cubicBezTo>
                  <a:pt x="12499" y="4626"/>
                  <a:pt x="12048" y="4110"/>
                  <a:pt x="10898" y="4138"/>
                </a:cubicBezTo>
                <a:cubicBezTo>
                  <a:pt x="9748" y="4166"/>
                  <a:pt x="8747" y="4166"/>
                  <a:pt x="7645" y="4410"/>
                </a:cubicBezTo>
                <a:cubicBezTo>
                  <a:pt x="6547" y="4654"/>
                  <a:pt x="6145" y="4870"/>
                  <a:pt x="5394" y="5359"/>
                </a:cubicBezTo>
                <a:cubicBezTo>
                  <a:pt x="4644" y="5844"/>
                  <a:pt x="4396" y="6196"/>
                  <a:pt x="3897" y="6848"/>
                </a:cubicBezTo>
                <a:cubicBezTo>
                  <a:pt x="3394" y="7497"/>
                  <a:pt x="3420" y="7877"/>
                  <a:pt x="2895" y="8610"/>
                </a:cubicBezTo>
                <a:cubicBezTo>
                  <a:pt x="2370" y="9339"/>
                  <a:pt x="2093" y="9907"/>
                  <a:pt x="1269" y="10504"/>
                </a:cubicBezTo>
                <a:cubicBezTo>
                  <a:pt x="831" y="10820"/>
                  <a:pt x="470" y="11046"/>
                  <a:pt x="59" y="11220"/>
                </a:cubicBezTo>
                <a:lnTo>
                  <a:pt x="0" y="11244"/>
                </a:lnTo>
                <a:lnTo>
                  <a:pt x="0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-7620" y="2855595"/>
            <a:ext cx="12199620" cy="3181350"/>
          </a:xfrm>
          <a:custGeom>
            <a:avLst/>
            <a:gdLst>
              <a:gd name="connisteX0" fmla="*/ 0 w 10382250"/>
              <a:gd name="connsiteY0" fmla="*/ 3181350 h 3181350"/>
              <a:gd name="connisteX1" fmla="*/ 533400 w 10382250"/>
              <a:gd name="connsiteY1" fmla="*/ 2609850 h 3181350"/>
              <a:gd name="connisteX2" fmla="*/ 2000250 w 10382250"/>
              <a:gd name="connsiteY2" fmla="*/ 2324100 h 3181350"/>
              <a:gd name="connisteX3" fmla="*/ 3810000 w 10382250"/>
              <a:gd name="connsiteY3" fmla="*/ 2286000 h 3181350"/>
              <a:gd name="connisteX4" fmla="*/ 5314950 w 10382250"/>
              <a:gd name="connsiteY4" fmla="*/ 2667000 h 3181350"/>
              <a:gd name="connisteX5" fmla="*/ 7315200 w 10382250"/>
              <a:gd name="connsiteY5" fmla="*/ 1600200 h 3181350"/>
              <a:gd name="connisteX6" fmla="*/ 8610600 w 10382250"/>
              <a:gd name="connsiteY6" fmla="*/ 704850 h 3181350"/>
              <a:gd name="connisteX7" fmla="*/ 9791700 w 10382250"/>
              <a:gd name="connsiteY7" fmla="*/ 457200 h 3181350"/>
              <a:gd name="connisteX8" fmla="*/ 10382250 w 10382250"/>
              <a:gd name="connsiteY8" fmla="*/ 0 h 31813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10382250" h="3181350">
                <a:moveTo>
                  <a:pt x="0" y="3181350"/>
                </a:moveTo>
                <a:cubicBezTo>
                  <a:pt x="77470" y="3072765"/>
                  <a:pt x="133350" y="2781300"/>
                  <a:pt x="533400" y="2609850"/>
                </a:cubicBezTo>
                <a:cubicBezTo>
                  <a:pt x="933450" y="2438400"/>
                  <a:pt x="1344930" y="2388870"/>
                  <a:pt x="2000250" y="2324100"/>
                </a:cubicBezTo>
                <a:cubicBezTo>
                  <a:pt x="2655570" y="2259330"/>
                  <a:pt x="3147060" y="2217420"/>
                  <a:pt x="3810000" y="2286000"/>
                </a:cubicBezTo>
                <a:cubicBezTo>
                  <a:pt x="4472940" y="2354580"/>
                  <a:pt x="4613910" y="2804160"/>
                  <a:pt x="5314950" y="2667000"/>
                </a:cubicBezTo>
                <a:cubicBezTo>
                  <a:pt x="6015990" y="2529840"/>
                  <a:pt x="6656070" y="1992630"/>
                  <a:pt x="7315200" y="1600200"/>
                </a:cubicBezTo>
                <a:cubicBezTo>
                  <a:pt x="7974330" y="1207770"/>
                  <a:pt x="8115300" y="933450"/>
                  <a:pt x="8610600" y="704850"/>
                </a:cubicBezTo>
                <a:cubicBezTo>
                  <a:pt x="9105900" y="476250"/>
                  <a:pt x="9437370" y="598170"/>
                  <a:pt x="9791700" y="457200"/>
                </a:cubicBezTo>
                <a:cubicBezTo>
                  <a:pt x="10146030" y="316230"/>
                  <a:pt x="10287635" y="86360"/>
                  <a:pt x="10382250" y="0"/>
                </a:cubicBezTo>
              </a:path>
            </a:pathLst>
          </a:custGeom>
          <a:noFill/>
          <a:ln>
            <a:solidFill>
              <a:srgbClr val="FFC675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 flipV="1">
            <a:off x="9975850" y="5854065"/>
            <a:ext cx="2215515" cy="993140"/>
          </a:xfrm>
          <a:custGeom>
            <a:avLst/>
            <a:gdLst>
              <a:gd name="connisteX0" fmla="*/ 276508 w 1852173"/>
              <a:gd name="connsiteY0" fmla="*/ 353720 h 1217444"/>
              <a:gd name="connisteX1" fmla="*/ 143158 w 1852173"/>
              <a:gd name="connsiteY1" fmla="*/ 487070 h 1217444"/>
              <a:gd name="connisteX2" fmla="*/ 76483 w 1852173"/>
              <a:gd name="connsiteY2" fmla="*/ 563270 h 1217444"/>
              <a:gd name="connisteX3" fmla="*/ 19333 w 1852173"/>
              <a:gd name="connsiteY3" fmla="*/ 734720 h 1217444"/>
              <a:gd name="connisteX4" fmla="*/ 9808 w 1852173"/>
              <a:gd name="connsiteY4" fmla="*/ 915695 h 1217444"/>
              <a:gd name="connisteX5" fmla="*/ 124108 w 1852173"/>
              <a:gd name="connsiteY5" fmla="*/ 1068095 h 1217444"/>
              <a:gd name="connisteX6" fmla="*/ 314608 w 1852173"/>
              <a:gd name="connsiteY6" fmla="*/ 1201445 h 1217444"/>
              <a:gd name="connisteX7" fmla="*/ 552733 w 1852173"/>
              <a:gd name="connsiteY7" fmla="*/ 1201445 h 1217444"/>
              <a:gd name="connisteX8" fmla="*/ 743233 w 1852173"/>
              <a:gd name="connsiteY8" fmla="*/ 1125245 h 1217444"/>
              <a:gd name="connisteX9" fmla="*/ 867058 w 1852173"/>
              <a:gd name="connsiteY9" fmla="*/ 991895 h 1217444"/>
              <a:gd name="connisteX10" fmla="*/ 943258 w 1852173"/>
              <a:gd name="connsiteY10" fmla="*/ 868070 h 1217444"/>
              <a:gd name="connisteX11" fmla="*/ 1057558 w 1852173"/>
              <a:gd name="connsiteY11" fmla="*/ 763295 h 1217444"/>
              <a:gd name="connisteX12" fmla="*/ 1229008 w 1852173"/>
              <a:gd name="connsiteY12" fmla="*/ 696620 h 1217444"/>
              <a:gd name="connisteX13" fmla="*/ 1476658 w 1852173"/>
              <a:gd name="connsiteY13" fmla="*/ 677570 h 1217444"/>
              <a:gd name="connisteX14" fmla="*/ 1667158 w 1852173"/>
              <a:gd name="connsiteY14" fmla="*/ 687095 h 1217444"/>
              <a:gd name="connisteX15" fmla="*/ 1819558 w 1852173"/>
              <a:gd name="connsiteY15" fmla="*/ 553745 h 1217444"/>
              <a:gd name="connisteX16" fmla="*/ 1848133 w 1852173"/>
              <a:gd name="connsiteY16" fmla="*/ 401345 h 1217444"/>
              <a:gd name="connisteX17" fmla="*/ 1781458 w 1852173"/>
              <a:gd name="connsiteY17" fmla="*/ 229895 h 1217444"/>
              <a:gd name="connisteX18" fmla="*/ 1552858 w 1852173"/>
              <a:gd name="connsiteY18" fmla="*/ 96545 h 1217444"/>
              <a:gd name="connisteX19" fmla="*/ 1257583 w 1852173"/>
              <a:gd name="connsiteY19" fmla="*/ 10820 h 1217444"/>
              <a:gd name="connisteX20" fmla="*/ 933733 w 1852173"/>
              <a:gd name="connsiteY20" fmla="*/ 10820 h 1217444"/>
              <a:gd name="connisteX21" fmla="*/ 647983 w 1852173"/>
              <a:gd name="connsiteY21" fmla="*/ 67970 h 1217444"/>
              <a:gd name="connisteX22" fmla="*/ 486058 w 1852173"/>
              <a:gd name="connsiteY22" fmla="*/ 182270 h 1217444"/>
              <a:gd name="connisteX23" fmla="*/ 324133 w 1852173"/>
              <a:gd name="connsiteY23" fmla="*/ 296570 h 1217444"/>
              <a:gd name="connisteX24" fmla="*/ 276508 w 1852173"/>
              <a:gd name="connsiteY24" fmla="*/ 353720 h 121744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4044" h="2359">
                <a:moveTo>
                  <a:pt x="543" y="0"/>
                </a:moveTo>
                <a:lnTo>
                  <a:pt x="4044" y="0"/>
                </a:lnTo>
                <a:lnTo>
                  <a:pt x="4044" y="656"/>
                </a:lnTo>
                <a:lnTo>
                  <a:pt x="4027" y="657"/>
                </a:lnTo>
                <a:cubicBezTo>
                  <a:pt x="3920" y="665"/>
                  <a:pt x="3814" y="679"/>
                  <a:pt x="3704" y="703"/>
                </a:cubicBezTo>
                <a:cubicBezTo>
                  <a:pt x="3451" y="757"/>
                  <a:pt x="3359" y="806"/>
                  <a:pt x="3187" y="915"/>
                </a:cubicBezTo>
                <a:cubicBezTo>
                  <a:pt x="3015" y="1023"/>
                  <a:pt x="2958" y="1102"/>
                  <a:pt x="2843" y="1248"/>
                </a:cubicBezTo>
                <a:cubicBezTo>
                  <a:pt x="2728" y="1393"/>
                  <a:pt x="2734" y="1478"/>
                  <a:pt x="2613" y="1642"/>
                </a:cubicBezTo>
                <a:cubicBezTo>
                  <a:pt x="2493" y="1805"/>
                  <a:pt x="2429" y="1932"/>
                  <a:pt x="2240" y="2066"/>
                </a:cubicBezTo>
                <a:cubicBezTo>
                  <a:pt x="2051" y="2199"/>
                  <a:pt x="1924" y="2260"/>
                  <a:pt x="1665" y="2308"/>
                </a:cubicBezTo>
                <a:cubicBezTo>
                  <a:pt x="1407" y="2357"/>
                  <a:pt x="1206" y="2393"/>
                  <a:pt x="948" y="2308"/>
                </a:cubicBezTo>
                <a:cubicBezTo>
                  <a:pt x="690" y="2223"/>
                  <a:pt x="557" y="2066"/>
                  <a:pt x="374" y="1884"/>
                </a:cubicBezTo>
                <a:cubicBezTo>
                  <a:pt x="190" y="1702"/>
                  <a:pt x="92" y="1612"/>
                  <a:pt x="29" y="1399"/>
                </a:cubicBezTo>
                <a:cubicBezTo>
                  <a:pt x="-33" y="1187"/>
                  <a:pt x="18" y="1048"/>
                  <a:pt x="58" y="824"/>
                </a:cubicBezTo>
                <a:cubicBezTo>
                  <a:pt x="64" y="789"/>
                  <a:pt x="71" y="755"/>
                  <a:pt x="78" y="723"/>
                </a:cubicBezTo>
                <a:lnTo>
                  <a:pt x="81" y="710"/>
                </a:lnTo>
                <a:lnTo>
                  <a:pt x="86" y="700"/>
                </a:lnTo>
                <a:cubicBezTo>
                  <a:pt x="213" y="462"/>
                  <a:pt x="358" y="237"/>
                  <a:pt x="521" y="28"/>
                </a:cubicBezTo>
                <a:lnTo>
                  <a:pt x="543" y="0"/>
                </a:lnTo>
                <a:close/>
              </a:path>
            </a:pathLst>
          </a:custGeom>
          <a:solidFill>
            <a:srgbClr val="B3D3B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708400" y="556895"/>
            <a:ext cx="600710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dist">
              <a:buClrTx/>
              <a:buSzTx/>
              <a:buFontTx/>
            </a:pPr>
            <a:r>
              <a:rPr lang="zh-CN" altLang="zh-CN" sz="40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anose="020B0500000000000000" charset="-122"/>
                <a:ea typeface="思源黑体" panose="020B0500000000000000" charset="-122"/>
                <a:sym typeface="+mn-ea"/>
              </a:rPr>
              <a:t>体质与砭灸穴位</a:t>
            </a:r>
            <a:endParaRPr lang="zh-CN" altLang="zh-CN" sz="4000" b="1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" panose="020B0500000000000000" charset="-122"/>
              <a:ea typeface="思源黑体" panose="020B05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3240" y="2043430"/>
            <a:ext cx="7252970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 fontAlgn="auto">
              <a:lnSpc>
                <a:spcPct val="200000"/>
              </a:lnSpc>
            </a:pPr>
            <a:r>
              <a:rPr lang="zh-CN" altLang="en-US" sz="20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  <a:sym typeface="+mn-ea"/>
              </a:rPr>
              <a:t>关元——存储真气的丹田关元是任脉的重要穴位之一，"关"，关藏，机关之意。"元"代表元气，为关元</a:t>
            </a:r>
            <a:endParaRPr lang="zh-CN" altLang="en-US" sz="2000" dirty="0" smtClean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  <a:sym typeface="+mn-ea"/>
            </a:endParaRPr>
          </a:p>
          <a:p>
            <a:pPr algn="just" fontAlgn="auto">
              <a:lnSpc>
                <a:spcPct val="200000"/>
              </a:lnSpc>
            </a:pPr>
            <a:r>
              <a:rPr lang="zh-CN" altLang="en-US" sz="20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  <a:sym typeface="+mn-ea"/>
              </a:rPr>
              <a:t>人体内的源动力。"关元"作为重要的玄关，其职责就是守护藏在里面的元气，具有温肾补阳，固本培元的作用。</a:t>
            </a:r>
            <a:endParaRPr lang="zh-CN" altLang="en-US" sz="2000" dirty="0" smtClean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  <a:sym typeface="+mn-ea"/>
            </a:endParaRPr>
          </a:p>
          <a:p>
            <a:pPr algn="just" fontAlgn="auto">
              <a:lnSpc>
                <a:spcPct val="200000"/>
              </a:lnSpc>
            </a:pPr>
            <a:r>
              <a:rPr lang="zh-CN" altLang="en-US" sz="20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  <a:sym typeface="+mn-ea"/>
              </a:rPr>
              <a:t>取穴方法∶采仰卧，放松腹部，在腹正足三里</a:t>
            </a:r>
            <a:endParaRPr lang="zh-CN" altLang="en-US" sz="2000" dirty="0" smtClean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  <a:sym typeface="+mn-ea"/>
            </a:endParaRPr>
          </a:p>
          <a:p>
            <a:pPr algn="just" fontAlgn="auto">
              <a:lnSpc>
                <a:spcPct val="200000"/>
              </a:lnSpc>
            </a:pPr>
            <a:r>
              <a:rPr lang="zh-CN" altLang="en-US" sz="2000" dirty="0" smtClean="0">
                <a:latin typeface="思源黑体" panose="020B0500000000000000" charset="-122"/>
                <a:ea typeface="思源黑体" panose="020B0500000000000000" charset="-122"/>
                <a:cs typeface="思源黑体" panose="020B0500000000000000" charset="-122"/>
                <a:sym typeface="+mn-ea"/>
              </a:rPr>
              <a:t>中线上，脐中直下四横指处取穴。</a:t>
            </a:r>
            <a:endParaRPr lang="zh-CN" altLang="en-US" sz="2000" dirty="0" smtClean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  <a:sym typeface="+mn-ea"/>
            </a:endParaRPr>
          </a:p>
          <a:p>
            <a:pPr algn="just">
              <a:lnSpc>
                <a:spcPct val="150000"/>
              </a:lnSpc>
            </a:pPr>
            <a:endParaRPr lang="zh-CN" altLang="en-US" sz="2000" dirty="0" smtClean="0">
              <a:latin typeface="思源黑体" panose="020B0500000000000000" charset="-122"/>
              <a:ea typeface="思源黑体" panose="020B0500000000000000" charset="-122"/>
              <a:cs typeface="思源黑体" panose="020B0500000000000000" charset="-122"/>
              <a:sym typeface="+mn-ea"/>
            </a:endParaRPr>
          </a:p>
        </p:txBody>
      </p:sp>
      <p:pic>
        <p:nvPicPr>
          <p:cNvPr id="7" name="图片 6" descr="阳虚穴位关元.png"/>
          <p:cNvPicPr>
            <a:picLocks noChangeAspect="1"/>
          </p:cNvPicPr>
          <p:nvPr/>
        </p:nvPicPr>
        <p:blipFill>
          <a:blip r:embed="rId1"/>
          <a:srcRect l="5446" t="17183" r="52910" b="9171"/>
          <a:stretch>
            <a:fillRect/>
          </a:stretch>
        </p:blipFill>
        <p:spPr>
          <a:xfrm>
            <a:off x="8067675" y="1891030"/>
            <a:ext cx="3012440" cy="41459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7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9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7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9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2.xml><?xml version="1.0" encoding="utf-8"?>
<p:tagLst xmlns:p="http://schemas.openxmlformats.org/presentationml/2006/main">
  <p:tag name="commondata" val="eyJoZGlkIjoiZWM5NjQyYmRiNzEwYjQ5NTc3ODZiMjYyYjQ4MTVlYzMifQ==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7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9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7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9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7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9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6425</Words>
  <Application>WPS 演示</Application>
  <PresentationFormat>宽屏</PresentationFormat>
  <Paragraphs>534</Paragraphs>
  <Slides>59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59</vt:i4>
      </vt:variant>
    </vt:vector>
  </HeadingPairs>
  <TitlesOfParts>
    <vt:vector size="70" baseType="lpstr">
      <vt:lpstr>Arial</vt:lpstr>
      <vt:lpstr>宋体</vt:lpstr>
      <vt:lpstr>Wingdings</vt:lpstr>
      <vt:lpstr>微软雅黑</vt:lpstr>
      <vt:lpstr>Wingdings</vt:lpstr>
      <vt:lpstr>思源黑体</vt:lpstr>
      <vt:lpstr>黑体</vt:lpstr>
      <vt:lpstr>Arial Unicode MS</vt:lpstr>
      <vt:lpstr>Calibri</vt:lpstr>
      <vt:lpstr>华文彩云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HB5574</cp:lastModifiedBy>
  <cp:revision>191</cp:revision>
  <dcterms:created xsi:type="dcterms:W3CDTF">2019-06-19T02:08:00Z</dcterms:created>
  <dcterms:modified xsi:type="dcterms:W3CDTF">2024-09-09T01:37:57Z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2052-12.1.0.17827</vt:lpwstr>
  </property>
  <property fmtid="{D5CDD505-2E9C-101B-9397-08002B2CF9AE}" pid="3" name="ICV">
    <vt:lpwstr>FFE34CCD14B340E1B5ACC82C23728CC2_12</vt:lpwstr>
  </property>
</Properties>
</file>