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MiSans Normal" panose="00000500000000000000" charset="-122"/>
      <p:regular r:id="rId23"/>
    </p:embeddedFont>
    <p:embeddedFont>
      <p:font typeface="江西拙楷" panose="02010600040101010101" charset="-122"/>
      <p:regular r:id="rId24"/>
    </p:embeddedFont>
    <p:embeddedFont>
      <p:font typeface="锐字真言体免费商用" panose="02010600030101010101" charset="-122"/>
      <p:regular r:id="rId25"/>
    </p:embeddedFont>
    <p:embeddedFont>
      <p:font typeface="站酷快乐体2016修订版" panose="0201060003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9" userDrawn="1">
          <p15:clr>
            <a:srgbClr val="A4A3A4"/>
          </p15:clr>
        </p15:guide>
        <p15:guide id="2" pos="38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8FE7"/>
    <a:srgbClr val="EE973B"/>
    <a:srgbClr val="FF8A00"/>
    <a:srgbClr val="75C6EC"/>
    <a:srgbClr val="D51F1C"/>
    <a:srgbClr val="F1A459"/>
    <a:srgbClr val="FFE6A3"/>
    <a:srgbClr val="F27674"/>
    <a:srgbClr val="E87853"/>
    <a:srgbClr val="75C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9"/>
        <p:guide pos="38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79.xml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72.xml"/><Relationship Id="rId15" Type="http://schemas.openxmlformats.org/officeDocument/2006/relationships/image" Target="../media/image6.png"/><Relationship Id="rId14" Type="http://schemas.openxmlformats.org/officeDocument/2006/relationships/image" Target="../media/image5.png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image" Target="../media/image5.png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image" Target="../media/image3.png"/><Relationship Id="rId4" Type="http://schemas.openxmlformats.org/officeDocument/2006/relationships/tags" Target="../tags/tag124.xml"/><Relationship Id="rId3" Type="http://schemas.openxmlformats.org/officeDocument/2006/relationships/image" Target="../media/image2.png"/><Relationship Id="rId2" Type="http://schemas.openxmlformats.org/officeDocument/2006/relationships/tags" Target="../tags/tag123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3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35.xml"/><Relationship Id="rId10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image" Target="../media/image3.png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42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tags" Target="../tags/tag144.xml"/><Relationship Id="rId3" Type="http://schemas.openxmlformats.org/officeDocument/2006/relationships/image" Target="../media/image2.png"/><Relationship Id="rId2" Type="http://schemas.openxmlformats.org/officeDocument/2006/relationships/tags" Target="../tags/tag143.xml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../media/image3.png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65.xml"/><Relationship Id="rId11" Type="http://schemas.openxmlformats.org/officeDocument/2006/relationships/image" Target="../media/image13.png"/><Relationship Id="rId10" Type="http://schemas.openxmlformats.org/officeDocument/2006/relationships/tags" Target="../tags/tag164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3.png"/><Relationship Id="rId4" Type="http://schemas.openxmlformats.org/officeDocument/2006/relationships/tags" Target="../tags/tag167.xml"/><Relationship Id="rId3" Type="http://schemas.openxmlformats.org/officeDocument/2006/relationships/image" Target="../media/image2.png"/><Relationship Id="rId20" Type="http://schemas.openxmlformats.org/officeDocument/2006/relationships/notesSlide" Target="../notesSlides/notesSlide16.xml"/><Relationship Id="rId2" Type="http://schemas.openxmlformats.org/officeDocument/2006/relationships/tags" Target="../tags/tag166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image" Target="../media/image5.png"/><Relationship Id="rId13" Type="http://schemas.openxmlformats.org/officeDocument/2006/relationships/tags" Target="../tags/tag174.xml"/><Relationship Id="rId12" Type="http://schemas.openxmlformats.org/officeDocument/2006/relationships/image" Target="../media/image4.png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4.pn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3.png"/><Relationship Id="rId4" Type="http://schemas.openxmlformats.org/officeDocument/2006/relationships/tags" Target="../tags/tag74.xml"/><Relationship Id="rId3" Type="http://schemas.openxmlformats.org/officeDocument/2006/relationships/image" Target="../media/image2.png"/><Relationship Id="rId2" Type="http://schemas.openxmlformats.org/officeDocument/2006/relationships/tags" Target="../tags/tag73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6.png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image" Target="../media/image3.png"/><Relationship Id="rId4" Type="http://schemas.openxmlformats.org/officeDocument/2006/relationships/tags" Target="../tags/tag79.xml"/><Relationship Id="rId3" Type="http://schemas.openxmlformats.org/officeDocument/2006/relationships/image" Target="../media/image2.png"/><Relationship Id="rId2" Type="http://schemas.openxmlformats.org/officeDocument/2006/relationships/tags" Target="../tags/tag78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3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9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4.xml"/><Relationship Id="rId7" Type="http://schemas.openxmlformats.org/officeDocument/2006/relationships/image" Target="../media/image8.png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image" Target="../media/image3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4.png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image" Target="../media/image3.png"/><Relationship Id="rId4" Type="http://schemas.openxmlformats.org/officeDocument/2006/relationships/tags" Target="../tags/tag96.xml"/><Relationship Id="rId3" Type="http://schemas.openxmlformats.org/officeDocument/2006/relationships/image" Target="../media/image2.png"/><Relationship Id="rId2" Type="http://schemas.openxmlformats.org/officeDocument/2006/relationships/tags" Target="../tags/tag95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image" Target="../media/image3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image" Target="../media/image3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16.xml"/><Relationship Id="rId14" Type="http://schemas.openxmlformats.org/officeDocument/2006/relationships/image" Target="../media/image9.png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../media/image10.png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image" Target="../media/image3.png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3280" y="823595"/>
            <a:ext cx="10505440" cy="53765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256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25552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385" y="4195445"/>
            <a:ext cx="2317115" cy="2216150"/>
          </a:xfrm>
          <a:prstGeom prst="rect">
            <a:avLst/>
          </a:prstGeom>
        </p:spPr>
      </p:pic>
      <p:pic>
        <p:nvPicPr>
          <p:cNvPr id="13" name="图片 12" descr="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6405" y="4195445"/>
            <a:ext cx="2880995" cy="266255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970" y="3954780"/>
            <a:ext cx="3154045" cy="291465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064000" y="4790440"/>
            <a:ext cx="4064000" cy="448945"/>
            <a:chOff x="6400" y="7187"/>
            <a:chExt cx="6400" cy="707"/>
          </a:xfrm>
        </p:grpSpPr>
        <p:sp>
          <p:nvSpPr>
            <p:cNvPr id="17" name="圆角矩形 16"/>
            <p:cNvSpPr/>
            <p:nvPr/>
          </p:nvSpPr>
          <p:spPr>
            <a:xfrm>
              <a:off x="7554" y="7187"/>
              <a:ext cx="4093" cy="707"/>
            </a:xfrm>
            <a:prstGeom prst="roundRect">
              <a:avLst>
                <a:gd name="adj" fmla="val 50000"/>
              </a:avLst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400" y="7252"/>
              <a:ext cx="6400" cy="580"/>
            </a:xfrm>
            <a:prstGeom prst="rect">
              <a:avLst/>
            </a:prstGeom>
          </p:spPr>
          <p:txBody>
            <a:bodyPr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zh-CN" altLang="en-US" sz="1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桐湖卫生院：谢兴</a:t>
              </a:r>
              <a:r>
                <a:rPr lang="zh-CN" altLang="en-US" sz="1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胜</a:t>
              </a:r>
              <a:endPara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421255" y="3466465"/>
            <a:ext cx="7350125" cy="109220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4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天气越来越热，呼吁所有人重视对未成年孩子进行防溺水教育工作，提高防溺水的自觉性和识别险情、紧急避险、遇险逃生的能力。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174740" y="1382395"/>
            <a:ext cx="4703445" cy="2106295"/>
            <a:chOff x="9724" y="2093"/>
            <a:chExt cx="7407" cy="3317"/>
          </a:xfrm>
        </p:grpSpPr>
        <p:sp>
          <p:nvSpPr>
            <p:cNvPr id="27" name="文本框 26"/>
            <p:cNvSpPr txBox="1"/>
            <p:nvPr>
              <p:custDataLst>
                <p:tags r:id="rId6"/>
              </p:custDataLst>
            </p:nvPr>
          </p:nvSpPr>
          <p:spPr>
            <a:xfrm>
              <a:off x="9724" y="2305"/>
              <a:ext cx="2416" cy="2731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85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谨</a:t>
              </a:r>
              <a:endParaRPr lang="zh-CN" altLang="en-US" sz="85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7"/>
              </p:custDataLst>
            </p:nvPr>
          </p:nvSpPr>
          <p:spPr>
            <a:xfrm>
              <a:off x="11337" y="2397"/>
              <a:ext cx="2416" cy="2731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85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防</a:t>
              </a:r>
              <a:endParaRPr lang="zh-CN" altLang="en-US" sz="85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2951" y="2093"/>
              <a:ext cx="2416" cy="3159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9000">
                  <a:ln w="19050">
                    <a:noFill/>
                    <a:prstDash val="solid"/>
                  </a:ln>
                  <a:solidFill>
                    <a:srgbClr val="1C8FE7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溺</a:t>
              </a:r>
              <a:endParaRPr lang="zh-CN" altLang="en-US" sz="9000">
                <a:ln w="19050">
                  <a:noFill/>
                  <a:prstDash val="solid"/>
                </a:ln>
                <a:solidFill>
                  <a:srgbClr val="1C8FE7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4715" y="2228"/>
              <a:ext cx="2416" cy="3182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9000">
                  <a:ln w="19050">
                    <a:noFill/>
                    <a:prstDash val="solid"/>
                  </a:ln>
                  <a:solidFill>
                    <a:srgbClr val="1C8FE7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水</a:t>
              </a:r>
              <a:endParaRPr lang="zh-CN" altLang="en-US" sz="9000">
                <a:ln w="19050">
                  <a:noFill/>
                  <a:prstDash val="solid"/>
                </a:ln>
                <a:solidFill>
                  <a:srgbClr val="1C8FE7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pic>
          <p:nvPicPr>
            <p:cNvPr id="34" name="图片 33" descr="18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842" y="2949"/>
              <a:ext cx="777" cy="731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1540510" y="1400175"/>
            <a:ext cx="4783455" cy="2047875"/>
            <a:chOff x="2426" y="2121"/>
            <a:chExt cx="7533" cy="3225"/>
          </a:xfrm>
        </p:grpSpPr>
        <p:sp>
          <p:nvSpPr>
            <p:cNvPr id="19" name="文本框 18"/>
            <p:cNvSpPr txBox="1"/>
            <p:nvPr/>
          </p:nvSpPr>
          <p:spPr>
            <a:xfrm>
              <a:off x="2633" y="2355"/>
              <a:ext cx="2416" cy="2794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88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珍</a:t>
              </a:r>
              <a:endParaRPr lang="zh-CN" altLang="en-US" sz="88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4316" y="2121"/>
              <a:ext cx="2416" cy="313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84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爱</a:t>
              </a:r>
              <a:endParaRPr lang="zh-CN" altLang="en-US" sz="84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2"/>
              </p:custDataLst>
            </p:nvPr>
          </p:nvSpPr>
          <p:spPr>
            <a:xfrm>
              <a:off x="5881" y="2187"/>
              <a:ext cx="2416" cy="3159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9200">
                  <a:ln w="19050">
                    <a:noFill/>
                    <a:prstDash val="solid"/>
                  </a:ln>
                  <a:solidFill>
                    <a:srgbClr val="1C8FE7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生</a:t>
              </a:r>
              <a:endParaRPr lang="zh-CN" altLang="en-US" sz="9200">
                <a:ln w="19050">
                  <a:noFill/>
                  <a:prstDash val="solid"/>
                </a:ln>
                <a:solidFill>
                  <a:srgbClr val="1C8FE7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7543" y="2124"/>
              <a:ext cx="2416" cy="3138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>
                <a:lnSpc>
                  <a:spcPct val="120000"/>
                </a:lnSpc>
              </a:pPr>
              <a:r>
                <a:rPr lang="zh-CN" altLang="en-US" sz="9200">
                  <a:ln w="19050">
                    <a:noFill/>
                    <a:prstDash val="solid"/>
                  </a:ln>
                  <a:solidFill>
                    <a:srgbClr val="1C8FE7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锐字真言体免费商用" panose="02010600030101010101" charset="-122"/>
                  <a:sym typeface="+mn-ea"/>
                </a:rPr>
                <a:t>命</a:t>
              </a:r>
              <a:endParaRPr lang="zh-CN" altLang="en-US" sz="9200">
                <a:ln w="19050">
                  <a:noFill/>
                  <a:prstDash val="solid"/>
                </a:ln>
                <a:solidFill>
                  <a:srgbClr val="1C8FE7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锐字真言体免费商用" panose="02010600030101010101" charset="-122"/>
                <a:sym typeface="+mn-ea"/>
              </a:endParaRPr>
            </a:p>
          </p:txBody>
        </p:sp>
        <p:pic>
          <p:nvPicPr>
            <p:cNvPr id="33" name="图片 32" descr="18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26" y="4006"/>
              <a:ext cx="1605" cy="1082"/>
            </a:xfrm>
            <a:prstGeom prst="rect">
              <a:avLst/>
            </a:prstGeom>
          </p:spPr>
        </p:pic>
        <p:pic>
          <p:nvPicPr>
            <p:cNvPr id="36" name="图片 35" descr="1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190" y="3242"/>
              <a:ext cx="898" cy="642"/>
            </a:xfrm>
            <a:prstGeom prst="rect">
              <a:avLst/>
            </a:prstGeom>
          </p:spPr>
        </p:pic>
      </p:grpSp>
    </p:spTree>
    <p:custDataLst>
      <p:tags r:id="rId16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3280" y="823595"/>
            <a:ext cx="10505440" cy="53765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256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25552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090" y="4195445"/>
            <a:ext cx="2317115" cy="2216150"/>
          </a:xfrm>
          <a:prstGeom prst="rect">
            <a:avLst/>
          </a:prstGeom>
        </p:spPr>
      </p:pic>
      <p:pic>
        <p:nvPicPr>
          <p:cNvPr id="13" name="图片 12" descr="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6405" y="4195445"/>
            <a:ext cx="2880995" cy="266255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970" y="3954780"/>
            <a:ext cx="3154045" cy="29146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498725" y="4387215"/>
            <a:ext cx="7194550" cy="3492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4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溺水者的营救黄金时间是事发30秒。如能及时发现溺水迹象，生命或可挽回！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97818" y="1682115"/>
            <a:ext cx="1396365" cy="1021080"/>
            <a:chOff x="8406" y="2649"/>
            <a:chExt cx="2344" cy="1714"/>
          </a:xfrm>
        </p:grpSpPr>
        <p:sp>
          <p:nvSpPr>
            <p:cNvPr id="22" name="椭圆 21"/>
            <p:cNvSpPr/>
            <p:nvPr/>
          </p:nvSpPr>
          <p:spPr>
            <a:xfrm>
              <a:off x="8743" y="2649"/>
              <a:ext cx="1714" cy="1714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406" y="2887"/>
              <a:ext cx="2344" cy="1241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江西拙楷" panose="02010600040101010101" charset="-122"/>
                  <a:ea typeface="江西拙楷" panose="02010600040101010101" charset="-122"/>
                </a:rPr>
                <a:t>03</a:t>
              </a:r>
              <a:endParaRPr lang="en-US" altLang="zh-CN" sz="360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42963" y="2703830"/>
            <a:ext cx="10506075" cy="1727835"/>
            <a:chOff x="1328" y="4258"/>
            <a:chExt cx="16545" cy="2721"/>
          </a:xfrm>
        </p:grpSpPr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328" y="4258"/>
              <a:ext cx="16545" cy="2462"/>
            </a:xfrm>
            <a:prstGeom prst="rect">
              <a:avLst/>
            </a:prstGeom>
            <a:effectLst/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>
                <a:lnSpc>
                  <a:spcPct val="110000"/>
                </a:lnSpc>
              </a:pPr>
              <a:r>
                <a:rPr lang="zh-CN" altLang="en-US" sz="8300" spc="-1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遭遇溺水如何</a:t>
              </a:r>
              <a:r>
                <a:rPr lang="zh-CN" altLang="en-US" sz="8300" spc="-100">
                  <a:ln w="19050">
                    <a:noFill/>
                    <a:prstDash val="solid"/>
                  </a:ln>
                  <a:solidFill>
                    <a:srgbClr val="1C8FE7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自救</a:t>
              </a:r>
              <a:endParaRPr lang="zh-CN" altLang="en-US" sz="8300" b="1" spc="-100">
                <a:ln w="19050">
                  <a:noFill/>
                  <a:prstDash val="solid"/>
                </a:ln>
                <a:solidFill>
                  <a:srgbClr val="1C8FE7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站酷快乐体2016修订版" panose="02010600030101010101" charset="-122"/>
              </a:endParaRPr>
            </a:p>
          </p:txBody>
        </p:sp>
        <p:pic>
          <p:nvPicPr>
            <p:cNvPr id="33" name="图片 32" descr="18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 rot="18720000">
              <a:off x="15419" y="5895"/>
              <a:ext cx="1295" cy="873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02030" cy="652780"/>
            <a:chOff x="1666" y="1553"/>
            <a:chExt cx="1578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87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03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722755" y="1028700"/>
            <a:ext cx="437388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遭遇溺水如何自救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6"/>
            </p:custDataLst>
          </p:nvPr>
        </p:nvSpPr>
        <p:spPr>
          <a:xfrm>
            <a:off x="5745480" y="2114550"/>
            <a:ext cx="2801620" cy="452755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848985" y="2151380"/>
            <a:ext cx="298958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学会溺水时的自救方法：</a:t>
            </a:r>
            <a:endParaRPr lang="zh-CN" altLang="en-US" sz="18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5662295" y="2634615"/>
            <a:ext cx="4991735" cy="21812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7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①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不要慌张，发现周围有人时立即呼救;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l">
              <a:lnSpc>
                <a:spcPct val="17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②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放松全身，让身体飘浮在水面上，将头部浮出水面，用脚踢水，防止体力丧失，等待救援;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l">
              <a:lnSpc>
                <a:spcPct val="17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③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身体下沉时，可将手掌向下压;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l">
              <a:lnSpc>
                <a:spcPct val="17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④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如果在水中突然抽筋，又无法靠岸时，立即求救。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5688965" y="4825365"/>
            <a:ext cx="525081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</a:pPr>
            <a:r>
              <a:rPr lang="zh-CN" altLang="en-US" sz="1600" spc="160" dirty="0">
                <a:solidFill>
                  <a:srgbClr val="EE973B"/>
                </a:solidFill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如周围无人，可深吸一口气潜入水中，伸直抽筋的那条腿，用手将脚趾向上扳，以解除抽筋。</a:t>
            </a:r>
            <a:endParaRPr lang="zh-CN" altLang="en-US" sz="1600" spc="160" dirty="0">
              <a:solidFill>
                <a:srgbClr val="EE973B"/>
              </a:solidFill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pic>
        <p:nvPicPr>
          <p:cNvPr id="21" name="图片 20" descr="2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0830" y="1920240"/>
            <a:ext cx="3906520" cy="373507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ldLvl="0" animBg="1"/>
      <p:bldP spid="14" grpId="0"/>
      <p:bldP spid="1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02030" cy="652780"/>
            <a:chOff x="1666" y="1553"/>
            <a:chExt cx="1578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87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03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722755" y="1028700"/>
            <a:ext cx="437388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遭遇溺水如何自救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21410" y="2521585"/>
            <a:ext cx="9819640" cy="81153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8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ea"/>
              </a:rPr>
              <a:t>①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sym typeface="+mn-ea"/>
              </a:rPr>
              <a:t>对于手脚抽筋者，若是手指抽筋，则可将手握拳，然后用力张开，迅速反复多做几次，直到抽筋消除为止；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sym typeface="思源黑体 CN Normal" panose="020B0400000000000000" pitchFamily="3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1121410" y="3144520"/>
            <a:ext cx="10159365" cy="9772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8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ea"/>
              </a:rPr>
              <a:t>②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sym typeface="+mn-ea"/>
              </a:rPr>
              <a:t>若是小腿或脚趾抽筋，先吸一口气仰浮水上，用抽筋肢体对侧的手握住抽筋肢体的脚趾，并用力向身体方向拉，同时用同侧的手掌压在抽筋肢体的膝盖上，帮助抽筋腿伸直；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21410" y="4149090"/>
            <a:ext cx="6186805" cy="5340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8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ea"/>
              </a:rPr>
              <a:t>③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要是大腿抽筋的话，可同样采用拉长抽筋肌肉的办法解决。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1188085" y="2021205"/>
            <a:ext cx="2285365" cy="452755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291590" y="2058035"/>
            <a:ext cx="228282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水中抽筋自救法：</a:t>
            </a:r>
            <a:endParaRPr lang="zh-CN" altLang="en-US" sz="18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23" name="图片 22" descr="1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215" y="3632835"/>
            <a:ext cx="3221990" cy="24968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ldLvl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3280" y="823595"/>
            <a:ext cx="10505440" cy="53765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256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25552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090" y="4195445"/>
            <a:ext cx="2317115" cy="2216150"/>
          </a:xfrm>
          <a:prstGeom prst="rect">
            <a:avLst/>
          </a:prstGeom>
        </p:spPr>
      </p:pic>
      <p:pic>
        <p:nvPicPr>
          <p:cNvPr id="13" name="图片 12" descr="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6405" y="4195445"/>
            <a:ext cx="2880995" cy="266255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970" y="3954780"/>
            <a:ext cx="3154045" cy="2914650"/>
          </a:xfrm>
          <a:prstGeom prst="rect">
            <a:avLst/>
          </a:prstGeom>
        </p:spPr>
      </p:pic>
      <p:pic>
        <p:nvPicPr>
          <p:cNvPr id="14" name="图片 13" descr="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345" y="4591685"/>
            <a:ext cx="1553210" cy="143764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842963" y="2730500"/>
            <a:ext cx="10506075" cy="1563370"/>
          </a:xfrm>
          <a:prstGeom prst="rect">
            <a:avLst/>
          </a:prstGeom>
          <a:effectLst/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10000"/>
              </a:lnSpc>
            </a:pPr>
            <a:r>
              <a:rPr lang="zh-CN" altLang="en-US" sz="83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站酷快乐体2016修订版" panose="02010600030101010101" charset="-122"/>
              </a:rPr>
              <a:t>同伴落水</a:t>
            </a:r>
            <a:r>
              <a:rPr lang="zh-CN" altLang="en-US" sz="8300">
                <a:ln w="19050">
                  <a:noFill/>
                  <a:prstDash val="solid"/>
                </a:ln>
                <a:solidFill>
                  <a:srgbClr val="1C8FE7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站酷快乐体2016修订版" panose="02010600030101010101" charset="-122"/>
              </a:rPr>
              <a:t>怎么办</a:t>
            </a:r>
            <a:endParaRPr lang="zh-CN" altLang="en-US" sz="8300">
              <a:ln w="19050">
                <a:noFill/>
                <a:prstDash val="solid"/>
              </a:ln>
              <a:solidFill>
                <a:srgbClr val="1C8FE7"/>
              </a:solidFill>
              <a:effectLst/>
              <a:latin typeface="江西拙楷" panose="02010600040101010101" charset="-122"/>
              <a:ea typeface="江西拙楷" panose="02010600040101010101" charset="-122"/>
              <a:cs typeface="站酷快乐体2016修订版" panose="0201060003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98725" y="4387215"/>
            <a:ext cx="7194550" cy="60769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4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一旦发现有人落水，应立即采取措施施救。如果您没有专业救援经验，请及时拨打当地的急救电话或水上救援电话，并告知详细的落水地点和情况，等待救援人员的到来。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47030" y="1682115"/>
            <a:ext cx="1366520" cy="998855"/>
            <a:chOff x="8428" y="2649"/>
            <a:chExt cx="2344" cy="1714"/>
          </a:xfrm>
        </p:grpSpPr>
        <p:sp>
          <p:nvSpPr>
            <p:cNvPr id="22" name="椭圆 21"/>
            <p:cNvSpPr/>
            <p:nvPr/>
          </p:nvSpPr>
          <p:spPr>
            <a:xfrm>
              <a:off x="8743" y="2649"/>
              <a:ext cx="1714" cy="1714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428" y="2887"/>
              <a:ext cx="2344" cy="1203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江西拙楷" panose="02010600040101010101" charset="-122"/>
                  <a:ea typeface="江西拙楷" panose="02010600040101010101" charset="-122"/>
                </a:rPr>
                <a:t>04</a:t>
              </a:r>
              <a:endParaRPr lang="en-US" altLang="zh-CN" sz="360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02030" cy="652780"/>
            <a:chOff x="1666" y="1553"/>
            <a:chExt cx="1578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87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04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722755" y="1028700"/>
            <a:ext cx="437388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同伴落水怎么办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6"/>
            </p:custDataLst>
          </p:nvPr>
        </p:nvSpPr>
        <p:spPr>
          <a:xfrm>
            <a:off x="1174750" y="1861185"/>
            <a:ext cx="1387475" cy="41275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1294765" y="1871345"/>
            <a:ext cx="142748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大声呼救</a:t>
            </a:r>
            <a:endParaRPr lang="zh-CN" altLang="en-US" sz="18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70940" y="2259965"/>
            <a:ext cx="990473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碰到有人溺水，不要慌乱，第一时间要大声呼叫，找大人帮忙，同时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拨打110报警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，如果有多个同伴在一起,要派出一人去寻求大人帮助。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8"/>
            </p:custDataLst>
          </p:nvPr>
        </p:nvSpPr>
        <p:spPr>
          <a:xfrm>
            <a:off x="1174750" y="3274060"/>
            <a:ext cx="1607185" cy="41275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294765" y="3297555"/>
            <a:ext cx="142748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寻找漂流物</a:t>
            </a:r>
            <a:endParaRPr lang="zh-CN" altLang="en-US" sz="18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70940" y="3654425"/>
            <a:ext cx="990473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寻找身边的漂浮物抛向溺水者，如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救生圈、木板</a:t>
            </a:r>
            <a:r>
              <a:rPr lang="zh-CN" altLang="en-US" sz="160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等;如果没有漂浮物，也可以在书包里装满矿泉水瓶抛给溺水者。</a:t>
            </a:r>
            <a:endParaRPr lang="zh-CN" altLang="en-US" sz="160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29" name="圆角矩形 28"/>
          <p:cNvSpPr/>
          <p:nvPr>
            <p:custDataLst>
              <p:tags r:id="rId10"/>
            </p:custDataLst>
          </p:nvPr>
        </p:nvSpPr>
        <p:spPr>
          <a:xfrm>
            <a:off x="1170940" y="4623435"/>
            <a:ext cx="2132965" cy="41275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11"/>
            </p:custDataLst>
          </p:nvPr>
        </p:nvSpPr>
        <p:spPr>
          <a:xfrm>
            <a:off x="1290955" y="4633595"/>
            <a:ext cx="214820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寻找竹竿和树枝</a:t>
            </a:r>
            <a:endParaRPr lang="zh-CN" altLang="en-US" sz="18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70940" y="5048885"/>
            <a:ext cx="990473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ea"/>
              </a:rPr>
              <a:t>寻找竹竿、树枝等递给落水者，也可以把衣服打成绳结抛给落水者,救人时要趴在地上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ea"/>
              </a:rPr>
              <a:t>降低重心</a:t>
            </a:r>
            <a:r>
              <a:rPr lang="zh-CN" altLang="en-US" sz="160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ea"/>
              </a:rPr>
              <a:t>，以免被拉入水中</a:t>
            </a:r>
            <a:r>
              <a:rPr lang="zh-CN" altLang="en-US" sz="160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ea"/>
              </a:rPr>
              <a:t>。</a:t>
            </a:r>
            <a:endParaRPr lang="zh-CN" altLang="en-US" sz="160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ldLvl="0" animBg="1"/>
      <p:bldP spid="22" grpId="0"/>
      <p:bldP spid="15" grpId="0" bldLvl="0" animBg="1"/>
      <p:bldP spid="17" grpId="0"/>
      <p:bldP spid="29" grpId="0" bldLvl="0" animBg="1"/>
      <p:bldP spid="30" grpId="0"/>
      <p:bldP spid="11" grpId="0"/>
      <p:bldP spid="23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02030" cy="652780"/>
            <a:chOff x="1666" y="1553"/>
            <a:chExt cx="1578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87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04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722755" y="1028700"/>
            <a:ext cx="437388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同伴落水怎么办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18" name="圆角矩形 17"/>
          <p:cNvSpPr/>
          <p:nvPr>
            <p:custDataLst>
              <p:tags r:id="rId6"/>
            </p:custDataLst>
          </p:nvPr>
        </p:nvSpPr>
        <p:spPr>
          <a:xfrm>
            <a:off x="5936615" y="2136140"/>
            <a:ext cx="2308225" cy="41275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6056630" y="2146300"/>
            <a:ext cx="227076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不能直接下水施救</a:t>
            </a:r>
            <a:endParaRPr lang="zh-CN" altLang="en-US" sz="18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32805" y="2534920"/>
            <a:ext cx="467995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不能直接跳下水施救，未成年人没有足够的能力下水救溺水者，千万不能下水救人以免发生群死群伤的悲剧</a:t>
            </a:r>
            <a:endParaRPr lang="zh-CN" altLang="en-US" sz="160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7" name="圆角矩形 6"/>
          <p:cNvSpPr/>
          <p:nvPr>
            <p:custDataLst>
              <p:tags r:id="rId8"/>
            </p:custDataLst>
          </p:nvPr>
        </p:nvSpPr>
        <p:spPr>
          <a:xfrm>
            <a:off x="5932805" y="4161155"/>
            <a:ext cx="2308225" cy="41275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052820" y="4171315"/>
            <a:ext cx="227076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不能手拉手施救</a:t>
            </a:r>
            <a:endParaRPr lang="zh-CN" altLang="en-US" sz="18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928995" y="4559935"/>
            <a:ext cx="467995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不能手拉手施救。落水者力大无比，稍有不留神就会被落水者拉下水，造成连环溺水的悲剧。</a:t>
            </a:r>
            <a:endParaRPr lang="zh-CN" altLang="en-US" sz="160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pic>
        <p:nvPicPr>
          <p:cNvPr id="19" name="图片 18" descr="1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030" y="1577340"/>
            <a:ext cx="4814570" cy="361124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ldLvl="0" animBg="1"/>
      <p:bldP spid="22" grpId="0"/>
      <p:bldP spid="11" grpId="0"/>
      <p:bldP spid="7" grpId="0" bldLvl="0" animBg="1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3280" y="823595"/>
            <a:ext cx="10505440" cy="53765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256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25552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385" y="4195445"/>
            <a:ext cx="2317115" cy="2216150"/>
          </a:xfrm>
          <a:prstGeom prst="rect">
            <a:avLst/>
          </a:prstGeom>
        </p:spPr>
      </p:pic>
      <p:pic>
        <p:nvPicPr>
          <p:cNvPr id="13" name="图片 12" descr="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6405" y="4195445"/>
            <a:ext cx="2880995" cy="266255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970" y="3954780"/>
            <a:ext cx="3154045" cy="29146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20938" y="3950970"/>
            <a:ext cx="7350125" cy="60769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4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天气越来越热，希望广大家长重视对未成年孩子进行防溺水教育工作，提高防溺水的自觉性和识别险情、紧急避险、遇险逃生的能力。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556510" y="1439545"/>
            <a:ext cx="7193280" cy="1940560"/>
            <a:chOff x="4026" y="2267"/>
            <a:chExt cx="11328" cy="3056"/>
          </a:xfrm>
        </p:grpSpPr>
        <p:grpSp>
          <p:nvGrpSpPr>
            <p:cNvPr id="24" name="组合 23"/>
            <p:cNvGrpSpPr/>
            <p:nvPr/>
          </p:nvGrpSpPr>
          <p:grpSpPr>
            <a:xfrm>
              <a:off x="4026" y="2267"/>
              <a:ext cx="11328" cy="2924"/>
              <a:chOff x="4026" y="2267"/>
              <a:chExt cx="11328" cy="29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026" y="2267"/>
                <a:ext cx="11329" cy="2924"/>
                <a:chOff x="4026" y="2204"/>
                <a:chExt cx="11329" cy="2924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4026" y="2204"/>
                  <a:ext cx="2578" cy="2672"/>
                </a:xfrm>
                <a:prstGeom prst="rect">
                  <a:avLst/>
                </a:prstGeom>
              </p:spPr>
              <p:txBody>
                <a:bodyPr wrap="square"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>
                    <a:lnSpc>
                      <a:spcPct val="110000"/>
                    </a:lnSpc>
                  </a:pPr>
                  <a:r>
                    <a:rPr lang="zh-CN" altLang="en-US" sz="10000">
                      <a:ln w="19050">
                        <a:noFill/>
                        <a:prstDash val="solid"/>
                      </a:ln>
                      <a:solidFill>
                        <a:srgbClr val="1C8FE7"/>
                      </a:solidFill>
                      <a:effectLst/>
                      <a:latin typeface="江西拙楷" panose="02010600040101010101" charset="-122"/>
                      <a:ea typeface="江西拙楷" panose="02010600040101010101" charset="-122"/>
                      <a:cs typeface="站酷快乐体2016修订版" panose="02010600030101010101" charset="-122"/>
                      <a:sym typeface="+mn-ea"/>
                    </a:rPr>
                    <a:t>感</a:t>
                  </a:r>
                  <a:endParaRPr lang="zh-CN" altLang="en-US" sz="10000">
                    <a:ln w="19050">
                      <a:noFill/>
                      <a:prstDash val="solid"/>
                    </a:ln>
                    <a:solidFill>
                      <a:srgbClr val="1C8FE7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  <a:cs typeface="站酷快乐体2016修订版" panose="02010600030101010101" charset="-122"/>
                    <a:sym typeface="+mn-ea"/>
                  </a:endParaRPr>
                </a:p>
              </p:txBody>
            </p:sp>
            <p:sp>
              <p:nvSpPr>
                <p:cNvPr id="10" name="文本框 9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5858" y="2401"/>
                  <a:ext cx="2578" cy="2672"/>
                </a:xfrm>
                <a:prstGeom prst="rect">
                  <a:avLst/>
                </a:prstGeom>
              </p:spPr>
              <p:txBody>
                <a:bodyPr wrap="square"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>
                    <a:lnSpc>
                      <a:spcPct val="110000"/>
                    </a:lnSpc>
                  </a:pPr>
                  <a:r>
                    <a:rPr lang="zh-CN" altLang="en-US" sz="9600">
                      <a:ln w="19050">
                        <a:noFill/>
                        <a:prstDash val="solid"/>
                      </a:ln>
                      <a:solidFill>
                        <a:srgbClr val="1C8FE7"/>
                      </a:solidFill>
                      <a:effectLst/>
                      <a:latin typeface="江西拙楷" panose="02010600040101010101" charset="-122"/>
                      <a:ea typeface="江西拙楷" panose="02010600040101010101" charset="-122"/>
                      <a:cs typeface="站酷快乐体2016修订版" panose="02010600030101010101" charset="-122"/>
                      <a:sym typeface="+mn-ea"/>
                    </a:rPr>
                    <a:t>谢</a:t>
                  </a:r>
                  <a:endParaRPr lang="zh-CN" altLang="en-US" sz="9600">
                    <a:ln w="19050">
                      <a:noFill/>
                      <a:prstDash val="solid"/>
                    </a:ln>
                    <a:solidFill>
                      <a:srgbClr val="EE973B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  <a:cs typeface="站酷快乐体2016修订版" panose="02010600030101010101" charset="-122"/>
                    <a:sym typeface="+mn-ea"/>
                  </a:endParaRPr>
                </a:p>
              </p:txBody>
            </p:sp>
            <p:sp>
              <p:nvSpPr>
                <p:cNvPr id="12" name="文本框 11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7709" y="2233"/>
                  <a:ext cx="2578" cy="2672"/>
                </a:xfrm>
                <a:prstGeom prst="rect">
                  <a:avLst/>
                </a:prstGeom>
              </p:spPr>
              <p:txBody>
                <a:bodyPr wrap="square"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>
                    <a:lnSpc>
                      <a:spcPct val="110000"/>
                    </a:lnSpc>
                  </a:pPr>
                  <a:r>
                    <a:rPr lang="zh-CN" altLang="en-US" sz="9200">
                      <a:ln w="19050">
                        <a:noFill/>
                        <a:prstDash val="solid"/>
                      </a:ln>
                      <a:solidFill>
                        <a:srgbClr val="EE973B"/>
                      </a:solidFill>
                      <a:effectLst/>
                      <a:latin typeface="江西拙楷" panose="02010600040101010101" charset="-122"/>
                      <a:ea typeface="江西拙楷" panose="02010600040101010101" charset="-122"/>
                      <a:cs typeface="站酷快乐体2016修订版" panose="02010600030101010101" charset="-122"/>
                      <a:sym typeface="+mn-ea"/>
                    </a:rPr>
                    <a:t>您</a:t>
                  </a:r>
                  <a:endParaRPr lang="zh-CN" altLang="en-US" sz="9200">
                    <a:ln w="19050">
                      <a:noFill/>
                      <a:prstDash val="solid"/>
                    </a:ln>
                    <a:solidFill>
                      <a:srgbClr val="EE973B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  <a:cs typeface="站酷快乐体2016修订版" panose="02010600030101010101" charset="-122"/>
                    <a:sym typeface="+mn-ea"/>
                  </a:endParaRPr>
                </a:p>
              </p:txBody>
            </p:sp>
            <p:sp>
              <p:nvSpPr>
                <p:cNvPr id="15" name="文本框 14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9454" y="2456"/>
                  <a:ext cx="2578" cy="2672"/>
                </a:xfrm>
                <a:prstGeom prst="rect">
                  <a:avLst/>
                </a:prstGeom>
              </p:spPr>
              <p:txBody>
                <a:bodyPr wrap="square"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>
                    <a:lnSpc>
                      <a:spcPct val="110000"/>
                    </a:lnSpc>
                  </a:pPr>
                  <a:r>
                    <a:rPr lang="zh-CN" altLang="en-US" sz="8800">
                      <a:ln w="19050">
                        <a:noFill/>
                        <a:prstDash val="solid"/>
                      </a:ln>
                      <a:solidFill>
                        <a:srgbClr val="EE973B"/>
                      </a:solidFill>
                      <a:effectLst/>
                      <a:latin typeface="江西拙楷" panose="02010600040101010101" charset="-122"/>
                      <a:ea typeface="江西拙楷" panose="02010600040101010101" charset="-122"/>
                      <a:cs typeface="站酷快乐体2016修订版" panose="02010600030101010101" charset="-122"/>
                      <a:sym typeface="+mn-ea"/>
                    </a:rPr>
                    <a:t>的</a:t>
                  </a:r>
                  <a:endParaRPr lang="zh-CN" altLang="en-US" sz="8800">
                    <a:ln w="19050">
                      <a:noFill/>
                      <a:prstDash val="solid"/>
                    </a:ln>
                    <a:solidFill>
                      <a:srgbClr val="EE973B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  <a:cs typeface="站酷快乐体2016修订版" panose="02010600030101010101" charset="-122"/>
                    <a:sym typeface="+mn-ea"/>
                  </a:endParaRPr>
                </a:p>
              </p:txBody>
            </p:sp>
            <p:sp>
              <p:nvSpPr>
                <p:cNvPr id="19" name="文本框 18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1056" y="2254"/>
                  <a:ext cx="2578" cy="2672"/>
                </a:xfrm>
                <a:prstGeom prst="rect">
                  <a:avLst/>
                </a:prstGeom>
              </p:spPr>
              <p:txBody>
                <a:bodyPr wrap="square"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>
                    <a:lnSpc>
                      <a:spcPct val="110000"/>
                    </a:lnSpc>
                  </a:pPr>
                  <a:r>
                    <a:rPr lang="zh-CN" altLang="en-US" sz="9500">
                      <a:ln w="19050">
                        <a:noFill/>
                        <a:prstDash val="solid"/>
                      </a:ln>
                      <a:solidFill>
                        <a:srgbClr val="EE973B"/>
                      </a:solidFill>
                      <a:effectLst/>
                      <a:latin typeface="江西拙楷" panose="02010600040101010101" charset="-122"/>
                      <a:ea typeface="江西拙楷" panose="02010600040101010101" charset="-122"/>
                      <a:cs typeface="站酷快乐体2016修订版" panose="02010600030101010101" charset="-122"/>
                      <a:sym typeface="+mn-ea"/>
                    </a:rPr>
                    <a:t>观</a:t>
                  </a:r>
                  <a:endParaRPr lang="zh-CN" altLang="en-US" sz="9500">
                    <a:ln w="19050">
                      <a:noFill/>
                      <a:prstDash val="solid"/>
                    </a:ln>
                    <a:solidFill>
                      <a:srgbClr val="EE973B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  <a:cs typeface="站酷快乐体2016修订版" panose="02010600030101010101" charset="-122"/>
                    <a:sym typeface="+mn-ea"/>
                  </a:endParaRPr>
                </a:p>
              </p:txBody>
            </p:sp>
            <p:sp>
              <p:nvSpPr>
                <p:cNvPr id="22" name="文本框 21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2777" y="2324"/>
                  <a:ext cx="2578" cy="2672"/>
                </a:xfrm>
                <a:prstGeom prst="rect">
                  <a:avLst/>
                </a:prstGeom>
              </p:spPr>
              <p:txBody>
                <a:bodyPr wrap="square"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>
                    <a:lnSpc>
                      <a:spcPct val="110000"/>
                    </a:lnSpc>
                  </a:pPr>
                  <a:r>
                    <a:rPr lang="zh-CN" altLang="en-US" sz="9200">
                      <a:ln w="19050">
                        <a:noFill/>
                        <a:prstDash val="solid"/>
                      </a:ln>
                      <a:solidFill>
                        <a:srgbClr val="EE973B"/>
                      </a:solidFill>
                      <a:effectLst/>
                      <a:latin typeface="江西拙楷" panose="02010600040101010101" charset="-122"/>
                      <a:ea typeface="江西拙楷" panose="02010600040101010101" charset="-122"/>
                      <a:cs typeface="站酷快乐体2016修订版" panose="02010600030101010101" charset="-122"/>
                      <a:sym typeface="+mn-ea"/>
                    </a:rPr>
                    <a:t>看</a:t>
                  </a:r>
                  <a:endParaRPr lang="zh-CN" altLang="en-US" sz="9200">
                    <a:ln w="19050">
                      <a:noFill/>
                      <a:prstDash val="solid"/>
                    </a:ln>
                    <a:solidFill>
                      <a:srgbClr val="EE973B"/>
                    </a:solidFill>
                    <a:effectLst/>
                    <a:latin typeface="江西拙楷" panose="02010600040101010101" charset="-122"/>
                    <a:ea typeface="江西拙楷" panose="02010600040101010101" charset="-122"/>
                    <a:cs typeface="站酷快乐体2016修订版" panose="02010600030101010101" charset="-122"/>
                    <a:sym typeface="+mn-ea"/>
                  </a:endParaRPr>
                </a:p>
              </p:txBody>
            </p:sp>
          </p:grpSp>
          <p:pic>
            <p:nvPicPr>
              <p:cNvPr id="34" name="图片 33" descr="187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6141" y="2387"/>
                <a:ext cx="968" cy="910"/>
              </a:xfrm>
              <a:prstGeom prst="rect">
                <a:avLst/>
              </a:prstGeom>
            </p:spPr>
          </p:pic>
        </p:grpSp>
        <p:pic>
          <p:nvPicPr>
            <p:cNvPr id="33" name="图片 32" descr="18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8720000">
              <a:off x="13952" y="4240"/>
              <a:ext cx="1295" cy="873"/>
            </a:xfrm>
            <a:prstGeom prst="rect">
              <a:avLst/>
            </a:prstGeom>
          </p:spPr>
        </p:pic>
      </p:grpSp>
      <p:pic>
        <p:nvPicPr>
          <p:cNvPr id="9" name="图片 8" descr="5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463405" y="4322445"/>
            <a:ext cx="2880995" cy="2662555"/>
          </a:xfrm>
          <a:prstGeom prst="rect">
            <a:avLst/>
          </a:prstGeom>
        </p:spPr>
      </p:pic>
      <p:pic>
        <p:nvPicPr>
          <p:cNvPr id="28" name="图片 27" descr="5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90405" y="4449445"/>
            <a:ext cx="2880995" cy="2662555"/>
          </a:xfrm>
          <a:prstGeom prst="rect">
            <a:avLst/>
          </a:prstGeom>
        </p:spPr>
      </p:pic>
      <p:pic>
        <p:nvPicPr>
          <p:cNvPr id="29" name="图片 28" descr="5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17405" y="4576445"/>
            <a:ext cx="2880995" cy="266255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3280" y="823595"/>
            <a:ext cx="10505440" cy="53765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256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25552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425" y="4195445"/>
            <a:ext cx="2317115" cy="2216150"/>
          </a:xfrm>
          <a:prstGeom prst="rect">
            <a:avLst/>
          </a:prstGeom>
        </p:spPr>
      </p:pic>
      <p:pic>
        <p:nvPicPr>
          <p:cNvPr id="13" name="图片 12" descr="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6405" y="4195445"/>
            <a:ext cx="2880995" cy="266255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970" y="3954780"/>
            <a:ext cx="3154045" cy="291465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5787390" y="1927225"/>
            <a:ext cx="3872230" cy="516255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033770" y="1953895"/>
            <a:ext cx="295910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 spc="100">
                <a:solidFill>
                  <a:schemeClr val="bg1"/>
                </a:solidFill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01.远离危险区域</a:t>
            </a:r>
            <a:endParaRPr lang="en-US" altLang="zh-CN" sz="2400" spc="100">
              <a:solidFill>
                <a:schemeClr val="bg1"/>
              </a:solidFill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787390" y="2851785"/>
            <a:ext cx="3872230" cy="516255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908175" y="1454150"/>
            <a:ext cx="3681095" cy="3726815"/>
            <a:chOff x="3110" y="2269"/>
            <a:chExt cx="5797" cy="5869"/>
          </a:xfrm>
        </p:grpSpPr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3110" y="2269"/>
              <a:ext cx="5797" cy="5869"/>
            </a:xfrm>
            <a:prstGeom prst="rect">
              <a:avLst/>
            </a:prstGeom>
            <a:effectLst/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>
                <a:lnSpc>
                  <a:spcPct val="130000"/>
                </a:lnSpc>
              </a:pPr>
              <a:r>
                <a:rPr lang="zh-CN" altLang="en-US" sz="88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目</a:t>
              </a:r>
              <a:endParaRPr lang="zh-CN" altLang="en-US" sz="88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站酷快乐体2016修订版" panose="02010600030101010101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88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录</a:t>
              </a:r>
              <a:endParaRPr lang="zh-CN" altLang="en-US" sz="88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站酷快乐体2016修订版" panose="02010600030101010101" charset="-122"/>
              </a:endParaRPr>
            </a:p>
          </p:txBody>
        </p:sp>
        <p:pic>
          <p:nvPicPr>
            <p:cNvPr id="34" name="图片 33" descr="18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535" y="3974"/>
              <a:ext cx="968" cy="910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6033770" y="2878455"/>
            <a:ext cx="295910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 spc="100">
                <a:solidFill>
                  <a:schemeClr val="bg1"/>
                </a:solidFill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02.防溺水护安全</a:t>
            </a:r>
            <a:endParaRPr lang="en-US" altLang="zh-CN" sz="2400" spc="100">
              <a:solidFill>
                <a:schemeClr val="bg1"/>
              </a:solidFill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787390" y="3776345"/>
            <a:ext cx="3872230" cy="516255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033770" y="3803015"/>
            <a:ext cx="362585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 spc="100">
                <a:solidFill>
                  <a:schemeClr val="bg1"/>
                </a:solidFill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03.遭遇溺水如何自救</a:t>
            </a:r>
            <a:endParaRPr lang="en-US" altLang="zh-CN" sz="2400" spc="100">
              <a:solidFill>
                <a:schemeClr val="bg1"/>
              </a:solidFill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5797550" y="4700905"/>
            <a:ext cx="3872230" cy="516255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033770" y="4727575"/>
            <a:ext cx="2959100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 spc="100">
                <a:solidFill>
                  <a:schemeClr val="bg1"/>
                </a:solidFill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04.同伴落水怎么办</a:t>
            </a:r>
            <a:endParaRPr lang="en-US" altLang="zh-CN" sz="2400" spc="100">
              <a:solidFill>
                <a:schemeClr val="bg1"/>
              </a:solidFill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  <p:bldP spid="15" grpId="0" bldLvl="0" animBg="1"/>
      <p:bldP spid="17" grpId="0"/>
      <p:bldP spid="19" grpId="0" bldLvl="0" animBg="1"/>
      <p:bldP spid="21" grpId="0"/>
      <p:bldP spid="22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3280" y="823595"/>
            <a:ext cx="10505440" cy="53765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256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25552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090" y="4195445"/>
            <a:ext cx="2317115" cy="2216150"/>
          </a:xfrm>
          <a:prstGeom prst="rect">
            <a:avLst/>
          </a:prstGeom>
        </p:spPr>
      </p:pic>
      <p:pic>
        <p:nvPicPr>
          <p:cNvPr id="13" name="图片 12" descr="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6405" y="4195445"/>
            <a:ext cx="2880995" cy="266255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970" y="3954780"/>
            <a:ext cx="3154045" cy="29146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498725" y="4387215"/>
            <a:ext cx="7194550" cy="60769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4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生命只有一次，幸福快乐掌握在你的手里。同学们，珍爱我们的生命吧!在日常生活中提高安全意识，安全第一，防患于未然。水无情，人有情。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12740" y="1682115"/>
            <a:ext cx="1366520" cy="999490"/>
            <a:chOff x="8382" y="2649"/>
            <a:chExt cx="2344" cy="1714"/>
          </a:xfrm>
        </p:grpSpPr>
        <p:sp>
          <p:nvSpPr>
            <p:cNvPr id="22" name="椭圆 21"/>
            <p:cNvSpPr/>
            <p:nvPr/>
          </p:nvSpPr>
          <p:spPr>
            <a:xfrm>
              <a:off x="8743" y="2649"/>
              <a:ext cx="1714" cy="1714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382" y="2887"/>
              <a:ext cx="2344" cy="1307"/>
            </a:xfrm>
            <a:prstGeom prst="rect">
              <a:avLst/>
            </a:prstGeom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江西拙楷" panose="02010600040101010101" charset="-122"/>
                  <a:ea typeface="江西拙楷" panose="02010600040101010101" charset="-122"/>
                </a:rPr>
                <a:t>01</a:t>
              </a:r>
              <a:endParaRPr lang="en-US" altLang="zh-CN" sz="360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364105" y="2690495"/>
            <a:ext cx="7463790" cy="1563370"/>
            <a:chOff x="3723" y="4237"/>
            <a:chExt cx="11754" cy="2462"/>
          </a:xfrm>
        </p:grpSpPr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3723" y="4237"/>
              <a:ext cx="11754" cy="2462"/>
            </a:xfrm>
            <a:prstGeom prst="rect">
              <a:avLst/>
            </a:prstGeom>
            <a:effectLst/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>
                <a:lnSpc>
                  <a:spcPct val="110000"/>
                </a:lnSpc>
              </a:pPr>
              <a:r>
                <a:rPr lang="zh-CN" altLang="en-US" sz="83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远离</a:t>
              </a:r>
              <a:r>
                <a:rPr lang="zh-CN" altLang="en-US" sz="8300">
                  <a:ln w="19050">
                    <a:noFill/>
                    <a:prstDash val="solid"/>
                  </a:ln>
                  <a:solidFill>
                    <a:srgbClr val="1C8FE7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危险</a:t>
              </a:r>
              <a:r>
                <a:rPr lang="zh-CN" altLang="en-US" sz="83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区域</a:t>
              </a:r>
              <a:endParaRPr lang="zh-CN" altLang="en-US" sz="8300">
                <a:ln w="19050">
                  <a:noFill/>
                  <a:prstDash val="solid"/>
                </a:ln>
                <a:solidFill>
                  <a:srgbClr val="EE973B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站酷快乐体2016修订版" panose="02010600030101010101" charset="-122"/>
              </a:endParaRPr>
            </a:p>
          </p:txBody>
        </p:sp>
        <p:pic>
          <p:nvPicPr>
            <p:cNvPr id="36" name="图片 35" descr="16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8386" y="5253"/>
              <a:ext cx="891" cy="637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28065" cy="652780"/>
            <a:chOff x="1666" y="1553"/>
            <a:chExt cx="1619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29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01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7" name="圆角矩形 16"/>
          <p:cNvSpPr/>
          <p:nvPr>
            <p:custDataLst>
              <p:tags r:id="rId5"/>
            </p:custDataLst>
          </p:nvPr>
        </p:nvSpPr>
        <p:spPr>
          <a:xfrm>
            <a:off x="1594485" y="2106295"/>
            <a:ext cx="2926715" cy="42926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722755" y="1028700"/>
            <a:ext cx="312166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远离危险区域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41170" y="2123440"/>
            <a:ext cx="269113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水域环境是复杂且多变</a:t>
            </a:r>
            <a:endParaRPr lang="zh-CN" altLang="en-US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94485" y="2583815"/>
            <a:ext cx="4902835" cy="127254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水岸边杂草丛生、青苔遍布，接近时极有可能失足滑落水中，而且水岸一般呈斜坡状，此时再想爬回岸边是异常困难的。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7"/>
            </p:custDataLst>
          </p:nvPr>
        </p:nvSpPr>
        <p:spPr>
          <a:xfrm>
            <a:off x="1594485" y="4167505"/>
            <a:ext cx="2061210" cy="42926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741170" y="4197985"/>
            <a:ext cx="191516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莫在水边玩耍</a:t>
            </a:r>
            <a:endParaRPr lang="zh-CN" altLang="en-US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594485" y="4645025"/>
            <a:ext cx="4902835" cy="87884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小朋友喜欢在水岸边捞鱼或者小蝌蚪，如果要亲近水域，一定要家长在场的情况下。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23" name="图片 22" descr="19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89115" y="2408555"/>
            <a:ext cx="3883025" cy="29895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bldLvl="0" animBg="1"/>
      <p:bldP spid="19" grpId="0" bldLvl="0" animBg="1"/>
      <p:bldP spid="18" grpId="0"/>
      <p:bldP spid="22" grpId="0"/>
      <p:bldP spid="11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28065" cy="652780"/>
            <a:chOff x="1666" y="1553"/>
            <a:chExt cx="1619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29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01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7" name="圆角矩形 16"/>
          <p:cNvSpPr/>
          <p:nvPr>
            <p:custDataLst>
              <p:tags r:id="rId5"/>
            </p:custDataLst>
          </p:nvPr>
        </p:nvSpPr>
        <p:spPr>
          <a:xfrm>
            <a:off x="5813425" y="2289810"/>
            <a:ext cx="4719320" cy="42926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722755" y="1028700"/>
            <a:ext cx="312166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远离危险区域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60110" y="2320290"/>
            <a:ext cx="43643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不同年龄段儿童溺水发生的高危地点不同：</a:t>
            </a:r>
            <a:endParaRPr lang="zh-CN" altLang="en-US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46750" y="2887345"/>
            <a:ext cx="4883150" cy="256603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just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◆ 4岁以下儿童的溺水高发地点为家中蓄水容器，如水缸、浴盆等等。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◆ 5-9岁儿童溺水高发地点会涉及水渠、池塘和水库等。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just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◆ 10岁以上儿童活动范围更大，主要为池塘、湖泊和江河等。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5" name="图片 14" descr="121"/>
          <p:cNvPicPr>
            <a:picLocks noChangeAspect="1"/>
          </p:cNvPicPr>
          <p:nvPr/>
        </p:nvPicPr>
        <p:blipFill>
          <a:blip r:embed="rId7"/>
          <a:srcRect l="14344" t="17141" r="13044" b="12430"/>
          <a:stretch>
            <a:fillRect/>
          </a:stretch>
        </p:blipFill>
        <p:spPr>
          <a:xfrm flipH="1">
            <a:off x="1335405" y="2320290"/>
            <a:ext cx="4149725" cy="30187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bldLvl="0" animBg="1"/>
      <p:bldP spid="1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843280" y="823595"/>
            <a:ext cx="10505440" cy="53765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256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25552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 descr="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3090" y="4195445"/>
            <a:ext cx="2317115" cy="2216150"/>
          </a:xfrm>
          <a:prstGeom prst="rect">
            <a:avLst/>
          </a:prstGeom>
        </p:spPr>
      </p:pic>
      <p:pic>
        <p:nvPicPr>
          <p:cNvPr id="13" name="图片 12" descr="5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36405" y="4195445"/>
            <a:ext cx="2880995" cy="266255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970" y="3954780"/>
            <a:ext cx="3154045" cy="29146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498725" y="4387215"/>
            <a:ext cx="7194550" cy="60769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4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春夏之际，孩子们的室内外活动也逐渐增多。除了溺水，以下这些不起眼的设施和细节也可能危害孩子的人身安全。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31790" y="1682115"/>
            <a:ext cx="1328420" cy="971550"/>
            <a:chOff x="8428" y="2649"/>
            <a:chExt cx="2344" cy="1714"/>
          </a:xfrm>
        </p:grpSpPr>
        <p:sp>
          <p:nvSpPr>
            <p:cNvPr id="22" name="椭圆 21"/>
            <p:cNvSpPr/>
            <p:nvPr/>
          </p:nvSpPr>
          <p:spPr>
            <a:xfrm>
              <a:off x="8743" y="2649"/>
              <a:ext cx="1714" cy="1714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428" y="2887"/>
              <a:ext cx="2344" cy="113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/>
              <a:r>
                <a:rPr lang="en-US" altLang="zh-CN" sz="3600">
                  <a:solidFill>
                    <a:schemeClr val="bg1"/>
                  </a:solidFill>
                  <a:latin typeface="江西拙楷" panose="02010600040101010101" charset="-122"/>
                  <a:ea typeface="江西拙楷" panose="02010600040101010101" charset="-122"/>
                </a:rPr>
                <a:t>02</a:t>
              </a:r>
              <a:endParaRPr lang="en-US" altLang="zh-CN" sz="3600">
                <a:solidFill>
                  <a:schemeClr val="bg1"/>
                </a:solidFill>
                <a:latin typeface="江西拙楷" panose="02010600040101010101" charset="-122"/>
                <a:ea typeface="江西拙楷" panose="0201060004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02423" y="2730500"/>
            <a:ext cx="8987155" cy="1563370"/>
            <a:chOff x="2524" y="4300"/>
            <a:chExt cx="14153" cy="2462"/>
          </a:xfrm>
        </p:grpSpPr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2524" y="4300"/>
              <a:ext cx="14153" cy="2462"/>
            </a:xfrm>
            <a:prstGeom prst="rect">
              <a:avLst/>
            </a:prstGeom>
            <a:effectLst/>
          </p:spPr>
          <p:txBody>
            <a:bodyPr wrap="square">
              <a:no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ctr">
                <a:lnSpc>
                  <a:spcPct val="110000"/>
                </a:lnSpc>
              </a:pPr>
              <a:r>
                <a:rPr lang="zh-CN" altLang="en-US" sz="8300">
                  <a:ln w="19050">
                    <a:noFill/>
                    <a:prstDash val="solid"/>
                  </a:ln>
                  <a:solidFill>
                    <a:srgbClr val="EE973B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防溺水护</a:t>
              </a:r>
              <a:r>
                <a:rPr lang="zh-CN" altLang="en-US" sz="8300">
                  <a:ln w="19050">
                    <a:noFill/>
                    <a:prstDash val="solid"/>
                  </a:ln>
                  <a:solidFill>
                    <a:srgbClr val="1C8FE7"/>
                  </a:solidFill>
                  <a:effectLst/>
                  <a:latin typeface="江西拙楷" panose="02010600040101010101" charset="-122"/>
                  <a:ea typeface="江西拙楷" panose="02010600040101010101" charset="-122"/>
                  <a:cs typeface="站酷快乐体2016修订版" panose="02010600030101010101" charset="-122"/>
                </a:rPr>
                <a:t>安全</a:t>
              </a:r>
              <a:endParaRPr lang="zh-CN" altLang="en-US" sz="8300" b="1">
                <a:ln w="19050">
                  <a:noFill/>
                  <a:prstDash val="solid"/>
                </a:ln>
                <a:solidFill>
                  <a:srgbClr val="1C8FE7"/>
                </a:solidFill>
                <a:effectLst/>
                <a:latin typeface="江西拙楷" panose="02010600040101010101" charset="-122"/>
                <a:ea typeface="江西拙楷" panose="02010600040101010101" charset="-122"/>
                <a:cs typeface="站酷快乐体2016修订版" panose="02010600030101010101" charset="-122"/>
              </a:endParaRPr>
            </a:p>
          </p:txBody>
        </p:sp>
        <p:pic>
          <p:nvPicPr>
            <p:cNvPr id="34" name="图片 33" descr="18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520" y="5726"/>
              <a:ext cx="968" cy="910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15365" cy="652780"/>
            <a:chOff x="1666" y="1553"/>
            <a:chExt cx="1599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08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02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7" name="圆角矩形 16"/>
          <p:cNvSpPr/>
          <p:nvPr>
            <p:custDataLst>
              <p:tags r:id="rId5"/>
            </p:custDataLst>
          </p:nvPr>
        </p:nvSpPr>
        <p:spPr>
          <a:xfrm>
            <a:off x="1314450" y="2066290"/>
            <a:ext cx="3075305" cy="42926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722755" y="1028700"/>
            <a:ext cx="312166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防溺水护安全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61135" y="2083435"/>
            <a:ext cx="292925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容易导致溺水的几种情况</a:t>
            </a:r>
            <a:endParaRPr lang="zh-CN" altLang="en-US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74445" y="2543810"/>
            <a:ext cx="9719310" cy="313055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lnSpc>
                <a:spcPct val="18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1.不了解水性，对自己的体力和游泳能力缺乏正确估计，进入水中便可能导致溺水。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l">
              <a:lnSpc>
                <a:spcPct val="18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2.即使是习水性的人，未做充分准备活动，下水后突然遭受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冷水的刺激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，或者游泳的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时间过长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，体内的二氧化碳丧失过多等原因也会在水下出现四肢痉挛、抽搐，导致失去自主能力而下沉。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l">
              <a:lnSpc>
                <a:spcPct val="18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3.安全意识淡薄，在非开放水域游泳，四肢可能会被水底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水草缠绕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而导致下沉，或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陷入泥沙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而失去控制能力。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l">
              <a:lnSpc>
                <a:spcPct val="18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4.在水中互相嬉戏、打闹，发生意外后又惊慌失措，导致溺水。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l">
              <a:lnSpc>
                <a:spcPct val="18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5.身体不好，患有心脏病、贫血、癫痫及其他</a:t>
            </a:r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慢性病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的人，可能在游泳中因冷水的刺激而引起旧病复发，从而导致溺水。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bldLvl="0" animBg="1"/>
      <p:bldP spid="1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15365" cy="652780"/>
            <a:chOff x="1666" y="1553"/>
            <a:chExt cx="1599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08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02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722755" y="1028700"/>
            <a:ext cx="312166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防溺水护安全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5099050" y="3068320"/>
            <a:ext cx="1456055" cy="1456055"/>
          </a:xfrm>
          <a:prstGeom prst="ellipse">
            <a:avLst/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5203190" y="3380740"/>
            <a:ext cx="124841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>
              <a:lnSpc>
                <a:spcPct val="120000"/>
              </a:lnSpc>
            </a:pPr>
            <a:r>
              <a:rPr lang="zh-CN" altLang="en-US" sz="20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防溺水</a:t>
            </a:r>
            <a:endParaRPr lang="zh-CN" altLang="en-US" sz="20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六不准</a:t>
            </a:r>
            <a:endParaRPr lang="zh-CN" altLang="en-US" sz="2000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5989955" y="2006600"/>
            <a:ext cx="444055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20000"/>
              </a:lnSpc>
              <a:buClr>
                <a:srgbClr val="2A898B"/>
              </a:buClr>
              <a:buSzTx/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1、不准私自下水游泳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6688455" y="2650490"/>
            <a:ext cx="444055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>
                <a:srgbClr val="2A898B"/>
              </a:buClr>
              <a:buSzTx/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2、不擅自与他人结伴游泳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7000875" y="3294380"/>
            <a:ext cx="444055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20000"/>
              </a:lnSpc>
              <a:buClr>
                <a:srgbClr val="2A898B"/>
              </a:buClr>
              <a:buSzTx/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3、不在无家长或教师带领下游泳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7000875" y="3938270"/>
            <a:ext cx="444055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>
                <a:srgbClr val="2A898B"/>
              </a:buClr>
              <a:buSzTx/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4、不到无安全设施、无救援人员的水域游泳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6688455" y="4582160"/>
            <a:ext cx="444055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>
                <a:srgbClr val="2A898B"/>
              </a:buClr>
              <a:buSzTx/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5、不准到不熟悉的水域游泳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3"/>
            </p:custDataLst>
          </p:nvPr>
        </p:nvSpPr>
        <p:spPr>
          <a:xfrm>
            <a:off x="5989955" y="5226050"/>
            <a:ext cx="4440555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>
                <a:srgbClr val="2A898B"/>
              </a:buClr>
              <a:buSzTx/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6、不熟悉水性的学生不擅自下水施救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19" name="图片 18" descr="1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4585" y="1747520"/>
            <a:ext cx="4096385" cy="409638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  <p:bldP spid="14" grpId="0"/>
      <p:bldP spid="27" grpId="0"/>
      <p:bldP spid="28" grpId="0"/>
      <p:bldP spid="7" grpId="0" bldLvl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60"/>
          <p:cNvPicPr>
            <a:picLocks noChangeAspect="1"/>
          </p:cNvPicPr>
          <p:nvPr/>
        </p:nvPicPr>
        <p:blipFill>
          <a:blip r:embed="rId1">
            <a:lum bright="12000"/>
          </a:blip>
          <a:srcRect b="8224"/>
          <a:stretch>
            <a:fillRect/>
          </a:stretch>
        </p:blipFill>
        <p:spPr>
          <a:xfrm>
            <a:off x="0" y="4597400"/>
            <a:ext cx="12192000" cy="22675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9920" y="633730"/>
            <a:ext cx="10932160" cy="5592445"/>
            <a:chOff x="1177" y="913"/>
            <a:chExt cx="16993" cy="9492"/>
          </a:xfrm>
        </p:grpSpPr>
        <p:sp>
          <p:nvSpPr>
            <p:cNvPr id="2" name="圆角矩形 1"/>
            <p:cNvSpPr/>
            <p:nvPr/>
          </p:nvSpPr>
          <p:spPr>
            <a:xfrm>
              <a:off x="1177" y="913"/>
              <a:ext cx="16993" cy="9492"/>
            </a:xfrm>
            <a:prstGeom prst="roundRect">
              <a:avLst>
                <a:gd name="adj" fmla="val 75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1379" y="1136"/>
              <a:ext cx="16590" cy="9015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rgbClr val="FFE6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3" name="图片 12" descr="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0750" y="4633595"/>
            <a:ext cx="2406650" cy="2224405"/>
          </a:xfrm>
          <a:prstGeom prst="rect">
            <a:avLst/>
          </a:prstGeom>
        </p:spPr>
      </p:pic>
      <p:pic>
        <p:nvPicPr>
          <p:cNvPr id="20" name="图片 19" descr="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970" y="4344670"/>
            <a:ext cx="2732405" cy="2524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057910" y="986155"/>
            <a:ext cx="1015365" cy="652780"/>
            <a:chOff x="1666" y="1553"/>
            <a:chExt cx="1599" cy="1028"/>
          </a:xfrm>
        </p:grpSpPr>
        <p:sp>
          <p:nvSpPr>
            <p:cNvPr id="8" name="椭圆 7"/>
            <p:cNvSpPr/>
            <p:nvPr/>
          </p:nvSpPr>
          <p:spPr>
            <a:xfrm>
              <a:off x="1666" y="1553"/>
              <a:ext cx="1028" cy="1028"/>
            </a:xfrm>
            <a:prstGeom prst="ellipse">
              <a:avLst/>
            </a:prstGeom>
            <a:solidFill>
              <a:srgbClr val="EE9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08" y="1662"/>
              <a:ext cx="1557" cy="822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en-US" altLang="zh-CN" sz="2800">
                  <a:solidFill>
                    <a:schemeClr val="bg1"/>
                  </a:solidFill>
                  <a:latin typeface="MiSans Normal" panose="00000500000000000000" charset="-122"/>
                  <a:ea typeface="MiSans Normal" panose="00000500000000000000" charset="-122"/>
                </a:rPr>
                <a:t>02</a:t>
              </a:r>
              <a:endParaRPr lang="en-US" altLang="zh-CN" sz="2800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722755" y="1028700"/>
            <a:ext cx="312166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>
              <a:buClrTx/>
              <a:buSzTx/>
              <a:buFontTx/>
            </a:pPr>
            <a:r>
              <a:rPr lang="en-US" altLang="zh-CN" sz="3200" spc="100">
                <a:solidFill>
                  <a:srgbClr val="EE973B"/>
                </a:solidFill>
                <a:uFillTx/>
                <a:latin typeface="江西拙楷" panose="02010600040101010101" charset="-122"/>
                <a:ea typeface="江西拙楷" panose="02010600040101010101" charset="-122"/>
                <a:cs typeface="MiSans Normal" panose="00000500000000000000" charset="-122"/>
              </a:rPr>
              <a:t>防溺水护安全</a:t>
            </a:r>
            <a:endParaRPr lang="en-US" altLang="zh-CN" sz="3200" spc="100">
              <a:solidFill>
                <a:srgbClr val="EE973B"/>
              </a:solidFill>
              <a:uFillTx/>
              <a:latin typeface="江西拙楷" panose="02010600040101010101" charset="-122"/>
              <a:ea typeface="江西拙楷" panose="02010600040101010101" charset="-122"/>
              <a:cs typeface="MiSans Normal" panose="00000500000000000000" charset="-122"/>
            </a:endParaRPr>
          </a:p>
        </p:txBody>
      </p:sp>
      <p:sp>
        <p:nvSpPr>
          <p:cNvPr id="17" name="圆角矩形 16"/>
          <p:cNvSpPr/>
          <p:nvPr>
            <p:custDataLst>
              <p:tags r:id="rId6"/>
            </p:custDataLst>
          </p:nvPr>
        </p:nvSpPr>
        <p:spPr>
          <a:xfrm>
            <a:off x="1314450" y="2066290"/>
            <a:ext cx="1503680" cy="429260"/>
          </a:xfrm>
          <a:prstGeom prst="roundRect">
            <a:avLst>
              <a:gd name="adj" fmla="val 50000"/>
            </a:avLst>
          </a:prstGeom>
          <a:solidFill>
            <a:srgbClr val="EE9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1461135" y="2096770"/>
            <a:ext cx="125666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>
                <a:solidFill>
                  <a:schemeClr val="bg1"/>
                </a:solidFill>
                <a:latin typeface="MiSans Normal" panose="00000500000000000000" charset="-122"/>
                <a:ea typeface="MiSans Normal" panose="00000500000000000000" charset="-122"/>
              </a:rPr>
              <a:t>认识误区</a:t>
            </a:r>
            <a:endParaRPr lang="zh-CN" altLang="en-US">
              <a:solidFill>
                <a:schemeClr val="bg1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87780" y="2675255"/>
            <a:ext cx="5070475" cy="337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① 游泳圈、充气的水上玩具可以很好地保护孩子？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87780" y="3079665"/>
            <a:ext cx="4064000" cy="33718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错！没有任何设备可以代替成人监护。</a:t>
            </a:r>
            <a:endParaRPr lang="zh-CN" altLang="en-US" sz="1600" b="1">
              <a:solidFill>
                <a:srgbClr val="EE973B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287780" y="3601085"/>
            <a:ext cx="5695950" cy="337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② 孩子溺水时，一定会拼命拍水或大喊，能被及时发现？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87780" y="4005495"/>
            <a:ext cx="6022975" cy="337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错！很多溺水都是悄无声息发生的，而且发生得非常迅速。</a:t>
            </a:r>
            <a:endParaRPr lang="zh-CN" altLang="en-US" sz="1600" b="1">
              <a:solidFill>
                <a:srgbClr val="EE973B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87780" y="4526915"/>
            <a:ext cx="5695950" cy="337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</a:rPr>
              <a:t>③ 会游泳就不会溺水？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87780" y="4931325"/>
            <a:ext cx="6022975" cy="337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 b="1">
                <a:solidFill>
                  <a:srgbClr val="EE973B"/>
                </a:solidFill>
                <a:latin typeface="MiSans Normal" panose="00000500000000000000" charset="-122"/>
                <a:ea typeface="MiSans Normal" panose="00000500000000000000" charset="-122"/>
              </a:rPr>
              <a:t>错！呛水、抽筋、过度疲劳等都可能导致会游泳的人溺水。</a:t>
            </a:r>
            <a:endParaRPr lang="zh-CN" altLang="en-US" sz="1600" b="1">
              <a:solidFill>
                <a:srgbClr val="EE973B"/>
              </a:solidFill>
              <a:latin typeface="MiSans Normal" panose="00000500000000000000" charset="-122"/>
              <a:ea typeface="MiSans Normal" panose="00000500000000000000" charset="-122"/>
            </a:endParaRPr>
          </a:p>
        </p:txBody>
      </p:sp>
      <p:pic>
        <p:nvPicPr>
          <p:cNvPr id="34" name="图片 33" descr="1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6070" y="2163445"/>
            <a:ext cx="4470400" cy="33528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bldLvl="0" animBg="1"/>
      <p:bldP spid="11" grpId="0"/>
      <p:bldP spid="15" grpId="0"/>
      <p:bldP spid="18" grpId="0"/>
      <p:bldP spid="30" grpId="0"/>
      <p:bldP spid="31" grpId="0"/>
      <p:bldP spid="32" grpId="0"/>
      <p:bldP spid="3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76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77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1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9.xml><?xml version="1.0" encoding="utf-8"?>
<p:tagLst xmlns:p="http://schemas.openxmlformats.org/presentationml/2006/main">
  <p:tag name="COMMONDATA" val="eyJoZGlkIjoiMzdhNTA2M2EyMmQ3YTc0ZDhjMjYwZGE0MmU5OTA3NzQifQ=="/>
  <p:tag name="KSO_WPP_MARK_KEY" val="57b79718-c92c-483f-aef2-4c263cea6785"/>
  <p:tag name="commondata" val="eyJjb3VudCI6MSwiaGRpZCI6ImQ1YjI1NzdiZWVhZTZlNWFkYmYwODFmZDNjOTk3M2Q0IiwidXNlckNvdW50Ijox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UNIT_PLACING_PICTURE_USER_VIEWPORT" val="{&quot;height&quot;:4193,&quot;width&quot;:4537}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1821</Words>
  <Application>WPS 演示</Application>
  <PresentationFormat>宽屏</PresentationFormat>
  <Paragraphs>194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MiSans Normal</vt:lpstr>
      <vt:lpstr>江西拙楷</vt:lpstr>
      <vt:lpstr>锐字真言体免费商用</vt:lpstr>
      <vt:lpstr>站酷快乐体2016修订版</vt:lpstr>
      <vt:lpstr>思源黑体 CN Normal</vt:lpstr>
      <vt:lpstr>黑体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胜胜</cp:lastModifiedBy>
  <cp:revision>207</cp:revision>
  <dcterms:created xsi:type="dcterms:W3CDTF">2019-06-19T02:08:00Z</dcterms:created>
  <dcterms:modified xsi:type="dcterms:W3CDTF">2024-09-09T07:26:41Z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57D1EC190CD84777A5A2D2A1D21E1440_11</vt:lpwstr>
  </property>
  <property fmtid="{D5CDD505-2E9C-101B-9397-08002B2CF9AE}" pid="4" name="KSOTemplateUUID">
    <vt:lpwstr>v1.0_mb_j/63IRIR+Q4buyIhVGmXNQ==</vt:lpwstr>
  </property>
</Properties>
</file>