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3" r:id="rId5"/>
    <p:sldId id="295" r:id="rId6"/>
    <p:sldId id="269" r:id="rId7"/>
    <p:sldId id="275" r:id="rId8"/>
    <p:sldId id="279" r:id="rId9"/>
    <p:sldId id="277" r:id="rId10"/>
    <p:sldId id="278" r:id="rId11"/>
    <p:sldId id="281" r:id="rId12"/>
    <p:sldId id="282" r:id="rId13"/>
    <p:sldId id="287" r:id="rId14"/>
    <p:sldId id="276" r:id="rId15"/>
    <p:sldId id="283" r:id="rId16"/>
    <p:sldId id="284" r:id="rId17"/>
    <p:sldId id="288" r:id="rId18"/>
    <p:sldId id="289" r:id="rId19"/>
    <p:sldId id="291" r:id="rId20"/>
    <p:sldId id="292" r:id="rId21"/>
    <p:sldId id="293" r:id="rId22"/>
    <p:sldId id="294" r:id="rId23"/>
    <p:sldId id="296" r:id="rId24"/>
    <p:sldId id="286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4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1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879A-13BE-4F3B-AFE5-B90C2B143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nashen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当然，对于老年人而言，每个人的身体机能有较大差异，应量力而行，不做过度运动。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879A-13BE-4F3B-AFE5-B90C2B143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通俗来说就是两次不同时间测量的血压，大的数字大于140，小的数字大于90，这个就可以确定是高血压了。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根据高血压指南，运动频率保持在每周4~7天，每天累计30～60分钟的中等强度有氧运动。对于身体机能下降的老年人来说，快走是比较适宜的运动方式，既能保护老年人免受高强度运动的肌肉关节损伤，又能使得老年高血压患者达到一定的运动量，有助于降低血压。不同于普通的步行，快走对步速和行走距离有一定的要求，一般要求每分钟80-90步，行走6000步左右为宜。当然，对于老年人而言，每个人的身体机能有较大差异，应量力而行，不做过度运动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nashen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4" Type="http://schemas.openxmlformats.org/officeDocument/2006/relationships/tags" Target="../tags/tag15.xml"/><Relationship Id="rId23" Type="http://schemas.openxmlformats.org/officeDocument/2006/relationships/tags" Target="../tags/tag14.xml"/><Relationship Id="rId22" Type="http://schemas.openxmlformats.org/officeDocument/2006/relationships/tags" Target="../tags/tag13.xml"/><Relationship Id="rId21" Type="http://schemas.openxmlformats.org/officeDocument/2006/relationships/tags" Target="../tags/tag12.xml"/><Relationship Id="rId20" Type="http://schemas.openxmlformats.org/officeDocument/2006/relationships/tags" Target="../tags/tag11.xml"/><Relationship Id="rId2" Type="http://schemas.openxmlformats.org/officeDocument/2006/relationships/tags" Target="../tags/tag1.xml"/><Relationship Id="rId19" Type="http://schemas.openxmlformats.org/officeDocument/2006/relationships/tags" Target="../tags/tag10.xml"/><Relationship Id="rId18" Type="http://schemas.openxmlformats.org/officeDocument/2006/relationships/tags" Target="../tags/tag9.xml"/><Relationship Id="rId17" Type="http://schemas.openxmlformats.org/officeDocument/2006/relationships/image" Target="../media/image8.png"/><Relationship Id="rId16" Type="http://schemas.openxmlformats.org/officeDocument/2006/relationships/tags" Target="../tags/tag8.xml"/><Relationship Id="rId15" Type="http://schemas.openxmlformats.org/officeDocument/2006/relationships/image" Target="../media/image7.png"/><Relationship Id="rId14" Type="http://schemas.openxmlformats.org/officeDocument/2006/relationships/tags" Target="../tags/tag7.xml"/><Relationship Id="rId13" Type="http://schemas.openxmlformats.org/officeDocument/2006/relationships/image" Target="../media/image6.png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18.png"/><Relationship Id="rId7" Type="http://schemas.openxmlformats.org/officeDocument/2006/relationships/tags" Target="../tags/tag85.xml"/><Relationship Id="rId6" Type="http://schemas.openxmlformats.org/officeDocument/2006/relationships/image" Target="../media/image17.png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93.xml"/><Relationship Id="rId7" Type="http://schemas.openxmlformats.org/officeDocument/2006/relationships/image" Target="../media/image3.png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image" Target="../media/image19.png"/><Relationship Id="rId22" Type="http://schemas.openxmlformats.org/officeDocument/2006/relationships/tags" Target="../tags/tag102.xml"/><Relationship Id="rId21" Type="http://schemas.openxmlformats.org/officeDocument/2006/relationships/tags" Target="../tags/tag101.xml"/><Relationship Id="rId20" Type="http://schemas.openxmlformats.org/officeDocument/2006/relationships/tags" Target="../tags/tag100.xml"/><Relationship Id="rId2" Type="http://schemas.openxmlformats.org/officeDocument/2006/relationships/tags" Target="../tags/tag90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image" Target="../media/image8.png"/><Relationship Id="rId16" Type="http://schemas.openxmlformats.org/officeDocument/2006/relationships/tags" Target="../tags/tag97.xml"/><Relationship Id="rId15" Type="http://schemas.openxmlformats.org/officeDocument/2006/relationships/image" Target="../media/image7.png"/><Relationship Id="rId14" Type="http://schemas.openxmlformats.org/officeDocument/2006/relationships/tags" Target="../tags/tag96.xml"/><Relationship Id="rId13" Type="http://schemas.openxmlformats.org/officeDocument/2006/relationships/image" Target="../media/image6.png"/><Relationship Id="rId12" Type="http://schemas.openxmlformats.org/officeDocument/2006/relationships/tags" Target="../tags/tag95.xml"/><Relationship Id="rId11" Type="http://schemas.openxmlformats.org/officeDocument/2006/relationships/image" Target="../media/image5.png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../media/image22.png"/><Relationship Id="rId7" Type="http://schemas.openxmlformats.org/officeDocument/2006/relationships/tags" Target="../tags/tag106.xml"/><Relationship Id="rId6" Type="http://schemas.openxmlformats.org/officeDocument/2006/relationships/image" Target="../media/image21.png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20.png"/><Relationship Id="rId2" Type="http://schemas.openxmlformats.org/officeDocument/2006/relationships/tags" Target="../tags/tag10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image" Target="../media/image18.png"/><Relationship Id="rId6" Type="http://schemas.openxmlformats.org/officeDocument/2006/relationships/tags" Target="../tags/tag114.xml"/><Relationship Id="rId5" Type="http://schemas.openxmlformats.org/officeDocument/2006/relationships/image" Target="../media/image17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23.png"/><Relationship Id="rId2" Type="http://schemas.openxmlformats.org/officeDocument/2006/relationships/tags" Target="../tags/tag120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20.png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image" Target="../media/image20.png"/><Relationship Id="rId2" Type="http://schemas.openxmlformats.org/officeDocument/2006/relationships/tags" Target="../tags/tag136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57.xml"/><Relationship Id="rId7" Type="http://schemas.openxmlformats.org/officeDocument/2006/relationships/image" Target="../media/image25.png"/><Relationship Id="rId6" Type="http://schemas.openxmlformats.org/officeDocument/2006/relationships/tags" Target="../tags/tag156.xml"/><Relationship Id="rId5" Type="http://schemas.openxmlformats.org/officeDocument/2006/relationships/image" Target="../media/image24.png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tags" Target="../tags/tag18.xml"/><Relationship Id="rId4" Type="http://schemas.openxmlformats.org/officeDocument/2006/relationships/image" Target="../media/image9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tags" Target="../tags/tag32.xml"/><Relationship Id="rId4" Type="http://schemas.openxmlformats.org/officeDocument/2006/relationships/image" Target="../media/image9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image" Target="../media/image10.png"/><Relationship Id="rId5" Type="http://schemas.openxmlformats.org/officeDocument/2006/relationships/tags" Target="../tags/tag41.xml"/><Relationship Id="rId4" Type="http://schemas.openxmlformats.org/officeDocument/2006/relationships/image" Target="../media/image9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54.xml"/><Relationship Id="rId7" Type="http://schemas.openxmlformats.org/officeDocument/2006/relationships/image" Target="../media/image13.png"/><Relationship Id="rId6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tags" Target="../tags/tag64.xml"/><Relationship Id="rId4" Type="http://schemas.openxmlformats.org/officeDocument/2006/relationships/image" Target="../media/image15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../media/image18.png"/><Relationship Id="rId7" Type="http://schemas.openxmlformats.org/officeDocument/2006/relationships/tags" Target="../tags/tag75.xml"/><Relationship Id="rId6" Type="http://schemas.openxmlformats.org/officeDocument/2006/relationships/image" Target="../media/image17.png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 rot="12880075">
            <a:off x="10647409" y="-194926"/>
            <a:ext cx="1912045" cy="24986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/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 cstate="print"/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1515348" y="1874443"/>
            <a:ext cx="9115200" cy="109080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10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3162348" y="3187347"/>
            <a:ext cx="5821200" cy="41400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3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3162348" y="3949629"/>
            <a:ext cx="2655570" cy="353060"/>
          </a:xfrm>
        </p:spPr>
        <p:txBody>
          <a:bodyPr/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6377353" y="3949629"/>
            <a:ext cx="2606040" cy="353060"/>
          </a:xfrm>
        </p:spPr>
        <p:txBody>
          <a:bodyPr/>
          <a:lstStyle>
            <a:lvl1pPr marL="0" indent="0" eaLnBrk="1" fontAlgn="auto" latinLnBrk="0" hangingPunct="1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900700" cy="6590545"/>
            <a:chOff x="292800" y="304200"/>
            <a:chExt cx="11900700" cy="6590545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11126700" y="4668778"/>
              <a:ext cx="1066800" cy="2225967"/>
              <a:chOff x="11126700" y="4668778"/>
              <a:chExt cx="1066800" cy="2225967"/>
            </a:xfrm>
          </p:grpSpPr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 rotWithShape="1">
              <a:blip r:embed="rId6" cstate="print"/>
              <a:srcRect/>
              <a:stretch>
                <a:fillRect/>
              </a:stretch>
            </p:blipFill>
            <p:spPr>
              <a:xfrm flipH="1">
                <a:off x="11126700" y="5739503"/>
                <a:ext cx="1066800" cy="112538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46938">
                <a:off x="11486962" y="4668778"/>
                <a:ext cx="606573" cy="2225967"/>
              </a:xfrm>
              <a:prstGeom prst="rect">
                <a:avLst/>
              </a:prstGeom>
            </p:spPr>
          </p:pic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/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 cstate="print"/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4007060" y="1942269"/>
            <a:ext cx="4046400" cy="117000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3997319" y="3320783"/>
            <a:ext cx="4046400" cy="436406"/>
          </a:xfrm>
        </p:spPr>
        <p:txBody>
          <a:bodyPr/>
          <a:lstStyle>
            <a:lvl1pPr marL="0" indent="0" algn="dist">
              <a:buNone/>
              <a:defRPr/>
            </a:lvl1pPr>
          </a:lstStyle>
          <a:p>
            <a:pPr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rot="16635317" flipH="1">
            <a:off x="11172190" y="-154940"/>
            <a:ext cx="1035050" cy="881380"/>
          </a:xfrm>
          <a:prstGeom prst="rect">
            <a:avLst/>
          </a:prstGeom>
        </p:spPr>
      </p:pic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0" y="4886325"/>
            <a:ext cx="712470" cy="1971675"/>
            <a:chOff x="0" y="4391345"/>
            <a:chExt cx="891702" cy="2466656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 rot="1953062" flipH="1">
              <a:off x="67048" y="4391345"/>
              <a:ext cx="757605" cy="245572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1126470" y="4668520"/>
            <a:ext cx="1066800" cy="2225675"/>
            <a:chOff x="11126700" y="4668778"/>
            <a:chExt cx="1066800" cy="2225967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 flipH="1">
              <a:off x="11126700" y="5739503"/>
              <a:ext cx="1066800" cy="112538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46938">
              <a:off x="11486962" y="4668778"/>
              <a:ext cx="606573" cy="22259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 rot="12021009">
            <a:off x="11217385" y="-39384"/>
            <a:ext cx="1038779" cy="1357486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rot="16635318" flipV="1">
            <a:off x="-43808" y="6153042"/>
            <a:ext cx="1035343" cy="881177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 flipH="1">
            <a:off x="10666095" y="2647315"/>
            <a:ext cx="1525270" cy="4210685"/>
            <a:chOff x="-2041" y="4391343"/>
            <a:chExt cx="893743" cy="2466658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1624965" cy="2162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74295" y="5203190"/>
            <a:ext cx="1464310" cy="1673225"/>
            <a:chOff x="-99" y="4272"/>
            <a:chExt cx="5723" cy="6540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 t="-1"/>
          <a:stretch>
            <a:fillRect/>
          </a:stretch>
        </p:blipFill>
        <p:spPr>
          <a:xfrm rot="204530">
            <a:off x="3903825" y="423981"/>
            <a:ext cx="4384348" cy="3991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584473" y="5145754"/>
            <a:ext cx="7221600" cy="60120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2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794611" y="5933892"/>
            <a:ext cx="6801323" cy="334800"/>
          </a:xfrm>
        </p:spPr>
        <p:txBody>
          <a:bodyPr lIns="90000" tIns="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-74295" y="5203190"/>
            <a:ext cx="1464310" cy="1673225"/>
            <a:chOff x="-99" y="4272"/>
            <a:chExt cx="5723" cy="6540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-74295" y="5203190"/>
            <a:ext cx="1464310" cy="1673225"/>
            <a:chOff x="-99" y="4272"/>
            <a:chExt cx="5723" cy="654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45584" y="0"/>
            <a:ext cx="12146416" cy="6858001"/>
            <a:chOff x="45584" y="0"/>
            <a:chExt cx="12146416" cy="6858001"/>
          </a:xfrm>
        </p:grpSpPr>
        <p:grpSp>
          <p:nvGrpSpPr>
            <p:cNvPr id="9" name="组合 8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45584" y="4391343"/>
              <a:ext cx="893743" cy="2466658"/>
              <a:chOff x="-2041" y="4391343"/>
              <a:chExt cx="893743" cy="2466658"/>
            </a:xfrm>
          </p:grpSpPr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 rotWithShape="1">
              <a:blip r:embed="rId5" cstate="print"/>
              <a:srcRect/>
              <a:stretch>
                <a:fillRect/>
              </a:stretch>
            </p:blipFill>
            <p:spPr>
              <a:xfrm>
                <a:off x="0" y="5917327"/>
                <a:ext cx="891702" cy="9406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/>
              <a:stretch>
                <a:fillRect/>
              </a:stretch>
            </p:blipFill>
            <p:spPr>
              <a:xfrm rot="1953062" flipH="1">
                <a:off x="-2041" y="4391343"/>
                <a:ext cx="757605" cy="2455724"/>
              </a:xfrm>
              <a:prstGeom prst="rect">
                <a:avLst/>
              </a:prstGeom>
            </p:spPr>
          </p:pic>
        </p:grp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 flipH="1" flipV="1">
              <a:off x="11261476" y="0"/>
              <a:ext cx="930524" cy="12382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-62865" y="5474335"/>
            <a:ext cx="1217295" cy="1391285"/>
            <a:chOff x="-99" y="4272"/>
            <a:chExt cx="5723" cy="654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900700" cy="6590545"/>
            <a:chOff x="292800" y="304200"/>
            <a:chExt cx="11900700" cy="6590545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11126700" y="4668778"/>
              <a:ext cx="1066800" cy="2225967"/>
              <a:chOff x="11126700" y="4668778"/>
              <a:chExt cx="1066800" cy="2225967"/>
            </a:xfrm>
          </p:grpSpPr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 rotWithShape="1">
              <a:blip r:embed="rId6" cstate="print"/>
              <a:srcRect/>
              <a:stretch>
                <a:fillRect/>
              </a:stretch>
            </p:blipFill>
            <p:spPr>
              <a:xfrm flipH="1">
                <a:off x="11126700" y="5739503"/>
                <a:ext cx="1066800" cy="1125388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46938">
                <a:off x="11486962" y="4668778"/>
                <a:ext cx="606573" cy="2225967"/>
              </a:xfrm>
              <a:prstGeom prst="rect">
                <a:avLst/>
              </a:prstGeom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8.xml"/><Relationship Id="rId23" Type="http://schemas.openxmlformats.org/officeDocument/2006/relationships/tags" Target="../tags/tag167.xml"/><Relationship Id="rId22" Type="http://schemas.openxmlformats.org/officeDocument/2006/relationships/tags" Target="../tags/tag166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6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9.xml"/><Relationship Id="rId4" Type="http://schemas.openxmlformats.org/officeDocument/2006/relationships/tags" Target="../tags/tag194.xml"/><Relationship Id="rId3" Type="http://schemas.openxmlformats.org/officeDocument/2006/relationships/image" Target="../media/image34.jpeg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10.xml"/><Relationship Id="rId4" Type="http://schemas.openxmlformats.org/officeDocument/2006/relationships/tags" Target="../tags/tag197.xml"/><Relationship Id="rId3" Type="http://schemas.openxmlformats.org/officeDocument/2006/relationships/image" Target="../media/image35.jpeg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themeOverride" Target="../theme/themeOverride11.xml"/><Relationship Id="rId3" Type="http://schemas.openxmlformats.org/officeDocument/2006/relationships/tags" Target="../tags/tag199.xml"/><Relationship Id="rId2" Type="http://schemas.openxmlformats.org/officeDocument/2006/relationships/image" Target="../media/image36.png"/><Relationship Id="rId1" Type="http://schemas.openxmlformats.org/officeDocument/2006/relationships/tags" Target="../tags/tag19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Relationship Id="rId3" Type="http://schemas.openxmlformats.org/officeDocument/2006/relationships/themeOverride" Target="../theme/themeOverride12.xml"/><Relationship Id="rId2" Type="http://schemas.openxmlformats.org/officeDocument/2006/relationships/tags" Target="../tags/tag200.xml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8.xml"/><Relationship Id="rId4" Type="http://schemas.openxmlformats.org/officeDocument/2006/relationships/themeOverride" Target="../theme/themeOverride13.xml"/><Relationship Id="rId3" Type="http://schemas.openxmlformats.org/officeDocument/2006/relationships/tags" Target="../tags/tag20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4.xml"/><Relationship Id="rId2" Type="http://schemas.openxmlformats.org/officeDocument/2006/relationships/tags" Target="../tags/tag203.xml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173.xml"/><Relationship Id="rId3" Type="http://schemas.openxmlformats.org/officeDocument/2006/relationships/image" Target="../media/image27.jpe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5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177.xml"/><Relationship Id="rId3" Type="http://schemas.openxmlformats.org/officeDocument/2006/relationships/image" Target="../media/image28.jpeg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180.xml"/><Relationship Id="rId3" Type="http://schemas.openxmlformats.org/officeDocument/2006/relationships/image" Target="../media/image29.jpeg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183.xml"/><Relationship Id="rId3" Type="http://schemas.openxmlformats.org/officeDocument/2006/relationships/image" Target="../media/image30.jpeg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186.xml"/><Relationship Id="rId3" Type="http://schemas.openxmlformats.org/officeDocument/2006/relationships/image" Target="../media/image31.jpeg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7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image" Target="../media/image32.jpeg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191.xml"/><Relationship Id="rId2" Type="http://schemas.openxmlformats.org/officeDocument/2006/relationships/image" Target="../media/image33.jpeg"/><Relationship Id="rId1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03673" y="1150494"/>
            <a:ext cx="9115200" cy="1090800"/>
          </a:xfrm>
        </p:spPr>
        <p:txBody>
          <a:bodyPr/>
          <a:lstStyle/>
          <a:p>
            <a:r>
              <a:rPr lang="zh-CN" altLang="en-US" dirty="0" smtClean="0"/>
              <a:t>高 血 压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34608" y="2936631"/>
            <a:ext cx="3385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蔡甸区中医医院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付玉山</a:t>
            </a:r>
            <a:endParaRPr lang="zh-CN" altLang="en-US" sz="2800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sz="2800" dirty="0">
                <a:solidFill>
                  <a:srgbClr val="00B050"/>
                </a:solidFill>
                <a:uFillTx/>
              </a:rPr>
              <a:t>问题</a:t>
            </a:r>
            <a:r>
              <a:rPr lang="en-US" altLang="zh-CN" sz="2800" dirty="0">
                <a:solidFill>
                  <a:srgbClr val="00B050"/>
                </a:solidFill>
                <a:uFillTx/>
              </a:rPr>
              <a:t>6</a:t>
            </a:r>
            <a:r>
              <a:rPr sz="2800" dirty="0">
                <a:solidFill>
                  <a:srgbClr val="00B050"/>
                </a:solidFill>
                <a:uFillTx/>
              </a:rPr>
              <a:t>：</a:t>
            </a:r>
            <a:r>
              <a:rPr lang="en-US" altLang="zh-CN" sz="2800" dirty="0">
                <a:solidFill>
                  <a:srgbClr val="00B050"/>
                </a:solidFill>
                <a:uFillTx/>
              </a:rPr>
              <a:t>药物需要终身服用吗</a:t>
            </a:r>
            <a:r>
              <a:rPr sz="2800" dirty="0">
                <a:solidFill>
                  <a:srgbClr val="00B050"/>
                </a:solidFill>
                <a:uFillTx/>
              </a:rPr>
              <a:t>，会不会产生耐药的问题？</a:t>
            </a:r>
            <a:endParaRPr sz="2800" dirty="0">
              <a:solidFill>
                <a:srgbClr val="00B050"/>
              </a:solidFill>
              <a:uFillTx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875" y="1098550"/>
            <a:ext cx="5283200" cy="524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确诊高血压之后，必须按医生建议坚持长期服药并监测血压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血压达标后，切忌自行停药，以免停药造成血压反复波动而形成脑血管动脉瘤，在血压升高时容易破裂出血，造成瘫痪甚至死亡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降压药极少耐药，如果是正常用药期间血压升高，应及时去医院，不要擅自加药也不要擅自换药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830" y="1303020"/>
            <a:ext cx="5067300" cy="42519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sz="2800">
                <a:solidFill>
                  <a:srgbClr val="00B050"/>
                </a:solidFill>
                <a:uFillTx/>
              </a:rPr>
              <a:t>问题</a:t>
            </a:r>
            <a:r>
              <a:rPr lang="en-US" altLang="zh-CN" sz="2800">
                <a:solidFill>
                  <a:srgbClr val="00B050"/>
                </a:solidFill>
                <a:uFillTx/>
              </a:rPr>
              <a:t>7</a:t>
            </a:r>
            <a:r>
              <a:rPr sz="2800">
                <a:solidFill>
                  <a:srgbClr val="00B050"/>
                </a:solidFill>
                <a:uFillTx/>
              </a:rPr>
              <a:t>：</a:t>
            </a:r>
            <a:r>
              <a:rPr lang="en-US" altLang="zh-CN" sz="2800">
                <a:solidFill>
                  <a:srgbClr val="00B050"/>
                </a:solidFill>
                <a:uFillTx/>
              </a:rPr>
              <a:t>药物</a:t>
            </a:r>
            <a:r>
              <a:rPr lang="en-US" altLang="zh-CN" sz="2800">
                <a:solidFill>
                  <a:srgbClr val="00B050"/>
                </a:solidFill>
                <a:sym typeface="+mn-ea"/>
              </a:rPr>
              <a:t>漏服怎么办？</a:t>
            </a:r>
            <a:endParaRPr lang="en-US" altLang="zh-CN" sz="2800">
              <a:solidFill>
                <a:srgbClr val="00B050"/>
              </a:solidFill>
              <a:sym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875" y="1098550"/>
            <a:ext cx="5283200" cy="524256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如果是短效药物，白天漏服的情况下，若在两次用药时间间隔的1/2以前，可立即补服，下次正常服药；漏服时间在两次用药时间间隔的1/2之后，应立即补服并适当推迟下次的服用时间。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对于夜间漏服的情况，由于晚上人体血压较平稳，可不补服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。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对于长效药物如波依定、拜新同、倍他乐克等，由于作用时间较长，即使两三天漏服，血压仍可维持在一定范围内，一般不必加服；若漏服超3天且血压升幅较大，可加服一次短效药并密切监测血压情况，之后按正常周期服用即可。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</p:txBody>
      </p:sp>
      <p:pic>
        <p:nvPicPr>
          <p:cNvPr id="6" name="图片 5" descr="t010d12451cf019c62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985" y="1739900"/>
            <a:ext cx="5080000" cy="3378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6238925" y="805859"/>
            <a:ext cx="5283242" cy="5388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400" b="1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  <a:ea typeface="Microsoft JhengHei" panose="020B0604030504040204" pitchFamily="34" charset="-120"/>
              </a:rPr>
              <a:t>平稳降压才是硬道理</a:t>
            </a:r>
            <a:r>
              <a:rPr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  <a:ea typeface="Microsoft JhengHei" panose="020B0604030504040204" pitchFamily="34" charset="-120"/>
              </a:rPr>
              <a:t>！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sz="2400" b="1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  <a:ea typeface="Microsoft JhengHei" panose="020B0604030504040204" pitchFamily="34" charset="-120"/>
              </a:rPr>
              <a:t>快速降压不仅无益，反而会增加心脑血管病发生的风险</a:t>
            </a:r>
            <a:r>
              <a:rPr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  <a:ea typeface="Microsoft JhengHei" panose="020B0604030504040204" pitchFamily="34" charset="-120"/>
              </a:rPr>
              <a:t>。过快降压导致代偿性心率增快，心肌耗氧增加，心脏负担加重，增加心绞痛、急性心肌梗死、急性心力衰竭、甚至猝死的风险；还可影响脑血管的灌注，甚至诱发脑水肿、脑出血和脑梗死。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sz="2400" b="1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  <a:ea typeface="Microsoft JhengHei" panose="020B0604030504040204" pitchFamily="34" charset="-120"/>
              </a:rPr>
              <a:t>所以，要平稳降压，使血压稳步降低，并维持稳定</a:t>
            </a:r>
            <a:r>
              <a:rPr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  <a:ea typeface="Microsoft JhengHei" panose="020B0604030504040204" pitchFamily="34" charset="-120"/>
              </a:rPr>
              <a:t>。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  <a:ea typeface="Microsoft JhengHei" panose="020B0604030504040204" pitchFamily="34" charset="-12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100">
                <a:solidFill>
                  <a:srgbClr val="00B050"/>
                </a:solidFill>
                <a:sym typeface="+mn-ea"/>
              </a:rPr>
              <a:t>问题</a:t>
            </a:r>
            <a:r>
              <a:rPr lang="en-US" altLang="zh-CN" sz="3100">
                <a:solidFill>
                  <a:srgbClr val="00B050"/>
                </a:solidFill>
                <a:sym typeface="+mn-ea"/>
              </a:rPr>
              <a:t>7</a:t>
            </a:r>
            <a:r>
              <a:rPr sz="3100">
                <a:solidFill>
                  <a:srgbClr val="00B050"/>
                </a:solidFill>
                <a:sym typeface="+mn-ea"/>
              </a:rPr>
              <a:t>：血压降得越快越好吗</a:t>
            </a:r>
            <a:r>
              <a:rPr sz="2700">
                <a:solidFill>
                  <a:srgbClr val="00B050"/>
                </a:solidFill>
                <a:sym typeface="+mn-ea"/>
              </a:rPr>
              <a:t>？</a:t>
            </a:r>
            <a:br>
              <a:rPr>
                <a:solidFill>
                  <a:srgbClr val="00B050"/>
                </a:solidFill>
                <a:uFillTx/>
              </a:rPr>
            </a:br>
            <a:endParaRPr lang="zh-CN" altLang="en-US"/>
          </a:p>
        </p:txBody>
      </p:sp>
      <p:pic>
        <p:nvPicPr>
          <p:cNvPr id="112" name="图片 111"/>
          <p:cNvPicPr/>
          <p:nvPr/>
        </p:nvPicPr>
        <p:blipFill>
          <a:blip r:embed="rId2" cstate="print"/>
          <a:srcRect l="22404" r="15031"/>
          <a:stretch>
            <a:fillRect/>
          </a:stretch>
        </p:blipFill>
        <p:spPr>
          <a:xfrm>
            <a:off x="584835" y="1470025"/>
            <a:ext cx="5452745" cy="4352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100">
                <a:solidFill>
                  <a:srgbClr val="00B050"/>
                </a:solidFill>
                <a:sym typeface="+mn-ea"/>
              </a:rPr>
              <a:t>问题</a:t>
            </a:r>
            <a:r>
              <a:rPr lang="en-US" altLang="zh-CN" sz="3100">
                <a:solidFill>
                  <a:srgbClr val="00B050"/>
                </a:solidFill>
                <a:sym typeface="+mn-ea"/>
              </a:rPr>
              <a:t>8</a:t>
            </a:r>
            <a:r>
              <a:rPr sz="3100">
                <a:solidFill>
                  <a:srgbClr val="00B050"/>
                </a:solidFill>
                <a:sym typeface="+mn-ea"/>
              </a:rPr>
              <a:t>：怎么预防高血压呢</a:t>
            </a:r>
            <a:r>
              <a:rPr sz="2700">
                <a:solidFill>
                  <a:srgbClr val="00B050"/>
                </a:solidFill>
                <a:sym typeface="+mn-ea"/>
              </a:rPr>
              <a:t>？</a:t>
            </a:r>
            <a:br>
              <a:rPr>
                <a:solidFill>
                  <a:srgbClr val="00B050"/>
                </a:solidFill>
                <a:uFillTx/>
              </a:rPr>
            </a:br>
            <a:endParaRPr lang="zh-CN" altLang="en-US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43995"/>
          <a:stretch>
            <a:fillRect/>
          </a:stretch>
        </p:blipFill>
        <p:spPr>
          <a:xfrm>
            <a:off x="376555" y="1130935"/>
            <a:ext cx="6464935" cy="489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7117080" y="1014095"/>
            <a:ext cx="46488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_GB2312"/>
              </a:rPr>
              <a:t>运动频率：</a:t>
            </a:r>
            <a:endParaRPr lang="zh-CN" altLang="en-US" sz="2000" dirty="0">
              <a:latin typeface="楷体_GB2312"/>
            </a:endParaRPr>
          </a:p>
          <a:p>
            <a:r>
              <a:rPr lang="zh-CN" altLang="en-US" sz="2000" dirty="0">
                <a:latin typeface="楷体_GB2312"/>
              </a:rPr>
              <a:t>保持在每周4~7天，每天累计30～60分钟的中等强度有氧运动。</a:t>
            </a:r>
            <a:endParaRPr lang="zh-CN" altLang="en-US" sz="2000" dirty="0">
              <a:latin typeface="楷体_GB2312"/>
            </a:endParaRPr>
          </a:p>
          <a:p>
            <a:endParaRPr lang="zh-CN" altLang="en-US" sz="2000" dirty="0">
              <a:latin typeface="楷体_GB2312"/>
            </a:endParaRPr>
          </a:p>
          <a:p>
            <a:r>
              <a:rPr lang="zh-CN" altLang="en-US" sz="2000" dirty="0">
                <a:latin typeface="楷体_GB2312"/>
              </a:rPr>
              <a:t>对于身体机能下降的老年人来说，快走是比较适宜的运动方式，既能保护老年人免受高强度运动的肌肉关节损伤，又能使得老年高血压患者达到一定的运动量，有助于降低血压。</a:t>
            </a:r>
            <a:endParaRPr lang="zh-CN" altLang="en-US" sz="2000" dirty="0">
              <a:latin typeface="楷体_GB2312"/>
            </a:endParaRPr>
          </a:p>
          <a:p>
            <a:endParaRPr lang="zh-CN" altLang="en-US" sz="2000" dirty="0">
              <a:latin typeface="楷体_GB2312"/>
            </a:endParaRPr>
          </a:p>
          <a:p>
            <a:r>
              <a:rPr lang="zh-CN" altLang="en-US" sz="2000" dirty="0">
                <a:latin typeface="楷体_GB2312"/>
              </a:rPr>
              <a:t>不同于普通的步行，快走对步速和行走距离有一定的要求，一般要求每分钟80-90步，行走6000步左右为宜。</a:t>
            </a:r>
            <a:endParaRPr lang="zh-CN" altLang="en-US" sz="2000" dirty="0">
              <a:latin typeface="楷体_GB231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56590" r="2410" b="-939"/>
          <a:stretch>
            <a:fillRect/>
          </a:stretch>
        </p:blipFill>
        <p:spPr>
          <a:xfrm>
            <a:off x="86360" y="1081405"/>
            <a:ext cx="6416675" cy="434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42"/>
          <a:stretch>
            <a:fillRect/>
          </a:stretch>
        </p:blipFill>
        <p:spPr>
          <a:xfrm>
            <a:off x="5897880" y="1081405"/>
            <a:ext cx="6212205" cy="39547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老年人高血压的临床特点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50830"/>
            <a:ext cx="10852237" cy="5090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、以收缩压升高为主</a:t>
            </a:r>
            <a:endParaRPr lang="en-US" altLang="zh-CN" sz="2000" b="1" dirty="0" smtClean="0">
              <a:latin typeface="楷体" panose="02010609060101010101" pitchFamily="49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、血压波动比较大，特别是收缩压。</a:t>
            </a:r>
            <a:endParaRPr lang="en-US" altLang="zh-CN" sz="2000" b="1" dirty="0" smtClean="0">
              <a:latin typeface="楷体" panose="02010609060101010101" pitchFamily="49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、血压易受体位变动的影响，体位性低血压发生率较高。</a:t>
            </a:r>
            <a:endParaRPr lang="en-US" altLang="zh-CN" sz="2000" b="1" dirty="0" smtClean="0">
              <a:latin typeface="楷体" panose="02010609060101010101" pitchFamily="49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、老年人由于动脉硬化，容易出现体假性高血压</a:t>
            </a:r>
            <a:endParaRPr lang="en-US" altLang="zh-CN" sz="2000" b="1" dirty="0" smtClean="0">
              <a:latin typeface="楷体" panose="02010609060101010101" pitchFamily="49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、餐后低血压比较多见，表现为头晕、晕厥、心绞痛、恶心、视力模糊、一过性脑缺血。</a:t>
            </a:r>
            <a:endParaRPr lang="en-US" altLang="zh-CN" sz="2000" b="1" dirty="0" smtClean="0">
              <a:latin typeface="楷体" panose="02010609060101010101" pitchFamily="49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、对药物治疗的耐受性较差</a:t>
            </a:r>
            <a:endParaRPr lang="en-US" altLang="zh-CN" sz="2000" b="1" dirty="0" smtClean="0">
              <a:latin typeface="楷体" panose="02010609060101010101" pitchFamily="49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7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、易产生抑郁症</a:t>
            </a:r>
            <a:endParaRPr lang="en-US" altLang="zh-CN" sz="2000" b="1" dirty="0" smtClean="0">
              <a:latin typeface="楷体" panose="02010609060101010101" pitchFamily="49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_GB2312"/>
              </a:rPr>
              <a:t>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_GB2312"/>
              </a:rPr>
              <a:t>、高血压合并症发生率较高</a:t>
            </a:r>
            <a:endParaRPr lang="zh-CN" altLang="en-US" sz="2000" dirty="0">
              <a:latin typeface="楷体" panose="02010609060101010101" pitchFamily="49" charset="-122"/>
              <a:ea typeface="楷体_GB231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诊断标准</a:t>
            </a:r>
            <a:endParaRPr lang="zh-CN" alt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086928"/>
            <a:ext cx="10852237" cy="52544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000" b="1" dirty="0" smtClean="0">
                <a:ea typeface="楷体_GB2312" pitchFamily="49" charset="-122"/>
              </a:rPr>
              <a:t>高血压的诊断必须以未服用降压药物情况下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000" b="1" dirty="0" smtClean="0">
                <a:ea typeface="楷体_GB2312" pitchFamily="49" charset="-122"/>
              </a:rPr>
              <a:t>次或</a:t>
            </a:r>
            <a:r>
              <a:rPr lang="en-US" altLang="zh-CN" sz="2000" b="1" dirty="0" smtClean="0">
                <a:ea typeface="楷体_GB2312" pitchFamily="49" charset="-122"/>
              </a:rPr>
              <a:t>2</a:t>
            </a:r>
            <a:r>
              <a:rPr lang="zh-CN" altLang="en-US" sz="2000" b="1" dirty="0" smtClean="0">
                <a:ea typeface="楷体_GB2312" pitchFamily="49" charset="-122"/>
              </a:rPr>
              <a:t>次以上非同日多次血压测定所得的平均值为依据</a:t>
            </a:r>
            <a:endParaRPr lang="zh-CN" altLang="en-US" sz="2000" b="1" dirty="0" smtClean="0"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ea typeface="楷体_GB2312" pitchFamily="49" charset="-122"/>
              </a:rPr>
              <a:t>鉴别原发性还是继发性</a:t>
            </a:r>
            <a:endParaRPr lang="zh-CN" altLang="en-US" sz="2000" b="1" dirty="0" smtClean="0"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ea typeface="楷体_GB2312" pitchFamily="49" charset="-122"/>
              </a:rPr>
              <a:t>高血压分级</a:t>
            </a:r>
            <a:endParaRPr lang="zh-CN" altLang="en-US" sz="2000" b="1" dirty="0" smtClean="0"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ea typeface="楷体_GB2312" pitchFamily="49" charset="-122"/>
              </a:rPr>
              <a:t>高血压危险分层</a:t>
            </a:r>
            <a:endParaRPr lang="en-US" altLang="zh-CN" sz="2000" b="1" dirty="0" smtClean="0"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endParaRPr lang="zh-CN" altLang="en-US" sz="2000" b="1" dirty="0" smtClean="0"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4" name="图片 3" descr="图片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1997" y="2992214"/>
            <a:ext cx="8600746" cy="2736878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判断高血压的原因</a:t>
            </a:r>
            <a:br>
              <a:rPr lang="zh-CN" altLang="en-US" sz="2800" dirty="0" smtClean="0">
                <a:solidFill>
                  <a:srgbClr val="00B050"/>
                </a:solidFill>
              </a:rPr>
            </a:br>
            <a:endParaRPr lang="zh-CN" alt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黑体" panose="02010609060101010101" charset="-122"/>
                <a:ea typeface="楷体_GB2312"/>
              </a:rPr>
              <a:t>有无继发性高血压</a:t>
            </a:r>
            <a:endParaRPr lang="en-US" altLang="zh-CN" sz="2400" b="1" dirty="0" smtClean="0">
              <a:latin typeface="黑体" panose="02010609060101010101" charset="-122"/>
              <a:ea typeface="楷体_GB231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charset="-122"/>
                <a:ea typeface="楷体_GB2312"/>
              </a:rPr>
              <a:t>继发性高血压</a:t>
            </a:r>
            <a:r>
              <a:rPr lang="zh-CN" altLang="en-US" b="1" dirty="0" smtClean="0">
                <a:latin typeface="楷体_GB2312" pitchFamily="49" charset="-122"/>
                <a:ea typeface="楷体_GB2312"/>
              </a:rPr>
              <a:t>：由某些确定的疾病或病因引起的血压升高。</a:t>
            </a:r>
            <a:endParaRPr lang="zh-CN" altLang="en-US" b="1" dirty="0" smtClean="0">
              <a:latin typeface="楷体_GB2312" pitchFamily="49" charset="-122"/>
              <a:ea typeface="楷体_GB231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 smtClean="0">
                <a:latin typeface="楷体_GB2312" pitchFamily="49" charset="-122"/>
                <a:ea typeface="楷体_GB2312"/>
              </a:rPr>
              <a:t>   常见继发性高血压如下：     </a:t>
            </a:r>
            <a:endParaRPr lang="en-US" altLang="zh-CN" b="1" dirty="0" smtClean="0">
              <a:latin typeface="楷体_GB2312" pitchFamily="49" charset="-122"/>
              <a:ea typeface="楷体_GB231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latin typeface="楷体_GB2312" pitchFamily="49" charset="-122"/>
                <a:ea typeface="楷体_GB2312"/>
              </a:rPr>
              <a:t>       1</a:t>
            </a:r>
            <a:r>
              <a:rPr lang="zh-CN" altLang="en-US" b="1" dirty="0" smtClean="0">
                <a:latin typeface="楷体_GB2312" pitchFamily="49" charset="-122"/>
                <a:ea typeface="楷体_GB2312"/>
              </a:rPr>
              <a:t>、肾实质性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高血压：肾小球肾炎，肾盂肾炎，多囊肾</a:t>
            </a:r>
            <a:endParaRPr lang="en-US" altLang="zh-CN" b="1" dirty="0" smtClean="0">
              <a:solidFill>
                <a:schemeClr val="tx1"/>
              </a:solidFill>
              <a:latin typeface="楷体_GB2312" pitchFamily="49" charset="-122"/>
              <a:ea typeface="楷体_GB231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       2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、肾血管性高血压：肾动脉狭窄</a:t>
            </a:r>
            <a:endParaRPr lang="en-US" altLang="zh-CN" b="1" dirty="0" smtClean="0">
              <a:solidFill>
                <a:schemeClr val="tx1"/>
              </a:solidFill>
              <a:latin typeface="楷体_GB2312" pitchFamily="49" charset="-122"/>
              <a:ea typeface="楷体_GB231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       3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、肾上腺（内分泌）：原发性醛固酮增多症，嗜络细胞瘤，皮质醇增多症</a:t>
            </a:r>
            <a:endParaRPr lang="zh-CN" altLang="en-US" b="1" dirty="0" smtClean="0">
              <a:solidFill>
                <a:schemeClr val="tx1"/>
              </a:solidFill>
              <a:latin typeface="楷体_GB2312" pitchFamily="49" charset="-122"/>
              <a:ea typeface="楷体_GB231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       4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、神经中枢系统：脑肿瘤，颅内压增高，脑干感染   </a:t>
            </a:r>
            <a:endParaRPr lang="zh-CN" altLang="en-US" b="1" dirty="0" smtClean="0">
              <a:solidFill>
                <a:schemeClr val="tx1"/>
              </a:solidFill>
              <a:latin typeface="楷体_GB2312" pitchFamily="49" charset="-122"/>
              <a:ea typeface="楷体_GB231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       5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、动脉：主动脉缩窄，多发性动脉炎</a:t>
            </a:r>
            <a:endParaRPr lang="en-US" altLang="zh-CN" b="1" dirty="0" smtClean="0">
              <a:solidFill>
                <a:schemeClr val="tx1"/>
              </a:solidFill>
              <a:latin typeface="楷体_GB2312" pitchFamily="49" charset="-122"/>
              <a:ea typeface="楷体_GB2312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/>
                </a:solidFill>
                <a:ea typeface="楷体_GB2312"/>
              </a:rPr>
              <a:t>             6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、其他：妊高征、药物（糖皮质激素）</a:t>
            </a:r>
            <a:endParaRPr lang="zh-CN" altLang="en-US" b="1" dirty="0" smtClean="0">
              <a:solidFill>
                <a:schemeClr val="tx1"/>
              </a:solidFill>
              <a:latin typeface="楷体_GB2312" pitchFamily="49" charset="-122"/>
              <a:ea typeface="楷体_GB2312"/>
            </a:endParaRPr>
          </a:p>
          <a:p>
            <a:pPr>
              <a:buNone/>
            </a:pP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256" y="494993"/>
            <a:ext cx="10852237" cy="441964"/>
          </a:xfrm>
        </p:spPr>
        <p:txBody>
          <a:bodyPr>
            <a:normAutofit fontScale="90000"/>
          </a:bodyPr>
          <a:lstStyle/>
          <a:p>
            <a:r>
              <a:rPr lang="zh-CN" altLang="en-US" sz="3100" dirty="0" smtClean="0">
                <a:solidFill>
                  <a:srgbClr val="00B050"/>
                </a:solidFill>
              </a:rPr>
              <a:t>血压控制目标值：</a:t>
            </a:r>
            <a:br>
              <a:rPr lang="zh-CN" altLang="en-US" dirty="0" smtClean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68083"/>
            <a:ext cx="10852237" cy="5073332"/>
          </a:xfrm>
        </p:spPr>
        <p:txBody>
          <a:bodyPr/>
          <a:lstStyle/>
          <a:p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原则上将血压降到患者能最大耐受的水平，主张血压控制目标值</a:t>
            </a: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&lt;140/90mmHg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合并有糖尿病、心、脑、肾靶器官损害病者血压控制目标值</a:t>
            </a: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&lt;130/80mmHg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慢性肾病患者如尿蛋白≥</a:t>
            </a: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1g/24h,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血压控制目标值</a:t>
            </a: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&lt;120/75mmHg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脑卒中患者</a:t>
            </a: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&lt;140/90mmHg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老年人降压目标</a:t>
            </a: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&lt;150/90mmHg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治疗用药</a:t>
            </a:r>
            <a:endParaRPr lang="zh-CN" alt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1.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利尿剂</a:t>
            </a:r>
            <a:endParaRPr lang="en-US" altLang="zh-CN" sz="2400" b="1" dirty="0" smtClean="0">
              <a:ea typeface="楷体_GB2312"/>
              <a:cs typeface="Arial" panose="020B0604020202020204" pitchFamily="34" charset="0"/>
            </a:endParaRPr>
          </a:p>
          <a:p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2.β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受体阻滞剂</a:t>
            </a:r>
            <a:endParaRPr lang="en-US" altLang="zh-CN" sz="2400" b="1" dirty="0" smtClean="0">
              <a:ea typeface="楷体_GB2312"/>
              <a:cs typeface="Arial" panose="020B0604020202020204" pitchFamily="34" charset="0"/>
            </a:endParaRPr>
          </a:p>
          <a:p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3.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钙通道阻滞剂（</a:t>
            </a:r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CCB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）</a:t>
            </a:r>
            <a:endParaRPr lang="en-US" altLang="zh-CN" sz="2400" b="1" dirty="0" smtClean="0">
              <a:ea typeface="楷体_GB2312"/>
              <a:cs typeface="Arial" panose="020B0604020202020204" pitchFamily="34" charset="0"/>
            </a:endParaRPr>
          </a:p>
          <a:p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4.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血管紧张素转换酶抑制剂（</a:t>
            </a:r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ACEI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）</a:t>
            </a:r>
            <a:endParaRPr lang="en-US" altLang="zh-CN" sz="2400" b="1" dirty="0" smtClean="0">
              <a:ea typeface="楷体_GB2312"/>
              <a:cs typeface="Arial" panose="020B0604020202020204" pitchFamily="34" charset="0"/>
            </a:endParaRPr>
          </a:p>
          <a:p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5.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血管紧张素</a:t>
            </a:r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II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受体阻滞剂（</a:t>
            </a:r>
            <a:r>
              <a:rPr lang="en-US" altLang="zh-CN" sz="2400" b="1" dirty="0" smtClean="0">
                <a:ea typeface="楷体_GB2312"/>
                <a:cs typeface="Arial" panose="020B0604020202020204" pitchFamily="34" charset="0"/>
              </a:rPr>
              <a:t>ARB</a:t>
            </a:r>
            <a:r>
              <a:rPr lang="zh-CN" altLang="en-US" sz="2400" b="1" dirty="0" smtClean="0">
                <a:ea typeface="楷体_GB2312"/>
                <a:cs typeface="Arial" panose="020B0604020202020204" pitchFamily="34" charset="0"/>
              </a:rPr>
              <a:t>）</a:t>
            </a:r>
            <a:endParaRPr lang="en-US" altLang="zh-CN" sz="2400" b="1" dirty="0" smtClean="0">
              <a:ea typeface="楷体_GB231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6224270" y="1285875"/>
            <a:ext cx="5768340" cy="4285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高血压是最常见的慢性病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。我国因心脑血管病导致的死亡占居民总死亡的40％以上，约70％的脑卒中死亡和约50％的心肌梗死与高血压密切相关。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但由于它很少有明显的症状，大约一半的患有高血压的人群不知道自己是高血压患者，从而导致严重的医疗问题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</p:txBody>
      </p:sp>
      <p:pic>
        <p:nvPicPr>
          <p:cNvPr id="100" name="图片占位符 99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69925" y="1381760"/>
            <a:ext cx="5283200" cy="37350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100" dirty="0" smtClean="0">
                <a:solidFill>
                  <a:srgbClr val="00B050"/>
                </a:solidFill>
              </a:rPr>
              <a:t>并发症和合并症的降压治疗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altLang="zh-CN" sz="2000" b="1" dirty="0" smtClean="0"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脑血管病：降压缓慢、平稳，可选择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ARB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、长效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CCB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ACEI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或利尿剂，单药小剂量开始，再缓慢增加剂量或联合治疗</a:t>
            </a:r>
            <a:endParaRPr lang="zh-CN" altLang="en-US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冠心病：宜选用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β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受体阻滞剂、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ACEI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和长效钙拮抗剂；尽可能选用长效制剂</a:t>
            </a:r>
            <a:endParaRPr lang="zh-CN" altLang="en-US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心力衰竭：无症状心力衰竭者应选择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β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受体阻滞剂和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ACEI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，小剂量开始；有心力衰竭症状者应采用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ACEI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ARB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、利尿剂和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β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受体阻滞剂联合治疗</a:t>
            </a: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慢性肾功能衰竭：积极降压，常需要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种或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种以上降压药物，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ACEI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ARB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在早、中期能延缓肾功能恶化</a:t>
            </a:r>
            <a:endParaRPr lang="zh-CN" altLang="en-US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糖尿病：积极降压，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ACEI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ARB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、长效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CCB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和小剂量利尿剂是较合理选择；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ACEI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ARB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能有效减轻和延缓糖尿病肾病的进展，改善血糖控制</a:t>
            </a:r>
            <a:endParaRPr lang="zh-CN" altLang="en-US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 dirty="0" smtClean="0"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高血压病的中医辨证分型</a:t>
            </a:r>
            <a:endParaRPr lang="zh-CN" alt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24951"/>
            <a:ext cx="10852237" cy="511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、肝阳上亢型，常选方药为天麻钩藤饮或龙胆泻肝汤。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、肝肾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阴虚型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，常选方药为六味地黄丸或者一贯煎。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、痰湿阻络型，常选方药为半夏白术天麻汤或茯苓杏仁甘草汤。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、气虚血瘀型，常选方药为补阳还五汤或者血府逐瘀汤。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、心肾不交型，常选方药为黄连阿胶汤或胶太丸。</a:t>
            </a:r>
            <a:endParaRPr lang="en-US" altLang="zh-CN" sz="2400" b="1" dirty="0" smtClean="0">
              <a:ea typeface="楷体_GB2312" pitchFamily="49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400" b="1" dirty="0" smtClean="0">
                <a:ea typeface="楷体_GB2312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、阴阳两虚型，常选方药为大补元煎、济生肾气丸或金匮肾气丸加</a:t>
            </a:r>
            <a:r>
              <a:rPr lang="zh-CN" altLang="en-US" sz="2400" b="1" dirty="0" smtClean="0">
                <a:ea typeface="楷体_GB2312" pitchFamily="49" charset="-122"/>
                <a:cs typeface="Arial" panose="020B0604020202020204" pitchFamily="34" charset="0"/>
              </a:rPr>
              <a:t>减。</a:t>
            </a:r>
            <a:endParaRPr lang="zh-CN" altLang="en-US" sz="2400" b="1" dirty="0" smtClean="0">
              <a:ea typeface="楷体_GB2312" pitchFamily="49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感</a:t>
            </a:r>
            <a:r>
              <a:rPr lang="zh-CN" altLang="en-US" dirty="0" smtClean="0"/>
              <a:t>谢聆听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高血压是威胁人类健康的杀手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371600"/>
            <a:ext cx="10852237" cy="496981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全世界每年有</a:t>
            </a:r>
            <a:r>
              <a:rPr lang="en-US" altLang="zh-CN" sz="2400" b="1" dirty="0" smtClean="0">
                <a:latin typeface="楷体_GB2312"/>
                <a:ea typeface="宋体" panose="02010600030101010101" pitchFamily="2" charset="-122"/>
              </a:rPr>
              <a:t>1200</a:t>
            </a: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万人死于跟高血压有关的疾病</a:t>
            </a:r>
            <a:endParaRPr lang="zh-CN" altLang="en-US" sz="2400" b="1" dirty="0" smtClean="0">
              <a:latin typeface="楷体_GB231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每</a:t>
            </a:r>
            <a:r>
              <a:rPr lang="en-US" altLang="zh-CN" sz="2400" b="1" dirty="0" smtClean="0">
                <a:latin typeface="楷体_GB2312"/>
                <a:ea typeface="宋体" panose="02010600030101010101" pitchFamily="2" charset="-122"/>
              </a:rPr>
              <a:t>100</a:t>
            </a: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个脑出血病人中有</a:t>
            </a:r>
            <a:r>
              <a:rPr lang="en-US" altLang="zh-CN" sz="2400" b="1" dirty="0" smtClean="0">
                <a:latin typeface="楷体_GB2312"/>
                <a:ea typeface="宋体" panose="02010600030101010101" pitchFamily="2" charset="-122"/>
              </a:rPr>
              <a:t>93</a:t>
            </a: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人患高血压</a:t>
            </a:r>
            <a:endParaRPr lang="zh-CN" altLang="en-US" sz="2400" b="1" dirty="0" smtClean="0">
              <a:latin typeface="楷体_GB231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每</a:t>
            </a:r>
            <a:r>
              <a:rPr lang="en-US" altLang="zh-CN" sz="2400" b="1" dirty="0" smtClean="0">
                <a:latin typeface="楷体_GB2312"/>
                <a:ea typeface="宋体" panose="02010600030101010101" pitchFamily="2" charset="-122"/>
              </a:rPr>
              <a:t>100</a:t>
            </a: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个脑梗塞病人中有</a:t>
            </a:r>
            <a:r>
              <a:rPr lang="en-US" altLang="zh-CN" sz="2400" b="1" dirty="0" smtClean="0">
                <a:latin typeface="楷体_GB2312"/>
                <a:ea typeface="宋体" panose="02010600030101010101" pitchFamily="2" charset="-122"/>
              </a:rPr>
              <a:t>86</a:t>
            </a: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人患高血压</a:t>
            </a:r>
            <a:endParaRPr lang="zh-CN" altLang="en-US" sz="2400" b="1" dirty="0" smtClean="0">
              <a:latin typeface="楷体_GB231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每</a:t>
            </a:r>
            <a:r>
              <a:rPr lang="en-US" altLang="zh-CN" sz="2400" b="1" dirty="0" smtClean="0">
                <a:latin typeface="楷体_GB2312"/>
                <a:ea typeface="宋体" panose="02010600030101010101" pitchFamily="2" charset="-122"/>
              </a:rPr>
              <a:t>100</a:t>
            </a: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个冠心病人中有</a:t>
            </a:r>
            <a:r>
              <a:rPr lang="en-US" altLang="zh-CN" sz="2400" b="1" dirty="0" smtClean="0">
                <a:latin typeface="楷体_GB2312"/>
                <a:ea typeface="宋体" panose="02010600030101010101" pitchFamily="2" charset="-122"/>
              </a:rPr>
              <a:t>50~70</a:t>
            </a:r>
            <a:r>
              <a:rPr lang="zh-CN" altLang="en-US" sz="2400" b="1" dirty="0" smtClean="0">
                <a:latin typeface="楷体_GB2312"/>
                <a:ea typeface="宋体" panose="02010600030101010101" pitchFamily="2" charset="-122"/>
              </a:rPr>
              <a:t>人患高血压</a:t>
            </a:r>
            <a:endParaRPr lang="zh-CN" altLang="en-US" sz="2400" b="1" dirty="0" smtClean="0">
              <a:latin typeface="楷体_GB231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sz="2800" dirty="0">
                <a:solidFill>
                  <a:srgbClr val="00B050"/>
                </a:solidFill>
                <a:uFillTx/>
              </a:rPr>
              <a:t>问题</a:t>
            </a:r>
            <a:r>
              <a:rPr lang="en-US" altLang="zh-CN" sz="2800" dirty="0">
                <a:solidFill>
                  <a:srgbClr val="00B050"/>
                </a:solidFill>
                <a:uFillTx/>
              </a:rPr>
              <a:t>1</a:t>
            </a:r>
            <a:r>
              <a:rPr sz="2800" dirty="0">
                <a:solidFill>
                  <a:srgbClr val="00B050"/>
                </a:solidFill>
                <a:uFillTx/>
              </a:rPr>
              <a:t>：</a:t>
            </a:r>
            <a:r>
              <a:rPr lang="en-US" altLang="zh-CN" sz="2800" dirty="0">
                <a:solidFill>
                  <a:srgbClr val="00B050"/>
                </a:solidFill>
                <a:uFillTx/>
              </a:rPr>
              <a:t>什么叫高血压？</a:t>
            </a:r>
            <a:endParaRPr lang="en-US" altLang="zh-CN" sz="2800" dirty="0">
              <a:solidFill>
                <a:srgbClr val="00B050"/>
              </a:solidFill>
              <a:uFillTx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875" y="952500"/>
            <a:ext cx="5283200" cy="4765040"/>
          </a:xfrm>
        </p:spPr>
        <p:txBody>
          <a:bodyPr/>
          <a:lstStyle/>
          <a:p>
            <a:pPr marL="0" indent="0">
              <a:buNone/>
            </a:pP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高血压其实是一种描述性诊断，通俗地讲，就是动脉血压超过了正常标准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高血压的定义：未使用降压药物的情况下诊室收缩压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&gt;140mmHg和（或）舒张压&gt;90mmHg”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925" y="1098550"/>
            <a:ext cx="5080000" cy="50971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27125" y="4669155"/>
            <a:ext cx="10642600" cy="1992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ea typeface="微软雅黑" panose="020B0503020204020204" charset="-122"/>
              </a:rPr>
              <a:t>正常人24小时动态血压</a:t>
            </a:r>
            <a:r>
              <a:rPr lang="zh-CN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ea typeface="微软雅黑" panose="020B0503020204020204" charset="-122"/>
              </a:rPr>
              <a:t>是波动的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ea typeface="微软雅黑" panose="020B0503020204020204" charset="-122"/>
              </a:rPr>
              <a:t>，血压最高点一般在上午9～10时及下午4时至晚上8时，血压最低点在午夜1～3时。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楷体_GB2312"/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ea typeface="微软雅黑" panose="020B0503020204020204" charset="-122"/>
              </a:rPr>
              <a:t>血压受运动、激动、紧张、进食、药物、饮酒等多种因素影响，每天不同时段也会有不同的波动。故测血压应在平静状态下测量，有一定波动是正常的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en-US" altLang="zh-CN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sz="2800">
                <a:solidFill>
                  <a:srgbClr val="00B050"/>
                </a:solidFill>
                <a:uFillTx/>
              </a:rPr>
              <a:t>问题</a:t>
            </a:r>
            <a:r>
              <a:rPr lang="en-US" altLang="zh-CN" sz="2800">
                <a:solidFill>
                  <a:srgbClr val="00B050"/>
                </a:solidFill>
                <a:uFillTx/>
              </a:rPr>
              <a:t>2</a:t>
            </a:r>
            <a:r>
              <a:rPr sz="2800">
                <a:solidFill>
                  <a:srgbClr val="00B050"/>
                </a:solidFill>
                <a:uFillTx/>
              </a:rPr>
              <a:t>：为什么每次测得的血压几乎都不一样？</a:t>
            </a:r>
            <a:endParaRPr sz="2800">
              <a:solidFill>
                <a:srgbClr val="00B050"/>
              </a:solidFill>
              <a:uFillTx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2945" y="1258570"/>
            <a:ext cx="8509635" cy="28143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sz="2800">
                <a:solidFill>
                  <a:srgbClr val="00B050"/>
                </a:solidFill>
                <a:sym typeface="+mn-ea"/>
              </a:rPr>
              <a:t>问题</a:t>
            </a:r>
            <a:r>
              <a:rPr lang="en-US" altLang="zh-CN" sz="2800">
                <a:solidFill>
                  <a:srgbClr val="00B050"/>
                </a:solidFill>
                <a:sym typeface="+mn-ea"/>
              </a:rPr>
              <a:t>3</a:t>
            </a:r>
            <a:r>
              <a:rPr sz="2800">
                <a:solidFill>
                  <a:srgbClr val="00B050"/>
                </a:solidFill>
                <a:sym typeface="+mn-ea"/>
              </a:rPr>
              <a:t>：高血压有什么危害？</a:t>
            </a:r>
            <a:endParaRPr sz="2800">
              <a:solidFill>
                <a:srgbClr val="00B050"/>
              </a:solidFill>
              <a:sym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＊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脑梗死与腔隙性脑梗死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>
                <a:latin typeface="楷体_GB2312"/>
                <a:ea typeface="宋体" panose="02010600030101010101" pitchFamily="2" charset="-122"/>
                <a:sym typeface="+mn-ea"/>
              </a:rPr>
              <a:t>＊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脑出血（出血性脑卒中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）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>
                <a:latin typeface="楷体_GB2312"/>
                <a:ea typeface="宋体" panose="02010600030101010101" pitchFamily="2" charset="-122"/>
                <a:sym typeface="+mn-ea"/>
              </a:rPr>
              <a:t>＊</a:t>
            </a:r>
            <a:r>
              <a:rPr lang="en-US" altLang="zh-CN" sz="2400" dirty="0" err="1" smtClean="0">
                <a:latin typeface="楷体_GB2312"/>
              </a:rPr>
              <a:t>冠心病与心梗</a:t>
            </a:r>
            <a:r>
              <a:rPr lang="en-US" altLang="zh-CN" sz="2400" dirty="0" smtClean="0">
                <a:latin typeface="楷体_GB2312"/>
              </a:rPr>
              <a:t>, </a:t>
            </a:r>
            <a:r>
              <a:rPr lang="en-US" altLang="zh-CN" sz="2400" dirty="0" err="1" smtClean="0">
                <a:latin typeface="楷体_GB2312"/>
              </a:rPr>
              <a:t>心衰</a:t>
            </a:r>
            <a:r>
              <a:rPr lang="en-US" altLang="zh-CN" sz="2400" dirty="0" smtClean="0">
                <a:latin typeface="楷体_GB2312"/>
              </a:rPr>
              <a:t>, </a:t>
            </a:r>
            <a:r>
              <a:rPr lang="en-US" altLang="zh-CN" sz="2400" dirty="0" err="1" smtClean="0">
                <a:latin typeface="楷体_GB2312"/>
              </a:rPr>
              <a:t>房颤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楷体_GB2312"/>
                <a:ea typeface="宋体" panose="02010600030101010101" pitchFamily="2" charset="-122"/>
                <a:sym typeface="+mn-ea"/>
              </a:rPr>
              <a:t>＊</a:t>
            </a:r>
            <a:r>
              <a:rPr lang="zh-CN" altLang="en-US" sz="2400" dirty="0" err="1" smtClean="0">
                <a:latin typeface="楷体_GB2312"/>
              </a:rPr>
              <a:t>心肌肥厚，</a:t>
            </a:r>
            <a:r>
              <a:rPr lang="en-US" altLang="zh-CN" sz="2400" dirty="0" err="1" smtClean="0">
                <a:latin typeface="楷体_GB2312"/>
              </a:rPr>
              <a:t>主动脉夹层</a:t>
            </a:r>
            <a:endParaRPr lang="en-US" altLang="zh-CN" sz="2400" dirty="0" err="1" smtClean="0"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楷体_GB2312"/>
                <a:ea typeface="宋体" panose="02010600030101010101" pitchFamily="2" charset="-122"/>
                <a:sym typeface="+mn-ea"/>
              </a:rPr>
              <a:t>＊</a:t>
            </a:r>
            <a:r>
              <a:rPr lang="zh-CN" altLang="en-US" sz="2400" dirty="0" smtClean="0">
                <a:latin typeface="楷体_GB2312"/>
              </a:rPr>
              <a:t>眼底视网膜出血、眼底动脉痉挛</a:t>
            </a:r>
            <a:endParaRPr lang="en-US" altLang="zh-CN" sz="2400" dirty="0"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楷体_GB2312"/>
                <a:ea typeface="宋体" panose="02010600030101010101" pitchFamily="2" charset="-122"/>
              </a:rPr>
              <a:t>＊</a:t>
            </a:r>
            <a:r>
              <a:rPr lang="zh-CN" altLang="en-US" sz="2400" dirty="0" smtClean="0">
                <a:latin typeface="楷体_GB2312"/>
              </a:rPr>
              <a:t>失明</a:t>
            </a:r>
            <a:endParaRPr lang="en-US" altLang="zh-CN" sz="2400" dirty="0"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>
                <a:latin typeface="楷体_GB2312"/>
                <a:ea typeface="宋体" panose="02010600030101010101" pitchFamily="2" charset="-122"/>
                <a:sym typeface="+mn-ea"/>
              </a:rPr>
              <a:t>＊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肾衰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楷体_GB2312"/>
                <a:ea typeface="宋体" panose="02010600030101010101" pitchFamily="2" charset="-122"/>
                <a:sym typeface="+mn-ea"/>
              </a:rPr>
              <a:t>＊</a:t>
            </a:r>
            <a:r>
              <a:rPr lang="zh-CN" altLang="en-US" sz="2400" dirty="0" smtClean="0">
                <a:latin typeface="楷体_GB2312"/>
              </a:rPr>
              <a:t>肾小球动脉硬化</a:t>
            </a:r>
            <a:endParaRPr lang="en-US" altLang="zh-CN" sz="2400" dirty="0">
              <a:latin typeface="楷体_GB231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840" y="1179830"/>
            <a:ext cx="5589270" cy="4735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sz="2800">
                <a:solidFill>
                  <a:srgbClr val="00B050"/>
                </a:solidFill>
                <a:sym typeface="+mn-ea"/>
              </a:rPr>
              <a:t>问题</a:t>
            </a:r>
            <a:r>
              <a:rPr lang="en-US" altLang="zh-CN" sz="2800">
                <a:solidFill>
                  <a:srgbClr val="00B050"/>
                </a:solidFill>
                <a:sym typeface="+mn-ea"/>
              </a:rPr>
              <a:t>4</a:t>
            </a:r>
            <a:r>
              <a:rPr sz="2800">
                <a:solidFill>
                  <a:srgbClr val="00B050"/>
                </a:solidFill>
                <a:sym typeface="+mn-ea"/>
              </a:rPr>
              <a:t>：高血压患者需要做哪些检查？</a:t>
            </a:r>
            <a:endParaRPr sz="2800">
              <a:solidFill>
                <a:srgbClr val="00B050"/>
              </a:solidFill>
              <a:sym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506210" y="2178685"/>
            <a:ext cx="5283200" cy="2935605"/>
          </a:xfrm>
        </p:spPr>
        <p:txBody>
          <a:bodyPr/>
          <a:lstStyle/>
          <a:p>
            <a:pPr marL="0" indent="0">
              <a:buNone/>
            </a:pPr>
            <a:r>
              <a:rPr sz="240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血生化：有助于了解血电解质水平以及是否合并肾脏损伤、糖尿病、高血脂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心电图、心脏彩超、尿液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ACR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_GB2312"/>
              </a:rPr>
              <a:t>检测尿蛋白：评估心脏、肾脏受累程度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5" y="1408430"/>
            <a:ext cx="5619750" cy="4476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70710" y="5419090"/>
            <a:ext cx="5446395" cy="472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所有患者都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应</a:t>
            </a:r>
            <a:r>
              <a:rPr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该进行治疗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。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  <a:p>
            <a:pPr algn="ctr"/>
            <a:endParaRPr lang="en-US" altLang="zh-CN" sz="2800" dirty="0" err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210" y="1160780"/>
            <a:ext cx="7035165" cy="4050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510544"/>
            <a:ext cx="10852237" cy="441964"/>
          </a:xfrm>
        </p:spPr>
        <p:txBody>
          <a:bodyPr>
            <a:normAutofit/>
          </a:bodyPr>
          <a:lstStyle/>
          <a:p>
            <a:r>
              <a:rPr dirty="0">
                <a:solidFill>
                  <a:srgbClr val="00B050"/>
                </a:solidFill>
                <a:sym typeface="+mn-ea"/>
              </a:rPr>
              <a:t>问题</a:t>
            </a:r>
            <a:r>
              <a:rPr lang="en-US" altLang="zh-CN" dirty="0">
                <a:solidFill>
                  <a:srgbClr val="00B050"/>
                </a:solidFill>
                <a:sym typeface="+mn-ea"/>
              </a:rPr>
              <a:t>5</a:t>
            </a:r>
            <a:r>
              <a:rPr dirty="0">
                <a:solidFill>
                  <a:srgbClr val="00B050"/>
                </a:solidFill>
                <a:sym typeface="+mn-ea"/>
              </a:rPr>
              <a:t>：所有的高血压都需要治疗吗？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85455" y="1395730"/>
            <a:ext cx="386651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低、中危患者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：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楷体_GB2312"/>
              <a:sym typeface="+mn-ea"/>
            </a:endParaRPr>
          </a:p>
          <a:p>
            <a:pPr marL="0" indent="0">
              <a:buNone/>
            </a:pPr>
            <a:r>
              <a:rPr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可以尝试数周至数月的单纯非药物疗法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；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楷体_GB2312"/>
              <a:sym typeface="+mn-ea"/>
            </a:endParaRPr>
          </a:p>
          <a:p>
            <a:pPr marL="0" indent="0">
              <a:buNone/>
            </a:pPr>
            <a:endParaRPr sz="28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_GB2312"/>
            </a:endParaRPr>
          </a:p>
          <a:p>
            <a:pPr marL="0" indent="0">
              <a:buNone/>
            </a:pPr>
            <a:r>
              <a:rPr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高危、极高危患者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：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楷体_GB2312"/>
              <a:sym typeface="+mn-ea"/>
            </a:endParaRPr>
          </a:p>
          <a:p>
            <a:pPr marL="0" indent="0">
              <a:buNone/>
            </a:pPr>
            <a:r>
              <a:rPr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非药物治疗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+</a:t>
            </a:r>
            <a:r>
              <a:rPr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_GB2312"/>
                <a:sym typeface="+mn-ea"/>
              </a:rPr>
              <a:t>立即药物治疗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；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  <a:p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636274"/>
            <a:ext cx="10852237" cy="441964"/>
          </a:xfrm>
        </p:spPr>
        <p:txBody>
          <a:bodyPr>
            <a:normAutofit/>
          </a:bodyPr>
          <a:lstStyle/>
          <a:p>
            <a:r>
              <a:rPr dirty="0" err="1">
                <a:sym typeface="+mn-ea"/>
              </a:rPr>
              <a:t>非药物治疗</a:t>
            </a:r>
            <a:r>
              <a:rPr lang="en-US" altLang="zh-CN" dirty="0">
                <a:sym typeface="+mn-ea"/>
              </a:rPr>
              <a:t>                                                            </a:t>
            </a:r>
            <a:r>
              <a:rPr dirty="0" err="1">
                <a:sym typeface="+mn-ea"/>
              </a:rPr>
              <a:t>药物治疗</a:t>
            </a:r>
            <a:endParaRPr dirty="0"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2" cstate="print"/>
          <a:srcRect l="60380" t="9012" r="4469" b="30438"/>
          <a:stretch>
            <a:fillRect/>
          </a:stretch>
        </p:blipFill>
        <p:spPr>
          <a:xfrm>
            <a:off x="6837680" y="1249045"/>
            <a:ext cx="4346575" cy="425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97147" y="1345720"/>
            <a:ext cx="4183811" cy="388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_GB2312"/>
              </a:rPr>
              <a:t>少盐、少酱油、味精</a:t>
            </a:r>
            <a:endParaRPr lang="en-US" altLang="zh-CN" dirty="0" smtClean="0">
              <a:latin typeface="楷体_GB231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_GB2312"/>
              </a:rPr>
              <a:t>控制主食</a:t>
            </a:r>
            <a:endParaRPr lang="en-US" altLang="zh-CN" dirty="0" smtClean="0">
              <a:latin typeface="楷体_GB231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_GB2312"/>
              </a:rPr>
              <a:t>控制高热量含糖饮料</a:t>
            </a:r>
            <a:endParaRPr lang="en-US" altLang="zh-CN" dirty="0" smtClean="0">
              <a:latin typeface="楷体_GB231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_GB2312"/>
              </a:rPr>
              <a:t>少食含盐量高的腌制品</a:t>
            </a:r>
            <a:endParaRPr lang="en-US" altLang="zh-CN" dirty="0" smtClean="0">
              <a:latin typeface="楷体_GB231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_GB2312"/>
              </a:rPr>
              <a:t>适量运动</a:t>
            </a:r>
            <a:endParaRPr lang="en-US" altLang="zh-CN" dirty="0" smtClean="0">
              <a:latin typeface="楷体_GB231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_GB2312"/>
              </a:rPr>
              <a:t>戒烟限酒</a:t>
            </a:r>
            <a:endParaRPr lang="en-US" altLang="zh-CN" dirty="0" smtClean="0">
              <a:latin typeface="楷体_GB231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_GB2312"/>
              </a:rPr>
              <a:t>心理平衡</a:t>
            </a:r>
            <a:endParaRPr lang="zh-CN" altLang="en-US" dirty="0">
              <a:latin typeface="楷体_GB231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el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el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890_1"/>
  <p:tag name="KSO_WM_TEMPLATE_CATEGORY" val="custom"/>
  <p:tag name="KSO_WM_TEMPLATE_INDEX" val="20177418"/>
  <p:tag name="KSO_WM_TEMPLATE_SUBCATEGORY" val="17"/>
  <p:tag name="KSO_WM_TEMPLATE_THUMBS_INDEX" val="1、10、11、25、26、28"/>
  <p:tag name="KSO_WM_TEMPLATE_MASTER_TYPE" val="1"/>
  <p:tag name="KSO_WM_TEMPLATE_COLOR_TYPE" val="1"/>
  <p:tag name="KSO_WM_TEMPLATE_MASTER_THUMB_INDEX" val="12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树叶手绘风总结报告"/>
  <p:tag name="KSO_WM_TEMPLATE_CATEGORY" val="custom"/>
  <p:tag name="KSO_WM_TEMPLATE_INDEX" val="20177418"/>
  <p:tag name="KSO_WM_UNIT_ID" val="custom20177418_1*a*1"/>
  <p:tag name="KSO_WM_UNIT_NOCLEAR" val="0"/>
  <p:tag name="KSO_WM_UNIT_DIAGRAM_ISNUMVISUAL" val="0"/>
  <p:tag name="KSO_WM_UNIT_DIAGRAM_ISREFERUNIT" val="0"/>
  <p:tag name="KSO_WM_UNIT_ISNUMDGMTITL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3"/>
  <p:tag name="KSO_WM_SLIDE_TYPE" val="title"/>
  <p:tag name="KSO_WM_BEAUTIFY_FLAG" val="#wm#"/>
  <p:tag name="KSO_WM_COMBINE_RELATE_SLIDE_ID" val="background20176890_1"/>
  <p:tag name="KSO_WM_TEMPLATE_CATEGORY" val="custom"/>
  <p:tag name="KSO_WM_TEMPLATE_INDEX" val="20177418"/>
  <p:tag name="KSO_WM_SLIDE_ID" val="custom20177418_1"/>
  <p:tag name="KSO_WM_SLIDE_INDEX" val="1"/>
  <p:tag name="KSO_WM_TEMPLATE_SUBCATEGORY" val="17"/>
  <p:tag name="KSO_WM_TEMPLATE_THUMBS_INDEX" val="1、10、11、25、26、28"/>
  <p:tag name="KSO_WM_SLIDE_SUBTYPE" val="pureTxt"/>
  <p:tag name="KSO_WM_TEMPLATE_MASTER_TYPE" val="1"/>
  <p:tag name="KSO_WM_TEMPLATE_COLOR_TYPE" val="1"/>
  <p:tag name="KSO_WM_TEMPLATE_MASTER_THUMB_INDEX" val="12"/>
  <p:tag name="KSO_WM_SPECIAL_SOURCE" val="bdnull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238"/>
  <p:tag name="KSO_WM_UNIT_HIGHLIGHT" val="0"/>
  <p:tag name="KSO_WM_UNIT_COMPATIBLE" val="0"/>
  <p:tag name="KSO_WM_TEMPLATE_CATEGORY" val="custom"/>
  <p:tag name="KSO_WM_TEMPLATE_INDEX" val="20177418"/>
  <p:tag name="KSO_WM_UNIT_ID" val="custom20177418_4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  <p:tag name="KSO_WM_UNIT_SUBTYPE" val="a"/>
</p:tagLst>
</file>

<file path=ppt/tags/tag172.xml><?xml version="1.0" encoding="utf-8"?>
<p:tagLst xmlns:p="http://schemas.openxmlformats.org/presentationml/2006/main">
  <p:tag name="KSO_WM_UNIT_PLACING_PICTURE_USER_VIEWPORT" val="{&quot;height&quot;:5882,&quot;width&quot;:8320}"/>
</p:tagLst>
</file>

<file path=ppt/tags/tag173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74.xml><?xml version="1.0" encoding="utf-8"?>
<p:tagLst xmlns:p="http://schemas.openxmlformats.org/presentationml/2006/main">
  <p:tag name="KSO_WM_SPECIAL_SOURCE" val="bdnull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238"/>
  <p:tag name="KSO_WM_UNIT_HIGHLIGHT" val="0"/>
  <p:tag name="KSO_WM_UNIT_COMPATIBLE" val="0"/>
  <p:tag name="KSO_WM_TEMPLATE_CATEGORY" val="custom"/>
  <p:tag name="KSO_WM_TEMPLATE_INDEX" val="20177418"/>
  <p:tag name="KSO_WM_UNIT_ID" val="custom20177418_4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  <p:tag name="KSO_WM_UNIT_SUBTYPE" val="a"/>
</p:tagLst>
</file>

<file path=ppt/tags/tag177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86"/>
  <p:tag name="KSO_WM_UNIT_LAYERLEVEL" val="1"/>
  <p:tag name="KSO_WM_UNIT_INDEX" val="1"/>
  <p:tag name="KSO_WM_UNIT_TYPE" val="f"/>
  <p:tag name="KSO_WM_TEMPLATE_CATEGORY" val="custom"/>
  <p:tag name="KSO_WM_TEMPLATE_INDEX" val="20177418"/>
  <p:tag name="KSO_WM_UNIT_ID" val="custom20177418_5*f*1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SUBTYPE" val="a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SLIDE_SIZE" val="790*484"/>
  <p:tag name="KSO_WM_SLIDE_POSITION" val="88*23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5"/>
  <p:tag name="KSO_WM_TEMPLATE_CATEGORY" val="custom"/>
  <p:tag name="KSO_WM_TEMPLATE_INDEX" val="20177418"/>
  <p:tag name="KSO_WM_SLIDE_ID" val="custom20177418_5"/>
  <p:tag name="KSO_WM_SLIDE_INDEX" val="5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238"/>
  <p:tag name="KSO_WM_UNIT_HIGHLIGHT" val="0"/>
  <p:tag name="KSO_WM_UNIT_COMPATIBLE" val="0"/>
  <p:tag name="KSO_WM_TEMPLATE_CATEGORY" val="custom"/>
  <p:tag name="KSO_WM_TEMPLATE_INDEX" val="20177418"/>
  <p:tag name="KSO_WM_UNIT_ID" val="custom20177418_4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  <p:tag name="KSO_WM_UNIT_SUBTYPE" val="a"/>
</p:tagLst>
</file>

<file path=ppt/tags/tag183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238"/>
  <p:tag name="KSO_WM_UNIT_HIGHLIGHT" val="0"/>
  <p:tag name="KSO_WM_UNIT_COMPATIBLE" val="0"/>
  <p:tag name="KSO_WM_TEMPLATE_CATEGORY" val="custom"/>
  <p:tag name="KSO_WM_TEMPLATE_INDEX" val="20177418"/>
  <p:tag name="KSO_WM_UNIT_ID" val="custom20177418_4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  <p:tag name="KSO_WM_UNIT_SUBTYPE" val="a"/>
</p:tagLst>
</file>

<file path=ppt/tags/tag186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86"/>
  <p:tag name="KSO_WM_UNIT_LAYERLEVEL" val="1"/>
  <p:tag name="KSO_WM_UNIT_INDEX" val="1"/>
  <p:tag name="KSO_WM_UNIT_TYPE" val="f"/>
  <p:tag name="KSO_WM_TEMPLATE_CATEGORY" val="custom"/>
  <p:tag name="KSO_WM_TEMPLATE_INDEX" val="20177418"/>
  <p:tag name="KSO_WM_UNIT_ID" val="custom20177418_5*f*1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SUBTYPE" val="a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89.xml><?xml version="1.0" encoding="utf-8"?>
<p:tagLst xmlns:p="http://schemas.openxmlformats.org/presentationml/2006/main">
  <p:tag name="KSO_WM_SLIDE_SIZE" val="790*484"/>
  <p:tag name="KSO_WM_SLIDE_POSITION" val="88*23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5"/>
  <p:tag name="KSO_WM_TEMPLATE_CATEGORY" val="custom"/>
  <p:tag name="KSO_WM_TEMPLATE_INDEX" val="20177418"/>
  <p:tag name="KSO_WM_SLIDE_ID" val="custom20177418_5"/>
  <p:tag name="KSO_WM_SLIDE_INDEX" val="5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91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238"/>
  <p:tag name="KSO_WM_UNIT_HIGHLIGHT" val="0"/>
  <p:tag name="KSO_WM_UNIT_COMPATIBLE" val="0"/>
  <p:tag name="KSO_WM_TEMPLATE_CATEGORY" val="custom"/>
  <p:tag name="KSO_WM_TEMPLATE_INDEX" val="20177418"/>
  <p:tag name="KSO_WM_UNIT_ID" val="custom20177418_4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  <p:tag name="KSO_WM_UNIT_SUBTYPE" val="a"/>
</p:tagLst>
</file>

<file path=ppt/tags/tag194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14"/>
  <p:tag name="KSO_WM_UNIT_LAYERLEVEL" val="1"/>
  <p:tag name="KSO_WM_UNIT_INDEX" val="1"/>
  <p:tag name="KSO_WM_UNIT_TYPE" val="a"/>
  <p:tag name="KSO_WM_TEMPLATE_CATEGORY" val="custom"/>
  <p:tag name="KSO_WM_TEMPLATE_INDEX" val="20177418"/>
  <p:tag name="KSO_WM_UNIT_ID" val="custom20177418_4*a*1"/>
  <p:tag name="KSO_WM_UNIT_PRESET_TEXT" val="单击此处添加标题"/>
  <p:tag name="KSO_WM_UNIT_NOCLEAR" val="0"/>
  <p:tag name="KSO_WM_UNIT_DIAGRAM_ISNUMVISUAL" val="0"/>
  <p:tag name="KSO_WM_UNIT_DIAGRAM_ISREFERUNIT" val="0"/>
  <p:tag name="KSO_WM_UNIT_ISNUMDGMTITLE" val="0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238"/>
  <p:tag name="KSO_WM_UNIT_HIGHLIGHT" val="0"/>
  <p:tag name="KSO_WM_UNIT_COMPATIBLE" val="0"/>
  <p:tag name="KSO_WM_TEMPLATE_CATEGORY" val="custom"/>
  <p:tag name="KSO_WM_TEMPLATE_INDEX" val="20177418"/>
  <p:tag name="KSO_WM_UNIT_ID" val="custom20177418_4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  <p:tag name="KSO_WM_UNIT_SUBTYPE" val="a"/>
</p:tagLst>
</file>

<file path=ppt/tags/tag197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238"/>
  <p:tag name="KSO_WM_UNIT_HIGHLIGHT" val="0"/>
  <p:tag name="KSO_WM_UNIT_COMPATIBLE" val="0"/>
  <p:tag name="KSO_WM_TEMPLATE_CATEGORY" val="custom"/>
  <p:tag name="KSO_WM_TEMPLATE_INDEX" val="20177418"/>
  <p:tag name="KSO_WM_UNIT_ID" val="custom20177418_4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  <p:tag name="KSO_WM_UNIT_SUBTYPE" val="a"/>
</p:tagLst>
</file>

<file path=ppt/tags/tag199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201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890_4"/>
  <p:tag name="KSO_WM_TEMPLATE_CATEGORY" val="custom"/>
  <p:tag name="KSO_WM_TEMPLATE_INDEX" val="20177418"/>
  <p:tag name="KSO_WM_SLIDE_ID" val="custom20177418_4"/>
  <p:tag name="KSO_WM_SLIDE_INDEX" val="4"/>
  <p:tag name="KSO_WM_TEMPLATE_SUBCATEGORY" val="17"/>
  <p:tag name="KSO_WM_SLIDE_SUBTYPE" val="picTxt"/>
  <p:tag name="KSO_WM_TEMPLATE_MASTER_TYPE" val="1"/>
  <p:tag name="KSO_WM_TEMPLATE_COLOR_TYPE" val="1"/>
  <p:tag name="KSO_WM_SPECIAL_SOURCE" val="bdnull"/>
</p:tagLst>
</file>

<file path=ppt/tags/tag202.xml><?xml version="1.0" encoding="utf-8"?>
<p:tagLst xmlns:p="http://schemas.openxmlformats.org/presentationml/2006/main">
  <p:tag name="KSO_WM_SPECIAL_SOURCE" val="bdnull"/>
</p:tagLst>
</file>

<file path=ppt/tags/tag203.xml><?xml version="1.0" encoding="utf-8"?>
<p:tagLst xmlns:p="http://schemas.openxmlformats.org/presentationml/2006/main">
  <p:tag name="KSO_WM_SPECIAL_SOURCE" val="bdnull"/>
</p:tagLst>
</file>

<file path=ppt/tags/tag204.xml><?xml version="1.0" encoding="utf-8"?>
<p:tagLst xmlns:p="http://schemas.openxmlformats.org/presentationml/2006/main">
  <p:tag name="KSO_WM_SPECIAL_SOURCE" val="bdnull"/>
</p:tagLst>
</file>

<file path=ppt/tags/tag205.xml><?xml version="1.0" encoding="utf-8"?>
<p:tagLst xmlns:p="http://schemas.openxmlformats.org/presentationml/2006/main">
  <p:tag name="KSO_WM_SPECIAL_SOURCE" val="bdnull"/>
</p:tagLst>
</file>

<file path=ppt/tags/tag206.xml><?xml version="1.0" encoding="utf-8"?>
<p:tagLst xmlns:p="http://schemas.openxmlformats.org/presentationml/2006/main">
  <p:tag name="KSO_WM_SPECIAL_SOURCE" val="bdnull"/>
</p:tagLst>
</file>

<file path=ppt/tags/tag207.xml><?xml version="1.0" encoding="utf-8"?>
<p:tagLst xmlns:p="http://schemas.openxmlformats.org/presentationml/2006/main">
  <p:tag name="KSO_WM_SPECIAL_SOURCE" val="bdnull"/>
</p:tagLst>
</file>

<file path=ppt/tags/tag208.xml><?xml version="1.0" encoding="utf-8"?>
<p:tagLst xmlns:p="http://schemas.openxmlformats.org/presentationml/2006/main">
  <p:tag name="KSO_WM_SPECIAL_SOURCE" val="bdnull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感谢观看"/>
  <p:tag name="KSO_WM_TEMPLATE_CATEGORY" val="custom"/>
  <p:tag name="KSO_WM_TEMPLATE_INDEX" val="20177418"/>
  <p:tag name="KSO_WM_UNIT_ID" val="custom20177418_28*a*1"/>
  <p:tag name="KSO_WM_UNIT_NOCLEAR" val="1"/>
  <p:tag name="KSO_WM_UNIT_DIAGRAM_ISNUMVISUAL" val="0"/>
  <p:tag name="KSO_WM_UNIT_DIAGRAM_ISREFERUNIT" val="0"/>
  <p:tag name="KSO_WM_UNIT_ISNUMDGMTITLE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6890_12"/>
  <p:tag name="KSO_WM_TEMPLATE_CATEGORY" val="custom"/>
  <p:tag name="KSO_WM_TEMPLATE_INDEX" val="20177418"/>
  <p:tag name="KSO_WM_SLIDE_ID" val="custom20177418_28"/>
  <p:tag name="KSO_WM_SLIDE_INDEX" val="28"/>
  <p:tag name="KSO_WM_TEMPLATE_SUBCATEGORY" val="17"/>
  <p:tag name="KSO_WM_SLIDE_SUBTYPE" val="pureTxt"/>
  <p:tag name="KSO_WM_TEMPLATE_MASTER_TYPE" val="1"/>
  <p:tag name="KSO_WM_TEMPLATE_COLOR_TYPE" val="1"/>
  <p:tag name="KSO_WM_SPECIAL_SOURCE" val="bdnull"/>
</p:tagLst>
</file>

<file path=ppt/tags/tag211.xml><?xml version="1.0" encoding="utf-8"?>
<p:tagLst xmlns:p="http://schemas.openxmlformats.org/presentationml/2006/main">
  <p:tag name="KSO_DOCER_TEMPLATE_OPEN_ONCE_MARK" val="1"/>
  <p:tag name="COMMONDATA" val="eyJoZGlkIjoiZTA4NzIyN2MxYTlmMzQ1NGE2MjU5NWRkMjhlOGMxYTAifQ=="/>
  <p:tag name="KSO_WPP_MARK_KEY" val="90c18f3a-5337-442d-b238-c1464ce21ee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20">
      <a:dk1>
        <a:srgbClr val="000000"/>
      </a:dk1>
      <a:lt1>
        <a:srgbClr val="FFFFFF"/>
      </a:lt1>
      <a:dk2>
        <a:srgbClr val="ECF4EC"/>
      </a:dk2>
      <a:lt2>
        <a:srgbClr val="FFFFFF"/>
      </a:lt2>
      <a:accent1>
        <a:srgbClr val="238C3B"/>
      </a:accent1>
      <a:accent2>
        <a:srgbClr val="508834"/>
      </a:accent2>
      <a:accent3>
        <a:srgbClr val="63822C"/>
      </a:accent3>
      <a:accent4>
        <a:srgbClr val="727C27"/>
      </a:accent4>
      <a:accent5>
        <a:srgbClr val="7E7427"/>
      </a:accent5>
      <a:accent6>
        <a:srgbClr val="896D2A"/>
      </a:accent6>
      <a:hlink>
        <a:srgbClr val="1371ED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10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11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12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13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14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15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2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3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4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5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6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7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8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ppt/theme/themeOverride9.xml><?xml version="1.0" encoding="utf-8"?>
<a:themeOverride xmlns:a="http://schemas.openxmlformats.org/drawingml/2006/main">
  <a:clrScheme name="自定义 120">
    <a:dk1>
      <a:srgbClr val="000000"/>
    </a:dk1>
    <a:lt1>
      <a:srgbClr val="FFFFFF"/>
    </a:lt1>
    <a:dk2>
      <a:srgbClr val="ECF4EC"/>
    </a:dk2>
    <a:lt2>
      <a:srgbClr val="FFFFFF"/>
    </a:lt2>
    <a:accent1>
      <a:srgbClr val="238C3B"/>
    </a:accent1>
    <a:accent2>
      <a:srgbClr val="508834"/>
    </a:accent2>
    <a:accent3>
      <a:srgbClr val="63822C"/>
    </a:accent3>
    <a:accent4>
      <a:srgbClr val="727C27"/>
    </a:accent4>
    <a:accent5>
      <a:srgbClr val="7E7427"/>
    </a:accent5>
    <a:accent6>
      <a:srgbClr val="896D2A"/>
    </a:accent6>
    <a:hlink>
      <a:srgbClr val="1371ED"/>
    </a:hlink>
    <a:folHlink>
      <a:srgbClr val="B759B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2697</Words>
  <Application>WPS 演示</Application>
  <PresentationFormat>自定义</PresentationFormat>
  <Paragraphs>163</Paragraphs>
  <Slides>22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汉仪旗黑-85S</vt:lpstr>
      <vt:lpstr>黑体</vt:lpstr>
      <vt:lpstr>微软雅黑</vt:lpstr>
      <vt:lpstr>楷体_GB2312</vt:lpstr>
      <vt:lpstr>新宋体</vt:lpstr>
      <vt:lpstr>Calibri</vt:lpstr>
      <vt:lpstr>Arial</vt:lpstr>
      <vt:lpstr>Arial Unicode MS</vt:lpstr>
      <vt:lpstr>Microsoft JhengHei</vt:lpstr>
      <vt:lpstr>楷体</vt:lpstr>
      <vt:lpstr>楷体_GB2312</vt:lpstr>
      <vt:lpstr>Times New Roman</vt:lpstr>
      <vt:lpstr>1_Office 主题​​</vt:lpstr>
      <vt:lpstr>高 血 压</vt:lpstr>
      <vt:lpstr>PowerPoint 演示文稿</vt:lpstr>
      <vt:lpstr>高血压是威胁人类健康的杀手</vt:lpstr>
      <vt:lpstr>问题1：什么叫高血压？</vt:lpstr>
      <vt:lpstr>问题2：为什么每次测得的血压几乎都不一样？</vt:lpstr>
      <vt:lpstr>问题3：高血压有什么危害？</vt:lpstr>
      <vt:lpstr>问题4：高血压患者需要做哪些检查？</vt:lpstr>
      <vt:lpstr>问题5：所有的高血压都需要治疗吗？</vt:lpstr>
      <vt:lpstr>非药物治疗                                                            药物治疗</vt:lpstr>
      <vt:lpstr>问题6：药物需要终身服用吗，会不会产生耐药的问题？</vt:lpstr>
      <vt:lpstr>问题7：药物漏服怎么办？</vt:lpstr>
      <vt:lpstr>问题7：血压降得越快越好吗？ </vt:lpstr>
      <vt:lpstr>问题8：怎么预防高血压呢？ </vt:lpstr>
      <vt:lpstr>PowerPoint 演示文稿</vt:lpstr>
      <vt:lpstr>老年人高血压的临床特点</vt:lpstr>
      <vt:lpstr>诊断标准</vt:lpstr>
      <vt:lpstr>判断高血压的原因 </vt:lpstr>
      <vt:lpstr>血压控制目标值： </vt:lpstr>
      <vt:lpstr>治疗用药</vt:lpstr>
      <vt:lpstr>并发症和合并症的降压治疗 </vt:lpstr>
      <vt:lpstr>高血压病的中医辨证分型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高血压科普</dc:title>
  <dc:creator/>
  <cp:lastModifiedBy>Administrator</cp:lastModifiedBy>
  <cp:revision>17</cp:revision>
  <dcterms:created xsi:type="dcterms:W3CDTF">2022-04-12T15:07:00Z</dcterms:created>
  <dcterms:modified xsi:type="dcterms:W3CDTF">2023-03-02T01:02:08Z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C21043DFB40449628BFC9FB86C7B515B</vt:lpwstr>
  </property>
  <property fmtid="{D5CDD505-2E9C-101B-9397-08002B2CF9AE}" pid="3" name="KSOProductBuildVer">
    <vt:lpwstr>2052-11.1.0.13703</vt:lpwstr>
  </property>
</Properties>
</file>