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39" r:id="rId3"/>
    <p:sldId id="340" r:id="rId5"/>
    <p:sldId id="347" r:id="rId6"/>
    <p:sldId id="329" r:id="rId7"/>
    <p:sldId id="354" r:id="rId8"/>
    <p:sldId id="355" r:id="rId9"/>
    <p:sldId id="353" r:id="rId10"/>
    <p:sldId id="361" r:id="rId11"/>
    <p:sldId id="362" r:id="rId12"/>
    <p:sldId id="366" r:id="rId13"/>
    <p:sldId id="367" r:id="rId14"/>
    <p:sldId id="368" r:id="rId15"/>
    <p:sldId id="369" r:id="rId16"/>
    <p:sldId id="371" r:id="rId17"/>
    <p:sldId id="372" r:id="rId18"/>
    <p:sldId id="351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熊仪_aYju7RJj" initials="熊" lastIdx="0" clrIdx="0"/>
  <p:cmAuthor id="1" name="哒哒 熊猫" initials="哒哒" lastIdx="1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" d="100"/>
          <a:sy n="10" d="100"/>
        </p:scale>
        <p:origin x="-197" y="2280"/>
      </p:cViewPr>
      <p:guideLst>
        <p:guide orient="horz" pos="22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8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  <a:cs typeface="MiSans Normal" panose="0000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Sans Normal" panose="00000500000000000000" charset="-122"/>
                <a:ea typeface="MiSans Normal" panose="00000500000000000000" charset="-122"/>
                <a:cs typeface="MiSans Normal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Sans Normal" panose="00000500000000000000" charset="-122"/>
        <a:ea typeface="MiSans Normal" panose="00000500000000000000" charset="-122"/>
        <a:cs typeface="MiSans Normal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5"/>
            </p:custDataLst>
          </p:nvPr>
        </p:nvSpPr>
        <p:spPr>
          <a:xfrm rot="10800000">
            <a:off x="5155565" y="3855720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1197590" y="300291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7"/>
            </p:custDataLst>
          </p:nvPr>
        </p:nvCxnSpPr>
        <p:spPr>
          <a:xfrm>
            <a:off x="11305540" y="193421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1305540" y="347662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027285" y="4343400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1" name="椭圆 20"/>
          <p:cNvSpPr/>
          <p:nvPr>
            <p:custDataLst>
              <p:tags r:id="rId10"/>
            </p:custDataLst>
          </p:nvPr>
        </p:nvSpPr>
        <p:spPr>
          <a:xfrm>
            <a:off x="10133965" y="4450080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0" name="向下箭头"/>
          <p:cNvSpPr/>
          <p:nvPr>
            <p:custDataLst>
              <p:tags r:id="rId11"/>
            </p:custDataLst>
          </p:nvPr>
        </p:nvSpPr>
        <p:spPr>
          <a:xfrm>
            <a:off x="10238105" y="4542790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13"/>
            </p:custDataLst>
          </p:nvPr>
        </p:nvSpPr>
        <p:spPr>
          <a:xfrm>
            <a:off x="2273300" y="4438650"/>
            <a:ext cx="7589520" cy="661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sym typeface="+mn-ea"/>
              </a:rPr>
              <a:t>单击编辑文本</a:t>
            </a:r>
            <a:endParaRPr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14"/>
            </p:custDataLst>
          </p:nvPr>
        </p:nvSpPr>
        <p:spPr>
          <a:xfrm>
            <a:off x="2273935" y="1953895"/>
            <a:ext cx="8413115" cy="556260"/>
          </a:xfrm>
          <a:prstGeom prst="rect">
            <a:avLst/>
          </a:prstGeom>
          <a:noFill/>
        </p:spPr>
        <p:txBody>
          <a:bodyPr wrap="square" lIns="91440" tIns="45720" rIns="144145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5"/>
            </p:custDataLst>
          </p:nvPr>
        </p:nvSpPr>
        <p:spPr>
          <a:xfrm>
            <a:off x="2273300" y="2510155"/>
            <a:ext cx="8413750" cy="17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608330" y="1075690"/>
            <a:ext cx="10968990" cy="47180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>
            <p:custDataLst>
              <p:tags r:id="rId2"/>
            </p:custDataLst>
          </p:nvPr>
        </p:nvSpPr>
        <p:spPr>
          <a:xfrm>
            <a:off x="-14605" y="-14605"/>
            <a:ext cx="6006465" cy="6897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9" h="10862">
                <a:moveTo>
                  <a:pt x="0" y="0"/>
                </a:moveTo>
                <a:lnTo>
                  <a:pt x="7595" y="0"/>
                </a:lnTo>
                <a:lnTo>
                  <a:pt x="7612" y="22"/>
                </a:lnTo>
                <a:cubicBezTo>
                  <a:pt x="8770" y="1514"/>
                  <a:pt x="9459" y="3388"/>
                  <a:pt x="9459" y="5423"/>
                </a:cubicBezTo>
                <a:cubicBezTo>
                  <a:pt x="9459" y="7458"/>
                  <a:pt x="8770" y="9332"/>
                  <a:pt x="7612" y="10824"/>
                </a:cubicBezTo>
                <a:lnTo>
                  <a:pt x="7582" y="10862"/>
                </a:lnTo>
                <a:lnTo>
                  <a:pt x="0" y="108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3"/>
            </p:custDataLst>
          </p:nvPr>
        </p:nvSpPr>
        <p:spPr>
          <a:xfrm rot="16200000">
            <a:off x="-1402080" y="1361440"/>
            <a:ext cx="6894830" cy="411988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0858" h="6488">
                <a:moveTo>
                  <a:pt x="0" y="0"/>
                </a:moveTo>
                <a:lnTo>
                  <a:pt x="10858" y="0"/>
                </a:lnTo>
                <a:lnTo>
                  <a:pt x="10858" y="2789"/>
                </a:lnTo>
                <a:lnTo>
                  <a:pt x="10834" y="2850"/>
                </a:lnTo>
                <a:cubicBezTo>
                  <a:pt x="9962" y="4984"/>
                  <a:pt x="7865" y="6488"/>
                  <a:pt x="5417" y="6488"/>
                </a:cubicBezTo>
                <a:cubicBezTo>
                  <a:pt x="2982" y="6488"/>
                  <a:pt x="895" y="5001"/>
                  <a:pt x="15" y="2885"/>
                </a:cubicBezTo>
                <a:lnTo>
                  <a:pt x="0" y="2849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1524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4"/>
            </p:custDataLst>
          </p:nvPr>
        </p:nvSpPr>
        <p:spPr>
          <a:xfrm rot="16200000">
            <a:off x="-1342039" y="2313346"/>
            <a:ext cx="4864351" cy="223107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660" h="3514">
                <a:moveTo>
                  <a:pt x="0" y="0"/>
                </a:moveTo>
                <a:lnTo>
                  <a:pt x="7660" y="0"/>
                </a:lnTo>
                <a:lnTo>
                  <a:pt x="7659" y="14"/>
                </a:lnTo>
                <a:cubicBezTo>
                  <a:pt x="7485" y="1975"/>
                  <a:pt x="5837" y="3514"/>
                  <a:pt x="3830" y="3514"/>
                </a:cubicBezTo>
                <a:cubicBezTo>
                  <a:pt x="1822" y="3514"/>
                  <a:pt x="173" y="1974"/>
                  <a:pt x="1" y="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30" name="圆角矩形 29"/>
          <p:cNvSpPr/>
          <p:nvPr>
            <p:custDataLst>
              <p:tags r:id="rId5"/>
            </p:custDataLst>
          </p:nvPr>
        </p:nvSpPr>
        <p:spPr>
          <a:xfrm rot="10800000">
            <a:off x="5155565" y="3089275"/>
            <a:ext cx="5383530" cy="111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>
            <a:off x="11197590" y="2981325"/>
            <a:ext cx="2159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>
            <a:off x="11305540" y="1912620"/>
            <a:ext cx="0" cy="59499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>
            <a:off x="11305540" y="3455035"/>
            <a:ext cx="0" cy="63690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>
            <p:custDataLst>
              <p:tags r:id="rId9"/>
            </p:custDataLst>
          </p:nvPr>
        </p:nvSpPr>
        <p:spPr>
          <a:xfrm>
            <a:off x="10016490" y="3576955"/>
            <a:ext cx="538480" cy="538480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8" name="椭圆 37"/>
          <p:cNvSpPr/>
          <p:nvPr>
            <p:custDataLst>
              <p:tags r:id="rId10"/>
            </p:custDataLst>
          </p:nvPr>
        </p:nvSpPr>
        <p:spPr>
          <a:xfrm>
            <a:off x="10123170" y="3683635"/>
            <a:ext cx="325120" cy="3251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9" name="向下箭头"/>
          <p:cNvSpPr/>
          <p:nvPr>
            <p:custDataLst>
              <p:tags r:id="rId11"/>
            </p:custDataLst>
          </p:nvPr>
        </p:nvSpPr>
        <p:spPr>
          <a:xfrm>
            <a:off x="10227310" y="3776345"/>
            <a:ext cx="118745" cy="139700"/>
          </a:xfrm>
          <a:custGeom>
            <a:avLst/>
            <a:gdLst>
              <a:gd name="connsiteX0" fmla="*/ 222512 w 477622"/>
              <a:gd name="connsiteY0" fmla="*/ 0 h 559381"/>
              <a:gd name="connsiteX1" fmla="*/ 258512 w 477622"/>
              <a:gd name="connsiteY1" fmla="*/ 0 h 559381"/>
              <a:gd name="connsiteX2" fmla="*/ 258512 w 477622"/>
              <a:gd name="connsiteY2" fmla="*/ 488296 h 559381"/>
              <a:gd name="connsiteX3" fmla="*/ 452168 w 477622"/>
              <a:gd name="connsiteY3" fmla="*/ 294641 h 559381"/>
              <a:gd name="connsiteX4" fmla="*/ 477622 w 477622"/>
              <a:gd name="connsiteY4" fmla="*/ 320096 h 559381"/>
              <a:gd name="connsiteX5" fmla="*/ 264266 w 477622"/>
              <a:gd name="connsiteY5" fmla="*/ 533452 h 559381"/>
              <a:gd name="connsiteX6" fmla="*/ 264740 w 477622"/>
              <a:gd name="connsiteY6" fmla="*/ 533926 h 559381"/>
              <a:gd name="connsiteX7" fmla="*/ 239284 w 477622"/>
              <a:gd name="connsiteY7" fmla="*/ 559381 h 559381"/>
              <a:gd name="connsiteX8" fmla="*/ 238812 w 477622"/>
              <a:gd name="connsiteY8" fmla="*/ 558908 h 559381"/>
              <a:gd name="connsiteX9" fmla="*/ 238338 w 477622"/>
              <a:gd name="connsiteY9" fmla="*/ 559381 h 559381"/>
              <a:gd name="connsiteX10" fmla="*/ 212882 w 477622"/>
              <a:gd name="connsiteY10" fmla="*/ 533926 h 559381"/>
              <a:gd name="connsiteX11" fmla="*/ 213356 w 477622"/>
              <a:gd name="connsiteY11" fmla="*/ 533452 h 559381"/>
              <a:gd name="connsiteX12" fmla="*/ 0 w 477622"/>
              <a:gd name="connsiteY12" fmla="*/ 320096 h 559381"/>
              <a:gd name="connsiteX13" fmla="*/ 25456 w 477622"/>
              <a:gd name="connsiteY13" fmla="*/ 294641 h 559381"/>
              <a:gd name="connsiteX14" fmla="*/ 222512 w 477622"/>
              <a:gd name="connsiteY14" fmla="*/ 491698 h 559381"/>
              <a:gd name="connsiteX15" fmla="*/ 222512 w 477622"/>
              <a:gd name="connsiteY15" fmla="*/ 0 h 55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622" h="559381">
                <a:moveTo>
                  <a:pt x="222512" y="0"/>
                </a:moveTo>
                <a:lnTo>
                  <a:pt x="258512" y="0"/>
                </a:lnTo>
                <a:lnTo>
                  <a:pt x="258512" y="488296"/>
                </a:lnTo>
                <a:lnTo>
                  <a:pt x="452168" y="294641"/>
                </a:lnTo>
                <a:lnTo>
                  <a:pt x="477622" y="320096"/>
                </a:lnTo>
                <a:lnTo>
                  <a:pt x="264266" y="533452"/>
                </a:lnTo>
                <a:lnTo>
                  <a:pt x="264740" y="533926"/>
                </a:lnTo>
                <a:lnTo>
                  <a:pt x="239284" y="559381"/>
                </a:lnTo>
                <a:lnTo>
                  <a:pt x="238812" y="558908"/>
                </a:lnTo>
                <a:lnTo>
                  <a:pt x="238338" y="559381"/>
                </a:lnTo>
                <a:lnTo>
                  <a:pt x="212882" y="533926"/>
                </a:lnTo>
                <a:lnTo>
                  <a:pt x="213356" y="533452"/>
                </a:lnTo>
                <a:lnTo>
                  <a:pt x="0" y="320096"/>
                </a:lnTo>
                <a:lnTo>
                  <a:pt x="25456" y="294641"/>
                </a:lnTo>
                <a:lnTo>
                  <a:pt x="222512" y="491698"/>
                </a:lnTo>
                <a:lnTo>
                  <a:pt x="222512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4" name="任意多边形 43"/>
          <p:cNvSpPr/>
          <p:nvPr>
            <p:custDataLst>
              <p:tags r:id="rId12"/>
            </p:custDataLst>
          </p:nvPr>
        </p:nvSpPr>
        <p:spPr>
          <a:xfrm>
            <a:off x="8945880" y="5997575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署名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7466330" y="3648075"/>
            <a:ext cx="2365375" cy="6673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2418715" y="1275715"/>
            <a:ext cx="8250555" cy="170561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72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Heavy" panose="00000A00000000000000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>
            <a:spLocks noGrp="1"/>
          </p:cNvSpPr>
          <p:nvPr>
            <p:ph idx="3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/>
            <p:custDataLst>
              <p:tags r:id="rId4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>
            <p:custDataLst>
              <p:tags r:id="rId2"/>
            </p:custDataLst>
          </p:nvPr>
        </p:nvCxnSpPr>
        <p:spPr>
          <a:xfrm>
            <a:off x="3509010" y="1475105"/>
            <a:ext cx="0" cy="4572000"/>
          </a:xfrm>
          <a:prstGeom prst="line">
            <a:avLst/>
          </a:prstGeom>
          <a:ln>
            <a:solidFill>
              <a:schemeClr val="bg2">
                <a:lumMod val="50000"/>
                <a:alpha val="2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18415" y="0"/>
            <a:ext cx="2251075" cy="8718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45" h="1373">
                <a:moveTo>
                  <a:pt x="0" y="0"/>
                </a:moveTo>
                <a:lnTo>
                  <a:pt x="3545" y="0"/>
                </a:lnTo>
                <a:lnTo>
                  <a:pt x="3545" y="1023"/>
                </a:lnTo>
                <a:cubicBezTo>
                  <a:pt x="3545" y="1217"/>
                  <a:pt x="3389" y="1373"/>
                  <a:pt x="3195" y="1373"/>
                </a:cubicBezTo>
                <a:lnTo>
                  <a:pt x="9" y="1373"/>
                </a:lnTo>
                <a:lnTo>
                  <a:pt x="0" y="13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1165860" y="4138930"/>
            <a:ext cx="1375408" cy="195199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2000" b="0" i="0" u="none" strike="noStrike" kern="1200" cap="none" spc="0" normalizeH="0" baseline="0" noProof="1">
                <a:solidFill>
                  <a:schemeClr val="bg1">
                    <a:lumMod val="85000"/>
                  </a:schemeClr>
                </a:solidFill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just">
              <a:buClrTx/>
              <a:buSzTx/>
              <a:buFontTx/>
            </a:pPr>
            <a:r>
              <a:rPr dirty="0" err="1">
                <a:sym typeface="+mn-ea"/>
              </a:rPr>
              <a:t>单击编辑副标题</a:t>
            </a:r>
            <a:endParaRPr dirty="0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1166495" y="1793240"/>
            <a:ext cx="1375410" cy="2122210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ctr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 rot="16200000">
            <a:off x="977900" y="1336040"/>
            <a:ext cx="4351020" cy="43510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 rot="16200000">
            <a:off x="1828800" y="2186940"/>
            <a:ext cx="2649220" cy="264922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95300" dist="381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MiSans Normal" panose="00000500000000000000" charset="-122"/>
            </a:endParaRPr>
          </a:p>
        </p:txBody>
      </p:sp>
      <p:sp>
        <p:nvSpPr>
          <p:cNvPr id="9" name="弧形 8"/>
          <p:cNvSpPr/>
          <p:nvPr>
            <p:custDataLst>
              <p:tags r:id="rId4"/>
            </p:custDataLst>
          </p:nvPr>
        </p:nvSpPr>
        <p:spPr>
          <a:xfrm>
            <a:off x="301625" y="659765"/>
            <a:ext cx="5703570" cy="5703570"/>
          </a:xfrm>
          <a:prstGeom prst="arc">
            <a:avLst>
              <a:gd name="adj1" fmla="val 16200000"/>
              <a:gd name="adj2" fmla="val 5319923"/>
            </a:avLst>
          </a:prstGeom>
          <a:ln>
            <a:solidFill>
              <a:schemeClr val="bg2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0800000">
            <a:off x="6876415" y="3851910"/>
            <a:ext cx="2408555" cy="1593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flipV="1">
            <a:off x="8945880" y="0"/>
            <a:ext cx="3246120" cy="860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12" h="1355">
                <a:moveTo>
                  <a:pt x="301" y="0"/>
                </a:moveTo>
                <a:lnTo>
                  <a:pt x="5112" y="0"/>
                </a:lnTo>
                <a:lnTo>
                  <a:pt x="5112" y="1355"/>
                </a:lnTo>
                <a:lnTo>
                  <a:pt x="0" y="1355"/>
                </a:lnTo>
                <a:lnTo>
                  <a:pt x="0" y="301"/>
                </a:lnTo>
                <a:cubicBezTo>
                  <a:pt x="0" y="135"/>
                  <a:pt x="135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1828800" y="3004185"/>
            <a:ext cx="2649220" cy="120840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6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Sans Heavy" panose="00000A00000000000000" charset="-122"/>
                <a:ea typeface="MiSans Heavy" panose="00000A00000000000000" charset="-122"/>
                <a:cs typeface="MiSans Normal" panose="00000500000000000000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732905" y="2092325"/>
            <a:ext cx="5005070" cy="16840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8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文"/>
          <p:cNvSpPr txBox="1">
            <a:spLocks noGrp="1"/>
          </p:cNvSpPr>
          <p:nvPr>
            <p:ph idx="4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3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>
              <a:spcBef>
                <a:spcPts val="1800"/>
              </a:spcBef>
              <a:spcAft>
                <a:spcPts val="0"/>
              </a:spcAft>
            </a:pPr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文"/>
          <p:cNvSpPr txBox="1">
            <a:spLocks noGrp="1"/>
          </p:cNvSpPr>
          <p:nvPr>
            <p:ph idx="6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3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5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MiSans Normal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6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608330" y="397510"/>
            <a:ext cx="10968990" cy="67881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0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文"/>
          <p:cNvSpPr txBox="1">
            <a:spLocks noGrp="1"/>
          </p:cNvSpPr>
          <p:nvPr>
            <p:ph idx="2"/>
            <p:custDataLst>
              <p:tags r:id="rId2"/>
            </p:custDataLst>
          </p:nvPr>
        </p:nvSpPr>
        <p:spPr>
          <a:xfrm>
            <a:off x="608330" y="397510"/>
            <a:ext cx="10968990" cy="585914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defPPr>
              <a:defRPr lang="zh-CN"/>
            </a:defPPr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ea typeface="+mn-ea"/>
                <a:cs typeface="MiSans Normal" panose="00000500000000000000" charset="-122"/>
                <a:sym typeface="+mn-ea"/>
              </a:defRPr>
            </a:lvl1pPr>
            <a:lvl2pPr marL="449580" marR="0" lvl="1" indent="-23177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719455" marR="0" lvl="2" indent="-276225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987425" marR="0" lvl="3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tabLst>
                <a:tab pos="899795" algn="l"/>
              </a:tabLst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256030" marR="0" lvl="4" indent="-262255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ln>
                  <a:noFill/>
                  <a:prstDash val="sysDot"/>
                </a:ln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>
            <p:custDataLst>
              <p:tags r:id="rId12"/>
            </p:custDataLst>
          </p:nvPr>
        </p:nvSpPr>
        <p:spPr>
          <a:xfrm rot="5400000" flipV="1">
            <a:off x="-300990" y="301625"/>
            <a:ext cx="987425" cy="3848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01" h="606">
                <a:moveTo>
                  <a:pt x="0" y="0"/>
                </a:moveTo>
                <a:lnTo>
                  <a:pt x="2001" y="0"/>
                </a:lnTo>
                <a:lnTo>
                  <a:pt x="2001" y="256"/>
                </a:lnTo>
                <a:cubicBezTo>
                  <a:pt x="2001" y="450"/>
                  <a:pt x="1845" y="606"/>
                  <a:pt x="1651" y="606"/>
                </a:cubicBezTo>
                <a:lnTo>
                  <a:pt x="0" y="60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6"/>
            <a:ext cx="10515600" cy="6226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237129"/>
            <a:ext cx="10515600" cy="493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zh-CN" altLang="en-US" sz="3200" b="0" i="0" u="none" strike="noStrike" kern="1200" cap="none" spc="300" normalizeH="0" baseline="0" smtClean="0">
          <a:ln>
            <a:noFill/>
            <a:prstDash val="sysDot"/>
          </a:ln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lt"/>
          <a:cs typeface="MiSans Normal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MiSans Normal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image" Target="../media/image9.jpe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9.jpe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image" Target="../media/image9.jpeg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10.jpeg"/><Relationship Id="rId1" Type="http://schemas.openxmlformats.org/officeDocument/2006/relationships/tags" Target="../tags/tag166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11.jpeg"/><Relationship Id="rId1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image" Target="../media/image11.jpeg"/><Relationship Id="rId1" Type="http://schemas.openxmlformats.org/officeDocument/2006/relationships/tags" Target="../tags/tag17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8.xml"/><Relationship Id="rId4" Type="http://schemas.openxmlformats.org/officeDocument/2006/relationships/image" Target="../media/image1.jpe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7.xml"/><Relationship Id="rId5" Type="http://schemas.openxmlformats.org/officeDocument/2006/relationships/image" Target="../media/image3.jpe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2.jpeg"/><Relationship Id="rId1" Type="http://schemas.openxmlformats.org/officeDocument/2006/relationships/tags" Target="../tags/tag12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4.jpeg"/><Relationship Id="rId1" Type="http://schemas.openxmlformats.org/officeDocument/2006/relationships/tags" Target="../tags/tag12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3.xml"/><Relationship Id="rId2" Type="http://schemas.openxmlformats.org/officeDocument/2006/relationships/image" Target="../media/image6.jpeg"/><Relationship Id="rId1" Type="http://schemas.openxmlformats.org/officeDocument/2006/relationships/tags" Target="../tags/tag1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7.jpeg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image" Target="../media/image8.jpeg"/><Relationship Id="rId1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汇报人：李仪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Exercise and Health</a:t>
            </a:r>
            <a:endParaRPr lang="en-US" altLang="zh-CN" dirty="0"/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运动与健康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01205" y="3516630"/>
            <a:ext cx="37566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生命不息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运动不止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椭圆 19"/>
          <p:cNvSpPr/>
          <p:nvPr>
            <p:custDataLst>
              <p:tags r:id="rId1"/>
            </p:custDataLst>
          </p:nvPr>
        </p:nvSpPr>
        <p:spPr>
          <a:xfrm>
            <a:off x="3962643" y="1224521"/>
            <a:ext cx="1681186" cy="16811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019970" y="1224522"/>
            <a:ext cx="4408954" cy="4408954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3889" r="23889"/>
          <a:stretch>
            <a:fillRect/>
          </a:stretch>
        </p:blipFill>
        <p:spPr>
          <a:xfrm>
            <a:off x="1332185" y="1536738"/>
            <a:ext cx="3784522" cy="3784522"/>
          </a:xfrm>
          <a:custGeom>
            <a:avLst/>
            <a:gdLst>
              <a:gd name="connsiteX0" fmla="*/ 1966749 w 3933498"/>
              <a:gd name="connsiteY0" fmla="*/ 0 h 3933498"/>
              <a:gd name="connsiteX1" fmla="*/ 3933498 w 3933498"/>
              <a:gd name="connsiteY1" fmla="*/ 1966749 h 3933498"/>
              <a:gd name="connsiteX2" fmla="*/ 1966749 w 3933498"/>
              <a:gd name="connsiteY2" fmla="*/ 3933498 h 3933498"/>
              <a:gd name="connsiteX3" fmla="*/ 0 w 3933498"/>
              <a:gd name="connsiteY3" fmla="*/ 1966749 h 3933498"/>
              <a:gd name="connsiteX4" fmla="*/ 1966749 w 3933498"/>
              <a:gd name="connsiteY4" fmla="*/ 0 h 39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498" h="3933498">
                <a:moveTo>
                  <a:pt x="1966749" y="0"/>
                </a:moveTo>
                <a:cubicBezTo>
                  <a:pt x="3052954" y="0"/>
                  <a:pt x="3933498" y="880544"/>
                  <a:pt x="3933498" y="1966749"/>
                </a:cubicBezTo>
                <a:cubicBezTo>
                  <a:pt x="3933498" y="3052954"/>
                  <a:pt x="3052954" y="3933498"/>
                  <a:pt x="1966749" y="3933498"/>
                </a:cubicBezTo>
                <a:cubicBezTo>
                  <a:pt x="880544" y="3933498"/>
                  <a:pt x="0" y="3052954"/>
                  <a:pt x="0" y="1966749"/>
                </a:cubicBezTo>
                <a:cubicBezTo>
                  <a:pt x="0" y="880544"/>
                  <a:pt x="880544" y="0"/>
                  <a:pt x="1966749" y="0"/>
                </a:cubicBezTo>
                <a:close/>
              </a:path>
            </a:pathLst>
          </a:custGeom>
        </p:spPr>
      </p:pic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805065" y="3913134"/>
            <a:ext cx="1681186" cy="168118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262367" y="1280775"/>
            <a:ext cx="51244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营养素及其生理功能</a:t>
            </a:r>
            <a:endParaRPr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6262367" y="2346357"/>
            <a:ext cx="5124450" cy="32308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耐力锻炼的营养补充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4800" lvl="0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进行耐力性运动过程中,如长跑、游泳、滑雪等,机体主要进行的是糖类物质的有氧代谢,消耗的主要是淀粉类物质。膳食中的糖含量对机体内糖原含量有影响,运动的时间越长或强度越高，糖原使用的就越多，而肌糖原含量对肌肉的耐力性工作能力有重要作用。因此,在运动后可适当多补充些米、面等淀粉类碳水化合物，能迅速恢复身体运动时消耗的糖原，有效缓解运动疲劳和维持血糖水平。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椭圆 19"/>
          <p:cNvSpPr/>
          <p:nvPr>
            <p:custDataLst>
              <p:tags r:id="rId1"/>
            </p:custDataLst>
          </p:nvPr>
        </p:nvSpPr>
        <p:spPr>
          <a:xfrm>
            <a:off x="3962643" y="1224521"/>
            <a:ext cx="1681186" cy="16811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019970" y="1224522"/>
            <a:ext cx="4408954" cy="4408954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3889" r="23889"/>
          <a:stretch>
            <a:fillRect/>
          </a:stretch>
        </p:blipFill>
        <p:spPr>
          <a:xfrm>
            <a:off x="1332185" y="1536738"/>
            <a:ext cx="3784522" cy="3784522"/>
          </a:xfrm>
          <a:custGeom>
            <a:avLst/>
            <a:gdLst>
              <a:gd name="connsiteX0" fmla="*/ 1966749 w 3933498"/>
              <a:gd name="connsiteY0" fmla="*/ 0 h 3933498"/>
              <a:gd name="connsiteX1" fmla="*/ 3933498 w 3933498"/>
              <a:gd name="connsiteY1" fmla="*/ 1966749 h 3933498"/>
              <a:gd name="connsiteX2" fmla="*/ 1966749 w 3933498"/>
              <a:gd name="connsiteY2" fmla="*/ 3933498 h 3933498"/>
              <a:gd name="connsiteX3" fmla="*/ 0 w 3933498"/>
              <a:gd name="connsiteY3" fmla="*/ 1966749 h 3933498"/>
              <a:gd name="connsiteX4" fmla="*/ 1966749 w 3933498"/>
              <a:gd name="connsiteY4" fmla="*/ 0 h 39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498" h="3933498">
                <a:moveTo>
                  <a:pt x="1966749" y="0"/>
                </a:moveTo>
                <a:cubicBezTo>
                  <a:pt x="3052954" y="0"/>
                  <a:pt x="3933498" y="880544"/>
                  <a:pt x="3933498" y="1966749"/>
                </a:cubicBezTo>
                <a:cubicBezTo>
                  <a:pt x="3933498" y="3052954"/>
                  <a:pt x="3052954" y="3933498"/>
                  <a:pt x="1966749" y="3933498"/>
                </a:cubicBezTo>
                <a:cubicBezTo>
                  <a:pt x="880544" y="3933498"/>
                  <a:pt x="0" y="3052954"/>
                  <a:pt x="0" y="1966749"/>
                </a:cubicBezTo>
                <a:cubicBezTo>
                  <a:pt x="0" y="880544"/>
                  <a:pt x="880544" y="0"/>
                  <a:pt x="1966749" y="0"/>
                </a:cubicBezTo>
                <a:close/>
              </a:path>
            </a:pathLst>
          </a:custGeom>
        </p:spPr>
      </p:pic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805065" y="3913134"/>
            <a:ext cx="1681186" cy="168118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262367" y="1280775"/>
            <a:ext cx="51244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营养素及其生理功能</a:t>
            </a:r>
            <a:endParaRPr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6069327" y="2346357"/>
            <a:ext cx="5124450" cy="32308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6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力量锻炼的营养补充</a:t>
            </a:r>
            <a:endParaRPr lang="zh-CN" altLang="en-US" sz="16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进行力量性运动时,如举重、健美、俯卧撑等,消耗的主要是蛋白质,而肌纤维的增粗、肌肉力量的增加也需要体内蛋白质的合成。研究表明，运动后的50分钟之内，骨骼肌细胞会处于疯狂吸收碳水化合物和氨基酸的状态，这段时间补充营养的吸收率要比之后提高49%，是肌糖原恢复和修复肌肉的最佳时机。所以，为了尽快消除疲劳,提高力量锻炼的效果,在进行力量性运动后应多补充蛋白质类物质。除要补充猪瘦肉、牛肉、鱼、牛奶等动物性蛋白外,还要补充豆类等植物蛋白, 以保证机体各种蛋白质的供给。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椭圆 19"/>
          <p:cNvSpPr/>
          <p:nvPr>
            <p:custDataLst>
              <p:tags r:id="rId1"/>
            </p:custDataLst>
          </p:nvPr>
        </p:nvSpPr>
        <p:spPr>
          <a:xfrm>
            <a:off x="3962643" y="1224521"/>
            <a:ext cx="1681186" cy="16811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1019970" y="1224522"/>
            <a:ext cx="4408954" cy="4408954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3889" r="23889"/>
          <a:stretch>
            <a:fillRect/>
          </a:stretch>
        </p:blipFill>
        <p:spPr>
          <a:xfrm>
            <a:off x="1332185" y="1536738"/>
            <a:ext cx="3784522" cy="3784522"/>
          </a:xfrm>
          <a:custGeom>
            <a:avLst/>
            <a:gdLst>
              <a:gd name="connsiteX0" fmla="*/ 1966749 w 3933498"/>
              <a:gd name="connsiteY0" fmla="*/ 0 h 3933498"/>
              <a:gd name="connsiteX1" fmla="*/ 3933498 w 3933498"/>
              <a:gd name="connsiteY1" fmla="*/ 1966749 h 3933498"/>
              <a:gd name="connsiteX2" fmla="*/ 1966749 w 3933498"/>
              <a:gd name="connsiteY2" fmla="*/ 3933498 h 3933498"/>
              <a:gd name="connsiteX3" fmla="*/ 0 w 3933498"/>
              <a:gd name="connsiteY3" fmla="*/ 1966749 h 3933498"/>
              <a:gd name="connsiteX4" fmla="*/ 1966749 w 3933498"/>
              <a:gd name="connsiteY4" fmla="*/ 0 h 393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498" h="3933498">
                <a:moveTo>
                  <a:pt x="1966749" y="0"/>
                </a:moveTo>
                <a:cubicBezTo>
                  <a:pt x="3052954" y="0"/>
                  <a:pt x="3933498" y="880544"/>
                  <a:pt x="3933498" y="1966749"/>
                </a:cubicBezTo>
                <a:cubicBezTo>
                  <a:pt x="3933498" y="3052954"/>
                  <a:pt x="3052954" y="3933498"/>
                  <a:pt x="1966749" y="3933498"/>
                </a:cubicBezTo>
                <a:cubicBezTo>
                  <a:pt x="880544" y="3933498"/>
                  <a:pt x="0" y="3052954"/>
                  <a:pt x="0" y="1966749"/>
                </a:cubicBezTo>
                <a:cubicBezTo>
                  <a:pt x="0" y="880544"/>
                  <a:pt x="880544" y="0"/>
                  <a:pt x="1966749" y="0"/>
                </a:cubicBezTo>
                <a:close/>
              </a:path>
            </a:pathLst>
          </a:custGeom>
        </p:spPr>
      </p:pic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805065" y="3913134"/>
            <a:ext cx="1681186" cy="1681186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262367" y="1280775"/>
            <a:ext cx="51244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营养素及其生理功能</a:t>
            </a:r>
            <a:endParaRPr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6010907" y="2268252"/>
            <a:ext cx="5124450" cy="32308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fontScale="25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539750" lvl="1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剧烈运动后的营养补充</a:t>
            </a:r>
            <a:endParaRPr lang="zh-CN" altLang="en-US" sz="5335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9750" lvl="1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在进行较剧烈的体育锻炼时,如球类比赛、快速跑、健美操等,体内会产生大量自由基，机体主要靠糖的无氧代谢提供能量,会产生乳酸等酸性物质,这种物质在体内堆积就会造成机体的疲劳,</a:t>
            </a: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造成肌肉酸痛，</a:t>
            </a: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并使恢复时间延长。这时候充分给予富含维生素的饮食，特别是维生素C,能够有效清除自由基，促进机体消耗的恢复。</a:t>
            </a:r>
            <a:endParaRPr lang="zh-CN" altLang="en-US" sz="5335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39750" lvl="1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运动量大的人容易出大量的汗，运动中及运动后应及时补回身体所流失的水分，避免脱水。正确补水要注意以下几点： </a:t>
            </a:r>
            <a:r>
              <a:rPr lang="en-US" altLang="zh-CN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水温忌冷宜温，避免低水温刺激胃肠道或引起血管收缩。 </a:t>
            </a:r>
            <a:r>
              <a:rPr lang="en-US" altLang="zh-CN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补水应少量多次，每次以100 毫升为宜，切忌猛喝。</a:t>
            </a:r>
            <a:r>
              <a:rPr lang="en-US" altLang="zh-CN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5335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补充水分一般选择矿泉水即可，也可选择含有碳水化合物、电解质的运动饮品。但不要选择碳酸饮料、含糖果汁等作为运动后的饮品。</a:t>
            </a:r>
            <a:r>
              <a:rPr lang="zh-CN" altLang="en-US" sz="1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16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/data/cache/8d218cecb9521de7c46e9da9fb6a3457.jpg8d218cecb9521de7c46e9da9fb6a345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18900" b="18900"/>
          <a:stretch>
            <a:fillRect/>
          </a:stretch>
        </p:blipFill>
        <p:spPr>
          <a:xfrm>
            <a:off x="0" y="0"/>
            <a:ext cx="12192089" cy="39624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6240">
                <a:moveTo>
                  <a:pt x="0" y="0"/>
                </a:moveTo>
                <a:lnTo>
                  <a:pt x="19200" y="0"/>
                </a:lnTo>
                <a:lnTo>
                  <a:pt x="19200" y="6240"/>
                </a:lnTo>
                <a:lnTo>
                  <a:pt x="0" y="62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3352752" y="1524012"/>
            <a:ext cx="5486444" cy="10668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657581" y="1676413"/>
            <a:ext cx="4876838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2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营养搭配要合理</a:t>
            </a:r>
            <a:endParaRPr lang="zh-CN" altLang="en-US" sz="3600" b="1" spc="2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5"/>
            </p:custDataLst>
          </p:nvPr>
        </p:nvSpPr>
        <p:spPr>
          <a:xfrm>
            <a:off x="914362" y="4419720"/>
            <a:ext cx="10363276" cy="198107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 spc="9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的运动类型代谢有差异，因此运动后进餐的饮食结构也略有不同。如果是以有氧运动为主，则更需要补充碳水化合物，因此碳水化合物、蛋白质、脂肪可以按照55%、25%、20%进行搭配。如果是以高强度训练为主，那么需要减少碳水化合物的比例，而增加蛋白质和脂肪的比例，以防止肌肉流失。碳水化合物、蛋白质、脂肪可以按照40%、30%、30%的比例进行搭配。</a:t>
            </a:r>
            <a:endParaRPr lang="zh-CN" altLang="en-US" sz="1700" spc="9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图片 38" descr="/data/cache/4ffcd99bf25939878e269b34ee784835.jpg4ffcd99bf25939878e269b34ee7848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6667" b="16667"/>
          <a:stretch>
            <a:fillRect/>
          </a:stretch>
        </p:blipFill>
        <p:spPr>
          <a:xfrm>
            <a:off x="919544" y="1019142"/>
            <a:ext cx="4819713" cy="4819713"/>
          </a:xfrm>
          <a:custGeom>
            <a:avLst/>
            <a:gdLst>
              <a:gd name="connsiteX0" fmla="*/ 4194573 w 4419635"/>
              <a:gd name="connsiteY0" fmla="*/ 4180448 h 4419635"/>
              <a:gd name="connsiteX1" fmla="*/ 4194573 w 4419635"/>
              <a:gd name="connsiteY1" fmla="*/ 4320148 h 4419635"/>
              <a:gd name="connsiteX2" fmla="*/ 4334273 w 4419635"/>
              <a:gd name="connsiteY2" fmla="*/ 4320148 h 4419635"/>
              <a:gd name="connsiteX3" fmla="*/ 4334273 w 4419635"/>
              <a:gd name="connsiteY3" fmla="*/ 4180448 h 4419635"/>
              <a:gd name="connsiteX4" fmla="*/ 81955 w 4419635"/>
              <a:gd name="connsiteY4" fmla="*/ 3559191 h 4419635"/>
              <a:gd name="connsiteX5" fmla="*/ 81955 w 4419635"/>
              <a:gd name="connsiteY5" fmla="*/ 4321826 h 4419635"/>
              <a:gd name="connsiteX6" fmla="*/ 844590 w 4419635"/>
              <a:gd name="connsiteY6" fmla="*/ 4321826 h 4419635"/>
              <a:gd name="connsiteX7" fmla="*/ 844590 w 4419635"/>
              <a:gd name="connsiteY7" fmla="*/ 4285791 h 4419635"/>
              <a:gd name="connsiteX8" fmla="*/ 120377 w 4419635"/>
              <a:gd name="connsiteY8" fmla="*/ 4285791 h 4419635"/>
              <a:gd name="connsiteX9" fmla="*/ 120377 w 4419635"/>
              <a:gd name="connsiteY9" fmla="*/ 3559191 h 4419635"/>
              <a:gd name="connsiteX10" fmla="*/ 3565384 w 4419635"/>
              <a:gd name="connsiteY10" fmla="*/ 76062 h 4419635"/>
              <a:gd name="connsiteX11" fmla="*/ 3565384 w 4419635"/>
              <a:gd name="connsiteY11" fmla="*/ 112097 h 4419635"/>
              <a:gd name="connsiteX12" fmla="*/ 4289597 w 4419635"/>
              <a:gd name="connsiteY12" fmla="*/ 112097 h 4419635"/>
              <a:gd name="connsiteX13" fmla="*/ 4289597 w 4419635"/>
              <a:gd name="connsiteY13" fmla="*/ 838697 h 4419635"/>
              <a:gd name="connsiteX14" fmla="*/ 4328019 w 4419635"/>
              <a:gd name="connsiteY14" fmla="*/ 838697 h 4419635"/>
              <a:gd name="connsiteX15" fmla="*/ 4328019 w 4419635"/>
              <a:gd name="connsiteY15" fmla="*/ 76062 h 4419635"/>
              <a:gd name="connsiteX16" fmla="*/ 69795 w 4419635"/>
              <a:gd name="connsiteY16" fmla="*/ 70184 h 4419635"/>
              <a:gd name="connsiteX17" fmla="*/ 69795 w 4419635"/>
              <a:gd name="connsiteY17" fmla="*/ 209884 h 4419635"/>
              <a:gd name="connsiteX18" fmla="*/ 209495 w 4419635"/>
              <a:gd name="connsiteY18" fmla="*/ 209884 h 4419635"/>
              <a:gd name="connsiteX19" fmla="*/ 209495 w 4419635"/>
              <a:gd name="connsiteY19" fmla="*/ 70184 h 4419635"/>
              <a:gd name="connsiteX20" fmla="*/ 0 w 4419635"/>
              <a:gd name="connsiteY20" fmla="*/ 0 h 4419635"/>
              <a:gd name="connsiteX21" fmla="*/ 4419635 w 4419635"/>
              <a:gd name="connsiteY21" fmla="*/ 0 h 4419635"/>
              <a:gd name="connsiteX22" fmla="*/ 4419635 w 4419635"/>
              <a:gd name="connsiteY22" fmla="*/ 4419635 h 4419635"/>
              <a:gd name="connsiteX23" fmla="*/ 0 w 4419635"/>
              <a:gd name="connsiteY23" fmla="*/ 4419635 h 44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19635" h="4419635">
                <a:moveTo>
                  <a:pt x="4194573" y="4180448"/>
                </a:moveTo>
                <a:lnTo>
                  <a:pt x="4194573" y="4320148"/>
                </a:lnTo>
                <a:lnTo>
                  <a:pt x="4334273" y="4320148"/>
                </a:lnTo>
                <a:lnTo>
                  <a:pt x="4334273" y="4180448"/>
                </a:lnTo>
                <a:close/>
                <a:moveTo>
                  <a:pt x="81955" y="3559191"/>
                </a:moveTo>
                <a:lnTo>
                  <a:pt x="81955" y="4321826"/>
                </a:lnTo>
                <a:lnTo>
                  <a:pt x="844590" y="4321826"/>
                </a:lnTo>
                <a:lnTo>
                  <a:pt x="844590" y="4285791"/>
                </a:lnTo>
                <a:lnTo>
                  <a:pt x="120377" y="4285791"/>
                </a:lnTo>
                <a:lnTo>
                  <a:pt x="120377" y="3559191"/>
                </a:lnTo>
                <a:close/>
                <a:moveTo>
                  <a:pt x="3565384" y="76062"/>
                </a:moveTo>
                <a:lnTo>
                  <a:pt x="3565384" y="112097"/>
                </a:lnTo>
                <a:lnTo>
                  <a:pt x="4289597" y="112097"/>
                </a:lnTo>
                <a:lnTo>
                  <a:pt x="4289597" y="838697"/>
                </a:lnTo>
                <a:lnTo>
                  <a:pt x="4328019" y="838697"/>
                </a:lnTo>
                <a:lnTo>
                  <a:pt x="4328019" y="76062"/>
                </a:lnTo>
                <a:close/>
                <a:moveTo>
                  <a:pt x="69795" y="70184"/>
                </a:moveTo>
                <a:lnTo>
                  <a:pt x="69795" y="209884"/>
                </a:lnTo>
                <a:lnTo>
                  <a:pt x="209495" y="209884"/>
                </a:lnTo>
                <a:lnTo>
                  <a:pt x="209495" y="70184"/>
                </a:lnTo>
                <a:close/>
                <a:moveTo>
                  <a:pt x="0" y="0"/>
                </a:moveTo>
                <a:lnTo>
                  <a:pt x="4419635" y="0"/>
                </a:lnTo>
                <a:lnTo>
                  <a:pt x="4419635" y="4419635"/>
                </a:lnTo>
                <a:lnTo>
                  <a:pt x="0" y="4419635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71917" y="957389"/>
            <a:ext cx="4914900" cy="67725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700" b="1" spc="209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科学健身注意事项</a:t>
            </a:r>
            <a:endParaRPr sz="3700" b="1" spc="209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itle 6"/>
          <p:cNvSpPr txBox="1"/>
          <p:nvPr>
            <p:custDataLst>
              <p:tags r:id="rId4"/>
            </p:custDataLst>
          </p:nvPr>
        </p:nvSpPr>
        <p:spPr>
          <a:xfrm>
            <a:off x="6471917" y="1938223"/>
            <a:ext cx="4914900" cy="396238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强风不健身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冬天最好不要在强风中健身。凛冽寒风,更能致冷,人在寒风中, 基础代谢率会增加10%-20%。 加大运动量,其产热也主要用于御寒,难以达到健身的效果。另外,在寒冷的环境中健身锻炼,由于各关节肌肉僵硬,动作不协调,容易造成损伤。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感冒不锻炼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患感冒,疲劳乏力,如果有发热，更会加重体能消耗。体力运动时代谢增强,不仅不利于感冒的康复,而且还将使病程延长或加重。此外，人患感冒时,免疫系统处于应激状态,运动使肌肉的应激会加速,加重免疫系统的疲惫,降低肌肉的抵抗力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锻炼避雾霾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冬天阳气闭藏,特别是雪雨过后,雾、霾较多。雾、霾严重时，对呼吸道黏膜会产生损害,降低其屏障和防御作用。细菌、病毒等致病微生物会乘虚而入,产生肺部疾病。雾大霾重的天气里, 最好待在家里,或做些室内运动。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" name="图片 38" descr="/data/cache/4ffcd99bf25939878e269b34ee784835.jpg4ffcd99bf25939878e269b34ee7848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6667" b="16667"/>
          <a:stretch>
            <a:fillRect/>
          </a:stretch>
        </p:blipFill>
        <p:spPr>
          <a:xfrm>
            <a:off x="919544" y="1019142"/>
            <a:ext cx="4819713" cy="4819713"/>
          </a:xfrm>
          <a:custGeom>
            <a:avLst/>
            <a:gdLst>
              <a:gd name="connsiteX0" fmla="*/ 4194573 w 4419635"/>
              <a:gd name="connsiteY0" fmla="*/ 4180448 h 4419635"/>
              <a:gd name="connsiteX1" fmla="*/ 4194573 w 4419635"/>
              <a:gd name="connsiteY1" fmla="*/ 4320148 h 4419635"/>
              <a:gd name="connsiteX2" fmla="*/ 4334273 w 4419635"/>
              <a:gd name="connsiteY2" fmla="*/ 4320148 h 4419635"/>
              <a:gd name="connsiteX3" fmla="*/ 4334273 w 4419635"/>
              <a:gd name="connsiteY3" fmla="*/ 4180448 h 4419635"/>
              <a:gd name="connsiteX4" fmla="*/ 81955 w 4419635"/>
              <a:gd name="connsiteY4" fmla="*/ 3559191 h 4419635"/>
              <a:gd name="connsiteX5" fmla="*/ 81955 w 4419635"/>
              <a:gd name="connsiteY5" fmla="*/ 4321826 h 4419635"/>
              <a:gd name="connsiteX6" fmla="*/ 844590 w 4419635"/>
              <a:gd name="connsiteY6" fmla="*/ 4321826 h 4419635"/>
              <a:gd name="connsiteX7" fmla="*/ 844590 w 4419635"/>
              <a:gd name="connsiteY7" fmla="*/ 4285791 h 4419635"/>
              <a:gd name="connsiteX8" fmla="*/ 120377 w 4419635"/>
              <a:gd name="connsiteY8" fmla="*/ 4285791 h 4419635"/>
              <a:gd name="connsiteX9" fmla="*/ 120377 w 4419635"/>
              <a:gd name="connsiteY9" fmla="*/ 3559191 h 4419635"/>
              <a:gd name="connsiteX10" fmla="*/ 3565384 w 4419635"/>
              <a:gd name="connsiteY10" fmla="*/ 76062 h 4419635"/>
              <a:gd name="connsiteX11" fmla="*/ 3565384 w 4419635"/>
              <a:gd name="connsiteY11" fmla="*/ 112097 h 4419635"/>
              <a:gd name="connsiteX12" fmla="*/ 4289597 w 4419635"/>
              <a:gd name="connsiteY12" fmla="*/ 112097 h 4419635"/>
              <a:gd name="connsiteX13" fmla="*/ 4289597 w 4419635"/>
              <a:gd name="connsiteY13" fmla="*/ 838697 h 4419635"/>
              <a:gd name="connsiteX14" fmla="*/ 4328019 w 4419635"/>
              <a:gd name="connsiteY14" fmla="*/ 838697 h 4419635"/>
              <a:gd name="connsiteX15" fmla="*/ 4328019 w 4419635"/>
              <a:gd name="connsiteY15" fmla="*/ 76062 h 4419635"/>
              <a:gd name="connsiteX16" fmla="*/ 69795 w 4419635"/>
              <a:gd name="connsiteY16" fmla="*/ 70184 h 4419635"/>
              <a:gd name="connsiteX17" fmla="*/ 69795 w 4419635"/>
              <a:gd name="connsiteY17" fmla="*/ 209884 h 4419635"/>
              <a:gd name="connsiteX18" fmla="*/ 209495 w 4419635"/>
              <a:gd name="connsiteY18" fmla="*/ 209884 h 4419635"/>
              <a:gd name="connsiteX19" fmla="*/ 209495 w 4419635"/>
              <a:gd name="connsiteY19" fmla="*/ 70184 h 4419635"/>
              <a:gd name="connsiteX20" fmla="*/ 0 w 4419635"/>
              <a:gd name="connsiteY20" fmla="*/ 0 h 4419635"/>
              <a:gd name="connsiteX21" fmla="*/ 4419635 w 4419635"/>
              <a:gd name="connsiteY21" fmla="*/ 0 h 4419635"/>
              <a:gd name="connsiteX22" fmla="*/ 4419635 w 4419635"/>
              <a:gd name="connsiteY22" fmla="*/ 4419635 h 4419635"/>
              <a:gd name="connsiteX23" fmla="*/ 0 w 4419635"/>
              <a:gd name="connsiteY23" fmla="*/ 4419635 h 44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19635" h="4419635">
                <a:moveTo>
                  <a:pt x="4194573" y="4180448"/>
                </a:moveTo>
                <a:lnTo>
                  <a:pt x="4194573" y="4320148"/>
                </a:lnTo>
                <a:lnTo>
                  <a:pt x="4334273" y="4320148"/>
                </a:lnTo>
                <a:lnTo>
                  <a:pt x="4334273" y="4180448"/>
                </a:lnTo>
                <a:close/>
                <a:moveTo>
                  <a:pt x="81955" y="3559191"/>
                </a:moveTo>
                <a:lnTo>
                  <a:pt x="81955" y="4321826"/>
                </a:lnTo>
                <a:lnTo>
                  <a:pt x="844590" y="4321826"/>
                </a:lnTo>
                <a:lnTo>
                  <a:pt x="844590" y="4285791"/>
                </a:lnTo>
                <a:lnTo>
                  <a:pt x="120377" y="4285791"/>
                </a:lnTo>
                <a:lnTo>
                  <a:pt x="120377" y="3559191"/>
                </a:lnTo>
                <a:close/>
                <a:moveTo>
                  <a:pt x="3565384" y="76062"/>
                </a:moveTo>
                <a:lnTo>
                  <a:pt x="3565384" y="112097"/>
                </a:lnTo>
                <a:lnTo>
                  <a:pt x="4289597" y="112097"/>
                </a:lnTo>
                <a:lnTo>
                  <a:pt x="4289597" y="838697"/>
                </a:lnTo>
                <a:lnTo>
                  <a:pt x="4328019" y="838697"/>
                </a:lnTo>
                <a:lnTo>
                  <a:pt x="4328019" y="76062"/>
                </a:lnTo>
                <a:close/>
                <a:moveTo>
                  <a:pt x="69795" y="70184"/>
                </a:moveTo>
                <a:lnTo>
                  <a:pt x="69795" y="209884"/>
                </a:lnTo>
                <a:lnTo>
                  <a:pt x="209495" y="209884"/>
                </a:lnTo>
                <a:lnTo>
                  <a:pt x="209495" y="70184"/>
                </a:lnTo>
                <a:close/>
                <a:moveTo>
                  <a:pt x="0" y="0"/>
                </a:moveTo>
                <a:lnTo>
                  <a:pt x="4419635" y="0"/>
                </a:lnTo>
                <a:lnTo>
                  <a:pt x="4419635" y="4419635"/>
                </a:lnTo>
                <a:lnTo>
                  <a:pt x="0" y="4419635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471917" y="957389"/>
            <a:ext cx="4914900" cy="67725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700" b="1" spc="209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科学健身注意事项</a:t>
            </a:r>
            <a:endParaRPr sz="3700" b="1" spc="209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itle 6"/>
          <p:cNvSpPr txBox="1"/>
          <p:nvPr>
            <p:custDataLst>
              <p:tags r:id="rId4"/>
            </p:custDataLst>
          </p:nvPr>
        </p:nvSpPr>
        <p:spPr>
          <a:xfrm>
            <a:off x="6326505" y="1692910"/>
            <a:ext cx="4914900" cy="430085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空腹不锻炼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空腹运动,容易出现头晕、出虚汗、胃痉挛等低血糖的症状。低血糖还会影响脂肪的代谢。中老年人脏器功能衰退,能量储备降低，更容易发生这些现象。特别是冬季,气候寒冷,运动之前最好能吃点东西,如热粥或热牛奶等,既能补充能量,又可祛寒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练前要热身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寒冬健身,准备活动尤为重要。体力运动中代谢的增强是逐渐的。组织、细胞从相对平静的懒惰状态到活跃的“清醒”状态,至少需要五分钟。运动学家认为,环境温度在12.8摄氏度时,就可影响指、趾的活动能力。因此,冬天运动前的热身更为必要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5400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练后莫急食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寒冬酷冷,刚运动后，四肢躯体皮肤、心脏、肺、甚至消化道黏膜及周围组织,已处于“冷适应”状态。倘若立即进食太热、太烫的食物,消化道黏膜会产生强烈的应激反应,可招致微血管的破裂、出血。此外,运动过程中的血液大量进入运动器官,胃、肠、胰腺等消化器官血量相对减少,消化液分泌减少,立即进食不利于食物完全、彻底地消化和吸收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dirty="0">
                <a:latin typeface="+mj-ea"/>
                <a:ea typeface="+mj-ea"/>
                <a:sym typeface="+mn-ea"/>
              </a:rPr>
              <a:t>汇报人：李仪</a:t>
            </a:r>
            <a:endParaRPr lang="zh-CN" altLang="en-US" dirty="0">
              <a:latin typeface="+mj-ea"/>
              <a:ea typeface="+mj-ea"/>
            </a:endParaRPr>
          </a:p>
          <a:p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THANK  YOU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4400" dirty="0">
                <a:latin typeface="+mj-ea"/>
                <a:ea typeface="+mj-ea"/>
              </a:rPr>
              <a:t>01</a:t>
            </a:r>
            <a:endParaRPr lang="zh-CN" altLang="en-US" sz="4400" dirty="0"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6676390" y="2738120"/>
            <a:ext cx="5005070" cy="1474470"/>
          </a:xfrm>
        </p:spPr>
        <p:txBody>
          <a:bodyPr>
            <a:normAutofit fontScale="90000"/>
          </a:bodyPr>
          <a:lstStyle/>
          <a:p>
            <a:r>
              <a:rPr dirty="0"/>
              <a:t>什么是健康？</a:t>
            </a:r>
            <a:br>
              <a:rPr dirty="0"/>
            </a:br>
            <a:endParaRPr dirty="0"/>
          </a:p>
        </p:txBody>
      </p:sp>
      <p:sp>
        <p:nvSpPr>
          <p:cNvPr id="2" name="文本框 1"/>
          <p:cNvSpPr txBox="1"/>
          <p:nvPr/>
        </p:nvSpPr>
        <p:spPr>
          <a:xfrm>
            <a:off x="6800850" y="4113530"/>
            <a:ext cx="50133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根据世界卫生组织对健康的定义。人的健康标准可概括为四条：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躯体健康</a:t>
            </a:r>
            <a:r>
              <a:rPr lang="zh-CN" altLang="en-US"/>
              <a:t>、心理（精神）健康和社会适应性良好、道德健康。一个人只有同时具备了这四个条件，才称得上是完全健康的人。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躯体健康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指人体结构的完整和生理功能正常是其它健康的基础</a:t>
            </a:r>
            <a:endParaRPr lang="zh-CN" altLang="en-US">
              <a:sym typeface="+mn-ea"/>
            </a:endParaRPr>
          </a:p>
        </p:txBody>
      </p:sp>
      <p:pic>
        <p:nvPicPr>
          <p:cNvPr id="6" name="图片 5" descr="IMG_9129(20240109-160316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-1778" b="47018"/>
          <a:stretch>
            <a:fillRect/>
          </a:stretch>
        </p:blipFill>
        <p:spPr>
          <a:xfrm>
            <a:off x="2049780" y="2813685"/>
            <a:ext cx="2216785" cy="14947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CONTENTS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2" name="圆角矩形 1"/>
          <p:cNvSpPr/>
          <p:nvPr>
            <p:custDataLst>
              <p:tags r:id="rId3"/>
            </p:custDataLst>
          </p:nvPr>
        </p:nvSpPr>
        <p:spPr>
          <a:xfrm>
            <a:off x="4382770" y="1350645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6" name="序号"/>
          <p:cNvSpPr txBox="1"/>
          <p:nvPr>
            <p:custDataLst>
              <p:tags r:id="rId4"/>
            </p:custDataLst>
          </p:nvPr>
        </p:nvSpPr>
        <p:spPr>
          <a:xfrm>
            <a:off x="4382770" y="1355090"/>
            <a:ext cx="920115" cy="92329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01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16" name="标题"/>
          <p:cNvSpPr txBox="1"/>
          <p:nvPr>
            <p:custDataLst>
              <p:tags r:id="rId5"/>
            </p:custDataLst>
          </p:nvPr>
        </p:nvSpPr>
        <p:spPr>
          <a:xfrm>
            <a:off x="5624195" y="1355090"/>
            <a:ext cx="3827145" cy="93408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运动健身的益处</a:t>
            </a:r>
            <a:endParaRPr lang="zh-CN" altLang="en-US" sz="2400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4382770" y="2600960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3" name="序号"/>
          <p:cNvSpPr txBox="1"/>
          <p:nvPr>
            <p:custDataLst>
              <p:tags r:id="rId7"/>
            </p:custDataLst>
          </p:nvPr>
        </p:nvSpPr>
        <p:spPr>
          <a:xfrm>
            <a:off x="4382770" y="2605405"/>
            <a:ext cx="920115" cy="92329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02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5624195" y="2609850"/>
            <a:ext cx="3827145" cy="92773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健身运功的分类</a:t>
            </a:r>
            <a:endParaRPr lang="zh-CN" altLang="en-US" sz="24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34" name="圆角矩形 33"/>
          <p:cNvSpPr/>
          <p:nvPr>
            <p:custDataLst>
              <p:tags r:id="rId9"/>
            </p:custDataLst>
          </p:nvPr>
        </p:nvSpPr>
        <p:spPr>
          <a:xfrm>
            <a:off x="4382770" y="3851275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5" name="序号"/>
          <p:cNvSpPr txBox="1"/>
          <p:nvPr>
            <p:custDataLst>
              <p:tags r:id="rId10"/>
            </p:custDataLst>
          </p:nvPr>
        </p:nvSpPr>
        <p:spPr>
          <a:xfrm>
            <a:off x="4382770" y="3855720"/>
            <a:ext cx="920115" cy="92329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03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36" name="标题"/>
          <p:cNvSpPr txBox="1"/>
          <p:nvPr>
            <p:custDataLst>
              <p:tags r:id="rId11"/>
            </p:custDataLst>
          </p:nvPr>
        </p:nvSpPr>
        <p:spPr>
          <a:xfrm>
            <a:off x="5624195" y="3858895"/>
            <a:ext cx="3827145" cy="925830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营养素及其生理功能</a:t>
            </a:r>
            <a:endParaRPr lang="zh-CN" altLang="en-US" sz="24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  <p:sp>
        <p:nvSpPr>
          <p:cNvPr id="38" name="圆角矩形 37"/>
          <p:cNvSpPr/>
          <p:nvPr>
            <p:custDataLst>
              <p:tags r:id="rId12"/>
            </p:custDataLst>
          </p:nvPr>
        </p:nvSpPr>
        <p:spPr>
          <a:xfrm>
            <a:off x="4382770" y="5101590"/>
            <a:ext cx="5067935" cy="9277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chemeClr val="bg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rmAutofit/>
          </a:bodyPr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39" name="序号"/>
          <p:cNvSpPr txBox="1"/>
          <p:nvPr>
            <p:custDataLst>
              <p:tags r:id="rId13"/>
            </p:custDataLst>
          </p:nvPr>
        </p:nvSpPr>
        <p:spPr>
          <a:xfrm>
            <a:off x="4382770" y="5106035"/>
            <a:ext cx="920115" cy="92329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2400">
                <a:solidFill>
                  <a:schemeClr val="lt1"/>
                </a:solidFill>
                <a:latin typeface="+mj-ea"/>
                <a:ea typeface="+mj-ea"/>
                <a:cs typeface="MiSans Normal" panose="00000500000000000000" charset="-122"/>
              </a:rPr>
              <a:t>04</a:t>
            </a:r>
            <a:endParaRPr lang="en-US" altLang="zh-CN" sz="2400">
              <a:solidFill>
                <a:schemeClr val="lt1"/>
              </a:solidFill>
              <a:latin typeface="+mj-ea"/>
              <a:ea typeface="+mj-ea"/>
              <a:cs typeface="MiSans Normal" panose="00000500000000000000" charset="-122"/>
            </a:endParaRPr>
          </a:p>
        </p:txBody>
      </p:sp>
      <p:sp>
        <p:nvSpPr>
          <p:cNvPr id="40" name="标题"/>
          <p:cNvSpPr txBox="1"/>
          <p:nvPr>
            <p:custDataLst>
              <p:tags r:id="rId14"/>
            </p:custDataLst>
          </p:nvPr>
        </p:nvSpPr>
        <p:spPr>
          <a:xfrm>
            <a:off x="5624195" y="5106035"/>
            <a:ext cx="3827145" cy="916940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MiSans Normal" panose="00000500000000000000" charset="-122"/>
                <a:sym typeface="+mn-ea"/>
              </a:rPr>
              <a:t>科学健身注意事项</a:t>
            </a:r>
            <a:endParaRPr lang="zh-CN" altLang="en-US" sz="2400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+mj-ea"/>
              <a:ea typeface="+mj-ea"/>
              <a:cs typeface="MiSans Normal" panose="00000500000000000000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IMG_9130(20240109-160321)"/>
          <p:cNvPicPr>
            <a:picLocks noChangeAspect="1"/>
          </p:cNvPicPr>
          <p:nvPr>
            <p:ph idx="3"/>
            <p:custDataLst>
              <p:tags r:id="rId1"/>
            </p:custDataLst>
          </p:nvPr>
        </p:nvPicPr>
        <p:blipFill>
          <a:blip r:embed="rId2"/>
          <a:srcRect b="54353"/>
          <a:stretch>
            <a:fillRect/>
          </a:stretch>
        </p:blipFill>
        <p:spPr>
          <a:xfrm>
            <a:off x="2378710" y="1579880"/>
            <a:ext cx="2237740" cy="16452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spc="200">
                <a:latin typeface="+mj-ea"/>
                <a:ea typeface="+mj-ea"/>
                <a:sym typeface="+mn-ea"/>
              </a:rPr>
              <a:t>运动健身的益处</a:t>
            </a:r>
            <a:endParaRPr lang="zh-CN" altLang="en-US" dirty="0"/>
          </a:p>
        </p:txBody>
      </p:sp>
      <p:pic>
        <p:nvPicPr>
          <p:cNvPr id="10" name="图片 9" descr="IMG_9133(20240109-16034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2028" b="9130"/>
          <a:stretch>
            <a:fillRect/>
          </a:stretch>
        </p:blipFill>
        <p:spPr>
          <a:xfrm>
            <a:off x="6852285" y="1347470"/>
            <a:ext cx="2388870" cy="19577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43990" y="3420745"/>
            <a:ext cx="3845560" cy="2504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提高心肺功能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/>
              <a:t>运动会给你身体内的组织输送氧气和营养。实际上, 定期的锻炼会帮助身体内的整个心血管系统心脏和血管的血液循环,更有效地运转。当心脏和肺的功能得到更为有效的发挥的时候, 你就会有更多的能量去做你喜欢做的事情了。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58610" y="3517900"/>
            <a:ext cx="31781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提高幸福指数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/>
              <a:t>锻炼身体可以刺激产生多种大脑化学物质,会让人感到更加轻松。若是定期锻炼,自我感觉舒服,看上去也更加好看,还可以增强自信心,减少压力和焦虑。。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spc="200">
                <a:latin typeface="+mj-ea"/>
                <a:ea typeface="+mj-ea"/>
                <a:sym typeface="+mn-ea"/>
              </a:rPr>
              <a:t>运动健身的益处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903220" y="3279775"/>
            <a:ext cx="63792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抗击慢性疾病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FontTx/>
            </a:pP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FontTx/>
            </a:pPr>
            <a:r>
              <a:rPr lang="zh-CN" altLang="en-US"/>
              <a:t>定期运动可以帮助你防止或控制高血压的出现。你的胆固醇水平 也会因此而受益。经常运动, 高密度脂蛋白( HDL )或"有益”胆固醇会增高,而低密度脂蛋白(LDL)或“有害”胆固醇则会减少。</a:t>
            </a:r>
            <a:endParaRPr lang="zh-CN" altLang="en-US"/>
          </a:p>
          <a:p>
            <a:pPr algn="ctr">
              <a:buClrTx/>
              <a:buSzTx/>
              <a:buFontTx/>
            </a:pPr>
            <a:endParaRPr lang="zh-CN" altLang="en-US"/>
          </a:p>
          <a:p>
            <a:pPr algn="ctr">
              <a:buClrTx/>
              <a:buSzTx/>
              <a:buFontTx/>
            </a:pPr>
            <a:r>
              <a:rPr lang="zh-CN" altLang="en-US"/>
              <a:t>通过减少动脉内斑块的集结,这一“组合拳出击” 会让血液流动得更为顺利。还有, 定期锻炼也可以帮助防止2型糖尿病、骨质疏松症和某些种类癌症的出现。</a:t>
            </a:r>
            <a:endParaRPr lang="zh-CN" altLang="en-US"/>
          </a:p>
        </p:txBody>
      </p:sp>
      <p:pic>
        <p:nvPicPr>
          <p:cNvPr id="3" name="图片 2" descr="IMG_9131(20240109-160336)"/>
          <p:cNvPicPr>
            <a:picLocks noChangeAspect="1"/>
          </p:cNvPicPr>
          <p:nvPr/>
        </p:nvPicPr>
        <p:blipFill>
          <a:blip r:embed="rId2"/>
          <a:srcRect t="25877" b="13497"/>
          <a:stretch>
            <a:fillRect/>
          </a:stretch>
        </p:blipFill>
        <p:spPr>
          <a:xfrm>
            <a:off x="3975100" y="866775"/>
            <a:ext cx="3980180" cy="2413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spc="200">
                <a:latin typeface="+mj-ea"/>
                <a:ea typeface="+mj-ea"/>
                <a:sym typeface="+mn-ea"/>
              </a:rPr>
              <a:t>运动健身的益处</a:t>
            </a:r>
            <a:endParaRPr lang="zh-CN" altLang="en-US" dirty="0"/>
          </a:p>
        </p:txBody>
      </p:sp>
      <p:pic>
        <p:nvPicPr>
          <p:cNvPr id="6" name="图片 5" descr="IMG_9130(20240109-160321)"/>
          <p:cNvPicPr>
            <a:picLocks noChangeAspect="1"/>
          </p:cNvPicPr>
          <p:nvPr/>
        </p:nvPicPr>
        <p:blipFill>
          <a:blip r:embed="rId2"/>
          <a:srcRect t="48944" b="8861"/>
          <a:stretch>
            <a:fillRect/>
          </a:stretch>
        </p:blipFill>
        <p:spPr>
          <a:xfrm>
            <a:off x="2089785" y="1818005"/>
            <a:ext cx="2815590" cy="1861185"/>
          </a:xfrm>
          <a:prstGeom prst="rect">
            <a:avLst/>
          </a:prstGeom>
        </p:spPr>
      </p:pic>
      <p:pic>
        <p:nvPicPr>
          <p:cNvPr id="9" name="图片 8" descr="IMG_9134(20240109-160407)"/>
          <p:cNvPicPr>
            <a:picLocks noChangeAspect="1"/>
          </p:cNvPicPr>
          <p:nvPr/>
        </p:nvPicPr>
        <p:blipFill>
          <a:blip r:embed="rId3"/>
          <a:srcRect t="15694" b="24787"/>
          <a:stretch>
            <a:fillRect/>
          </a:stretch>
        </p:blipFill>
        <p:spPr>
          <a:xfrm>
            <a:off x="6261735" y="1818005"/>
            <a:ext cx="2592070" cy="20548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13940" y="3872865"/>
            <a:ext cx="23679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改善身体成分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/>
              <a:t>增加脂肪消耗，降低身体脂肪含量，增加肌肉重量，改善身体成分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563995" y="3949065"/>
            <a:ext cx="25114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增加肌肉力量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/>
              <a:t>预防因肌肉力量衰减出现的腰疼、肩颈痛等症状，提高身体平衡能力。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spc="200">
                <a:latin typeface="+mj-ea"/>
                <a:ea typeface="+mj-ea"/>
                <a:sym typeface="+mn-ea"/>
              </a:rPr>
              <a:t>运动健身的益处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77545" y="1698625"/>
            <a:ext cx="3178810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250000"/>
              </a:lnSpc>
              <a:buFont typeface="Wingdings" panose="05000000000000000000" charset="0"/>
              <a:buChar char="ü"/>
            </a:pPr>
            <a:r>
              <a:rPr lang="zh-CN" altLang="en-US"/>
              <a:t>精力充沛</a:t>
            </a:r>
            <a:endParaRPr lang="zh-CN" altLang="en-US"/>
          </a:p>
          <a:p>
            <a:pPr marL="342900" indent="-342900">
              <a:lnSpc>
                <a:spcPct val="250000"/>
              </a:lnSpc>
              <a:buFont typeface="Wingdings" panose="05000000000000000000" charset="0"/>
              <a:buChar char="ü"/>
            </a:pPr>
            <a:r>
              <a:rPr lang="zh-CN" altLang="en-US"/>
              <a:t>处事乐观</a:t>
            </a:r>
            <a:endParaRPr lang="zh-CN" altLang="en-US"/>
          </a:p>
          <a:p>
            <a:pPr marL="342900" indent="-342900">
              <a:lnSpc>
                <a:spcPct val="250000"/>
              </a:lnSpc>
              <a:buFont typeface="Wingdings" panose="05000000000000000000" charset="0"/>
              <a:buChar char="ü"/>
            </a:pPr>
            <a:r>
              <a:rPr lang="zh-CN" altLang="en-US"/>
              <a:t>促进睡眠，利于休息</a:t>
            </a:r>
            <a:endParaRPr lang="zh-CN" altLang="en-US"/>
          </a:p>
          <a:p>
            <a:pPr marL="342900" indent="-342900">
              <a:lnSpc>
                <a:spcPct val="250000"/>
              </a:lnSpc>
              <a:buFont typeface="Wingdings" panose="05000000000000000000" charset="0"/>
              <a:buChar char="ü"/>
            </a:pPr>
            <a:r>
              <a:rPr lang="zh-CN" altLang="en-US"/>
              <a:t>应变能力变强</a:t>
            </a:r>
            <a:endParaRPr lang="zh-CN" altLang="en-US"/>
          </a:p>
          <a:p>
            <a:pPr marL="342900" indent="-342900">
              <a:lnSpc>
                <a:spcPct val="250000"/>
              </a:lnSpc>
              <a:buFont typeface="Wingdings" panose="05000000000000000000" charset="0"/>
              <a:buChar char="ü"/>
            </a:pPr>
            <a:r>
              <a:rPr lang="zh-CN" altLang="en-US"/>
              <a:t>提高的免疫力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373745" y="1960245"/>
            <a:ext cx="34112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2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/>
              <a:t>体重适当，体形匀称</a:t>
            </a:r>
            <a:endParaRPr lang="zh-CN" altLang="en-US"/>
          </a:p>
          <a:p>
            <a:pPr marL="342900" indent="-342900" algn="l">
              <a:lnSpc>
                <a:spcPct val="2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/>
              <a:t>反应敏捷</a:t>
            </a:r>
            <a:endParaRPr lang="zh-CN" altLang="en-US"/>
          </a:p>
          <a:p>
            <a:pPr marL="342900" indent="-342900" algn="l">
              <a:lnSpc>
                <a:spcPct val="2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/>
              <a:t>头发光泽</a:t>
            </a:r>
            <a:endParaRPr lang="zh-CN" altLang="en-US"/>
          </a:p>
          <a:p>
            <a:pPr marL="342900" indent="-342900" algn="l">
              <a:lnSpc>
                <a:spcPct val="2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/>
              <a:t>肌肉、皮肤富有弹性</a:t>
            </a:r>
            <a:endParaRPr lang="zh-CN" altLang="en-US"/>
          </a:p>
        </p:txBody>
      </p:sp>
      <p:pic>
        <p:nvPicPr>
          <p:cNvPr id="24" name="内容占位符 23" descr="IMG_9174"/>
          <p:cNvPicPr>
            <a:picLocks noChangeAspect="1"/>
          </p:cNvPicPr>
          <p:nvPr>
            <p:ph idx="3"/>
          </p:nvPr>
        </p:nvPicPr>
        <p:blipFill>
          <a:blip r:embed="rId2"/>
          <a:srcRect l="1967" t="2163" r="3351" b="2810"/>
          <a:stretch>
            <a:fillRect/>
          </a:stretch>
        </p:blipFill>
        <p:spPr>
          <a:xfrm>
            <a:off x="3199130" y="1698625"/>
            <a:ext cx="5174615" cy="3702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7783017" y="233356"/>
            <a:ext cx="4228654" cy="6392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/data/cache/7129d0462c60d0042db1e5ba3b1f7f2a.jpg7129d0462c60d0042db1e5ba3b1f7f2a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32717" r="32717"/>
          <a:stretch>
            <a:fillRect/>
          </a:stretch>
        </p:blipFill>
        <p:spPr>
          <a:xfrm>
            <a:off x="7783017" y="233356"/>
            <a:ext cx="4228678" cy="6392151"/>
          </a:xfrm>
          <a:prstGeom prst="rect">
            <a:avLst/>
          </a:prstGeom>
        </p:spPr>
      </p:pic>
      <p:cxnSp>
        <p:nvCxnSpPr>
          <p:cNvPr id="17" name="直接连接符 16"/>
          <p:cNvCxnSpPr/>
          <p:nvPr>
            <p:custDataLst>
              <p:tags r:id="rId4"/>
            </p:custDataLst>
          </p:nvPr>
        </p:nvCxnSpPr>
        <p:spPr>
          <a:xfrm flipH="1">
            <a:off x="7610921" y="-203"/>
            <a:ext cx="795147" cy="1334777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5"/>
            </p:custDataLst>
          </p:nvPr>
        </p:nvCxnSpPr>
        <p:spPr>
          <a:xfrm flipH="1">
            <a:off x="11458753" y="5641071"/>
            <a:ext cx="725064" cy="1217132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914400" y="962429"/>
            <a:ext cx="5562600" cy="67725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700" b="1" spc="209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健身运功的分类</a:t>
            </a:r>
            <a:endParaRPr sz="3700" b="1" spc="209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914400" y="1933183"/>
            <a:ext cx="5562600" cy="396238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有氧运动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氧运动是指通过增加呼吸和心跳的速率,来提高身体的代谢率,增强心肺功能,从而达到燃烧体内脂肪的目的。常见的有氧运动包括慢跑、游泳、骑车、有氧操等。这些运动可以有效地提高人体的耐力和心肺功能,同时也能够促进新陈代谢,减少身体内的脂肪含量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健身器材训练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身器材训练是指使用各种健身器材来进行力量训练的运动方式。这种训练方式可以有效地增强肌肉力量,促进身体的形态改变。常见的健身器材包括哑铃、杠铃、拉力器等。这些器材可以针对不同的身体部位进行训练,让人们在短时间内就能感受到身体的变化。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瑜伽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4000" lvl="0" indent="-2540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2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瑜伽是一种古老的健身运动方式,通过各种不同的体位法和呼吸练习来促进身体的健康和平衡。瑜伽可以使人们的身体更加灵活,同时也可以舒缓身心压力, 增强身体的免疫力。不同的瑜伽体式可针对不同的身体部位进行训练,让人们在健身的同时也可以放松身心,达到内外兼修的效果</a:t>
            </a:r>
            <a:endParaRPr lang="zh-CN" altLang="en-US" sz="12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" name="图片 42" descr="/data/cache/e991cc3e6705d368b090e9b4e4b49e7e.jpge991cc3e6705d368b090e9b4e4b49e7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117" b="5117"/>
          <a:stretch>
            <a:fillRect/>
          </a:stretch>
        </p:blipFill>
        <p:spPr>
          <a:xfrm>
            <a:off x="7782560" y="518160"/>
            <a:ext cx="3995420" cy="582168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14400" y="779549"/>
            <a:ext cx="5562600" cy="67725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700" b="1" spc="209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健身运功的分类</a:t>
            </a:r>
            <a:endParaRPr sz="3700" b="1" spc="209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914400" y="1750303"/>
            <a:ext cx="5562600" cy="432814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动感单车</a:t>
            </a:r>
            <a:endParaRPr lang="zh-CN" altLang="en-US" sz="13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动感单车是一种室内有氧运动方式 ,通过不断的踩车来提高心肺功能和减少体内脂肪含量。动感单车可以有效地锻炼人们的下半身肌肉,同时也可以让人们在音乐的节奏中放松身心,达到身心愉悦的效果。</a:t>
            </a:r>
            <a:endParaRPr lang="zh-CN" altLang="en-US" sz="13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舞蹈</a:t>
            </a:r>
            <a:endParaRPr lang="zh-CN" altLang="en-US" sz="13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舞蹈是一种有氧运动方式,通过跳舞来锻炼身体,提高心肺功能,消耗身体内的脂肪。舞蹈可以让人们在跳舞的过程中放松身心,同时也可以提高人们的协调性和灵活性。不同的舞蹈风格可以针对不同的身体部位进行训练,让人们在健身的同时也可以享受跳舞的乐趣。</a:t>
            </a:r>
            <a:endParaRPr lang="zh-CN" altLang="en-US" sz="13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水中运动</a:t>
            </a:r>
            <a:endParaRPr lang="zh-CN" altLang="en-US" sz="13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300" spc="4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中运动是指在水中进行的各种有氧运动方式,如游泳、水中健身操等。水的浮力可以减轻身体对关节的压力,同时水中的阻力可以增加身体的力量训练效果。水中运动可以促进身体的血液循环,提高心肺功能,同时也可以消耗身体内的脂肪,达到减肥塑形的效果。</a:t>
            </a:r>
            <a:endParaRPr lang="zh-CN" altLang="en-US" sz="1300" spc="4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10"/>
  <p:tag name="KSO_WM_UNIT_ID" val="_1*i*10"/>
  <p:tag name="KSO_WM_UNIT_LAYERLEVEL" val="1"/>
  <p:tag name="KSO_WM_TAG_VERSION" val="1.0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4_1*f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汇报人：WPS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314_1*b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WPS,a click to unlimited possibilities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1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单击添加文档标题"/>
</p:tagLst>
</file>

<file path=ppt/tags/tag104.xml><?xml version="1.0" encoding="utf-8"?>
<p:tagLst xmlns:p="http://schemas.openxmlformats.org/presentationml/2006/main">
  <p:tag name="KSO_WM_SLIDE_ID" val="custom20230314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314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173.7&quot;,&quot;top&quot;:&quot;78.5&quot;,&quot;width&quot;:&quot;702.55&quot;,&quot;height&quot;:&quot;350.15&quot;}"/>
</p:tagLst>
</file>

<file path=ppt/tags/tag10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314_7*e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01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7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contentchip"/>
  <p:tag name="KSO_WM_UNIT_PRESET_TEXT" val="添加章节标题"/>
</p:tagLst>
</file>

<file path=ppt/tags/tag107.xml><?xml version="1.0" encoding="utf-8"?>
<p:tagLst xmlns:p="http://schemas.openxmlformats.org/presentationml/2006/main">
  <p:tag name="KSO_WM_UNIT_PLACING_PICTURE_USER_VIEWPORT" val="{&quot;height&quot;:2354,&quot;width&quot;:3491}"/>
</p:tagLst>
</file>

<file path=ppt/tags/tag108.xml><?xml version="1.0" encoding="utf-8"?>
<p:tagLst xmlns:p="http://schemas.openxmlformats.org/presentationml/2006/main">
  <p:tag name="KSO_WM_SLIDE_ID" val="custom20230314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314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504.35&quot;,&quot;top&quot;:&quot;139.2&quot;,&quot;width&quot;:&quot;435.7&quot;,&quot;height&quot;:&quot;210&quot;}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0314_4*b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DIAGRAM_GROUP_CODE" val="l1-1"/>
  <p:tag name="KSO_WM_UNIT_PRESET_TEXT" val="CONTENTS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4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DIAGRAM_GROUP_CODE" val="l1-1"/>
  <p:tag name="KSO_WM_UNIT_PRESET_TEXT" val="目录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1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1_1"/>
  <p:tag name="KSO_WM_DIAGRAM_VERSION" val="3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14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custom20230314_4*l_h_i*1_1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1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1_1"/>
  <p:tag name="KSO_WM_DIAGRAM_VERSION" val="3"/>
  <p:tag name="KSO_WM_UNIT_PRESET_TEXT" val="单击添加目录标题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2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14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314_4*l_h_i*1_2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2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2_1"/>
  <p:tag name="KSO_WM_DIAGRAM_VERSION" val="3"/>
  <p:tag name="KSO_WM_UNIT_PRESET_TEXT" val="单击添加目录标题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3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14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314_4*l_h_i*1_3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3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3_1"/>
  <p:tag name="KSO_WM_DIAGRAM_VERSION" val="3"/>
  <p:tag name="KSO_WM_UNIT_PRESET_TEXT" val="单击添加目录标题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314_4*l_h_i*1_4_1"/>
  <p:tag name="KSO_WM_TEMPLATE_CATEGORY" val="custom"/>
  <p:tag name="KSO_WM_TEMPLATE_INDEX" val="20230314"/>
  <p:tag name="KSO_WM_UNIT_LAYERLEVEL" val="1_1_1"/>
  <p:tag name="KSO_WM_TAG_VERSION" val="1.0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14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314_4*l_h_i*1_4_2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04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314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314_4*l_h_a*1_4_1"/>
  <p:tag name="KSO_WM_DIAGRAM_VERSION" val="3"/>
  <p:tag name="KSO_WM_UNIT_PRESET_TEXT" val="单击添加目录标题"/>
  <p:tag name="KSO_WM_DIAGRAM_MAX_ITEMCNT" val="6"/>
  <p:tag name="KSO_WM_DIAGRAM_MIN_ITEMCNT" val="2"/>
  <p:tag name="KSO_WM_DIAGRAM_VIRTUALLY_FRAME" val="{&quot;height&quot;:449.65000000000003,&quot;width&quot;:384.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3.xml><?xml version="1.0" encoding="utf-8"?>
<p:tagLst xmlns:p="http://schemas.openxmlformats.org/presentationml/2006/main">
  <p:tag name="KSO_WM_SLIDE_ID" val="custom20230314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30314"/>
  <p:tag name="KSO_WM_SLIDE_TYPE" val="contents"/>
  <p:tag name="KSO_WM_SLIDE_SUBTYPE" val="diag"/>
  <p:tag name="KSO_WM_SLIDE_LAYOUT" val="a_b_l"/>
  <p:tag name="KSO_WM_SLIDE_LAYOUT_CNT" val="1_1_1"/>
  <p:tag name="KSO_WM_SPECIAL_SOURCE" val="bdnull"/>
  <p:tag name="KSO_WM_DIAGRAM_GROUP_CODE" val="l1-1"/>
  <p:tag name="KSO_WM_SLIDE_DIAGTYPE" val="l"/>
</p:tagLst>
</file>

<file path=ppt/tags/tag124.xml><?xml version="1.0" encoding="utf-8"?>
<p:tagLst xmlns:p="http://schemas.openxmlformats.org/presentationml/2006/main">
  <p:tag name="KSO_WM_UNIT_PLACING_PICTURE_USER_VIEWPORT" val="{&quot;height&quot;:2591,&quot;width&quot;:3524}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26.xml><?xml version="1.0" encoding="utf-8"?>
<p:tagLst xmlns:p="http://schemas.openxmlformats.org/presentationml/2006/main">
  <p:tag name="KSO_WM_UNIT_PLACING_PICTURE_USER_VIEWPORT" val="{&quot;height&quot;:3083,&quot;width&quot;:3762}"/>
</p:tagLst>
</file>

<file path=ppt/tags/tag127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29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31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8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133.xml><?xml version="1.0" encoding="utf-8"?>
<p:tagLst xmlns:p="http://schemas.openxmlformats.org/presentationml/2006/main">
  <p:tag name="KSO_WM_SLIDE_ID" val="custom20230314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30314"/>
  <p:tag name="KSO_WM_SLIDE_TYPE" val="text"/>
  <p:tag name="KSO_WM_SLIDE_SUBTYPE" val="pureTxt"/>
  <p:tag name="KSO_WM_SLIDE_SIZE" val="863*460"/>
  <p:tag name="KSO_WM_SLIDE_POSITION" val="47*31"/>
  <p:tag name="KSO_WM_SLIDE_LAYOUT" val="a_f"/>
  <p:tag name="KSO_WM_SLIDE_LAYOUT_CNT" val="1_1"/>
  <p:tag name="KSO_WM_SPECIAL_SOURCE" val="bdnull"/>
  <p:tag name="KSO_WM_SLIDE_LAYOUT_NAME" val="标题和内容"/>
</p:tagLst>
</file>

<file path=ppt/tags/tag134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64_1*ζ_h_i*1_1_1"/>
  <p:tag name="KSO_WM_TEMPLATE_CATEGORY" val="diagram"/>
  <p:tag name="KSO_WM_TEMPLATE_INDEX" val="2021526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p="http://schemas.openxmlformats.org/presentationml/2006/main">
  <p:tag name="KSO_WM_UNIT_PICTURE_TOWARD" val="1"/>
  <p:tag name="KSO_WM_UNIT_PICTURE_DOCKSIDE" val="cb,rm,ct"/>
  <p:tag name="KSO_WM_UNIT_VALUE" val="1774*117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64_1*ζ_h_d*1_1_1"/>
  <p:tag name="KSO_WM_TEMPLATE_CATEGORY" val="diagram"/>
  <p:tag name="KSO_WM_TEMPLATE_INDEX" val="2021526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36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64_1*ζ_h_i*1_1_2"/>
  <p:tag name="KSO_WM_TEMPLATE_CATEGORY" val="diagram"/>
  <p:tag name="KSO_WM_TEMPLATE_INDEX" val="2021526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</p:tagLst>
</file>

<file path=ppt/tags/tag137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64_1*ζ_h_i*1_1_3"/>
  <p:tag name="KSO_WM_TEMPLATE_CATEGORY" val="diagram"/>
  <p:tag name="KSO_WM_TEMPLATE_INDEX" val="20215264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13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140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53.225},&quot;subLayout&quot;:[{&quot;id&quot;:&quot;2021-04-01T16:16:32&quot;,&quot;maxSize&quot;:{&quot;size1&quot;:57.731253171850135},&quot;minSize&quot;:{&quot;size1&quot;:22.131253171850133},&quot;normalSize&quot;:{&quot;size1&quot;:24.03125317185013},&quot;subLayout&quot;:[{&quot;id&quot;:&quot;2021-04-01T16:16:32&quot;,&quot;margin&quot;:{&quot;bottom&quot;:0.02600000612437725,&quot;left&quot;:2.5399999618530273,&quot;right&quot;:0.02600000612437725,&quot;top&quot;:1.6929999589920044},&quot;type&quot;:0},{&quot;id&quot;:&quot;2021-04-01T16:16:32&quot;,&quot;margin&quot;:{&quot;bottom&quot;:1.6929999589920044,&quot;left&quot;:2.5399999618530273,&quot;right&quot;:0.02600000612437725,&quot;top&quot;:0.7919999957084656},&quot;type&quot;:0}],&quot;type&quot;:0},{&quot;id&quot;:&quot;2021-04-01T16:16:32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604054ed1e2fb814e9"/>
  <p:tag name="KSO_WM_TEMPLATE_ASSEMBLE_GROUPID" val="606570604054ed1e2fb814e9"/>
</p:tagLst>
</file>

<file path=ppt/tags/tag141.xml><?xml version="1.0" encoding="utf-8"?>
<p:tagLst xmlns:p="http://schemas.openxmlformats.org/presentationml/2006/main">
  <p:tag name="KSO_WM_UNIT_VALUE" val="1447*1075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70_1*ζ_h_d*1_1_1"/>
  <p:tag name="KSO_WM_TEMPLATE_CATEGORY" val="diagram"/>
  <p:tag name="KSO_WM_TEMPLATE_INDEX" val="20215270"/>
  <p:tag name="KSO_WM_UNIT_LAYERLEVEL" val="1_1_1"/>
  <p:tag name="KSO_WM_TAG_VERSION" val="1.0"/>
  <p:tag name="KSO_WM_BEAUTIFY_FLAG" val="#wm#"/>
  <p:tag name="KSO_WM_UNIT_PICTURE_TOWARD" val="1"/>
  <p:tag name="KSO_WM_UNIT_PICTURE_DOCKSIDE" val="rm"/>
  <p:tag name="KSO_WM_UNIT_DIAGRAM_MODELTYPE" val="creativePicture"/>
  <p:tag name="KSO_WM_UNIT_USESOURCEFORMAT_APPLY" val="1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14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144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53.225},&quot;subLayout&quot;:[{&quot;id&quot;:&quot;2021-04-01T16:16:32&quot;,&quot;maxSize&quot;:{&quot;size1&quot;:55.064586840735544},&quot;minSize&quot;:{&quot;size1&quot;:19.464586840735542},&quot;normalSize&quot;:{&quot;size1&quot;:21.364586840735537},&quot;subLayout&quot;:[{&quot;id&quot;:&quot;2021-04-01T16:16:32&quot;,&quot;margin&quot;:{&quot;bottom&quot;:0.02600000612437725,&quot;left&quot;:2.5399999618530273,&quot;right&quot;:0.02600000612437725,&quot;top&quot;:1.6929999589920044},&quot;type&quot;:0},{&quot;id&quot;:&quot;2021-04-01T16:16:32&quot;,&quot;margin&quot;:{&quot;bottom&quot;:1.6929999589920044,&quot;left&quot;:2.5399999618530273,&quot;right&quot;:0.02600000612437725,&quot;top&quot;:0.7919999957084656},&quot;type&quot;:0}],&quot;type&quot;:0},{&quot;id&quot;:&quot;2021-04-01T16:16:32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604054ed1e2fb814e9"/>
  <p:tag name="KSO_WM_TEMPLATE_ASSEMBLE_GROUPID" val="606570604054ed1e2fb814e9"/>
</p:tagLst>
</file>

<file path=ppt/tags/tag145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61_1*ζ_h_i*1_1_1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61_1*ζ_h_i*1_1_2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p="http://schemas.openxmlformats.org/presentationml/2006/main">
  <p:tag name="KSO_WM_UNIT_PICTURE_TOWARD" val="1"/>
  <p:tag name="KSO_WM_UNIT_VALUE" val="1092*109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61_1*ζ_h_d*1_1_1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48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61_1*ζ_h_i*1_1_3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7_1*a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eaab78ef3944e5a8385e86db420fe8e"/>
  <p:tag name="KSO_WM_UNIT_TEXT_FILL_FORE_SCHEMECOLOR_INDEX_BRIGHTNESS" val="0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51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7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SLIDE_ID" val="diagram2021705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816*348"/>
  <p:tag name="KSO_WM_SLIDE_POSITION" val="72*95"/>
  <p:tag name="KSO_WM_CHIP_GROUPID" val="5facfa50998712faa657a755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84054ed1e2fb814b4"/>
  <p:tag name="KSO_WM_TEMPLATE_ASSEMBLE_GROUPID" val="606570484054ed1e2fb814b4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46.34163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47.608972167968744},&quot;minSize&quot;:{&quot;size1&quot;:12.00897216796875},&quot;normalSize&quot;:{&quot;size1&quot;:29.908972167968745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</p:tagLst>
</file>

<file path=ppt/tags/tag152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61_1*ζ_h_i*1_1_1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61_1*ζ_h_i*1_1_2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PICTURE_TOWARD" val="1"/>
  <p:tag name="KSO_WM_UNIT_VALUE" val="1092*109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61_1*ζ_h_d*1_1_1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55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61_1*ζ_h_i*1_1_3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7_1*a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eaab78ef3944e5a8385e86db420fe8e"/>
  <p:tag name="KSO_WM_UNIT_TEXT_FILL_FORE_SCHEMECOLOR_INDEX_BRIGHTNESS" val="0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5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58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7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SLIDE_ID" val="diagram2021705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816*348"/>
  <p:tag name="KSO_WM_SLIDE_POSITION" val="72*95"/>
  <p:tag name="KSO_WM_CHIP_GROUPID" val="5facfa50998712faa657a755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84054ed1e2fb814b4"/>
  <p:tag name="KSO_WM_TEMPLATE_ASSEMBLE_GROUPID" val="606570484054ed1e2fb814b4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46.34163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47.608972167968744},&quot;minSize&quot;:{&quot;size1&quot;:12.00897216796875},&quot;normalSize&quot;:{&quot;size1&quot;:29.908972167968745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</p:tagLst>
</file>

<file path=ppt/tags/tag159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261_1*ζ_h_i*1_1_1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61_1*ζ_h_i*1_1_2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1.xml><?xml version="1.0" encoding="utf-8"?>
<p:tagLst xmlns:p="http://schemas.openxmlformats.org/presentationml/2006/main">
  <p:tag name="KSO_WM_UNIT_PICTURE_TOWARD" val="1"/>
  <p:tag name="KSO_WM_UNIT_VALUE" val="1092*109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261_1*ζ_h_d*1_1_1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62.xml><?xml version="1.0" encoding="utf-8"?>
<p:tagLst xmlns:p="http://schemas.openxmlformats.org/presentationml/2006/main">
  <p:tag name="KSO_WM_UNIT_PICTURE_TOWARD" val="1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61_1*ζ_h_i*1_1_3"/>
  <p:tag name="KSO_WM_TEMPLATE_CATEGORY" val="diagram"/>
  <p:tag name="KSO_WM_TEMPLATE_INDEX" val="20215261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7_1*a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eaab78ef3944e5a8385e86db420fe8e"/>
  <p:tag name="KSO_WM_UNIT_TEXT_FILL_FORE_SCHEMECOLOR_INDEX_BRIGHTNESS" val="0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6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65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7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SLIDE_ID" val="diagram2021705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816*348"/>
  <p:tag name="KSO_WM_SLIDE_POSITION" val="72*95"/>
  <p:tag name="KSO_WM_CHIP_GROUPID" val="5facfa50998712faa657a755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84054ed1e2fb814b4"/>
  <p:tag name="KSO_WM_TEMPLATE_ASSEMBLE_GROUPID" val="606570484054ed1e2fb814b4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46.34163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47.608972167968744},&quot;minSize&quot;:{&quot;size1&quot;:12.00897216796875},&quot;normalSize&quot;:{&quot;size1&quot;:29.908972167968745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</p:tagLst>
</file>

<file path=ppt/tags/tag166.xml><?xml version="1.0" encoding="utf-8"?>
<p:tagLst xmlns:p="http://schemas.openxmlformats.org/presentationml/2006/main">
  <p:tag name="KSO_WM_UNIT_VALUE" val="1100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5978_1*d*1"/>
  <p:tag name="KSO_WM_TEMPLATE_CATEGORY" val="diagram"/>
  <p:tag name="KSO_WM_TEMPLATE_INDEX" val="2021597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89e35dcfa6b47479600052f88323d0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1a8a1bdb6c0481f827af996280cb94a"/>
  <p:tag name="KSO_WM_UNIT_PLACING_PICTURE" val="01a8a1bdb6c0481f827af996280cb94a"/>
  <p:tag name="KSO_WM_TEMPLATE_ASSEMBLE_XID" val="5fb48e6030a0f79ad1c7bab4"/>
  <p:tag name="KSO_WM_TEMPLATE_ASSEMBLE_GROUPID" val="5fb48e6030a0f79ad1c7bab4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5978_1*i*1"/>
  <p:tag name="KSO_WM_TEMPLATE_CATEGORY" val="diagram"/>
  <p:tag name="KSO_WM_TEMPLATE_INDEX" val="20215978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f15f5970c7f34391a149a303692db04e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1},&quot;ReferentInfo&quot;:{&quot;Id&quot;:&quot;6befa301de924b5ba6ae74a49093b11a&quot;,&quot;X&quot;:{&quot;Pos&quot;:1},&quot;Y&quot;:{&quot;Pos&quot;:1}},&quot;whChangeMode&quot;:0}"/>
  <p:tag name="KSO_WM_CHIP_GROUPID" val="5f3208059c36e2348c3efaed"/>
  <p:tag name="KSO_WM_CHIP_XID" val="5f3208059c36e2348c3efae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6"/>
  <p:tag name="KSO_WM_TEMPLATE_ASSEMBLE_XID" val="5fb48e6030a0f79ad1c7bab4"/>
  <p:tag name="KSO_WM_TEMPLATE_ASSEMBLE_GROUPID" val="5fb48e6030a0f79ad1c7bab4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5978_1*a*1"/>
  <p:tag name="KSO_WM_TEMPLATE_CATEGORY" val="diagram"/>
  <p:tag name="KSO_WM_TEMPLATE_INDEX" val="20215978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befa301de924b5ba6ae74a49093b11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e978fc5cc7a4d3fad0801f888e66c63"/>
  <p:tag name="KSO_WM_UNIT_TEXT_FILL_FORE_SCHEMECOLOR_INDEX_BRIGHTNESS" val="0"/>
  <p:tag name="KSO_WM_UNIT_TEXT_FILL_FORE_SCHEMECOLOR_INDEX" val="13"/>
  <p:tag name="KSO_WM_UNIT_TEXT_FILL_TYPE" val="1"/>
  <p:tag name="KSO_WM_TEMPLATE_ASSEMBLE_XID" val="5fb48e6030a0f79ad1c7bab4"/>
  <p:tag name="KSO_WM_TEMPLATE_ASSEMBLE_GROUPID" val="5fb48e6030a0f79ad1c7bab4"/>
</p:tagLst>
</file>

<file path=ppt/tags/tag16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978_1*f*1"/>
  <p:tag name="KSO_WM_TEMPLATE_CATEGORY" val="diagram"/>
  <p:tag name="KSO_WM_TEMPLATE_INDEX" val="2021597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60"/>
  <p:tag name="KSO_WM_UNIT_SHOW_EDIT_AREA_INDICATION" val="1"/>
  <p:tag name="KSO_WM_CHIP_GROUPID" val="5e6b05596848fb12bee65ac8"/>
  <p:tag name="KSO_WM_CHIP_XID" val="5e6b05596848fb12bee65aca"/>
  <p:tag name="KSO_WM_UNIT_DEC_AREA_ID" val="5fc13eb3072344aca78a78d483df895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1ac0c1b97b0431f80b7b513b81fc925"/>
  <p:tag name="KSO_WM_UNIT_TEXT_FILL_FORE_SCHEMECOLOR_INDEX_BRIGHTNESS" val="0.25"/>
  <p:tag name="KSO_WM_UNIT_TEXT_FILL_FORE_SCHEMECOLOR_INDEX" val="13"/>
  <p:tag name="KSO_WM_UNIT_TEXT_FILL_TYPE" val="1"/>
  <p:tag name="KSO_WM_TEMPLATE_ASSEMBLE_XID" val="5fb48e6030a0f79ad1c7bab4"/>
  <p:tag name="KSO_WM_TEMPLATE_ASSEMBLE_GROUPID" val="5fb48e6030a0f79ad1c7bab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diagram"/>
  <p:tag name="KSO_WM_TEMPLATE_INDEX" val="20215978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84c6874621094ff594ff44b88f43a328&quot;,&quot;fill_align&quot;:&quot;cm&quot;,&quot;chip_types&quot;:[&quot;picture&quot;]},{&quot;text_align&quot;:&quot;cm&quot;,&quot;text_direction&quot;:&quot;horizontal&quot;,&quot;support_big_font&quot;:false,&quot;picture_toward&quot;:0,&quot;picture_dockside&quot;:[],&quot;fill_id&quot;:&quot;5352d8165e264dbdaf8e819539b5b7d7&quot;,&quot;fill_align&quot;:&quot;cm&quot;,&quot;chip_types&quot;:[&quot;header&quot;]},{&quot;text_align&quot;:&quot;lm&quot;,&quot;text_direction&quot;:&quot;horizontal&quot;,&quot;support_big_font&quot;:false,&quot;picture_toward&quot;:0,&quot;picture_dockside&quot;:[],&quot;fill_id&quot;:&quot;165728e0a4734647bdc2269d3efedc96&quot;,&quot;fill_align&quot;:&quot;lm&quot;,&quot;chip_types&quot;:[&quot;text&quot;]}]]"/>
  <p:tag name="KSO_WM_SLIDE_ID" val="diagram202159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SLIDE_LAYOUT" val="a_d_f"/>
  <p:tag name="KSO_WM_SLIDE_LAYOUT_CNT" val="1_1_1"/>
  <p:tag name="KSO_WM_SLIDE_CAN_ADD_NAVIGATION" val="1"/>
  <p:tag name="KSO_WM_SLIDE_LAYOUT_INFO" val="{&quot;id&quot;:&quot;2020-11-18T11:00:49&quot;,&quot;maxSize&quot;:{&quot;size1&quot;:40},&quot;minSize&quot;:{&quot;size1&quot;:40},&quot;normalSize&quot;:{&quot;size1&quot;:40},&quot;subLayout&quot;:[{&quot;id&quot;:&quot;2020-11-18T11:00:49&quot;,&quot;margin&quot;:{&quot;bottom&quot;:0.847000002861023,&quot;left&quot;:5.927000999450684,&quot;right&quot;:5.927000999450684,&quot;top&quot;:4.657000541687012},&quot;type&quot;:0},{&quot;id&quot;:&quot;2020-11-18T11:00:49&quot;,&quot;margin&quot;:{&quot;bottom&quot;:1.2699999809265137,&quot;left&quot;:2.5399999618530273,&quot;right&quot;:2.5399999618530273,&quot;top&quot;:4.657000541687012},&quot;type&quot;:0}],&quot;type&quot;:0}"/>
  <p:tag name="KSO_WM_CHIP_XID" val="5f3208059c36e2348c3efaee"/>
  <p:tag name="KSO_WM_CHIP_DECFILLPROP" val="[]"/>
  <p:tag name="KSO_WM_SLIDE_SIZE" val="960*480"/>
  <p:tag name="KSO_WM_SLIDE_POSITION" val="0*0"/>
  <p:tag name="KSO_WM_CHIP_GROUPID" val="5f3208059c36e2348c3efaed"/>
  <p:tag name="KSO_WM_SLIDE_BK_DARK_LIGHT" val="2"/>
  <p:tag name="KSO_WM_SLIDE_BACKGROUND_TYPE" val="general"/>
  <p:tag name="KSO_WM_SLIDE_SUPPORT_FEATURE_TYPE" val="0"/>
  <p:tag name="KSO_WM_TEMPLATE_ASSEMBLE_XID" val="5fb48e6030a0f79ad1c7bab4"/>
  <p:tag name="KSO_WM_TEMPLATE_ASSEMBLE_GROUPID" val="5fb48e6030a0f79ad1c7bab4"/>
</p:tagLst>
</file>

<file path=ppt/tags/tag171.xml><?xml version="1.0" encoding="utf-8"?>
<p:tagLst xmlns:p="http://schemas.openxmlformats.org/presentationml/2006/main">
  <p:tag name="KSO_WM_UNIT_PICTURE_TOWARD" val="1"/>
  <p:tag name="KSO_WM_UNIT_VALUE" val="1227*1227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765_1*ζ_h_d*1_1_1"/>
  <p:tag name="KSO_WM_TEMPLATE_CATEGORY" val="diagram"/>
  <p:tag name="KSO_WM_TEMPLATE_INDEX" val="20215765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PLACING_PICTURE_USER_VIEWPORT" val="{&quot;height&quot;:7590.099212598425,&quot;width&quot;:7590.099212598425}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7_1*a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eaab78ef3944e5a8385e86db420fe8e"/>
  <p:tag name="KSO_WM_UNIT_TEXT_FILL_FORE_SCHEMECOLOR_INDEX_BRIGHTNESS" val="0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7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7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48.06038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7.65776223429928},&quot;minSize&quot;:{&quot;size1&quot;:22.057762234299272},&quot;normalSize&quot;:{&quot;size1&quot;:23.957762234299267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SLIDE_ID" val="diagram2021705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816*348"/>
  <p:tag name="KSO_WM_SLIDE_POSITION" val="72*95"/>
  <p:tag name="KSO_WM_CHIP_GROUPID" val="5facfa50998712faa657a755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84054ed1e2fb814b4"/>
  <p:tag name="KSO_WM_TEMPLATE_ASSEMBLE_GROUPID" val="606570484054ed1e2fb814b4"/>
</p:tagLst>
</file>

<file path=ppt/tags/tag175.xml><?xml version="1.0" encoding="utf-8"?>
<p:tagLst xmlns:p="http://schemas.openxmlformats.org/presentationml/2006/main">
  <p:tag name="KSO_WM_UNIT_PICTURE_TOWARD" val="1"/>
  <p:tag name="KSO_WM_UNIT_VALUE" val="1227*1227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765_1*ζ_h_d*1_1_1"/>
  <p:tag name="KSO_WM_TEMPLATE_CATEGORY" val="diagram"/>
  <p:tag name="KSO_WM_TEMPLATE_INDEX" val="20215765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57_1*a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feaab78ef3944e5a8385e86db420fe8e"/>
  <p:tag name="KSO_WM_UNIT_TEXT_FILL_FORE_SCHEMECOLOR_INDEX_BRIGHTNESS" val="0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57_1*f*1"/>
  <p:tag name="KSO_WM_TEMPLATE_CATEGORY" val="diagram"/>
  <p:tag name="KSO_WM_TEMPLATE_INDEX" val="2021705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6"/>
  <p:tag name="KSO_WM_UNIT_SHOW_EDIT_AREA_INDICATION" val="1"/>
  <p:tag name="KSO_WM_CHIP_GROUPID" val="5e6b05596848fb12bee65ac8"/>
  <p:tag name="KSO_WM_CHIP_XID" val="5e6b05596848fb12bee65aca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2bf8c8888c94d9d85c495c07aa8776a"/>
  <p:tag name="KSO_WM_UNIT_TEXT_FILL_FORE_SCHEMECOLOR_INDEX_BRIGHTNESS" val="0.25"/>
  <p:tag name="KSO_WM_UNIT_TEXT_FILL_FORE_SCHEMECOLOR_INDEX" val="13"/>
  <p:tag name="KSO_WM_UNIT_TEXT_FILL_TYPE" val="1"/>
  <p:tag name="KSO_WM_TEMPLATE_ASSEMBLE_XID" val="606570484054ed1e2fb814b4"/>
  <p:tag name="KSO_WM_TEMPLATE_ASSEMBLE_GROUPID" val="606570484054ed1e2fb814b4"/>
</p:tagLst>
</file>

<file path=ppt/tags/tag178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57"/>
  <p:tag name="KSO_WM_SLIDE_LAYOUT_INFO" val="{&quot;direction&quot;:1,&quot;id&quot;:&quot;2021-04-01T16:15:56&quot;,&quot;maxSize&quot;:{&quot;size1&quot;:57.02288801670075},&quot;minSize&quot;:{&quot;size1&quot;:34.62288801670074},&quot;normalSize&quot;:{&quot;size1&quot;:48.060388016700735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7.65776223429928},&quot;minSize&quot;:{&quot;size1&quot;:22.057762234299272},&quot;normalSize&quot;:{&quot;size1&quot;:23.957762234299267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DECFILLPROP" val="[]"/>
  <p:tag name="KSO_WM_SLIDE_ID" val="diagram2021705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IZE" val="816*348"/>
  <p:tag name="KSO_WM_SLIDE_POSITION" val="72*95"/>
  <p:tag name="KSO_WM_CHIP_GROUPID" val="5facfa50998712faa657a755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84054ed1e2fb814b4"/>
  <p:tag name="KSO_WM_TEMPLATE_ASSEMBLE_GROUPID" val="606570484054ed1e2fb814b4"/>
</p:tagLst>
</file>

<file path=ppt/tags/tag179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14_9*f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汇报人：WPS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14_9*a*1"/>
  <p:tag name="KSO_WM_TEMPLATE_CATEGORY" val="custom"/>
  <p:tag name="KSO_WM_TEMPLATE_INDEX" val="20230314"/>
  <p:tag name="KSO_WM_UNIT_LAYERLEVEL" val="1"/>
  <p:tag name="KSO_WM_TAG_VERSION" val="1.0"/>
  <p:tag name="KSO_WM_BEAUTIFY_FLAG" val="#wm#"/>
  <p:tag name="KSO_WM_UNIT_PRESET_TEXT" val="THANK  YOU"/>
</p:tagLst>
</file>

<file path=ppt/tags/tag181.xml><?xml version="1.0" encoding="utf-8"?>
<p:tagLst xmlns:p="http://schemas.openxmlformats.org/presentationml/2006/main">
  <p:tag name="KSO_WM_SLIDE_ID" val="custom20230314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314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173.7&quot;,&quot;top&quot;:&quot;78.5&quot;,&quot;width&quot;:&quot;702.55&quot;,&quot;height&quot;:&quot;350.15&quot;}"/>
</p:tagLst>
</file>

<file path=ppt/tags/tag182.xml><?xml version="1.0" encoding="utf-8"?>
<p:tagLst xmlns:p="http://schemas.openxmlformats.org/presentationml/2006/main">
  <p:tag name="COMMONDATA" val="eyJjb3VudCI6MzgsImhkaWQiOiJmNDJlMmZmMmZhNWUyZDkyZTk5MzIxMzQ3MTJiZWMxYyIsInVzZXJDb3VudCI6Mn0="/>
  <p:tag name="KSO_WPP_MARK_KEY" val="7023136d-9efa-45e3-91bf-b99ccddb9299"/>
  <p:tag name="commondata" val="eyJjb3VudCI6MzksImhkaWQiOiIyNDdlYWQzY2I1NTcyMzE2YTRlMzlmY2ZjNTYxNjIzYSIsInVzZXJDb3VudCI6MX0=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3*b*1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36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contentchip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4"/>
  <p:tag name="KSO_WM_UNIT_ID" val="_1*i*4"/>
  <p:tag name="KSO_WM_UNIT_LAYERLEVEL" val="1"/>
  <p:tag name="KSO_WM_TAG_VERSION" val="1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</p:tagLst>
</file>

<file path=ppt/tags/tag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CONTENT_GROUP_TYPE" val="titlestyle"/>
  <p:tag name="KSO_WM_UNIT_TYPE" val="i"/>
  <p:tag name="KSO_WM_UNIT_INDEX" val="1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CONTENT_GROUP_TYPE" val="titlestyle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8"/>
  <p:tag name="KSO_WM_UNIT_ID" val="_1*i*8"/>
  <p:tag name="KSO_WM_UNIT_LAYERLEVEL" val="1"/>
  <p:tag name="KSO_WM_TAG_VERSION" val="1.0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CONTENT_GROUP_TYPE" val="contentchip"/>
  <p:tag name="KSO_WM_UNIT_TYPE" val="i"/>
  <p:tag name="KSO_WM_UNIT_INDEX" val="4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UNIT_TYPE" val="i"/>
  <p:tag name="KSO_WM_UNIT_INDEX" val="11"/>
</p:tagLst>
</file>

<file path=ppt/tags/tag8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  YOU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i"/>
  <p:tag name="KSO_WM_UNIT_INDEX" val="9"/>
  <p:tag name="KSO_WM_UNIT_ID" val="_1*i*9"/>
  <p:tag name="KSO_WM_UNIT_LAYERLEVEL" val="1"/>
  <p:tag name="KSO_WM_TAG_VERSION" val="1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  <p:tag name="KSO_WM_UNIT_CONTENT_GROUP_TYPE" val="titlestyle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314"/>
</p:tagLst>
</file>

<file path=ppt/tags/tag9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314"/>
  <p:tag name="KSO_WM_SPECIAL_SOURCE" val="bdnull"/>
  <p:tag name="KSO_WM_TEMPLATE_THUMBS_INDEX" val="1、9"/>
</p:tagLst>
</file>

<file path=ppt/theme/theme1.xml><?xml version="1.0" encoding="utf-8"?>
<a:theme xmlns:a="http://schemas.openxmlformats.org/drawingml/2006/main" name="Office 主题">
  <a:themeElements>
    <a:clrScheme name="自定义 102">
      <a:dk1>
        <a:srgbClr val="000000"/>
      </a:dk1>
      <a:lt1>
        <a:srgbClr val="FFFFFF"/>
      </a:lt1>
      <a:dk2>
        <a:srgbClr val="011163"/>
      </a:dk2>
      <a:lt2>
        <a:srgbClr val="F3F5FF"/>
      </a:lt2>
      <a:accent1>
        <a:srgbClr val="4864FC"/>
      </a:accent1>
      <a:accent2>
        <a:srgbClr val="6C5EDE"/>
      </a:accent2>
      <a:accent3>
        <a:srgbClr val="9059BF"/>
      </a:accent3>
      <a:accent4>
        <a:srgbClr val="B453A1"/>
      </a:accent4>
      <a:accent5>
        <a:srgbClr val="D84E82"/>
      </a:accent5>
      <a:accent6>
        <a:srgbClr val="FC4864"/>
      </a:accent6>
      <a:hlink>
        <a:srgbClr val="0563C1"/>
      </a:hlink>
      <a:folHlink>
        <a:srgbClr val="954D72"/>
      </a:folHlink>
    </a:clrScheme>
    <a:fontScheme name="自定义 18">
      <a:majorFont>
        <a:latin typeface="MiSans Heavy"/>
        <a:ea typeface="MiSans Heavy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Normal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MiSans Normal"/>
        <a:font script="Hebr" typeface="MiSans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Normal"/>
        <a:ea typeface=""/>
        <a:cs typeface=""/>
        <a:font script="Jpan" typeface="ＭＳ Ｐゴシック"/>
        <a:font script="Hang" typeface="맑은 고딕"/>
        <a:font script="Hans" typeface="MiSans Normal"/>
        <a:font script="Hant" typeface="新細明體"/>
        <a:font script="Arab" typeface="MiSans Normal"/>
        <a:font script="Hebr" typeface="MiSans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3166</Words>
  <Application>WPS 演示</Application>
  <PresentationFormat>宽屏</PresentationFormat>
  <Paragraphs>133</Paragraphs>
  <Slides>16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MiSans Normal</vt:lpstr>
      <vt:lpstr>Wingdings</vt:lpstr>
      <vt:lpstr>MiSans Heavy</vt:lpstr>
      <vt:lpstr>微软雅黑</vt:lpstr>
      <vt:lpstr>Segoe UI</vt:lpstr>
      <vt:lpstr>Arial Unicode MS</vt:lpstr>
      <vt:lpstr>Office 主题</vt:lpstr>
      <vt:lpstr>运动与健康</vt:lpstr>
      <vt:lpstr>什么是健康？ </vt:lpstr>
      <vt:lpstr>目录</vt:lpstr>
      <vt:lpstr>运动健身的益处</vt:lpstr>
      <vt:lpstr>运动健身的益处</vt:lpstr>
      <vt:lpstr>运动健身的益处</vt:lpstr>
      <vt:lpstr>运动健身的益处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托塔李天王</cp:lastModifiedBy>
  <cp:revision>244</cp:revision>
  <dcterms:created xsi:type="dcterms:W3CDTF">2019-06-19T02:08:00Z</dcterms:created>
  <dcterms:modified xsi:type="dcterms:W3CDTF">2024-01-11T07:46:43Z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D7A11E4FD85D4C9396A4222296C57DCC_13</vt:lpwstr>
  </property>
  <property fmtid="{D5CDD505-2E9C-101B-9397-08002B2CF9AE}" pid="4" name="KSOTemplateUUID">
    <vt:lpwstr>v1.0_mb_WWKVAA3calnmZWOTug9OwQ==</vt:lpwstr>
  </property>
</Properties>
</file>