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4" r:id="rId3"/>
  </p:sldMasterIdLst>
  <p:notesMasterIdLst>
    <p:notesMasterId r:id="rId5"/>
  </p:notesMasterIdLst>
  <p:sldIdLst>
    <p:sldId id="256" r:id="rId4"/>
    <p:sldId id="312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330" r:id="rId20"/>
    <p:sldId id="273" r:id="rId21"/>
    <p:sldId id="331" r:id="rId22"/>
    <p:sldId id="318" r:id="rId23"/>
    <p:sldId id="332" r:id="rId24"/>
    <p:sldId id="320" r:id="rId25"/>
    <p:sldId id="322" r:id="rId26"/>
    <p:sldId id="323" r:id="rId27"/>
    <p:sldId id="324" r:id="rId28"/>
    <p:sldId id="329" r:id="rId29"/>
  </p:sldIdLst>
  <p:sldSz cx="12192000" cy="6858000"/>
  <p:notesSz cx="6858000" cy="9144000"/>
  <p:embeddedFontLst>
    <p:embeddedFont>
      <p:font typeface="Trebuchet MS" panose="020B0603020202020204" pitchFamily="34" charset="0"/>
      <p:regular r:id="rId33"/>
      <p:bold r:id="rId34"/>
      <p:italic r:id="rId35"/>
      <p:boldItalic r:id="rId36"/>
    </p:embeddedFont>
    <p:embeddedFont>
      <p:font typeface="微软雅黑" panose="020B0503020204020204" pitchFamily="34" charset="-122"/>
      <p:regular r:id="rId37"/>
    </p:embeddedFont>
    <p:embeddedFont>
      <p:font typeface="Georgia" panose="02040502050405020303" pitchFamily="18" charset="0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等线" panose="02010600030101010101" charset="-122"/>
      <p:regular r:id="rId43"/>
    </p:embeddedFont>
    <p:embeddedFont>
      <p:font typeface="等线 Light" panose="02010600030101010101" charset="-122"/>
      <p:regular r:id="rId44"/>
    </p:embeddedFont>
  </p:embeddedFontLst>
  <p:custShowLst>
    <p:custShow name="自定义放映 1" id="0">
      <p:sldLst/>
    </p:custShow>
  </p:custShowLst>
  <p:custDataLst>
    <p:tags r:id="rId45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E8D32"/>
    <a:srgbClr val="C00000"/>
    <a:srgbClr val="C6737C"/>
    <a:srgbClr val="D882A8"/>
    <a:srgbClr val="6A2D7B"/>
    <a:srgbClr val="191D34"/>
    <a:srgbClr val="41AD23"/>
    <a:srgbClr val="ABCC63"/>
    <a:srgbClr val="6E3956"/>
    <a:srgbClr val="4A18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4620" autoAdjust="0"/>
  </p:normalViewPr>
  <p:slideViewPr>
    <p:cSldViewPr showGuides="1">
      <p:cViewPr varScale="1">
        <p:scale>
          <a:sx n="72" d="100"/>
          <a:sy n="72" d="100"/>
        </p:scale>
        <p:origin x="840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089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46" d="100"/>
          <a:sy n="46" d="100"/>
        </p:scale>
        <p:origin x="1940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5" Type="http://schemas.openxmlformats.org/officeDocument/2006/relationships/tags" Target="tags/tag1.xml"/><Relationship Id="rId44" Type="http://schemas.openxmlformats.org/officeDocument/2006/relationships/font" Target="fonts/font12.fntdata"/><Relationship Id="rId43" Type="http://schemas.openxmlformats.org/officeDocument/2006/relationships/font" Target="fonts/font11.fntdata"/><Relationship Id="rId42" Type="http://schemas.openxmlformats.org/officeDocument/2006/relationships/font" Target="fonts/font10.fntdata"/><Relationship Id="rId41" Type="http://schemas.openxmlformats.org/officeDocument/2006/relationships/font" Target="fonts/font9.fntdata"/><Relationship Id="rId40" Type="http://schemas.openxmlformats.org/officeDocument/2006/relationships/font" Target="fonts/font8.fntdata"/><Relationship Id="rId4" Type="http://schemas.openxmlformats.org/officeDocument/2006/relationships/slide" Target="slides/slide1.xml"/><Relationship Id="rId39" Type="http://schemas.openxmlformats.org/officeDocument/2006/relationships/font" Target="fonts/font7.fntdata"/><Relationship Id="rId38" Type="http://schemas.openxmlformats.org/officeDocument/2006/relationships/font" Target="fonts/font6.fntdata"/><Relationship Id="rId37" Type="http://schemas.openxmlformats.org/officeDocument/2006/relationships/font" Target="fonts/font5.fntdata"/><Relationship Id="rId36" Type="http://schemas.openxmlformats.org/officeDocument/2006/relationships/font" Target="fonts/font4.fntdata"/><Relationship Id="rId35" Type="http://schemas.openxmlformats.org/officeDocument/2006/relationships/font" Target="fonts/font3.fntdata"/><Relationship Id="rId34" Type="http://schemas.openxmlformats.org/officeDocument/2006/relationships/font" Target="fonts/font2.fntdata"/><Relationship Id="rId33" Type="http://schemas.openxmlformats.org/officeDocument/2006/relationships/font" Target="fonts/font1.fntdata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DEF539F6-0230-4295-9A9A-E7F4B06C775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 dirty="0"/>
              <a:t>单击此处编辑母版文本样式</a:t>
            </a:r>
            <a:endParaRPr lang="zh-CN" altLang="en-US" noProof="0" dirty="0"/>
          </a:p>
          <a:p>
            <a:pPr lvl="1"/>
            <a:r>
              <a:rPr lang="zh-CN" altLang="en-US" noProof="0" dirty="0"/>
              <a:t>第二级</a:t>
            </a:r>
            <a:endParaRPr lang="zh-CN" altLang="en-US" noProof="0" dirty="0"/>
          </a:p>
          <a:p>
            <a:pPr lvl="2"/>
            <a:r>
              <a:rPr lang="zh-CN" altLang="en-US" noProof="0" dirty="0"/>
              <a:t>第三级</a:t>
            </a:r>
            <a:endParaRPr lang="zh-CN" altLang="en-US" noProof="0" dirty="0"/>
          </a:p>
          <a:p>
            <a:pPr lvl="3"/>
            <a:r>
              <a:rPr lang="zh-CN" altLang="en-US" noProof="0" dirty="0"/>
              <a:t>第四级</a:t>
            </a:r>
            <a:endParaRPr lang="zh-CN" altLang="en-US" noProof="0" dirty="0"/>
          </a:p>
          <a:p>
            <a:pPr lvl="4"/>
            <a:r>
              <a:rPr lang="zh-CN" altLang="en-US" noProof="0" dirty="0"/>
              <a:t>第五级</a:t>
            </a:r>
            <a:endParaRPr lang="zh-CN" altLang="en-US" noProof="0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 smtClean="0"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FFF4583C-508E-4D1E-B991-AC8D2669499B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EF96E3E6-A02E-483F-9F81-F081C5CE8525}" type="slidenum">
              <a:rPr lang="zh-CN" altLang="en-US">
                <a:latin typeface="Trebuchet MS" panose="020B0603020202020204" pitchFamily="34" charset="0"/>
                <a:ea typeface="微软雅黑" panose="020B0503020204020204" pitchFamily="34" charset="-122"/>
              </a:rPr>
            </a:fld>
            <a:endParaRPr lang="zh-CN" altLang="en-US" dirty="0">
              <a:latin typeface="Trebuchet MS" panose="020B0603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F4583C-508E-4D1E-B991-AC8D2669499B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F4583C-508E-4D1E-B991-AC8D2669499B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F4583C-508E-4D1E-B991-AC8D2669499B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F4583C-508E-4D1E-B991-AC8D2669499B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F4583C-508E-4D1E-B991-AC8D266949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F4583C-508E-4D1E-B991-AC8D2669499B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112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980F2897-0357-478C-A83D-BC0AE055D090}" type="slidenum">
              <a:rPr lang="zh-CN" altLang="en-US">
                <a:latin typeface="Trebuchet MS" panose="020B0603020202020204" pitchFamily="34" charset="0"/>
                <a:ea typeface="微软雅黑" panose="020B0503020204020204" pitchFamily="34" charset="-122"/>
              </a:rPr>
            </a:fld>
            <a:endParaRPr lang="zh-CN" altLang="en-US" dirty="0">
              <a:latin typeface="Trebuchet MS" panose="020B0603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F4583C-508E-4D1E-B991-AC8D2669499B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112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980F2897-0357-478C-A83D-BC0AE055D090}" type="slidenum">
              <a:rPr lang="zh-CN" altLang="en-US">
                <a:latin typeface="Trebuchet MS" panose="020B0603020202020204" pitchFamily="34" charset="0"/>
                <a:ea typeface="微软雅黑" panose="020B0503020204020204" pitchFamily="34" charset="-122"/>
              </a:rPr>
            </a:fld>
            <a:endParaRPr lang="zh-CN" altLang="en-US" dirty="0">
              <a:latin typeface="Trebuchet MS" panose="020B0603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F4583C-508E-4D1E-B991-AC8D2669499B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F4583C-508E-4D1E-B991-AC8D2669499B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112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980F2897-0357-478C-A83D-BC0AE055D090}" type="slidenum">
              <a:rPr lang="zh-CN" altLang="en-US">
                <a:latin typeface="Trebuchet MS" panose="020B0603020202020204" pitchFamily="34" charset="0"/>
                <a:ea typeface="微软雅黑" panose="020B0503020204020204" pitchFamily="34" charset="-122"/>
              </a:rPr>
            </a:fld>
            <a:endParaRPr lang="zh-CN" altLang="en-US" dirty="0">
              <a:latin typeface="Trebuchet MS" panose="020B0603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F4583C-508E-4D1E-B991-AC8D2669499B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F4583C-508E-4D1E-B991-AC8D2669499B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F4583C-508E-4D1E-B991-AC8D2669499B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F4583C-508E-4D1E-B991-AC8D2669499B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EF96E3E6-A02E-483F-9F81-F081C5CE8525}" type="slidenum">
              <a:rPr lang="zh-CN" altLang="en-US">
                <a:latin typeface="Trebuchet MS" panose="020B0603020202020204" pitchFamily="34" charset="0"/>
                <a:ea typeface="微软雅黑" panose="020B0503020204020204" pitchFamily="34" charset="-122"/>
              </a:rPr>
            </a:fld>
            <a:endParaRPr lang="zh-CN" altLang="en-US" dirty="0">
              <a:latin typeface="Trebuchet MS" panose="020B0603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112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980F2897-0357-478C-A83D-BC0AE055D090}" type="slidenum">
              <a:rPr lang="zh-CN" altLang="en-US">
                <a:latin typeface="Trebuchet MS" panose="020B0603020202020204" pitchFamily="34" charset="0"/>
                <a:ea typeface="微软雅黑" panose="020B0503020204020204" pitchFamily="34" charset="-122"/>
              </a:rPr>
            </a:fld>
            <a:endParaRPr lang="zh-CN" altLang="en-US" dirty="0">
              <a:latin typeface="Trebuchet MS" panose="020B0603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F4583C-508E-4D1E-B991-AC8D2669499B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F4583C-508E-4D1E-B991-AC8D2669499B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F4583C-508E-4D1E-B991-AC8D2669499B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F4583C-508E-4D1E-B991-AC8D2669499B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F4583C-508E-4D1E-B991-AC8D2669499B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F4583C-508E-4D1E-B991-AC8D2669499B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85695-4655-414D-877D-E5A9C84C6802}" type="datetimeFigureOut">
              <a:rPr lang="zh-CN" altLang="en-US"/>
            </a:fld>
            <a:endParaRPr lang="zh-CN" alt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A09C49A-9823-46BE-A8C3-03D2DBB2B4C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sndAc>
      <p:endSnd/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983B3-A742-44B1-B10F-8CD313C097C6}" type="datetimeFigureOut">
              <a:rPr lang="zh-CN" altLang="en-US"/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701E3-2BFF-4521-ADA0-9A545D92245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sndAc>
      <p:endSnd/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36AE3-33CC-412A-8350-99ACCC1D8C2A}" type="datetimeFigureOut">
              <a:rPr lang="zh-CN" altLang="en-US"/>
            </a:fld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D7D98-E3B1-478C-870C-96A5FF55315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sndAc>
      <p:endSnd/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0399C-9775-4EA4-BD2F-D102DE536B12}" type="datetimeFigureOut">
              <a:rPr lang="zh-CN" altLang="en-US"/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1597E-898B-4231-BBD2-FCBB0C694F6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sndAc>
      <p:endSnd/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21206-37F1-44F3-9C44-F97FD47C9329}" type="datetimeFigureOut">
              <a:rPr lang="zh-CN" altLang="en-US"/>
            </a:fld>
            <a:endParaRPr lang="zh-CN" alt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29DD41B-C5C0-4487-A56E-01EE8E2E253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sndAc>
      <p:endSnd/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BB159-8281-4B24-AF16-19BED8EADB83}" type="datetimeFigureOut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E08EA-3D44-4BC7-B6A7-DD87B1CE421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sndAc>
      <p:endSnd/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CF4C7-8667-45A4-BF80-F16F128C7A37}" type="datetimeFigureOut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4CB4E-665A-47B4-94B0-7D2C575E2C6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sndAc>
      <p:endSnd/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/>
        </p:nvGrpSpPr>
        <p:grpSpPr>
          <a:xfrm>
            <a:off x="29474" y="102190"/>
            <a:ext cx="15752886" cy="1143000"/>
            <a:chOff x="29474" y="102190"/>
            <a:chExt cx="15752886" cy="1143000"/>
          </a:xfrm>
        </p:grpSpPr>
        <p:sp>
          <p:nvSpPr>
            <p:cNvPr id="14" name="矩形: 剪去单角 13"/>
            <p:cNvSpPr/>
            <p:nvPr/>
          </p:nvSpPr>
          <p:spPr>
            <a:xfrm>
              <a:off x="29474" y="178116"/>
              <a:ext cx="856128" cy="591488"/>
            </a:xfrm>
            <a:prstGeom prst="snip1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826841" y="742755"/>
              <a:ext cx="11326248" cy="0"/>
            </a:xfrm>
            <a:prstGeom prst="line">
              <a:avLst/>
            </a:prstGeom>
            <a:ln w="82550" cmpd="dbl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标题 1"/>
            <p:cNvSpPr txBox="1"/>
            <p:nvPr/>
          </p:nvSpPr>
          <p:spPr>
            <a:xfrm>
              <a:off x="10303081" y="102190"/>
              <a:ext cx="5479279" cy="1143000"/>
            </a:xfrm>
            <a:prstGeom prst="rect">
              <a:avLst/>
            </a:prstGeom>
            <a:effectLst/>
          </p:spPr>
          <p:txBody>
            <a:bodyPr vert="horz" lIns="91440" tIns="45720" rIns="91440" bIns="45720" rtlCol="0" anchor="t" anchorCtr="0">
              <a:noAutofit/>
            </a:bodyPr>
            <a:lstStyle>
              <a:lvl1pPr marL="319405" indent="-319405" algn="r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C3260C"/>
                </a:buClr>
                <a:buSzPct val="128000"/>
                <a:buFont typeface="Georgia" panose="02040502050405020303" pitchFamily="18" charset="0"/>
                <a:buChar char="*"/>
                <a:defRPr sz="4600" b="1" kern="1200">
                  <a:gradFill>
                    <a:gsLst>
                      <a:gs pos="0">
                        <a:schemeClr val="tx1"/>
                      </a:gs>
                      <a:gs pos="40000">
                        <a:schemeClr val="tx1">
                          <a:lumMod val="75000"/>
                          <a:lumOff val="25000"/>
                        </a:schemeClr>
                      </a:gs>
                      <a:gs pos="100000">
                        <a:schemeClr val="tx2">
                          <a:alpha val="65000"/>
                        </a:schemeClr>
                      </a:gs>
                    </a:gsLst>
                    <a:lin ang="5400000" scaled="0"/>
                  </a:gradFill>
                  <a:effectLst>
                    <a:reflection blurRad="6350" stA="55000" endA="300" endPos="45500" dir="5400000" sy="-100000" algn="bl" rotWithShape="0"/>
                  </a:effectLst>
                  <a:latin typeface="+mj-lt"/>
                  <a:ea typeface="+mj-ea"/>
                  <a:cs typeface="+mj-cs"/>
                </a:defRPr>
              </a:lvl1pPr>
              <a:lvl2pPr marL="319405" indent="-319405" algn="r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C3260C"/>
                </a:buClr>
                <a:buSzPct val="128000"/>
                <a:buFont typeface="Georgia" panose="02040502050405020303" pitchFamily="18" charset="0"/>
                <a:buChar char="*"/>
                <a:defRPr sz="4600" b="1">
                  <a:solidFill>
                    <a:schemeClr val="tx1"/>
                  </a:solidFill>
                  <a:latin typeface="Trebuchet MS" panose="020B0603020202020204" pitchFamily="34" charset="0"/>
                  <a:ea typeface="方正姚体" pitchFamily="2" charset="-122"/>
                </a:defRPr>
              </a:lvl2pPr>
              <a:lvl3pPr marL="319405" indent="-319405" algn="r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C3260C"/>
                </a:buClr>
                <a:buSzPct val="128000"/>
                <a:buFont typeface="Georgia" panose="02040502050405020303" pitchFamily="18" charset="0"/>
                <a:buChar char="*"/>
                <a:defRPr sz="4600" b="1">
                  <a:solidFill>
                    <a:schemeClr val="tx1"/>
                  </a:solidFill>
                  <a:latin typeface="Trebuchet MS" panose="020B0603020202020204" pitchFamily="34" charset="0"/>
                  <a:ea typeface="方正姚体" pitchFamily="2" charset="-122"/>
                </a:defRPr>
              </a:lvl3pPr>
              <a:lvl4pPr marL="319405" indent="-319405" algn="r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C3260C"/>
                </a:buClr>
                <a:buSzPct val="128000"/>
                <a:buFont typeface="Georgia" panose="02040502050405020303" pitchFamily="18" charset="0"/>
                <a:buChar char="*"/>
                <a:defRPr sz="4600" b="1">
                  <a:solidFill>
                    <a:schemeClr val="tx1"/>
                  </a:solidFill>
                  <a:latin typeface="Trebuchet MS" panose="020B0603020202020204" pitchFamily="34" charset="0"/>
                  <a:ea typeface="方正姚体" pitchFamily="2" charset="-122"/>
                </a:defRPr>
              </a:lvl4pPr>
              <a:lvl5pPr marL="319405" indent="-319405" algn="r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C3260C"/>
                </a:buClr>
                <a:buSzPct val="128000"/>
                <a:buFont typeface="Georgia" panose="02040502050405020303" pitchFamily="18" charset="0"/>
                <a:buChar char="*"/>
                <a:defRPr sz="4600" b="1">
                  <a:solidFill>
                    <a:schemeClr val="tx1"/>
                  </a:solidFill>
                  <a:latin typeface="Trebuchet MS" panose="020B0603020202020204" pitchFamily="34" charset="0"/>
                  <a:ea typeface="方正姚体" pitchFamily="2" charset="-122"/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marL="0" indent="0" algn="l" eaLnBrk="1" fontAlgn="auto" hangingPunct="1">
                <a:spcAft>
                  <a:spcPts val="0"/>
                </a:spcAft>
                <a:buClr>
                  <a:schemeClr val="accent6">
                    <a:lumMod val="75000"/>
                  </a:schemeClr>
                </a:buClr>
                <a:buFont typeface="Georgia" panose="02040502050405020303" pitchFamily="18" charset="0"/>
                <a:buNone/>
                <a:defRPr/>
              </a:pPr>
              <a:r>
                <a:rPr lang="zh-CN" altLang="en-US" sz="2800" dirty="0">
                  <a:solidFill>
                    <a:srgbClr val="4E8D32"/>
                  </a:solidFill>
                  <a:latin typeface="+mn-lt"/>
                  <a:ea typeface="+mn-ea"/>
                  <a:cs typeface="+mn-ea"/>
                  <a:sym typeface="+mn-lt"/>
                </a:rPr>
                <a:t>食色生活</a:t>
              </a:r>
              <a:endParaRPr lang="zh-CN" altLang="en-US" sz="2800" dirty="0">
                <a:solidFill>
                  <a:srgbClr val="4E8D32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>
    <p:sndAc>
      <p:endSnd/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/>
        </p:nvGrpSpPr>
        <p:grpSpPr>
          <a:xfrm>
            <a:off x="29474" y="102190"/>
            <a:ext cx="15752886" cy="1143000"/>
            <a:chOff x="29474" y="102190"/>
            <a:chExt cx="15752886" cy="1143000"/>
          </a:xfrm>
        </p:grpSpPr>
        <p:sp>
          <p:nvSpPr>
            <p:cNvPr id="14" name="矩形: 剪去单角 13"/>
            <p:cNvSpPr/>
            <p:nvPr/>
          </p:nvSpPr>
          <p:spPr>
            <a:xfrm>
              <a:off x="29474" y="178116"/>
              <a:ext cx="856128" cy="591488"/>
            </a:xfrm>
            <a:prstGeom prst="snip1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826841" y="742755"/>
              <a:ext cx="11326248" cy="0"/>
            </a:xfrm>
            <a:prstGeom prst="line">
              <a:avLst/>
            </a:prstGeom>
            <a:ln w="82550" cmpd="dbl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标题 1"/>
            <p:cNvSpPr txBox="1"/>
            <p:nvPr/>
          </p:nvSpPr>
          <p:spPr>
            <a:xfrm>
              <a:off x="10303081" y="102190"/>
              <a:ext cx="5479279" cy="1143000"/>
            </a:xfrm>
            <a:prstGeom prst="rect">
              <a:avLst/>
            </a:prstGeom>
            <a:effectLst/>
          </p:spPr>
          <p:txBody>
            <a:bodyPr vert="horz" lIns="91440" tIns="45720" rIns="91440" bIns="45720" rtlCol="0" anchor="t" anchorCtr="0">
              <a:noAutofit/>
            </a:bodyPr>
            <a:lstStyle>
              <a:lvl1pPr marL="319405" indent="-319405" algn="r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C3260C"/>
                </a:buClr>
                <a:buSzPct val="128000"/>
                <a:buFont typeface="Georgia" panose="02040502050405020303" pitchFamily="18" charset="0"/>
                <a:buChar char="*"/>
                <a:defRPr sz="4600" b="1" kern="1200">
                  <a:gradFill>
                    <a:gsLst>
                      <a:gs pos="0">
                        <a:schemeClr val="tx1"/>
                      </a:gs>
                      <a:gs pos="40000">
                        <a:schemeClr val="tx1">
                          <a:lumMod val="75000"/>
                          <a:lumOff val="25000"/>
                        </a:schemeClr>
                      </a:gs>
                      <a:gs pos="100000">
                        <a:schemeClr val="tx2">
                          <a:alpha val="65000"/>
                        </a:schemeClr>
                      </a:gs>
                    </a:gsLst>
                    <a:lin ang="5400000" scaled="0"/>
                  </a:gradFill>
                  <a:effectLst>
                    <a:reflection blurRad="6350" stA="55000" endA="300" endPos="45500" dir="5400000" sy="-100000" algn="bl" rotWithShape="0"/>
                  </a:effectLst>
                  <a:latin typeface="+mj-lt"/>
                  <a:ea typeface="+mj-ea"/>
                  <a:cs typeface="+mj-cs"/>
                </a:defRPr>
              </a:lvl1pPr>
              <a:lvl2pPr marL="319405" indent="-319405" algn="r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C3260C"/>
                </a:buClr>
                <a:buSzPct val="128000"/>
                <a:buFont typeface="Georgia" panose="02040502050405020303" pitchFamily="18" charset="0"/>
                <a:buChar char="*"/>
                <a:defRPr sz="4600" b="1">
                  <a:solidFill>
                    <a:schemeClr val="tx1"/>
                  </a:solidFill>
                  <a:latin typeface="Trebuchet MS" panose="020B0603020202020204" pitchFamily="34" charset="0"/>
                  <a:ea typeface="方正姚体" pitchFamily="2" charset="-122"/>
                </a:defRPr>
              </a:lvl2pPr>
              <a:lvl3pPr marL="319405" indent="-319405" algn="r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C3260C"/>
                </a:buClr>
                <a:buSzPct val="128000"/>
                <a:buFont typeface="Georgia" panose="02040502050405020303" pitchFamily="18" charset="0"/>
                <a:buChar char="*"/>
                <a:defRPr sz="4600" b="1">
                  <a:solidFill>
                    <a:schemeClr val="tx1"/>
                  </a:solidFill>
                  <a:latin typeface="Trebuchet MS" panose="020B0603020202020204" pitchFamily="34" charset="0"/>
                  <a:ea typeface="方正姚体" pitchFamily="2" charset="-122"/>
                </a:defRPr>
              </a:lvl3pPr>
              <a:lvl4pPr marL="319405" indent="-319405" algn="r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C3260C"/>
                </a:buClr>
                <a:buSzPct val="128000"/>
                <a:buFont typeface="Georgia" panose="02040502050405020303" pitchFamily="18" charset="0"/>
                <a:buChar char="*"/>
                <a:defRPr sz="4600" b="1">
                  <a:solidFill>
                    <a:schemeClr val="tx1"/>
                  </a:solidFill>
                  <a:latin typeface="Trebuchet MS" panose="020B0603020202020204" pitchFamily="34" charset="0"/>
                  <a:ea typeface="方正姚体" pitchFamily="2" charset="-122"/>
                </a:defRPr>
              </a:lvl4pPr>
              <a:lvl5pPr marL="319405" indent="-319405" algn="r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C3260C"/>
                </a:buClr>
                <a:buSzPct val="128000"/>
                <a:buFont typeface="Georgia" panose="02040502050405020303" pitchFamily="18" charset="0"/>
                <a:buChar char="*"/>
                <a:defRPr sz="4600" b="1">
                  <a:solidFill>
                    <a:schemeClr val="tx1"/>
                  </a:solidFill>
                  <a:latin typeface="Trebuchet MS" panose="020B0603020202020204" pitchFamily="34" charset="0"/>
                  <a:ea typeface="方正姚体" pitchFamily="2" charset="-122"/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marL="0" indent="0" algn="l" eaLnBrk="1" fontAlgn="auto" hangingPunct="1">
                <a:spcAft>
                  <a:spcPts val="0"/>
                </a:spcAft>
                <a:buClr>
                  <a:schemeClr val="accent6">
                    <a:lumMod val="75000"/>
                  </a:schemeClr>
                </a:buClr>
                <a:buFont typeface="Georgia" panose="02040502050405020303" pitchFamily="18" charset="0"/>
                <a:buNone/>
                <a:defRPr/>
              </a:pPr>
              <a:r>
                <a:rPr lang="zh-CN" altLang="en-US" sz="2800" dirty="0">
                  <a:solidFill>
                    <a:srgbClr val="4E8D32"/>
                  </a:solidFill>
                  <a:latin typeface="+mn-lt"/>
                  <a:ea typeface="+mn-ea"/>
                  <a:cs typeface="+mn-ea"/>
                  <a:sym typeface="+mn-lt"/>
                </a:rPr>
                <a:t>四季饮食</a:t>
              </a:r>
              <a:endParaRPr lang="zh-CN" altLang="en-US" sz="2800" dirty="0">
                <a:solidFill>
                  <a:srgbClr val="4E8D32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>
    <p:sndAc>
      <p:endSnd/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/>
        </p:nvGrpSpPr>
        <p:grpSpPr>
          <a:xfrm>
            <a:off x="29474" y="61384"/>
            <a:ext cx="14714157" cy="1143000"/>
            <a:chOff x="29474" y="61384"/>
            <a:chExt cx="14714157" cy="1143000"/>
          </a:xfrm>
        </p:grpSpPr>
        <p:sp>
          <p:nvSpPr>
            <p:cNvPr id="14" name="矩形: 剪去单角 13"/>
            <p:cNvSpPr/>
            <p:nvPr/>
          </p:nvSpPr>
          <p:spPr>
            <a:xfrm>
              <a:off x="29474" y="178116"/>
              <a:ext cx="856128" cy="591488"/>
            </a:xfrm>
            <a:prstGeom prst="snip1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826841" y="742755"/>
              <a:ext cx="11326248" cy="0"/>
            </a:xfrm>
            <a:prstGeom prst="line">
              <a:avLst/>
            </a:prstGeom>
            <a:ln w="82550" cmpd="dbl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标题 1"/>
            <p:cNvSpPr txBox="1"/>
            <p:nvPr/>
          </p:nvSpPr>
          <p:spPr>
            <a:xfrm>
              <a:off x="9264352" y="61384"/>
              <a:ext cx="5479279" cy="1143000"/>
            </a:xfrm>
            <a:prstGeom prst="rect">
              <a:avLst/>
            </a:prstGeom>
            <a:effectLst/>
          </p:spPr>
          <p:txBody>
            <a:bodyPr vert="horz" lIns="91440" tIns="45720" rIns="91440" bIns="45720" rtlCol="0" anchor="t" anchorCtr="0">
              <a:noAutofit/>
            </a:bodyPr>
            <a:lstStyle>
              <a:lvl1pPr marL="319405" indent="-319405" algn="r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C3260C"/>
                </a:buClr>
                <a:buSzPct val="128000"/>
                <a:buFont typeface="Georgia" panose="02040502050405020303" pitchFamily="18" charset="0"/>
                <a:buChar char="*"/>
                <a:defRPr sz="4600" b="1" kern="1200">
                  <a:gradFill>
                    <a:gsLst>
                      <a:gs pos="0">
                        <a:schemeClr val="tx1"/>
                      </a:gs>
                      <a:gs pos="40000">
                        <a:schemeClr val="tx1">
                          <a:lumMod val="75000"/>
                          <a:lumOff val="25000"/>
                        </a:schemeClr>
                      </a:gs>
                      <a:gs pos="100000">
                        <a:schemeClr val="tx2">
                          <a:alpha val="65000"/>
                        </a:schemeClr>
                      </a:gs>
                    </a:gsLst>
                    <a:lin ang="5400000" scaled="0"/>
                  </a:gradFill>
                  <a:effectLst>
                    <a:reflection blurRad="6350" stA="55000" endA="300" endPos="45500" dir="5400000" sy="-100000" algn="bl" rotWithShape="0"/>
                  </a:effectLst>
                  <a:latin typeface="+mj-lt"/>
                  <a:ea typeface="+mj-ea"/>
                  <a:cs typeface="+mj-cs"/>
                </a:defRPr>
              </a:lvl1pPr>
              <a:lvl2pPr marL="319405" indent="-319405" algn="r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C3260C"/>
                </a:buClr>
                <a:buSzPct val="128000"/>
                <a:buFont typeface="Georgia" panose="02040502050405020303" pitchFamily="18" charset="0"/>
                <a:buChar char="*"/>
                <a:defRPr sz="4600" b="1">
                  <a:solidFill>
                    <a:schemeClr val="tx1"/>
                  </a:solidFill>
                  <a:latin typeface="Trebuchet MS" panose="020B0603020202020204" pitchFamily="34" charset="0"/>
                  <a:ea typeface="方正姚体" pitchFamily="2" charset="-122"/>
                </a:defRPr>
              </a:lvl2pPr>
              <a:lvl3pPr marL="319405" indent="-319405" algn="r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C3260C"/>
                </a:buClr>
                <a:buSzPct val="128000"/>
                <a:buFont typeface="Georgia" panose="02040502050405020303" pitchFamily="18" charset="0"/>
                <a:buChar char="*"/>
                <a:defRPr sz="4600" b="1">
                  <a:solidFill>
                    <a:schemeClr val="tx1"/>
                  </a:solidFill>
                  <a:latin typeface="Trebuchet MS" panose="020B0603020202020204" pitchFamily="34" charset="0"/>
                  <a:ea typeface="方正姚体" pitchFamily="2" charset="-122"/>
                </a:defRPr>
              </a:lvl3pPr>
              <a:lvl4pPr marL="319405" indent="-319405" algn="r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C3260C"/>
                </a:buClr>
                <a:buSzPct val="128000"/>
                <a:buFont typeface="Georgia" panose="02040502050405020303" pitchFamily="18" charset="0"/>
                <a:buChar char="*"/>
                <a:defRPr sz="4600" b="1">
                  <a:solidFill>
                    <a:schemeClr val="tx1"/>
                  </a:solidFill>
                  <a:latin typeface="Trebuchet MS" panose="020B0603020202020204" pitchFamily="34" charset="0"/>
                  <a:ea typeface="方正姚体" pitchFamily="2" charset="-122"/>
                </a:defRPr>
              </a:lvl4pPr>
              <a:lvl5pPr marL="319405" indent="-319405" algn="r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C3260C"/>
                </a:buClr>
                <a:buSzPct val="128000"/>
                <a:buFont typeface="Georgia" panose="02040502050405020303" pitchFamily="18" charset="0"/>
                <a:buChar char="*"/>
                <a:defRPr sz="4600" b="1">
                  <a:solidFill>
                    <a:schemeClr val="tx1"/>
                  </a:solidFill>
                  <a:latin typeface="Trebuchet MS" panose="020B0603020202020204" pitchFamily="34" charset="0"/>
                  <a:ea typeface="方正姚体" pitchFamily="2" charset="-122"/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marL="0" indent="0" algn="l" eaLnBrk="1" fontAlgn="auto" hangingPunct="1">
                <a:spcAft>
                  <a:spcPts val="0"/>
                </a:spcAft>
                <a:buClr>
                  <a:schemeClr val="accent6">
                    <a:lumMod val="75000"/>
                  </a:schemeClr>
                </a:buClr>
                <a:buFont typeface="Georgia" panose="02040502050405020303" pitchFamily="18" charset="0"/>
                <a:buNone/>
                <a:defRPr/>
              </a:pPr>
              <a:r>
                <a:rPr lang="zh-CN" altLang="en-US" sz="2800" dirty="0">
                  <a:solidFill>
                    <a:srgbClr val="4E8D32"/>
                  </a:solidFill>
                  <a:latin typeface="+mn-lt"/>
                  <a:ea typeface="+mn-ea"/>
                  <a:cs typeface="+mn-ea"/>
                  <a:sym typeface="+mn-lt"/>
                </a:rPr>
                <a:t>巧吃食物治百病</a:t>
              </a:r>
              <a:endParaRPr lang="zh-CN" altLang="en-US" sz="2800" dirty="0">
                <a:solidFill>
                  <a:srgbClr val="4E8D32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>
    <p:sndAc>
      <p:endSnd/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/>
        </p:nvGrpSpPr>
        <p:grpSpPr>
          <a:xfrm>
            <a:off x="29474" y="100295"/>
            <a:ext cx="14642149" cy="1143000"/>
            <a:chOff x="29474" y="100295"/>
            <a:chExt cx="14642149" cy="1143000"/>
          </a:xfrm>
        </p:grpSpPr>
        <p:sp>
          <p:nvSpPr>
            <p:cNvPr id="14" name="矩形: 剪去单角 13"/>
            <p:cNvSpPr/>
            <p:nvPr/>
          </p:nvSpPr>
          <p:spPr>
            <a:xfrm>
              <a:off x="29474" y="178116"/>
              <a:ext cx="856128" cy="591488"/>
            </a:xfrm>
            <a:prstGeom prst="snip1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826841" y="742755"/>
              <a:ext cx="11326248" cy="0"/>
            </a:xfrm>
            <a:prstGeom prst="line">
              <a:avLst/>
            </a:prstGeom>
            <a:ln w="82550" cmpd="dbl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标题 1"/>
            <p:cNvSpPr txBox="1"/>
            <p:nvPr/>
          </p:nvSpPr>
          <p:spPr>
            <a:xfrm>
              <a:off x="9192344" y="100295"/>
              <a:ext cx="5479279" cy="1143000"/>
            </a:xfrm>
            <a:prstGeom prst="rect">
              <a:avLst/>
            </a:prstGeom>
            <a:effectLst/>
          </p:spPr>
          <p:txBody>
            <a:bodyPr vert="horz" lIns="91440" tIns="45720" rIns="91440" bIns="45720" rtlCol="0" anchor="t" anchorCtr="0">
              <a:noAutofit/>
            </a:bodyPr>
            <a:lstStyle>
              <a:lvl1pPr marL="319405" indent="-319405" algn="r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C3260C"/>
                </a:buClr>
                <a:buSzPct val="128000"/>
                <a:buFont typeface="Georgia" panose="02040502050405020303" pitchFamily="18" charset="0"/>
                <a:buChar char="*"/>
                <a:defRPr sz="4600" b="1" kern="1200">
                  <a:gradFill>
                    <a:gsLst>
                      <a:gs pos="0">
                        <a:schemeClr val="tx1"/>
                      </a:gs>
                      <a:gs pos="40000">
                        <a:schemeClr val="tx1">
                          <a:lumMod val="75000"/>
                          <a:lumOff val="25000"/>
                        </a:schemeClr>
                      </a:gs>
                      <a:gs pos="100000">
                        <a:schemeClr val="tx2">
                          <a:alpha val="65000"/>
                        </a:schemeClr>
                      </a:gs>
                    </a:gsLst>
                    <a:lin ang="5400000" scaled="0"/>
                  </a:gradFill>
                  <a:effectLst>
                    <a:reflection blurRad="6350" stA="55000" endA="300" endPos="45500" dir="5400000" sy="-100000" algn="bl" rotWithShape="0"/>
                  </a:effectLst>
                  <a:latin typeface="+mj-lt"/>
                  <a:ea typeface="+mj-ea"/>
                  <a:cs typeface="+mj-cs"/>
                </a:defRPr>
              </a:lvl1pPr>
              <a:lvl2pPr marL="319405" indent="-319405" algn="r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C3260C"/>
                </a:buClr>
                <a:buSzPct val="128000"/>
                <a:buFont typeface="Georgia" panose="02040502050405020303" pitchFamily="18" charset="0"/>
                <a:buChar char="*"/>
                <a:defRPr sz="4600" b="1">
                  <a:solidFill>
                    <a:schemeClr val="tx1"/>
                  </a:solidFill>
                  <a:latin typeface="Trebuchet MS" panose="020B0603020202020204" pitchFamily="34" charset="0"/>
                  <a:ea typeface="方正姚体" pitchFamily="2" charset="-122"/>
                </a:defRPr>
              </a:lvl2pPr>
              <a:lvl3pPr marL="319405" indent="-319405" algn="r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C3260C"/>
                </a:buClr>
                <a:buSzPct val="128000"/>
                <a:buFont typeface="Georgia" panose="02040502050405020303" pitchFamily="18" charset="0"/>
                <a:buChar char="*"/>
                <a:defRPr sz="4600" b="1">
                  <a:solidFill>
                    <a:schemeClr val="tx1"/>
                  </a:solidFill>
                  <a:latin typeface="Trebuchet MS" panose="020B0603020202020204" pitchFamily="34" charset="0"/>
                  <a:ea typeface="方正姚体" pitchFamily="2" charset="-122"/>
                </a:defRPr>
              </a:lvl3pPr>
              <a:lvl4pPr marL="319405" indent="-319405" algn="r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C3260C"/>
                </a:buClr>
                <a:buSzPct val="128000"/>
                <a:buFont typeface="Georgia" panose="02040502050405020303" pitchFamily="18" charset="0"/>
                <a:buChar char="*"/>
                <a:defRPr sz="4600" b="1">
                  <a:solidFill>
                    <a:schemeClr val="tx1"/>
                  </a:solidFill>
                  <a:latin typeface="Trebuchet MS" panose="020B0603020202020204" pitchFamily="34" charset="0"/>
                  <a:ea typeface="方正姚体" pitchFamily="2" charset="-122"/>
                </a:defRPr>
              </a:lvl4pPr>
              <a:lvl5pPr marL="319405" indent="-319405" algn="r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C3260C"/>
                </a:buClr>
                <a:buSzPct val="128000"/>
                <a:buFont typeface="Georgia" panose="02040502050405020303" pitchFamily="18" charset="0"/>
                <a:buChar char="*"/>
                <a:defRPr sz="4600" b="1">
                  <a:solidFill>
                    <a:schemeClr val="tx1"/>
                  </a:solidFill>
                  <a:latin typeface="Trebuchet MS" panose="020B0603020202020204" pitchFamily="34" charset="0"/>
                  <a:ea typeface="方正姚体" pitchFamily="2" charset="-122"/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marL="0" indent="0" algn="l" eaLnBrk="1" fontAlgn="auto" hangingPunct="1">
                <a:spcAft>
                  <a:spcPts val="0"/>
                </a:spcAft>
                <a:buClr>
                  <a:schemeClr val="accent6">
                    <a:lumMod val="75000"/>
                  </a:schemeClr>
                </a:buClr>
                <a:buFont typeface="Georgia" panose="02040502050405020303" pitchFamily="18" charset="0"/>
                <a:buNone/>
                <a:defRPr/>
              </a:pPr>
              <a:r>
                <a:rPr lang="zh-CN" altLang="en-US" sz="2800" dirty="0">
                  <a:solidFill>
                    <a:srgbClr val="4E8D32"/>
                  </a:solidFill>
                  <a:latin typeface="+mn-lt"/>
                  <a:ea typeface="+mn-ea"/>
                  <a:cs typeface="+mn-ea"/>
                  <a:sym typeface="+mn-lt"/>
                </a:rPr>
                <a:t>食物的相生相克</a:t>
              </a:r>
              <a:endParaRPr lang="zh-CN" altLang="en-US" sz="2800" dirty="0">
                <a:solidFill>
                  <a:srgbClr val="4E8D32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>
    <p:sndAc>
      <p:endSnd/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B663FE-F116-4556-9F55-5167C9CBEB48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4B5949-634D-4AE7-9E3D-8A66511A15AF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ransition>
    <p:sndAc>
      <p:endSnd/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7C382-38F0-45DE-946D-C3F15FCA3D2F}" type="datetimeFigureOut">
              <a:rPr lang="zh-CN" altLang="en-US"/>
            </a:fld>
            <a:endParaRPr lang="zh-CN" alt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101CD12-FEEF-4FD5-87B0-2F3A320E72F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sndAc>
      <p:endSnd/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A068D-5F13-4D59-B283-505022FD6867}" type="datetimeFigureOut">
              <a:rPr lang="zh-CN" altLang="en-US"/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3DD95-1115-44A2-B7CD-AFC6D4F0DE8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sndAc>
      <p:endSnd/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2863E-A030-41DB-8377-5F2C22F5B641}" type="datetimeFigureOut">
              <a:rPr lang="zh-CN" altLang="en-US"/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8F06C-591D-45CF-A497-9A4F7A13D9E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sndAc>
      <p:endSnd/>
    </p:sndAc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834" y="4371975"/>
            <a:ext cx="86825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731839"/>
            <a:ext cx="85344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3FB663FE-F116-4556-9F55-5167C9CBEB48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 b="1" smtClean="0">
                <a:solidFill>
                  <a:srgbClr val="7F7F7F"/>
                </a:solidFill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934B5949-634D-4AE7-9E3D-8A66511A15AF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>
    <p:sndAc>
      <p:endSnd/>
    </p:sndAc>
  </p:transition>
  <p:txStyles>
    <p:titleStyle>
      <a:lvl1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  <a:ea typeface="方正姚体" pitchFamily="2" charset="-122"/>
        </a:defRPr>
      </a:lvl2pPr>
      <a:lvl3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  <a:ea typeface="方正姚体" pitchFamily="2" charset="-122"/>
        </a:defRPr>
      </a:lvl3pPr>
      <a:lvl4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  <a:ea typeface="方正姚体" pitchFamily="2" charset="-122"/>
        </a:defRPr>
      </a:lvl4pPr>
      <a:lvl5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  <a:ea typeface="方正姚体" pitchFamily="2" charset="-122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8005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7280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380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0" y="0"/>
            <a:ext cx="67862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 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xxx-WWW.LFPPT.COM </a:t>
            </a:r>
            <a:endParaRPr lang="en-US" altLang="zh-CN" sz="100" dirty="0">
              <a:solidFill>
                <a:schemeClr val="tx1">
                  <a:alpha val="0"/>
                </a:schemeClr>
              </a:solidFill>
              <a:effectLst>
                <a:outerShdw sx="1000" sy="1000" algn="ctr" rotWithShape="0">
                  <a:schemeClr val="tx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 xxx-WWW.LFPPT.COM</a:t>
            </a:r>
            <a:endParaRPr lang="en-US" altLang="zh-CN" sz="100" dirty="0">
              <a:solidFill>
                <a:schemeClr val="tx1">
                  <a:alpha val="0"/>
                </a:schemeClr>
              </a:solidFill>
              <a:effectLst>
                <a:outerShdw sx="1000" sy="1000" algn="ctr" rotWithShape="0">
                  <a:schemeClr val="tx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xxx-WWW.LFPPT.COM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免费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模板下载</a:t>
            </a:r>
            <a:endParaRPr lang="en-US" altLang="zh-CN" sz="100" dirty="0">
              <a:solidFill>
                <a:schemeClr val="tx1">
                  <a:alpha val="0"/>
                </a:schemeClr>
              </a:solidFill>
              <a:effectLst>
                <a:outerShdw sx="1000" sy="1000" algn="ctr" rotWithShape="0">
                  <a:schemeClr val="tx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xxx-WWW.LFPPT.COM 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</a:t>
            </a:r>
            <a:endParaRPr lang="en-US" altLang="zh-CN" sz="100" dirty="0">
              <a:solidFill>
                <a:schemeClr val="tx1">
                  <a:alpha val="0"/>
                </a:schemeClr>
              </a:solidFill>
              <a:effectLst>
                <a:outerShdw sx="1000" sy="1000" algn="ctr" rotWithShape="0">
                  <a:schemeClr val="tx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xxx-WWW.LFPPT.COM PPT</a:t>
            </a:r>
            <a:endParaRPr lang="en-US" altLang="zh-CN" sz="100" dirty="0">
              <a:solidFill>
                <a:schemeClr val="tx1">
                  <a:alpha val="0"/>
                </a:schemeClr>
              </a:solidFill>
              <a:effectLst>
                <a:outerShdw sx="1000" sy="1000" algn="ctr" rotWithShape="0">
                  <a:schemeClr val="tx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xxx-WWW.LFPPT.COMPPT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模板下载</a:t>
            </a:r>
            <a:endParaRPr lang="en-US" altLang="zh-CN" sz="100" dirty="0">
              <a:solidFill>
                <a:schemeClr val="tx1">
                  <a:alpha val="0"/>
                </a:schemeClr>
              </a:solidFill>
              <a:effectLst>
                <a:outerShdw sx="1000" sy="1000" algn="ctr" rotWithShape="0">
                  <a:schemeClr val="tx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xxx-WWW.LFPPT.COM 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模板免费下载</a:t>
            </a:r>
            <a:endParaRPr lang="en-US" altLang="zh-CN" sz="100" dirty="0">
              <a:solidFill>
                <a:schemeClr val="tx1">
                  <a:alpha val="0"/>
                </a:schemeClr>
              </a:solidFill>
              <a:effectLst>
                <a:outerShdw sx="1000" sy="1000" algn="ctr" rotWithShape="0">
                  <a:schemeClr val="tx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xxx-WWW.LFPPT.COM 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教程</a:t>
            </a:r>
            <a:endParaRPr lang="en-US" altLang="zh-CN" sz="100" dirty="0">
              <a:solidFill>
                <a:schemeClr val="tx1">
                  <a:alpha val="0"/>
                </a:schemeClr>
              </a:solidFill>
              <a:effectLst>
                <a:outerShdw sx="1000" sy="1000" algn="ctr" rotWithShape="0">
                  <a:schemeClr val="tx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xxx-WWW.LFPPT.COM 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素材</a:t>
            </a:r>
            <a:endParaRPr lang="en-US" altLang="zh-CN" sz="100" dirty="0">
              <a:solidFill>
                <a:schemeClr val="tx1">
                  <a:alpha val="0"/>
                </a:schemeClr>
              </a:solidFill>
              <a:effectLst>
                <a:outerShdw sx="1000" sy="1000" algn="ctr" rotWithShape="0">
                  <a:schemeClr val="tx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xxx-WWW.LFPPT.COM 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课件</a:t>
            </a:r>
            <a:endParaRPr lang="en-US" altLang="zh-CN" sz="100" dirty="0">
              <a:solidFill>
                <a:schemeClr val="tx1">
                  <a:alpha val="0"/>
                </a:schemeClr>
              </a:solidFill>
              <a:effectLst>
                <a:outerShdw sx="1000" sy="1000" algn="ctr" rotWithShape="0">
                  <a:schemeClr val="tx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000" dirty="0">
              <a:solidFill>
                <a:schemeClr val="tx1">
                  <a:alpha val="0"/>
                </a:schemeClr>
              </a:solidFill>
              <a:effectLst>
                <a:outerShdw sx="1000" sy="1000" algn="ctr" rotWithShape="0">
                  <a:schemeClr val="tx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000" dirty="0">
              <a:solidFill>
                <a:schemeClr val="tx1">
                  <a:alpha val="0"/>
                </a:schemeClr>
              </a:solidFill>
              <a:effectLst>
                <a:outerShdw sx="1000" sy="1000" algn="ctr" rotWithShape="0">
                  <a:schemeClr val="tx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000" dirty="0">
              <a:solidFill>
                <a:schemeClr val="tx1">
                  <a:alpha val="0"/>
                </a:schemeClr>
              </a:solidFill>
              <a:effectLst>
                <a:outerShdw sx="1000" sy="1000" algn="ctr" rotWithShape="0">
                  <a:schemeClr val="tx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000" dirty="0">
              <a:solidFill>
                <a:schemeClr val="tx1">
                  <a:alpha val="0"/>
                </a:schemeClr>
              </a:solidFill>
              <a:effectLst>
                <a:outerShdw sx="1000" sy="1000" algn="ctr" rotWithShape="0">
                  <a:schemeClr val="tx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endParaRPr lang="en-US" altLang="zh-CN" sz="1000" dirty="0">
              <a:solidFill>
                <a:schemeClr val="tx1">
                  <a:alpha val="0"/>
                </a:schemeClr>
              </a:solidFill>
              <a:effectLst>
                <a:outerShdw sx="1000" sy="1000" algn="ctr" rotWithShape="0">
                  <a:schemeClr val="tx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png"/><Relationship Id="rId8" Type="http://schemas.openxmlformats.org/officeDocument/2006/relationships/image" Target="../media/image54.png"/><Relationship Id="rId7" Type="http://schemas.openxmlformats.org/officeDocument/2006/relationships/image" Target="../media/image53.png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1" Type="http://schemas.openxmlformats.org/officeDocument/2006/relationships/notesSlide" Target="../notesSlides/notesSlide17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10.png"/><Relationship Id="rId7" Type="http://schemas.openxmlformats.org/officeDocument/2006/relationships/image" Target="../media/image62.jpeg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0" Type="http://schemas.openxmlformats.org/officeDocument/2006/relationships/notesSlide" Target="../notesSlides/notesSlide19.xml"/><Relationship Id="rId1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3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3" Type="http://schemas.openxmlformats.org/officeDocument/2006/relationships/image" Target="../media/image74.png"/><Relationship Id="rId2" Type="http://schemas.openxmlformats.org/officeDocument/2006/relationships/image" Target="../media/image67.png"/><Relationship Id="rId1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4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3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513" y="5229200"/>
            <a:ext cx="2143812" cy="2160240"/>
          </a:xfrm>
          <a:prstGeom prst="rect">
            <a:avLst/>
          </a:prstGeom>
        </p:spPr>
      </p:pic>
      <p:sp>
        <p:nvSpPr>
          <p:cNvPr id="27" name="雷锋PPT网 www.lfppt.com"/>
          <p:cNvSpPr txBox="1"/>
          <p:nvPr/>
        </p:nvSpPr>
        <p:spPr>
          <a:xfrm>
            <a:off x="2510765" y="2758764"/>
            <a:ext cx="3369211" cy="90111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19405" indent="-319405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405" indent="-319405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Trebuchet MS" panose="020B0603020202020204" pitchFamily="34" charset="0"/>
                <a:ea typeface="方正姚体" pitchFamily="2" charset="-122"/>
              </a:defRPr>
            </a:lvl2pPr>
            <a:lvl3pPr marL="319405" indent="-319405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Trebuchet MS" panose="020B0603020202020204" pitchFamily="34" charset="0"/>
                <a:ea typeface="方正姚体" pitchFamily="2" charset="-122"/>
              </a:defRPr>
            </a:lvl3pPr>
            <a:lvl4pPr marL="319405" indent="-319405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Trebuchet MS" panose="020B0603020202020204" pitchFamily="34" charset="0"/>
                <a:ea typeface="方正姚体" pitchFamily="2" charset="-122"/>
              </a:defRPr>
            </a:lvl4pPr>
            <a:lvl5pPr marL="319405" indent="-319405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Trebuchet MS" panose="020B0603020202020204" pitchFamily="34" charset="0"/>
                <a:ea typeface="方正姚体" pitchFamily="2" charset="-122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eaLnBrk="1" hangingPunct="1">
              <a:buFont typeface="Georgia" panose="02040502050405020303" pitchFamily="18" charset="0"/>
              <a:buNone/>
              <a:defRPr/>
            </a:pPr>
            <a:r>
              <a:rPr lang="zh-CN" altLang="en-US" sz="6000" dirty="0">
                <a:solidFill>
                  <a:srgbClr val="4E8D32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  <a:cs typeface="+mn-ea"/>
                <a:sym typeface="+mn-lt"/>
              </a:rPr>
              <a:t>健康饮食</a:t>
            </a:r>
            <a:endParaRPr lang="zh-CN" altLang="en-US" sz="6000" dirty="0">
              <a:solidFill>
                <a:srgbClr val="4E8D32"/>
              </a:solidFill>
              <a:latin typeface="苏新诗古印宋简" panose="02010609000101010101" pitchFamily="49" charset="-122"/>
              <a:ea typeface="苏新诗古印宋简" panose="02010609000101010101" pitchFamily="49" charset="-122"/>
              <a:cs typeface="+mn-ea"/>
              <a:sym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822171" y="2118134"/>
            <a:ext cx="4048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ea"/>
              </a:rPr>
              <a:t>Enjoy Your Heathy Life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+mn-lt"/>
              <a:ea typeface="+mn-ea"/>
              <a:cs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822171" y="3844794"/>
            <a:ext cx="5336976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ea"/>
              </a:rPr>
              <a:t>健康饮食科普知识讲座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+mn-lt"/>
              <a:ea typeface="+mn-ea"/>
              <a:cs typeface="+mn-ea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816532" y="5145086"/>
            <a:ext cx="1388466" cy="1678193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323821" y="4304674"/>
            <a:ext cx="1500181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ea"/>
              </a:rPr>
              <a:t>王卓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+mn-lt"/>
              <a:ea typeface="+mn-ea"/>
              <a:cs typeface="+mn-ea"/>
            </a:endParaRPr>
          </a:p>
        </p:txBody>
      </p:sp>
      <p:sp>
        <p:nvSpPr>
          <p:cNvPr id="3" name="矩形 2"/>
          <p:cNvSpPr/>
          <p:nvPr/>
        </p:nvSpPr>
        <p:spPr>
          <a:xfrm rot="20689314">
            <a:off x="5877269" y="2430898"/>
            <a:ext cx="189346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6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苏新诗古印宋简" panose="02010609000101010101" pitchFamily="49" charset="-122"/>
                <a:ea typeface="苏新诗古印宋简" panose="02010609000101010101" pitchFamily="49" charset="-122"/>
                <a:cs typeface="+mn-ea"/>
                <a:sym typeface="+mn-lt"/>
              </a:rPr>
              <a:t>科普</a:t>
            </a:r>
            <a:endParaRPr lang="zh-CN" altLang="en-US" sz="66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苏新诗古印宋简" panose="02010609000101010101" pitchFamily="49" charset="-122"/>
              <a:ea typeface="苏新诗古印宋简" panose="02010609000101010101" pitchFamily="49" charset="-122"/>
              <a:cs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587706" y="2720213"/>
            <a:ext cx="251703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000" b="1" dirty="0">
                <a:solidFill>
                  <a:srgbClr val="4E8D32"/>
                </a:solidFill>
                <a:effectLst>
                  <a:reflection blurRad="6350" stA="55000" endA="300" endPos="45500" dir="5400000" sy="-100000" algn="bl" rotWithShape="0"/>
                </a:effectLst>
                <a:latin typeface="苏新诗古印宋简" panose="02010609000101010101" pitchFamily="49" charset="-122"/>
                <a:ea typeface="苏新诗古印宋简" panose="02010609000101010101" pitchFamily="49" charset="-122"/>
                <a:cs typeface="+mn-ea"/>
                <a:sym typeface="+mn-lt"/>
              </a:rPr>
              <a:t>小知识</a:t>
            </a:r>
            <a:endParaRPr lang="zh-CN" altLang="en-US" sz="6000" b="1" dirty="0">
              <a:solidFill>
                <a:srgbClr val="4E8D32"/>
              </a:solidFill>
              <a:effectLst>
                <a:reflection blurRad="6350" stA="55000" endA="300" endPos="45500" dir="5400000" sy="-100000" algn="bl" rotWithShape="0"/>
              </a:effectLst>
              <a:latin typeface="苏新诗古印宋简" panose="02010609000101010101" pitchFamily="49" charset="-122"/>
              <a:ea typeface="苏新诗古印宋简" panose="02010609000101010101" pitchFamily="49" charset="-122"/>
              <a:cs typeface="+mn-ea"/>
            </a:endParaRPr>
          </a:p>
        </p:txBody>
      </p:sp>
      <p:pic>
        <p:nvPicPr>
          <p:cNvPr id="2" name="欢快1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336" y="4152571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:sndAc>
          <p:endSnd/>
        </p:sndAc>
      </p:transition>
    </mc:Choice>
    <mc:Fallback>
      <p:transition spd="slow" advTm="3000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63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20403 -0.0006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9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 mute="1" numSld="111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" grpId="0"/>
      <p:bldP spid="25" grpId="0"/>
      <p:bldP spid="31" grpId="0"/>
      <p:bldP spid="12" grpId="0"/>
      <p:bldP spid="3" grpId="0"/>
      <p:bldP spid="4" grpId="0"/>
      <p:bldP spid="4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雷锋PPT网 www.lfppt.com"/>
          <p:cNvSpPr>
            <a:spLocks noGrp="1"/>
          </p:cNvSpPr>
          <p:nvPr>
            <p:ph type="title" idx="4294967295"/>
          </p:nvPr>
        </p:nvSpPr>
        <p:spPr>
          <a:xfrm>
            <a:off x="1487488" y="928299"/>
            <a:ext cx="7170613" cy="641202"/>
          </a:xfrm>
        </p:spPr>
        <p:txBody>
          <a:bodyPr>
            <a:normAutofit fontScale="90000"/>
          </a:bodyPr>
          <a:lstStyle/>
          <a:p>
            <a:pPr marL="0" indent="0" algn="l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zh-CN" altLang="en-US" sz="3600" dirty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绿色食物</a:t>
            </a:r>
            <a:r>
              <a:rPr lang="en-US" altLang="zh-CN" sz="3600" dirty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——</a:t>
            </a:r>
            <a:r>
              <a:rPr lang="zh-CN" altLang="en-US" sz="3600" dirty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肠胃天然“清道夫” </a:t>
            </a:r>
            <a:br>
              <a:rPr lang="zh-CN" altLang="en-US" dirty="0">
                <a:latin typeface="+mn-lt"/>
                <a:ea typeface="+mn-ea"/>
                <a:cs typeface="+mn-ea"/>
                <a:sym typeface="+mn-lt"/>
              </a:rPr>
            </a:b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4294967295"/>
          </p:nvPr>
        </p:nvSpPr>
        <p:spPr>
          <a:xfrm>
            <a:off x="1522395" y="1598645"/>
            <a:ext cx="3140075" cy="538162"/>
          </a:xfrm>
        </p:spPr>
        <p:txBody>
          <a:bodyPr rtlCol="0">
            <a:normAutofit/>
          </a:bodyPr>
          <a:lstStyle/>
          <a:p>
            <a:pPr marL="45720" indent="0" eaLnBrk="1" fontAlgn="auto" hangingPunct="1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上榜食物 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: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绿颜色蔬菜 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indent="-182880" eaLnBrk="1" fontAlgn="auto" hangingPunct="1">
              <a:buClr>
                <a:schemeClr val="accent6">
                  <a:lumMod val="75000"/>
                </a:schemeClr>
              </a:buClr>
              <a:defRPr/>
            </a:pP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156009" y="4531685"/>
            <a:ext cx="2362772" cy="182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3391" y="2349872"/>
            <a:ext cx="2238700" cy="183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926248" y="1953968"/>
            <a:ext cx="2432122" cy="232104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772361" y="4315661"/>
            <a:ext cx="2542472" cy="25424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595897" y="4297217"/>
            <a:ext cx="2978497" cy="253224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8834397" y="2158519"/>
            <a:ext cx="2182432" cy="21824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wind"/>
        <p:sndAc>
          <p:endSnd/>
        </p:sndAc>
      </p:transition>
    </mc:Choice>
    <mc:Fallback>
      <p:transition spd="slow" advTm="300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4294967295"/>
          </p:nvPr>
        </p:nvSpPr>
        <p:spPr>
          <a:xfrm>
            <a:off x="1043311" y="1861670"/>
            <a:ext cx="8928992" cy="3528392"/>
          </a:xfrm>
        </p:spPr>
        <p:txBody>
          <a:bodyPr rtlCol="0">
            <a:normAutofit/>
          </a:bodyPr>
          <a:lstStyle/>
          <a:p>
            <a:pPr marL="388620" indent="-342900" eaLnBrk="1" fontAlgn="auto" hangingPunct="1">
              <a:lnSpc>
                <a:spcPct val="200000"/>
              </a:lnSpc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绿色的草本植物都被用作治疗的用途，足以证明绿色食物的确具有调和身体机能的功效。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marL="388620" indent="-342900" eaLnBrk="1" fontAlgn="auto" hangingPunct="1">
              <a:lnSpc>
                <a:spcPct val="200000"/>
              </a:lnSpc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大部分蔬菜都拥有绿色的能量，可以维持人体的酸碱度，而且提供大量纤维质，有助于清理肠胃，担负着肠胃“清道夫”的角色。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marL="388620" indent="-342900" eaLnBrk="1" fontAlgn="auto" hangingPunct="1">
              <a:lnSpc>
                <a:spcPct val="200000"/>
              </a:lnSpc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心理方面，绿色食物可舒缓压力及头痛等相关毛病。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marL="388620" indent="-342900" eaLnBrk="1" fontAlgn="auto" hangingPunct="1">
              <a:lnSpc>
                <a:spcPct val="200000"/>
              </a:lnSpc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此外，绿色蔬菜也是享有“生命元素”称号的钙元素的最佳来源，其含量较通常认为的含钙“富矿”牛奶还要多，故吃“绿”被营养学家视为最好的补钙途径。 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02832" y="1018282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3">
                    <a:lumMod val="50000"/>
                  </a:schemeClr>
                </a:solidFill>
                <a:latin typeface="+mj-ea"/>
                <a:ea typeface="+mj-ea"/>
              </a:rPr>
              <a:t>绿色食物的功能</a:t>
            </a:r>
            <a:endParaRPr lang="zh-CN" altLang="en-US" sz="2800" b="1" dirty="0">
              <a:solidFill>
                <a:schemeClr val="accent3">
                  <a:lumMod val="50000"/>
                </a:schemeClr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wind"/>
        <p:sndAc>
          <p:endSnd/>
        </p:sndAc>
      </p:transition>
    </mc:Choice>
    <mc:Fallback>
      <p:transition spd="slow" advTm="300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1586984" y="1018282"/>
            <a:ext cx="6511925" cy="720080"/>
          </a:xfrm>
        </p:spPr>
        <p:txBody>
          <a:bodyPr/>
          <a:lstStyle/>
          <a:p>
            <a:pPr marL="0" indent="0" algn="l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zh-CN" altLang="en-US" sz="3200" dirty="0">
                <a:solidFill>
                  <a:srgbClr val="191D34"/>
                </a:solidFill>
                <a:latin typeface="+mn-lt"/>
                <a:ea typeface="+mn-ea"/>
                <a:cs typeface="+mn-ea"/>
                <a:sym typeface="+mn-lt"/>
              </a:rPr>
              <a:t>黑色食物</a:t>
            </a:r>
            <a:r>
              <a:rPr lang="en-US" altLang="zh-CN" sz="3200" dirty="0">
                <a:solidFill>
                  <a:srgbClr val="191D34"/>
                </a:solidFill>
                <a:latin typeface="+mn-lt"/>
                <a:ea typeface="+mn-ea"/>
                <a:cs typeface="+mn-ea"/>
                <a:sym typeface="+mn-lt"/>
              </a:rPr>
              <a:t>——</a:t>
            </a:r>
            <a:r>
              <a:rPr lang="zh-CN" altLang="en-US" sz="3200" dirty="0">
                <a:solidFill>
                  <a:srgbClr val="191D34"/>
                </a:solidFill>
                <a:latin typeface="+mn-lt"/>
                <a:ea typeface="+mn-ea"/>
                <a:cs typeface="+mn-ea"/>
                <a:sym typeface="+mn-lt"/>
              </a:rPr>
              <a:t>通便补肺抗衰老 </a:t>
            </a:r>
            <a:endParaRPr lang="zh-CN" altLang="en-US" sz="3200" dirty="0">
              <a:solidFill>
                <a:srgbClr val="191D34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0483" name="内容占位符 2"/>
          <p:cNvSpPr>
            <a:spLocks noGrp="1"/>
          </p:cNvSpPr>
          <p:nvPr>
            <p:ph sz="quarter" idx="4294967295"/>
          </p:nvPr>
        </p:nvSpPr>
        <p:spPr>
          <a:xfrm>
            <a:off x="1361769" y="1767641"/>
            <a:ext cx="8424863" cy="504825"/>
          </a:xfrm>
        </p:spPr>
        <p:txBody>
          <a:bodyPr/>
          <a:lstStyle/>
          <a:p>
            <a:pPr marL="45720" indent="0" eaLnBrk="1" hangingPunct="1">
              <a:buNone/>
            </a:pPr>
            <a:r>
              <a:rPr lang="zh-CN" altLang="en-US" sz="1800" b="1" dirty="0">
                <a:cs typeface="+mn-ea"/>
                <a:sym typeface="+mn-lt"/>
              </a:rPr>
              <a:t>上榜食物 </a:t>
            </a:r>
            <a:r>
              <a:rPr lang="en-US" altLang="zh-CN" sz="1800" dirty="0">
                <a:cs typeface="+mn-ea"/>
                <a:sym typeface="+mn-lt"/>
              </a:rPr>
              <a:t>:</a:t>
            </a:r>
            <a:r>
              <a:rPr lang="zh-CN" altLang="en-US" sz="1800" dirty="0">
                <a:cs typeface="+mn-ea"/>
                <a:sym typeface="+mn-lt"/>
              </a:rPr>
              <a:t>黑芝麻、黑糯米、黑木耳、黑豆、香菇、黑米、乌骨鸡 </a:t>
            </a:r>
            <a:endParaRPr lang="zh-CN" altLang="en-US" sz="1800" dirty="0">
              <a:cs typeface="+mn-ea"/>
              <a:sym typeface="+mn-lt"/>
            </a:endParaRPr>
          </a:p>
          <a:p>
            <a:pPr eaLnBrk="1" hangingPunct="1"/>
            <a:endParaRPr lang="zh-CN" altLang="en-US" sz="1800" dirty="0"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screen"/>
          <a:srcRect r="-1160"/>
          <a:stretch>
            <a:fillRect/>
          </a:stretch>
        </p:blipFill>
        <p:spPr>
          <a:xfrm>
            <a:off x="1481029" y="2495296"/>
            <a:ext cx="2096156" cy="147137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386474" y="4190922"/>
            <a:ext cx="2380527" cy="20902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340631" y="4581128"/>
            <a:ext cx="3281726" cy="151216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79343" y="1922278"/>
            <a:ext cx="2568658" cy="204439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1176" y="2297667"/>
            <a:ext cx="2800163" cy="175343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155180" y="3833116"/>
            <a:ext cx="2457897" cy="24578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wind"/>
        <p:sndAc>
          <p:endSnd/>
        </p:sndAc>
      </p:transition>
    </mc:Choice>
    <mc:Fallback>
      <p:transition spd="slow" advTm="300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48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内容占位符 2"/>
          <p:cNvSpPr>
            <a:spLocks noGrp="1"/>
          </p:cNvSpPr>
          <p:nvPr>
            <p:ph sz="quarter" idx="4294967295"/>
          </p:nvPr>
        </p:nvSpPr>
        <p:spPr>
          <a:xfrm>
            <a:off x="1271464" y="2060848"/>
            <a:ext cx="8607796" cy="3475038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黑色食物含有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17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种氨基酸及铁、锌、硒、钼等十余种微量元素、维生素和亚油酸等营养素，有通便、补肺、提高免疫力和润泽肌肤、养发美容、抗衰老等作用。 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  <a:p>
            <a:pPr eaLnBrk="1" hangingPunct="1">
              <a:lnSpc>
                <a:spcPct val="150000"/>
              </a:lnSpc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Ø"/>
            </a:pP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  <a:p>
            <a:pPr eaLnBrk="1" hangingPunct="1">
              <a:lnSpc>
                <a:spcPct val="150000"/>
              </a:lnSpc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黑色食物有以下优势：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  <a:p>
            <a:pPr eaLnBrk="1" hangingPunct="1">
              <a:lnSpc>
                <a:spcPct val="150000"/>
              </a:lnSpc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一是来自天然，所含有害成分极少；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  <a:p>
            <a:pPr eaLnBrk="1" hangingPunct="1">
              <a:lnSpc>
                <a:spcPct val="150000"/>
              </a:lnSpc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二是营养成分齐全，质优量多；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  <a:p>
            <a:pPr eaLnBrk="1" hangingPunct="1">
              <a:lnSpc>
                <a:spcPct val="150000"/>
              </a:lnSpc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三是可明显减少动脉硬化、冠心病、脑中风等严重疾病的发生几率。 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87488" y="1156782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黑色食物的功能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wind"/>
        <p:sndAc>
          <p:endSnd/>
        </p:sndAc>
      </p:transition>
    </mc:Choice>
    <mc:Fallback>
      <p:transition spd="slow" advTm="300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1590249" y="978166"/>
            <a:ext cx="6511924" cy="662120"/>
          </a:xfrm>
        </p:spPr>
        <p:txBody>
          <a:bodyPr/>
          <a:lstStyle/>
          <a:p>
            <a:pPr marL="0" indent="0" algn="l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白色食物</a:t>
            </a:r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——</a:t>
            </a: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含纤维素可防癌 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2531" name="内容占位符 2"/>
          <p:cNvSpPr>
            <a:spLocks noGrp="1"/>
          </p:cNvSpPr>
          <p:nvPr>
            <p:ph sz="quarter" idx="4294967295"/>
          </p:nvPr>
        </p:nvSpPr>
        <p:spPr>
          <a:xfrm>
            <a:off x="1457276" y="1790484"/>
            <a:ext cx="8351837" cy="503238"/>
          </a:xfrm>
        </p:spPr>
        <p:txBody>
          <a:bodyPr/>
          <a:lstStyle/>
          <a:p>
            <a:pPr marL="45720" indent="0" eaLnBrk="1" hangingPunct="1">
              <a:buNone/>
            </a:pPr>
            <a:r>
              <a: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上榜食物</a:t>
            </a:r>
            <a:r>
              <a:rPr lang="en-US" altLang="zh-CN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:</a:t>
            </a:r>
            <a:r>
              <a: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茭白、冬瓜、竹笋、白萝卜、花菜、甜瓜、莴笋、大蒜 </a:t>
            </a:r>
            <a:endParaRPr lang="zh-CN" altLang="en-US" sz="18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 bwMode="auto">
          <a:xfrm>
            <a:off x="4135939" y="4680407"/>
            <a:ext cx="2447925" cy="14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590249" y="4265712"/>
            <a:ext cx="1714260" cy="186677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029946" y="2501194"/>
            <a:ext cx="2057095" cy="152577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373086" y="2293722"/>
            <a:ext cx="2762457" cy="205211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457276" y="2158975"/>
            <a:ext cx="1774433" cy="177443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353011" y="4264930"/>
            <a:ext cx="3093054" cy="2269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wind"/>
        <p:sndAc>
          <p:endSnd/>
        </p:sndAc>
      </p:transition>
    </mc:Choice>
    <mc:Fallback>
      <p:transition spd="slow" advTm="300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5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4294967295"/>
          </p:nvPr>
        </p:nvSpPr>
        <p:spPr>
          <a:xfrm>
            <a:off x="1135212" y="2132856"/>
            <a:ext cx="6740525" cy="3095625"/>
          </a:xfrm>
        </p:spPr>
        <p:txBody>
          <a:bodyPr rtlCol="0">
            <a:normAutofit/>
          </a:bodyPr>
          <a:lstStyle/>
          <a:p>
            <a:pPr marL="331470" indent="-285750" eaLnBrk="1" fontAlgn="auto" hangingPunct="1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白色食物含纤维素及一些抗氧化物质，具有提高免疫功能、预防溃疡病和胃癌、保护心脏的作用。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marL="331470" indent="-285750" eaLnBrk="1" fontAlgn="auto" hangingPunct="1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白色的大蒜是烹饪时不可缺少的调味品，其含有的蒜氨酸、大蒜辣素、大蒜新素等成分，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marL="331470" indent="-285750" eaLnBrk="1" fontAlgn="auto" hangingPunct="1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还可以降低血脂，防治冠心病，杀灭多种病菌；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marL="331470" indent="-285750" eaLnBrk="1" fontAlgn="auto" hangingPunct="1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还可以降低胃癌的发生率。 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71464" y="1052736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ea"/>
              </a:rPr>
              <a:t>白色食物的功能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+mn-lt"/>
              <a:ea typeface="+mn-ea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wind"/>
        <p:sndAc>
          <p:endSnd/>
        </p:sndAc>
      </p:transition>
    </mc:Choice>
    <mc:Fallback>
      <p:transition spd="slow" advTm="300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3832470" y="1838773"/>
            <a:ext cx="5479279" cy="1143000"/>
          </a:xfrm>
        </p:spPr>
        <p:txBody>
          <a:bodyPr/>
          <a:lstStyle/>
          <a:p>
            <a:pPr marL="0" indent="0" algn="l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zh-CN" altLang="en-US" sz="7200" dirty="0">
                <a:solidFill>
                  <a:srgbClr val="191D34"/>
                </a:solidFill>
                <a:latin typeface="+mn-lt"/>
                <a:ea typeface="+mn-ea"/>
                <a:cs typeface="+mn-ea"/>
                <a:sym typeface="+mn-lt"/>
              </a:rPr>
              <a:t>四季饮食</a:t>
            </a:r>
            <a:endParaRPr lang="zh-CN" altLang="en-US" sz="7200" dirty="0">
              <a:solidFill>
                <a:srgbClr val="191D34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69545" y="1558630"/>
            <a:ext cx="332585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dirty="0">
                <a:solidFill>
                  <a:srgbClr val="191D34"/>
                </a:solidFill>
                <a:latin typeface="Adobe Garamond Pro Bold" panose="02020702060506020403" pitchFamily="18" charset="0"/>
                <a:ea typeface="Tanuki Permanent Marker" panose="02000600000000000000" pitchFamily="2" charset="-128"/>
              </a:rPr>
              <a:t>02</a:t>
            </a:r>
            <a:endParaRPr lang="zh-CN" altLang="en-US" sz="11500" dirty="0">
              <a:solidFill>
                <a:srgbClr val="191D34"/>
              </a:solidFill>
              <a:latin typeface="Adobe Garamond Pro Bold" panose="02020702060506020403" pitchFamily="18" charset="0"/>
              <a:ea typeface="Tanuki Permanent Marker" panose="02000600000000000000" pitchFamily="2" charset="-128"/>
            </a:endParaRPr>
          </a:p>
        </p:txBody>
      </p:sp>
      <p:sp>
        <p:nvSpPr>
          <p:cNvPr id="7" name="内容占位符 2"/>
          <p:cNvSpPr txBox="1"/>
          <p:nvPr/>
        </p:nvSpPr>
        <p:spPr bwMode="auto">
          <a:xfrm>
            <a:off x="2351584" y="4050607"/>
            <a:ext cx="6740525" cy="826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228600" indent="-182880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548005" indent="-182880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22325" indent="-182880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097280" indent="-182880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389380" indent="-182880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1664335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625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eaLnBrk="1" hangingPunct="1">
              <a:buFont typeface="Georgia" panose="02040502050405020303" pitchFamily="18" charset="0"/>
              <a:buNone/>
            </a:pPr>
            <a:r>
              <a:rPr lang="zh-CN" altLang="en-US" sz="1800">
                <a:cs typeface="+mn-ea"/>
                <a:sym typeface="+mn-lt"/>
              </a:rPr>
              <a:t>四季更替，饮食上需要注意些什么？</a:t>
            </a:r>
            <a:endParaRPr lang="zh-CN" altLang="en-US" sz="1800" dirty="0"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11664" y="2489654"/>
            <a:ext cx="4423434" cy="42818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airplane"/>
        <p:sndAc>
          <p:endSnd/>
        </p:sndAc>
      </p:transition>
    </mc:Choice>
    <mc:Fallback>
      <p:transition spd="slow" advTm="300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43" name="图片 2664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5520513" y="4061817"/>
            <a:ext cx="3635029" cy="285674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433662" y="1382259"/>
            <a:ext cx="2083633" cy="1517145"/>
          </a:xfrm>
          <a:prstGeom prst="rect">
            <a:avLst/>
          </a:prstGeom>
        </p:spPr>
      </p:pic>
      <p:sp>
        <p:nvSpPr>
          <p:cNvPr id="26626" name="内容占位符 2"/>
          <p:cNvSpPr>
            <a:spLocks noGrp="1"/>
          </p:cNvSpPr>
          <p:nvPr>
            <p:ph sz="quarter" idx="4294967295"/>
          </p:nvPr>
        </p:nvSpPr>
        <p:spPr>
          <a:xfrm>
            <a:off x="841806" y="1932512"/>
            <a:ext cx="4570437" cy="1732289"/>
          </a:xfrm>
        </p:spPr>
        <p:txBody>
          <a:bodyPr/>
          <a:lstStyle/>
          <a:p>
            <a:pPr marL="45720" indent="0" eaLnBrk="1" hangingPunct="1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zh-CN" altLang="en-US" sz="2000" b="1" dirty="0">
                <a:solidFill>
                  <a:srgbClr val="00B050"/>
                </a:solidFill>
                <a:cs typeface="+mn-ea"/>
                <a:sym typeface="+mn-lt"/>
              </a:rPr>
              <a:t>春天</a:t>
            </a:r>
            <a:r>
              <a:rPr lang="zh-CN" altLang="en-US" sz="1400" dirty="0">
                <a:cs typeface="+mn-ea"/>
                <a:sym typeface="+mn-lt"/>
              </a:rPr>
              <a:t>吃酸春季多吃酸味的食物，如含维生素</a:t>
            </a:r>
            <a:r>
              <a:rPr lang="en-US" altLang="zh-CN" sz="1400" dirty="0">
                <a:cs typeface="+mn-ea"/>
                <a:sym typeface="+mn-lt"/>
              </a:rPr>
              <a:t>C</a:t>
            </a:r>
            <a:r>
              <a:rPr lang="zh-CN" altLang="en-US" sz="1400" dirty="0">
                <a:cs typeface="+mn-ea"/>
                <a:sym typeface="+mn-lt"/>
              </a:rPr>
              <a:t>的食物和有机酸的水果，以及糖醋和酸辣类的菜肴等。</a:t>
            </a:r>
            <a:endParaRPr lang="en-US" altLang="zh-CN" sz="1400" dirty="0">
              <a:cs typeface="+mn-ea"/>
              <a:sym typeface="+mn-lt"/>
            </a:endParaRPr>
          </a:p>
          <a:p>
            <a:pPr marL="45720" indent="0" eaLnBrk="1" hangingPunct="1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zh-CN" altLang="en-US" sz="1400" dirty="0">
                <a:cs typeface="+mn-ea"/>
                <a:sym typeface="+mn-lt"/>
              </a:rPr>
              <a:t>科学研究发现，这些酸味食物中含有某种物质，能够成倍地提高钙、铁、锌等无机盐的吸收率。</a:t>
            </a:r>
            <a:endParaRPr lang="zh-CN" altLang="en-US" sz="1400" dirty="0">
              <a:cs typeface="+mn-ea"/>
              <a:sym typeface="+mn-lt"/>
            </a:endParaRPr>
          </a:p>
          <a:p>
            <a:pPr eaLnBrk="1" hangingPunct="1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endParaRPr lang="zh-CN" altLang="en-US" sz="1200" dirty="0"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079324" y="880897"/>
            <a:ext cx="1288446" cy="1288446"/>
          </a:xfrm>
          <a:prstGeom prst="rect">
            <a:avLst/>
          </a:prstGeom>
        </p:spPr>
      </p:pic>
      <p:cxnSp>
        <p:nvCxnSpPr>
          <p:cNvPr id="28" name="直接连接符 27"/>
          <p:cNvCxnSpPr/>
          <p:nvPr/>
        </p:nvCxnSpPr>
        <p:spPr>
          <a:xfrm flipV="1">
            <a:off x="932839" y="3618197"/>
            <a:ext cx="10419745" cy="1"/>
          </a:xfrm>
          <a:prstGeom prst="line">
            <a:avLst/>
          </a:prstGeom>
          <a:ln>
            <a:solidFill>
              <a:srgbClr val="FFC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标题 1"/>
          <p:cNvSpPr txBox="1"/>
          <p:nvPr/>
        </p:nvSpPr>
        <p:spPr>
          <a:xfrm>
            <a:off x="6225653" y="1984001"/>
            <a:ext cx="3456384" cy="1516005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19405" indent="-319405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405" indent="-319405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Trebuchet MS" panose="020B0603020202020204" pitchFamily="34" charset="0"/>
                <a:ea typeface="方正姚体" pitchFamily="2" charset="-122"/>
              </a:defRPr>
            </a:lvl2pPr>
            <a:lvl3pPr marL="319405" indent="-319405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Trebuchet MS" panose="020B0603020202020204" pitchFamily="34" charset="0"/>
                <a:ea typeface="方正姚体" pitchFamily="2" charset="-122"/>
              </a:defRPr>
            </a:lvl3pPr>
            <a:lvl4pPr marL="319405" indent="-319405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Trebuchet MS" panose="020B0603020202020204" pitchFamily="34" charset="0"/>
                <a:ea typeface="方正姚体" pitchFamily="2" charset="-122"/>
              </a:defRPr>
            </a:lvl4pPr>
            <a:lvl5pPr marL="319405" indent="-319405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Trebuchet MS" panose="020B0603020202020204" pitchFamily="34" charset="0"/>
                <a:ea typeface="方正姚体" pitchFamily="2" charset="-122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None/>
              <a:defRPr/>
            </a:pPr>
            <a:r>
              <a:rPr lang="zh-CN" altLang="en-US" sz="2000" dirty="0">
                <a:solidFill>
                  <a:srgbClr val="C6737C"/>
                </a:solidFill>
                <a:latin typeface="+mn-lt"/>
                <a:ea typeface="+mn-ea"/>
                <a:cs typeface="+mn-ea"/>
                <a:sym typeface="+mn-lt"/>
              </a:rPr>
              <a:t>夏天</a:t>
            </a:r>
            <a:r>
              <a:rPr lang="zh-CN" altLang="en-US" sz="1200" b="0" dirty="0">
                <a:solidFill>
                  <a:srgbClr val="404040"/>
                </a:solidFill>
                <a:latin typeface="+mn-lt"/>
                <a:ea typeface="+mn-ea"/>
                <a:cs typeface="+mn-ea"/>
                <a:sym typeface="+mn-lt"/>
              </a:rPr>
              <a:t>吃苦夏季天气炎热，而苦味的食物，如苦瓜、油麦菜等，具有清热降火的功效，适量摄取此类食物对身体有益。</a:t>
            </a:r>
            <a:endParaRPr lang="zh-CN" altLang="en-US" sz="1200" b="0" dirty="0">
              <a:solidFill>
                <a:srgbClr val="40404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0042083" y="1018282"/>
            <a:ext cx="1649803" cy="2560038"/>
          </a:xfrm>
          <a:prstGeom prst="rect">
            <a:avLst/>
          </a:prstGeom>
        </p:spPr>
      </p:pic>
      <p:pic>
        <p:nvPicPr>
          <p:cNvPr id="26625" name="图片 26624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802052" y="2385645"/>
            <a:ext cx="1550532" cy="1269317"/>
          </a:xfrm>
          <a:prstGeom prst="rect">
            <a:avLst/>
          </a:prstGeom>
        </p:spPr>
      </p:pic>
      <p:cxnSp>
        <p:nvCxnSpPr>
          <p:cNvPr id="26629" name="直接连接符 26628"/>
          <p:cNvCxnSpPr/>
          <p:nvPr/>
        </p:nvCxnSpPr>
        <p:spPr>
          <a:xfrm>
            <a:off x="5951984" y="1832670"/>
            <a:ext cx="0" cy="4044602"/>
          </a:xfrm>
          <a:prstGeom prst="line">
            <a:avLst/>
          </a:prstGeom>
          <a:ln>
            <a:solidFill>
              <a:srgbClr val="FFC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2" name="矩形 26631"/>
          <p:cNvSpPr/>
          <p:nvPr/>
        </p:nvSpPr>
        <p:spPr>
          <a:xfrm>
            <a:off x="1003910" y="3854971"/>
            <a:ext cx="49314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秋天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养肺秋季气候干燥，天气转凉，是滋养肺气的时机，可在饮食中适量加入辛辣的食物，如姜、蒜等，既可提高免疫力，又可增强血液循环。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6633" name="矩形 26632"/>
          <p:cNvSpPr/>
          <p:nvPr/>
        </p:nvSpPr>
        <p:spPr>
          <a:xfrm>
            <a:off x="9140886" y="3927420"/>
            <a:ext cx="25510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冬天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养肾冬季天气寒冷，属水，主肾经，是滋养肾的好时机，因此，此时应多吃一些口味重的黑色食物，如木耳、黑豆、芝麻等。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26635" name="图片 2663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932839" y="4958025"/>
            <a:ext cx="4294934" cy="1876598"/>
          </a:xfrm>
          <a:prstGeom prst="rect">
            <a:avLst/>
          </a:prstGeom>
        </p:spPr>
      </p:pic>
      <p:pic>
        <p:nvPicPr>
          <p:cNvPr id="26637" name="图片 26636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2423592" y="4926860"/>
            <a:ext cx="1368152" cy="1126663"/>
          </a:xfrm>
          <a:prstGeom prst="rect">
            <a:avLst/>
          </a:prstGeom>
        </p:spPr>
      </p:pic>
      <p:pic>
        <p:nvPicPr>
          <p:cNvPr id="26639" name="图片 26638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7413931" y="4228500"/>
            <a:ext cx="1623363" cy="1008116"/>
          </a:xfrm>
          <a:prstGeom prst="rect">
            <a:avLst/>
          </a:prstGeom>
        </p:spPr>
      </p:pic>
      <p:pic>
        <p:nvPicPr>
          <p:cNvPr id="26641" name="图片 26640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7648612" y="5525190"/>
            <a:ext cx="1255779" cy="15240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wind"/>
        <p:sndAc>
          <p:endSnd/>
        </p:sndAc>
      </p:transition>
    </mc:Choice>
    <mc:Fallback>
      <p:transition spd="slow" advTm="300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6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66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66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build="p"/>
      <p:bldP spid="31" grpId="0"/>
      <p:bldP spid="26632" grpId="0"/>
      <p:bldP spid="266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雷锋PPT网 www.lfppt.com"/>
          <p:cNvSpPr>
            <a:spLocks noGrp="1"/>
          </p:cNvSpPr>
          <p:nvPr>
            <p:ph type="title" idx="4294967295"/>
          </p:nvPr>
        </p:nvSpPr>
        <p:spPr>
          <a:xfrm>
            <a:off x="3832470" y="1838773"/>
            <a:ext cx="8024170" cy="1143000"/>
          </a:xfrm>
        </p:spPr>
        <p:txBody>
          <a:bodyPr/>
          <a:lstStyle/>
          <a:p>
            <a:pPr marL="0" indent="0" algn="l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zh-CN" altLang="en-US" sz="7200" dirty="0">
                <a:solidFill>
                  <a:srgbClr val="191D34"/>
                </a:solidFill>
                <a:latin typeface="+mn-lt"/>
                <a:ea typeface="+mn-ea"/>
                <a:cs typeface="+mn-ea"/>
                <a:sym typeface="+mn-lt"/>
              </a:rPr>
              <a:t>巧吃食物治百病</a:t>
            </a:r>
            <a:endParaRPr lang="zh-CN" altLang="en-US" sz="7200" dirty="0">
              <a:solidFill>
                <a:srgbClr val="191D34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69545" y="1558630"/>
            <a:ext cx="332585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dirty="0">
                <a:solidFill>
                  <a:srgbClr val="191D34"/>
                </a:solidFill>
                <a:latin typeface="Adobe Garamond Pro Bold" panose="02020702060506020403" pitchFamily="18" charset="0"/>
                <a:ea typeface="Tanuki Permanent Marker" panose="02000600000000000000" pitchFamily="2" charset="-128"/>
              </a:rPr>
              <a:t>03</a:t>
            </a:r>
            <a:endParaRPr lang="zh-CN" altLang="en-US" sz="11500" dirty="0">
              <a:solidFill>
                <a:srgbClr val="191D34"/>
              </a:solidFill>
              <a:latin typeface="Adobe Garamond Pro Bold" panose="02020702060506020403" pitchFamily="18" charset="0"/>
              <a:ea typeface="Tanuki Permanent Marker" panose="02000600000000000000" pitchFamily="2" charset="-128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7680889" y="2708920"/>
            <a:ext cx="4511111" cy="4511111"/>
          </a:xfrm>
          <a:prstGeom prst="rect">
            <a:avLst/>
          </a:prstGeom>
        </p:spPr>
      </p:pic>
      <p:sp>
        <p:nvSpPr>
          <p:cNvPr id="9" name="内容占位符 2"/>
          <p:cNvSpPr txBox="1"/>
          <p:nvPr/>
        </p:nvSpPr>
        <p:spPr bwMode="auto">
          <a:xfrm>
            <a:off x="3347783" y="3857083"/>
            <a:ext cx="3240360" cy="826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228600" indent="-182880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548005" indent="-182880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22325" indent="-182880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097280" indent="-182880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389380" indent="-182880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1664335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625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eaLnBrk="1" hangingPunct="1">
              <a:buFont typeface="Georgia" panose="02040502050405020303" pitchFamily="18" charset="0"/>
              <a:buNone/>
            </a:pPr>
            <a:r>
              <a:rPr lang="zh-CN" altLang="en-US" sz="1800" dirty="0">
                <a:cs typeface="+mn-ea"/>
                <a:sym typeface="+mn-lt"/>
              </a:rPr>
              <a:t>作为吃货，你会吃吗？</a:t>
            </a:r>
            <a:endParaRPr lang="zh-CN" altLang="en-US" sz="1800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airplane"/>
        <p:sndAc>
          <p:endSnd/>
        </p:sndAc>
      </p:transition>
    </mc:Choice>
    <mc:Fallback>
      <p:transition spd="slow" advTm="300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 flipV="1">
            <a:off x="932839" y="3618197"/>
            <a:ext cx="10419745" cy="1"/>
          </a:xfrm>
          <a:prstGeom prst="line">
            <a:avLst/>
          </a:prstGeom>
          <a:ln>
            <a:solidFill>
              <a:srgbClr val="FFC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29" name="直接连接符 26628"/>
          <p:cNvCxnSpPr/>
          <p:nvPr/>
        </p:nvCxnSpPr>
        <p:spPr>
          <a:xfrm>
            <a:off x="5951984" y="1832670"/>
            <a:ext cx="0" cy="4044602"/>
          </a:xfrm>
          <a:prstGeom prst="line">
            <a:avLst/>
          </a:prstGeom>
          <a:ln>
            <a:solidFill>
              <a:srgbClr val="FFC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26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906999" y="1548662"/>
            <a:ext cx="2027405" cy="1703020"/>
          </a:xfrm>
          <a:prstGeom prst="rect">
            <a:avLst/>
          </a:prstGeom>
        </p:spPr>
      </p:pic>
      <p:sp>
        <p:nvSpPr>
          <p:cNvPr id="29" name="标题 1"/>
          <p:cNvSpPr txBox="1"/>
          <p:nvPr/>
        </p:nvSpPr>
        <p:spPr>
          <a:xfrm>
            <a:off x="2709574" y="3103228"/>
            <a:ext cx="3151251" cy="52231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19405" indent="-319405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405" indent="-319405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Trebuchet MS" panose="020B0603020202020204" pitchFamily="34" charset="0"/>
                <a:ea typeface="方正姚体" pitchFamily="2" charset="-122"/>
              </a:defRPr>
            </a:lvl2pPr>
            <a:lvl3pPr marL="319405" indent="-319405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Trebuchet MS" panose="020B0603020202020204" pitchFamily="34" charset="0"/>
                <a:ea typeface="方正姚体" pitchFamily="2" charset="-122"/>
              </a:defRPr>
            </a:lvl3pPr>
            <a:lvl4pPr marL="319405" indent="-319405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Trebuchet MS" panose="020B0603020202020204" pitchFamily="34" charset="0"/>
                <a:ea typeface="方正姚体" pitchFamily="2" charset="-122"/>
              </a:defRPr>
            </a:lvl4pPr>
            <a:lvl5pPr marL="319405" indent="-319405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Trebuchet MS" panose="020B0603020202020204" pitchFamily="34" charset="0"/>
                <a:ea typeface="方正姚体" pitchFamily="2" charset="-122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Font typeface="Georgia" panose="02040502050405020303" pitchFamily="18" charset="0"/>
              <a:buNone/>
              <a:defRPr/>
            </a:pPr>
            <a:r>
              <a: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用脑过度、失眠宜食</a:t>
            </a:r>
            <a:endParaRPr lang="zh-CN" altLang="en-US" sz="18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975861" y="1049684"/>
            <a:ext cx="2175484" cy="2417204"/>
          </a:xfrm>
          <a:prstGeom prst="rect">
            <a:avLst/>
          </a:prstGeom>
        </p:spPr>
      </p:pic>
      <p:pic>
        <p:nvPicPr>
          <p:cNvPr id="32" name="图片 31" descr="u=3330426886,1796869414&amp;fm=56.jpg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 bwMode="auto">
          <a:xfrm>
            <a:off x="9552384" y="1030171"/>
            <a:ext cx="1489246" cy="2295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123297" y="1125834"/>
            <a:ext cx="1933016" cy="193301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034180" y="3079678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ea"/>
                <a:sym typeface="+mn-lt"/>
              </a:rPr>
              <a:t>应酬过后解除胀气宜食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+mn-lt"/>
              <a:ea typeface="+mn-ea"/>
              <a:cs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413415" y="3720885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ea"/>
                <a:sym typeface="+mn-lt"/>
              </a:rPr>
              <a:t>天气太热消暑降温宜食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+mn-lt"/>
              <a:ea typeface="+mn-ea"/>
              <a:cs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screen"/>
          <a:srcRect t="19348" b="17638"/>
          <a:stretch>
            <a:fillRect/>
          </a:stretch>
        </p:blipFill>
        <p:spPr>
          <a:xfrm>
            <a:off x="617461" y="4312765"/>
            <a:ext cx="2553338" cy="21439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3170799" y="4450759"/>
            <a:ext cx="2255281" cy="1809793"/>
          </a:xfrm>
          <a:prstGeom prst="rect">
            <a:avLst/>
          </a:prstGeom>
        </p:spPr>
      </p:pic>
      <p:pic>
        <p:nvPicPr>
          <p:cNvPr id="39" name="图片 38" descr="u=1981907306,1030146694&amp;fm=56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362196" y="4032685"/>
            <a:ext cx="1559925" cy="236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6061969" y="3729577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ea"/>
                <a:sym typeface="+mn-lt"/>
              </a:rPr>
              <a:t>维持血管弹性、保护心脏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+mn-lt"/>
              <a:ea typeface="+mn-ea"/>
              <a:cs typeface="+mn-ea"/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42711" y="4401662"/>
            <a:ext cx="2479414" cy="19079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  <p:sndAc>
          <p:endSnd/>
        </p:sndAc>
      </p:transition>
    </mc:Choice>
    <mc:Fallback>
      <p:transition spd="slow" advTm="300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6" grpId="0"/>
      <p:bldP spid="6" grpId="1"/>
      <p:bldP spid="7" grpId="0"/>
      <p:bldP spid="7" grpId="1"/>
      <p:bldP spid="12" grpId="0"/>
      <p:bldP spid="1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1927665" y="1352133"/>
            <a:ext cx="3083354" cy="138050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zh-CN" altLang="en-US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目录</a:t>
            </a:r>
            <a:endParaRPr lang="en-US" altLang="zh-CN" sz="6600" dirty="0">
              <a:solidFill>
                <a:schemeClr val="tx1">
                  <a:lumMod val="85000"/>
                  <a:lumOff val="15000"/>
                </a:schemeClr>
              </a:solidFill>
              <a:latin typeface="苏新诗古印宋简" panose="02010609000101010101" pitchFamily="49" charset="-122"/>
              <a:ea typeface="苏新诗古印宋简" panose="02010609000101010101" pitchFamily="49" charset="-122"/>
            </a:endParaRPr>
          </a:p>
          <a:p>
            <a:pPr>
              <a:lnSpc>
                <a:spcPts val="5000"/>
              </a:lnSpc>
            </a:pP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Contents</a:t>
            </a:r>
            <a:endParaRPr lang="zh-CN" altLang="en-US" sz="4000" dirty="0">
              <a:solidFill>
                <a:schemeClr val="tx1">
                  <a:lumMod val="85000"/>
                  <a:lumOff val="15000"/>
                </a:schemeClr>
              </a:solidFill>
              <a:latin typeface="苏新诗古印宋简" panose="02010609000101010101" pitchFamily="49" charset="-122"/>
              <a:ea typeface="苏新诗古印宋简" panose="02010609000101010101" pitchFamily="49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879976" y="1773731"/>
            <a:ext cx="3152436" cy="537310"/>
            <a:chOff x="4282858" y="1088318"/>
            <a:chExt cx="3152436" cy="537310"/>
          </a:xfrm>
        </p:grpSpPr>
        <p:sp>
          <p:nvSpPr>
            <p:cNvPr id="10" name="文本框 9"/>
            <p:cNvSpPr txBox="1"/>
            <p:nvPr/>
          </p:nvSpPr>
          <p:spPr>
            <a:xfrm>
              <a:off x="5162628" y="1095363"/>
              <a:ext cx="2272666" cy="52322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食色生活</a:t>
              </a:r>
              <a:endPara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4" name="pasta_135307"/>
            <p:cNvSpPr>
              <a:spLocks noChangeAspect="1"/>
            </p:cNvSpPr>
            <p:nvPr/>
          </p:nvSpPr>
          <p:spPr bwMode="auto">
            <a:xfrm>
              <a:off x="4282858" y="1088318"/>
              <a:ext cx="609685" cy="537310"/>
            </a:xfrm>
            <a:custGeom>
              <a:avLst/>
              <a:gdLst>
                <a:gd name="connsiteX0" fmla="*/ 173134 w 607614"/>
                <a:gd name="connsiteY0" fmla="*/ 495278 h 535485"/>
                <a:gd name="connsiteX1" fmla="*/ 434480 w 607614"/>
                <a:gd name="connsiteY1" fmla="*/ 495278 h 535485"/>
                <a:gd name="connsiteX2" fmla="*/ 425364 w 607614"/>
                <a:gd name="connsiteY2" fmla="*/ 525623 h 535485"/>
                <a:gd name="connsiteX3" fmla="*/ 425364 w 607614"/>
                <a:gd name="connsiteY3" fmla="*/ 535485 h 535485"/>
                <a:gd name="connsiteX4" fmla="*/ 182251 w 607614"/>
                <a:gd name="connsiteY4" fmla="*/ 535485 h 535485"/>
                <a:gd name="connsiteX5" fmla="*/ 182251 w 607614"/>
                <a:gd name="connsiteY5" fmla="*/ 525623 h 535485"/>
                <a:gd name="connsiteX6" fmla="*/ 173134 w 607614"/>
                <a:gd name="connsiteY6" fmla="*/ 495278 h 535485"/>
                <a:gd name="connsiteX7" fmla="*/ 30380 w 607614"/>
                <a:gd name="connsiteY7" fmla="*/ 303381 h 535485"/>
                <a:gd name="connsiteX8" fmla="*/ 577234 w 607614"/>
                <a:gd name="connsiteY8" fmla="*/ 303381 h 535485"/>
                <a:gd name="connsiteX9" fmla="*/ 607614 w 607614"/>
                <a:gd name="connsiteY9" fmla="*/ 333722 h 535485"/>
                <a:gd name="connsiteX10" fmla="*/ 577993 w 607614"/>
                <a:gd name="connsiteY10" fmla="*/ 364063 h 535485"/>
                <a:gd name="connsiteX11" fmla="*/ 516472 w 607614"/>
                <a:gd name="connsiteY11" fmla="*/ 417919 h 535485"/>
                <a:gd name="connsiteX12" fmla="*/ 449635 w 607614"/>
                <a:gd name="connsiteY12" fmla="*/ 474809 h 535485"/>
                <a:gd name="connsiteX13" fmla="*/ 157979 w 607614"/>
                <a:gd name="connsiteY13" fmla="*/ 474809 h 535485"/>
                <a:gd name="connsiteX14" fmla="*/ 91142 w 607614"/>
                <a:gd name="connsiteY14" fmla="*/ 417919 h 535485"/>
                <a:gd name="connsiteX15" fmla="*/ 29621 w 607614"/>
                <a:gd name="connsiteY15" fmla="*/ 364063 h 535485"/>
                <a:gd name="connsiteX16" fmla="*/ 0 w 607614"/>
                <a:gd name="connsiteY16" fmla="*/ 333722 h 535485"/>
                <a:gd name="connsiteX17" fmla="*/ 30380 w 607614"/>
                <a:gd name="connsiteY17" fmla="*/ 303381 h 535485"/>
                <a:gd name="connsiteX18" fmla="*/ 344084 w 607614"/>
                <a:gd name="connsiteY18" fmla="*/ 262442 h 535485"/>
                <a:gd name="connsiteX19" fmla="*/ 394995 w 607614"/>
                <a:gd name="connsiteY19" fmla="*/ 262442 h 535485"/>
                <a:gd name="connsiteX20" fmla="*/ 404873 w 607614"/>
                <a:gd name="connsiteY20" fmla="*/ 273055 h 535485"/>
                <a:gd name="connsiteX21" fmla="*/ 394995 w 607614"/>
                <a:gd name="connsiteY21" fmla="*/ 282911 h 535485"/>
                <a:gd name="connsiteX22" fmla="*/ 344084 w 607614"/>
                <a:gd name="connsiteY22" fmla="*/ 282911 h 535485"/>
                <a:gd name="connsiteX23" fmla="*/ 334206 w 607614"/>
                <a:gd name="connsiteY23" fmla="*/ 273055 h 535485"/>
                <a:gd name="connsiteX24" fmla="*/ 344084 w 607614"/>
                <a:gd name="connsiteY24" fmla="*/ 262442 h 535485"/>
                <a:gd name="connsiteX25" fmla="*/ 202775 w 607614"/>
                <a:gd name="connsiteY25" fmla="*/ 262442 h 535485"/>
                <a:gd name="connsiteX26" fmla="*/ 252906 w 607614"/>
                <a:gd name="connsiteY26" fmla="*/ 262442 h 535485"/>
                <a:gd name="connsiteX27" fmla="*/ 263539 w 607614"/>
                <a:gd name="connsiteY27" fmla="*/ 273055 h 535485"/>
                <a:gd name="connsiteX28" fmla="*/ 252906 w 607614"/>
                <a:gd name="connsiteY28" fmla="*/ 282911 h 535485"/>
                <a:gd name="connsiteX29" fmla="*/ 202775 w 607614"/>
                <a:gd name="connsiteY29" fmla="*/ 282911 h 535485"/>
                <a:gd name="connsiteX30" fmla="*/ 192141 w 607614"/>
                <a:gd name="connsiteY30" fmla="*/ 273055 h 535485"/>
                <a:gd name="connsiteX31" fmla="*/ 202775 w 607614"/>
                <a:gd name="connsiteY31" fmla="*/ 262442 h 535485"/>
                <a:gd name="connsiteX32" fmla="*/ 344076 w 607614"/>
                <a:gd name="connsiteY32" fmla="*/ 232104 h 535485"/>
                <a:gd name="connsiteX33" fmla="*/ 394944 w 607614"/>
                <a:gd name="connsiteY33" fmla="*/ 232104 h 535485"/>
                <a:gd name="connsiteX34" fmla="*/ 445811 w 607614"/>
                <a:gd name="connsiteY34" fmla="*/ 282920 h 535485"/>
                <a:gd name="connsiteX35" fmla="*/ 435182 w 607614"/>
                <a:gd name="connsiteY35" fmla="*/ 292780 h 535485"/>
                <a:gd name="connsiteX36" fmla="*/ 425312 w 607614"/>
                <a:gd name="connsiteY36" fmla="*/ 282920 h 535485"/>
                <a:gd name="connsiteX37" fmla="*/ 394944 w 607614"/>
                <a:gd name="connsiteY37" fmla="*/ 252582 h 535485"/>
                <a:gd name="connsiteX38" fmla="*/ 344076 w 607614"/>
                <a:gd name="connsiteY38" fmla="*/ 252582 h 535485"/>
                <a:gd name="connsiteX39" fmla="*/ 334206 w 607614"/>
                <a:gd name="connsiteY39" fmla="*/ 242722 h 535485"/>
                <a:gd name="connsiteX40" fmla="*/ 344076 w 607614"/>
                <a:gd name="connsiteY40" fmla="*/ 232104 h 535485"/>
                <a:gd name="connsiteX41" fmla="*/ 202802 w 607614"/>
                <a:gd name="connsiteY41" fmla="*/ 232104 h 535485"/>
                <a:gd name="connsiteX42" fmla="*/ 252910 w 607614"/>
                <a:gd name="connsiteY42" fmla="*/ 232104 h 535485"/>
                <a:gd name="connsiteX43" fmla="*/ 263539 w 607614"/>
                <a:gd name="connsiteY43" fmla="*/ 242722 h 535485"/>
                <a:gd name="connsiteX44" fmla="*/ 252910 w 607614"/>
                <a:gd name="connsiteY44" fmla="*/ 252582 h 535485"/>
                <a:gd name="connsiteX45" fmla="*/ 202802 w 607614"/>
                <a:gd name="connsiteY45" fmla="*/ 252582 h 535485"/>
                <a:gd name="connsiteX46" fmla="*/ 172433 w 607614"/>
                <a:gd name="connsiteY46" fmla="*/ 282920 h 535485"/>
                <a:gd name="connsiteX47" fmla="*/ 161804 w 607614"/>
                <a:gd name="connsiteY47" fmla="*/ 292780 h 535485"/>
                <a:gd name="connsiteX48" fmla="*/ 151934 w 607614"/>
                <a:gd name="connsiteY48" fmla="*/ 282920 h 535485"/>
                <a:gd name="connsiteX49" fmla="*/ 202802 w 607614"/>
                <a:gd name="connsiteY49" fmla="*/ 232104 h 535485"/>
                <a:gd name="connsiteX50" fmla="*/ 334213 w 607614"/>
                <a:gd name="connsiteY50" fmla="*/ 201766 h 535485"/>
                <a:gd name="connsiteX51" fmla="*/ 394987 w 607614"/>
                <a:gd name="connsiteY51" fmla="*/ 201766 h 535485"/>
                <a:gd name="connsiteX52" fmla="*/ 476271 w 607614"/>
                <a:gd name="connsiteY52" fmla="*/ 282920 h 535485"/>
                <a:gd name="connsiteX53" fmla="*/ 465636 w 607614"/>
                <a:gd name="connsiteY53" fmla="*/ 292780 h 535485"/>
                <a:gd name="connsiteX54" fmla="*/ 455760 w 607614"/>
                <a:gd name="connsiteY54" fmla="*/ 282920 h 535485"/>
                <a:gd name="connsiteX55" fmla="*/ 394987 w 607614"/>
                <a:gd name="connsiteY55" fmla="*/ 222244 h 535485"/>
                <a:gd name="connsiteX56" fmla="*/ 334213 w 607614"/>
                <a:gd name="connsiteY56" fmla="*/ 222244 h 535485"/>
                <a:gd name="connsiteX57" fmla="*/ 324337 w 607614"/>
                <a:gd name="connsiteY57" fmla="*/ 212384 h 535485"/>
                <a:gd name="connsiteX58" fmla="*/ 334213 w 607614"/>
                <a:gd name="connsiteY58" fmla="*/ 201766 h 535485"/>
                <a:gd name="connsiteX59" fmla="*/ 202785 w 607614"/>
                <a:gd name="connsiteY59" fmla="*/ 201766 h 535485"/>
                <a:gd name="connsiteX60" fmla="*/ 243060 w 607614"/>
                <a:gd name="connsiteY60" fmla="*/ 201766 h 535485"/>
                <a:gd name="connsiteX61" fmla="*/ 252939 w 607614"/>
                <a:gd name="connsiteY61" fmla="*/ 212384 h 535485"/>
                <a:gd name="connsiteX62" fmla="*/ 243060 w 607614"/>
                <a:gd name="connsiteY62" fmla="*/ 222244 h 535485"/>
                <a:gd name="connsiteX63" fmla="*/ 202785 w 607614"/>
                <a:gd name="connsiteY63" fmla="*/ 222244 h 535485"/>
                <a:gd name="connsiteX64" fmla="*/ 141991 w 607614"/>
                <a:gd name="connsiteY64" fmla="*/ 282920 h 535485"/>
                <a:gd name="connsiteX65" fmla="*/ 131353 w 607614"/>
                <a:gd name="connsiteY65" fmla="*/ 292780 h 535485"/>
                <a:gd name="connsiteX66" fmla="*/ 121474 w 607614"/>
                <a:gd name="connsiteY66" fmla="*/ 282920 h 535485"/>
                <a:gd name="connsiteX67" fmla="*/ 202785 w 607614"/>
                <a:gd name="connsiteY67" fmla="*/ 201766 h 535485"/>
                <a:gd name="connsiteX68" fmla="*/ 324368 w 607614"/>
                <a:gd name="connsiteY68" fmla="*/ 171428 h 535485"/>
                <a:gd name="connsiteX69" fmla="*/ 394986 w 607614"/>
                <a:gd name="connsiteY69" fmla="*/ 171428 h 535485"/>
                <a:gd name="connsiteX70" fmla="*/ 506609 w 607614"/>
                <a:gd name="connsiteY70" fmla="*/ 282920 h 535485"/>
                <a:gd name="connsiteX71" fmla="*/ 495979 w 607614"/>
                <a:gd name="connsiteY71" fmla="*/ 292780 h 535485"/>
                <a:gd name="connsiteX72" fmla="*/ 486107 w 607614"/>
                <a:gd name="connsiteY72" fmla="*/ 282920 h 535485"/>
                <a:gd name="connsiteX73" fmla="*/ 394986 w 607614"/>
                <a:gd name="connsiteY73" fmla="*/ 191906 h 535485"/>
                <a:gd name="connsiteX74" fmla="*/ 324368 w 607614"/>
                <a:gd name="connsiteY74" fmla="*/ 191906 h 535485"/>
                <a:gd name="connsiteX75" fmla="*/ 313737 w 607614"/>
                <a:gd name="connsiteY75" fmla="*/ 182046 h 535485"/>
                <a:gd name="connsiteX76" fmla="*/ 324368 w 607614"/>
                <a:gd name="connsiteY76" fmla="*/ 171428 h 535485"/>
                <a:gd name="connsiteX77" fmla="*/ 202813 w 607614"/>
                <a:gd name="connsiteY77" fmla="*/ 171428 h 535485"/>
                <a:gd name="connsiteX78" fmla="*/ 222565 w 607614"/>
                <a:gd name="connsiteY78" fmla="*/ 171428 h 535485"/>
                <a:gd name="connsiteX79" fmla="*/ 233201 w 607614"/>
                <a:gd name="connsiteY79" fmla="*/ 182046 h 535485"/>
                <a:gd name="connsiteX80" fmla="*/ 222565 w 607614"/>
                <a:gd name="connsiteY80" fmla="*/ 191906 h 535485"/>
                <a:gd name="connsiteX81" fmla="*/ 202813 w 607614"/>
                <a:gd name="connsiteY81" fmla="*/ 191906 h 535485"/>
                <a:gd name="connsiteX82" fmla="*/ 111648 w 607614"/>
                <a:gd name="connsiteY82" fmla="*/ 282920 h 535485"/>
                <a:gd name="connsiteX83" fmla="*/ 101012 w 607614"/>
                <a:gd name="connsiteY83" fmla="*/ 292780 h 535485"/>
                <a:gd name="connsiteX84" fmla="*/ 91136 w 607614"/>
                <a:gd name="connsiteY84" fmla="*/ 282920 h 535485"/>
                <a:gd name="connsiteX85" fmla="*/ 202813 w 607614"/>
                <a:gd name="connsiteY85" fmla="*/ 171428 h 535485"/>
                <a:gd name="connsiteX86" fmla="*/ 192193 w 607614"/>
                <a:gd name="connsiteY86" fmla="*/ 131221 h 535485"/>
                <a:gd name="connsiteX87" fmla="*/ 293999 w 607614"/>
                <a:gd name="connsiteY87" fmla="*/ 282919 h 535485"/>
                <a:gd name="connsiteX88" fmla="*/ 283363 w 607614"/>
                <a:gd name="connsiteY88" fmla="*/ 292780 h 535485"/>
                <a:gd name="connsiteX89" fmla="*/ 273486 w 607614"/>
                <a:gd name="connsiteY89" fmla="*/ 282919 h 535485"/>
                <a:gd name="connsiteX90" fmla="*/ 192193 w 607614"/>
                <a:gd name="connsiteY90" fmla="*/ 151700 h 535485"/>
                <a:gd name="connsiteX91" fmla="*/ 182316 w 607614"/>
                <a:gd name="connsiteY91" fmla="*/ 161560 h 535485"/>
                <a:gd name="connsiteX92" fmla="*/ 172439 w 607614"/>
                <a:gd name="connsiteY92" fmla="*/ 171421 h 535485"/>
                <a:gd name="connsiteX93" fmla="*/ 161803 w 607614"/>
                <a:gd name="connsiteY93" fmla="*/ 161560 h 535485"/>
                <a:gd name="connsiteX94" fmla="*/ 192193 w 607614"/>
                <a:gd name="connsiteY94" fmla="*/ 131221 h 535485"/>
                <a:gd name="connsiteX95" fmla="*/ 192134 w 607614"/>
                <a:gd name="connsiteY95" fmla="*/ 100883 h 535485"/>
                <a:gd name="connsiteX96" fmla="*/ 324337 w 607614"/>
                <a:gd name="connsiteY96" fmla="*/ 282919 h 535485"/>
                <a:gd name="connsiteX97" fmla="*/ 313700 w 607614"/>
                <a:gd name="connsiteY97" fmla="*/ 292780 h 535485"/>
                <a:gd name="connsiteX98" fmla="*/ 303823 w 607614"/>
                <a:gd name="connsiteY98" fmla="*/ 282919 h 535485"/>
                <a:gd name="connsiteX99" fmla="*/ 192134 w 607614"/>
                <a:gd name="connsiteY99" fmla="*/ 121362 h 535485"/>
                <a:gd name="connsiteX100" fmla="*/ 141988 w 607614"/>
                <a:gd name="connsiteY100" fmla="*/ 171422 h 535485"/>
                <a:gd name="connsiteX101" fmla="*/ 141988 w 607614"/>
                <a:gd name="connsiteY101" fmla="*/ 182041 h 535485"/>
                <a:gd name="connsiteX102" fmla="*/ 131351 w 607614"/>
                <a:gd name="connsiteY102" fmla="*/ 191901 h 535485"/>
                <a:gd name="connsiteX103" fmla="*/ 121474 w 607614"/>
                <a:gd name="connsiteY103" fmla="*/ 182041 h 535485"/>
                <a:gd name="connsiteX104" fmla="*/ 121474 w 607614"/>
                <a:gd name="connsiteY104" fmla="*/ 171422 h 535485"/>
                <a:gd name="connsiteX105" fmla="*/ 192134 w 607614"/>
                <a:gd name="connsiteY105" fmla="*/ 100883 h 535485"/>
                <a:gd name="connsiteX106" fmla="*/ 425342 w 607614"/>
                <a:gd name="connsiteY106" fmla="*/ 91014 h 535485"/>
                <a:gd name="connsiteX107" fmla="*/ 465549 w 607614"/>
                <a:gd name="connsiteY107" fmla="*/ 131221 h 535485"/>
                <a:gd name="connsiteX108" fmla="*/ 425342 w 607614"/>
                <a:gd name="connsiteY108" fmla="*/ 171428 h 535485"/>
                <a:gd name="connsiteX109" fmla="*/ 385135 w 607614"/>
                <a:gd name="connsiteY109" fmla="*/ 131221 h 535485"/>
                <a:gd name="connsiteX110" fmla="*/ 425342 w 607614"/>
                <a:gd name="connsiteY110" fmla="*/ 91014 h 535485"/>
                <a:gd name="connsiteX111" fmla="*/ 334206 w 607614"/>
                <a:gd name="connsiteY111" fmla="*/ 80292 h 535485"/>
                <a:gd name="connsiteX112" fmla="*/ 374413 w 607614"/>
                <a:gd name="connsiteY112" fmla="*/ 120926 h 535485"/>
                <a:gd name="connsiteX113" fmla="*/ 334206 w 607614"/>
                <a:gd name="connsiteY113" fmla="*/ 161560 h 535485"/>
                <a:gd name="connsiteX114" fmla="*/ 293999 w 607614"/>
                <a:gd name="connsiteY114" fmla="*/ 120926 h 535485"/>
                <a:gd name="connsiteX115" fmla="*/ 334206 w 607614"/>
                <a:gd name="connsiteY115" fmla="*/ 80292 h 535485"/>
                <a:gd name="connsiteX116" fmla="*/ 258300 w 607614"/>
                <a:gd name="connsiteY116" fmla="*/ 19616 h 535485"/>
                <a:gd name="connsiteX117" fmla="*/ 303868 w 607614"/>
                <a:gd name="connsiteY117" fmla="*/ 65184 h 535485"/>
                <a:gd name="connsiteX118" fmla="*/ 258300 w 607614"/>
                <a:gd name="connsiteY118" fmla="*/ 110752 h 535485"/>
                <a:gd name="connsiteX119" fmla="*/ 212732 w 607614"/>
                <a:gd name="connsiteY119" fmla="*/ 65184 h 535485"/>
                <a:gd name="connsiteX120" fmla="*/ 258300 w 607614"/>
                <a:gd name="connsiteY120" fmla="*/ 19616 h 535485"/>
                <a:gd name="connsiteX121" fmla="*/ 364605 w 607614"/>
                <a:gd name="connsiteY121" fmla="*/ 0 h 535485"/>
                <a:gd name="connsiteX122" fmla="*/ 404873 w 607614"/>
                <a:gd name="connsiteY122" fmla="*/ 40146 h 535485"/>
                <a:gd name="connsiteX123" fmla="*/ 364605 w 607614"/>
                <a:gd name="connsiteY123" fmla="*/ 80292 h 535485"/>
                <a:gd name="connsiteX124" fmla="*/ 324337 w 607614"/>
                <a:gd name="connsiteY124" fmla="*/ 40146 h 535485"/>
                <a:gd name="connsiteX125" fmla="*/ 364605 w 607614"/>
                <a:gd name="connsiteY125" fmla="*/ 0 h 535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</a:cxnLst>
              <a:rect l="l" t="t" r="r" b="b"/>
              <a:pathLst>
                <a:path w="607614" h="535485">
                  <a:moveTo>
                    <a:pt x="173134" y="495278"/>
                  </a:moveTo>
                  <a:lnTo>
                    <a:pt x="434480" y="495278"/>
                  </a:lnTo>
                  <a:cubicBezTo>
                    <a:pt x="429162" y="505140"/>
                    <a:pt x="425364" y="515761"/>
                    <a:pt x="425364" y="525623"/>
                  </a:cubicBezTo>
                  <a:lnTo>
                    <a:pt x="425364" y="535485"/>
                  </a:lnTo>
                  <a:lnTo>
                    <a:pt x="182251" y="535485"/>
                  </a:lnTo>
                  <a:lnTo>
                    <a:pt x="182251" y="525623"/>
                  </a:lnTo>
                  <a:cubicBezTo>
                    <a:pt x="182251" y="515761"/>
                    <a:pt x="178452" y="505140"/>
                    <a:pt x="173134" y="495278"/>
                  </a:cubicBezTo>
                  <a:close/>
                  <a:moveTo>
                    <a:pt x="30380" y="303381"/>
                  </a:moveTo>
                  <a:lnTo>
                    <a:pt x="577234" y="303381"/>
                  </a:lnTo>
                  <a:cubicBezTo>
                    <a:pt x="593943" y="303381"/>
                    <a:pt x="607614" y="317034"/>
                    <a:pt x="607614" y="333722"/>
                  </a:cubicBezTo>
                  <a:cubicBezTo>
                    <a:pt x="607614" y="349651"/>
                    <a:pt x="593943" y="363305"/>
                    <a:pt x="577993" y="364063"/>
                  </a:cubicBezTo>
                  <a:cubicBezTo>
                    <a:pt x="565081" y="381509"/>
                    <a:pt x="541536" y="398956"/>
                    <a:pt x="516472" y="417919"/>
                  </a:cubicBezTo>
                  <a:cubicBezTo>
                    <a:pt x="492927" y="436124"/>
                    <a:pt x="467863" y="455087"/>
                    <a:pt x="449635" y="474809"/>
                  </a:cubicBezTo>
                  <a:lnTo>
                    <a:pt x="157979" y="474809"/>
                  </a:lnTo>
                  <a:cubicBezTo>
                    <a:pt x="139751" y="455087"/>
                    <a:pt x="114687" y="436124"/>
                    <a:pt x="91142" y="417919"/>
                  </a:cubicBezTo>
                  <a:cubicBezTo>
                    <a:pt x="66078" y="398956"/>
                    <a:pt x="42533" y="381509"/>
                    <a:pt x="29621" y="364063"/>
                  </a:cubicBezTo>
                  <a:cubicBezTo>
                    <a:pt x="13671" y="363305"/>
                    <a:pt x="0" y="349651"/>
                    <a:pt x="0" y="333722"/>
                  </a:cubicBezTo>
                  <a:cubicBezTo>
                    <a:pt x="0" y="317034"/>
                    <a:pt x="13671" y="303381"/>
                    <a:pt x="30380" y="303381"/>
                  </a:cubicBezTo>
                  <a:close/>
                  <a:moveTo>
                    <a:pt x="344084" y="262442"/>
                  </a:moveTo>
                  <a:lnTo>
                    <a:pt x="394995" y="262442"/>
                  </a:lnTo>
                  <a:cubicBezTo>
                    <a:pt x="400314" y="262442"/>
                    <a:pt x="404873" y="266990"/>
                    <a:pt x="404873" y="273055"/>
                  </a:cubicBezTo>
                  <a:cubicBezTo>
                    <a:pt x="404873" y="278362"/>
                    <a:pt x="400314" y="282911"/>
                    <a:pt x="394995" y="282911"/>
                  </a:cubicBezTo>
                  <a:lnTo>
                    <a:pt x="344084" y="282911"/>
                  </a:lnTo>
                  <a:cubicBezTo>
                    <a:pt x="338765" y="282911"/>
                    <a:pt x="334206" y="278362"/>
                    <a:pt x="334206" y="273055"/>
                  </a:cubicBezTo>
                  <a:cubicBezTo>
                    <a:pt x="334206" y="266990"/>
                    <a:pt x="338765" y="262442"/>
                    <a:pt x="344084" y="262442"/>
                  </a:cubicBezTo>
                  <a:close/>
                  <a:moveTo>
                    <a:pt x="202775" y="262442"/>
                  </a:moveTo>
                  <a:lnTo>
                    <a:pt x="252906" y="262442"/>
                  </a:lnTo>
                  <a:cubicBezTo>
                    <a:pt x="258982" y="262442"/>
                    <a:pt x="263539" y="266990"/>
                    <a:pt x="263539" y="273055"/>
                  </a:cubicBezTo>
                  <a:cubicBezTo>
                    <a:pt x="263539" y="278362"/>
                    <a:pt x="258982" y="282911"/>
                    <a:pt x="252906" y="282911"/>
                  </a:cubicBezTo>
                  <a:lnTo>
                    <a:pt x="202775" y="282911"/>
                  </a:lnTo>
                  <a:cubicBezTo>
                    <a:pt x="196699" y="282911"/>
                    <a:pt x="192141" y="278362"/>
                    <a:pt x="192141" y="273055"/>
                  </a:cubicBezTo>
                  <a:cubicBezTo>
                    <a:pt x="192141" y="266990"/>
                    <a:pt x="196699" y="262442"/>
                    <a:pt x="202775" y="262442"/>
                  </a:cubicBezTo>
                  <a:close/>
                  <a:moveTo>
                    <a:pt x="344076" y="232104"/>
                  </a:moveTo>
                  <a:lnTo>
                    <a:pt x="394944" y="232104"/>
                  </a:lnTo>
                  <a:cubicBezTo>
                    <a:pt x="423035" y="232104"/>
                    <a:pt x="445811" y="254857"/>
                    <a:pt x="445811" y="282920"/>
                  </a:cubicBezTo>
                  <a:cubicBezTo>
                    <a:pt x="445811" y="288229"/>
                    <a:pt x="441256" y="292780"/>
                    <a:pt x="435182" y="292780"/>
                  </a:cubicBezTo>
                  <a:cubicBezTo>
                    <a:pt x="429868" y="292780"/>
                    <a:pt x="425312" y="288229"/>
                    <a:pt x="425312" y="282920"/>
                  </a:cubicBezTo>
                  <a:cubicBezTo>
                    <a:pt x="425312" y="266234"/>
                    <a:pt x="411646" y="252582"/>
                    <a:pt x="394944" y="252582"/>
                  </a:cubicBezTo>
                  <a:lnTo>
                    <a:pt x="344076" y="252582"/>
                  </a:lnTo>
                  <a:cubicBezTo>
                    <a:pt x="338762" y="252582"/>
                    <a:pt x="334206" y="248031"/>
                    <a:pt x="334206" y="242722"/>
                  </a:cubicBezTo>
                  <a:cubicBezTo>
                    <a:pt x="334206" y="236654"/>
                    <a:pt x="338762" y="232104"/>
                    <a:pt x="344076" y="232104"/>
                  </a:cubicBezTo>
                  <a:close/>
                  <a:moveTo>
                    <a:pt x="202802" y="232104"/>
                  </a:moveTo>
                  <a:lnTo>
                    <a:pt x="252910" y="232104"/>
                  </a:lnTo>
                  <a:cubicBezTo>
                    <a:pt x="258984" y="232104"/>
                    <a:pt x="263539" y="236654"/>
                    <a:pt x="263539" y="242722"/>
                  </a:cubicBezTo>
                  <a:cubicBezTo>
                    <a:pt x="263539" y="248031"/>
                    <a:pt x="258984" y="252582"/>
                    <a:pt x="252910" y="252582"/>
                  </a:cubicBezTo>
                  <a:lnTo>
                    <a:pt x="202802" y="252582"/>
                  </a:lnTo>
                  <a:cubicBezTo>
                    <a:pt x="186099" y="252582"/>
                    <a:pt x="172433" y="266234"/>
                    <a:pt x="172433" y="282920"/>
                  </a:cubicBezTo>
                  <a:cubicBezTo>
                    <a:pt x="172433" y="288229"/>
                    <a:pt x="167877" y="292780"/>
                    <a:pt x="161804" y="292780"/>
                  </a:cubicBezTo>
                  <a:cubicBezTo>
                    <a:pt x="156489" y="292780"/>
                    <a:pt x="151934" y="288229"/>
                    <a:pt x="151934" y="282920"/>
                  </a:cubicBezTo>
                  <a:cubicBezTo>
                    <a:pt x="151934" y="254857"/>
                    <a:pt x="174711" y="232104"/>
                    <a:pt x="202802" y="232104"/>
                  </a:cubicBezTo>
                  <a:close/>
                  <a:moveTo>
                    <a:pt x="334213" y="201766"/>
                  </a:moveTo>
                  <a:lnTo>
                    <a:pt x="394987" y="201766"/>
                  </a:lnTo>
                  <a:cubicBezTo>
                    <a:pt x="439807" y="201766"/>
                    <a:pt x="476271" y="238171"/>
                    <a:pt x="476271" y="282920"/>
                  </a:cubicBezTo>
                  <a:cubicBezTo>
                    <a:pt x="476271" y="288229"/>
                    <a:pt x="471713" y="292780"/>
                    <a:pt x="465636" y="292780"/>
                  </a:cubicBezTo>
                  <a:cubicBezTo>
                    <a:pt x="460318" y="292780"/>
                    <a:pt x="455760" y="288229"/>
                    <a:pt x="455760" y="282920"/>
                  </a:cubicBezTo>
                  <a:cubicBezTo>
                    <a:pt x="455760" y="249548"/>
                    <a:pt x="428412" y="222244"/>
                    <a:pt x="394987" y="222244"/>
                  </a:cubicBezTo>
                  <a:lnTo>
                    <a:pt x="334213" y="222244"/>
                  </a:lnTo>
                  <a:cubicBezTo>
                    <a:pt x="328895" y="222244"/>
                    <a:pt x="324337" y="217693"/>
                    <a:pt x="324337" y="212384"/>
                  </a:cubicBezTo>
                  <a:cubicBezTo>
                    <a:pt x="324337" y="206316"/>
                    <a:pt x="328895" y="201766"/>
                    <a:pt x="334213" y="201766"/>
                  </a:cubicBezTo>
                  <a:close/>
                  <a:moveTo>
                    <a:pt x="202785" y="201766"/>
                  </a:moveTo>
                  <a:lnTo>
                    <a:pt x="243060" y="201766"/>
                  </a:lnTo>
                  <a:cubicBezTo>
                    <a:pt x="248380" y="201766"/>
                    <a:pt x="252939" y="206316"/>
                    <a:pt x="252939" y="212384"/>
                  </a:cubicBezTo>
                  <a:cubicBezTo>
                    <a:pt x="252939" y="217693"/>
                    <a:pt x="248380" y="222244"/>
                    <a:pt x="243060" y="222244"/>
                  </a:cubicBezTo>
                  <a:lnTo>
                    <a:pt x="202785" y="222244"/>
                  </a:lnTo>
                  <a:cubicBezTo>
                    <a:pt x="169348" y="222244"/>
                    <a:pt x="141991" y="249548"/>
                    <a:pt x="141991" y="282920"/>
                  </a:cubicBezTo>
                  <a:cubicBezTo>
                    <a:pt x="141991" y="288229"/>
                    <a:pt x="137432" y="292780"/>
                    <a:pt x="131353" y="292780"/>
                  </a:cubicBezTo>
                  <a:cubicBezTo>
                    <a:pt x="126033" y="292780"/>
                    <a:pt x="121474" y="288229"/>
                    <a:pt x="121474" y="282920"/>
                  </a:cubicBezTo>
                  <a:cubicBezTo>
                    <a:pt x="121474" y="238171"/>
                    <a:pt x="157950" y="201766"/>
                    <a:pt x="202785" y="201766"/>
                  </a:cubicBezTo>
                  <a:close/>
                  <a:moveTo>
                    <a:pt x="324368" y="171428"/>
                  </a:moveTo>
                  <a:lnTo>
                    <a:pt x="394986" y="171428"/>
                  </a:lnTo>
                  <a:cubicBezTo>
                    <a:pt x="456493" y="171428"/>
                    <a:pt x="506609" y="221485"/>
                    <a:pt x="506609" y="282920"/>
                  </a:cubicBezTo>
                  <a:cubicBezTo>
                    <a:pt x="506609" y="288229"/>
                    <a:pt x="502053" y="292780"/>
                    <a:pt x="495979" y="292780"/>
                  </a:cubicBezTo>
                  <a:cubicBezTo>
                    <a:pt x="490663" y="292780"/>
                    <a:pt x="486107" y="288229"/>
                    <a:pt x="486107" y="282920"/>
                  </a:cubicBezTo>
                  <a:cubicBezTo>
                    <a:pt x="486107" y="232862"/>
                    <a:pt x="445103" y="191906"/>
                    <a:pt x="394986" y="191906"/>
                  </a:cubicBezTo>
                  <a:lnTo>
                    <a:pt x="324368" y="191906"/>
                  </a:lnTo>
                  <a:cubicBezTo>
                    <a:pt x="318293" y="191906"/>
                    <a:pt x="313737" y="187355"/>
                    <a:pt x="313737" y="182046"/>
                  </a:cubicBezTo>
                  <a:cubicBezTo>
                    <a:pt x="313737" y="175978"/>
                    <a:pt x="318293" y="171428"/>
                    <a:pt x="324368" y="171428"/>
                  </a:cubicBezTo>
                  <a:close/>
                  <a:moveTo>
                    <a:pt x="202813" y="171428"/>
                  </a:moveTo>
                  <a:lnTo>
                    <a:pt x="222565" y="171428"/>
                  </a:lnTo>
                  <a:cubicBezTo>
                    <a:pt x="228643" y="171428"/>
                    <a:pt x="233201" y="175978"/>
                    <a:pt x="233201" y="182046"/>
                  </a:cubicBezTo>
                  <a:cubicBezTo>
                    <a:pt x="233201" y="187355"/>
                    <a:pt x="228643" y="191906"/>
                    <a:pt x="222565" y="191906"/>
                  </a:cubicBezTo>
                  <a:lnTo>
                    <a:pt x="202813" y="191906"/>
                  </a:lnTo>
                  <a:cubicBezTo>
                    <a:pt x="151912" y="191906"/>
                    <a:pt x="111648" y="232862"/>
                    <a:pt x="111648" y="282920"/>
                  </a:cubicBezTo>
                  <a:cubicBezTo>
                    <a:pt x="111648" y="288229"/>
                    <a:pt x="107090" y="292780"/>
                    <a:pt x="101012" y="292780"/>
                  </a:cubicBezTo>
                  <a:cubicBezTo>
                    <a:pt x="95694" y="292780"/>
                    <a:pt x="91136" y="288229"/>
                    <a:pt x="91136" y="282920"/>
                  </a:cubicBezTo>
                  <a:cubicBezTo>
                    <a:pt x="91136" y="221485"/>
                    <a:pt x="141276" y="171428"/>
                    <a:pt x="202813" y="171428"/>
                  </a:cubicBezTo>
                  <a:close/>
                  <a:moveTo>
                    <a:pt x="192193" y="131221"/>
                  </a:moveTo>
                  <a:cubicBezTo>
                    <a:pt x="238538" y="131221"/>
                    <a:pt x="293999" y="157768"/>
                    <a:pt x="293999" y="282919"/>
                  </a:cubicBezTo>
                  <a:cubicBezTo>
                    <a:pt x="293999" y="288229"/>
                    <a:pt x="289441" y="292780"/>
                    <a:pt x="283363" y="292780"/>
                  </a:cubicBezTo>
                  <a:cubicBezTo>
                    <a:pt x="278045" y="292780"/>
                    <a:pt x="273486" y="288229"/>
                    <a:pt x="273486" y="282919"/>
                  </a:cubicBezTo>
                  <a:cubicBezTo>
                    <a:pt x="273486" y="194176"/>
                    <a:pt x="246895" y="151700"/>
                    <a:pt x="192193" y="151700"/>
                  </a:cubicBezTo>
                  <a:cubicBezTo>
                    <a:pt x="186875" y="151700"/>
                    <a:pt x="182316" y="156251"/>
                    <a:pt x="182316" y="161560"/>
                  </a:cubicBezTo>
                  <a:cubicBezTo>
                    <a:pt x="182316" y="166870"/>
                    <a:pt x="177758" y="171421"/>
                    <a:pt x="172439" y="171421"/>
                  </a:cubicBezTo>
                  <a:cubicBezTo>
                    <a:pt x="166361" y="171421"/>
                    <a:pt x="161803" y="166870"/>
                    <a:pt x="161803" y="161560"/>
                  </a:cubicBezTo>
                  <a:cubicBezTo>
                    <a:pt x="161803" y="144874"/>
                    <a:pt x="175479" y="131221"/>
                    <a:pt x="192193" y="131221"/>
                  </a:cubicBezTo>
                  <a:close/>
                  <a:moveTo>
                    <a:pt x="192134" y="100883"/>
                  </a:moveTo>
                  <a:cubicBezTo>
                    <a:pt x="274951" y="100883"/>
                    <a:pt x="324337" y="169147"/>
                    <a:pt x="324337" y="282919"/>
                  </a:cubicBezTo>
                  <a:cubicBezTo>
                    <a:pt x="324337" y="288229"/>
                    <a:pt x="319779" y="292780"/>
                    <a:pt x="313700" y="292780"/>
                  </a:cubicBezTo>
                  <a:cubicBezTo>
                    <a:pt x="308382" y="292780"/>
                    <a:pt x="303823" y="288229"/>
                    <a:pt x="303823" y="282919"/>
                  </a:cubicBezTo>
                  <a:cubicBezTo>
                    <a:pt x="303823" y="234376"/>
                    <a:pt x="293186" y="121362"/>
                    <a:pt x="192134" y="121362"/>
                  </a:cubicBezTo>
                  <a:cubicBezTo>
                    <a:pt x="164782" y="121362"/>
                    <a:pt x="141988" y="144116"/>
                    <a:pt x="141988" y="171422"/>
                  </a:cubicBezTo>
                  <a:lnTo>
                    <a:pt x="141988" y="182041"/>
                  </a:lnTo>
                  <a:cubicBezTo>
                    <a:pt x="141988" y="187350"/>
                    <a:pt x="137429" y="191901"/>
                    <a:pt x="131351" y="191901"/>
                  </a:cubicBezTo>
                  <a:cubicBezTo>
                    <a:pt x="126032" y="191901"/>
                    <a:pt x="121474" y="187350"/>
                    <a:pt x="121474" y="182041"/>
                  </a:cubicBezTo>
                  <a:lnTo>
                    <a:pt x="121474" y="171422"/>
                  </a:lnTo>
                  <a:cubicBezTo>
                    <a:pt x="121474" y="132739"/>
                    <a:pt x="153385" y="100883"/>
                    <a:pt x="192134" y="100883"/>
                  </a:cubicBezTo>
                  <a:close/>
                  <a:moveTo>
                    <a:pt x="425342" y="91014"/>
                  </a:moveTo>
                  <a:cubicBezTo>
                    <a:pt x="447548" y="91014"/>
                    <a:pt x="465549" y="109015"/>
                    <a:pt x="465549" y="131221"/>
                  </a:cubicBezTo>
                  <a:cubicBezTo>
                    <a:pt x="465549" y="153427"/>
                    <a:pt x="447548" y="171428"/>
                    <a:pt x="425342" y="171428"/>
                  </a:cubicBezTo>
                  <a:cubicBezTo>
                    <a:pt x="403136" y="171428"/>
                    <a:pt x="385135" y="153427"/>
                    <a:pt x="385135" y="131221"/>
                  </a:cubicBezTo>
                  <a:cubicBezTo>
                    <a:pt x="385135" y="109015"/>
                    <a:pt x="403136" y="91014"/>
                    <a:pt x="425342" y="91014"/>
                  </a:cubicBezTo>
                  <a:close/>
                  <a:moveTo>
                    <a:pt x="334206" y="80292"/>
                  </a:moveTo>
                  <a:cubicBezTo>
                    <a:pt x="356412" y="80292"/>
                    <a:pt x="374413" y="98484"/>
                    <a:pt x="374413" y="120926"/>
                  </a:cubicBezTo>
                  <a:cubicBezTo>
                    <a:pt x="374413" y="143368"/>
                    <a:pt x="356412" y="161560"/>
                    <a:pt x="334206" y="161560"/>
                  </a:cubicBezTo>
                  <a:cubicBezTo>
                    <a:pt x="312000" y="161560"/>
                    <a:pt x="293999" y="143368"/>
                    <a:pt x="293999" y="120926"/>
                  </a:cubicBezTo>
                  <a:cubicBezTo>
                    <a:pt x="293999" y="98484"/>
                    <a:pt x="312000" y="80292"/>
                    <a:pt x="334206" y="80292"/>
                  </a:cubicBezTo>
                  <a:close/>
                  <a:moveTo>
                    <a:pt x="258300" y="19616"/>
                  </a:moveTo>
                  <a:cubicBezTo>
                    <a:pt x="283467" y="19616"/>
                    <a:pt x="303868" y="40017"/>
                    <a:pt x="303868" y="65184"/>
                  </a:cubicBezTo>
                  <a:cubicBezTo>
                    <a:pt x="303868" y="90351"/>
                    <a:pt x="283467" y="110752"/>
                    <a:pt x="258300" y="110752"/>
                  </a:cubicBezTo>
                  <a:cubicBezTo>
                    <a:pt x="233133" y="110752"/>
                    <a:pt x="212732" y="90351"/>
                    <a:pt x="212732" y="65184"/>
                  </a:cubicBezTo>
                  <a:cubicBezTo>
                    <a:pt x="212732" y="40017"/>
                    <a:pt x="233133" y="19616"/>
                    <a:pt x="258300" y="19616"/>
                  </a:cubicBezTo>
                  <a:close/>
                  <a:moveTo>
                    <a:pt x="364605" y="0"/>
                  </a:moveTo>
                  <a:cubicBezTo>
                    <a:pt x="386844" y="0"/>
                    <a:pt x="404873" y="17974"/>
                    <a:pt x="404873" y="40146"/>
                  </a:cubicBezTo>
                  <a:cubicBezTo>
                    <a:pt x="404873" y="62318"/>
                    <a:pt x="386844" y="80292"/>
                    <a:pt x="364605" y="80292"/>
                  </a:cubicBezTo>
                  <a:cubicBezTo>
                    <a:pt x="342366" y="80292"/>
                    <a:pt x="324337" y="62318"/>
                    <a:pt x="324337" y="40146"/>
                  </a:cubicBezTo>
                  <a:cubicBezTo>
                    <a:pt x="324337" y="17974"/>
                    <a:pt x="342366" y="0"/>
                    <a:pt x="364605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</p:sp>
      </p:grpSp>
      <p:grpSp>
        <p:nvGrpSpPr>
          <p:cNvPr id="6" name="组合 5"/>
          <p:cNvGrpSpPr/>
          <p:nvPr/>
        </p:nvGrpSpPr>
        <p:grpSpPr>
          <a:xfrm>
            <a:off x="5892696" y="4900743"/>
            <a:ext cx="3870903" cy="608764"/>
            <a:chOff x="4263358" y="5310271"/>
            <a:chExt cx="3870903" cy="608764"/>
          </a:xfrm>
        </p:grpSpPr>
        <p:sp>
          <p:nvSpPr>
            <p:cNvPr id="19" name="文本框 18"/>
            <p:cNvSpPr txBox="1"/>
            <p:nvPr/>
          </p:nvSpPr>
          <p:spPr>
            <a:xfrm>
              <a:off x="5143128" y="5353043"/>
              <a:ext cx="2991133" cy="52322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食物的相生相克</a:t>
              </a:r>
              <a:endPara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5" name="spaghetti_120991"/>
            <p:cNvSpPr>
              <a:spLocks noChangeAspect="1"/>
            </p:cNvSpPr>
            <p:nvPr/>
          </p:nvSpPr>
          <p:spPr bwMode="auto">
            <a:xfrm>
              <a:off x="4263358" y="5310271"/>
              <a:ext cx="609685" cy="608764"/>
            </a:xfrm>
            <a:custGeom>
              <a:avLst/>
              <a:gdLst>
                <a:gd name="T0" fmla="*/ 5395 w 6400"/>
                <a:gd name="T1" fmla="*/ 3600 h 6400"/>
                <a:gd name="T2" fmla="*/ 5213 w 6400"/>
                <a:gd name="T3" fmla="*/ 3515 h 6400"/>
                <a:gd name="T4" fmla="*/ 5346 w 6400"/>
                <a:gd name="T5" fmla="*/ 3285 h 6400"/>
                <a:gd name="T6" fmla="*/ 5511 w 6400"/>
                <a:gd name="T7" fmla="*/ 3533 h 6400"/>
                <a:gd name="T8" fmla="*/ 4405 w 6400"/>
                <a:gd name="T9" fmla="*/ 3351 h 6400"/>
                <a:gd name="T10" fmla="*/ 4472 w 6400"/>
                <a:gd name="T11" fmla="*/ 3600 h 6400"/>
                <a:gd name="T12" fmla="*/ 4654 w 6400"/>
                <a:gd name="T13" fmla="*/ 3515 h 6400"/>
                <a:gd name="T14" fmla="*/ 4520 w 6400"/>
                <a:gd name="T15" fmla="*/ 3285 h 6400"/>
                <a:gd name="T16" fmla="*/ 4800 w 6400"/>
                <a:gd name="T17" fmla="*/ 2667 h 6400"/>
                <a:gd name="T18" fmla="*/ 4933 w 6400"/>
                <a:gd name="T19" fmla="*/ 2933 h 6400"/>
                <a:gd name="T20" fmla="*/ 5067 w 6400"/>
                <a:gd name="T21" fmla="*/ 2667 h 6400"/>
                <a:gd name="T22" fmla="*/ 6400 w 6400"/>
                <a:gd name="T23" fmla="*/ 3200 h 6400"/>
                <a:gd name="T24" fmla="*/ 4792 w 6400"/>
                <a:gd name="T25" fmla="*/ 6311 h 6400"/>
                <a:gd name="T26" fmla="*/ 1733 w 6400"/>
                <a:gd name="T27" fmla="*/ 6400 h 6400"/>
                <a:gd name="T28" fmla="*/ 808 w 6400"/>
                <a:gd name="T29" fmla="*/ 4044 h 6400"/>
                <a:gd name="T30" fmla="*/ 667 w 6400"/>
                <a:gd name="T31" fmla="*/ 3200 h 6400"/>
                <a:gd name="T32" fmla="*/ 0 w 6400"/>
                <a:gd name="T33" fmla="*/ 1200 h 6400"/>
                <a:gd name="T34" fmla="*/ 533 w 6400"/>
                <a:gd name="T35" fmla="*/ 0 h 6400"/>
                <a:gd name="T36" fmla="*/ 2133 w 6400"/>
                <a:gd name="T37" fmla="*/ 902 h 6400"/>
                <a:gd name="T38" fmla="*/ 5298 w 6400"/>
                <a:gd name="T39" fmla="*/ 1779 h 6400"/>
                <a:gd name="T40" fmla="*/ 2133 w 6400"/>
                <a:gd name="T41" fmla="*/ 1829 h 6400"/>
                <a:gd name="T42" fmla="*/ 4317 w 6400"/>
                <a:gd name="T43" fmla="*/ 1869 h 6400"/>
                <a:gd name="T44" fmla="*/ 3200 w 6400"/>
                <a:gd name="T45" fmla="*/ 933 h 6400"/>
                <a:gd name="T46" fmla="*/ 2133 w 6400"/>
                <a:gd name="T47" fmla="*/ 1829 h 6400"/>
                <a:gd name="T48" fmla="*/ 1888 w 6400"/>
                <a:gd name="T49" fmla="*/ 3867 h 6400"/>
                <a:gd name="T50" fmla="*/ 2267 w 6400"/>
                <a:gd name="T51" fmla="*/ 3200 h 6400"/>
                <a:gd name="T52" fmla="*/ 3698 w 6400"/>
                <a:gd name="T53" fmla="*/ 2410 h 6400"/>
                <a:gd name="T54" fmla="*/ 3200 w 6400"/>
                <a:gd name="T55" fmla="*/ 1729 h 6400"/>
                <a:gd name="T56" fmla="*/ 3467 w 6400"/>
                <a:gd name="T57" fmla="*/ 3200 h 6400"/>
                <a:gd name="T58" fmla="*/ 3200 w 6400"/>
                <a:gd name="T59" fmla="*/ 2533 h 6400"/>
                <a:gd name="T60" fmla="*/ 3200 w 6400"/>
                <a:gd name="T61" fmla="*/ 3867 h 6400"/>
                <a:gd name="T62" fmla="*/ 3467 w 6400"/>
                <a:gd name="T63" fmla="*/ 3200 h 6400"/>
                <a:gd name="T64" fmla="*/ 1119 w 6400"/>
                <a:gd name="T65" fmla="*/ 1867 h 6400"/>
                <a:gd name="T66" fmla="*/ 1678 w 6400"/>
                <a:gd name="T67" fmla="*/ 1867 h 6400"/>
                <a:gd name="T68" fmla="*/ 1128 w 6400"/>
                <a:gd name="T69" fmla="*/ 1128 h 6400"/>
                <a:gd name="T70" fmla="*/ 1867 w 6400"/>
                <a:gd name="T71" fmla="*/ 1678 h 6400"/>
                <a:gd name="T72" fmla="*/ 1867 w 6400"/>
                <a:gd name="T73" fmla="*/ 1119 h 6400"/>
                <a:gd name="T74" fmla="*/ 1200 w 6400"/>
                <a:gd name="T75" fmla="*/ 267 h 6400"/>
                <a:gd name="T76" fmla="*/ 267 w 6400"/>
                <a:gd name="T77" fmla="*/ 533 h 6400"/>
                <a:gd name="T78" fmla="*/ 933 w 6400"/>
                <a:gd name="T79" fmla="*/ 1867 h 6400"/>
                <a:gd name="T80" fmla="*/ 1595 w 6400"/>
                <a:gd name="T81" fmla="*/ 3867 h 6400"/>
                <a:gd name="T82" fmla="*/ 1829 w 6400"/>
                <a:gd name="T83" fmla="*/ 2133 h 6400"/>
                <a:gd name="T84" fmla="*/ 933 w 6400"/>
                <a:gd name="T85" fmla="*/ 3200 h 6400"/>
                <a:gd name="T86" fmla="*/ 5093 w 6400"/>
                <a:gd name="T87" fmla="*/ 4658 h 6400"/>
                <a:gd name="T88" fmla="*/ 3803 w 6400"/>
                <a:gd name="T89" fmla="*/ 4133 h 6400"/>
                <a:gd name="T90" fmla="*/ 1807 w 6400"/>
                <a:gd name="T91" fmla="*/ 4133 h 6400"/>
                <a:gd name="T92" fmla="*/ 1828 w 6400"/>
                <a:gd name="T93" fmla="*/ 6133 h 6400"/>
                <a:gd name="T94" fmla="*/ 5093 w 6400"/>
                <a:gd name="T95" fmla="*/ 4658 h 6400"/>
                <a:gd name="T96" fmla="*/ 4933 w 6400"/>
                <a:gd name="T97" fmla="*/ 2000 h 6400"/>
                <a:gd name="T98" fmla="*/ 4933 w 6400"/>
                <a:gd name="T99" fmla="*/ 4400 h 6400"/>
                <a:gd name="T100" fmla="*/ 5329 w 6400"/>
                <a:gd name="T101" fmla="*/ 2818 h 6400"/>
                <a:gd name="T102" fmla="*/ 5164 w 6400"/>
                <a:gd name="T103" fmla="*/ 3067 h 6400"/>
                <a:gd name="T104" fmla="*/ 5346 w 6400"/>
                <a:gd name="T105" fmla="*/ 3115 h 6400"/>
                <a:gd name="T106" fmla="*/ 5511 w 6400"/>
                <a:gd name="T107" fmla="*/ 2867 h 6400"/>
                <a:gd name="T108" fmla="*/ 4933 w 6400"/>
                <a:gd name="T109" fmla="*/ 3467 h 6400"/>
                <a:gd name="T110" fmla="*/ 4800 w 6400"/>
                <a:gd name="T111" fmla="*/ 3733 h 6400"/>
                <a:gd name="T112" fmla="*/ 5067 w 6400"/>
                <a:gd name="T113" fmla="*/ 3733 h 6400"/>
                <a:gd name="T114" fmla="*/ 4933 w 6400"/>
                <a:gd name="T115" fmla="*/ 3467 h 6400"/>
                <a:gd name="T116" fmla="*/ 4538 w 6400"/>
                <a:gd name="T117" fmla="*/ 2818 h 6400"/>
                <a:gd name="T118" fmla="*/ 4405 w 6400"/>
                <a:gd name="T119" fmla="*/ 3049 h 6400"/>
                <a:gd name="T120" fmla="*/ 4587 w 6400"/>
                <a:gd name="T121" fmla="*/ 3133 h 6400"/>
                <a:gd name="T122" fmla="*/ 4654 w 6400"/>
                <a:gd name="T123" fmla="*/ 2885 h 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400" h="6400">
                  <a:moveTo>
                    <a:pt x="5511" y="3533"/>
                  </a:moveTo>
                  <a:cubicBezTo>
                    <a:pt x="5486" y="3576"/>
                    <a:pt x="5441" y="3600"/>
                    <a:pt x="5395" y="3600"/>
                  </a:cubicBezTo>
                  <a:cubicBezTo>
                    <a:pt x="5372" y="3600"/>
                    <a:pt x="5350" y="3594"/>
                    <a:pt x="5329" y="3582"/>
                  </a:cubicBezTo>
                  <a:lnTo>
                    <a:pt x="5213" y="3515"/>
                  </a:lnTo>
                  <a:cubicBezTo>
                    <a:pt x="5149" y="3479"/>
                    <a:pt x="5127" y="3397"/>
                    <a:pt x="5164" y="3333"/>
                  </a:cubicBezTo>
                  <a:cubicBezTo>
                    <a:pt x="5201" y="3270"/>
                    <a:pt x="5283" y="3248"/>
                    <a:pt x="5346" y="3285"/>
                  </a:cubicBezTo>
                  <a:lnTo>
                    <a:pt x="5462" y="3351"/>
                  </a:lnTo>
                  <a:cubicBezTo>
                    <a:pt x="5526" y="3388"/>
                    <a:pt x="5548" y="3470"/>
                    <a:pt x="5511" y="3533"/>
                  </a:cubicBezTo>
                  <a:close/>
                  <a:moveTo>
                    <a:pt x="4520" y="3285"/>
                  </a:moveTo>
                  <a:lnTo>
                    <a:pt x="4405" y="3351"/>
                  </a:lnTo>
                  <a:cubicBezTo>
                    <a:pt x="4341" y="3388"/>
                    <a:pt x="4319" y="3470"/>
                    <a:pt x="4356" y="3533"/>
                  </a:cubicBezTo>
                  <a:cubicBezTo>
                    <a:pt x="4381" y="3576"/>
                    <a:pt x="4425" y="3600"/>
                    <a:pt x="4472" y="3600"/>
                  </a:cubicBezTo>
                  <a:cubicBezTo>
                    <a:pt x="4494" y="3600"/>
                    <a:pt x="4517" y="3594"/>
                    <a:pt x="4538" y="3582"/>
                  </a:cubicBezTo>
                  <a:lnTo>
                    <a:pt x="4654" y="3515"/>
                  </a:lnTo>
                  <a:cubicBezTo>
                    <a:pt x="4717" y="3479"/>
                    <a:pt x="4739" y="3397"/>
                    <a:pt x="4702" y="3333"/>
                  </a:cubicBezTo>
                  <a:cubicBezTo>
                    <a:pt x="4666" y="3270"/>
                    <a:pt x="4584" y="3248"/>
                    <a:pt x="4520" y="3285"/>
                  </a:cubicBezTo>
                  <a:close/>
                  <a:moveTo>
                    <a:pt x="4933" y="2533"/>
                  </a:moveTo>
                  <a:cubicBezTo>
                    <a:pt x="4860" y="2533"/>
                    <a:pt x="4800" y="2593"/>
                    <a:pt x="4800" y="2667"/>
                  </a:cubicBezTo>
                  <a:lnTo>
                    <a:pt x="4800" y="2800"/>
                  </a:lnTo>
                  <a:cubicBezTo>
                    <a:pt x="4800" y="2874"/>
                    <a:pt x="4860" y="2933"/>
                    <a:pt x="4933" y="2933"/>
                  </a:cubicBezTo>
                  <a:cubicBezTo>
                    <a:pt x="5007" y="2933"/>
                    <a:pt x="5067" y="2874"/>
                    <a:pt x="5067" y="2800"/>
                  </a:cubicBezTo>
                  <a:lnTo>
                    <a:pt x="5067" y="2667"/>
                  </a:lnTo>
                  <a:cubicBezTo>
                    <a:pt x="5067" y="2593"/>
                    <a:pt x="5007" y="2533"/>
                    <a:pt x="4933" y="2533"/>
                  </a:cubicBezTo>
                  <a:close/>
                  <a:moveTo>
                    <a:pt x="6400" y="3200"/>
                  </a:moveTo>
                  <a:cubicBezTo>
                    <a:pt x="6400" y="3846"/>
                    <a:pt x="5980" y="4395"/>
                    <a:pt x="5400" y="4591"/>
                  </a:cubicBezTo>
                  <a:lnTo>
                    <a:pt x="4792" y="6311"/>
                  </a:lnTo>
                  <a:cubicBezTo>
                    <a:pt x="4774" y="6364"/>
                    <a:pt x="4723" y="6400"/>
                    <a:pt x="4667" y="6400"/>
                  </a:cubicBezTo>
                  <a:lnTo>
                    <a:pt x="1733" y="6400"/>
                  </a:lnTo>
                  <a:cubicBezTo>
                    <a:pt x="1677" y="6400"/>
                    <a:pt x="1626" y="6364"/>
                    <a:pt x="1608" y="6311"/>
                  </a:cubicBezTo>
                  <a:lnTo>
                    <a:pt x="808" y="4044"/>
                  </a:lnTo>
                  <a:cubicBezTo>
                    <a:pt x="804" y="4035"/>
                    <a:pt x="802" y="4025"/>
                    <a:pt x="801" y="4015"/>
                  </a:cubicBezTo>
                  <a:cubicBezTo>
                    <a:pt x="712" y="3753"/>
                    <a:pt x="667" y="3479"/>
                    <a:pt x="667" y="3200"/>
                  </a:cubicBezTo>
                  <a:cubicBezTo>
                    <a:pt x="667" y="2830"/>
                    <a:pt x="747" y="2465"/>
                    <a:pt x="902" y="2133"/>
                  </a:cubicBezTo>
                  <a:cubicBezTo>
                    <a:pt x="402" y="2116"/>
                    <a:pt x="0" y="1704"/>
                    <a:pt x="0" y="1200"/>
                  </a:cubicBezTo>
                  <a:lnTo>
                    <a:pt x="0" y="533"/>
                  </a:lnTo>
                  <a:cubicBezTo>
                    <a:pt x="0" y="239"/>
                    <a:pt x="239" y="0"/>
                    <a:pt x="533" y="0"/>
                  </a:cubicBezTo>
                  <a:lnTo>
                    <a:pt x="1200" y="0"/>
                  </a:lnTo>
                  <a:cubicBezTo>
                    <a:pt x="1704" y="0"/>
                    <a:pt x="2116" y="402"/>
                    <a:pt x="2133" y="902"/>
                  </a:cubicBezTo>
                  <a:cubicBezTo>
                    <a:pt x="2465" y="747"/>
                    <a:pt x="2830" y="667"/>
                    <a:pt x="3200" y="667"/>
                  </a:cubicBezTo>
                  <a:cubicBezTo>
                    <a:pt x="4042" y="667"/>
                    <a:pt x="4825" y="1082"/>
                    <a:pt x="5298" y="1779"/>
                  </a:cubicBezTo>
                  <a:cubicBezTo>
                    <a:pt x="5931" y="1942"/>
                    <a:pt x="6400" y="2517"/>
                    <a:pt x="6400" y="3200"/>
                  </a:cubicBezTo>
                  <a:close/>
                  <a:moveTo>
                    <a:pt x="2133" y="1829"/>
                  </a:moveTo>
                  <a:cubicBezTo>
                    <a:pt x="2428" y="1599"/>
                    <a:pt x="2798" y="1462"/>
                    <a:pt x="3200" y="1462"/>
                  </a:cubicBezTo>
                  <a:cubicBezTo>
                    <a:pt x="3610" y="1462"/>
                    <a:pt x="4005" y="1606"/>
                    <a:pt x="4317" y="1869"/>
                  </a:cubicBezTo>
                  <a:cubicBezTo>
                    <a:pt x="4503" y="1783"/>
                    <a:pt x="4710" y="1734"/>
                    <a:pt x="4928" y="1733"/>
                  </a:cubicBezTo>
                  <a:cubicBezTo>
                    <a:pt x="4500" y="1228"/>
                    <a:pt x="3871" y="933"/>
                    <a:pt x="3200" y="933"/>
                  </a:cubicBezTo>
                  <a:cubicBezTo>
                    <a:pt x="2827" y="933"/>
                    <a:pt x="2460" y="1025"/>
                    <a:pt x="2133" y="1199"/>
                  </a:cubicBezTo>
                  <a:lnTo>
                    <a:pt x="2133" y="1829"/>
                  </a:lnTo>
                  <a:close/>
                  <a:moveTo>
                    <a:pt x="1729" y="3200"/>
                  </a:moveTo>
                  <a:cubicBezTo>
                    <a:pt x="1729" y="3432"/>
                    <a:pt x="1784" y="3661"/>
                    <a:pt x="1888" y="3867"/>
                  </a:cubicBezTo>
                  <a:lnTo>
                    <a:pt x="2547" y="3867"/>
                  </a:lnTo>
                  <a:cubicBezTo>
                    <a:pt x="2374" y="3697"/>
                    <a:pt x="2267" y="3461"/>
                    <a:pt x="2267" y="3200"/>
                  </a:cubicBezTo>
                  <a:cubicBezTo>
                    <a:pt x="2267" y="2685"/>
                    <a:pt x="2685" y="2267"/>
                    <a:pt x="3200" y="2267"/>
                  </a:cubicBezTo>
                  <a:cubicBezTo>
                    <a:pt x="3378" y="2267"/>
                    <a:pt x="3550" y="2317"/>
                    <a:pt x="3698" y="2410"/>
                  </a:cubicBezTo>
                  <a:cubicBezTo>
                    <a:pt x="3797" y="2256"/>
                    <a:pt x="3923" y="2122"/>
                    <a:pt x="4071" y="2014"/>
                  </a:cubicBezTo>
                  <a:cubicBezTo>
                    <a:pt x="3819" y="1829"/>
                    <a:pt x="3515" y="1729"/>
                    <a:pt x="3200" y="1729"/>
                  </a:cubicBezTo>
                  <a:cubicBezTo>
                    <a:pt x="2389" y="1729"/>
                    <a:pt x="1729" y="2389"/>
                    <a:pt x="1729" y="3200"/>
                  </a:cubicBezTo>
                  <a:close/>
                  <a:moveTo>
                    <a:pt x="3467" y="3200"/>
                  </a:moveTo>
                  <a:cubicBezTo>
                    <a:pt x="3467" y="3005"/>
                    <a:pt x="3505" y="2819"/>
                    <a:pt x="3574" y="2648"/>
                  </a:cubicBezTo>
                  <a:cubicBezTo>
                    <a:pt x="3465" y="2574"/>
                    <a:pt x="3334" y="2533"/>
                    <a:pt x="3200" y="2533"/>
                  </a:cubicBezTo>
                  <a:cubicBezTo>
                    <a:pt x="2832" y="2533"/>
                    <a:pt x="2533" y="2832"/>
                    <a:pt x="2533" y="3200"/>
                  </a:cubicBezTo>
                  <a:cubicBezTo>
                    <a:pt x="2533" y="3568"/>
                    <a:pt x="2832" y="3867"/>
                    <a:pt x="3200" y="3867"/>
                  </a:cubicBezTo>
                  <a:lnTo>
                    <a:pt x="3627" y="3867"/>
                  </a:lnTo>
                  <a:cubicBezTo>
                    <a:pt x="3525" y="3667"/>
                    <a:pt x="3467" y="3440"/>
                    <a:pt x="3467" y="3200"/>
                  </a:cubicBezTo>
                  <a:close/>
                  <a:moveTo>
                    <a:pt x="933" y="1867"/>
                  </a:moveTo>
                  <a:lnTo>
                    <a:pt x="1119" y="1867"/>
                  </a:lnTo>
                  <a:cubicBezTo>
                    <a:pt x="1120" y="1867"/>
                    <a:pt x="1122" y="1867"/>
                    <a:pt x="1124" y="1867"/>
                  </a:cubicBezTo>
                  <a:lnTo>
                    <a:pt x="1678" y="1867"/>
                  </a:lnTo>
                  <a:lnTo>
                    <a:pt x="1128" y="1317"/>
                  </a:lnTo>
                  <a:cubicBezTo>
                    <a:pt x="1076" y="1264"/>
                    <a:pt x="1076" y="1180"/>
                    <a:pt x="1128" y="1128"/>
                  </a:cubicBezTo>
                  <a:cubicBezTo>
                    <a:pt x="1180" y="1076"/>
                    <a:pt x="1264" y="1076"/>
                    <a:pt x="1317" y="1128"/>
                  </a:cubicBezTo>
                  <a:lnTo>
                    <a:pt x="1867" y="1678"/>
                  </a:lnTo>
                  <a:lnTo>
                    <a:pt x="1867" y="1123"/>
                  </a:lnTo>
                  <a:cubicBezTo>
                    <a:pt x="1867" y="1122"/>
                    <a:pt x="1867" y="1121"/>
                    <a:pt x="1867" y="1119"/>
                  </a:cubicBezTo>
                  <a:lnTo>
                    <a:pt x="1867" y="933"/>
                  </a:lnTo>
                  <a:cubicBezTo>
                    <a:pt x="1867" y="566"/>
                    <a:pt x="1568" y="267"/>
                    <a:pt x="1200" y="267"/>
                  </a:cubicBezTo>
                  <a:lnTo>
                    <a:pt x="533" y="267"/>
                  </a:lnTo>
                  <a:cubicBezTo>
                    <a:pt x="386" y="267"/>
                    <a:pt x="267" y="386"/>
                    <a:pt x="267" y="533"/>
                  </a:cubicBezTo>
                  <a:lnTo>
                    <a:pt x="267" y="1200"/>
                  </a:lnTo>
                  <a:cubicBezTo>
                    <a:pt x="267" y="1568"/>
                    <a:pt x="566" y="1867"/>
                    <a:pt x="933" y="1867"/>
                  </a:cubicBezTo>
                  <a:close/>
                  <a:moveTo>
                    <a:pt x="1033" y="3867"/>
                  </a:moveTo>
                  <a:lnTo>
                    <a:pt x="1595" y="3867"/>
                  </a:lnTo>
                  <a:cubicBezTo>
                    <a:pt x="1508" y="3656"/>
                    <a:pt x="1462" y="3430"/>
                    <a:pt x="1462" y="3200"/>
                  </a:cubicBezTo>
                  <a:cubicBezTo>
                    <a:pt x="1462" y="2798"/>
                    <a:pt x="1599" y="2428"/>
                    <a:pt x="1829" y="2133"/>
                  </a:cubicBezTo>
                  <a:lnTo>
                    <a:pt x="1199" y="2133"/>
                  </a:lnTo>
                  <a:cubicBezTo>
                    <a:pt x="1025" y="2460"/>
                    <a:pt x="933" y="2827"/>
                    <a:pt x="933" y="3200"/>
                  </a:cubicBezTo>
                  <a:cubicBezTo>
                    <a:pt x="933" y="3427"/>
                    <a:pt x="967" y="3651"/>
                    <a:pt x="1033" y="3867"/>
                  </a:cubicBezTo>
                  <a:close/>
                  <a:moveTo>
                    <a:pt x="5093" y="4658"/>
                  </a:moveTo>
                  <a:cubicBezTo>
                    <a:pt x="5041" y="4664"/>
                    <a:pt x="4987" y="4667"/>
                    <a:pt x="4933" y="4667"/>
                  </a:cubicBezTo>
                  <a:cubicBezTo>
                    <a:pt x="4479" y="4667"/>
                    <a:pt x="4072" y="4459"/>
                    <a:pt x="3803" y="4133"/>
                  </a:cubicBezTo>
                  <a:lnTo>
                    <a:pt x="1811" y="4133"/>
                  </a:lnTo>
                  <a:cubicBezTo>
                    <a:pt x="1810" y="4133"/>
                    <a:pt x="1808" y="4133"/>
                    <a:pt x="1807" y="4133"/>
                  </a:cubicBezTo>
                  <a:lnTo>
                    <a:pt x="1122" y="4133"/>
                  </a:lnTo>
                  <a:lnTo>
                    <a:pt x="1828" y="6133"/>
                  </a:lnTo>
                  <a:lnTo>
                    <a:pt x="4572" y="6133"/>
                  </a:lnTo>
                  <a:lnTo>
                    <a:pt x="5093" y="4658"/>
                  </a:lnTo>
                  <a:close/>
                  <a:moveTo>
                    <a:pt x="6133" y="3200"/>
                  </a:moveTo>
                  <a:cubicBezTo>
                    <a:pt x="6133" y="2538"/>
                    <a:pt x="5595" y="2000"/>
                    <a:pt x="4933" y="2000"/>
                  </a:cubicBezTo>
                  <a:cubicBezTo>
                    <a:pt x="4272" y="2000"/>
                    <a:pt x="3733" y="2538"/>
                    <a:pt x="3733" y="3200"/>
                  </a:cubicBezTo>
                  <a:cubicBezTo>
                    <a:pt x="3733" y="3862"/>
                    <a:pt x="4272" y="4400"/>
                    <a:pt x="4933" y="4400"/>
                  </a:cubicBezTo>
                  <a:cubicBezTo>
                    <a:pt x="5595" y="4400"/>
                    <a:pt x="6133" y="3862"/>
                    <a:pt x="6133" y="3200"/>
                  </a:cubicBezTo>
                  <a:close/>
                  <a:moveTo>
                    <a:pt x="5329" y="2818"/>
                  </a:moveTo>
                  <a:lnTo>
                    <a:pt x="5213" y="2885"/>
                  </a:lnTo>
                  <a:cubicBezTo>
                    <a:pt x="5149" y="2921"/>
                    <a:pt x="5127" y="3003"/>
                    <a:pt x="5164" y="3067"/>
                  </a:cubicBezTo>
                  <a:cubicBezTo>
                    <a:pt x="5189" y="3109"/>
                    <a:pt x="5234" y="3133"/>
                    <a:pt x="5280" y="3133"/>
                  </a:cubicBezTo>
                  <a:cubicBezTo>
                    <a:pt x="5302" y="3133"/>
                    <a:pt x="5325" y="3128"/>
                    <a:pt x="5346" y="3115"/>
                  </a:cubicBezTo>
                  <a:lnTo>
                    <a:pt x="5462" y="3049"/>
                  </a:lnTo>
                  <a:cubicBezTo>
                    <a:pt x="5526" y="3012"/>
                    <a:pt x="5548" y="2930"/>
                    <a:pt x="5511" y="2867"/>
                  </a:cubicBezTo>
                  <a:cubicBezTo>
                    <a:pt x="5474" y="2803"/>
                    <a:pt x="5392" y="2781"/>
                    <a:pt x="5329" y="2818"/>
                  </a:cubicBezTo>
                  <a:close/>
                  <a:moveTo>
                    <a:pt x="4933" y="3467"/>
                  </a:moveTo>
                  <a:cubicBezTo>
                    <a:pt x="4860" y="3467"/>
                    <a:pt x="4800" y="3526"/>
                    <a:pt x="4800" y="3600"/>
                  </a:cubicBezTo>
                  <a:lnTo>
                    <a:pt x="4800" y="3733"/>
                  </a:lnTo>
                  <a:cubicBezTo>
                    <a:pt x="4800" y="3807"/>
                    <a:pt x="4860" y="3867"/>
                    <a:pt x="4933" y="3867"/>
                  </a:cubicBezTo>
                  <a:cubicBezTo>
                    <a:pt x="5007" y="3867"/>
                    <a:pt x="5067" y="3807"/>
                    <a:pt x="5067" y="3733"/>
                  </a:cubicBezTo>
                  <a:lnTo>
                    <a:pt x="5067" y="3600"/>
                  </a:lnTo>
                  <a:cubicBezTo>
                    <a:pt x="5067" y="3526"/>
                    <a:pt x="5007" y="3467"/>
                    <a:pt x="4933" y="3467"/>
                  </a:cubicBezTo>
                  <a:close/>
                  <a:moveTo>
                    <a:pt x="4654" y="2885"/>
                  </a:moveTo>
                  <a:lnTo>
                    <a:pt x="4538" y="2818"/>
                  </a:lnTo>
                  <a:cubicBezTo>
                    <a:pt x="4474" y="2781"/>
                    <a:pt x="4393" y="2803"/>
                    <a:pt x="4356" y="2867"/>
                  </a:cubicBezTo>
                  <a:cubicBezTo>
                    <a:pt x="4319" y="2930"/>
                    <a:pt x="4341" y="3012"/>
                    <a:pt x="4405" y="3049"/>
                  </a:cubicBezTo>
                  <a:lnTo>
                    <a:pt x="4520" y="3115"/>
                  </a:lnTo>
                  <a:cubicBezTo>
                    <a:pt x="4541" y="3128"/>
                    <a:pt x="4564" y="3133"/>
                    <a:pt x="4587" y="3133"/>
                  </a:cubicBezTo>
                  <a:cubicBezTo>
                    <a:pt x="4633" y="3133"/>
                    <a:pt x="4678" y="3109"/>
                    <a:pt x="4702" y="3067"/>
                  </a:cubicBezTo>
                  <a:cubicBezTo>
                    <a:pt x="4739" y="3003"/>
                    <a:pt x="4717" y="2921"/>
                    <a:pt x="4654" y="288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</p:sp>
      </p:grpSp>
      <p:grpSp>
        <p:nvGrpSpPr>
          <p:cNvPr id="3" name="组合 2"/>
          <p:cNvGrpSpPr/>
          <p:nvPr/>
        </p:nvGrpSpPr>
        <p:grpSpPr>
          <a:xfrm>
            <a:off x="5860476" y="2830570"/>
            <a:ext cx="3607000" cy="523220"/>
            <a:chOff x="4263358" y="2145157"/>
            <a:chExt cx="3607000" cy="523220"/>
          </a:xfrm>
        </p:grpSpPr>
        <p:sp>
          <p:nvSpPr>
            <p:cNvPr id="24" name="雷锋PPT网 www.lfppt.com"/>
            <p:cNvSpPr txBox="1"/>
            <p:nvPr/>
          </p:nvSpPr>
          <p:spPr>
            <a:xfrm>
              <a:off x="5143128" y="2145157"/>
              <a:ext cx="2727230" cy="52322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四季饮食</a:t>
              </a:r>
              <a:endPara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6" name="serving_129295"/>
            <p:cNvSpPr>
              <a:spLocks noChangeAspect="1"/>
            </p:cNvSpPr>
            <p:nvPr/>
          </p:nvSpPr>
          <p:spPr bwMode="auto">
            <a:xfrm>
              <a:off x="4263358" y="2197387"/>
              <a:ext cx="609685" cy="418761"/>
            </a:xfrm>
            <a:custGeom>
              <a:avLst/>
              <a:gdLst>
                <a:gd name="T0" fmla="*/ 3751 w 3960"/>
                <a:gd name="T1" fmla="*/ 2085 h 2724"/>
                <a:gd name="T2" fmla="*/ 2295 w 3960"/>
                <a:gd name="T3" fmla="*/ 440 h 2724"/>
                <a:gd name="T4" fmla="*/ 2313 w 3960"/>
                <a:gd name="T5" fmla="*/ 333 h 2724"/>
                <a:gd name="T6" fmla="*/ 1980 w 3960"/>
                <a:gd name="T7" fmla="*/ 0 h 2724"/>
                <a:gd name="T8" fmla="*/ 1647 w 3960"/>
                <a:gd name="T9" fmla="*/ 333 h 2724"/>
                <a:gd name="T10" fmla="*/ 1665 w 3960"/>
                <a:gd name="T11" fmla="*/ 440 h 2724"/>
                <a:gd name="T12" fmla="*/ 209 w 3960"/>
                <a:gd name="T13" fmla="*/ 2085 h 2724"/>
                <a:gd name="T14" fmla="*/ 0 w 3960"/>
                <a:gd name="T15" fmla="*/ 2391 h 2724"/>
                <a:gd name="T16" fmla="*/ 343 w 3960"/>
                <a:gd name="T17" fmla="*/ 2724 h 2724"/>
                <a:gd name="T18" fmla="*/ 3617 w 3960"/>
                <a:gd name="T19" fmla="*/ 2724 h 2724"/>
                <a:gd name="T20" fmla="*/ 3960 w 3960"/>
                <a:gd name="T21" fmla="*/ 2391 h 2724"/>
                <a:gd name="T22" fmla="*/ 3751 w 3960"/>
                <a:gd name="T23" fmla="*/ 2085 h 2724"/>
                <a:gd name="T24" fmla="*/ 1901 w 3960"/>
                <a:gd name="T25" fmla="*/ 333 h 2724"/>
                <a:gd name="T26" fmla="*/ 1980 w 3960"/>
                <a:gd name="T27" fmla="*/ 254 h 2724"/>
                <a:gd name="T28" fmla="*/ 2059 w 3960"/>
                <a:gd name="T29" fmla="*/ 333 h 2724"/>
                <a:gd name="T30" fmla="*/ 1980 w 3960"/>
                <a:gd name="T31" fmla="*/ 411 h 2724"/>
                <a:gd name="T32" fmla="*/ 1901 w 3960"/>
                <a:gd name="T33" fmla="*/ 333 h 2724"/>
                <a:gd name="T34" fmla="*/ 1980 w 3960"/>
                <a:gd name="T35" fmla="*/ 665 h 2724"/>
                <a:gd name="T36" fmla="*/ 3495 w 3960"/>
                <a:gd name="T37" fmla="*/ 2059 h 2724"/>
                <a:gd name="T38" fmla="*/ 465 w 3960"/>
                <a:gd name="T39" fmla="*/ 2059 h 2724"/>
                <a:gd name="T40" fmla="*/ 1980 w 3960"/>
                <a:gd name="T41" fmla="*/ 665 h 2724"/>
                <a:gd name="T42" fmla="*/ 3617 w 3960"/>
                <a:gd name="T43" fmla="*/ 2470 h 2724"/>
                <a:gd name="T44" fmla="*/ 343 w 3960"/>
                <a:gd name="T45" fmla="*/ 2470 h 2724"/>
                <a:gd name="T46" fmla="*/ 254 w 3960"/>
                <a:gd name="T47" fmla="*/ 2391 h 2724"/>
                <a:gd name="T48" fmla="*/ 343 w 3960"/>
                <a:gd name="T49" fmla="*/ 2313 h 2724"/>
                <a:gd name="T50" fmla="*/ 3617 w 3960"/>
                <a:gd name="T51" fmla="*/ 2313 h 2724"/>
                <a:gd name="T52" fmla="*/ 3706 w 3960"/>
                <a:gd name="T53" fmla="*/ 2391 h 2724"/>
                <a:gd name="T54" fmla="*/ 3617 w 3960"/>
                <a:gd name="T55" fmla="*/ 2470 h 2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60" h="2724">
                  <a:moveTo>
                    <a:pt x="3751" y="2085"/>
                  </a:moveTo>
                  <a:cubicBezTo>
                    <a:pt x="3705" y="1260"/>
                    <a:pt x="3091" y="583"/>
                    <a:pt x="2295" y="440"/>
                  </a:cubicBezTo>
                  <a:cubicBezTo>
                    <a:pt x="2307" y="406"/>
                    <a:pt x="2313" y="370"/>
                    <a:pt x="2313" y="333"/>
                  </a:cubicBezTo>
                  <a:cubicBezTo>
                    <a:pt x="2313" y="149"/>
                    <a:pt x="2164" y="0"/>
                    <a:pt x="1980" y="0"/>
                  </a:cubicBezTo>
                  <a:cubicBezTo>
                    <a:pt x="1796" y="0"/>
                    <a:pt x="1647" y="149"/>
                    <a:pt x="1647" y="333"/>
                  </a:cubicBezTo>
                  <a:cubicBezTo>
                    <a:pt x="1647" y="370"/>
                    <a:pt x="1653" y="406"/>
                    <a:pt x="1665" y="440"/>
                  </a:cubicBezTo>
                  <a:cubicBezTo>
                    <a:pt x="869" y="583"/>
                    <a:pt x="255" y="1260"/>
                    <a:pt x="209" y="2085"/>
                  </a:cubicBezTo>
                  <a:cubicBezTo>
                    <a:pt x="86" y="2136"/>
                    <a:pt x="0" y="2254"/>
                    <a:pt x="0" y="2391"/>
                  </a:cubicBezTo>
                  <a:cubicBezTo>
                    <a:pt x="0" y="2575"/>
                    <a:pt x="154" y="2724"/>
                    <a:pt x="343" y="2724"/>
                  </a:cubicBezTo>
                  <a:lnTo>
                    <a:pt x="3617" y="2724"/>
                  </a:lnTo>
                  <a:cubicBezTo>
                    <a:pt x="3806" y="2724"/>
                    <a:pt x="3960" y="2575"/>
                    <a:pt x="3960" y="2391"/>
                  </a:cubicBezTo>
                  <a:cubicBezTo>
                    <a:pt x="3960" y="2254"/>
                    <a:pt x="3874" y="2136"/>
                    <a:pt x="3751" y="2085"/>
                  </a:cubicBezTo>
                  <a:close/>
                  <a:moveTo>
                    <a:pt x="1901" y="333"/>
                  </a:moveTo>
                  <a:cubicBezTo>
                    <a:pt x="1901" y="289"/>
                    <a:pt x="1936" y="254"/>
                    <a:pt x="1980" y="254"/>
                  </a:cubicBezTo>
                  <a:cubicBezTo>
                    <a:pt x="2024" y="254"/>
                    <a:pt x="2059" y="289"/>
                    <a:pt x="2059" y="333"/>
                  </a:cubicBezTo>
                  <a:cubicBezTo>
                    <a:pt x="2059" y="376"/>
                    <a:pt x="2024" y="411"/>
                    <a:pt x="1980" y="411"/>
                  </a:cubicBezTo>
                  <a:cubicBezTo>
                    <a:pt x="1936" y="411"/>
                    <a:pt x="1901" y="376"/>
                    <a:pt x="1901" y="333"/>
                  </a:cubicBezTo>
                  <a:close/>
                  <a:moveTo>
                    <a:pt x="1980" y="665"/>
                  </a:moveTo>
                  <a:cubicBezTo>
                    <a:pt x="2776" y="665"/>
                    <a:pt x="3430" y="1280"/>
                    <a:pt x="3495" y="2059"/>
                  </a:cubicBezTo>
                  <a:lnTo>
                    <a:pt x="465" y="2059"/>
                  </a:lnTo>
                  <a:cubicBezTo>
                    <a:pt x="530" y="1280"/>
                    <a:pt x="1184" y="665"/>
                    <a:pt x="1980" y="665"/>
                  </a:cubicBezTo>
                  <a:close/>
                  <a:moveTo>
                    <a:pt x="3617" y="2470"/>
                  </a:moveTo>
                  <a:lnTo>
                    <a:pt x="343" y="2470"/>
                  </a:lnTo>
                  <a:cubicBezTo>
                    <a:pt x="295" y="2470"/>
                    <a:pt x="254" y="2434"/>
                    <a:pt x="254" y="2391"/>
                  </a:cubicBezTo>
                  <a:cubicBezTo>
                    <a:pt x="254" y="2349"/>
                    <a:pt x="295" y="2313"/>
                    <a:pt x="343" y="2313"/>
                  </a:cubicBezTo>
                  <a:lnTo>
                    <a:pt x="3617" y="2313"/>
                  </a:lnTo>
                  <a:cubicBezTo>
                    <a:pt x="3665" y="2313"/>
                    <a:pt x="3706" y="2349"/>
                    <a:pt x="3706" y="2391"/>
                  </a:cubicBezTo>
                  <a:cubicBezTo>
                    <a:pt x="3706" y="2434"/>
                    <a:pt x="3665" y="2470"/>
                    <a:pt x="3617" y="24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</p:sp>
      </p:grpSp>
      <p:grpSp>
        <p:nvGrpSpPr>
          <p:cNvPr id="4" name="组合 3"/>
          <p:cNvGrpSpPr/>
          <p:nvPr/>
        </p:nvGrpSpPr>
        <p:grpSpPr>
          <a:xfrm>
            <a:off x="5860476" y="3811443"/>
            <a:ext cx="4254143" cy="609685"/>
            <a:chOff x="4263358" y="3126030"/>
            <a:chExt cx="4254143" cy="609685"/>
          </a:xfrm>
        </p:grpSpPr>
        <p:sp>
          <p:nvSpPr>
            <p:cNvPr id="16" name="文本框 15"/>
            <p:cNvSpPr txBox="1"/>
            <p:nvPr/>
          </p:nvSpPr>
          <p:spPr>
            <a:xfrm>
              <a:off x="5143128" y="3169262"/>
              <a:ext cx="3374373" cy="52322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巧吃食物治百病</a:t>
              </a:r>
              <a:endPara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8" name="sake_287172"/>
            <p:cNvSpPr>
              <a:spLocks noChangeAspect="1"/>
            </p:cNvSpPr>
            <p:nvPr/>
          </p:nvSpPr>
          <p:spPr bwMode="auto">
            <a:xfrm>
              <a:off x="4263358" y="3126030"/>
              <a:ext cx="492044" cy="609685"/>
            </a:xfrm>
            <a:custGeom>
              <a:avLst/>
              <a:gdLst>
                <a:gd name="connsiteX0" fmla="*/ 388357 w 489653"/>
                <a:gd name="connsiteY0" fmla="*/ 505595 h 606722"/>
                <a:gd name="connsiteX1" fmla="*/ 388357 w 489653"/>
                <a:gd name="connsiteY1" fmla="*/ 572243 h 606722"/>
                <a:gd name="connsiteX2" fmla="*/ 392451 w 489653"/>
                <a:gd name="connsiteY2" fmla="*/ 574820 h 606722"/>
                <a:gd name="connsiteX3" fmla="*/ 426276 w 489653"/>
                <a:gd name="connsiteY3" fmla="*/ 581396 h 606722"/>
                <a:gd name="connsiteX4" fmla="*/ 460101 w 489653"/>
                <a:gd name="connsiteY4" fmla="*/ 574820 h 606722"/>
                <a:gd name="connsiteX5" fmla="*/ 464285 w 489653"/>
                <a:gd name="connsiteY5" fmla="*/ 572243 h 606722"/>
                <a:gd name="connsiteX6" fmla="*/ 464285 w 489653"/>
                <a:gd name="connsiteY6" fmla="*/ 505595 h 606722"/>
                <a:gd name="connsiteX7" fmla="*/ 362988 w 489653"/>
                <a:gd name="connsiteY7" fmla="*/ 480269 h 606722"/>
                <a:gd name="connsiteX8" fmla="*/ 489653 w 489653"/>
                <a:gd name="connsiteY8" fmla="*/ 480269 h 606722"/>
                <a:gd name="connsiteX9" fmla="*/ 489653 w 489653"/>
                <a:gd name="connsiteY9" fmla="*/ 581396 h 606722"/>
                <a:gd name="connsiteX10" fmla="*/ 461792 w 489653"/>
                <a:gd name="connsiteY10" fmla="*/ 601568 h 606722"/>
                <a:gd name="connsiteX11" fmla="*/ 451645 w 489653"/>
                <a:gd name="connsiteY11" fmla="*/ 606722 h 606722"/>
                <a:gd name="connsiteX12" fmla="*/ 400997 w 489653"/>
                <a:gd name="connsiteY12" fmla="*/ 606722 h 606722"/>
                <a:gd name="connsiteX13" fmla="*/ 390760 w 489653"/>
                <a:gd name="connsiteY13" fmla="*/ 601568 h 606722"/>
                <a:gd name="connsiteX14" fmla="*/ 362988 w 489653"/>
                <a:gd name="connsiteY14" fmla="*/ 581396 h 606722"/>
                <a:gd name="connsiteX15" fmla="*/ 295227 w 489653"/>
                <a:gd name="connsiteY15" fmla="*/ 449953 h 606722"/>
                <a:gd name="connsiteX16" fmla="*/ 218687 w 489653"/>
                <a:gd name="connsiteY16" fmla="*/ 518740 h 606722"/>
                <a:gd name="connsiteX17" fmla="*/ 148288 w 489653"/>
                <a:gd name="connsiteY17" fmla="*/ 581127 h 606722"/>
                <a:gd name="connsiteX18" fmla="*/ 159858 w 489653"/>
                <a:gd name="connsiteY18" fmla="*/ 581394 h 606722"/>
                <a:gd name="connsiteX19" fmla="*/ 161015 w 489653"/>
                <a:gd name="connsiteY19" fmla="*/ 581394 h 606722"/>
                <a:gd name="connsiteX20" fmla="*/ 270752 w 489653"/>
                <a:gd name="connsiteY20" fmla="*/ 574018 h 606722"/>
                <a:gd name="connsiteX21" fmla="*/ 278495 w 489653"/>
                <a:gd name="connsiteY21" fmla="*/ 551978 h 606722"/>
                <a:gd name="connsiteX22" fmla="*/ 294515 w 489653"/>
                <a:gd name="connsiteY22" fmla="*/ 464617 h 606722"/>
                <a:gd name="connsiteX23" fmla="*/ 295227 w 489653"/>
                <a:gd name="connsiteY23" fmla="*/ 449953 h 606722"/>
                <a:gd name="connsiteX24" fmla="*/ 275469 w 489653"/>
                <a:gd name="connsiteY24" fmla="*/ 306160 h 606722"/>
                <a:gd name="connsiteX25" fmla="*/ 266747 w 489653"/>
                <a:gd name="connsiteY25" fmla="*/ 322068 h 606722"/>
                <a:gd name="connsiteX26" fmla="*/ 168936 w 489653"/>
                <a:gd name="connsiteY26" fmla="*/ 405696 h 606722"/>
                <a:gd name="connsiteX27" fmla="*/ 38641 w 489653"/>
                <a:gd name="connsiteY27" fmla="*/ 539536 h 606722"/>
                <a:gd name="connsiteX28" fmla="*/ 50033 w 489653"/>
                <a:gd name="connsiteY28" fmla="*/ 574018 h 606722"/>
                <a:gd name="connsiteX29" fmla="*/ 119719 w 489653"/>
                <a:gd name="connsiteY29" fmla="*/ 580239 h 606722"/>
                <a:gd name="connsiteX30" fmla="*/ 131734 w 489653"/>
                <a:gd name="connsiteY30" fmla="*/ 560598 h 606722"/>
                <a:gd name="connsiteX31" fmla="*/ 205515 w 489653"/>
                <a:gd name="connsiteY31" fmla="*/ 497233 h 606722"/>
                <a:gd name="connsiteX32" fmla="*/ 294159 w 489653"/>
                <a:gd name="connsiteY32" fmla="*/ 402763 h 606722"/>
                <a:gd name="connsiteX33" fmla="*/ 283657 w 489653"/>
                <a:gd name="connsiteY33" fmla="*/ 335843 h 606722"/>
                <a:gd name="connsiteX34" fmla="*/ 275469 w 489653"/>
                <a:gd name="connsiteY34" fmla="*/ 306160 h 606722"/>
                <a:gd name="connsiteX35" fmla="*/ 227498 w 489653"/>
                <a:gd name="connsiteY35" fmla="*/ 198271 h 606722"/>
                <a:gd name="connsiteX36" fmla="*/ 153895 w 489653"/>
                <a:gd name="connsiteY36" fmla="*/ 262702 h 606722"/>
                <a:gd name="connsiteX37" fmla="*/ 27338 w 489653"/>
                <a:gd name="connsiteY37" fmla="*/ 394498 h 606722"/>
                <a:gd name="connsiteX38" fmla="*/ 26448 w 489653"/>
                <a:gd name="connsiteY38" fmla="*/ 467017 h 606722"/>
                <a:gd name="connsiteX39" fmla="*/ 30631 w 489653"/>
                <a:gd name="connsiteY39" fmla="*/ 501854 h 606722"/>
                <a:gd name="connsiteX40" fmla="*/ 49232 w 489653"/>
                <a:gd name="connsiteY40" fmla="*/ 474393 h 606722"/>
                <a:gd name="connsiteX41" fmla="*/ 158612 w 489653"/>
                <a:gd name="connsiteY41" fmla="*/ 382589 h 606722"/>
                <a:gd name="connsiteX42" fmla="*/ 244586 w 489653"/>
                <a:gd name="connsiteY42" fmla="*/ 309893 h 606722"/>
                <a:gd name="connsiteX43" fmla="*/ 262475 w 489653"/>
                <a:gd name="connsiteY43" fmla="*/ 269457 h 606722"/>
                <a:gd name="connsiteX44" fmla="*/ 227498 w 489653"/>
                <a:gd name="connsiteY44" fmla="*/ 198271 h 606722"/>
                <a:gd name="connsiteX45" fmla="*/ 90439 w 489653"/>
                <a:gd name="connsiteY45" fmla="*/ 65320 h 606722"/>
                <a:gd name="connsiteX46" fmla="*/ 109306 w 489653"/>
                <a:gd name="connsiteY46" fmla="*/ 159345 h 606722"/>
                <a:gd name="connsiteX47" fmla="*/ 111264 w 489653"/>
                <a:gd name="connsiteY47" fmla="*/ 169388 h 606722"/>
                <a:gd name="connsiteX48" fmla="*/ 105746 w 489653"/>
                <a:gd name="connsiteY48" fmla="*/ 177920 h 606722"/>
                <a:gd name="connsiteX49" fmla="*/ 44604 w 489653"/>
                <a:gd name="connsiteY49" fmla="*/ 308471 h 606722"/>
                <a:gd name="connsiteX50" fmla="*/ 65519 w 489653"/>
                <a:gd name="connsiteY50" fmla="*/ 287942 h 606722"/>
                <a:gd name="connsiteX51" fmla="*/ 143571 w 489653"/>
                <a:gd name="connsiteY51" fmla="*/ 239596 h 606722"/>
                <a:gd name="connsiteX52" fmla="*/ 202578 w 489653"/>
                <a:gd name="connsiteY52" fmla="*/ 191428 h 606722"/>
                <a:gd name="connsiteX53" fmla="*/ 209520 w 489653"/>
                <a:gd name="connsiteY53" fmla="*/ 169477 h 606722"/>
                <a:gd name="connsiteX54" fmla="*/ 209609 w 489653"/>
                <a:gd name="connsiteY54" fmla="*/ 169477 h 606722"/>
                <a:gd name="connsiteX55" fmla="*/ 209520 w 489653"/>
                <a:gd name="connsiteY55" fmla="*/ 169388 h 606722"/>
                <a:gd name="connsiteX56" fmla="*/ 211567 w 489653"/>
                <a:gd name="connsiteY56" fmla="*/ 159345 h 606722"/>
                <a:gd name="connsiteX57" fmla="*/ 230346 w 489653"/>
                <a:gd name="connsiteY57" fmla="*/ 65320 h 606722"/>
                <a:gd name="connsiteX58" fmla="*/ 160392 w 489653"/>
                <a:gd name="connsiteY58" fmla="*/ 75896 h 606722"/>
                <a:gd name="connsiteX59" fmla="*/ 90439 w 489653"/>
                <a:gd name="connsiteY59" fmla="*/ 65320 h 606722"/>
                <a:gd name="connsiteX60" fmla="*/ 160392 w 489653"/>
                <a:gd name="connsiteY60" fmla="*/ 25239 h 606722"/>
                <a:gd name="connsiteX61" fmla="*/ 106013 w 489653"/>
                <a:gd name="connsiteY61" fmla="*/ 32082 h 606722"/>
                <a:gd name="connsiteX62" fmla="*/ 90350 w 489653"/>
                <a:gd name="connsiteY62" fmla="*/ 37948 h 606722"/>
                <a:gd name="connsiteX63" fmla="*/ 106013 w 489653"/>
                <a:gd name="connsiteY63" fmla="*/ 43813 h 606722"/>
                <a:gd name="connsiteX64" fmla="*/ 160392 w 489653"/>
                <a:gd name="connsiteY64" fmla="*/ 50567 h 606722"/>
                <a:gd name="connsiteX65" fmla="*/ 214771 w 489653"/>
                <a:gd name="connsiteY65" fmla="*/ 43813 h 606722"/>
                <a:gd name="connsiteX66" fmla="*/ 230435 w 489653"/>
                <a:gd name="connsiteY66" fmla="*/ 37948 h 606722"/>
                <a:gd name="connsiteX67" fmla="*/ 214771 w 489653"/>
                <a:gd name="connsiteY67" fmla="*/ 32082 h 606722"/>
                <a:gd name="connsiteX68" fmla="*/ 160392 w 489653"/>
                <a:gd name="connsiteY68" fmla="*/ 25239 h 606722"/>
                <a:gd name="connsiteX69" fmla="*/ 160392 w 489653"/>
                <a:gd name="connsiteY69" fmla="*/ 0 h 606722"/>
                <a:gd name="connsiteX70" fmla="*/ 261674 w 489653"/>
                <a:gd name="connsiteY70" fmla="*/ 37948 h 606722"/>
                <a:gd name="connsiteX71" fmla="*/ 260517 w 489653"/>
                <a:gd name="connsiteY71" fmla="*/ 43636 h 606722"/>
                <a:gd name="connsiteX72" fmla="*/ 236398 w 489653"/>
                <a:gd name="connsiteY72" fmla="*/ 164322 h 606722"/>
                <a:gd name="connsiteX73" fmla="*/ 288819 w 489653"/>
                <a:gd name="connsiteY73" fmla="*/ 595791 h 606722"/>
                <a:gd name="connsiteX74" fmla="*/ 161193 w 489653"/>
                <a:gd name="connsiteY74" fmla="*/ 606722 h 606722"/>
                <a:gd name="connsiteX75" fmla="*/ 159591 w 489653"/>
                <a:gd name="connsiteY75" fmla="*/ 606722 h 606722"/>
                <a:gd name="connsiteX76" fmla="*/ 31966 w 489653"/>
                <a:gd name="connsiteY76" fmla="*/ 595791 h 606722"/>
                <a:gd name="connsiteX77" fmla="*/ 2062 w 489653"/>
                <a:gd name="connsiteY77" fmla="*/ 392809 h 606722"/>
                <a:gd name="connsiteX78" fmla="*/ 2240 w 489653"/>
                <a:gd name="connsiteY78" fmla="*/ 391388 h 606722"/>
                <a:gd name="connsiteX79" fmla="*/ 84476 w 489653"/>
                <a:gd name="connsiteY79" fmla="*/ 164322 h 606722"/>
                <a:gd name="connsiteX80" fmla="*/ 60268 w 489653"/>
                <a:gd name="connsiteY80" fmla="*/ 43636 h 606722"/>
                <a:gd name="connsiteX81" fmla="*/ 59111 w 489653"/>
                <a:gd name="connsiteY81" fmla="*/ 37948 h 606722"/>
                <a:gd name="connsiteX82" fmla="*/ 160392 w 489653"/>
                <a:gd name="connsiteY82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489653" h="606722">
                  <a:moveTo>
                    <a:pt x="388357" y="505595"/>
                  </a:moveTo>
                  <a:lnTo>
                    <a:pt x="388357" y="572243"/>
                  </a:lnTo>
                  <a:cubicBezTo>
                    <a:pt x="389336" y="573043"/>
                    <a:pt x="390760" y="573931"/>
                    <a:pt x="392451" y="574820"/>
                  </a:cubicBezTo>
                  <a:cubicBezTo>
                    <a:pt x="398148" y="577841"/>
                    <a:pt x="408652" y="581396"/>
                    <a:pt x="426276" y="581396"/>
                  </a:cubicBezTo>
                  <a:cubicBezTo>
                    <a:pt x="443990" y="581396"/>
                    <a:pt x="454493" y="577841"/>
                    <a:pt x="460101" y="574820"/>
                  </a:cubicBezTo>
                  <a:cubicBezTo>
                    <a:pt x="461881" y="573931"/>
                    <a:pt x="463216" y="573043"/>
                    <a:pt x="464285" y="572243"/>
                  </a:cubicBezTo>
                  <a:lnTo>
                    <a:pt x="464285" y="505595"/>
                  </a:lnTo>
                  <a:close/>
                  <a:moveTo>
                    <a:pt x="362988" y="480269"/>
                  </a:moveTo>
                  <a:lnTo>
                    <a:pt x="489653" y="480269"/>
                  </a:lnTo>
                  <a:lnTo>
                    <a:pt x="489653" y="581396"/>
                  </a:lnTo>
                  <a:cubicBezTo>
                    <a:pt x="489653" y="581396"/>
                    <a:pt x="483689" y="594103"/>
                    <a:pt x="461792" y="601568"/>
                  </a:cubicBezTo>
                  <a:cubicBezTo>
                    <a:pt x="459567" y="604678"/>
                    <a:pt x="455828" y="606722"/>
                    <a:pt x="451645" y="606722"/>
                  </a:cubicBezTo>
                  <a:lnTo>
                    <a:pt x="400997" y="606722"/>
                  </a:lnTo>
                  <a:cubicBezTo>
                    <a:pt x="396813" y="606722"/>
                    <a:pt x="393075" y="604678"/>
                    <a:pt x="390760" y="601568"/>
                  </a:cubicBezTo>
                  <a:cubicBezTo>
                    <a:pt x="368952" y="594103"/>
                    <a:pt x="362988" y="581396"/>
                    <a:pt x="362988" y="581396"/>
                  </a:cubicBezTo>
                  <a:close/>
                  <a:moveTo>
                    <a:pt x="295227" y="449953"/>
                  </a:moveTo>
                  <a:cubicBezTo>
                    <a:pt x="279652" y="471016"/>
                    <a:pt x="255266" y="496522"/>
                    <a:pt x="218687" y="518740"/>
                  </a:cubicBezTo>
                  <a:cubicBezTo>
                    <a:pt x="178014" y="543535"/>
                    <a:pt x="157900" y="566552"/>
                    <a:pt x="148288" y="581127"/>
                  </a:cubicBezTo>
                  <a:cubicBezTo>
                    <a:pt x="152026" y="581216"/>
                    <a:pt x="155853" y="581305"/>
                    <a:pt x="159858" y="581394"/>
                  </a:cubicBezTo>
                  <a:lnTo>
                    <a:pt x="161015" y="581394"/>
                  </a:lnTo>
                  <a:cubicBezTo>
                    <a:pt x="224917" y="580239"/>
                    <a:pt x="256690" y="576417"/>
                    <a:pt x="270752" y="574018"/>
                  </a:cubicBezTo>
                  <a:cubicBezTo>
                    <a:pt x="272888" y="568597"/>
                    <a:pt x="275647" y="561220"/>
                    <a:pt x="278495" y="551978"/>
                  </a:cubicBezTo>
                  <a:cubicBezTo>
                    <a:pt x="284280" y="533137"/>
                    <a:pt x="291845" y="502654"/>
                    <a:pt x="294515" y="464617"/>
                  </a:cubicBezTo>
                  <a:cubicBezTo>
                    <a:pt x="294782" y="459729"/>
                    <a:pt x="295049" y="454841"/>
                    <a:pt x="295227" y="449953"/>
                  </a:cubicBezTo>
                  <a:close/>
                  <a:moveTo>
                    <a:pt x="275469" y="306160"/>
                  </a:moveTo>
                  <a:cubicBezTo>
                    <a:pt x="273066" y="311226"/>
                    <a:pt x="270218" y="316558"/>
                    <a:pt x="266747" y="322068"/>
                  </a:cubicBezTo>
                  <a:cubicBezTo>
                    <a:pt x="251439" y="347130"/>
                    <a:pt x="221980" y="381878"/>
                    <a:pt x="168936" y="405696"/>
                  </a:cubicBezTo>
                  <a:cubicBezTo>
                    <a:pt x="90261" y="440978"/>
                    <a:pt x="47452" y="521584"/>
                    <a:pt x="38641" y="539536"/>
                  </a:cubicBezTo>
                  <a:cubicBezTo>
                    <a:pt x="42735" y="554733"/>
                    <a:pt x="47007" y="566375"/>
                    <a:pt x="50033" y="574018"/>
                  </a:cubicBezTo>
                  <a:cubicBezTo>
                    <a:pt x="60802" y="575884"/>
                    <a:pt x="81806" y="578550"/>
                    <a:pt x="119719" y="580239"/>
                  </a:cubicBezTo>
                  <a:cubicBezTo>
                    <a:pt x="122211" y="575084"/>
                    <a:pt x="125949" y="568330"/>
                    <a:pt x="131734" y="560598"/>
                  </a:cubicBezTo>
                  <a:cubicBezTo>
                    <a:pt x="148288" y="538203"/>
                    <a:pt x="173119" y="516874"/>
                    <a:pt x="205515" y="497233"/>
                  </a:cubicBezTo>
                  <a:cubicBezTo>
                    <a:pt x="264433" y="461329"/>
                    <a:pt x="288018" y="416449"/>
                    <a:pt x="294159" y="402763"/>
                  </a:cubicBezTo>
                  <a:cubicBezTo>
                    <a:pt x="292379" y="380456"/>
                    <a:pt x="288908" y="358061"/>
                    <a:pt x="283657" y="335843"/>
                  </a:cubicBezTo>
                  <a:cubicBezTo>
                    <a:pt x="281254" y="325979"/>
                    <a:pt x="278584" y="316025"/>
                    <a:pt x="275469" y="306160"/>
                  </a:cubicBezTo>
                  <a:close/>
                  <a:moveTo>
                    <a:pt x="227498" y="198271"/>
                  </a:moveTo>
                  <a:cubicBezTo>
                    <a:pt x="218420" y="217645"/>
                    <a:pt x="198395" y="242884"/>
                    <a:pt x="153895" y="262702"/>
                  </a:cubicBezTo>
                  <a:cubicBezTo>
                    <a:pt x="39353" y="313714"/>
                    <a:pt x="28139" y="387477"/>
                    <a:pt x="27338" y="394498"/>
                  </a:cubicBezTo>
                  <a:cubicBezTo>
                    <a:pt x="25024" y="418760"/>
                    <a:pt x="24668" y="443022"/>
                    <a:pt x="26448" y="467017"/>
                  </a:cubicBezTo>
                  <a:cubicBezTo>
                    <a:pt x="27427" y="479459"/>
                    <a:pt x="28851" y="491101"/>
                    <a:pt x="30631" y="501854"/>
                  </a:cubicBezTo>
                  <a:cubicBezTo>
                    <a:pt x="35615" y="493589"/>
                    <a:pt x="41845" y="484258"/>
                    <a:pt x="49232" y="474393"/>
                  </a:cubicBezTo>
                  <a:cubicBezTo>
                    <a:pt x="70948" y="445066"/>
                    <a:pt x="107615" y="405429"/>
                    <a:pt x="158612" y="382589"/>
                  </a:cubicBezTo>
                  <a:cubicBezTo>
                    <a:pt x="195992" y="365793"/>
                    <a:pt x="224917" y="341353"/>
                    <a:pt x="244586" y="309893"/>
                  </a:cubicBezTo>
                  <a:cubicBezTo>
                    <a:pt x="256334" y="291052"/>
                    <a:pt x="261051" y="275144"/>
                    <a:pt x="262475" y="269457"/>
                  </a:cubicBezTo>
                  <a:cubicBezTo>
                    <a:pt x="252863" y="245373"/>
                    <a:pt x="241115" y="221644"/>
                    <a:pt x="227498" y="198271"/>
                  </a:cubicBezTo>
                  <a:close/>
                  <a:moveTo>
                    <a:pt x="90439" y="65320"/>
                  </a:moveTo>
                  <a:lnTo>
                    <a:pt x="109306" y="159345"/>
                  </a:lnTo>
                  <a:lnTo>
                    <a:pt x="111264" y="169388"/>
                  </a:lnTo>
                  <a:lnTo>
                    <a:pt x="105746" y="177920"/>
                  </a:lnTo>
                  <a:cubicBezTo>
                    <a:pt x="78602" y="220311"/>
                    <a:pt x="58132" y="264124"/>
                    <a:pt x="44604" y="308471"/>
                  </a:cubicBezTo>
                  <a:cubicBezTo>
                    <a:pt x="51012" y="301361"/>
                    <a:pt x="57954" y="294518"/>
                    <a:pt x="65519" y="287942"/>
                  </a:cubicBezTo>
                  <a:cubicBezTo>
                    <a:pt x="86968" y="269368"/>
                    <a:pt x="113222" y="253104"/>
                    <a:pt x="143571" y="239596"/>
                  </a:cubicBezTo>
                  <a:cubicBezTo>
                    <a:pt x="163240" y="230798"/>
                    <a:pt x="189495" y="215334"/>
                    <a:pt x="202578" y="191428"/>
                  </a:cubicBezTo>
                  <a:cubicBezTo>
                    <a:pt x="209520" y="178719"/>
                    <a:pt x="209520" y="169566"/>
                    <a:pt x="209520" y="169477"/>
                  </a:cubicBezTo>
                  <a:lnTo>
                    <a:pt x="209609" y="169477"/>
                  </a:lnTo>
                  <a:lnTo>
                    <a:pt x="209520" y="169388"/>
                  </a:lnTo>
                  <a:lnTo>
                    <a:pt x="211567" y="159345"/>
                  </a:lnTo>
                  <a:lnTo>
                    <a:pt x="230346" y="65320"/>
                  </a:lnTo>
                  <a:cubicBezTo>
                    <a:pt x="212190" y="71896"/>
                    <a:pt x="187537" y="75896"/>
                    <a:pt x="160392" y="75896"/>
                  </a:cubicBezTo>
                  <a:cubicBezTo>
                    <a:pt x="133247" y="75896"/>
                    <a:pt x="108594" y="71896"/>
                    <a:pt x="90439" y="65320"/>
                  </a:cubicBezTo>
                  <a:close/>
                  <a:moveTo>
                    <a:pt x="160392" y="25239"/>
                  </a:moveTo>
                  <a:cubicBezTo>
                    <a:pt x="140634" y="25239"/>
                    <a:pt x="121321" y="27728"/>
                    <a:pt x="106013" y="32082"/>
                  </a:cubicBezTo>
                  <a:cubicBezTo>
                    <a:pt x="99071" y="34037"/>
                    <a:pt x="93998" y="36081"/>
                    <a:pt x="90350" y="37948"/>
                  </a:cubicBezTo>
                  <a:cubicBezTo>
                    <a:pt x="93998" y="39725"/>
                    <a:pt x="99071" y="41858"/>
                    <a:pt x="106013" y="43813"/>
                  </a:cubicBezTo>
                  <a:cubicBezTo>
                    <a:pt x="121321" y="48168"/>
                    <a:pt x="140634" y="50567"/>
                    <a:pt x="160392" y="50567"/>
                  </a:cubicBezTo>
                  <a:cubicBezTo>
                    <a:pt x="180150" y="50567"/>
                    <a:pt x="199463" y="48168"/>
                    <a:pt x="214771" y="43813"/>
                  </a:cubicBezTo>
                  <a:cubicBezTo>
                    <a:pt x="221713" y="41858"/>
                    <a:pt x="226786" y="39725"/>
                    <a:pt x="230435" y="37948"/>
                  </a:cubicBezTo>
                  <a:cubicBezTo>
                    <a:pt x="226786" y="36081"/>
                    <a:pt x="221713" y="34037"/>
                    <a:pt x="214771" y="32082"/>
                  </a:cubicBezTo>
                  <a:cubicBezTo>
                    <a:pt x="199463" y="27728"/>
                    <a:pt x="180150" y="25239"/>
                    <a:pt x="160392" y="25239"/>
                  </a:cubicBezTo>
                  <a:close/>
                  <a:moveTo>
                    <a:pt x="160392" y="0"/>
                  </a:moveTo>
                  <a:cubicBezTo>
                    <a:pt x="216373" y="0"/>
                    <a:pt x="261674" y="16974"/>
                    <a:pt x="261674" y="37948"/>
                  </a:cubicBezTo>
                  <a:cubicBezTo>
                    <a:pt x="261674" y="39903"/>
                    <a:pt x="261318" y="41769"/>
                    <a:pt x="260517" y="43636"/>
                  </a:cubicBezTo>
                  <a:lnTo>
                    <a:pt x="236398" y="164322"/>
                  </a:lnTo>
                  <a:cubicBezTo>
                    <a:pt x="388321" y="401341"/>
                    <a:pt x="288819" y="595791"/>
                    <a:pt x="288819" y="595791"/>
                  </a:cubicBezTo>
                  <a:cubicBezTo>
                    <a:pt x="288819" y="595791"/>
                    <a:pt x="265768" y="604767"/>
                    <a:pt x="161193" y="606722"/>
                  </a:cubicBezTo>
                  <a:lnTo>
                    <a:pt x="159591" y="606722"/>
                  </a:lnTo>
                  <a:cubicBezTo>
                    <a:pt x="55106" y="604767"/>
                    <a:pt x="31966" y="595791"/>
                    <a:pt x="31966" y="595791"/>
                  </a:cubicBezTo>
                  <a:cubicBezTo>
                    <a:pt x="31966" y="595791"/>
                    <a:pt x="-9597" y="514385"/>
                    <a:pt x="2062" y="392809"/>
                  </a:cubicBezTo>
                  <a:cubicBezTo>
                    <a:pt x="2151" y="392365"/>
                    <a:pt x="2151" y="391921"/>
                    <a:pt x="2240" y="391388"/>
                  </a:cubicBezTo>
                  <a:cubicBezTo>
                    <a:pt x="8826" y="325268"/>
                    <a:pt x="31165" y="247417"/>
                    <a:pt x="84476" y="164322"/>
                  </a:cubicBezTo>
                  <a:lnTo>
                    <a:pt x="60268" y="43636"/>
                  </a:lnTo>
                  <a:cubicBezTo>
                    <a:pt x="59556" y="41769"/>
                    <a:pt x="59111" y="39903"/>
                    <a:pt x="59111" y="37948"/>
                  </a:cubicBezTo>
                  <a:cubicBezTo>
                    <a:pt x="59111" y="16974"/>
                    <a:pt x="104500" y="0"/>
                    <a:pt x="160392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4274" y="2732639"/>
            <a:ext cx="5006745" cy="36354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ripple/>
        <p:sndAc>
          <p:endSnd/>
        </p:sndAc>
      </p:transition>
    </mc:Choice>
    <mc:Fallback>
      <p:transition spd="slow" advTm="300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雷锋PPT网 www.lfppt.com"/>
          <p:cNvSpPr>
            <a:spLocks noGrp="1"/>
          </p:cNvSpPr>
          <p:nvPr>
            <p:ph type="title" idx="4294967295"/>
          </p:nvPr>
        </p:nvSpPr>
        <p:spPr>
          <a:xfrm>
            <a:off x="3832470" y="1838773"/>
            <a:ext cx="8024170" cy="1143000"/>
          </a:xfrm>
        </p:spPr>
        <p:txBody>
          <a:bodyPr/>
          <a:lstStyle/>
          <a:p>
            <a:pPr marL="0" indent="0" algn="l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zh-CN" altLang="en-US" sz="7200" dirty="0">
                <a:solidFill>
                  <a:srgbClr val="191D34"/>
                </a:solidFill>
                <a:latin typeface="+mn-lt"/>
                <a:ea typeface="+mn-ea"/>
                <a:cs typeface="+mn-ea"/>
                <a:sym typeface="+mn-lt"/>
              </a:rPr>
              <a:t>食物的相生相克</a:t>
            </a:r>
            <a:endParaRPr lang="zh-CN" altLang="en-US" sz="7200" dirty="0">
              <a:solidFill>
                <a:srgbClr val="191D34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69545" y="1558630"/>
            <a:ext cx="332585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dirty="0">
                <a:solidFill>
                  <a:srgbClr val="191D34"/>
                </a:solidFill>
                <a:latin typeface="Adobe Garamond Pro Bold" panose="02020702060506020403" pitchFamily="18" charset="0"/>
                <a:ea typeface="Tanuki Permanent Marker" panose="02000600000000000000" pitchFamily="2" charset="-128"/>
              </a:rPr>
              <a:t>04</a:t>
            </a:r>
            <a:endParaRPr lang="zh-CN" altLang="en-US" sz="11500" dirty="0">
              <a:solidFill>
                <a:srgbClr val="191D34"/>
              </a:solidFill>
              <a:latin typeface="Adobe Garamond Pro Bold" panose="02020702060506020403" pitchFamily="18" charset="0"/>
              <a:ea typeface="Tanuki Permanent Marker" panose="02000600000000000000" pitchFamily="2" charset="-128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8832304" y="2747489"/>
            <a:ext cx="2559349" cy="387128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210827" y="4288024"/>
            <a:ext cx="2312979" cy="2569976"/>
          </a:xfrm>
          <a:prstGeom prst="rect">
            <a:avLst/>
          </a:prstGeom>
        </p:spPr>
      </p:pic>
      <p:sp>
        <p:nvSpPr>
          <p:cNvPr id="10" name="内容占位符 2"/>
          <p:cNvSpPr txBox="1"/>
          <p:nvPr/>
        </p:nvSpPr>
        <p:spPr bwMode="auto">
          <a:xfrm>
            <a:off x="2495600" y="3576893"/>
            <a:ext cx="5163450" cy="1150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228600" indent="-182880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548005" indent="-182880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22325" indent="-182880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097280" indent="-182880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389380" indent="-182880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1664335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625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eaLnBrk="1" hangingPunct="1">
              <a:lnSpc>
                <a:spcPct val="150000"/>
              </a:lnSpc>
              <a:buFont typeface="Georgia" panose="02040502050405020303" pitchFamily="18" charset="0"/>
              <a:buNone/>
              <a:defRPr/>
            </a:pPr>
            <a:r>
              <a:rPr lang="zh-CN" altLang="en-US" sz="1600" b="1" dirty="0">
                <a:cs typeface="+mn-ea"/>
                <a:sym typeface="+mn-lt"/>
              </a:rPr>
              <a:t>相生：</a:t>
            </a:r>
            <a:r>
              <a:rPr lang="zh-CN" altLang="en-US" sz="1600" dirty="0">
                <a:cs typeface="+mn-ea"/>
                <a:sym typeface="+mn-lt"/>
              </a:rPr>
              <a:t>指食物相互配合使用，可起到相互加强的作用。</a:t>
            </a:r>
            <a:endParaRPr lang="en-US" altLang="zh-CN" sz="1600" dirty="0">
              <a:cs typeface="+mn-ea"/>
              <a:sym typeface="+mn-lt"/>
            </a:endParaRPr>
          </a:p>
          <a:p>
            <a:pPr marL="45720" indent="0" eaLnBrk="1" hangingPunct="1">
              <a:lnSpc>
                <a:spcPct val="150000"/>
              </a:lnSpc>
              <a:buFont typeface="Georgia" panose="02040502050405020303" pitchFamily="18" charset="0"/>
              <a:buNone/>
              <a:defRPr/>
            </a:pPr>
            <a:r>
              <a:rPr lang="zh-CN" altLang="en-US" sz="1600" b="1" dirty="0">
                <a:cs typeface="+mn-ea"/>
                <a:sym typeface="+mn-lt"/>
              </a:rPr>
              <a:t>相克：</a:t>
            </a:r>
            <a:r>
              <a:rPr lang="zh-CN" altLang="en-US" sz="1600" dirty="0">
                <a:cs typeface="+mn-ea"/>
                <a:sym typeface="+mn-lt"/>
              </a:rPr>
              <a:t>指两种食物合用，可能产生不良作用。</a:t>
            </a:r>
            <a:endParaRPr lang="zh-CN" altLang="en-US" sz="1600" dirty="0">
              <a:cs typeface="+mn-ea"/>
              <a:sym typeface="+mn-lt"/>
            </a:endParaRPr>
          </a:p>
          <a:p>
            <a:pPr marL="45720" indent="0" eaLnBrk="1" hangingPunct="1">
              <a:buFont typeface="Georgia" panose="02040502050405020303" pitchFamily="18" charset="0"/>
              <a:buNone/>
            </a:pPr>
            <a:endParaRPr lang="zh-CN" altLang="en-US" sz="1600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airplane"/>
        <p:sndAc>
          <p:endSnd/>
        </p:sndAc>
      </p:transition>
    </mc:Choice>
    <mc:Fallback>
      <p:transition spd="slow" advTm="300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3687645" y="2276262"/>
            <a:ext cx="956738" cy="77650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644383" y="1060795"/>
            <a:ext cx="2438136" cy="243813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374272" y="945951"/>
            <a:ext cx="2248229" cy="2248229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7387945" y="1867172"/>
            <a:ext cx="3574842" cy="1156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木耳与莴笋同食可增强食欲、刺激消化，对高血压高血脂、糖尿病、心脑血管疾病有预防作用。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3674052" y="4876384"/>
            <a:ext cx="956738" cy="776509"/>
          </a:xfrm>
          <a:prstGeom prst="rect">
            <a:avLst/>
          </a:prstGeom>
        </p:spPr>
      </p:pic>
      <p:sp>
        <p:nvSpPr>
          <p:cNvPr id="38" name="矩形 37"/>
          <p:cNvSpPr/>
          <p:nvPr/>
        </p:nvSpPr>
        <p:spPr>
          <a:xfrm>
            <a:off x="7387945" y="4209904"/>
            <a:ext cx="3574842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花菜含维生素矿物质，与鸡肉同食可益气壮骨，增强肝脏解毒作用。有提高免疫力，预防感冒的作用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862170" y="4118868"/>
            <a:ext cx="2220349" cy="1665262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559497" y="4023350"/>
            <a:ext cx="1809130" cy="18237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3000">
        <p14:warp dir="in"/>
        <p:sndAc>
          <p:endSnd/>
        </p:sndAc>
      </p:transition>
    </mc:Choice>
    <mc:Fallback>
      <p:transition spd="slow" advTm="300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3687645" y="2276262"/>
            <a:ext cx="956738" cy="776509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7387944" y="1867172"/>
            <a:ext cx="36766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豆腐与香菇同食可清热解毒，补气生津，化痰理气，是抗癌、降血压的良好菜肴。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3674052" y="4876384"/>
            <a:ext cx="956738" cy="776509"/>
          </a:xfrm>
          <a:prstGeom prst="rect">
            <a:avLst/>
          </a:prstGeom>
        </p:spPr>
      </p:pic>
      <p:sp>
        <p:nvSpPr>
          <p:cNvPr id="38" name="矩形 37"/>
          <p:cNvSpPr/>
          <p:nvPr/>
        </p:nvSpPr>
        <p:spPr>
          <a:xfrm>
            <a:off x="7387944" y="4209904"/>
            <a:ext cx="41086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芹菜和西红柿都有明显的降压作用。两者同食可健胃、消食。对高血压、高血脂适宜。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664486" y="1556911"/>
            <a:ext cx="2178422" cy="14978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862170" y="1867172"/>
            <a:ext cx="2296206" cy="105805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069993" y="4365104"/>
            <a:ext cx="1853052" cy="155656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637829" y="4301463"/>
            <a:ext cx="2169559" cy="147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3000">
        <p14:warp dir="in"/>
        <p:sndAc>
          <p:endSnd/>
        </p:sndAc>
      </p:transition>
    </mc:Choice>
    <mc:Fallback>
      <p:transition spd="slow" advTm="300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3687645" y="2276262"/>
            <a:ext cx="956738" cy="776509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7387944" y="1867172"/>
            <a:ext cx="3676607" cy="787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黑木耳和白萝卜同食可导致皮炎、皮癣、老年斑，应尽量避免。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3674052" y="4876384"/>
            <a:ext cx="956738" cy="776509"/>
          </a:xfrm>
          <a:prstGeom prst="rect">
            <a:avLst/>
          </a:prstGeom>
        </p:spPr>
      </p:pic>
      <p:sp>
        <p:nvSpPr>
          <p:cNvPr id="38" name="矩形 37"/>
          <p:cNvSpPr/>
          <p:nvPr/>
        </p:nvSpPr>
        <p:spPr>
          <a:xfrm>
            <a:off x="7387944" y="4209904"/>
            <a:ext cx="4108656" cy="787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土豆与柿子长期同食可导致尿结石、肾结石，应尽量避免同食。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374272" y="945951"/>
            <a:ext cx="2248229" cy="22482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023295" y="1255168"/>
            <a:ext cx="1875342" cy="204218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842410" y="3872050"/>
            <a:ext cx="2250754" cy="225075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374272" y="4013124"/>
            <a:ext cx="2325089" cy="19686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3000">
        <p14:warp dir="in"/>
        <p:sndAc>
          <p:endSnd/>
        </p:sndAc>
      </p:transition>
    </mc:Choice>
    <mc:Fallback>
      <p:transition spd="slow" advTm="300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3687645" y="2276262"/>
            <a:ext cx="956738" cy="776509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7387944" y="1867172"/>
            <a:ext cx="3676607" cy="787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菠菜含鞣酸丰富，与牛奶同食易引起消化不良，长期食用易患结石。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3674052" y="4876384"/>
            <a:ext cx="956738" cy="776509"/>
          </a:xfrm>
          <a:prstGeom prst="rect">
            <a:avLst/>
          </a:prstGeom>
        </p:spPr>
      </p:pic>
      <p:sp>
        <p:nvSpPr>
          <p:cNvPr id="38" name="矩形 37"/>
          <p:cNvSpPr/>
          <p:nvPr/>
        </p:nvSpPr>
        <p:spPr>
          <a:xfrm>
            <a:off x="7372120" y="4477115"/>
            <a:ext cx="4108656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虾肉内含“五价砷”，与西红柿同食会被还原成“三价砷”，应慎用。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069993" y="4365104"/>
            <a:ext cx="1853052" cy="155656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429492" y="3769324"/>
            <a:ext cx="2214120" cy="22141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290104" y="843175"/>
            <a:ext cx="2492896" cy="249289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843819" y="936593"/>
            <a:ext cx="2420888" cy="24208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3000">
        <p14:warp dir="in"/>
        <p:sndAc>
          <p:endSnd/>
        </p:sndAc>
      </p:transition>
    </mc:Choice>
    <mc:Fallback>
      <p:transition spd="slow" advTm="300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513" y="5229200"/>
            <a:ext cx="2143812" cy="2160240"/>
          </a:xfrm>
          <a:prstGeom prst="rect">
            <a:avLst/>
          </a:prstGeom>
        </p:spPr>
      </p:pic>
      <p:sp>
        <p:nvSpPr>
          <p:cNvPr id="27" name="标题 11"/>
          <p:cNvSpPr txBox="1"/>
          <p:nvPr/>
        </p:nvSpPr>
        <p:spPr>
          <a:xfrm>
            <a:off x="3937130" y="2972604"/>
            <a:ext cx="5462389" cy="90111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19405" indent="-319405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405" indent="-319405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Trebuchet MS" panose="020B0603020202020204" pitchFamily="34" charset="0"/>
                <a:ea typeface="方正姚体" pitchFamily="2" charset="-122"/>
              </a:defRPr>
            </a:lvl2pPr>
            <a:lvl3pPr marL="319405" indent="-319405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Trebuchet MS" panose="020B0603020202020204" pitchFamily="34" charset="0"/>
                <a:ea typeface="方正姚体" pitchFamily="2" charset="-122"/>
              </a:defRPr>
            </a:lvl3pPr>
            <a:lvl4pPr marL="319405" indent="-319405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Trebuchet MS" panose="020B0603020202020204" pitchFamily="34" charset="0"/>
                <a:ea typeface="方正姚体" pitchFamily="2" charset="-122"/>
              </a:defRPr>
            </a:lvl4pPr>
            <a:lvl5pPr marL="319405" indent="-319405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Trebuchet MS" panose="020B0603020202020204" pitchFamily="34" charset="0"/>
                <a:ea typeface="方正姚体" pitchFamily="2" charset="-122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eaLnBrk="1" hangingPunct="1">
              <a:buFont typeface="Georgia" panose="02040502050405020303" pitchFamily="18" charset="0"/>
              <a:buNone/>
              <a:defRPr/>
            </a:pPr>
            <a:r>
              <a:rPr lang="zh-CN" altLang="en-US" sz="7200" dirty="0">
                <a:solidFill>
                  <a:srgbClr val="4E8D32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  <a:cs typeface="+mn-ea"/>
                <a:sym typeface="+mn-lt"/>
              </a:rPr>
              <a:t>谢谢聆听</a:t>
            </a:r>
            <a:endParaRPr lang="zh-CN" altLang="en-US" sz="7200" dirty="0">
              <a:solidFill>
                <a:srgbClr val="4E8D32"/>
              </a:solidFill>
              <a:latin typeface="苏新诗古印宋简" panose="02010609000101010101" pitchFamily="49" charset="-122"/>
              <a:ea typeface="苏新诗古印宋简" panose="02010609000101010101" pitchFamily="49" charset="-122"/>
              <a:cs typeface="+mn-ea"/>
              <a:sym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937130" y="2527219"/>
            <a:ext cx="4048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ea"/>
              </a:rPr>
              <a:t>Enjoy Your Heathy Life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+mn-lt"/>
              <a:ea typeface="+mn-ea"/>
              <a:cs typeface="+mn-ea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816532" y="5145086"/>
            <a:ext cx="1388466" cy="16781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  <p:sndAc>
          <p:endSnd/>
        </p:sndAc>
      </p:transition>
    </mc:Choice>
    <mc:Fallback>
      <p:transition spd="slow" advTm="300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雷锋PPT网 www.lfppt.com"/>
          <p:cNvSpPr>
            <a:spLocks noGrp="1"/>
          </p:cNvSpPr>
          <p:nvPr>
            <p:ph type="title" idx="4294967295"/>
          </p:nvPr>
        </p:nvSpPr>
        <p:spPr>
          <a:xfrm>
            <a:off x="3832470" y="1838773"/>
            <a:ext cx="5479279" cy="1143000"/>
          </a:xfrm>
        </p:spPr>
        <p:txBody>
          <a:bodyPr/>
          <a:lstStyle/>
          <a:p>
            <a:pPr marL="0" indent="0" algn="l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zh-CN" altLang="en-US" sz="7200" dirty="0">
                <a:solidFill>
                  <a:srgbClr val="191D34"/>
                </a:solidFill>
                <a:latin typeface="+mn-lt"/>
                <a:ea typeface="+mn-ea"/>
                <a:cs typeface="+mn-ea"/>
                <a:sym typeface="+mn-lt"/>
              </a:rPr>
              <a:t>食色生活</a:t>
            </a:r>
            <a:endParaRPr lang="zh-CN" altLang="en-US" sz="7200" dirty="0">
              <a:solidFill>
                <a:srgbClr val="191D34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243" name="内容占位符 2"/>
          <p:cNvSpPr>
            <a:spLocks noGrp="1"/>
          </p:cNvSpPr>
          <p:nvPr>
            <p:ph sz="quarter" idx="4294967295"/>
          </p:nvPr>
        </p:nvSpPr>
        <p:spPr>
          <a:xfrm>
            <a:off x="2571223" y="3700821"/>
            <a:ext cx="6740525" cy="826048"/>
          </a:xfrm>
        </p:spPr>
        <p:txBody>
          <a:bodyPr/>
          <a:lstStyle/>
          <a:p>
            <a:pPr marL="45720" indent="0" eaLnBrk="1" hangingPunct="1">
              <a:buNone/>
            </a:pPr>
            <a:r>
              <a:rPr lang="zh-CN" altLang="en-US" sz="1800" dirty="0">
                <a:cs typeface="+mn-ea"/>
                <a:sym typeface="+mn-lt"/>
              </a:rPr>
              <a:t>找对颜色，吃对食物，</a:t>
            </a:r>
            <a:endParaRPr lang="en-US" altLang="zh-CN" sz="1800" dirty="0">
              <a:cs typeface="+mn-ea"/>
              <a:sym typeface="+mn-lt"/>
            </a:endParaRPr>
          </a:p>
          <a:p>
            <a:pPr marL="45720" indent="0" eaLnBrk="1" hangingPunct="1">
              <a:buNone/>
            </a:pPr>
            <a:r>
              <a:rPr lang="zh-CN" altLang="en-US" sz="1800" dirty="0">
                <a:cs typeface="+mn-ea"/>
                <a:sym typeface="+mn-lt"/>
              </a:rPr>
              <a:t>不同颜色的食物有不同功效。</a:t>
            </a:r>
            <a:endParaRPr lang="zh-CN" altLang="en-US" sz="1800" dirty="0"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69545" y="1558630"/>
            <a:ext cx="332585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dirty="0">
                <a:solidFill>
                  <a:srgbClr val="191D34"/>
                </a:solidFill>
                <a:latin typeface="Adobe Garamond Pro Bold" panose="02020702060506020403" pitchFamily="18" charset="0"/>
                <a:ea typeface="Tanuki Permanent Marker" panose="02000600000000000000" pitchFamily="2" charset="-128"/>
              </a:rPr>
              <a:t>01</a:t>
            </a:r>
            <a:endParaRPr lang="zh-CN" altLang="en-US" sz="11500" dirty="0">
              <a:solidFill>
                <a:srgbClr val="191D34"/>
              </a:solidFill>
              <a:latin typeface="Adobe Garamond Pro Bold" panose="02020702060506020403" pitchFamily="18" charset="0"/>
              <a:ea typeface="Tanuki Permanent Marker" panose="02000600000000000000" pitchFamily="2" charset="-128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46065" y="2636912"/>
            <a:ext cx="5331367" cy="28989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096000" y="4781356"/>
            <a:ext cx="3503666" cy="19442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airplane"/>
        <p:sndAc>
          <p:endSnd/>
        </p:sndAc>
      </p:transition>
    </mc:Choice>
    <mc:Fallback>
      <p:transition spd="slow" advTm="300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24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1019713" y="867488"/>
            <a:ext cx="8085276" cy="744892"/>
          </a:xfrm>
        </p:spPr>
        <p:txBody>
          <a:bodyPr>
            <a:normAutofit/>
          </a:bodyPr>
          <a:lstStyle/>
          <a:p>
            <a:pPr marL="0" indent="0" algn="l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zh-CN" altLang="en-US" sz="4000" dirty="0">
                <a:solidFill>
                  <a:srgbClr val="EE031B"/>
                </a:solidFill>
                <a:latin typeface="+mn-lt"/>
                <a:ea typeface="+mn-ea"/>
                <a:cs typeface="+mn-ea"/>
                <a:sym typeface="+mn-lt"/>
              </a:rPr>
              <a:t>红色食物</a:t>
            </a:r>
            <a:r>
              <a:rPr lang="en-US" altLang="zh-CN" sz="4000" dirty="0">
                <a:solidFill>
                  <a:srgbClr val="EE031B"/>
                </a:solidFill>
                <a:latin typeface="+mn-lt"/>
                <a:ea typeface="+mn-ea"/>
                <a:cs typeface="+mn-ea"/>
                <a:sym typeface="+mn-lt"/>
              </a:rPr>
              <a:t>——</a:t>
            </a:r>
            <a:r>
              <a:rPr lang="zh-CN" altLang="en-US" sz="4000" dirty="0">
                <a:solidFill>
                  <a:srgbClr val="EE031B"/>
                </a:solidFill>
                <a:latin typeface="+mn-lt"/>
                <a:ea typeface="+mn-ea"/>
                <a:cs typeface="+mn-ea"/>
                <a:sym typeface="+mn-lt"/>
              </a:rPr>
              <a:t>减轻疲劳预防感冒 </a:t>
            </a:r>
            <a:endParaRPr lang="zh-CN" altLang="en-US" sz="4000" dirty="0">
              <a:solidFill>
                <a:srgbClr val="EE031B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雷锋PPT网 www.lfppt.com"/>
          <p:cNvSpPr txBox="1"/>
          <p:nvPr/>
        </p:nvSpPr>
        <p:spPr>
          <a:xfrm>
            <a:off x="949128" y="1747624"/>
            <a:ext cx="11233248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191D34"/>
                </a:solidFill>
                <a:latin typeface="+mn-lt"/>
                <a:ea typeface="+mn-ea"/>
                <a:cs typeface="+mn-ea"/>
                <a:sym typeface="+mn-lt"/>
              </a:rPr>
              <a:t>上榜食物 </a:t>
            </a:r>
            <a:r>
              <a:rPr lang="zh-CN" altLang="en-US" sz="2000" dirty="0">
                <a:solidFill>
                  <a:srgbClr val="191D34"/>
                </a:solidFill>
                <a:latin typeface="+mn-lt"/>
                <a:ea typeface="+mn-ea"/>
                <a:cs typeface="+mn-ea"/>
                <a:sym typeface="+mn-lt"/>
              </a:rPr>
              <a:t>：红辣椒、胡萝卜，洋葱、红枣、番茄、红薯、山楂、苹果、草莓、老南瓜</a:t>
            </a:r>
            <a:endParaRPr lang="zh-CN" altLang="en-US" sz="2000" dirty="0">
              <a:solidFill>
                <a:srgbClr val="191D34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856128" y="4747741"/>
            <a:ext cx="1990227" cy="176397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415505" y="4886853"/>
            <a:ext cx="2027405" cy="17030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106263" y="4653249"/>
            <a:ext cx="2479414" cy="190798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071664" y="2132856"/>
            <a:ext cx="2780928" cy="278092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57538" y="2524907"/>
            <a:ext cx="2752267" cy="169438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6217951" y="2664443"/>
            <a:ext cx="2256038" cy="196177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9076141" y="2865862"/>
            <a:ext cx="2427584" cy="1398184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9497775" y="4374810"/>
            <a:ext cx="2215063" cy="22150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airplane"/>
        <p:sndAc>
          <p:endSnd/>
        </p:sndAc>
      </p:transition>
    </mc:Choice>
    <mc:Fallback>
      <p:transition spd="slow" advTm="300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雷锋PPT网 www.lfppt.com"/>
          <p:cNvSpPr>
            <a:spLocks noGrp="1"/>
          </p:cNvSpPr>
          <p:nvPr>
            <p:ph sz="quarter" idx="4294967295"/>
          </p:nvPr>
        </p:nvSpPr>
        <p:spPr>
          <a:xfrm>
            <a:off x="932839" y="1711611"/>
            <a:ext cx="8928992" cy="5218112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rgbClr val="191D34"/>
                </a:solidFill>
                <a:latin typeface="+mj-ea"/>
                <a:ea typeface="+mj-ea"/>
                <a:cs typeface="+mn-ea"/>
                <a:sym typeface="+mn-lt"/>
              </a:rPr>
              <a:t>假如你生来体质较弱，易受感冒病毒的侵扰，或者已经被感冒缠上了，红色食物会助你一臂之力。红色食物有助于减轻疲劳，并且有驱寒作用，预防癌症、增强记忆力，可以令人精神抖擞，增强自信及意志力，使人充满力量。</a:t>
            </a:r>
            <a:endParaRPr lang="zh-CN" altLang="en-US" sz="1600" dirty="0">
              <a:solidFill>
                <a:srgbClr val="191D34"/>
              </a:solidFill>
              <a:latin typeface="+mj-ea"/>
              <a:ea typeface="+mj-ea"/>
              <a:cs typeface="+mn-ea"/>
              <a:sym typeface="+mn-lt"/>
            </a:endParaRPr>
          </a:p>
          <a:p>
            <a:pPr marL="45720" indent="0"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endParaRPr lang="zh-CN" altLang="en-US" sz="1600" dirty="0">
              <a:solidFill>
                <a:srgbClr val="191D34"/>
              </a:solidFill>
              <a:latin typeface="+mj-ea"/>
              <a:ea typeface="+mj-ea"/>
              <a:cs typeface="+mn-ea"/>
              <a:sym typeface="+mn-lt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rgbClr val="191D34"/>
                </a:solidFill>
                <a:latin typeface="+mj-ea"/>
                <a:ea typeface="+mj-ea"/>
                <a:cs typeface="+mn-ea"/>
                <a:sym typeface="+mn-lt"/>
              </a:rPr>
              <a:t>颜色较辣椒稍浅一些的胡萝卜，所含的胡萝卜素可在体内转化为维生素</a:t>
            </a:r>
            <a:r>
              <a:rPr lang="en-US" altLang="zh-CN" sz="1600" dirty="0">
                <a:solidFill>
                  <a:srgbClr val="191D34"/>
                </a:solidFill>
                <a:latin typeface="+mj-ea"/>
                <a:ea typeface="+mj-ea"/>
                <a:cs typeface="+mn-ea"/>
                <a:sym typeface="+mn-lt"/>
              </a:rPr>
              <a:t>A</a:t>
            </a:r>
            <a:r>
              <a:rPr lang="zh-CN" altLang="en-US" sz="1600" dirty="0">
                <a:solidFill>
                  <a:srgbClr val="191D34"/>
                </a:solidFill>
                <a:latin typeface="+mj-ea"/>
                <a:ea typeface="+mj-ea"/>
                <a:cs typeface="+mn-ea"/>
                <a:sym typeface="+mn-lt"/>
              </a:rPr>
              <a:t>，发挥护卫人体上皮组织如呼吸道黏膜的作用</a:t>
            </a:r>
            <a:r>
              <a:rPr lang="en-US" altLang="zh-CN" sz="1600" dirty="0">
                <a:solidFill>
                  <a:srgbClr val="191D34"/>
                </a:solidFill>
                <a:latin typeface="+mj-ea"/>
                <a:ea typeface="+mj-ea"/>
                <a:cs typeface="+mn-ea"/>
                <a:sym typeface="+mn-lt"/>
              </a:rPr>
              <a:t>.</a:t>
            </a:r>
            <a:endParaRPr lang="en-US" altLang="zh-CN" sz="1600" dirty="0">
              <a:solidFill>
                <a:srgbClr val="191D34"/>
              </a:solidFill>
              <a:latin typeface="+mj-ea"/>
              <a:ea typeface="+mj-ea"/>
              <a:cs typeface="+mn-ea"/>
              <a:sym typeface="+mn-lt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1600" dirty="0">
              <a:solidFill>
                <a:srgbClr val="191D34"/>
              </a:solidFill>
              <a:latin typeface="+mj-ea"/>
              <a:ea typeface="+mj-ea"/>
              <a:cs typeface="+mn-ea"/>
              <a:sym typeface="+mn-lt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rgbClr val="191D34"/>
                </a:solidFill>
                <a:latin typeface="+mj-ea"/>
                <a:ea typeface="+mj-ea"/>
                <a:cs typeface="+mn-ea"/>
                <a:sym typeface="+mn-lt"/>
              </a:rPr>
              <a:t>常食之同样可以增强人体抗御感冒的能力。 </a:t>
            </a:r>
            <a:endParaRPr lang="zh-CN" altLang="en-US" sz="1600" dirty="0">
              <a:solidFill>
                <a:srgbClr val="191D34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03585" y="1018282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+mj-ea"/>
                <a:ea typeface="+mj-ea"/>
              </a:rPr>
              <a:t>红色食物的功能</a:t>
            </a:r>
            <a:endParaRPr lang="zh-CN" altLang="en-US" sz="28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wind"/>
        <p:sndAc>
          <p:endSnd/>
        </p:sndAc>
      </p:transition>
    </mc:Choice>
    <mc:Fallback>
      <p:transition spd="slow" advTm="300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build="p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雷锋PPT网 www.lfppt.com"/>
          <p:cNvSpPr>
            <a:spLocks noGrp="1"/>
          </p:cNvSpPr>
          <p:nvPr>
            <p:ph type="title" idx="4294967295"/>
          </p:nvPr>
        </p:nvSpPr>
        <p:spPr>
          <a:xfrm>
            <a:off x="1271464" y="980728"/>
            <a:ext cx="7848872" cy="735318"/>
          </a:xfrm>
        </p:spPr>
        <p:txBody>
          <a:bodyPr/>
          <a:lstStyle/>
          <a:p>
            <a:pPr marL="0" indent="0" algn="l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zh-CN" altLang="en-US" sz="3600" dirty="0">
                <a:solidFill>
                  <a:srgbClr val="6A2D7B"/>
                </a:solidFill>
                <a:latin typeface="+mn-lt"/>
                <a:ea typeface="+mn-ea"/>
                <a:cs typeface="+mn-ea"/>
                <a:sym typeface="+mn-lt"/>
              </a:rPr>
              <a:t>蓝紫色食物</a:t>
            </a:r>
            <a:r>
              <a:rPr lang="en-US" altLang="zh-CN" sz="3600" dirty="0">
                <a:solidFill>
                  <a:srgbClr val="6A2D7B"/>
                </a:solidFill>
                <a:latin typeface="+mn-lt"/>
                <a:ea typeface="+mn-ea"/>
                <a:cs typeface="+mn-ea"/>
                <a:sym typeface="+mn-lt"/>
              </a:rPr>
              <a:t>——</a:t>
            </a:r>
            <a:r>
              <a:rPr lang="zh-CN" altLang="en-US" sz="3600" dirty="0">
                <a:solidFill>
                  <a:srgbClr val="6A2D7B"/>
                </a:solidFill>
                <a:latin typeface="+mn-lt"/>
                <a:ea typeface="+mn-ea"/>
                <a:cs typeface="+mn-ea"/>
                <a:sym typeface="+mn-lt"/>
              </a:rPr>
              <a:t>益寿的天然“良药” </a:t>
            </a:r>
            <a:endParaRPr lang="zh-CN" altLang="en-US" sz="3600" dirty="0">
              <a:solidFill>
                <a:srgbClr val="6A2D7B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4294967295"/>
          </p:nvPr>
        </p:nvSpPr>
        <p:spPr>
          <a:xfrm>
            <a:off x="1271464" y="1830369"/>
            <a:ext cx="7677150" cy="576263"/>
          </a:xfrm>
        </p:spPr>
        <p:txBody>
          <a:bodyPr rtlCol="0">
            <a:normAutofit/>
          </a:bodyPr>
          <a:lstStyle/>
          <a:p>
            <a:pPr marL="45720" indent="0" eaLnBrk="1" fontAlgn="auto" hangingPunct="1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zh-CN" altLang="en-US" b="1" dirty="0">
                <a:solidFill>
                  <a:srgbClr val="191D34"/>
                </a:solidFill>
                <a:cs typeface="+mn-ea"/>
                <a:sym typeface="+mn-lt"/>
              </a:rPr>
              <a:t>上榜食物</a:t>
            </a:r>
            <a:r>
              <a:rPr lang="zh-CN" altLang="en-US" dirty="0">
                <a:solidFill>
                  <a:srgbClr val="191D34"/>
                </a:solidFill>
                <a:cs typeface="+mn-ea"/>
                <a:sym typeface="+mn-lt"/>
              </a:rPr>
              <a:t>：黑草莓、樱桃、茄子、李子、紫葡萄、黑胡椒粉 </a:t>
            </a:r>
            <a:endParaRPr lang="zh-CN" altLang="en-US" dirty="0">
              <a:solidFill>
                <a:srgbClr val="191D34"/>
              </a:solidFill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>
            <a:off x="5056789" y="2863004"/>
            <a:ext cx="2049551" cy="1716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236090" y="3882203"/>
            <a:ext cx="2786471" cy="278647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221" y="4598636"/>
            <a:ext cx="3422953" cy="186777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932063" y="2813661"/>
            <a:ext cx="1796985" cy="13857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760314" y="4230925"/>
            <a:ext cx="1551149" cy="208902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853047" y="2078616"/>
            <a:ext cx="2726112" cy="27261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wind"/>
        <p:sndAc>
          <p:endSnd/>
        </p:sndAc>
      </p:transition>
    </mc:Choice>
    <mc:Fallback>
      <p:transition spd="slow" advTm="300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4294967295"/>
          </p:nvPr>
        </p:nvSpPr>
        <p:spPr>
          <a:xfrm>
            <a:off x="955187" y="2038659"/>
            <a:ext cx="9060100" cy="4192658"/>
          </a:xfrm>
        </p:spPr>
        <p:txBody>
          <a:bodyPr rtlCol="0">
            <a:normAutofit/>
          </a:bodyPr>
          <a:lstStyle/>
          <a:p>
            <a:pPr marL="331470" indent="-285750" eaLnBrk="1" fontAlgn="auto" hangingPunct="1">
              <a:lnSpc>
                <a:spcPct val="150000"/>
              </a:lnSpc>
              <a:buClr>
                <a:srgbClr val="6A2D7B"/>
              </a:buClr>
              <a:buFont typeface="Wingdings" panose="05000000000000000000" pitchFamily="2" charset="2"/>
              <a:buChar char="Ø"/>
              <a:defRPr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蓝紫色食物主要是指海藻类的海洋食品。其中的螺旋藻含有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18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种氨基酸，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11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种微量元素及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9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种维生素，可以健身强体，帮助消化，增强免疫力，美容保健，抗辐射等，海藻多糖还有抗肿瘤、抗艾滋病功能。 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  <a:p>
            <a:pPr marL="331470" indent="-285750" eaLnBrk="1" fontAlgn="auto" hangingPunct="1">
              <a:lnSpc>
                <a:spcPct val="150000"/>
              </a:lnSpc>
              <a:buClr>
                <a:srgbClr val="6A2D7B"/>
              </a:buClr>
              <a:buFont typeface="Wingdings" panose="05000000000000000000" pitchFamily="2" charset="2"/>
              <a:buChar char="Ø"/>
              <a:defRPr/>
            </a:pP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  <a:p>
            <a:pPr marL="331470" indent="-285750" eaLnBrk="1" fontAlgn="auto" hangingPunct="1">
              <a:lnSpc>
                <a:spcPct val="150000"/>
              </a:lnSpc>
              <a:buClr>
                <a:srgbClr val="6A2D7B"/>
              </a:buClr>
              <a:buFont typeface="Wingdings" panose="05000000000000000000" pitchFamily="2" charset="2"/>
              <a:buChar char="Ø"/>
              <a:defRPr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紫菜、紫茄子、紫葡萄等紫色食物都含丰富的维生素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C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，常吃对预防高血压、心脑血管疾病及遏制出血倾向有一定作用。 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99456" y="1124744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A2D7B"/>
                </a:solidFill>
                <a:latin typeface="+mj-ea"/>
                <a:ea typeface="+mj-ea"/>
              </a:rPr>
              <a:t>紫色食物的功能</a:t>
            </a:r>
            <a:endParaRPr lang="zh-CN" altLang="en-US" sz="2800" b="1" dirty="0">
              <a:solidFill>
                <a:srgbClr val="6A2D7B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wind"/>
        <p:sndAc>
          <p:endSnd/>
        </p:sndAc>
      </p:transition>
    </mc:Choice>
    <mc:Fallback>
      <p:transition spd="slow" advTm="300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1055440" y="937168"/>
            <a:ext cx="9333656" cy="786387"/>
          </a:xfrm>
        </p:spPr>
        <p:txBody>
          <a:bodyPr>
            <a:normAutofit/>
          </a:bodyPr>
          <a:lstStyle/>
          <a:p>
            <a:pPr marL="0" indent="0" algn="l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zh-CN" altLang="en-US" sz="3600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橙</a:t>
            </a:r>
            <a:r>
              <a:rPr lang="zh-CN" altLang="en-US" sz="3600" dirty="0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黄色食物</a:t>
            </a:r>
            <a:r>
              <a:rPr lang="en-US" altLang="zh-CN" sz="3600" dirty="0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——</a:t>
            </a:r>
            <a:r>
              <a:rPr lang="zh-CN" altLang="en-US" sz="3600" dirty="0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维生素</a:t>
            </a:r>
            <a:r>
              <a:rPr lang="en-US" altLang="zh-CN" sz="3600" dirty="0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C</a:t>
            </a:r>
            <a:r>
              <a:rPr lang="zh-CN" altLang="en-US" sz="3600" dirty="0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的天然源泉 </a:t>
            </a:r>
            <a:endParaRPr lang="zh-CN" altLang="en-US" dirty="0">
              <a:solidFill>
                <a:srgbClr val="FFC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387" name="内容占位符 2"/>
          <p:cNvSpPr>
            <a:spLocks noGrp="1"/>
          </p:cNvSpPr>
          <p:nvPr>
            <p:ph sz="quarter" idx="4294967295"/>
          </p:nvPr>
        </p:nvSpPr>
        <p:spPr>
          <a:xfrm>
            <a:off x="946595" y="1705173"/>
            <a:ext cx="7173913" cy="538163"/>
          </a:xfrm>
        </p:spPr>
        <p:txBody>
          <a:bodyPr/>
          <a:lstStyle/>
          <a:p>
            <a:pPr marL="45720" indent="0" eaLnBrk="1" hangingPunct="1">
              <a:buNone/>
            </a:pPr>
            <a:r>
              <a: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上榜食物</a:t>
            </a:r>
            <a:r>
              <a: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：玉米、黄豆、花生、杏、橘、橙、柑、柚等 </a:t>
            </a:r>
            <a:endParaRPr lang="zh-CN" altLang="en-US" sz="18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eaLnBrk="1" hangingPunct="1"/>
            <a:endParaRPr lang="zh-CN" altLang="en-US" sz="18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088043" y="4579745"/>
            <a:ext cx="2250632" cy="17817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132722" y="4249113"/>
            <a:ext cx="2520280" cy="224216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935855" y="2154274"/>
            <a:ext cx="2800309" cy="224024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779475" y="4340271"/>
            <a:ext cx="2508077" cy="226069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371998" y="2343423"/>
            <a:ext cx="2041729" cy="15005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988175" y="2057089"/>
            <a:ext cx="2128549" cy="21920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wind"/>
        <p:sndAc>
          <p:endSnd/>
        </p:sndAc>
      </p:transition>
    </mc:Choice>
    <mc:Fallback>
      <p:transition spd="slow" advTm="300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38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226157" y="1154327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</a:rPr>
              <a:t>橙黄色食物的功能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7410" name="雷锋PPT网 www.lfppt.com"/>
          <p:cNvSpPr>
            <a:spLocks noGrp="1"/>
          </p:cNvSpPr>
          <p:nvPr>
            <p:ph sz="quarter" idx="4294967295"/>
          </p:nvPr>
        </p:nvSpPr>
        <p:spPr>
          <a:xfrm>
            <a:off x="1091294" y="1677547"/>
            <a:ext cx="8775823" cy="4568825"/>
          </a:xfrm>
        </p:spPr>
        <p:txBody>
          <a:bodyPr/>
          <a:lstStyle/>
          <a:p>
            <a:pPr eaLnBrk="1" hangingPunct="1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eaLnBrk="1" hangingPunct="1">
              <a:lnSpc>
                <a:spcPct val="150000"/>
              </a:lnSpc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橙黄色食物含有丰富的胡萝卜素和维生素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，可以健脾，预防胃炎，防治夜盲症，护肝，使皮肤变得细嫩，并有中和致癌物质的作用。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eaLnBrk="1" hangingPunct="1">
              <a:lnSpc>
                <a:spcPct val="150000"/>
              </a:lnSpc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eaLnBrk="1" hangingPunct="1">
              <a:lnSpc>
                <a:spcPct val="150000"/>
              </a:lnSpc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黄色果蔬还富含两种维生素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A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和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D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。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marL="45720" indent="0" eaLnBrk="1" hangingPunct="1">
              <a:lnSpc>
                <a:spcPct val="150000"/>
              </a:lnSpc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None/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   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维生素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A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能保护胃肠黏膜，防止胃炎、胃溃疡等疾患发生；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marL="45720" indent="0" eaLnBrk="1" hangingPunct="1">
              <a:lnSpc>
                <a:spcPct val="150000"/>
              </a:lnSpc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None/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   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维生素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D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有促进钙、磷两种矿物元素吸收的作用，进而收到壮骨强筋之功，对于儿童佝偻病、青少年近视、中老年骨质疏松症等常见病有一定预防之效。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eaLnBrk="1" hangingPunct="1">
              <a:lnSpc>
                <a:spcPct val="150000"/>
              </a:lnSpc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eaLnBrk="1" hangingPunct="1">
              <a:lnSpc>
                <a:spcPct val="150000"/>
              </a:lnSpc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故这些人群偏重一点儿黄色食品无疑是明智之举。 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eaLnBrk="1" hangingPunct="1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wind"/>
        <p:sndAc>
          <p:endSnd/>
        </p:sndAc>
      </p:transition>
    </mc:Choice>
    <mc:Fallback>
      <p:transition spd="slow" advTm="300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410" grpId="0"/>
    </p:bldLst>
  </p:timing>
</p:sld>
</file>

<file path=ppt/tags/tag1.xml><?xml version="1.0" encoding="utf-8"?>
<p:tagLst xmlns:p="http://schemas.openxmlformats.org/presentationml/2006/main">
  <p:tag name="ISPRING_PRESENTATION_TITLE" val="PowerPoint 演示文稿"/>
  <p:tag name="commondata" val="eyJoZGlkIjoiNmRlYWU1ZTZjYWFkZGYyYmNmMWQ5Y2ExZTdlMmYwNjEifQ=="/>
</p:tagLst>
</file>

<file path=ppt/theme/theme1.xml><?xml version="1.0" encoding="utf-8"?>
<a:theme xmlns:a="http://schemas.openxmlformats.org/drawingml/2006/main" name="office">
  <a:themeElements>
    <a:clrScheme name="气流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gdpc1ho5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气流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Fan</Template>
  <TotalTime>0</TotalTime>
  <Words>2064</Words>
  <Application>WPS 演示</Application>
  <PresentationFormat>宽屏</PresentationFormat>
  <Paragraphs>163</Paragraphs>
  <Slides>25</Slides>
  <Notes>32</Notes>
  <HiddenSlides>0</HiddenSlides>
  <MMClips>1</MMClips>
  <ScaleCrop>false</ScaleCrop>
  <HeadingPairs>
    <vt:vector size="8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  <vt:variant>
        <vt:lpstr>自定义放映</vt:lpstr>
      </vt:variant>
      <vt:variant>
        <vt:i4>1</vt:i4>
      </vt:variant>
    </vt:vector>
  </HeadingPairs>
  <TitlesOfParts>
    <vt:vector size="44" baseType="lpstr">
      <vt:lpstr>Arial</vt:lpstr>
      <vt:lpstr>宋体</vt:lpstr>
      <vt:lpstr>Wingdings</vt:lpstr>
      <vt:lpstr>Trebuchet MS</vt:lpstr>
      <vt:lpstr>微软雅黑</vt:lpstr>
      <vt:lpstr>Georgia</vt:lpstr>
      <vt:lpstr>方正姚体</vt:lpstr>
      <vt:lpstr>苏新诗古印宋简</vt:lpstr>
      <vt:lpstr>Calibri</vt:lpstr>
      <vt:lpstr>Adobe Garamond Pro Bold</vt:lpstr>
      <vt:lpstr>Segoe Print</vt:lpstr>
      <vt:lpstr>Tanuki Permanent Marker</vt:lpstr>
      <vt:lpstr>Arial Unicode MS</vt:lpstr>
      <vt:lpstr>等线</vt:lpstr>
      <vt:lpstr>等线 Light</vt:lpstr>
      <vt:lpstr>MS UI Gothic</vt:lpstr>
      <vt:lpstr>office</vt:lpstr>
      <vt:lpstr>自定义设计方案</vt:lpstr>
      <vt:lpstr>PowerPoint 演示文稿</vt:lpstr>
      <vt:lpstr>PowerPoint 演示文稿</vt:lpstr>
      <vt:lpstr>食色生活</vt:lpstr>
      <vt:lpstr>红色食物——减轻疲劳预防感冒 </vt:lpstr>
      <vt:lpstr>PowerPoint 演示文稿</vt:lpstr>
      <vt:lpstr>蓝紫色食物——益寿的天然“良药” </vt:lpstr>
      <vt:lpstr>PowerPoint 演示文稿</vt:lpstr>
      <vt:lpstr>橙黄色食物——维生素C的天然源泉 </vt:lpstr>
      <vt:lpstr>PowerPoint 演示文稿</vt:lpstr>
      <vt:lpstr>绿色食物——肠胃天然“清道夫”  </vt:lpstr>
      <vt:lpstr>PowerPoint 演示文稿</vt:lpstr>
      <vt:lpstr>黑色食物——通便补肺抗衰老 </vt:lpstr>
      <vt:lpstr>PowerPoint 演示文稿</vt:lpstr>
      <vt:lpstr>白色食物——含纤维素可防癌 </vt:lpstr>
      <vt:lpstr>PowerPoint 演示文稿</vt:lpstr>
      <vt:lpstr>四季饮食</vt:lpstr>
      <vt:lpstr>PowerPoint 演示文稿</vt:lpstr>
      <vt:lpstr>巧吃食物治百病</vt:lpstr>
      <vt:lpstr>PowerPoint 演示文稿</vt:lpstr>
      <vt:lpstr>食物的相生相克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自定义放映 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园游会</cp:lastModifiedBy>
  <cp:revision>236</cp:revision>
  <dcterms:created xsi:type="dcterms:W3CDTF">2012-06-16T06:45:00Z</dcterms:created>
  <dcterms:modified xsi:type="dcterms:W3CDTF">2024-01-18T07:25:38Z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61B1D6C75F094AB79B1F806CDD691BBF_13</vt:lpwstr>
  </property>
  <property fmtid="{D5CDD505-2E9C-101B-9397-08002B2CF9AE}" pid="3" name="KSOProductBuildVer">
    <vt:lpwstr>2052-12.1.0.16120</vt:lpwstr>
  </property>
</Properties>
</file>