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custDataLst>
    <p:tags r:id="rId53"/>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46"/>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6.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94E148E-E0C4-4542-8BFD-BE161E497AAA}" type="doc">
      <dgm:prSet loTypeId="urn:microsoft.com/office/officeart/2005/8/layout/cycle1" loCatId="cycle" qsTypeId="urn:microsoft.com/office/officeart/2005/8/quickstyle/simple5" qsCatId="simple" csTypeId="urn:microsoft.com/office/officeart/2005/8/colors/accent0_1" csCatId="mainScheme" phldr="1"/>
      <dgm:spPr/>
      <dgm:t>
        <a:bodyPr/>
        <a:lstStyle/>
        <a:p>
          <a:endParaRPr lang="en-US"/>
        </a:p>
      </dgm:t>
    </dgm:pt>
    <dgm:pt modelId="{245E59C4-1CB5-4569-9217-BBDE7573CCC1}">
      <dgm:prSet phldrT="[文本]" custT="1"/>
      <dgm:spPr/>
      <dgm:t>
        <a:bodyPr/>
        <a:lstStyle/>
        <a:p>
          <a:r>
            <a:rPr lang="zh-CN" altLang="en-US" sz="2800" dirty="0" smtClean="0">
              <a:solidFill>
                <a:srgbClr val="002060"/>
              </a:solidFill>
              <a:latin typeface="华文楷体" pitchFamily="2" charset="-122"/>
              <a:ea typeface="华文楷体" pitchFamily="2" charset="-122"/>
            </a:rPr>
            <a:t>头痛、头晕</a:t>
          </a:r>
          <a:endParaRPr lang="en-US" sz="2800" dirty="0">
            <a:solidFill>
              <a:srgbClr val="002060"/>
            </a:solidFill>
            <a:latin typeface="华文楷体" pitchFamily="2" charset="-122"/>
            <a:ea typeface="华文楷体" pitchFamily="2" charset="-122"/>
          </a:endParaRPr>
        </a:p>
      </dgm:t>
    </dgm:pt>
    <dgm:pt modelId="{16B39C74-39B8-4C08-879E-883F56FA370A}" cxnId="{4628EA2C-CDA3-4243-93EB-C02AA2EEEECC}" type="parTrans">
      <dgm:prSet/>
      <dgm:spPr/>
      <dgm:t>
        <a:bodyPr/>
        <a:lstStyle/>
        <a:p>
          <a:endParaRPr lang="en-US"/>
        </a:p>
      </dgm:t>
    </dgm:pt>
    <dgm:pt modelId="{7B64A7EB-4ECD-4E19-8E7B-B6F60953FF29}" cxnId="{4628EA2C-CDA3-4243-93EB-C02AA2EEEECC}" type="sibTrans">
      <dgm:prSet/>
      <dgm:spPr/>
      <dgm:t>
        <a:bodyPr/>
        <a:lstStyle/>
        <a:p>
          <a:endParaRPr lang="en-US"/>
        </a:p>
      </dgm:t>
    </dgm:pt>
    <dgm:pt modelId="{7717325D-2C67-4A30-BFCF-6E42CA3C85A8}">
      <dgm:prSet phldrT="[文本]" custT="1"/>
      <dgm:spPr/>
      <dgm:t>
        <a:bodyPr/>
        <a:lstStyle/>
        <a:p>
          <a:r>
            <a:rPr lang="zh-CN" altLang="en-US" sz="2800" b="1" dirty="0" smtClean="0">
              <a:solidFill>
                <a:srgbClr val="CC3300"/>
              </a:solidFill>
              <a:latin typeface="华文楷体" pitchFamily="2" charset="-122"/>
              <a:ea typeface="华文楷体" pitchFamily="2" charset="-122"/>
            </a:rPr>
            <a:t>头胀、脸色潮红</a:t>
          </a:r>
          <a:endParaRPr lang="en-US" sz="2800" b="1" dirty="0">
            <a:solidFill>
              <a:srgbClr val="CC3300"/>
            </a:solidFill>
            <a:latin typeface="华文楷体" pitchFamily="2" charset="-122"/>
            <a:ea typeface="华文楷体" pitchFamily="2" charset="-122"/>
          </a:endParaRPr>
        </a:p>
      </dgm:t>
    </dgm:pt>
    <dgm:pt modelId="{3651F585-9BAF-4E26-B4A8-F62FFA9CB2A3}" cxnId="{6D4B777D-31AA-4E8E-AA80-7DA5DE592E0D}" type="parTrans">
      <dgm:prSet/>
      <dgm:spPr/>
      <dgm:t>
        <a:bodyPr/>
        <a:lstStyle/>
        <a:p>
          <a:endParaRPr lang="en-US"/>
        </a:p>
      </dgm:t>
    </dgm:pt>
    <dgm:pt modelId="{DB5EAD21-2677-451F-BBD3-8E33D6951A35}" cxnId="{6D4B777D-31AA-4E8E-AA80-7DA5DE592E0D}" type="sibTrans">
      <dgm:prSet/>
      <dgm:spPr/>
      <dgm:t>
        <a:bodyPr/>
        <a:lstStyle/>
        <a:p>
          <a:endParaRPr lang="en-US"/>
        </a:p>
      </dgm:t>
    </dgm:pt>
    <dgm:pt modelId="{B4EBCB45-29ED-4ED1-83E6-66E152E93BA7}">
      <dgm:prSet phldrT="[文本]" custT="1"/>
      <dgm:spPr/>
      <dgm:t>
        <a:bodyPr/>
        <a:lstStyle/>
        <a:p>
          <a:r>
            <a:rPr lang="zh-CN" altLang="en-US" sz="2800" b="1" dirty="0" smtClean="0">
              <a:solidFill>
                <a:srgbClr val="7030A0"/>
              </a:solidFill>
              <a:latin typeface="华文楷体" pitchFamily="2" charset="-122"/>
              <a:ea typeface="华文楷体" pitchFamily="2" charset="-122"/>
            </a:rPr>
            <a:t>视力突然变得模糊</a:t>
          </a:r>
          <a:endParaRPr lang="en-US" sz="2800" b="1" dirty="0">
            <a:solidFill>
              <a:srgbClr val="7030A0"/>
            </a:solidFill>
            <a:latin typeface="华文楷体" pitchFamily="2" charset="-122"/>
            <a:ea typeface="华文楷体" pitchFamily="2" charset="-122"/>
          </a:endParaRPr>
        </a:p>
      </dgm:t>
    </dgm:pt>
    <dgm:pt modelId="{602A651E-8718-4F14-ABB7-168FEAD4395B}" cxnId="{58B3AFE5-1485-46CB-8C89-FFCD9183B4BD}" type="parTrans">
      <dgm:prSet/>
      <dgm:spPr/>
      <dgm:t>
        <a:bodyPr/>
        <a:lstStyle/>
        <a:p>
          <a:endParaRPr lang="en-US"/>
        </a:p>
      </dgm:t>
    </dgm:pt>
    <dgm:pt modelId="{E7681ADC-F202-4CCA-B79B-4D6FB3A1992A}" cxnId="{58B3AFE5-1485-46CB-8C89-FFCD9183B4BD}" type="sibTrans">
      <dgm:prSet/>
      <dgm:spPr/>
      <dgm:t>
        <a:bodyPr/>
        <a:lstStyle/>
        <a:p>
          <a:endParaRPr lang="en-US"/>
        </a:p>
      </dgm:t>
    </dgm:pt>
    <dgm:pt modelId="{56C9BD6E-6327-4A63-AAD1-740FD0BE1994}">
      <dgm:prSet phldrT="[文本]" custT="1"/>
      <dgm:spPr/>
      <dgm:t>
        <a:bodyPr/>
        <a:lstStyle/>
        <a:p>
          <a:r>
            <a:rPr lang="zh-CN" altLang="en-US" sz="2800" b="1" dirty="0" smtClean="0">
              <a:solidFill>
                <a:srgbClr val="009900"/>
              </a:solidFill>
              <a:latin typeface="华文楷体" pitchFamily="2" charset="-122"/>
              <a:ea typeface="华文楷体" pitchFamily="2" charset="-122"/>
            </a:rPr>
            <a:t>眼周疼痛</a:t>
          </a:r>
          <a:endParaRPr lang="en-US" sz="2800" b="1" dirty="0">
            <a:solidFill>
              <a:srgbClr val="009900"/>
            </a:solidFill>
            <a:latin typeface="华文楷体" pitchFamily="2" charset="-122"/>
            <a:ea typeface="华文楷体" pitchFamily="2" charset="-122"/>
          </a:endParaRPr>
        </a:p>
      </dgm:t>
    </dgm:pt>
    <dgm:pt modelId="{811FB497-625A-4D82-80CF-8499B5519CB3}" cxnId="{38690E8A-4AE3-413E-B6A0-5E39060111D5}" type="parTrans">
      <dgm:prSet/>
      <dgm:spPr/>
      <dgm:t>
        <a:bodyPr/>
        <a:lstStyle/>
        <a:p>
          <a:endParaRPr lang="en-US"/>
        </a:p>
      </dgm:t>
    </dgm:pt>
    <dgm:pt modelId="{3E40ADD5-6D27-485F-81E0-5D5B41C7D790}" cxnId="{38690E8A-4AE3-413E-B6A0-5E39060111D5}" type="sibTrans">
      <dgm:prSet/>
      <dgm:spPr/>
      <dgm:t>
        <a:bodyPr/>
        <a:lstStyle/>
        <a:p>
          <a:endParaRPr lang="en-US"/>
        </a:p>
      </dgm:t>
    </dgm:pt>
    <dgm:pt modelId="{7EDF3004-9B9E-4FFB-811A-481C7E6A0F4A}" type="pres">
      <dgm:prSet presAssocID="{194E148E-E0C4-4542-8BFD-BE161E497AAA}" presName="cycle" presStyleCnt="0">
        <dgm:presLayoutVars>
          <dgm:dir/>
          <dgm:resizeHandles val="exact"/>
        </dgm:presLayoutVars>
      </dgm:prSet>
      <dgm:spPr/>
      <dgm:t>
        <a:bodyPr/>
        <a:lstStyle/>
        <a:p>
          <a:endParaRPr lang="en-US"/>
        </a:p>
      </dgm:t>
    </dgm:pt>
    <dgm:pt modelId="{510A9055-B356-4C5D-A879-1EDE0CFF3634}" type="pres">
      <dgm:prSet presAssocID="{245E59C4-1CB5-4569-9217-BBDE7573CCC1}" presName="dummy" presStyleCnt="0"/>
      <dgm:spPr/>
    </dgm:pt>
    <dgm:pt modelId="{1D16F06D-D700-40DE-89C8-443B220E9786}" type="pres">
      <dgm:prSet presAssocID="{245E59C4-1CB5-4569-9217-BBDE7573CCC1}" presName="node" presStyleLbl="revTx" presStyleIdx="0" presStyleCnt="4">
        <dgm:presLayoutVars>
          <dgm:bulletEnabled val="1"/>
        </dgm:presLayoutVars>
      </dgm:prSet>
      <dgm:spPr/>
      <dgm:t>
        <a:bodyPr/>
        <a:lstStyle/>
        <a:p>
          <a:endParaRPr lang="en-US"/>
        </a:p>
      </dgm:t>
    </dgm:pt>
    <dgm:pt modelId="{4CA34471-003D-4D36-872A-CBDD75A683F1}" type="pres">
      <dgm:prSet presAssocID="{7B64A7EB-4ECD-4E19-8E7B-B6F60953FF29}" presName="sibTrans" presStyleLbl="node1" presStyleIdx="0" presStyleCnt="4"/>
      <dgm:spPr/>
      <dgm:t>
        <a:bodyPr/>
        <a:lstStyle/>
        <a:p>
          <a:endParaRPr lang="en-US"/>
        </a:p>
      </dgm:t>
    </dgm:pt>
    <dgm:pt modelId="{EF41AA13-0FCA-4DB0-97F4-3D2040B5FB31}" type="pres">
      <dgm:prSet presAssocID="{7717325D-2C67-4A30-BFCF-6E42CA3C85A8}" presName="dummy" presStyleCnt="0"/>
      <dgm:spPr/>
    </dgm:pt>
    <dgm:pt modelId="{D16B6341-B863-443F-A3B9-3FAC34735320}" type="pres">
      <dgm:prSet presAssocID="{7717325D-2C67-4A30-BFCF-6E42CA3C85A8}" presName="node" presStyleLbl="revTx" presStyleIdx="1" presStyleCnt="4">
        <dgm:presLayoutVars>
          <dgm:bulletEnabled val="1"/>
        </dgm:presLayoutVars>
      </dgm:prSet>
      <dgm:spPr/>
      <dgm:t>
        <a:bodyPr/>
        <a:lstStyle/>
        <a:p>
          <a:endParaRPr lang="en-US"/>
        </a:p>
      </dgm:t>
    </dgm:pt>
    <dgm:pt modelId="{67BE1158-1823-4701-8CFE-4BD7030A0BE8}" type="pres">
      <dgm:prSet presAssocID="{DB5EAD21-2677-451F-BBD3-8E33D6951A35}" presName="sibTrans" presStyleLbl="node1" presStyleIdx="1" presStyleCnt="4"/>
      <dgm:spPr/>
      <dgm:t>
        <a:bodyPr/>
        <a:lstStyle/>
        <a:p>
          <a:endParaRPr lang="en-US"/>
        </a:p>
      </dgm:t>
    </dgm:pt>
    <dgm:pt modelId="{8118F41C-D6A9-4D0D-B345-451F48264E20}" type="pres">
      <dgm:prSet presAssocID="{B4EBCB45-29ED-4ED1-83E6-66E152E93BA7}" presName="dummy" presStyleCnt="0"/>
      <dgm:spPr/>
    </dgm:pt>
    <dgm:pt modelId="{9BE24930-8162-4A9E-A175-516E8E41758A}" type="pres">
      <dgm:prSet presAssocID="{B4EBCB45-29ED-4ED1-83E6-66E152E93BA7}" presName="node" presStyleLbl="revTx" presStyleIdx="2" presStyleCnt="4">
        <dgm:presLayoutVars>
          <dgm:bulletEnabled val="1"/>
        </dgm:presLayoutVars>
      </dgm:prSet>
      <dgm:spPr/>
      <dgm:t>
        <a:bodyPr/>
        <a:lstStyle/>
        <a:p>
          <a:endParaRPr lang="en-US"/>
        </a:p>
      </dgm:t>
    </dgm:pt>
    <dgm:pt modelId="{263F148A-974A-4FBB-8222-008C0071441D}" type="pres">
      <dgm:prSet presAssocID="{E7681ADC-F202-4CCA-B79B-4D6FB3A1992A}" presName="sibTrans" presStyleLbl="node1" presStyleIdx="2" presStyleCnt="4"/>
      <dgm:spPr/>
      <dgm:t>
        <a:bodyPr/>
        <a:lstStyle/>
        <a:p>
          <a:endParaRPr lang="en-US"/>
        </a:p>
      </dgm:t>
    </dgm:pt>
    <dgm:pt modelId="{4821D812-ED7D-4B76-B5FA-1F9727AC5975}" type="pres">
      <dgm:prSet presAssocID="{56C9BD6E-6327-4A63-AAD1-740FD0BE1994}" presName="dummy" presStyleCnt="0"/>
      <dgm:spPr/>
    </dgm:pt>
    <dgm:pt modelId="{1FDD1291-2FA7-4499-9A45-71063AD28291}" type="pres">
      <dgm:prSet presAssocID="{56C9BD6E-6327-4A63-AAD1-740FD0BE1994}" presName="node" presStyleLbl="revTx" presStyleIdx="3" presStyleCnt="4">
        <dgm:presLayoutVars>
          <dgm:bulletEnabled val="1"/>
        </dgm:presLayoutVars>
      </dgm:prSet>
      <dgm:spPr/>
      <dgm:t>
        <a:bodyPr/>
        <a:lstStyle/>
        <a:p>
          <a:endParaRPr lang="en-US"/>
        </a:p>
      </dgm:t>
    </dgm:pt>
    <dgm:pt modelId="{2A682017-157B-41DA-967B-A7556359D9DE}" type="pres">
      <dgm:prSet presAssocID="{3E40ADD5-6D27-485F-81E0-5D5B41C7D790}" presName="sibTrans" presStyleLbl="node1" presStyleIdx="3" presStyleCnt="4"/>
      <dgm:spPr/>
      <dgm:t>
        <a:bodyPr/>
        <a:lstStyle/>
        <a:p>
          <a:endParaRPr lang="en-US"/>
        </a:p>
      </dgm:t>
    </dgm:pt>
  </dgm:ptLst>
  <dgm:cxnLst>
    <dgm:cxn modelId="{F206477A-C51D-45DE-A9AB-42BCBD620CFC}" type="presOf" srcId="{E7681ADC-F202-4CCA-B79B-4D6FB3A1992A}" destId="{263F148A-974A-4FBB-8222-008C0071441D}" srcOrd="0" destOrd="0" presId="urn:microsoft.com/office/officeart/2005/8/layout/cycle1"/>
    <dgm:cxn modelId="{58B3AFE5-1485-46CB-8C89-FFCD9183B4BD}" srcId="{194E148E-E0C4-4542-8BFD-BE161E497AAA}" destId="{B4EBCB45-29ED-4ED1-83E6-66E152E93BA7}" srcOrd="2" destOrd="0" parTransId="{602A651E-8718-4F14-ABB7-168FEAD4395B}" sibTransId="{E7681ADC-F202-4CCA-B79B-4D6FB3A1992A}"/>
    <dgm:cxn modelId="{A2B49884-44EF-4424-ADA9-3AE5059A9C2F}" type="presOf" srcId="{DB5EAD21-2677-451F-BBD3-8E33D6951A35}" destId="{67BE1158-1823-4701-8CFE-4BD7030A0BE8}" srcOrd="0" destOrd="0" presId="urn:microsoft.com/office/officeart/2005/8/layout/cycle1"/>
    <dgm:cxn modelId="{4628EA2C-CDA3-4243-93EB-C02AA2EEEECC}" srcId="{194E148E-E0C4-4542-8BFD-BE161E497AAA}" destId="{245E59C4-1CB5-4569-9217-BBDE7573CCC1}" srcOrd="0" destOrd="0" parTransId="{16B39C74-39B8-4C08-879E-883F56FA370A}" sibTransId="{7B64A7EB-4ECD-4E19-8E7B-B6F60953FF29}"/>
    <dgm:cxn modelId="{6D4B777D-31AA-4E8E-AA80-7DA5DE592E0D}" srcId="{194E148E-E0C4-4542-8BFD-BE161E497AAA}" destId="{7717325D-2C67-4A30-BFCF-6E42CA3C85A8}" srcOrd="1" destOrd="0" parTransId="{3651F585-9BAF-4E26-B4A8-F62FFA9CB2A3}" sibTransId="{DB5EAD21-2677-451F-BBD3-8E33D6951A35}"/>
    <dgm:cxn modelId="{8062E9F1-466C-4803-A921-CDCFB73B0775}" type="presOf" srcId="{56C9BD6E-6327-4A63-AAD1-740FD0BE1994}" destId="{1FDD1291-2FA7-4499-9A45-71063AD28291}" srcOrd="0" destOrd="0" presId="urn:microsoft.com/office/officeart/2005/8/layout/cycle1"/>
    <dgm:cxn modelId="{29D03F57-81B7-46F4-AFA9-DB05FF31F717}" type="presOf" srcId="{245E59C4-1CB5-4569-9217-BBDE7573CCC1}" destId="{1D16F06D-D700-40DE-89C8-443B220E9786}" srcOrd="0" destOrd="0" presId="urn:microsoft.com/office/officeart/2005/8/layout/cycle1"/>
    <dgm:cxn modelId="{D66FF052-9D7E-48FC-B081-56FD94508AA3}" type="presOf" srcId="{7717325D-2C67-4A30-BFCF-6E42CA3C85A8}" destId="{D16B6341-B863-443F-A3B9-3FAC34735320}" srcOrd="0" destOrd="0" presId="urn:microsoft.com/office/officeart/2005/8/layout/cycle1"/>
    <dgm:cxn modelId="{F9F8EDD7-2684-4CEA-9DBA-191C13FE6FF6}" type="presOf" srcId="{7B64A7EB-4ECD-4E19-8E7B-B6F60953FF29}" destId="{4CA34471-003D-4D36-872A-CBDD75A683F1}" srcOrd="0" destOrd="0" presId="urn:microsoft.com/office/officeart/2005/8/layout/cycle1"/>
    <dgm:cxn modelId="{38690E8A-4AE3-413E-B6A0-5E39060111D5}" srcId="{194E148E-E0C4-4542-8BFD-BE161E497AAA}" destId="{56C9BD6E-6327-4A63-AAD1-740FD0BE1994}" srcOrd="3" destOrd="0" parTransId="{811FB497-625A-4D82-80CF-8499B5519CB3}" sibTransId="{3E40ADD5-6D27-485F-81E0-5D5B41C7D790}"/>
    <dgm:cxn modelId="{07908317-A34E-4FCB-918C-5E81A8921F44}" type="presOf" srcId="{B4EBCB45-29ED-4ED1-83E6-66E152E93BA7}" destId="{9BE24930-8162-4A9E-A175-516E8E41758A}" srcOrd="0" destOrd="0" presId="urn:microsoft.com/office/officeart/2005/8/layout/cycle1"/>
    <dgm:cxn modelId="{281F36AE-14B6-49B6-957D-EEA0D9DD5C1C}" type="presOf" srcId="{194E148E-E0C4-4542-8BFD-BE161E497AAA}" destId="{7EDF3004-9B9E-4FFB-811A-481C7E6A0F4A}" srcOrd="0" destOrd="0" presId="urn:microsoft.com/office/officeart/2005/8/layout/cycle1"/>
    <dgm:cxn modelId="{A5D4904E-00E8-4D17-84C7-CF4CAE74BF7C}" type="presOf" srcId="{3E40ADD5-6D27-485F-81E0-5D5B41C7D790}" destId="{2A682017-157B-41DA-967B-A7556359D9DE}" srcOrd="0" destOrd="0" presId="urn:microsoft.com/office/officeart/2005/8/layout/cycle1"/>
    <dgm:cxn modelId="{4FEA4230-2502-43D5-A33C-B2FCE4DFCC19}" type="presParOf" srcId="{7EDF3004-9B9E-4FFB-811A-481C7E6A0F4A}" destId="{510A9055-B356-4C5D-A879-1EDE0CFF3634}" srcOrd="0" destOrd="0" presId="urn:microsoft.com/office/officeart/2005/8/layout/cycle1"/>
    <dgm:cxn modelId="{EE0DB42B-206C-4369-B24D-30F9ACDE6C38}" type="presParOf" srcId="{7EDF3004-9B9E-4FFB-811A-481C7E6A0F4A}" destId="{1D16F06D-D700-40DE-89C8-443B220E9786}" srcOrd="1" destOrd="0" presId="urn:microsoft.com/office/officeart/2005/8/layout/cycle1"/>
    <dgm:cxn modelId="{278255E5-28FE-41E3-9F9C-D59181CC99BB}" type="presParOf" srcId="{7EDF3004-9B9E-4FFB-811A-481C7E6A0F4A}" destId="{4CA34471-003D-4D36-872A-CBDD75A683F1}" srcOrd="2" destOrd="0" presId="urn:microsoft.com/office/officeart/2005/8/layout/cycle1"/>
    <dgm:cxn modelId="{1698BC3B-54E6-4C28-8B7D-90EA454F9390}" type="presParOf" srcId="{7EDF3004-9B9E-4FFB-811A-481C7E6A0F4A}" destId="{EF41AA13-0FCA-4DB0-97F4-3D2040B5FB31}" srcOrd="3" destOrd="0" presId="urn:microsoft.com/office/officeart/2005/8/layout/cycle1"/>
    <dgm:cxn modelId="{1784BCB7-CBAE-45CD-AC83-144B4859473A}" type="presParOf" srcId="{7EDF3004-9B9E-4FFB-811A-481C7E6A0F4A}" destId="{D16B6341-B863-443F-A3B9-3FAC34735320}" srcOrd="4" destOrd="0" presId="urn:microsoft.com/office/officeart/2005/8/layout/cycle1"/>
    <dgm:cxn modelId="{3658F5B0-1A89-492C-B4F7-75815101F97D}" type="presParOf" srcId="{7EDF3004-9B9E-4FFB-811A-481C7E6A0F4A}" destId="{67BE1158-1823-4701-8CFE-4BD7030A0BE8}" srcOrd="5" destOrd="0" presId="urn:microsoft.com/office/officeart/2005/8/layout/cycle1"/>
    <dgm:cxn modelId="{9F845E88-27AD-4998-A81E-8169EF1FA2CA}" type="presParOf" srcId="{7EDF3004-9B9E-4FFB-811A-481C7E6A0F4A}" destId="{8118F41C-D6A9-4D0D-B345-451F48264E20}" srcOrd="6" destOrd="0" presId="urn:microsoft.com/office/officeart/2005/8/layout/cycle1"/>
    <dgm:cxn modelId="{EA5F54E5-02D0-4F8C-AF0A-FC3753683CB0}" type="presParOf" srcId="{7EDF3004-9B9E-4FFB-811A-481C7E6A0F4A}" destId="{9BE24930-8162-4A9E-A175-516E8E41758A}" srcOrd="7" destOrd="0" presId="urn:microsoft.com/office/officeart/2005/8/layout/cycle1"/>
    <dgm:cxn modelId="{62A0A621-F85E-4D0F-8C28-D084337A9311}" type="presParOf" srcId="{7EDF3004-9B9E-4FFB-811A-481C7E6A0F4A}" destId="{263F148A-974A-4FBB-8222-008C0071441D}" srcOrd="8" destOrd="0" presId="urn:microsoft.com/office/officeart/2005/8/layout/cycle1"/>
    <dgm:cxn modelId="{1F107CA6-0C1D-4904-A584-F6BB4D61A4DE}" type="presParOf" srcId="{7EDF3004-9B9E-4FFB-811A-481C7E6A0F4A}" destId="{4821D812-ED7D-4B76-B5FA-1F9727AC5975}" srcOrd="9" destOrd="0" presId="urn:microsoft.com/office/officeart/2005/8/layout/cycle1"/>
    <dgm:cxn modelId="{812C62A8-E772-45ED-9D56-60CB504448E8}" type="presParOf" srcId="{7EDF3004-9B9E-4FFB-811A-481C7E6A0F4A}" destId="{1FDD1291-2FA7-4499-9A45-71063AD28291}" srcOrd="10" destOrd="0" presId="urn:microsoft.com/office/officeart/2005/8/layout/cycle1"/>
    <dgm:cxn modelId="{E1677F0B-D2C5-464D-93BE-4F11695616E6}" type="presParOf" srcId="{7EDF3004-9B9E-4FFB-811A-481C7E6A0F4A}" destId="{2A682017-157B-41DA-967B-A7556359D9DE}" srcOrd="11" destOrd="0" presId="urn:microsoft.com/office/officeart/2005/8/layout/cycle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01080" cy="6215079"/>
        <a:chOff x="0" y="0"/>
        <a:chExt cx="8401080" cy="6215079"/>
      </a:xfrm>
    </dsp:grpSpPr>
    <dsp:sp modelId="{1D16F06D-D700-40DE-89C8-443B220E9786}">
      <dsp:nvSpPr>
        <dsp:cNvPr id="3" name="矩形 2"/>
        <dsp:cNvSpPr/>
      </dsp:nvSpPr>
      <dsp:spPr bwMode="white">
        <a:xfrm>
          <a:off x="4968748" y="135521"/>
          <a:ext cx="2203810" cy="220381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solidFill>
                <a:srgbClr val="002060"/>
              </a:solidFill>
              <a:latin typeface="华文楷体" pitchFamily="2" charset="-122"/>
              <a:ea typeface="华文楷体" pitchFamily="2" charset="-122"/>
            </a:rPr>
            <a:t>头痛、头晕</a:t>
          </a:r>
          <a:endParaRPr lang="en-US" sz="2800" dirty="0">
            <a:solidFill>
              <a:srgbClr val="002060"/>
            </a:solidFill>
            <a:latin typeface="华文楷体" pitchFamily="2" charset="-122"/>
            <a:ea typeface="华文楷体" pitchFamily="2" charset="-122"/>
          </a:endParaRPr>
        </a:p>
      </dsp:txBody>
      <dsp:txXfrm>
        <a:off x="4968748" y="135521"/>
        <a:ext cx="2203810" cy="2203810"/>
      </dsp:txXfrm>
    </dsp:sp>
    <dsp:sp modelId="{4CA34471-003D-4D36-872A-CBDD75A683F1}">
      <dsp:nvSpPr>
        <dsp:cNvPr id="4" name="环形箭头 3"/>
        <dsp:cNvSpPr/>
      </dsp:nvSpPr>
      <dsp:spPr bwMode="white">
        <a:xfrm>
          <a:off x="1264879" y="171879"/>
          <a:ext cx="5871322" cy="5871322"/>
        </a:xfrm>
        <a:prstGeom prst="circularArrow">
          <a:avLst>
            <a:gd name="adj1" fmla="val 5000"/>
            <a:gd name="adj2" fmla="val 360000"/>
            <a:gd name="adj3" fmla="val 653153"/>
            <a:gd name="adj4" fmla="val 20586846"/>
            <a:gd name="adj5" fmla="val 5500"/>
          </a:avLst>
        </a:prstGeom>
      </dsp:spPr>
      <dsp:style>
        <a:lnRef idx="0">
          <a:schemeClr val="dk1">
            <a:shade val="80000"/>
          </a:schemeClr>
        </a:lnRef>
        <a:fillRef idx="3">
          <a:schemeClr val="lt1"/>
        </a:fillRef>
        <a:effectRef idx="3">
          <a:scrgbClr r="0" g="0" b="0"/>
        </a:effectRef>
        <a:fontRef idx="minor">
          <a:schemeClr val="lt1"/>
        </a:fontRef>
      </dsp:style>
      <dsp:txXfrm>
        <a:off x="1264879" y="171879"/>
        <a:ext cx="5871322" cy="5871322"/>
      </dsp:txXfrm>
    </dsp:sp>
    <dsp:sp modelId="{D16B6341-B863-443F-A3B9-3FAC34735320}">
      <dsp:nvSpPr>
        <dsp:cNvPr id="5" name="矩形 4"/>
        <dsp:cNvSpPr/>
      </dsp:nvSpPr>
      <dsp:spPr bwMode="white">
        <a:xfrm>
          <a:off x="4968748" y="3875748"/>
          <a:ext cx="2203810" cy="220381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CC3300"/>
              </a:solidFill>
              <a:latin typeface="华文楷体" pitchFamily="2" charset="-122"/>
              <a:ea typeface="华文楷体" pitchFamily="2" charset="-122"/>
            </a:rPr>
            <a:t>头胀、脸色潮红</a:t>
          </a:r>
          <a:endParaRPr lang="en-US" sz="2800" b="1" dirty="0">
            <a:solidFill>
              <a:srgbClr val="CC3300"/>
            </a:solidFill>
            <a:latin typeface="华文楷体" pitchFamily="2" charset="-122"/>
            <a:ea typeface="华文楷体" pitchFamily="2" charset="-122"/>
          </a:endParaRPr>
        </a:p>
      </dsp:txBody>
      <dsp:txXfrm>
        <a:off x="4968748" y="3875748"/>
        <a:ext cx="2203810" cy="2203810"/>
      </dsp:txXfrm>
    </dsp:sp>
    <dsp:sp modelId="{67BE1158-1823-4701-8CFE-4BD7030A0BE8}">
      <dsp:nvSpPr>
        <dsp:cNvPr id="6" name="环形箭头 5"/>
        <dsp:cNvSpPr/>
      </dsp:nvSpPr>
      <dsp:spPr bwMode="white">
        <a:xfrm>
          <a:off x="1264879" y="171879"/>
          <a:ext cx="5871322" cy="5871322"/>
        </a:xfrm>
        <a:prstGeom prst="circularArrow">
          <a:avLst>
            <a:gd name="adj1" fmla="val 5000"/>
            <a:gd name="adj2" fmla="val 360000"/>
            <a:gd name="adj3" fmla="val 6053153"/>
            <a:gd name="adj4" fmla="val 4386846"/>
            <a:gd name="adj5" fmla="val 5500"/>
          </a:avLst>
        </a:prstGeom>
      </dsp:spPr>
      <dsp:style>
        <a:lnRef idx="0">
          <a:schemeClr val="dk1">
            <a:shade val="80000"/>
          </a:schemeClr>
        </a:lnRef>
        <a:fillRef idx="3">
          <a:schemeClr val="lt1"/>
        </a:fillRef>
        <a:effectRef idx="3">
          <a:scrgbClr r="0" g="0" b="0"/>
        </a:effectRef>
        <a:fontRef idx="minor">
          <a:schemeClr val="lt1"/>
        </a:fontRef>
      </dsp:style>
      <dsp:txXfrm>
        <a:off x="1264879" y="171879"/>
        <a:ext cx="5871322" cy="5871322"/>
      </dsp:txXfrm>
    </dsp:sp>
    <dsp:sp modelId="{9BE24930-8162-4A9E-A175-516E8E41758A}">
      <dsp:nvSpPr>
        <dsp:cNvPr id="7" name="矩形 6"/>
        <dsp:cNvSpPr/>
      </dsp:nvSpPr>
      <dsp:spPr bwMode="white">
        <a:xfrm>
          <a:off x="1228522" y="3875748"/>
          <a:ext cx="2203810" cy="220381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7030A0"/>
              </a:solidFill>
              <a:latin typeface="华文楷体" pitchFamily="2" charset="-122"/>
              <a:ea typeface="华文楷体" pitchFamily="2" charset="-122"/>
            </a:rPr>
            <a:t>视力突然变得模糊</a:t>
          </a:r>
          <a:endParaRPr lang="en-US" sz="2800" b="1" dirty="0">
            <a:solidFill>
              <a:srgbClr val="7030A0"/>
            </a:solidFill>
            <a:latin typeface="华文楷体" pitchFamily="2" charset="-122"/>
            <a:ea typeface="华文楷体" pitchFamily="2" charset="-122"/>
          </a:endParaRPr>
        </a:p>
      </dsp:txBody>
      <dsp:txXfrm>
        <a:off x="1228522" y="3875748"/>
        <a:ext cx="2203810" cy="2203810"/>
      </dsp:txXfrm>
    </dsp:sp>
    <dsp:sp modelId="{263F148A-974A-4FBB-8222-008C0071441D}">
      <dsp:nvSpPr>
        <dsp:cNvPr id="8" name="环形箭头 7"/>
        <dsp:cNvSpPr/>
      </dsp:nvSpPr>
      <dsp:spPr bwMode="white">
        <a:xfrm>
          <a:off x="1264879" y="171879"/>
          <a:ext cx="5871322" cy="5871322"/>
        </a:xfrm>
        <a:prstGeom prst="circularArrow">
          <a:avLst>
            <a:gd name="adj1" fmla="val 5000"/>
            <a:gd name="adj2" fmla="val 360000"/>
            <a:gd name="adj3" fmla="val 11453153"/>
            <a:gd name="adj4" fmla="val 9786846"/>
            <a:gd name="adj5" fmla="val 5500"/>
          </a:avLst>
        </a:prstGeom>
      </dsp:spPr>
      <dsp:style>
        <a:lnRef idx="0">
          <a:schemeClr val="dk1">
            <a:shade val="80000"/>
          </a:schemeClr>
        </a:lnRef>
        <a:fillRef idx="3">
          <a:schemeClr val="lt1"/>
        </a:fillRef>
        <a:effectRef idx="3">
          <a:scrgbClr r="0" g="0" b="0"/>
        </a:effectRef>
        <a:fontRef idx="minor">
          <a:schemeClr val="lt1"/>
        </a:fontRef>
      </dsp:style>
      <dsp:txXfrm>
        <a:off x="1264879" y="171879"/>
        <a:ext cx="5871322" cy="5871322"/>
      </dsp:txXfrm>
    </dsp:sp>
    <dsp:sp modelId="{1FDD1291-2FA7-4499-9A45-71063AD28291}">
      <dsp:nvSpPr>
        <dsp:cNvPr id="9" name="矩形 8"/>
        <dsp:cNvSpPr/>
      </dsp:nvSpPr>
      <dsp:spPr bwMode="white">
        <a:xfrm>
          <a:off x="1228522" y="135521"/>
          <a:ext cx="2203810" cy="220381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9900"/>
              </a:solidFill>
              <a:latin typeface="华文楷体" pitchFamily="2" charset="-122"/>
              <a:ea typeface="华文楷体" pitchFamily="2" charset="-122"/>
            </a:rPr>
            <a:t>眼周疼痛</a:t>
          </a:r>
          <a:endParaRPr lang="en-US" sz="2800" b="1" dirty="0">
            <a:solidFill>
              <a:srgbClr val="009900"/>
            </a:solidFill>
            <a:latin typeface="华文楷体" pitchFamily="2" charset="-122"/>
            <a:ea typeface="华文楷体" pitchFamily="2" charset="-122"/>
          </a:endParaRPr>
        </a:p>
      </dsp:txBody>
      <dsp:txXfrm>
        <a:off x="1228522" y="135521"/>
        <a:ext cx="2203810" cy="2203810"/>
      </dsp:txXfrm>
    </dsp:sp>
    <dsp:sp modelId="{2A682017-157B-41DA-967B-A7556359D9DE}">
      <dsp:nvSpPr>
        <dsp:cNvPr id="10" name="环形箭头 9"/>
        <dsp:cNvSpPr/>
      </dsp:nvSpPr>
      <dsp:spPr bwMode="white">
        <a:xfrm>
          <a:off x="1264879" y="171879"/>
          <a:ext cx="5871322" cy="5871322"/>
        </a:xfrm>
        <a:prstGeom prst="circularArrow">
          <a:avLst>
            <a:gd name="adj1" fmla="val 5000"/>
            <a:gd name="adj2" fmla="val 360000"/>
            <a:gd name="adj3" fmla="val 16853153"/>
            <a:gd name="adj4" fmla="val 15186846"/>
            <a:gd name="adj5" fmla="val 5500"/>
          </a:avLst>
        </a:prstGeom>
      </dsp:spPr>
      <dsp:style>
        <a:lnRef idx="0">
          <a:schemeClr val="dk1">
            <a:shade val="80000"/>
          </a:schemeClr>
        </a:lnRef>
        <a:fillRef idx="3">
          <a:schemeClr val="lt1"/>
        </a:fillRef>
        <a:effectRef idx="3">
          <a:scrgbClr r="0" g="0" b="0"/>
        </a:effectRef>
        <a:fontRef idx="minor">
          <a:schemeClr val="lt1"/>
        </a:fontRef>
      </dsp:style>
      <dsp:txXfrm>
        <a:off x="1264879" y="171879"/>
        <a:ext cx="5871322" cy="587132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131355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248" y="1929289"/>
            <a:ext cx="8226266" cy="286226"/>
          </a:xfrm>
        </p:spPr>
        <p:txBody>
          <a:bodyPr lIns="101600" tIns="38100" rIns="76200" bIns="38100" anchor="ctr"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7.xml"/><Relationship Id="rId10" Type="http://schemas.openxmlformats.org/officeDocument/2006/relationships/image" Target="../media/image15.png"/><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hyperlink" Target="http://www.lrn.cn/science/agriknowledge/200804/W020080416769215100842.jpg" TargetMode="External"/><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6.pn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6.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5.png"/><Relationship Id="rId1"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0.jpeg"/><Relationship Id="rId1" Type="http://schemas.openxmlformats.org/officeDocument/2006/relationships/image" Target="../media/image4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3.png"/><Relationship Id="rId1" Type="http://schemas.openxmlformats.org/officeDocument/2006/relationships/image" Target="../media/image37.jpeg"/></Relationships>
</file>

<file path=ppt/slides/_rels/slide42.xml.rels><?xml version="1.0" encoding="UTF-8" standalone="yes"?>
<Relationships xmlns="http://schemas.openxmlformats.org/package/2006/relationships"><Relationship Id="rId9" Type="http://schemas.openxmlformats.org/officeDocument/2006/relationships/image" Target="../media/image61.png"/><Relationship Id="rId8" Type="http://schemas.openxmlformats.org/officeDocument/2006/relationships/image" Target="../media/image60.jpeg"/><Relationship Id="rId7" Type="http://schemas.openxmlformats.org/officeDocument/2006/relationships/hyperlink" Target="http://image.baidu.com/i?ct=503316480&amp;z=0&amp;tn=baiduimagedetail&amp;word=%C2%FD%C5%DC&amp;in=19818&amp;cl=2&amp;lm=-1&amp;pn=12&amp;rn=1&amp;di=26434278750&amp;ln=1&amp;fr=&amp;ic=0&amp;s=0&amp;se=1&amp;sme=0&amp;tab=" TargetMode="Externa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jpeg"/><Relationship Id="rId11" Type="http://schemas.openxmlformats.org/officeDocument/2006/relationships/slideLayout" Target="../slideLayouts/slideLayout6.xml"/><Relationship Id="rId10" Type="http://schemas.openxmlformats.org/officeDocument/2006/relationships/image" Target="../media/image62.png"/><Relationship Id="rId1"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4.png"/><Relationship Id="rId1"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6.png"/><Relationship Id="rId1"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8.png"/><Relationship Id="rId1" Type="http://schemas.openxmlformats.org/officeDocument/2006/relationships/image" Target="../media/image67.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074" name="标题 3073"/>
          <p:cNvSpPr>
            <a:spLocks noGrp="1"/>
          </p:cNvSpPr>
          <p:nvPr>
            <p:ph type="ctrTitle"/>
          </p:nvPr>
        </p:nvSpPr>
        <p:spPr>
          <a:xfrm>
            <a:off x="3249930" y="2130425"/>
            <a:ext cx="5649595" cy="1470025"/>
          </a:xfrm>
          <a:ln/>
        </p:spPr>
        <p:txBody>
          <a:bodyPr anchor="ctr" anchorCtr="0"/>
          <a:p>
            <a:pPr defTabSz="914400">
              <a:buClrTx/>
              <a:buSzTx/>
              <a:buFontTx/>
              <a:buNone/>
            </a:pPr>
            <a:r>
              <a:rPr lang="zh-CN" altLang="en-US" sz="4400" dirty="0">
                <a:ln w="9525" cmpd="sng">
                  <a:solidFill>
                    <a:srgbClr val="FF0066"/>
                  </a:solidFill>
                  <a:prstDash val="solid"/>
                </a:ln>
                <a:solidFill>
                  <a:srgbClr val="FF0000"/>
                </a:solidFill>
                <a:effectLst>
                  <a:glow rad="38100">
                    <a:schemeClr val="accent1">
                      <a:alpha val="40000"/>
                    </a:schemeClr>
                  </a:glow>
                </a:effectLst>
                <a:sym typeface="+mn-ea"/>
              </a:rPr>
              <a:t>高血压防治知识</a:t>
            </a:r>
            <a:endParaRPr lang="zh-CN" altLang="en-US" sz="4400" kern="1200" baseline="0" dirty="0">
              <a:ln w="9525" cmpd="sng">
                <a:solidFill>
                  <a:srgbClr val="FF0066"/>
                </a:solidFill>
                <a:prstDash val="solid"/>
              </a:ln>
              <a:solidFill>
                <a:srgbClr val="FF0000"/>
              </a:solidFill>
              <a:effectLst>
                <a:glow rad="38100">
                  <a:schemeClr val="accent1">
                    <a:alpha val="40000"/>
                  </a:schemeClr>
                </a:glow>
              </a:effectLst>
              <a:latin typeface="Arial" panose="020B0604020202020204" pitchFamily="34" charset="0"/>
              <a:ea typeface="宋体" panose="02010600030101010101" pitchFamily="2" charset="-122"/>
              <a:sym typeface="+mn-ea"/>
            </a:endParaRPr>
          </a:p>
        </p:txBody>
      </p:sp>
      <p:sp>
        <p:nvSpPr>
          <p:cNvPr id="3075" name="副标题 3074"/>
          <p:cNvSpPr>
            <a:spLocks noGrp="1"/>
          </p:cNvSpPr>
          <p:nvPr>
            <p:ph type="subTitle" idx="1"/>
          </p:nvPr>
        </p:nvSpPr>
        <p:spPr>
          <a:xfrm>
            <a:off x="3310255" y="4374515"/>
            <a:ext cx="5865495" cy="1264285"/>
          </a:xfrm>
          <a:ln/>
        </p:spPr>
        <p:txBody>
          <a:bodyPr/>
          <a:p>
            <a:pPr defTabSz="914400">
              <a:buClrTx/>
              <a:buSzTx/>
              <a:buFontTx/>
            </a:pPr>
            <a:r>
              <a:rPr lang="zh-CN" altLang="en-US" sz="3200" b="1" dirty="0">
                <a:solidFill>
                  <a:srgbClr val="FF0000"/>
                </a:solidFill>
                <a:latin typeface="楷体" panose="02010609060101010101" pitchFamily="49" charset="-122"/>
                <a:ea typeface="楷体" panose="02010609060101010101" pitchFamily="49" charset="-122"/>
                <a:sym typeface="+mn-ea"/>
              </a:rPr>
              <a:t>百步亭花园社区卫生服务中心</a:t>
            </a:r>
            <a:r>
              <a:rPr lang="zh-CN" altLang="en-US" sz="3200" b="1" dirty="0">
                <a:solidFill>
                  <a:srgbClr val="FF0000"/>
                </a:solidFill>
                <a:latin typeface="Arial" panose="020B0604020202020204" pitchFamily="34" charset="0"/>
                <a:ea typeface="宋体" panose="02010600030101010101" pitchFamily="2" charset="-122"/>
                <a:sym typeface="+mn-ea"/>
              </a:rPr>
              <a:t> </a:t>
            </a:r>
            <a:endParaRPr lang="zh-CN" altLang="en-US" sz="3200" b="1" dirty="0">
              <a:solidFill>
                <a:srgbClr val="FF0000"/>
              </a:solidFill>
              <a:latin typeface="Arial" panose="020B0604020202020204" pitchFamily="34" charset="0"/>
              <a:ea typeface="宋体" panose="02010600030101010101" pitchFamily="2" charset="-122"/>
              <a:sym typeface="+mn-ea"/>
            </a:endParaRPr>
          </a:p>
          <a:p>
            <a:pPr defTabSz="914400">
              <a:buClrTx/>
              <a:buSzTx/>
              <a:buFontTx/>
            </a:pPr>
            <a:r>
              <a:rPr lang="en-US" sz="3200" b="1" dirty="0">
                <a:solidFill>
                  <a:srgbClr val="FF0000"/>
                </a:solidFill>
                <a:latin typeface="Arial" panose="020B0604020202020204" pitchFamily="34" charset="0"/>
                <a:ea typeface="宋体" panose="02010600030101010101" pitchFamily="2" charset="-122"/>
                <a:sym typeface="+mn-ea"/>
              </a:rPr>
              <a:t>2024</a:t>
            </a:r>
            <a:r>
              <a:rPr lang="zh-CN" altLang="en-US" sz="3200" b="1" dirty="0">
                <a:solidFill>
                  <a:srgbClr val="FF0000"/>
                </a:solidFill>
                <a:latin typeface="Arial" panose="020B0604020202020204" pitchFamily="34" charset="0"/>
                <a:ea typeface="宋体" panose="02010600030101010101" pitchFamily="2" charset="-122"/>
                <a:sym typeface="+mn-ea"/>
              </a:rPr>
              <a:t>年 </a:t>
            </a:r>
            <a:r>
              <a:rPr lang="zh-CN" altLang="en-US" sz="3200" b="1" dirty="0">
                <a:solidFill>
                  <a:schemeClr val="tx2"/>
                </a:solidFill>
                <a:latin typeface="Arial" panose="020B0604020202020204" pitchFamily="34" charset="0"/>
                <a:ea typeface="宋体" panose="02010600030101010101" pitchFamily="2" charset="-122"/>
                <a:sym typeface="+mn-ea"/>
              </a:rPr>
              <a:t>   </a:t>
            </a:r>
            <a:r>
              <a:rPr lang="zh-CN" altLang="en-US" sz="3200" b="1" dirty="0">
                <a:solidFill>
                  <a:srgbClr val="FF0000"/>
                </a:solidFill>
                <a:latin typeface="Arial" panose="020B0604020202020204" pitchFamily="34" charset="0"/>
                <a:ea typeface="宋体" panose="02010600030101010101" pitchFamily="2" charset="-122"/>
                <a:sym typeface="+mn-ea"/>
              </a:rPr>
              <a:t> </a:t>
            </a:r>
            <a:r>
              <a:rPr lang="zh-CN" altLang="en-US" sz="3200" b="1" dirty="0">
                <a:solidFill>
                  <a:schemeClr val="tx2"/>
                </a:solidFill>
                <a:latin typeface="Arial" panose="020B0604020202020204" pitchFamily="34" charset="0"/>
                <a:ea typeface="宋体" panose="02010600030101010101" pitchFamily="2" charset="-122"/>
                <a:sym typeface="+mn-ea"/>
              </a:rPr>
              <a:t>   </a:t>
            </a:r>
            <a:endParaRPr sz="3200" kern="1200" baseline="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2" descr="高血压并发症"/>
          <p:cNvPicPr>
            <a:picLocks noGrp="1" noChangeAspect="1"/>
          </p:cNvPicPr>
          <p:nvPr/>
        </p:nvPicPr>
        <p:blipFill>
          <a:blip r:embed="rId1"/>
          <a:stretch>
            <a:fillRect/>
          </a:stretch>
        </p:blipFill>
        <p:spPr>
          <a:xfrm>
            <a:off x="395605" y="333375"/>
            <a:ext cx="5690235" cy="6191250"/>
          </a:xfrm>
          <a:prstGeom prst="rect">
            <a:avLst/>
          </a:prstGeom>
          <a:noFill/>
          <a:ln w="9525">
            <a:noFill/>
          </a:ln>
        </p:spPr>
      </p:pic>
      <p:sp>
        <p:nvSpPr>
          <p:cNvPr id="2" name="文本框 1"/>
          <p:cNvSpPr txBox="1"/>
          <p:nvPr/>
        </p:nvSpPr>
        <p:spPr>
          <a:xfrm>
            <a:off x="5834380" y="764540"/>
            <a:ext cx="1794510" cy="2941955"/>
          </a:xfrm>
          <a:prstGeom prst="rect">
            <a:avLst/>
          </a:prstGeom>
          <a:noFill/>
        </p:spPr>
        <p:txBody>
          <a:bodyPr wrap="square" rtlCol="0" anchor="t">
            <a:noAutofit/>
          </a:bodyPr>
          <a:p>
            <a:pPr marL="342900" indent="-342900">
              <a:spcBef>
                <a:spcPct val="20000"/>
              </a:spcBef>
              <a:buFont typeface="Wingdings" panose="05000000000000000000" pitchFamily="2" charset="2"/>
              <a:buChar char="u"/>
            </a:pPr>
            <a:r>
              <a:rPr lang="zh-CN" altLang="en-US" sz="3200" b="1" dirty="0">
                <a:solidFill>
                  <a:srgbClr val="CC3300"/>
                </a:solidFill>
                <a:sym typeface="+mn-ea"/>
              </a:rPr>
              <a:t>害脑</a:t>
            </a:r>
            <a:endParaRPr lang="zh-CN" altLang="en-US" sz="3200" b="1" dirty="0">
              <a:solidFill>
                <a:srgbClr val="CC3300"/>
              </a:solidFill>
              <a:latin typeface="Arial" panose="020B0604020202020204" pitchFamily="34" charset="0"/>
              <a:ea typeface="宋体" panose="02010600030101010101" pitchFamily="2" charset="-122"/>
            </a:endParaRPr>
          </a:p>
          <a:p>
            <a:pPr marL="342900" indent="-342900">
              <a:spcBef>
                <a:spcPct val="20000"/>
              </a:spcBef>
              <a:buFont typeface="Wingdings" panose="05000000000000000000" pitchFamily="2" charset="2"/>
              <a:buChar char="u"/>
            </a:pPr>
            <a:r>
              <a:rPr lang="zh-CN" altLang="en-US" sz="3200" b="1" dirty="0">
                <a:solidFill>
                  <a:srgbClr val="CC3300"/>
                </a:solidFill>
                <a:sym typeface="+mn-ea"/>
              </a:rPr>
              <a:t> 害心</a:t>
            </a:r>
            <a:endParaRPr lang="zh-CN" altLang="en-US" sz="3200" b="1" dirty="0">
              <a:solidFill>
                <a:srgbClr val="CC3300"/>
              </a:solidFill>
              <a:latin typeface="Arial" panose="020B0604020202020204" pitchFamily="34" charset="0"/>
              <a:ea typeface="宋体" panose="02010600030101010101" pitchFamily="2" charset="-122"/>
            </a:endParaRPr>
          </a:p>
          <a:p>
            <a:pPr marL="342900" indent="-342900">
              <a:spcBef>
                <a:spcPct val="20000"/>
              </a:spcBef>
              <a:buFont typeface="Wingdings" panose="05000000000000000000" pitchFamily="2" charset="2"/>
              <a:buChar char="u"/>
            </a:pPr>
            <a:r>
              <a:rPr lang="zh-CN" altLang="en-US" sz="3200" b="1" dirty="0">
                <a:solidFill>
                  <a:srgbClr val="CC3300"/>
                </a:solidFill>
                <a:sym typeface="+mn-ea"/>
              </a:rPr>
              <a:t> 害肾</a:t>
            </a:r>
            <a:endParaRPr lang="zh-CN" altLang="en-US" sz="3200" b="1" dirty="0">
              <a:solidFill>
                <a:srgbClr val="CC3300"/>
              </a:solidFill>
              <a:latin typeface="Arial" panose="020B0604020202020204" pitchFamily="34" charset="0"/>
              <a:ea typeface="宋体" panose="02010600030101010101" pitchFamily="2" charset="-122"/>
            </a:endParaRPr>
          </a:p>
          <a:p>
            <a:pPr marL="342900" indent="-342900">
              <a:spcBef>
                <a:spcPct val="20000"/>
              </a:spcBef>
              <a:buFont typeface="Wingdings" panose="05000000000000000000" pitchFamily="2" charset="2"/>
              <a:buChar char="u"/>
            </a:pPr>
            <a:r>
              <a:rPr lang="zh-CN" altLang="en-US" sz="3200" b="1" dirty="0">
                <a:solidFill>
                  <a:srgbClr val="CC3300"/>
                </a:solidFill>
                <a:sym typeface="+mn-ea"/>
              </a:rPr>
              <a:t> 害眼</a:t>
            </a:r>
            <a:endParaRPr lang="zh-CN" altLang="en-US" sz="3200" b="1" dirty="0">
              <a:solidFill>
                <a:srgbClr val="CC3300"/>
              </a:solidFill>
              <a:latin typeface="Arial" panose="020B0604020202020204" pitchFamily="34" charset="0"/>
              <a:ea typeface="宋体" panose="02010600030101010101" pitchFamily="2" charset="-122"/>
            </a:endParaRPr>
          </a:p>
          <a:p>
            <a:pPr marL="342900" indent="-342900">
              <a:spcBef>
                <a:spcPct val="20000"/>
              </a:spcBef>
              <a:buFont typeface="Wingdings" panose="05000000000000000000" pitchFamily="2" charset="2"/>
              <a:buChar char="u"/>
            </a:pPr>
            <a:r>
              <a:rPr lang="zh-CN" altLang="en-US" sz="3200" b="1" dirty="0">
                <a:solidFill>
                  <a:srgbClr val="CC3300"/>
                </a:solidFill>
                <a:sym typeface="+mn-ea"/>
              </a:rPr>
              <a:t> 其他</a:t>
            </a:r>
            <a:endParaRPr lang="zh-CN" altLang="en-US" sz="3200" b="1" dirty="0">
              <a:solidFill>
                <a:srgbClr val="CC3300"/>
              </a:solidFill>
              <a:sym typeface="+mn-ea"/>
            </a:endParaRPr>
          </a:p>
        </p:txBody>
      </p:sp>
      <p:sp>
        <p:nvSpPr>
          <p:cNvPr id="3" name="文本框 2"/>
          <p:cNvSpPr txBox="1"/>
          <p:nvPr/>
        </p:nvSpPr>
        <p:spPr>
          <a:xfrm>
            <a:off x="4975225" y="4010025"/>
            <a:ext cx="4161155" cy="2753360"/>
          </a:xfrm>
          <a:prstGeom prst="rect">
            <a:avLst/>
          </a:prstGeom>
          <a:noFill/>
        </p:spPr>
        <p:txBody>
          <a:bodyPr wrap="square" rtlCol="0" anchor="t">
            <a:noAutofit/>
          </a:bodyPr>
          <a:p>
            <a:pPr eaLnBrk="0" hangingPunct="0">
              <a:lnSpc>
                <a:spcPct val="115000"/>
              </a:lnSpc>
              <a:buFont typeface="Wingdings" panose="05000000000000000000" pitchFamily="2" charset="2"/>
              <a:buChar char="l"/>
            </a:pPr>
            <a:r>
              <a:rPr lang="zh-CN" altLang="en-US" sz="2000" dirty="0">
                <a:solidFill>
                  <a:schemeClr val="hlink"/>
                </a:solidFill>
                <a:latin typeface="楷体_GB2312" pitchFamily="49" charset="-122"/>
                <a:ea typeface="楷体_GB2312" pitchFamily="49" charset="-122"/>
                <a:sym typeface="+mn-ea"/>
              </a:rPr>
              <a:t>高血压若不进行科学管理，</a:t>
            </a:r>
            <a:r>
              <a:rPr lang="en-US" altLang="zh-CN" sz="2000" b="1">
                <a:solidFill>
                  <a:schemeClr val="tx2"/>
                </a:solidFill>
                <a:latin typeface="楷体_GB2312" pitchFamily="49" charset="-122"/>
                <a:ea typeface="楷体_GB2312" pitchFamily="49" charset="-122"/>
                <a:sym typeface="+mn-ea"/>
              </a:rPr>
              <a:t>5-10</a:t>
            </a:r>
            <a:r>
              <a:rPr lang="zh-CN" altLang="en-US" sz="2000" dirty="0">
                <a:solidFill>
                  <a:schemeClr val="hlink"/>
                </a:solidFill>
                <a:latin typeface="楷体_GB2312" pitchFamily="49" charset="-122"/>
                <a:ea typeface="楷体_GB2312" pitchFamily="49" charset="-122"/>
                <a:sym typeface="+mn-ea"/>
              </a:rPr>
              <a:t>年可造成肾损害，</a:t>
            </a:r>
            <a:r>
              <a:rPr lang="en-US" altLang="zh-CN" sz="2000" b="1">
                <a:solidFill>
                  <a:schemeClr val="tx2"/>
                </a:solidFill>
                <a:latin typeface="楷体_GB2312" pitchFamily="49" charset="-122"/>
                <a:ea typeface="楷体_GB2312" pitchFamily="49" charset="-122"/>
                <a:sym typeface="+mn-ea"/>
              </a:rPr>
              <a:t>10-15</a:t>
            </a:r>
            <a:r>
              <a:rPr lang="zh-CN" altLang="en-US" sz="2000" dirty="0">
                <a:solidFill>
                  <a:schemeClr val="hlink"/>
                </a:solidFill>
                <a:latin typeface="楷体_GB2312" pitchFamily="49" charset="-122"/>
                <a:ea typeface="楷体_GB2312" pitchFamily="49" charset="-122"/>
                <a:sym typeface="+mn-ea"/>
              </a:rPr>
              <a:t>年可诱发冠心病等一系列并发症。</a:t>
            </a:r>
            <a:endParaRPr lang="zh-CN" altLang="en-US" sz="2000" dirty="0">
              <a:solidFill>
                <a:schemeClr val="hlink"/>
              </a:solidFill>
              <a:latin typeface="楷体_GB2312" pitchFamily="49" charset="-122"/>
              <a:ea typeface="楷体_GB2312" pitchFamily="49" charset="-122"/>
            </a:endParaRPr>
          </a:p>
          <a:p>
            <a:pPr eaLnBrk="0" hangingPunct="0">
              <a:lnSpc>
                <a:spcPct val="115000"/>
              </a:lnSpc>
              <a:buFont typeface="Wingdings" panose="05000000000000000000" pitchFamily="2" charset="2"/>
              <a:buChar char="l"/>
            </a:pPr>
            <a:r>
              <a:rPr lang="zh-CN" altLang="en-US" sz="2000" dirty="0">
                <a:solidFill>
                  <a:schemeClr val="hlink"/>
                </a:solidFill>
                <a:latin typeface="楷体_GB2312" pitchFamily="49" charset="-122"/>
                <a:ea typeface="楷体_GB2312" pitchFamily="49" charset="-122"/>
                <a:sym typeface="+mn-ea"/>
              </a:rPr>
              <a:t> 未经过治疗的高血压患者发生各种并发症的可能性是科学治疗患者的</a:t>
            </a:r>
            <a:r>
              <a:rPr lang="en-US" altLang="zh-CN" sz="2000" b="1">
                <a:solidFill>
                  <a:schemeClr val="tx2"/>
                </a:solidFill>
                <a:latin typeface="楷体_GB2312" pitchFamily="49" charset="-122"/>
                <a:ea typeface="楷体_GB2312" pitchFamily="49" charset="-122"/>
                <a:sym typeface="+mn-ea"/>
              </a:rPr>
              <a:t>21</a:t>
            </a:r>
            <a:r>
              <a:rPr lang="zh-CN" altLang="en-US" sz="2000" dirty="0">
                <a:solidFill>
                  <a:schemeClr val="hlink"/>
                </a:solidFill>
                <a:latin typeface="楷体_GB2312" pitchFamily="49" charset="-122"/>
                <a:ea typeface="楷体_GB2312" pitchFamily="49" charset="-122"/>
                <a:sym typeface="+mn-ea"/>
              </a:rPr>
              <a:t>倍。</a:t>
            </a:r>
            <a:endParaRPr lang="zh-CN" altLang="en-US" sz="2000" dirty="0">
              <a:solidFill>
                <a:schemeClr val="hlink"/>
              </a:solidFill>
              <a:latin typeface="楷体_GB2312" pitchFamily="49" charset="-122"/>
              <a:ea typeface="楷体_GB2312" pitchFamily="49" charset="-122"/>
            </a:endParaRPr>
          </a:p>
          <a:p>
            <a:pPr eaLnBrk="0" hangingPunct="0">
              <a:lnSpc>
                <a:spcPct val="115000"/>
              </a:lnSpc>
              <a:buFont typeface="Wingdings" panose="05000000000000000000" pitchFamily="2" charset="2"/>
              <a:buChar char="l"/>
            </a:pPr>
            <a:r>
              <a:rPr lang="zh-CN" altLang="en-US" sz="2000" dirty="0">
                <a:solidFill>
                  <a:schemeClr val="hlink"/>
                </a:solidFill>
                <a:latin typeface="楷体_GB2312" pitchFamily="49" charset="-122"/>
                <a:ea typeface="楷体_GB2312" pitchFamily="49" charset="-122"/>
                <a:sym typeface="+mn-ea"/>
              </a:rPr>
              <a:t> 血压越高，对脏器的损害越严重</a:t>
            </a:r>
            <a:endParaRPr lang="zh-CN" altLang="en-US" sz="2000" dirty="0">
              <a:solidFill>
                <a:schemeClr val="hlink"/>
              </a:solidFill>
              <a:latin typeface="楷体_GB2312" pitchFamily="49" charset="-122"/>
              <a:ea typeface="楷体_GB2312" pitchFamily="49"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图示 3"/>
          <p:cNvGraphicFramePr>
            <a:graphicFrameLocks noGrp="1"/>
          </p:cNvGraphicFramePr>
          <p:nvPr/>
        </p:nvGraphicFramePr>
        <p:xfrm>
          <a:off x="262540" y="613708"/>
          <a:ext cx="8401080" cy="62150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4584" name="内容占位符 3" descr="HK news 2.jpg"/>
          <p:cNvPicPr>
            <a:picLocks noChangeAspect="1"/>
          </p:cNvPicPr>
          <p:nvPr/>
        </p:nvPicPr>
        <p:blipFill>
          <a:blip r:embed="rId6"/>
          <a:stretch>
            <a:fillRect/>
          </a:stretch>
        </p:blipFill>
        <p:spPr>
          <a:xfrm>
            <a:off x="107950" y="908685"/>
            <a:ext cx="1728788" cy="1200150"/>
          </a:xfrm>
          <a:prstGeom prst="rect">
            <a:avLst/>
          </a:prstGeom>
          <a:noFill/>
          <a:ln w="9525">
            <a:noFill/>
          </a:ln>
        </p:spPr>
      </p:pic>
      <p:pic>
        <p:nvPicPr>
          <p:cNvPr id="24581" name="内容占位符 3" descr="Dizziness.jpg"/>
          <p:cNvPicPr>
            <a:picLocks noChangeAspect="1"/>
          </p:cNvPicPr>
          <p:nvPr/>
        </p:nvPicPr>
        <p:blipFill>
          <a:blip r:embed="rId7"/>
          <a:stretch>
            <a:fillRect/>
          </a:stretch>
        </p:blipFill>
        <p:spPr>
          <a:xfrm>
            <a:off x="7380288" y="44450"/>
            <a:ext cx="1447800" cy="3152775"/>
          </a:xfrm>
          <a:prstGeom prst="rect">
            <a:avLst/>
          </a:prstGeom>
          <a:noFill/>
          <a:ln w="9525">
            <a:noFill/>
          </a:ln>
        </p:spPr>
      </p:pic>
      <p:pic>
        <p:nvPicPr>
          <p:cNvPr id="24585" name="内容占位符 3" descr="青光眼.jpg"/>
          <p:cNvPicPr>
            <a:picLocks noChangeAspect="1"/>
          </p:cNvPicPr>
          <p:nvPr/>
        </p:nvPicPr>
        <p:blipFill>
          <a:blip r:embed="rId8"/>
          <a:stretch>
            <a:fillRect/>
          </a:stretch>
        </p:blipFill>
        <p:spPr>
          <a:xfrm>
            <a:off x="107315" y="5157470"/>
            <a:ext cx="1510030" cy="1316990"/>
          </a:xfrm>
          <a:prstGeom prst="rect">
            <a:avLst/>
          </a:prstGeom>
          <a:noFill/>
          <a:ln w="9525">
            <a:noFill/>
          </a:ln>
        </p:spPr>
      </p:pic>
      <p:pic>
        <p:nvPicPr>
          <p:cNvPr id="24577" name="内容占位符 3" descr="Red face.jpg"/>
          <p:cNvPicPr>
            <a:picLocks noChangeAspect="1"/>
          </p:cNvPicPr>
          <p:nvPr/>
        </p:nvPicPr>
        <p:blipFill>
          <a:blip r:embed="rId9"/>
          <a:stretch>
            <a:fillRect/>
          </a:stretch>
        </p:blipFill>
        <p:spPr>
          <a:xfrm>
            <a:off x="7308215" y="5013325"/>
            <a:ext cx="1778000" cy="1633855"/>
          </a:xfrm>
          <a:prstGeom prst="rect">
            <a:avLst/>
          </a:prstGeom>
          <a:noFill/>
          <a:ln w="9525">
            <a:noFill/>
          </a:ln>
        </p:spPr>
      </p:pic>
      <p:pic>
        <p:nvPicPr>
          <p:cNvPr id="100" name="图片 99"/>
          <p:cNvPicPr/>
          <p:nvPr/>
        </p:nvPicPr>
        <p:blipFill>
          <a:blip r:embed="rId10"/>
          <a:stretch>
            <a:fillRect/>
          </a:stretch>
        </p:blipFill>
        <p:spPr>
          <a:xfrm>
            <a:off x="3071813" y="3124200"/>
            <a:ext cx="3000375" cy="6096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descr="Dr4"/>
          <p:cNvPicPr>
            <a:picLocks noGrp="1" noChangeAspect="1"/>
          </p:cNvPicPr>
          <p:nvPr/>
        </p:nvPicPr>
        <p:blipFill>
          <a:blip r:embed="rId1"/>
          <a:stretch>
            <a:fillRect/>
          </a:stretch>
        </p:blipFill>
        <p:spPr>
          <a:xfrm>
            <a:off x="5147628" y="1412875"/>
            <a:ext cx="3851275" cy="3887788"/>
          </a:xfrm>
          <a:prstGeom prst="rect">
            <a:avLst/>
          </a:prstGeom>
          <a:noFill/>
          <a:ln w="9525">
            <a:noFill/>
          </a:ln>
        </p:spPr>
      </p:pic>
      <p:sp>
        <p:nvSpPr>
          <p:cNvPr id="3" name="文本框 2"/>
          <p:cNvSpPr txBox="1"/>
          <p:nvPr/>
        </p:nvSpPr>
        <p:spPr>
          <a:xfrm>
            <a:off x="603885" y="866140"/>
            <a:ext cx="5518150" cy="5087620"/>
          </a:xfrm>
          <a:prstGeom prst="rect">
            <a:avLst/>
          </a:prstGeom>
          <a:noFill/>
        </p:spPr>
        <p:txBody>
          <a:bodyPr wrap="square" rtlCol="0" anchor="t">
            <a:noAutofit/>
          </a:bodyPr>
          <a:p>
            <a:endParaRPr lang="zh-CN" altLang="en-US" sz="3200" b="1" dirty="0">
              <a:sym typeface="+mn-ea"/>
            </a:endParaRPr>
          </a:p>
        </p:txBody>
      </p:sp>
      <p:pic>
        <p:nvPicPr>
          <p:cNvPr id="4" name="图片 3"/>
          <p:cNvPicPr>
            <a:picLocks noChangeAspect="1"/>
          </p:cNvPicPr>
          <p:nvPr/>
        </p:nvPicPr>
        <p:blipFill>
          <a:blip r:embed="rId2"/>
          <a:stretch>
            <a:fillRect/>
          </a:stretch>
        </p:blipFill>
        <p:spPr>
          <a:xfrm>
            <a:off x="323215" y="981075"/>
            <a:ext cx="5981700" cy="46196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solidFill>
                  <a:srgbClr val="FF0000"/>
                </a:solidFill>
                <a:sym typeface="+mn-ea"/>
              </a:rPr>
              <a:t>控制血压三要素</a:t>
            </a:r>
            <a:endParaRPr lang="zh-CN" altLang="en-US" b="1" dirty="0">
              <a:solidFill>
                <a:srgbClr val="FF0000"/>
              </a:solidFill>
              <a:sym typeface="+mn-ea"/>
            </a:endParaRPr>
          </a:p>
        </p:txBody>
      </p:sp>
      <p:sp>
        <p:nvSpPr>
          <p:cNvPr id="3" name="文本框 2"/>
          <p:cNvSpPr txBox="1"/>
          <p:nvPr/>
        </p:nvSpPr>
        <p:spPr>
          <a:xfrm>
            <a:off x="728345" y="1910715"/>
            <a:ext cx="6938010" cy="3075940"/>
          </a:xfrm>
          <a:prstGeom prst="rect">
            <a:avLst/>
          </a:prstGeom>
          <a:noFill/>
        </p:spPr>
        <p:txBody>
          <a:bodyPr wrap="square" rtlCol="0" anchor="t">
            <a:noAutofit/>
          </a:bodyPr>
          <a:p>
            <a:pPr marL="571500" indent="-571500">
              <a:buFont typeface="Arial" panose="020B0604020202020204" pitchFamily="34" charset="0"/>
              <a:buChar char="•"/>
            </a:pPr>
            <a:r>
              <a:rPr lang="zh-CN" altLang="en-US" sz="3600" dirty="0">
                <a:sym typeface="+mn-ea"/>
              </a:rPr>
              <a:t>了解高血压相关知识</a:t>
            </a:r>
            <a:endParaRPr lang="zh-CN" altLang="en-US" sz="3600" dirty="0"/>
          </a:p>
          <a:p>
            <a:pPr lvl="1">
              <a:buNone/>
            </a:pPr>
            <a:endParaRPr lang="zh-CN" altLang="en-US" sz="3600" dirty="0"/>
          </a:p>
          <a:p>
            <a:pPr marL="571500" indent="-571500">
              <a:buFont typeface="Arial" panose="020B0604020202020204" pitchFamily="34" charset="0"/>
              <a:buChar char="•"/>
            </a:pPr>
            <a:r>
              <a:rPr lang="zh-CN" altLang="en-US" sz="3600" dirty="0">
                <a:sym typeface="+mn-ea"/>
              </a:rPr>
              <a:t>遵医嘱服药</a:t>
            </a:r>
            <a:endParaRPr lang="zh-CN" altLang="en-US" sz="3600" dirty="0"/>
          </a:p>
          <a:p>
            <a:endParaRPr lang="zh-CN" altLang="en-US" sz="3600" dirty="0"/>
          </a:p>
          <a:p>
            <a:pPr marL="571500" indent="-571500">
              <a:buFont typeface="Arial" panose="020B0604020202020204" pitchFamily="34" charset="0"/>
              <a:buChar char="•"/>
            </a:pPr>
            <a:r>
              <a:rPr lang="zh-CN" altLang="en-US" sz="3600" dirty="0">
                <a:sym typeface="+mn-ea"/>
              </a:rPr>
              <a:t>健康的生活方式</a:t>
            </a:r>
            <a:endParaRPr lang="zh-CN" altLang="en-US" sz="3600" dirty="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TW" altLang="en-GB" dirty="0">
                <a:solidFill>
                  <a:srgbClr val="FF3300"/>
                </a:solidFill>
                <a:latin typeface="华文行楷" pitchFamily="2" charset="-122"/>
                <a:ea typeface="华文行楷" pitchFamily="2" charset="-122"/>
                <a:sym typeface="+mn-ea"/>
              </a:rPr>
              <a:t>控制</a:t>
            </a:r>
            <a:r>
              <a:rPr lang="zh-CN" altLang="en-GB" dirty="0">
                <a:solidFill>
                  <a:srgbClr val="FF3300"/>
                </a:solidFill>
                <a:latin typeface="华文行楷" pitchFamily="2" charset="-122"/>
                <a:ea typeface="华文行楷" pitchFamily="2" charset="-122"/>
                <a:sym typeface="+mn-ea"/>
              </a:rPr>
              <a:t>血压</a:t>
            </a:r>
            <a:r>
              <a:rPr lang="zh-CN" altLang="en-US" dirty="0">
                <a:solidFill>
                  <a:srgbClr val="FF3300"/>
                </a:solidFill>
                <a:latin typeface="华文行楷" pitchFamily="2" charset="-122"/>
                <a:ea typeface="华文行楷" pitchFamily="2" charset="-122"/>
                <a:sym typeface="+mn-ea"/>
              </a:rPr>
              <a:t>秘诀</a:t>
            </a:r>
            <a:endParaRPr lang="zh-CN" altLang="en-US"/>
          </a:p>
        </p:txBody>
      </p:sp>
      <p:sp>
        <p:nvSpPr>
          <p:cNvPr id="3" name="文本框 2"/>
          <p:cNvSpPr txBox="1"/>
          <p:nvPr/>
        </p:nvSpPr>
        <p:spPr>
          <a:xfrm>
            <a:off x="4092575" y="2311400"/>
            <a:ext cx="3839845" cy="2987675"/>
          </a:xfrm>
          <a:prstGeom prst="rect">
            <a:avLst/>
          </a:prstGeom>
          <a:noFill/>
        </p:spPr>
        <p:txBody>
          <a:bodyPr wrap="square" rtlCol="0" anchor="t">
            <a:noAutofit/>
          </a:bodyPr>
          <a:p>
            <a:pPr>
              <a:lnSpc>
                <a:spcPct val="135000"/>
              </a:lnSpc>
              <a:buFont typeface="Wingdings" panose="05000000000000000000" pitchFamily="2" charset="2"/>
              <a:buNone/>
            </a:pPr>
            <a:r>
              <a:rPr lang="zh-CN" altLang="en-US" sz="2800" dirty="0">
                <a:sym typeface="+mn-ea"/>
              </a:rPr>
              <a:t>关于遵医嘱服药：</a:t>
            </a:r>
            <a:endParaRPr lang="zh-CN" altLang="en-US" sz="2800" dirty="0"/>
          </a:p>
          <a:p>
            <a:pPr>
              <a:lnSpc>
                <a:spcPct val="135000"/>
              </a:lnSpc>
              <a:buFont typeface="Wingdings" panose="05000000000000000000" pitchFamily="2" charset="2"/>
              <a:buChar char="ü"/>
            </a:pPr>
            <a:r>
              <a:rPr lang="zh-CN" altLang="en-US" sz="2800" dirty="0">
                <a:sym typeface="+mn-ea"/>
              </a:rPr>
              <a:t> 药物正确</a:t>
            </a:r>
            <a:endParaRPr lang="zh-CN" altLang="en-US" sz="2800" dirty="0"/>
          </a:p>
          <a:p>
            <a:pPr>
              <a:lnSpc>
                <a:spcPct val="135000"/>
              </a:lnSpc>
              <a:buFont typeface="Wingdings" panose="05000000000000000000" pitchFamily="2" charset="2"/>
              <a:buChar char="ü"/>
            </a:pPr>
            <a:r>
              <a:rPr lang="zh-CN" altLang="en-US" sz="2800" dirty="0">
                <a:sym typeface="+mn-ea"/>
              </a:rPr>
              <a:t> 剂量正确</a:t>
            </a:r>
            <a:endParaRPr lang="zh-CN" altLang="en-US" sz="2800" dirty="0"/>
          </a:p>
          <a:p>
            <a:pPr>
              <a:lnSpc>
                <a:spcPct val="135000"/>
              </a:lnSpc>
              <a:buFont typeface="Wingdings" panose="05000000000000000000" pitchFamily="2" charset="2"/>
              <a:buChar char="ü"/>
            </a:pPr>
            <a:r>
              <a:rPr lang="zh-CN" altLang="en-US" sz="2800" dirty="0">
                <a:sym typeface="+mn-ea"/>
              </a:rPr>
              <a:t> 服药时间正确</a:t>
            </a:r>
            <a:endParaRPr lang="zh-CN" altLang="en-US" sz="2800" dirty="0"/>
          </a:p>
          <a:p>
            <a:pPr>
              <a:lnSpc>
                <a:spcPct val="135000"/>
              </a:lnSpc>
              <a:buFont typeface="Wingdings" panose="05000000000000000000" pitchFamily="2" charset="2"/>
              <a:buChar char="ü"/>
            </a:pPr>
            <a:r>
              <a:rPr lang="zh-CN" altLang="en-US" sz="2800" dirty="0">
                <a:sym typeface="+mn-ea"/>
              </a:rPr>
              <a:t> 定时测量血压</a:t>
            </a:r>
            <a:endParaRPr lang="zh-CN" altLang="en-US" sz="2800" dirty="0">
              <a:sym typeface="+mn-ea"/>
            </a:endParaRPr>
          </a:p>
        </p:txBody>
      </p:sp>
      <p:pic>
        <p:nvPicPr>
          <p:cNvPr id="30726" name="Picture 21" descr="200904141538211539"/>
          <p:cNvPicPr>
            <a:picLocks noChangeAspect="1"/>
          </p:cNvPicPr>
          <p:nvPr/>
        </p:nvPicPr>
        <p:blipFill>
          <a:blip r:embed="rId1"/>
          <a:srcRect t="9673"/>
          <a:stretch>
            <a:fillRect/>
          </a:stretch>
        </p:blipFill>
        <p:spPr>
          <a:xfrm>
            <a:off x="979170" y="3861435"/>
            <a:ext cx="1798320" cy="1746885"/>
          </a:xfrm>
          <a:prstGeom prst="rect">
            <a:avLst/>
          </a:prstGeom>
          <a:noFill/>
          <a:ln w="9525">
            <a:noFill/>
          </a:ln>
        </p:spPr>
      </p:pic>
      <p:pic>
        <p:nvPicPr>
          <p:cNvPr id="30723" name="Picture 15" descr="高血压用药当及时！"/>
          <p:cNvPicPr>
            <a:picLocks noChangeAspect="1"/>
          </p:cNvPicPr>
          <p:nvPr/>
        </p:nvPicPr>
        <p:blipFill>
          <a:blip r:embed="rId2"/>
          <a:srcRect b="23557"/>
          <a:stretch>
            <a:fillRect/>
          </a:stretch>
        </p:blipFill>
        <p:spPr>
          <a:xfrm>
            <a:off x="899478" y="1845310"/>
            <a:ext cx="1878012" cy="1355725"/>
          </a:xfrm>
          <a:prstGeom prst="rect">
            <a:avLst/>
          </a:prstGeom>
          <a:noFill/>
          <a:ln w="9525">
            <a:noFill/>
          </a:ln>
        </p:spPr>
      </p:pic>
      <p:sp>
        <p:nvSpPr>
          <p:cNvPr id="4" name="文本框 3"/>
          <p:cNvSpPr txBox="1"/>
          <p:nvPr/>
        </p:nvSpPr>
        <p:spPr>
          <a:xfrm>
            <a:off x="900430" y="3168015"/>
            <a:ext cx="2374900" cy="521970"/>
          </a:xfrm>
          <a:prstGeom prst="rect">
            <a:avLst/>
          </a:prstGeom>
          <a:noFill/>
        </p:spPr>
        <p:txBody>
          <a:bodyPr wrap="square" rtlCol="0" anchor="t">
            <a:spAutoFit/>
          </a:bodyPr>
          <a:p>
            <a:r>
              <a:rPr lang="zh-CN" altLang="en-GB" sz="2800" dirty="0">
                <a:solidFill>
                  <a:schemeClr val="hlink"/>
                </a:solidFill>
                <a:latin typeface="Times New Roman" panose="02020603050405020304" pitchFamily="18" charset="0"/>
                <a:ea typeface="楷体_GB2312" pitchFamily="49" charset="-122"/>
                <a:sym typeface="+mn-ea"/>
              </a:rPr>
              <a:t>坚持服药</a:t>
            </a:r>
            <a:endParaRPr lang="zh-CN" altLang="en-GB" sz="2800" dirty="0">
              <a:solidFill>
                <a:schemeClr val="hlink"/>
              </a:solidFill>
              <a:latin typeface="Times New Roman" panose="02020603050405020304" pitchFamily="18" charset="0"/>
              <a:ea typeface="楷体_GB2312" pitchFamily="49" charset="-122"/>
              <a:sym typeface="+mn-ea"/>
            </a:endParaRPr>
          </a:p>
        </p:txBody>
      </p:sp>
      <p:sp>
        <p:nvSpPr>
          <p:cNvPr id="5" name="文本框 4"/>
          <p:cNvSpPr txBox="1"/>
          <p:nvPr/>
        </p:nvSpPr>
        <p:spPr>
          <a:xfrm rot="10800000" flipV="1">
            <a:off x="985520" y="5716905"/>
            <a:ext cx="5872480" cy="598805"/>
          </a:xfrm>
          <a:prstGeom prst="rect">
            <a:avLst/>
          </a:prstGeom>
          <a:noFill/>
        </p:spPr>
        <p:txBody>
          <a:bodyPr wrap="square" rtlCol="0" anchor="t">
            <a:noAutofit/>
          </a:bodyPr>
          <a:p>
            <a:r>
              <a:rPr lang="zh-CN" altLang="en-GB" sz="2800" dirty="0">
                <a:solidFill>
                  <a:schemeClr val="hlink"/>
                </a:solidFill>
                <a:latin typeface="Times New Roman" panose="02020603050405020304" pitchFamily="18" charset="0"/>
                <a:ea typeface="楷体_GB2312" pitchFamily="49" charset="-122"/>
                <a:sym typeface="+mn-ea"/>
              </a:rPr>
              <a:t>测量血压</a:t>
            </a:r>
            <a:endParaRPr lang="zh-CN" altLang="en-GB" sz="2800" dirty="0">
              <a:solidFill>
                <a:schemeClr val="hlink"/>
              </a:solidFill>
              <a:latin typeface="Times New Roman" panose="02020603050405020304" pitchFamily="18" charset="0"/>
              <a:ea typeface="楷体_GB2312" pitchFamily="49"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274955"/>
            <a:ext cx="9050655" cy="1143000"/>
          </a:xfrm>
        </p:spPr>
        <p:txBody>
          <a:bodyPr/>
          <a:p>
            <a:r>
              <a:rPr lang="zh-CN" altLang="en-GB" sz="3600" b="1" dirty="0">
                <a:solidFill>
                  <a:srgbClr val="FF0000"/>
                </a:solidFill>
                <a:latin typeface="Times New Roman" panose="02020603050405020304" pitchFamily="18" charset="0"/>
                <a:ea typeface="楷体_GB2312" pitchFamily="49" charset="-122"/>
                <a:sym typeface="+mn-ea"/>
              </a:rPr>
              <a:t>测量血压的</a:t>
            </a:r>
            <a:r>
              <a:rPr lang="zh-CN" altLang="en-US" sz="3600" b="1" dirty="0">
                <a:solidFill>
                  <a:srgbClr val="FF0000"/>
                </a:solidFill>
                <a:latin typeface="Times New Roman" panose="02020603050405020304" pitchFamily="18" charset="0"/>
                <a:ea typeface="楷体_GB2312" pitchFamily="49" charset="-122"/>
                <a:sym typeface="+mn-ea"/>
              </a:rPr>
              <a:t>正确方法</a:t>
            </a:r>
            <a:r>
              <a:rPr lang="en-US" altLang="zh-CN" sz="3600" b="1">
                <a:solidFill>
                  <a:srgbClr val="FF0000"/>
                </a:solidFill>
                <a:latin typeface="Times New Roman" panose="02020603050405020304" pitchFamily="18" charset="0"/>
                <a:ea typeface="楷体_GB2312" pitchFamily="49" charset="-122"/>
                <a:sym typeface="+mn-ea"/>
              </a:rPr>
              <a:t>--</a:t>
            </a:r>
            <a:r>
              <a:rPr lang="zh-CN" altLang="en-US" sz="3600" b="1" dirty="0">
                <a:solidFill>
                  <a:srgbClr val="FF0000"/>
                </a:solidFill>
                <a:latin typeface="Arial" panose="020B0604020202020204" pitchFamily="34" charset="0"/>
                <a:ea typeface="黑体" panose="02010609060101010101" pitchFamily="2" charset="-122"/>
                <a:sym typeface="+mn-ea"/>
              </a:rPr>
              <a:t>定时、定姿、定方法</a:t>
            </a:r>
            <a:endParaRPr lang="zh-CN" altLang="en-US" sz="3600" b="1" dirty="0">
              <a:solidFill>
                <a:srgbClr val="FF0000"/>
              </a:solidFill>
              <a:latin typeface="Arial" panose="020B0604020202020204" pitchFamily="34" charset="0"/>
              <a:ea typeface="黑体" panose="02010609060101010101" pitchFamily="2" charset="-122"/>
              <a:sym typeface="+mn-ea"/>
            </a:endParaRPr>
          </a:p>
        </p:txBody>
      </p:sp>
      <p:pic>
        <p:nvPicPr>
          <p:cNvPr id="32771" name="Picture 4" descr="血压测量（修改）"/>
          <p:cNvPicPr>
            <a:picLocks noGrp="1" noChangeAspect="1"/>
          </p:cNvPicPr>
          <p:nvPr/>
        </p:nvPicPr>
        <p:blipFill>
          <a:blip r:embed="rId1"/>
          <a:stretch>
            <a:fillRect/>
          </a:stretch>
        </p:blipFill>
        <p:spPr>
          <a:xfrm>
            <a:off x="1043305" y="1268730"/>
            <a:ext cx="6604635" cy="545719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TW" altLang="en-GB" dirty="0">
                <a:solidFill>
                  <a:srgbClr val="FF3300"/>
                </a:solidFill>
                <a:latin typeface="华文行楷" pitchFamily="2" charset="-122"/>
                <a:ea typeface="华文行楷" pitchFamily="2" charset="-122"/>
                <a:sym typeface="+mn-ea"/>
              </a:rPr>
              <a:t>控制</a:t>
            </a:r>
            <a:r>
              <a:rPr lang="zh-CN" altLang="en-GB" dirty="0">
                <a:solidFill>
                  <a:srgbClr val="FF3300"/>
                </a:solidFill>
                <a:latin typeface="华文行楷" pitchFamily="2" charset="-122"/>
                <a:ea typeface="华文行楷" pitchFamily="2" charset="-122"/>
                <a:sym typeface="+mn-ea"/>
              </a:rPr>
              <a:t>血压</a:t>
            </a:r>
            <a:r>
              <a:rPr lang="zh-CN" altLang="en-US" dirty="0">
                <a:solidFill>
                  <a:srgbClr val="FF3300"/>
                </a:solidFill>
                <a:latin typeface="华文行楷" pitchFamily="2" charset="-122"/>
                <a:ea typeface="华文行楷" pitchFamily="2" charset="-122"/>
                <a:sym typeface="+mn-ea"/>
              </a:rPr>
              <a:t>秘诀</a:t>
            </a:r>
            <a:endParaRPr lang="zh-CN" altLang="en-US"/>
          </a:p>
        </p:txBody>
      </p:sp>
      <p:pic>
        <p:nvPicPr>
          <p:cNvPr id="33793" name="Picture 2"/>
          <p:cNvPicPr>
            <a:picLocks noChangeAspect="1"/>
          </p:cNvPicPr>
          <p:nvPr/>
        </p:nvPicPr>
        <p:blipFill>
          <a:blip r:embed="rId1"/>
          <a:stretch>
            <a:fillRect/>
          </a:stretch>
        </p:blipFill>
        <p:spPr>
          <a:xfrm>
            <a:off x="2844165" y="1417955"/>
            <a:ext cx="2421890" cy="2668270"/>
          </a:xfrm>
          <a:prstGeom prst="rect">
            <a:avLst/>
          </a:prstGeom>
          <a:noFill/>
          <a:ln w="9525">
            <a:noFill/>
          </a:ln>
        </p:spPr>
      </p:pic>
      <p:pic>
        <p:nvPicPr>
          <p:cNvPr id="33795" name="Picture 21" descr="MCj01413130000[1]"/>
          <p:cNvPicPr>
            <a:picLocks noGrp="1" noChangeAspect="1"/>
          </p:cNvPicPr>
          <p:nvPr>
            <p:ph sz="quarter" idx="4294967295"/>
          </p:nvPr>
        </p:nvPicPr>
        <p:blipFill>
          <a:blip r:embed="rId2"/>
          <a:stretch>
            <a:fillRect/>
          </a:stretch>
        </p:blipFill>
        <p:spPr>
          <a:xfrm>
            <a:off x="6876415" y="2637155"/>
            <a:ext cx="1673225" cy="1311275"/>
          </a:xfrm>
        </p:spPr>
      </p:pic>
      <p:sp>
        <p:nvSpPr>
          <p:cNvPr id="3" name="文本框 2"/>
          <p:cNvSpPr txBox="1"/>
          <p:nvPr/>
        </p:nvSpPr>
        <p:spPr>
          <a:xfrm>
            <a:off x="5836285" y="1229360"/>
            <a:ext cx="683260" cy="3252470"/>
          </a:xfrm>
          <a:prstGeom prst="rect">
            <a:avLst/>
          </a:prstGeom>
          <a:noFill/>
        </p:spPr>
        <p:txBody>
          <a:bodyPr wrap="square" rtlCol="0" anchor="t">
            <a:noAutofit/>
          </a:bodyPr>
          <a:p>
            <a:r>
              <a:rPr lang="zh-CN" altLang="en-GB" sz="2800" b="1" dirty="0">
                <a:solidFill>
                  <a:srgbClr val="FF0000"/>
                </a:solidFill>
                <a:latin typeface="华文行楷" pitchFamily="2" charset="-122"/>
                <a:ea typeface="华文行楷" pitchFamily="2" charset="-122"/>
                <a:sym typeface="+mn-ea"/>
              </a:rPr>
              <a:t>适量运动</a:t>
            </a:r>
            <a:r>
              <a:rPr lang="zh-CN" altLang="en-US" sz="2800" b="1" dirty="0">
                <a:solidFill>
                  <a:srgbClr val="FF0000"/>
                </a:solidFill>
                <a:latin typeface="华文行楷" pitchFamily="2" charset="-122"/>
                <a:ea typeface="华文行楷" pitchFamily="2" charset="-122"/>
                <a:sym typeface="+mn-ea"/>
              </a:rPr>
              <a:t>是关键</a:t>
            </a:r>
            <a:endParaRPr lang="zh-CN" altLang="en-US" sz="2800" b="1" dirty="0">
              <a:solidFill>
                <a:srgbClr val="FF0000"/>
              </a:solidFill>
              <a:latin typeface="华文行楷" pitchFamily="2" charset="-122"/>
              <a:ea typeface="华文行楷" pitchFamily="2" charset="-122"/>
              <a:sym typeface="+mn-ea"/>
            </a:endParaRPr>
          </a:p>
        </p:txBody>
      </p:sp>
      <p:sp>
        <p:nvSpPr>
          <p:cNvPr id="4" name="文本框 3"/>
          <p:cNvSpPr txBox="1"/>
          <p:nvPr/>
        </p:nvSpPr>
        <p:spPr>
          <a:xfrm>
            <a:off x="6959600" y="1919605"/>
            <a:ext cx="1680845" cy="589280"/>
          </a:xfrm>
          <a:prstGeom prst="rect">
            <a:avLst/>
          </a:prstGeom>
          <a:noFill/>
        </p:spPr>
        <p:txBody>
          <a:bodyPr wrap="square" rtlCol="0" anchor="t">
            <a:noAutofit/>
          </a:bodyPr>
          <a:p>
            <a:r>
              <a:rPr lang="zh-TW" altLang="en-GB" sz="2400" b="1" dirty="0">
                <a:solidFill>
                  <a:srgbClr val="FF0000"/>
                </a:solidFill>
                <a:latin typeface="Times New Roman" panose="02020603050405020304" pitchFamily="18" charset="0"/>
                <a:ea typeface="楷体_GB2312" pitchFamily="49" charset="-122"/>
                <a:sym typeface="+mn-ea"/>
              </a:rPr>
              <a:t>戒</a:t>
            </a:r>
            <a:r>
              <a:rPr lang="zh-CN" altLang="en-GB" sz="2400" b="1" dirty="0">
                <a:solidFill>
                  <a:srgbClr val="FF0000"/>
                </a:solidFill>
                <a:latin typeface="Times New Roman" panose="02020603050405020304" pitchFamily="18" charset="0"/>
                <a:ea typeface="楷体_GB2312" pitchFamily="49" charset="-122"/>
                <a:sym typeface="+mn-ea"/>
              </a:rPr>
              <a:t>烟</a:t>
            </a:r>
            <a:r>
              <a:rPr lang="zh-CN" altLang="en-US" sz="2400" b="1" dirty="0">
                <a:solidFill>
                  <a:srgbClr val="FF0000"/>
                </a:solidFill>
                <a:latin typeface="Times New Roman" panose="02020603050405020304" pitchFamily="18" charset="0"/>
                <a:ea typeface="楷体_GB2312" pitchFamily="49" charset="-122"/>
                <a:sym typeface="+mn-ea"/>
              </a:rPr>
              <a:t>、酒</a:t>
            </a:r>
            <a:endParaRPr lang="zh-CN" altLang="en-US" sz="2400" b="1" dirty="0">
              <a:solidFill>
                <a:srgbClr val="FF0000"/>
              </a:solidFill>
              <a:latin typeface="Times New Roman" panose="02020603050405020304" pitchFamily="18" charset="0"/>
              <a:ea typeface="楷体_GB2312" pitchFamily="49" charset="-122"/>
              <a:sym typeface="+mn-ea"/>
            </a:endParaRPr>
          </a:p>
        </p:txBody>
      </p:sp>
      <p:pic>
        <p:nvPicPr>
          <p:cNvPr id="33800" name="Picture 24" descr="MCj04382050000[1]"/>
          <p:cNvPicPr>
            <a:picLocks noGrp="1" noChangeAspect="1"/>
          </p:cNvPicPr>
          <p:nvPr/>
        </p:nvPicPr>
        <p:blipFill>
          <a:blip r:embed="rId3"/>
          <a:stretch>
            <a:fillRect/>
          </a:stretch>
        </p:blipFill>
        <p:spPr>
          <a:xfrm>
            <a:off x="4572000" y="4653280"/>
            <a:ext cx="1675765" cy="1678940"/>
          </a:xfrm>
          <a:prstGeom prst="rect">
            <a:avLst/>
          </a:prstGeom>
          <a:noFill/>
          <a:ln w="9525">
            <a:noFill/>
          </a:ln>
        </p:spPr>
      </p:pic>
      <p:pic>
        <p:nvPicPr>
          <p:cNvPr id="33801" name="Picture 5" descr="檢視完整大小圖片">
            <a:hlinkClick r:id="rId4"/>
          </p:cNvPr>
          <p:cNvPicPr>
            <a:picLocks noChangeAspect="1"/>
          </p:cNvPicPr>
          <p:nvPr/>
        </p:nvPicPr>
        <p:blipFill>
          <a:blip r:embed="rId5"/>
          <a:stretch>
            <a:fillRect/>
          </a:stretch>
        </p:blipFill>
        <p:spPr>
          <a:xfrm>
            <a:off x="1043623" y="4509135"/>
            <a:ext cx="1620837" cy="1562100"/>
          </a:xfrm>
          <a:prstGeom prst="rect">
            <a:avLst/>
          </a:prstGeom>
          <a:noFill/>
          <a:ln w="9525">
            <a:noFill/>
          </a:ln>
        </p:spPr>
      </p:pic>
      <p:sp>
        <p:nvSpPr>
          <p:cNvPr id="5" name="文本框 4"/>
          <p:cNvSpPr txBox="1"/>
          <p:nvPr/>
        </p:nvSpPr>
        <p:spPr>
          <a:xfrm>
            <a:off x="1025525" y="1202690"/>
            <a:ext cx="630555" cy="3081020"/>
          </a:xfrm>
          <a:prstGeom prst="rect">
            <a:avLst/>
          </a:prstGeom>
          <a:noFill/>
        </p:spPr>
        <p:txBody>
          <a:bodyPr wrap="square" rtlCol="0" anchor="t">
            <a:noAutofit/>
          </a:bodyPr>
          <a:p>
            <a:r>
              <a:rPr lang="zh-CN" altLang="en-GB" sz="2800" b="1" dirty="0">
                <a:solidFill>
                  <a:srgbClr val="FF0000"/>
                </a:solidFill>
                <a:latin typeface="仿宋" panose="02010609060101010101" charset="-122"/>
                <a:ea typeface="仿宋" panose="02010609060101010101" charset="-122"/>
                <a:sym typeface="+mn-ea"/>
              </a:rPr>
              <a:t>健康的生活方式</a:t>
            </a:r>
            <a:endParaRPr lang="zh-CN" altLang="en-GB" sz="2800" b="1" dirty="0">
              <a:solidFill>
                <a:srgbClr val="FF0000"/>
              </a:solidFill>
              <a:latin typeface="仿宋" panose="02010609060101010101" charset="-122"/>
              <a:ea typeface="仿宋" panose="02010609060101010101" charset="-122"/>
              <a:sym typeface="+mn-ea"/>
            </a:endParaRPr>
          </a:p>
        </p:txBody>
      </p:sp>
      <p:sp>
        <p:nvSpPr>
          <p:cNvPr id="6" name="文本框 5"/>
          <p:cNvSpPr txBox="1"/>
          <p:nvPr/>
        </p:nvSpPr>
        <p:spPr>
          <a:xfrm rot="10800000" flipV="1">
            <a:off x="2887980" y="4942205"/>
            <a:ext cx="1189990" cy="1128395"/>
          </a:xfrm>
          <a:prstGeom prst="rect">
            <a:avLst/>
          </a:prstGeom>
          <a:noFill/>
        </p:spPr>
        <p:txBody>
          <a:bodyPr wrap="square" rtlCol="0" anchor="t">
            <a:noAutofit/>
          </a:bodyPr>
          <a:p>
            <a:r>
              <a:rPr lang="zh-CN" altLang="en-US" sz="2800" b="1" dirty="0">
                <a:solidFill>
                  <a:srgbClr val="FF0000"/>
                </a:solidFill>
                <a:latin typeface="Times New Roman" panose="02020603050405020304" pitchFamily="18" charset="0"/>
                <a:ea typeface="楷体_GB2312" pitchFamily="49" charset="-122"/>
                <a:sym typeface="+mn-ea"/>
              </a:rPr>
              <a:t>控制饮食</a:t>
            </a:r>
            <a:endParaRPr lang="zh-CN" altLang="en-US" sz="2800" b="1" dirty="0">
              <a:solidFill>
                <a:srgbClr val="FF0000"/>
              </a:solidFill>
              <a:latin typeface="Times New Roman" panose="02020603050405020304" pitchFamily="18" charset="0"/>
              <a:ea typeface="楷体_GB2312" pitchFamily="49" charset="-122"/>
              <a:sym typeface="+mn-ea"/>
            </a:endParaRPr>
          </a:p>
        </p:txBody>
      </p:sp>
      <p:sp>
        <p:nvSpPr>
          <p:cNvPr id="7" name="文本框 6"/>
          <p:cNvSpPr txBox="1"/>
          <p:nvPr/>
        </p:nvSpPr>
        <p:spPr>
          <a:xfrm>
            <a:off x="6489700" y="5389880"/>
            <a:ext cx="1969135" cy="471805"/>
          </a:xfrm>
          <a:prstGeom prst="rect">
            <a:avLst/>
          </a:prstGeom>
          <a:noFill/>
        </p:spPr>
        <p:txBody>
          <a:bodyPr wrap="square" rtlCol="0" anchor="t">
            <a:noAutofit/>
          </a:bodyPr>
          <a:p>
            <a:r>
              <a:rPr lang="zh-TW" altLang="en-GB" sz="2800" b="1" dirty="0">
                <a:solidFill>
                  <a:srgbClr val="FF0000"/>
                </a:solidFill>
                <a:latin typeface="Times New Roman" panose="02020603050405020304" pitchFamily="18" charset="0"/>
                <a:ea typeface="楷体_GB2312" pitchFamily="49" charset="-122"/>
                <a:sym typeface="+mn-ea"/>
              </a:rPr>
              <a:t>心情</a:t>
            </a:r>
            <a:r>
              <a:rPr lang="zh-CN" altLang="en-GB" sz="2800" b="1" dirty="0">
                <a:solidFill>
                  <a:srgbClr val="FF0000"/>
                </a:solidFill>
                <a:latin typeface="Times New Roman" panose="02020603050405020304" pitchFamily="18" charset="0"/>
                <a:ea typeface="楷体_GB2312" pitchFamily="49" charset="-122"/>
                <a:sym typeface="+mn-ea"/>
              </a:rPr>
              <a:t>愉悦</a:t>
            </a:r>
            <a:endParaRPr lang="zh-CN" altLang="en-GB" sz="2800" b="1" dirty="0">
              <a:solidFill>
                <a:srgbClr val="FF0000"/>
              </a:solidFill>
              <a:latin typeface="Times New Roman" panose="02020603050405020304" pitchFamily="18" charset="0"/>
              <a:ea typeface="楷体_GB2312" pitchFamily="49"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latin typeface="华文行楷" pitchFamily="2" charset="-122"/>
                <a:ea typeface="华文行楷" pitchFamily="2" charset="-122"/>
                <a:sym typeface="+mn-ea"/>
              </a:rPr>
              <a:t>高血压患者降压目标</a:t>
            </a:r>
            <a:endParaRPr lang="zh-CN" altLang="en-US"/>
          </a:p>
        </p:txBody>
      </p:sp>
      <p:pic>
        <p:nvPicPr>
          <p:cNvPr id="35859" name="Picture 28" descr="200837104151760_2"/>
          <p:cNvPicPr>
            <a:picLocks noGrp="1" noChangeAspect="1"/>
          </p:cNvPicPr>
          <p:nvPr>
            <p:ph sz="half" idx="4294967295"/>
          </p:nvPr>
        </p:nvPicPr>
        <p:blipFill>
          <a:blip r:embed="rId1"/>
          <a:srcRect b="6253"/>
          <a:stretch>
            <a:fillRect/>
          </a:stretch>
        </p:blipFill>
        <p:spPr>
          <a:xfrm>
            <a:off x="5004435" y="4216400"/>
            <a:ext cx="4000500" cy="2641600"/>
          </a:xfrm>
        </p:spPr>
      </p:pic>
      <p:pic>
        <p:nvPicPr>
          <p:cNvPr id="4" name="图片 3"/>
          <p:cNvPicPr>
            <a:picLocks noChangeAspect="1"/>
          </p:cNvPicPr>
          <p:nvPr/>
        </p:nvPicPr>
        <p:blipFill>
          <a:blip r:embed="rId2"/>
          <a:stretch>
            <a:fillRect/>
          </a:stretch>
        </p:blipFill>
        <p:spPr>
          <a:xfrm>
            <a:off x="1187450" y="1779270"/>
            <a:ext cx="5880735" cy="21259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600" dirty="0">
                <a:solidFill>
                  <a:srgbClr val="FF0000"/>
                </a:solidFill>
                <a:latin typeface="华文行楷" pitchFamily="2" charset="-122"/>
                <a:ea typeface="华文行楷" pitchFamily="2" charset="-122"/>
                <a:sym typeface="+mn-ea"/>
              </a:rPr>
              <a:t>三个案例讨论，请注意以下</a:t>
            </a:r>
            <a:r>
              <a:rPr lang="en-US" altLang="zh-CN" sz="3600">
                <a:solidFill>
                  <a:srgbClr val="FF0000"/>
                </a:solidFill>
                <a:latin typeface="华文行楷" pitchFamily="2" charset="-122"/>
                <a:ea typeface="华文行楷" pitchFamily="2" charset="-122"/>
                <a:sym typeface="+mn-ea"/>
              </a:rPr>
              <a:t>4</a:t>
            </a:r>
            <a:r>
              <a:rPr lang="zh-CN" altLang="en-US" sz="3600" dirty="0">
                <a:solidFill>
                  <a:srgbClr val="FF0000"/>
                </a:solidFill>
                <a:latin typeface="华文行楷" pitchFamily="2" charset="-122"/>
                <a:ea typeface="华文行楷" pitchFamily="2" charset="-122"/>
                <a:sym typeface="+mn-ea"/>
              </a:rPr>
              <a:t>个问题：</a:t>
            </a:r>
            <a:endParaRPr lang="zh-CN" altLang="en-US" sz="3600" dirty="0">
              <a:solidFill>
                <a:srgbClr val="FF0000"/>
              </a:solidFill>
              <a:latin typeface="华文行楷" pitchFamily="2" charset="-122"/>
              <a:ea typeface="华文行楷" pitchFamily="2" charset="-122"/>
              <a:sym typeface="+mn-ea"/>
            </a:endParaRPr>
          </a:p>
        </p:txBody>
      </p:sp>
      <p:sp>
        <p:nvSpPr>
          <p:cNvPr id="3" name="文本框 2"/>
          <p:cNvSpPr txBox="1"/>
          <p:nvPr/>
        </p:nvSpPr>
        <p:spPr>
          <a:xfrm>
            <a:off x="801370" y="2085975"/>
            <a:ext cx="7976235" cy="3622675"/>
          </a:xfrm>
          <a:prstGeom prst="rect">
            <a:avLst/>
          </a:prstGeom>
          <a:noFill/>
        </p:spPr>
        <p:txBody>
          <a:bodyPr wrap="square" rtlCol="0" anchor="t">
            <a:noAutofit/>
          </a:bodyPr>
          <a:p>
            <a:pPr>
              <a:buFont typeface="Wingdings" panose="05000000000000000000" pitchFamily="2" charset="2"/>
              <a:buChar char="l"/>
            </a:pPr>
            <a:r>
              <a:rPr lang="zh-CN" altLang="en-US" sz="3600" dirty="0">
                <a:latin typeface="华文行楷" pitchFamily="2" charset="-122"/>
                <a:ea typeface="华文行楷" pitchFamily="2" charset="-122"/>
                <a:sym typeface="+mn-ea"/>
              </a:rPr>
              <a:t>这三个案例患哪些</a:t>
            </a:r>
            <a:r>
              <a:rPr lang="zh-CN" altLang="en-US" sz="3600" dirty="0">
                <a:solidFill>
                  <a:srgbClr val="FF0000"/>
                </a:solidFill>
                <a:latin typeface="华文行楷" pitchFamily="2" charset="-122"/>
                <a:ea typeface="华文行楷" pitchFamily="2" charset="-122"/>
                <a:sym typeface="+mn-ea"/>
              </a:rPr>
              <a:t>疾病</a:t>
            </a:r>
            <a:r>
              <a:rPr lang="zh-CN" altLang="en-US" sz="3600" dirty="0">
                <a:latin typeface="华文行楷" pitchFamily="2" charset="-122"/>
                <a:ea typeface="华文行楷" pitchFamily="2" charset="-122"/>
                <a:sym typeface="+mn-ea"/>
              </a:rPr>
              <a:t>？</a:t>
            </a:r>
            <a:endParaRPr lang="en-US" altLang="zh-CN" sz="3600">
              <a:latin typeface="华文行楷" pitchFamily="2" charset="-122"/>
              <a:ea typeface="华文行楷" pitchFamily="2" charset="-122"/>
            </a:endParaRPr>
          </a:p>
          <a:p>
            <a:pPr>
              <a:buFont typeface="Wingdings" panose="05000000000000000000" pitchFamily="2" charset="2"/>
              <a:buChar char="l"/>
            </a:pPr>
            <a:r>
              <a:rPr lang="zh-CN" altLang="en-US" sz="3600" dirty="0">
                <a:solidFill>
                  <a:srgbClr val="FF0000"/>
                </a:solidFill>
                <a:latin typeface="华文行楷" pitchFamily="2" charset="-122"/>
                <a:ea typeface="华文行楷" pitchFamily="2" charset="-122"/>
                <a:sym typeface="+mn-ea"/>
              </a:rPr>
              <a:t>血压</a:t>
            </a:r>
            <a:r>
              <a:rPr lang="zh-CN" altLang="en-US" sz="3600" dirty="0">
                <a:latin typeface="华文行楷" pitchFamily="2" charset="-122"/>
                <a:ea typeface="华文行楷" pitchFamily="2" charset="-122"/>
                <a:sym typeface="+mn-ea"/>
              </a:rPr>
              <a:t>水平是否正常？</a:t>
            </a:r>
            <a:endParaRPr lang="en-US" altLang="zh-CN" sz="3600">
              <a:latin typeface="华文行楷" pitchFamily="2" charset="-122"/>
              <a:ea typeface="华文行楷" pitchFamily="2" charset="-122"/>
            </a:endParaRPr>
          </a:p>
          <a:p>
            <a:pPr>
              <a:buFont typeface="Wingdings" panose="05000000000000000000" pitchFamily="2" charset="2"/>
              <a:buChar char="l"/>
            </a:pPr>
            <a:r>
              <a:rPr lang="zh-CN" altLang="en-US" sz="3600" dirty="0">
                <a:latin typeface="华文行楷" pitchFamily="2" charset="-122"/>
                <a:ea typeface="华文行楷" pitchFamily="2" charset="-122"/>
                <a:sym typeface="+mn-ea"/>
              </a:rPr>
              <a:t>血液</a:t>
            </a:r>
            <a:r>
              <a:rPr lang="zh-CN" altLang="en-US" sz="3600" dirty="0">
                <a:solidFill>
                  <a:srgbClr val="FF0000"/>
                </a:solidFill>
                <a:latin typeface="华文行楷" pitchFamily="2" charset="-122"/>
                <a:ea typeface="华文行楷" pitchFamily="2" charset="-122"/>
                <a:sym typeface="+mn-ea"/>
              </a:rPr>
              <a:t>体检</a:t>
            </a:r>
            <a:r>
              <a:rPr lang="zh-CN" altLang="en-US" sz="3600" dirty="0">
                <a:latin typeface="华文行楷" pitchFamily="2" charset="-122"/>
                <a:ea typeface="华文行楷" pitchFamily="2" charset="-122"/>
                <a:sym typeface="+mn-ea"/>
              </a:rPr>
              <a:t>结果有没有异常 ？</a:t>
            </a:r>
            <a:endParaRPr lang="en-US" altLang="zh-CN" sz="3600">
              <a:latin typeface="华文行楷" pitchFamily="2" charset="-122"/>
              <a:ea typeface="华文行楷" pitchFamily="2" charset="-122"/>
            </a:endParaRPr>
          </a:p>
          <a:p>
            <a:pPr>
              <a:buFont typeface="Wingdings" panose="05000000000000000000" pitchFamily="2" charset="2"/>
              <a:buChar char="l"/>
            </a:pPr>
            <a:r>
              <a:rPr lang="zh-CN" altLang="en-US" sz="3600" dirty="0">
                <a:latin typeface="华文行楷" pitchFamily="2" charset="-122"/>
                <a:ea typeface="华文行楷" pitchFamily="2" charset="-122"/>
                <a:sym typeface="+mn-ea"/>
              </a:rPr>
              <a:t>他们平时主要做哪些</a:t>
            </a:r>
            <a:r>
              <a:rPr lang="zh-CN" altLang="en-US" sz="3600" dirty="0">
                <a:solidFill>
                  <a:srgbClr val="FF0000"/>
                </a:solidFill>
                <a:latin typeface="华文行楷" pitchFamily="2" charset="-122"/>
                <a:ea typeface="华文行楷" pitchFamily="2" charset="-122"/>
                <a:sym typeface="+mn-ea"/>
              </a:rPr>
              <a:t>活动</a:t>
            </a:r>
            <a:r>
              <a:rPr lang="zh-CN" altLang="en-US" sz="3600" dirty="0">
                <a:latin typeface="华文行楷" pitchFamily="2" charset="-122"/>
                <a:ea typeface="华文行楷" pitchFamily="2" charset="-122"/>
                <a:sym typeface="+mn-ea"/>
              </a:rPr>
              <a:t>？换句话，他们都做还是不做运动？如果做，做的足够吗？</a:t>
            </a:r>
            <a:endParaRPr lang="en-US" altLang="zh-CN" sz="3600">
              <a:latin typeface="华文行楷" pitchFamily="2" charset="-122"/>
              <a:ea typeface="华文行楷" pitchFamily="2" charset="-122"/>
            </a:endParaRPr>
          </a:p>
          <a:p>
            <a:pPr>
              <a:buFont typeface="Wingdings" panose="05000000000000000000" pitchFamily="2" charset="2"/>
              <a:buChar char="l"/>
            </a:pPr>
            <a:endParaRPr lang="en-US" altLang="zh-CN" sz="3600">
              <a:latin typeface="华文行楷" pitchFamily="2" charset="-122"/>
              <a:ea typeface="华文行楷"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0655" y="289560"/>
            <a:ext cx="3699510" cy="1410970"/>
          </a:xfrm>
          <a:prstGeom prst="rect">
            <a:avLst/>
          </a:prstGeom>
          <a:noFill/>
        </p:spPr>
        <p:txBody>
          <a:bodyPr wrap="square" rtlCol="0" anchor="t">
            <a:noAutofit/>
          </a:bodyPr>
          <a:p>
            <a:pPr algn="l" eaLnBrk="1" hangingPunct="1"/>
            <a:r>
              <a:rPr lang="zh-CN" altLang="en-US" sz="4000" dirty="0">
                <a:solidFill>
                  <a:srgbClr val="FF0000"/>
                </a:solidFill>
                <a:latin typeface="华文行楷" pitchFamily="2" charset="-122"/>
                <a:ea typeface="华文行楷" pitchFamily="2" charset="-122"/>
                <a:sym typeface="+mn-ea"/>
              </a:rPr>
              <a:t>案例</a:t>
            </a:r>
            <a:r>
              <a:rPr lang="en-US" altLang="zh-CN" sz="4000">
                <a:solidFill>
                  <a:srgbClr val="FF0000"/>
                </a:solidFill>
                <a:latin typeface="华文行楷" pitchFamily="2" charset="-122"/>
                <a:ea typeface="华文行楷" pitchFamily="2" charset="-122"/>
                <a:sym typeface="+mn-ea"/>
              </a:rPr>
              <a:t>1</a:t>
            </a:r>
            <a:br>
              <a:rPr lang="en-US" altLang="zh-CN" sz="4000">
                <a:solidFill>
                  <a:srgbClr val="FF0000"/>
                </a:solidFill>
                <a:latin typeface="华文行楷" pitchFamily="2" charset="-122"/>
                <a:ea typeface="华文行楷" pitchFamily="2" charset="-122"/>
                <a:sym typeface="+mn-ea"/>
              </a:rPr>
            </a:br>
            <a:r>
              <a:rPr lang="zh-CN" altLang="en-US" sz="4000" dirty="0">
                <a:solidFill>
                  <a:srgbClr val="FF0000"/>
                </a:solidFill>
                <a:latin typeface="华文行楷" pitchFamily="2" charset="-122"/>
                <a:ea typeface="华文行楷" pitchFamily="2" charset="-122"/>
                <a:sym typeface="+mn-ea"/>
              </a:rPr>
              <a:t>章伯和老伴</a:t>
            </a:r>
            <a:endParaRPr lang="zh-CN" altLang="en-US" sz="4000" dirty="0">
              <a:solidFill>
                <a:srgbClr val="FF0000"/>
              </a:solidFill>
              <a:latin typeface="华文行楷" pitchFamily="2" charset="-122"/>
              <a:ea typeface="华文行楷" pitchFamily="2" charset="-122"/>
              <a:sym typeface="+mn-ea"/>
            </a:endParaRPr>
          </a:p>
        </p:txBody>
      </p:sp>
      <p:pic>
        <p:nvPicPr>
          <p:cNvPr id="38915" name="内容占位符 3" descr="Cartoon elderly.jpg"/>
          <p:cNvPicPr>
            <a:picLocks noGrp="1" noChangeAspect="1"/>
          </p:cNvPicPr>
          <p:nvPr/>
        </p:nvPicPr>
        <p:blipFill>
          <a:blip r:embed="rId1"/>
          <a:stretch>
            <a:fillRect/>
          </a:stretch>
        </p:blipFill>
        <p:spPr>
          <a:xfrm>
            <a:off x="394653" y="3285490"/>
            <a:ext cx="4365625" cy="3340100"/>
          </a:xfrm>
          <a:prstGeom prst="rect">
            <a:avLst/>
          </a:prstGeom>
          <a:noFill/>
          <a:ln w="9525">
            <a:noFill/>
          </a:ln>
        </p:spPr>
      </p:pic>
      <p:pic>
        <p:nvPicPr>
          <p:cNvPr id="4" name="图片 3"/>
          <p:cNvPicPr>
            <a:picLocks noChangeAspect="1"/>
          </p:cNvPicPr>
          <p:nvPr/>
        </p:nvPicPr>
        <p:blipFill>
          <a:blip r:embed="rId2"/>
          <a:stretch>
            <a:fillRect/>
          </a:stretch>
        </p:blipFill>
        <p:spPr>
          <a:xfrm>
            <a:off x="4643755" y="565150"/>
            <a:ext cx="3981450" cy="3733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43000" y="1122680"/>
            <a:ext cx="6858000" cy="1042035"/>
          </a:xfrm>
        </p:spPr>
        <p:txBody>
          <a:bodyPr/>
          <a:p>
            <a:r>
              <a:rPr lang="zh-CN" altLang="en-US" b="1" dirty="0">
                <a:solidFill>
                  <a:srgbClr val="CC3300"/>
                </a:solidFill>
                <a:latin typeface="华文行楷" pitchFamily="2" charset="-122"/>
                <a:ea typeface="华文行楷" pitchFamily="2" charset="-122"/>
                <a:cs typeface="+mn-cs"/>
                <a:sym typeface="+mn-ea"/>
              </a:rPr>
              <a:t>认 识 高 血 压</a:t>
            </a:r>
            <a:endParaRPr lang="zh-CN" altLang="en-US"/>
          </a:p>
        </p:txBody>
      </p:sp>
      <p:sp>
        <p:nvSpPr>
          <p:cNvPr id="3" name="副标题 2"/>
          <p:cNvSpPr>
            <a:spLocks noGrp="1"/>
          </p:cNvSpPr>
          <p:nvPr>
            <p:ph type="subTitle" idx="1"/>
          </p:nvPr>
        </p:nvSpPr>
        <p:spPr>
          <a:xfrm>
            <a:off x="678815" y="3602355"/>
            <a:ext cx="7738745" cy="1099185"/>
          </a:xfrm>
        </p:spPr>
        <p:txBody>
          <a:bodyPr/>
          <a:p>
            <a:pPr algn="l"/>
            <a:r>
              <a:rPr lang="en-US" altLang="zh-CN">
                <a:solidFill>
                  <a:srgbClr val="0000CC"/>
                </a:solidFill>
                <a:latin typeface="Arial" panose="020B0604020202020204" pitchFamily="34" charset="0"/>
                <a:ea typeface="宋体" panose="02010600030101010101" pitchFamily="2" charset="-122"/>
                <a:sym typeface="+mn-ea"/>
              </a:rPr>
              <a:t>...</a:t>
            </a:r>
            <a:r>
              <a:rPr lang="zh-CN" altLang="en-US" dirty="0">
                <a:solidFill>
                  <a:srgbClr val="0000CC"/>
                </a:solidFill>
                <a:latin typeface="Arial" panose="020B0604020202020204" pitchFamily="34" charset="0"/>
                <a:ea typeface="宋体" panose="02010600030101010101" pitchFamily="2" charset="-122"/>
                <a:sym typeface="+mn-ea"/>
              </a:rPr>
              <a:t>升啦</a:t>
            </a:r>
            <a:r>
              <a:rPr lang="en-US" altLang="zh-CN">
                <a:solidFill>
                  <a:srgbClr val="0000CC"/>
                </a:solidFill>
                <a:latin typeface="Arial" panose="020B0604020202020204" pitchFamily="34" charset="0"/>
                <a:ea typeface="宋体" panose="02010600030101010101" pitchFamily="2" charset="-122"/>
                <a:sym typeface="+mn-ea"/>
              </a:rPr>
              <a:t>!...                                                                                  …</a:t>
            </a:r>
            <a:r>
              <a:rPr lang="zh-CN" altLang="en-US" dirty="0">
                <a:solidFill>
                  <a:srgbClr val="0000CC"/>
                </a:solidFill>
                <a:latin typeface="Arial" panose="020B0604020202020204" pitchFamily="34" charset="0"/>
                <a:ea typeface="宋体" panose="02010600030101010101" pitchFamily="2" charset="-122"/>
                <a:sym typeface="+mn-ea"/>
              </a:rPr>
              <a:t>晕啦！</a:t>
            </a:r>
            <a:r>
              <a:rPr lang="en-US" altLang="zh-CN">
                <a:solidFill>
                  <a:srgbClr val="0000CC"/>
                </a:solidFill>
                <a:latin typeface="Arial" panose="020B0604020202020204" pitchFamily="34" charset="0"/>
                <a:ea typeface="宋体" panose="02010600030101010101" pitchFamily="2" charset="-122"/>
                <a:sym typeface="+mn-ea"/>
              </a:rPr>
              <a:t>…</a:t>
            </a:r>
            <a:endParaRPr lang="zh-CN" altLang="en-US"/>
          </a:p>
        </p:txBody>
      </p:sp>
      <p:pic>
        <p:nvPicPr>
          <p:cNvPr id="9218" name="Picture 5" descr="HT1"/>
          <p:cNvPicPr>
            <a:picLocks noChangeAspect="1"/>
          </p:cNvPicPr>
          <p:nvPr/>
        </p:nvPicPr>
        <p:blipFill>
          <a:blip r:embed="rId1"/>
          <a:stretch>
            <a:fillRect/>
          </a:stretch>
        </p:blipFill>
        <p:spPr>
          <a:xfrm>
            <a:off x="2411730" y="2277110"/>
            <a:ext cx="4425315" cy="3051810"/>
          </a:xfrm>
          <a:prstGeom prst="rect">
            <a:avLst/>
          </a:prstGeom>
          <a:noFill/>
          <a:ln w="9525">
            <a:noFill/>
          </a:ln>
        </p:spPr>
      </p:pic>
      <p:sp>
        <p:nvSpPr>
          <p:cNvPr id="4" name="文本框 3"/>
          <p:cNvSpPr txBox="1"/>
          <p:nvPr/>
        </p:nvSpPr>
        <p:spPr>
          <a:xfrm>
            <a:off x="2286000" y="5550535"/>
            <a:ext cx="4572000" cy="893445"/>
          </a:xfrm>
          <a:prstGeom prst="rect">
            <a:avLst/>
          </a:prstGeom>
          <a:noFill/>
        </p:spPr>
        <p:txBody>
          <a:bodyPr wrap="square" rtlCol="0" anchor="t">
            <a:noAutofit/>
          </a:bodyPr>
          <a:p>
            <a:pPr algn="ctr">
              <a:spcBef>
                <a:spcPct val="50000"/>
              </a:spcBef>
            </a:pPr>
            <a:r>
              <a:rPr lang="en-US" altLang="zh-CN" sz="2000">
                <a:solidFill>
                  <a:srgbClr val="0000CC"/>
                </a:solidFill>
                <a:sym typeface="+mn-ea"/>
              </a:rPr>
              <a:t>…</a:t>
            </a:r>
            <a:r>
              <a:rPr lang="zh-CN" altLang="en-US" sz="2000" dirty="0">
                <a:solidFill>
                  <a:srgbClr val="0000CC"/>
                </a:solidFill>
                <a:sym typeface="+mn-ea"/>
              </a:rPr>
              <a:t>跌啦</a:t>
            </a:r>
            <a:r>
              <a:rPr lang="en-US" altLang="zh-CN" sz="2000">
                <a:solidFill>
                  <a:srgbClr val="0000CC"/>
                </a:solidFill>
                <a:sym typeface="+mn-ea"/>
              </a:rPr>
              <a:t>...!</a:t>
            </a:r>
            <a:endParaRPr lang="en-US" altLang="zh-CN" sz="2000">
              <a:solidFill>
                <a:srgbClr val="0000CC"/>
              </a:solidFill>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10" descr="Eldery 6"/>
          <p:cNvPicPr>
            <a:picLocks noGrp="1" noChangeAspect="1"/>
          </p:cNvPicPr>
          <p:nvPr/>
        </p:nvPicPr>
        <p:blipFill>
          <a:blip r:embed="rId1"/>
          <a:stretch>
            <a:fillRect/>
          </a:stretch>
        </p:blipFill>
        <p:spPr>
          <a:xfrm>
            <a:off x="394970" y="405130"/>
            <a:ext cx="1993265" cy="1932305"/>
          </a:xfrm>
          <a:prstGeom prst="rect">
            <a:avLst/>
          </a:prstGeom>
          <a:noFill/>
          <a:ln w="9525">
            <a:noFill/>
          </a:ln>
        </p:spPr>
      </p:pic>
      <p:sp>
        <p:nvSpPr>
          <p:cNvPr id="2" name="文本框 1"/>
          <p:cNvSpPr txBox="1"/>
          <p:nvPr/>
        </p:nvSpPr>
        <p:spPr>
          <a:xfrm>
            <a:off x="2355850" y="530225"/>
            <a:ext cx="5896610" cy="3086100"/>
          </a:xfrm>
          <a:prstGeom prst="rect">
            <a:avLst/>
          </a:prstGeom>
          <a:noFill/>
        </p:spPr>
        <p:txBody>
          <a:bodyPr wrap="square" rtlCol="0" anchor="t">
            <a:noAutofit/>
          </a:bodyPr>
          <a:p>
            <a:pPr eaLnBrk="1" hangingPunct="1">
              <a:lnSpc>
                <a:spcPct val="90000"/>
              </a:lnSpc>
              <a:buClrTx/>
              <a:buSzTx/>
              <a:buFontTx/>
            </a:pPr>
            <a:r>
              <a:rPr lang="zh-CN" altLang="en-US" sz="2800" b="1" dirty="0">
                <a:latin typeface="+mn-lt"/>
                <a:sym typeface="+mn-ea"/>
              </a:rPr>
              <a:t>章伯：我</a:t>
            </a:r>
            <a:r>
              <a:rPr lang="en-US" altLang="zh-CN" sz="2800" b="1">
                <a:latin typeface="+mn-lt"/>
                <a:sym typeface="+mn-ea"/>
              </a:rPr>
              <a:t>67</a:t>
            </a:r>
            <a:r>
              <a:rPr lang="zh-CN" altLang="en-US" sz="2800" b="1" dirty="0">
                <a:latin typeface="+mn-lt"/>
                <a:sym typeface="+mn-ea"/>
              </a:rPr>
              <a:t>岁，</a:t>
            </a:r>
            <a:r>
              <a:rPr lang="zh-CN" altLang="en-US" sz="2800" dirty="0">
                <a:latin typeface="+mn-lt"/>
                <a:sym typeface="+mn-ea"/>
              </a:rPr>
              <a:t>今年</a:t>
            </a:r>
            <a:r>
              <a:rPr lang="en-US" altLang="zh-CN" sz="2800">
                <a:latin typeface="+mn-lt"/>
                <a:sym typeface="+mn-ea"/>
              </a:rPr>
              <a:t>4</a:t>
            </a:r>
            <a:r>
              <a:rPr lang="zh-CN" altLang="en-US" sz="2800" dirty="0">
                <a:latin typeface="+mn-lt"/>
                <a:sym typeface="+mn-ea"/>
              </a:rPr>
              <a:t>月晚上睡觉时突然 “鼻子发酸</a:t>
            </a:r>
            <a:r>
              <a:rPr lang="en-US" altLang="zh-CN" sz="2800">
                <a:latin typeface="+mn-lt"/>
                <a:sym typeface="+mn-ea"/>
              </a:rPr>
              <a:t>, </a:t>
            </a:r>
            <a:r>
              <a:rPr lang="zh-CN" altLang="en-US" sz="2800" dirty="0">
                <a:latin typeface="+mn-lt"/>
                <a:sym typeface="+mn-ea"/>
              </a:rPr>
              <a:t>全身发麻</a:t>
            </a:r>
            <a:r>
              <a:rPr lang="en-US" altLang="zh-CN" sz="2800">
                <a:latin typeface="+mn-lt"/>
                <a:sym typeface="+mn-ea"/>
              </a:rPr>
              <a:t>, </a:t>
            </a:r>
            <a:r>
              <a:rPr lang="zh-CN" altLang="en-US" sz="2800" dirty="0">
                <a:latin typeface="+mn-lt"/>
                <a:sym typeface="+mn-ea"/>
              </a:rPr>
              <a:t>从头心到脚板心</a:t>
            </a:r>
            <a:r>
              <a:rPr lang="en-US" altLang="zh-CN" sz="2800">
                <a:latin typeface="+mn-lt"/>
                <a:sym typeface="+mn-ea"/>
              </a:rPr>
              <a:t>,</a:t>
            </a:r>
            <a:r>
              <a:rPr lang="zh-CN" altLang="en-US" sz="2800" dirty="0">
                <a:latin typeface="+mn-lt"/>
                <a:sym typeface="+mn-ea"/>
              </a:rPr>
              <a:t>全身没有劲</a:t>
            </a:r>
            <a:r>
              <a:rPr lang="en-US" altLang="zh-CN" sz="2800">
                <a:latin typeface="+mn-lt"/>
                <a:sym typeface="+mn-ea"/>
              </a:rPr>
              <a:t>,</a:t>
            </a:r>
            <a:r>
              <a:rPr lang="zh-CN" altLang="en-US" sz="2800" dirty="0">
                <a:latin typeface="+mn-lt"/>
                <a:sym typeface="+mn-ea"/>
              </a:rPr>
              <a:t>完全不能动了</a:t>
            </a:r>
            <a:r>
              <a:rPr lang="en-US" altLang="zh-CN" sz="2800">
                <a:latin typeface="+mn-lt"/>
                <a:sym typeface="+mn-ea"/>
              </a:rPr>
              <a:t>, </a:t>
            </a:r>
            <a:r>
              <a:rPr lang="zh-CN" altLang="en-US" sz="2800" dirty="0">
                <a:latin typeface="+mn-lt"/>
                <a:sym typeface="+mn-ea"/>
              </a:rPr>
              <a:t>我的手也是肿的</a:t>
            </a:r>
            <a:r>
              <a:rPr lang="en-US" altLang="zh-CN" sz="2800">
                <a:latin typeface="+mn-lt"/>
                <a:sym typeface="+mn-ea"/>
              </a:rPr>
              <a:t>,</a:t>
            </a:r>
            <a:r>
              <a:rPr lang="zh-CN" altLang="en-US" sz="2800" dirty="0">
                <a:latin typeface="+mn-lt"/>
                <a:sym typeface="+mn-ea"/>
              </a:rPr>
              <a:t>抬不起来</a:t>
            </a:r>
            <a:r>
              <a:rPr lang="en-US" altLang="zh-CN" sz="2800">
                <a:latin typeface="+mn-lt"/>
                <a:sym typeface="+mn-ea"/>
              </a:rPr>
              <a:t>,</a:t>
            </a:r>
            <a:r>
              <a:rPr lang="zh-CN" altLang="en-US" sz="2800" dirty="0">
                <a:latin typeface="+mn-lt"/>
                <a:sym typeface="+mn-ea"/>
              </a:rPr>
              <a:t>医生说</a:t>
            </a:r>
            <a:r>
              <a:rPr lang="en-US" altLang="zh-CN" sz="2800">
                <a:latin typeface="+mn-lt"/>
                <a:sym typeface="+mn-ea"/>
              </a:rPr>
              <a:t>:</a:t>
            </a:r>
            <a:r>
              <a:rPr lang="zh-CN" altLang="en-US" sz="2800" dirty="0">
                <a:latin typeface="+mn-lt"/>
                <a:sym typeface="+mn-ea"/>
              </a:rPr>
              <a:t>你的血脉不通</a:t>
            </a:r>
            <a:r>
              <a:rPr lang="en-US" altLang="zh-CN" sz="2800">
                <a:latin typeface="+mn-lt"/>
                <a:sym typeface="+mn-ea"/>
              </a:rPr>
              <a:t>,</a:t>
            </a:r>
            <a:r>
              <a:rPr lang="zh-CN" altLang="en-US" sz="2800" dirty="0">
                <a:latin typeface="+mn-lt"/>
                <a:sym typeface="+mn-ea"/>
              </a:rPr>
              <a:t>血管都堵塞了</a:t>
            </a:r>
            <a:r>
              <a:rPr lang="en-US" altLang="zh-CN" sz="2800">
                <a:latin typeface="+mn-lt"/>
                <a:sym typeface="+mn-ea"/>
              </a:rPr>
              <a:t>…</a:t>
            </a:r>
            <a:r>
              <a:rPr lang="zh-CN" altLang="en-US" sz="2800" dirty="0">
                <a:latin typeface="+mn-lt"/>
                <a:sym typeface="+mn-ea"/>
              </a:rPr>
              <a:t>赶快住院” </a:t>
            </a:r>
            <a:r>
              <a:rPr lang="en-US" altLang="zh-CN" sz="2800">
                <a:latin typeface="+mn-lt"/>
                <a:sym typeface="+mn-ea"/>
              </a:rPr>
              <a:t>.</a:t>
            </a:r>
            <a:endParaRPr lang="en-US" altLang="zh-CN" sz="2800">
              <a:latin typeface="+mn-lt"/>
              <a:ea typeface="宋体" panose="02010600030101010101" pitchFamily="2" charset="-122"/>
              <a:cs typeface="+mn-cs"/>
            </a:endParaRPr>
          </a:p>
          <a:p>
            <a:pPr eaLnBrk="1" hangingPunct="1">
              <a:lnSpc>
                <a:spcPct val="90000"/>
              </a:lnSpc>
              <a:buClrTx/>
              <a:buSzTx/>
              <a:buFontTx/>
            </a:pPr>
            <a:endParaRPr lang="en-US" altLang="zh-CN" sz="2800">
              <a:latin typeface="+mn-lt"/>
              <a:ea typeface="宋体" panose="02010600030101010101" pitchFamily="2" charset="-122"/>
              <a:cs typeface="+mn-cs"/>
            </a:endParaRPr>
          </a:p>
          <a:p>
            <a:pPr eaLnBrk="1" hangingPunct="1">
              <a:lnSpc>
                <a:spcPct val="90000"/>
              </a:lnSpc>
              <a:buClrTx/>
              <a:buSzTx/>
              <a:buFont typeface="Wingdings" panose="05000000000000000000" pitchFamily="2" charset="2"/>
              <a:buChar char="l"/>
            </a:pPr>
            <a:r>
              <a:rPr lang="zh-CN" altLang="en-US" sz="2800" dirty="0">
                <a:latin typeface="+mn-lt"/>
                <a:sym typeface="+mn-ea"/>
              </a:rPr>
              <a:t> 医生以 “胸闷、气急”</a:t>
            </a:r>
            <a:r>
              <a:rPr lang="en-US" altLang="zh-CN" sz="2800">
                <a:latin typeface="+mn-lt"/>
                <a:sym typeface="+mn-ea"/>
              </a:rPr>
              <a:t>, </a:t>
            </a:r>
            <a:r>
              <a:rPr lang="zh-CN" altLang="en-US" sz="2800" dirty="0">
                <a:latin typeface="+mn-lt"/>
                <a:sym typeface="+mn-ea"/>
              </a:rPr>
              <a:t>诊断为</a:t>
            </a:r>
            <a:r>
              <a:rPr lang="en-US" altLang="zh-CN" sz="2800">
                <a:latin typeface="+mn-lt"/>
                <a:sym typeface="+mn-ea"/>
              </a:rPr>
              <a:t>: </a:t>
            </a:r>
            <a:endParaRPr lang="en-US" altLang="zh-CN" sz="2800">
              <a:latin typeface="+mn-lt"/>
              <a:ea typeface="宋体" panose="02010600030101010101" pitchFamily="2" charset="-122"/>
              <a:cs typeface="+mn-cs"/>
            </a:endParaRPr>
          </a:p>
          <a:p>
            <a:pPr lvl="1" eaLnBrk="1" hangingPunct="1">
              <a:lnSpc>
                <a:spcPct val="90000"/>
              </a:lnSpc>
            </a:pPr>
            <a:r>
              <a:rPr lang="en-US" altLang="zh-CN" sz="2800">
                <a:latin typeface="+mn-lt"/>
                <a:sym typeface="+mn-ea"/>
              </a:rPr>
              <a:t>1) </a:t>
            </a:r>
            <a:r>
              <a:rPr lang="zh-CN" altLang="en-US" sz="2800" b="1" dirty="0">
                <a:solidFill>
                  <a:srgbClr val="0000CC"/>
                </a:solidFill>
                <a:latin typeface="+mn-lt"/>
                <a:sym typeface="+mn-ea"/>
              </a:rPr>
              <a:t>心衰</a:t>
            </a:r>
            <a:r>
              <a:rPr lang="zh-CN" altLang="en-US" sz="2800" dirty="0">
                <a:latin typeface="+mn-lt"/>
                <a:sym typeface="+mn-ea"/>
              </a:rPr>
              <a:t> </a:t>
            </a:r>
            <a:endParaRPr lang="zh-CN" altLang="en-US" sz="2800" dirty="0">
              <a:latin typeface="+mn-lt"/>
              <a:ea typeface="宋体" panose="02010600030101010101" pitchFamily="2" charset="-122"/>
            </a:endParaRPr>
          </a:p>
          <a:p>
            <a:pPr lvl="1" eaLnBrk="1" hangingPunct="1">
              <a:lnSpc>
                <a:spcPct val="90000"/>
              </a:lnSpc>
            </a:pPr>
            <a:r>
              <a:rPr lang="en-US" altLang="zh-CN" sz="2800">
                <a:latin typeface="+mn-lt"/>
                <a:sym typeface="+mn-ea"/>
              </a:rPr>
              <a:t>2) </a:t>
            </a:r>
            <a:r>
              <a:rPr lang="zh-CN" altLang="en-US" sz="2800" b="1" dirty="0">
                <a:solidFill>
                  <a:srgbClr val="FF0000"/>
                </a:solidFill>
                <a:latin typeface="+mn-lt"/>
                <a:sym typeface="+mn-ea"/>
              </a:rPr>
              <a:t>高血压（</a:t>
            </a:r>
            <a:r>
              <a:rPr lang="en-US" altLang="zh-CN" sz="2800" b="1">
                <a:solidFill>
                  <a:srgbClr val="FF0000"/>
                </a:solidFill>
                <a:latin typeface="+mn-lt"/>
                <a:sym typeface="+mn-ea"/>
              </a:rPr>
              <a:t>270/130mmHg</a:t>
            </a:r>
            <a:r>
              <a:rPr lang="zh-CN" altLang="en-US" sz="2800" b="1" dirty="0">
                <a:solidFill>
                  <a:srgbClr val="FF0000"/>
                </a:solidFill>
                <a:latin typeface="+mn-lt"/>
                <a:sym typeface="+mn-ea"/>
              </a:rPr>
              <a:t>）</a:t>
            </a:r>
            <a:endParaRPr lang="zh-CN" altLang="en-US" sz="2800" b="1" dirty="0">
              <a:solidFill>
                <a:srgbClr val="FF0000"/>
              </a:solidFill>
              <a:latin typeface="+mn-lt"/>
              <a:ea typeface="宋体" panose="02010600030101010101" pitchFamily="2" charset="-122"/>
            </a:endParaRPr>
          </a:p>
          <a:p>
            <a:pPr lvl="1" eaLnBrk="1" hangingPunct="1">
              <a:lnSpc>
                <a:spcPct val="90000"/>
              </a:lnSpc>
            </a:pPr>
            <a:r>
              <a:rPr lang="en-US" altLang="zh-CN" sz="2800">
                <a:latin typeface="+mn-lt"/>
                <a:sym typeface="+mn-ea"/>
              </a:rPr>
              <a:t>3) </a:t>
            </a:r>
            <a:r>
              <a:rPr lang="zh-CN" altLang="en-US" sz="2800" b="1" dirty="0">
                <a:solidFill>
                  <a:srgbClr val="0000CC"/>
                </a:solidFill>
                <a:latin typeface="+mn-lt"/>
                <a:sym typeface="+mn-ea"/>
              </a:rPr>
              <a:t>脑梗塞</a:t>
            </a:r>
            <a:r>
              <a:rPr lang="zh-CN" altLang="en-US" sz="2800" dirty="0">
                <a:latin typeface="+mn-lt"/>
                <a:sym typeface="+mn-ea"/>
              </a:rPr>
              <a:t>收治入院</a:t>
            </a:r>
            <a:r>
              <a:rPr lang="en-US" altLang="zh-CN" sz="2800">
                <a:latin typeface="+mn-lt"/>
                <a:sym typeface="+mn-ea"/>
              </a:rPr>
              <a:t>. </a:t>
            </a:r>
            <a:r>
              <a:rPr lang="zh-CN" altLang="en-US" sz="2800" dirty="0">
                <a:latin typeface="+mn-lt"/>
                <a:sym typeface="+mn-ea"/>
              </a:rPr>
              <a:t>住院</a:t>
            </a:r>
            <a:r>
              <a:rPr lang="en-US" altLang="zh-CN" sz="2800">
                <a:latin typeface="+mn-lt"/>
                <a:sym typeface="+mn-ea"/>
              </a:rPr>
              <a:t>2</a:t>
            </a:r>
            <a:r>
              <a:rPr lang="zh-CN" altLang="en-US" sz="2800" dirty="0">
                <a:latin typeface="+mn-lt"/>
                <a:sym typeface="+mn-ea"/>
              </a:rPr>
              <a:t>周</a:t>
            </a:r>
            <a:r>
              <a:rPr lang="en-US" altLang="zh-CN" sz="2800">
                <a:latin typeface="+mn-lt"/>
                <a:sym typeface="+mn-ea"/>
              </a:rPr>
              <a:t>,</a:t>
            </a:r>
            <a:r>
              <a:rPr lang="zh-CN" altLang="en-US" sz="2800" dirty="0">
                <a:latin typeface="+mn-lt"/>
                <a:sym typeface="+mn-ea"/>
              </a:rPr>
              <a:t>花费</a:t>
            </a:r>
            <a:r>
              <a:rPr lang="en-US" altLang="zh-CN" sz="2800">
                <a:latin typeface="+mn-lt"/>
                <a:sym typeface="+mn-ea"/>
              </a:rPr>
              <a:t>24000</a:t>
            </a:r>
            <a:r>
              <a:rPr lang="zh-CN" altLang="en-US" sz="2800" dirty="0">
                <a:latin typeface="+mn-lt"/>
                <a:sym typeface="+mn-ea"/>
              </a:rPr>
              <a:t>多元</a:t>
            </a:r>
            <a:r>
              <a:rPr lang="en-US" altLang="zh-CN" sz="2800">
                <a:latin typeface="+mn-lt"/>
                <a:sym typeface="+mn-ea"/>
              </a:rPr>
              <a:t>.</a:t>
            </a:r>
            <a:endParaRPr lang="en-US" altLang="zh-CN" sz="2800">
              <a:latin typeface="+mn-lt"/>
              <a:sym typeface="+mn-ea"/>
            </a:endParaRPr>
          </a:p>
        </p:txBody>
      </p:sp>
      <p:sp>
        <p:nvSpPr>
          <p:cNvPr id="40963" name="Text Box 5"/>
          <p:cNvSpPr txBox="1"/>
          <p:nvPr/>
        </p:nvSpPr>
        <p:spPr>
          <a:xfrm>
            <a:off x="395605" y="5589270"/>
            <a:ext cx="8499475" cy="786130"/>
          </a:xfrm>
          <a:prstGeom prst="rect">
            <a:avLst/>
          </a:prstGeom>
          <a:solidFill>
            <a:srgbClr val="FFFF99"/>
          </a:solidFill>
          <a:ln w="38100" cap="rnd" cmpd="dbl">
            <a:solidFill>
              <a:srgbClr val="FFCC00"/>
            </a:solidFill>
            <a:prstDash val="sysDot"/>
            <a:miter/>
            <a:headEnd type="none" w="med" len="med"/>
            <a:tailEnd type="none" w="med" len="med"/>
          </a:ln>
          <a:effectLst>
            <a:prstShdw prst="shdw17" dist="17961" dir="2699999">
              <a:srgbClr val="997A00"/>
            </a:prstShdw>
          </a:effectLst>
        </p:spPr>
        <p:txBody>
          <a:bodyPr anchor="t" anchorCtr="0">
            <a:noAutofit/>
          </a:bodyPr>
          <a:p>
            <a:r>
              <a:rPr lang="zh-CN" altLang="en-US" sz="2800" b="1" dirty="0">
                <a:solidFill>
                  <a:srgbClr val="FF0066"/>
                </a:solidFill>
                <a:latin typeface="Arial" panose="020B0604020202020204" pitchFamily="34" charset="0"/>
                <a:ea typeface="宋体" panose="02010600030101010101" pitchFamily="2" charset="-122"/>
              </a:rPr>
              <a:t>高血压诊断标准：收缩压≥</a:t>
            </a:r>
            <a:r>
              <a:rPr lang="en-US" altLang="zh-CN" sz="2800" b="1">
                <a:solidFill>
                  <a:srgbClr val="FF0066"/>
                </a:solidFill>
                <a:latin typeface="Arial" panose="020B0604020202020204" pitchFamily="34" charset="0"/>
                <a:ea typeface="宋体" panose="02010600030101010101" pitchFamily="2" charset="-122"/>
              </a:rPr>
              <a:t>140</a:t>
            </a:r>
            <a:r>
              <a:rPr lang="zh-CN" altLang="en-US" sz="2800" b="1" dirty="0">
                <a:solidFill>
                  <a:srgbClr val="FF0066"/>
                </a:solidFill>
                <a:latin typeface="Arial" panose="020B0604020202020204" pitchFamily="34" charset="0"/>
                <a:ea typeface="宋体" panose="02010600030101010101" pitchFamily="2" charset="-122"/>
              </a:rPr>
              <a:t>或和舒张压≥</a:t>
            </a:r>
            <a:r>
              <a:rPr lang="en-US" altLang="zh-CN" sz="2800" b="1">
                <a:solidFill>
                  <a:srgbClr val="FF0066"/>
                </a:solidFill>
                <a:latin typeface="Arial" panose="020B0604020202020204" pitchFamily="34" charset="0"/>
                <a:ea typeface="宋体" panose="02010600030101010101" pitchFamily="2" charset="-122"/>
              </a:rPr>
              <a:t>90mmHg</a:t>
            </a:r>
            <a:endParaRPr lang="en-US" altLang="zh-CN" sz="2800" b="1">
              <a:solidFill>
                <a:srgbClr val="FF0066"/>
              </a:solidFill>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3" descr="Eldery 6"/>
          <p:cNvPicPr>
            <a:picLocks noGrp="1" noChangeAspect="1"/>
          </p:cNvPicPr>
          <p:nvPr/>
        </p:nvPicPr>
        <p:blipFill>
          <a:blip r:embed="rId1"/>
          <a:stretch>
            <a:fillRect/>
          </a:stretch>
        </p:blipFill>
        <p:spPr>
          <a:xfrm>
            <a:off x="214630" y="2214880"/>
            <a:ext cx="2653030" cy="2571750"/>
          </a:xfrm>
          <a:prstGeom prst="rect">
            <a:avLst/>
          </a:prstGeom>
          <a:noFill/>
          <a:ln w="9525">
            <a:noFill/>
          </a:ln>
        </p:spPr>
      </p:pic>
      <p:sp>
        <p:nvSpPr>
          <p:cNvPr id="2" name="文本框 1"/>
          <p:cNvSpPr txBox="1"/>
          <p:nvPr/>
        </p:nvSpPr>
        <p:spPr>
          <a:xfrm>
            <a:off x="2411730" y="692785"/>
            <a:ext cx="6169660" cy="3269615"/>
          </a:xfrm>
          <a:prstGeom prst="rect">
            <a:avLst/>
          </a:prstGeom>
          <a:noFill/>
        </p:spPr>
        <p:txBody>
          <a:bodyPr wrap="square" rtlCol="0" anchor="t">
            <a:noAutofit/>
          </a:bodyPr>
          <a:p>
            <a:pPr marL="457200" indent="-457200" eaLnBrk="1" hangingPunct="1">
              <a:lnSpc>
                <a:spcPct val="90000"/>
              </a:lnSpc>
              <a:buClrTx/>
              <a:buSzTx/>
              <a:buFont typeface="Arial" panose="020B0604020202020204" pitchFamily="34" charset="0"/>
              <a:buChar char="•"/>
            </a:pPr>
            <a:r>
              <a:rPr lang="zh-CN" altLang="en-US" sz="2800" dirty="0">
                <a:latin typeface="+mn-lt"/>
                <a:sym typeface="+mn-ea"/>
              </a:rPr>
              <a:t>我</a:t>
            </a:r>
            <a:r>
              <a:rPr lang="zh-CN" altLang="en-US" sz="2800" dirty="0">
                <a:solidFill>
                  <a:srgbClr val="FF0000"/>
                </a:solidFill>
                <a:latin typeface="+mn-lt"/>
                <a:sym typeface="+mn-ea"/>
              </a:rPr>
              <a:t>抽烟、饮酒</a:t>
            </a:r>
            <a:r>
              <a:rPr lang="en-US" altLang="zh-CN" sz="2800">
                <a:latin typeface="+mn-lt"/>
                <a:sym typeface="+mn-ea"/>
              </a:rPr>
              <a:t>20</a:t>
            </a:r>
            <a:r>
              <a:rPr lang="zh-CN" altLang="en-US" sz="2800" dirty="0">
                <a:latin typeface="+mn-lt"/>
                <a:sym typeface="+mn-ea"/>
              </a:rPr>
              <a:t>年，后来戒了；</a:t>
            </a:r>
            <a:endParaRPr lang="zh-CN" altLang="en-US" sz="2800" dirty="0">
              <a:latin typeface="+mn-lt"/>
              <a:ea typeface="宋体" panose="02010600030101010101" pitchFamily="2" charset="-122"/>
              <a:cs typeface="+mn-cs"/>
            </a:endParaRPr>
          </a:p>
          <a:p>
            <a:pPr marL="457200" indent="-457200" eaLnBrk="1" hangingPunct="1">
              <a:lnSpc>
                <a:spcPct val="90000"/>
              </a:lnSpc>
              <a:buClrTx/>
              <a:buSzTx/>
              <a:buFont typeface="Arial" panose="020B0604020202020204" pitchFamily="34" charset="0"/>
              <a:buChar char="•"/>
            </a:pPr>
            <a:r>
              <a:rPr lang="zh-CN" altLang="en-US" sz="2800" dirty="0">
                <a:latin typeface="+mn-lt"/>
                <a:sym typeface="+mn-ea"/>
              </a:rPr>
              <a:t>我</a:t>
            </a:r>
            <a:r>
              <a:rPr lang="zh-CN" altLang="en-US" sz="2800" dirty="0">
                <a:solidFill>
                  <a:srgbClr val="FF0000"/>
                </a:solidFill>
                <a:latin typeface="+mn-lt"/>
                <a:sym typeface="+mn-ea"/>
              </a:rPr>
              <a:t>以前</a:t>
            </a:r>
            <a:r>
              <a:rPr lang="zh-CN" altLang="en-US" sz="2800" dirty="0">
                <a:latin typeface="+mn-lt"/>
                <a:sym typeface="+mn-ea"/>
              </a:rPr>
              <a:t>一直打太极鞭、太极剑约</a:t>
            </a:r>
            <a:r>
              <a:rPr lang="en-US" altLang="zh-CN" sz="2800">
                <a:latin typeface="+mn-lt"/>
                <a:sym typeface="+mn-ea"/>
              </a:rPr>
              <a:t>7-8</a:t>
            </a:r>
            <a:r>
              <a:rPr lang="zh-CN" altLang="en-US" sz="2800" dirty="0">
                <a:latin typeface="+mn-lt"/>
                <a:sym typeface="+mn-ea"/>
              </a:rPr>
              <a:t>年， 近</a:t>
            </a:r>
            <a:r>
              <a:rPr lang="en-US" altLang="zh-CN" sz="2800">
                <a:latin typeface="+mn-lt"/>
                <a:sym typeface="+mn-ea"/>
              </a:rPr>
              <a:t>2-3</a:t>
            </a:r>
            <a:r>
              <a:rPr lang="zh-CN" altLang="en-US" sz="2800" dirty="0">
                <a:latin typeface="+mn-lt"/>
                <a:sym typeface="+mn-ea"/>
              </a:rPr>
              <a:t>年不想打</a:t>
            </a:r>
            <a:r>
              <a:rPr lang="en-US" altLang="zh-CN" sz="2800">
                <a:latin typeface="+mn-lt"/>
                <a:sym typeface="+mn-ea"/>
              </a:rPr>
              <a:t>, </a:t>
            </a:r>
            <a:r>
              <a:rPr lang="zh-CN" altLang="en-US" sz="2800" dirty="0">
                <a:latin typeface="+mn-lt"/>
                <a:sym typeface="+mn-ea"/>
              </a:rPr>
              <a:t>跟几个老人一起</a:t>
            </a:r>
            <a:r>
              <a:rPr lang="zh-CN" altLang="en-US" sz="2800" dirty="0">
                <a:solidFill>
                  <a:srgbClr val="FF0000"/>
                </a:solidFill>
                <a:latin typeface="+mn-lt"/>
                <a:sym typeface="+mn-ea"/>
              </a:rPr>
              <a:t>玩纸牌</a:t>
            </a:r>
            <a:r>
              <a:rPr lang="zh-CN" altLang="en-US" sz="2800" dirty="0">
                <a:latin typeface="+mn-lt"/>
                <a:sym typeface="+mn-ea"/>
              </a:rPr>
              <a:t>，蛮喜欢打牌， “玩纸牌</a:t>
            </a:r>
            <a:r>
              <a:rPr lang="en-US" altLang="zh-CN" sz="2800">
                <a:latin typeface="+mn-lt"/>
                <a:sym typeface="+mn-ea"/>
              </a:rPr>
              <a:t>, </a:t>
            </a:r>
            <a:r>
              <a:rPr lang="zh-CN" altLang="en-US" sz="2800" dirty="0">
                <a:latin typeface="+mn-lt"/>
                <a:sym typeface="+mn-ea"/>
              </a:rPr>
              <a:t>肺活量增加了</a:t>
            </a:r>
            <a:r>
              <a:rPr lang="en-US" altLang="zh-CN" sz="2800">
                <a:latin typeface="+mn-lt"/>
                <a:sym typeface="+mn-ea"/>
              </a:rPr>
              <a:t>, </a:t>
            </a:r>
            <a:r>
              <a:rPr lang="zh-CN" altLang="en-US" sz="2800" dirty="0">
                <a:latin typeface="+mn-lt"/>
                <a:sym typeface="+mn-ea"/>
              </a:rPr>
              <a:t>因为他笑啊</a:t>
            </a:r>
            <a:r>
              <a:rPr lang="en-US" altLang="zh-CN" sz="2800">
                <a:latin typeface="+mn-lt"/>
                <a:sym typeface="+mn-ea"/>
              </a:rPr>
              <a:t>, </a:t>
            </a:r>
            <a:r>
              <a:rPr lang="zh-CN" altLang="en-US" sz="2800" dirty="0">
                <a:latin typeface="+mn-lt"/>
                <a:sym typeface="+mn-ea"/>
              </a:rPr>
              <a:t>叫啊</a:t>
            </a:r>
            <a:r>
              <a:rPr lang="en-US" altLang="zh-CN" sz="2800">
                <a:latin typeface="+mn-lt"/>
                <a:sym typeface="+mn-ea"/>
              </a:rPr>
              <a:t>…</a:t>
            </a:r>
            <a:r>
              <a:rPr lang="zh-CN" altLang="en-US" sz="2800" dirty="0">
                <a:latin typeface="+mn-lt"/>
                <a:sym typeface="+mn-ea"/>
              </a:rPr>
              <a:t>玩得瞒有味啊</a:t>
            </a:r>
            <a:r>
              <a:rPr lang="en-US" altLang="zh-CN" sz="2800">
                <a:latin typeface="+mn-lt"/>
                <a:sym typeface="+mn-ea"/>
              </a:rPr>
              <a:t>!...”</a:t>
            </a:r>
            <a:endParaRPr lang="en-US" altLang="zh-CN" sz="2800">
              <a:latin typeface="+mn-lt"/>
              <a:sym typeface="+mn-ea"/>
            </a:endParaRPr>
          </a:p>
        </p:txBody>
      </p:sp>
      <p:pic>
        <p:nvPicPr>
          <p:cNvPr id="3" name="图片 2"/>
          <p:cNvPicPr>
            <a:picLocks noChangeAspect="1"/>
          </p:cNvPicPr>
          <p:nvPr/>
        </p:nvPicPr>
        <p:blipFill>
          <a:blip r:embed="rId2"/>
          <a:stretch>
            <a:fillRect/>
          </a:stretch>
        </p:blipFill>
        <p:spPr>
          <a:xfrm>
            <a:off x="3131820" y="3357245"/>
            <a:ext cx="5599430" cy="30975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latin typeface="华文行楷" pitchFamily="2" charset="-122"/>
                <a:ea typeface="华文行楷" pitchFamily="2" charset="-122"/>
                <a:sym typeface="+mn-ea"/>
              </a:rPr>
              <a:t>章伯的血脂化验结果</a:t>
            </a:r>
            <a:endParaRPr lang="zh-CN" altLang="en-US"/>
          </a:p>
        </p:txBody>
      </p:sp>
      <p:sp>
        <p:nvSpPr>
          <p:cNvPr id="220204" name="AutoShape 44"/>
          <p:cNvSpPr>
            <a:spLocks noChangeArrowheads="1"/>
          </p:cNvSpPr>
          <p:nvPr/>
        </p:nvSpPr>
        <p:spPr bwMode="auto">
          <a:xfrm>
            <a:off x="4787900" y="4857433"/>
            <a:ext cx="3313113" cy="1944688"/>
          </a:xfrm>
          <a:prstGeom prst="irregularSeal2">
            <a:avLst/>
          </a:prstGeom>
          <a:solidFill>
            <a:schemeClr val="bg2"/>
          </a:solidFill>
          <a:ln w="9525">
            <a:solidFill>
              <a:schemeClr val="tx1"/>
            </a:solidFill>
            <a:miter lim="800000"/>
          </a:ln>
          <a:effectLst/>
        </p:spPr>
        <p:txBody>
          <a:bodyPr wrap="none"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3399"/>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血脂超标了！</a:t>
            </a:r>
            <a:endParaRPr kumimoji="0" lang="zh-CN" altLang="en-US" sz="2400" b="1" i="0" u="none" strike="noStrike" kern="1200" cap="none" spc="0" normalizeH="0" baseline="0" noProof="0">
              <a:ln>
                <a:noFill/>
              </a:ln>
              <a:solidFill>
                <a:srgbClr val="FF3399"/>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pic>
        <p:nvPicPr>
          <p:cNvPr id="3" name="图片 2"/>
          <p:cNvPicPr>
            <a:picLocks noChangeAspect="1"/>
          </p:cNvPicPr>
          <p:nvPr/>
        </p:nvPicPr>
        <p:blipFill>
          <a:blip r:embed="rId1"/>
          <a:stretch>
            <a:fillRect/>
          </a:stretch>
        </p:blipFill>
        <p:spPr>
          <a:xfrm>
            <a:off x="828040" y="1772920"/>
            <a:ext cx="7344410" cy="30848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3235" y="574675"/>
            <a:ext cx="2180590" cy="1459230"/>
          </a:xfrm>
          <a:prstGeom prst="rect">
            <a:avLst/>
          </a:prstGeom>
          <a:noFill/>
        </p:spPr>
        <p:txBody>
          <a:bodyPr wrap="square" rtlCol="0" anchor="t">
            <a:noAutofit/>
          </a:bodyPr>
          <a:p>
            <a:pPr algn="l" eaLnBrk="1" hangingPunct="1"/>
            <a:r>
              <a:rPr lang="zh-CN" altLang="en-US" sz="4000" dirty="0">
                <a:solidFill>
                  <a:srgbClr val="FF0000"/>
                </a:solidFill>
                <a:latin typeface="华文行楷" pitchFamily="2" charset="-122"/>
                <a:ea typeface="华文行楷" pitchFamily="2" charset="-122"/>
                <a:sym typeface="+mn-ea"/>
              </a:rPr>
              <a:t>案例</a:t>
            </a:r>
            <a:r>
              <a:rPr lang="en-US" altLang="zh-CN" sz="4000">
                <a:solidFill>
                  <a:srgbClr val="FF0000"/>
                </a:solidFill>
                <a:latin typeface="华文行楷" pitchFamily="2" charset="-122"/>
                <a:ea typeface="华文行楷" pitchFamily="2" charset="-122"/>
                <a:sym typeface="+mn-ea"/>
              </a:rPr>
              <a:t>2</a:t>
            </a:r>
            <a:br>
              <a:rPr lang="en-US" altLang="zh-CN" sz="4000">
                <a:solidFill>
                  <a:srgbClr val="FF0000"/>
                </a:solidFill>
                <a:latin typeface="华文行楷" pitchFamily="2" charset="-122"/>
                <a:ea typeface="华文行楷" pitchFamily="2" charset="-122"/>
                <a:sym typeface="+mn-ea"/>
              </a:rPr>
            </a:br>
            <a:r>
              <a:rPr lang="zh-CN" altLang="en-US" sz="4000" dirty="0">
                <a:solidFill>
                  <a:srgbClr val="FF0000"/>
                </a:solidFill>
                <a:latin typeface="华文行楷" pitchFamily="2" charset="-122"/>
                <a:ea typeface="华文行楷" pitchFamily="2" charset="-122"/>
                <a:sym typeface="+mn-ea"/>
              </a:rPr>
              <a:t>淑太太</a:t>
            </a:r>
            <a:endParaRPr lang="zh-CN" altLang="en-US" sz="4000" dirty="0">
              <a:solidFill>
                <a:srgbClr val="FF0000"/>
              </a:solidFill>
              <a:latin typeface="华文行楷" pitchFamily="2" charset="-122"/>
              <a:ea typeface="华文行楷" pitchFamily="2" charset="-122"/>
              <a:sym typeface="+mn-ea"/>
            </a:endParaRPr>
          </a:p>
        </p:txBody>
      </p:sp>
      <p:pic>
        <p:nvPicPr>
          <p:cNvPr id="46082" name="Picture 8" descr="Eldery 7"/>
          <p:cNvPicPr>
            <a:picLocks noGrp="1" noChangeAspect="1"/>
          </p:cNvPicPr>
          <p:nvPr/>
        </p:nvPicPr>
        <p:blipFill>
          <a:blip r:embed="rId1"/>
          <a:stretch>
            <a:fillRect/>
          </a:stretch>
        </p:blipFill>
        <p:spPr>
          <a:xfrm>
            <a:off x="323850" y="2781300"/>
            <a:ext cx="2055813" cy="2159000"/>
          </a:xfrm>
          <a:prstGeom prst="rect">
            <a:avLst/>
          </a:prstGeom>
          <a:noFill/>
          <a:ln w="9525">
            <a:noFill/>
          </a:ln>
        </p:spPr>
      </p:pic>
      <p:sp>
        <p:nvSpPr>
          <p:cNvPr id="46084" name="Text Box 6"/>
          <p:cNvSpPr txBox="1"/>
          <p:nvPr/>
        </p:nvSpPr>
        <p:spPr>
          <a:xfrm>
            <a:off x="184150" y="5250180"/>
            <a:ext cx="8594725" cy="622935"/>
          </a:xfrm>
          <a:prstGeom prst="rect">
            <a:avLst/>
          </a:prstGeom>
          <a:solidFill>
            <a:srgbClr val="FFFF99"/>
          </a:solidFill>
          <a:ln w="38100" cap="rnd" cmpd="dbl">
            <a:solidFill>
              <a:srgbClr val="FFCC00"/>
            </a:solidFill>
            <a:prstDash val="sysDot"/>
            <a:miter/>
            <a:headEnd type="none" w="med" len="med"/>
            <a:tailEnd type="none" w="med" len="med"/>
          </a:ln>
          <a:effectLst>
            <a:prstShdw prst="shdw17" dist="17961" dir="2699999">
              <a:srgbClr val="997A00"/>
            </a:prstShdw>
          </a:effectLst>
        </p:spPr>
        <p:txBody>
          <a:bodyPr wrap="square" anchor="t" anchorCtr="0">
            <a:noAutofit/>
          </a:bodyPr>
          <a:p>
            <a:r>
              <a:rPr lang="zh-CN" altLang="en-US" sz="2800" b="1" dirty="0">
                <a:solidFill>
                  <a:srgbClr val="FF0066"/>
                </a:solidFill>
                <a:latin typeface="Arial" panose="020B0604020202020204" pitchFamily="34" charset="0"/>
                <a:ea typeface="宋体" panose="02010600030101010101" pitchFamily="2" charset="-122"/>
              </a:rPr>
              <a:t>高血压诊断标准：收缩压≥</a:t>
            </a:r>
            <a:r>
              <a:rPr lang="en-US" altLang="zh-CN" sz="2800" b="1">
                <a:solidFill>
                  <a:srgbClr val="FF0066"/>
                </a:solidFill>
                <a:latin typeface="Arial" panose="020B0604020202020204" pitchFamily="34" charset="0"/>
                <a:ea typeface="宋体" panose="02010600030101010101" pitchFamily="2" charset="-122"/>
              </a:rPr>
              <a:t>140</a:t>
            </a:r>
            <a:r>
              <a:rPr lang="zh-CN" altLang="en-US" sz="2800" b="1" dirty="0">
                <a:solidFill>
                  <a:srgbClr val="FF0066"/>
                </a:solidFill>
                <a:latin typeface="Arial" panose="020B0604020202020204" pitchFamily="34" charset="0"/>
                <a:ea typeface="宋体" panose="02010600030101010101" pitchFamily="2" charset="-122"/>
              </a:rPr>
              <a:t>或和舒张压≥</a:t>
            </a:r>
            <a:r>
              <a:rPr lang="en-US" altLang="zh-CN" sz="2800" b="1">
                <a:solidFill>
                  <a:srgbClr val="FF0066"/>
                </a:solidFill>
                <a:latin typeface="Arial" panose="020B0604020202020204" pitchFamily="34" charset="0"/>
                <a:ea typeface="宋体" panose="02010600030101010101" pitchFamily="2" charset="-122"/>
              </a:rPr>
              <a:t>90mmHg</a:t>
            </a:r>
            <a:endParaRPr lang="en-US" altLang="zh-CN" sz="2800" b="1">
              <a:solidFill>
                <a:srgbClr val="FF0066"/>
              </a:solidFill>
              <a:latin typeface="Arial" panose="020B0604020202020204" pitchFamily="34"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2663825" y="836930"/>
            <a:ext cx="5425440" cy="38461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4" descr="Eldery 7"/>
          <p:cNvPicPr>
            <a:picLocks noGrp="1" noChangeAspect="1"/>
          </p:cNvPicPr>
          <p:nvPr/>
        </p:nvPicPr>
        <p:blipFill>
          <a:blip r:embed="rId1"/>
          <a:stretch>
            <a:fillRect/>
          </a:stretch>
        </p:blipFill>
        <p:spPr>
          <a:xfrm>
            <a:off x="0" y="2997200"/>
            <a:ext cx="2055813" cy="2159000"/>
          </a:xfrm>
          <a:prstGeom prst="rect">
            <a:avLst/>
          </a:prstGeom>
          <a:noFill/>
          <a:ln w="9525">
            <a:noFill/>
          </a:ln>
        </p:spPr>
      </p:pic>
      <p:sp>
        <p:nvSpPr>
          <p:cNvPr id="2" name="文本框 1"/>
          <p:cNvSpPr txBox="1"/>
          <p:nvPr/>
        </p:nvSpPr>
        <p:spPr>
          <a:xfrm>
            <a:off x="1796415" y="806450"/>
            <a:ext cx="6741795" cy="2090420"/>
          </a:xfrm>
          <a:prstGeom prst="rect">
            <a:avLst/>
          </a:prstGeom>
          <a:noFill/>
        </p:spPr>
        <p:txBody>
          <a:bodyPr wrap="square" rtlCol="0" anchor="t">
            <a:noAutofit/>
          </a:bodyPr>
          <a:p>
            <a:pPr marL="457200" indent="-457200" eaLnBrk="1" hangingPunct="1">
              <a:buClrTx/>
              <a:buSzTx/>
              <a:buFont typeface="Arial" panose="020B0604020202020204" pitchFamily="34" charset="0"/>
              <a:buChar char="•"/>
            </a:pPr>
            <a:r>
              <a:rPr lang="zh-CN" altLang="en-US" sz="2800" dirty="0">
                <a:sym typeface="+mn-ea"/>
              </a:rPr>
              <a:t>我每天早上</a:t>
            </a:r>
            <a:r>
              <a:rPr lang="en-US" altLang="zh-CN" sz="2800">
                <a:sym typeface="+mn-ea"/>
              </a:rPr>
              <a:t>5</a:t>
            </a:r>
            <a:r>
              <a:rPr lang="zh-CN" altLang="en-US" sz="2800" dirty="0">
                <a:sym typeface="+mn-ea"/>
              </a:rPr>
              <a:t>点到</a:t>
            </a:r>
            <a:r>
              <a:rPr lang="en-US" altLang="zh-CN" sz="2800">
                <a:sym typeface="+mn-ea"/>
              </a:rPr>
              <a:t>6</a:t>
            </a:r>
            <a:r>
              <a:rPr lang="zh-CN" altLang="en-US" sz="2800" dirty="0">
                <a:sym typeface="+mn-ea"/>
              </a:rPr>
              <a:t>点做自己发明的体操，是根据</a:t>
            </a:r>
            <a:r>
              <a:rPr lang="zh-CN" altLang="en-US" sz="2800" dirty="0">
                <a:solidFill>
                  <a:srgbClr val="FF0000"/>
                </a:solidFill>
                <a:sym typeface="+mn-ea"/>
              </a:rPr>
              <a:t>广播体操自编</a:t>
            </a:r>
            <a:r>
              <a:rPr lang="zh-CN" altLang="en-US" sz="2800" dirty="0">
                <a:sym typeface="+mn-ea"/>
              </a:rPr>
              <a:t>的。天天一个人在家里做</a:t>
            </a:r>
            <a:r>
              <a:rPr lang="en-US" altLang="zh-CN" sz="2800">
                <a:sym typeface="+mn-ea"/>
              </a:rPr>
              <a:t>, </a:t>
            </a:r>
            <a:r>
              <a:rPr lang="zh-CN" altLang="en-US" sz="2800" dirty="0">
                <a:sym typeface="+mn-ea"/>
              </a:rPr>
              <a:t>自己指挥自己，星期一到星期天</a:t>
            </a:r>
            <a:r>
              <a:rPr lang="en-US" altLang="zh-CN" sz="2800">
                <a:sym typeface="+mn-ea"/>
              </a:rPr>
              <a:t>, </a:t>
            </a:r>
            <a:r>
              <a:rPr lang="zh-CN" altLang="en-US" sz="2800" dirty="0">
                <a:sym typeface="+mn-ea"/>
              </a:rPr>
              <a:t>从来不间断。</a:t>
            </a:r>
            <a:endParaRPr lang="zh-CN" altLang="en-US" sz="2800" dirty="0">
              <a:sym typeface="+mn-ea"/>
            </a:endParaRPr>
          </a:p>
        </p:txBody>
      </p:sp>
      <p:pic>
        <p:nvPicPr>
          <p:cNvPr id="3" name="图片 2"/>
          <p:cNvPicPr>
            <a:picLocks noChangeAspect="1"/>
          </p:cNvPicPr>
          <p:nvPr/>
        </p:nvPicPr>
        <p:blipFill>
          <a:blip r:embed="rId2"/>
          <a:stretch>
            <a:fillRect/>
          </a:stretch>
        </p:blipFill>
        <p:spPr>
          <a:xfrm>
            <a:off x="2339340" y="2780665"/>
            <a:ext cx="5922010" cy="33534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latin typeface="华文行楷" pitchFamily="2" charset="-122"/>
                <a:ea typeface="华文行楷" pitchFamily="2" charset="-122"/>
                <a:sym typeface="+mn-ea"/>
              </a:rPr>
              <a:t>淑太太的血脂化验结果</a:t>
            </a:r>
            <a:endParaRPr lang="zh-CN" altLang="en-US"/>
          </a:p>
        </p:txBody>
      </p:sp>
      <p:pic>
        <p:nvPicPr>
          <p:cNvPr id="3" name="图片 2"/>
          <p:cNvPicPr>
            <a:picLocks noChangeAspect="1"/>
          </p:cNvPicPr>
          <p:nvPr/>
        </p:nvPicPr>
        <p:blipFill>
          <a:blip r:embed="rId1"/>
          <a:stretch>
            <a:fillRect/>
          </a:stretch>
        </p:blipFill>
        <p:spPr>
          <a:xfrm>
            <a:off x="1166495" y="2038350"/>
            <a:ext cx="6810375" cy="2781300"/>
          </a:xfrm>
          <a:prstGeom prst="rect">
            <a:avLst/>
          </a:prstGeom>
        </p:spPr>
      </p:pic>
      <p:pic>
        <p:nvPicPr>
          <p:cNvPr id="6" name="图片 5"/>
          <p:cNvPicPr>
            <a:picLocks noChangeAspect="1"/>
          </p:cNvPicPr>
          <p:nvPr/>
        </p:nvPicPr>
        <p:blipFill>
          <a:blip r:embed="rId2"/>
          <a:stretch>
            <a:fillRect/>
          </a:stretch>
        </p:blipFill>
        <p:spPr>
          <a:xfrm>
            <a:off x="5076190" y="4797425"/>
            <a:ext cx="2353945" cy="15760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1485" y="784225"/>
            <a:ext cx="1635760" cy="1522730"/>
          </a:xfrm>
          <a:prstGeom prst="rect">
            <a:avLst/>
          </a:prstGeom>
          <a:noFill/>
        </p:spPr>
        <p:txBody>
          <a:bodyPr wrap="square" rtlCol="0" anchor="t">
            <a:noAutofit/>
          </a:bodyPr>
          <a:p>
            <a:r>
              <a:rPr lang="zh-CN" altLang="en-US" sz="4000" dirty="0">
                <a:solidFill>
                  <a:srgbClr val="FF0000"/>
                </a:solidFill>
                <a:latin typeface="华文行楷" pitchFamily="2" charset="-122"/>
                <a:ea typeface="华文行楷" pitchFamily="2" charset="-122"/>
                <a:sym typeface="+mn-ea"/>
              </a:rPr>
              <a:t>案例</a:t>
            </a:r>
            <a:r>
              <a:rPr lang="en-US" altLang="zh-CN" sz="4000">
                <a:solidFill>
                  <a:srgbClr val="FF0000"/>
                </a:solidFill>
                <a:latin typeface="华文行楷" pitchFamily="2" charset="-122"/>
                <a:ea typeface="华文行楷" pitchFamily="2" charset="-122"/>
                <a:sym typeface="+mn-ea"/>
              </a:rPr>
              <a:t>3</a:t>
            </a:r>
            <a:br>
              <a:rPr lang="en-US" altLang="zh-CN" sz="4000">
                <a:solidFill>
                  <a:srgbClr val="FF0000"/>
                </a:solidFill>
                <a:latin typeface="华文行楷" pitchFamily="2" charset="-122"/>
                <a:ea typeface="华文行楷" pitchFamily="2" charset="-122"/>
                <a:sym typeface="+mn-ea"/>
              </a:rPr>
            </a:br>
            <a:r>
              <a:rPr lang="zh-CN" altLang="en-US" sz="4000" dirty="0">
                <a:solidFill>
                  <a:srgbClr val="FF0000"/>
                </a:solidFill>
                <a:latin typeface="华文行楷" pitchFamily="2" charset="-122"/>
                <a:ea typeface="华文行楷" pitchFamily="2" charset="-122"/>
                <a:sym typeface="+mn-ea"/>
              </a:rPr>
              <a:t>杉伯</a:t>
            </a:r>
            <a:endParaRPr lang="zh-CN" altLang="en-US" sz="4000" dirty="0">
              <a:solidFill>
                <a:srgbClr val="FF0000"/>
              </a:solidFill>
              <a:latin typeface="华文行楷" pitchFamily="2" charset="-122"/>
              <a:ea typeface="华文行楷" pitchFamily="2" charset="-122"/>
              <a:sym typeface="+mn-ea"/>
            </a:endParaRPr>
          </a:p>
        </p:txBody>
      </p:sp>
      <p:pic>
        <p:nvPicPr>
          <p:cNvPr id="50178" name="Picture 10" descr="Eldery 4"/>
          <p:cNvPicPr>
            <a:picLocks noGrp="1" noChangeAspect="1"/>
          </p:cNvPicPr>
          <p:nvPr/>
        </p:nvPicPr>
        <p:blipFill>
          <a:blip r:embed="rId1"/>
          <a:stretch>
            <a:fillRect/>
          </a:stretch>
        </p:blipFill>
        <p:spPr>
          <a:xfrm>
            <a:off x="1115695" y="2132965"/>
            <a:ext cx="3414395" cy="4509135"/>
          </a:xfrm>
          <a:prstGeom prst="rect">
            <a:avLst/>
          </a:prstGeom>
          <a:noFill/>
          <a:ln w="9525">
            <a:noFill/>
          </a:ln>
        </p:spPr>
      </p:pic>
      <p:pic>
        <p:nvPicPr>
          <p:cNvPr id="3" name="图片 2"/>
          <p:cNvPicPr>
            <a:picLocks noChangeAspect="1"/>
          </p:cNvPicPr>
          <p:nvPr/>
        </p:nvPicPr>
        <p:blipFill>
          <a:blip r:embed="rId2"/>
          <a:stretch>
            <a:fillRect/>
          </a:stretch>
        </p:blipFill>
        <p:spPr>
          <a:xfrm>
            <a:off x="4572000" y="484505"/>
            <a:ext cx="4532630" cy="32334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4" descr="健步走"/>
          <p:cNvPicPr>
            <a:picLocks noGrp="1" noChangeAspect="1"/>
          </p:cNvPicPr>
          <p:nvPr/>
        </p:nvPicPr>
        <p:blipFill>
          <a:blip r:embed="rId1"/>
          <a:stretch>
            <a:fillRect/>
          </a:stretch>
        </p:blipFill>
        <p:spPr>
          <a:xfrm>
            <a:off x="5003800" y="2493010"/>
            <a:ext cx="2465705" cy="3938905"/>
          </a:xfrm>
          <a:prstGeom prst="rect">
            <a:avLst/>
          </a:prstGeom>
          <a:noFill/>
          <a:ln w="9525">
            <a:noFill/>
          </a:ln>
        </p:spPr>
      </p:pic>
      <p:sp>
        <p:nvSpPr>
          <p:cNvPr id="2" name="文本框 1"/>
          <p:cNvSpPr txBox="1"/>
          <p:nvPr/>
        </p:nvSpPr>
        <p:spPr>
          <a:xfrm>
            <a:off x="402590" y="1586865"/>
            <a:ext cx="4080510" cy="3989070"/>
          </a:xfrm>
          <a:prstGeom prst="rect">
            <a:avLst/>
          </a:prstGeom>
          <a:noFill/>
        </p:spPr>
        <p:txBody>
          <a:bodyPr wrap="square" rtlCol="0" anchor="t">
            <a:noAutofit/>
          </a:bodyPr>
          <a:p>
            <a:pPr eaLnBrk="1" hangingPunct="1">
              <a:lnSpc>
                <a:spcPct val="90000"/>
              </a:lnSpc>
              <a:buClrTx/>
              <a:buSzTx/>
              <a:buFontTx/>
            </a:pPr>
            <a:r>
              <a:rPr lang="zh-CN" altLang="en-US" sz="2800" dirty="0">
                <a:sym typeface="+mn-ea"/>
              </a:rPr>
              <a:t>我爹爹今年</a:t>
            </a:r>
            <a:r>
              <a:rPr lang="en-US" altLang="zh-CN" sz="2800">
                <a:sym typeface="+mn-ea"/>
              </a:rPr>
              <a:t>85</a:t>
            </a:r>
            <a:r>
              <a:rPr lang="zh-CN" altLang="en-US" sz="2800" dirty="0">
                <a:sym typeface="+mn-ea"/>
              </a:rPr>
              <a:t>岁，只有两个毛病</a:t>
            </a:r>
            <a:r>
              <a:rPr lang="en-US" altLang="zh-CN" sz="2800">
                <a:sym typeface="+mn-ea"/>
              </a:rPr>
              <a:t>: </a:t>
            </a:r>
            <a:r>
              <a:rPr lang="zh-CN" altLang="en-US" sz="2800" dirty="0">
                <a:sym typeface="+mn-ea"/>
              </a:rPr>
              <a:t>前列腺增生和窦性心动过缓</a:t>
            </a:r>
            <a:r>
              <a:rPr lang="en-US" altLang="zh-CN" sz="2800">
                <a:sym typeface="+mn-ea"/>
              </a:rPr>
              <a:t>;</a:t>
            </a:r>
            <a:endParaRPr lang="en-US" altLang="zh-CN" sz="2800"/>
          </a:p>
          <a:p>
            <a:pPr eaLnBrk="1" hangingPunct="1">
              <a:lnSpc>
                <a:spcPct val="90000"/>
              </a:lnSpc>
              <a:buClrTx/>
              <a:buSzTx/>
              <a:buFontTx/>
            </a:pPr>
            <a:endParaRPr lang="en-US" altLang="zh-CN" sz="2800"/>
          </a:p>
          <a:p>
            <a:pPr eaLnBrk="1" hangingPunct="1">
              <a:lnSpc>
                <a:spcPct val="90000"/>
              </a:lnSpc>
              <a:buClrTx/>
              <a:buSzTx/>
              <a:buFontTx/>
            </a:pPr>
            <a:r>
              <a:rPr lang="zh-CN" altLang="en-US" sz="2800" dirty="0">
                <a:sym typeface="+mn-ea"/>
              </a:rPr>
              <a:t>血压：</a:t>
            </a:r>
            <a:r>
              <a:rPr lang="en-US" altLang="zh-CN" sz="2800">
                <a:sym typeface="+mn-ea"/>
              </a:rPr>
              <a:t>120/70mmHg</a:t>
            </a:r>
            <a:endParaRPr lang="en-US" altLang="zh-CN" sz="2800"/>
          </a:p>
          <a:p>
            <a:pPr eaLnBrk="1" hangingPunct="1">
              <a:lnSpc>
                <a:spcPct val="90000"/>
              </a:lnSpc>
              <a:buClrTx/>
              <a:buSzTx/>
              <a:buFontTx/>
            </a:pPr>
            <a:endParaRPr lang="en-US" altLang="zh-CN" sz="2800"/>
          </a:p>
          <a:p>
            <a:pPr eaLnBrk="1" hangingPunct="1">
              <a:lnSpc>
                <a:spcPct val="90000"/>
              </a:lnSpc>
              <a:buClrTx/>
              <a:buSzTx/>
              <a:buFontTx/>
            </a:pPr>
            <a:r>
              <a:rPr lang="zh-CN" altLang="en-US" sz="2800" dirty="0">
                <a:sym typeface="+mn-ea"/>
              </a:rPr>
              <a:t>退休后每天雷打不动要做的三件事：</a:t>
            </a:r>
            <a:endParaRPr lang="zh-CN" altLang="en-US" sz="2800" dirty="0"/>
          </a:p>
          <a:p>
            <a:pPr lvl="1" eaLnBrk="1" hangingPunct="1">
              <a:lnSpc>
                <a:spcPct val="90000"/>
              </a:lnSpc>
            </a:pPr>
            <a:r>
              <a:rPr lang="en-US" altLang="zh-CN" sz="2800">
                <a:sym typeface="+mn-ea"/>
              </a:rPr>
              <a:t>1) </a:t>
            </a:r>
            <a:r>
              <a:rPr lang="zh-CN" altLang="en-US" sz="2800" dirty="0">
                <a:solidFill>
                  <a:srgbClr val="FF0000"/>
                </a:solidFill>
                <a:sym typeface="+mn-ea"/>
              </a:rPr>
              <a:t>早锻炼</a:t>
            </a:r>
            <a:endParaRPr lang="zh-CN" altLang="en-US" sz="2800" dirty="0">
              <a:solidFill>
                <a:srgbClr val="FF33CC"/>
              </a:solidFill>
            </a:endParaRPr>
          </a:p>
          <a:p>
            <a:pPr lvl="1" eaLnBrk="1" hangingPunct="1">
              <a:lnSpc>
                <a:spcPct val="90000"/>
              </a:lnSpc>
            </a:pPr>
            <a:r>
              <a:rPr lang="en-US" altLang="zh-CN" sz="2800">
                <a:sym typeface="+mn-ea"/>
              </a:rPr>
              <a:t>2) </a:t>
            </a:r>
            <a:r>
              <a:rPr lang="zh-CN" altLang="en-US" sz="2800" dirty="0">
                <a:sym typeface="+mn-ea"/>
              </a:rPr>
              <a:t>合理饮食</a:t>
            </a:r>
            <a:endParaRPr lang="zh-CN" altLang="en-US" sz="2800" dirty="0"/>
          </a:p>
          <a:p>
            <a:pPr lvl="1" eaLnBrk="1" hangingPunct="1">
              <a:lnSpc>
                <a:spcPct val="90000"/>
              </a:lnSpc>
            </a:pPr>
            <a:r>
              <a:rPr lang="en-US" altLang="zh-CN" sz="2800">
                <a:sym typeface="+mn-ea"/>
              </a:rPr>
              <a:t>3) </a:t>
            </a:r>
            <a:r>
              <a:rPr lang="zh-CN" altLang="en-US" sz="2800" dirty="0">
                <a:sym typeface="+mn-ea"/>
              </a:rPr>
              <a:t>读书看报</a:t>
            </a:r>
            <a:endParaRPr lang="en-US" altLang="zh-CN" sz="2800"/>
          </a:p>
          <a:p>
            <a:pPr eaLnBrk="1" hangingPunct="1">
              <a:lnSpc>
                <a:spcPct val="90000"/>
              </a:lnSpc>
              <a:buClrTx/>
              <a:buSzTx/>
              <a:buFontTx/>
            </a:pPr>
            <a:endParaRPr lang="en-US" altLang="zh-CN" sz="2800"/>
          </a:p>
        </p:txBody>
      </p:sp>
      <p:pic>
        <p:nvPicPr>
          <p:cNvPr id="3" name="图片 2"/>
          <p:cNvPicPr>
            <a:picLocks noChangeAspect="1"/>
          </p:cNvPicPr>
          <p:nvPr/>
        </p:nvPicPr>
        <p:blipFill>
          <a:blip r:embed="rId2"/>
          <a:stretch>
            <a:fillRect/>
          </a:stretch>
        </p:blipFill>
        <p:spPr>
          <a:xfrm>
            <a:off x="4787900" y="116840"/>
            <a:ext cx="3743325" cy="2476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latin typeface="华文行楷" pitchFamily="2" charset="-122"/>
                <a:ea typeface="华文行楷" pitchFamily="2" charset="-122"/>
                <a:sym typeface="+mn-ea"/>
              </a:rPr>
              <a:t>杉伯的血脂化验结果</a:t>
            </a:r>
            <a:endParaRPr lang="zh-CN" altLang="en-US"/>
          </a:p>
        </p:txBody>
      </p:sp>
      <p:pic>
        <p:nvPicPr>
          <p:cNvPr id="4" name="图片 3"/>
          <p:cNvPicPr>
            <a:picLocks noChangeAspect="1"/>
          </p:cNvPicPr>
          <p:nvPr/>
        </p:nvPicPr>
        <p:blipFill>
          <a:blip r:embed="rId1"/>
          <a:stretch>
            <a:fillRect/>
          </a:stretch>
        </p:blipFill>
        <p:spPr>
          <a:xfrm>
            <a:off x="1099820" y="2185670"/>
            <a:ext cx="6943725" cy="24860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dirty="0">
                <a:solidFill>
                  <a:srgbClr val="FF0000"/>
                </a:solidFill>
                <a:latin typeface="华文行楷" pitchFamily="2" charset="-122"/>
                <a:ea typeface="华文行楷" pitchFamily="2" charset="-122"/>
                <a:sym typeface="+mn-ea"/>
              </a:rPr>
              <a:t>总结</a:t>
            </a:r>
            <a:r>
              <a:rPr lang="en-US" altLang="zh-CN" sz="3200" b="1">
                <a:solidFill>
                  <a:srgbClr val="FF0000"/>
                </a:solidFill>
                <a:latin typeface="华文行楷" pitchFamily="2" charset="-122"/>
                <a:ea typeface="华文行楷" pitchFamily="2" charset="-122"/>
                <a:sym typeface="+mn-ea"/>
              </a:rPr>
              <a:t>:</a:t>
            </a:r>
            <a:r>
              <a:rPr lang="zh-CN" altLang="en-US" sz="3200" b="1" dirty="0">
                <a:solidFill>
                  <a:srgbClr val="FF0000"/>
                </a:solidFill>
                <a:latin typeface="华文行楷" pitchFamily="2" charset="-122"/>
                <a:ea typeface="华文行楷" pitchFamily="2" charset="-122"/>
                <a:sym typeface="+mn-ea"/>
              </a:rPr>
              <a:t>三个案例身体健康、运动、血压比较</a:t>
            </a:r>
            <a:endParaRPr lang="zh-CN" altLang="en-US" sz="3200"/>
          </a:p>
        </p:txBody>
      </p:sp>
      <p:sp>
        <p:nvSpPr>
          <p:cNvPr id="3" name="文本框 2"/>
          <p:cNvSpPr txBox="1"/>
          <p:nvPr/>
        </p:nvSpPr>
        <p:spPr>
          <a:xfrm>
            <a:off x="35560" y="2205355"/>
            <a:ext cx="8827770" cy="2889885"/>
          </a:xfrm>
          <a:prstGeom prst="rect">
            <a:avLst/>
          </a:prstGeom>
          <a:noFill/>
        </p:spPr>
        <p:txBody>
          <a:bodyPr wrap="square" rtlCol="0" anchor="t">
            <a:noAutofit/>
          </a:bodyPr>
          <a:p>
            <a:pPr marL="571500" indent="-571500" eaLnBrk="1" hangingPunct="1">
              <a:buFont typeface="Arial" panose="020B0604020202020204" pitchFamily="34" charset="0"/>
              <a:buChar char="•"/>
            </a:pPr>
            <a:r>
              <a:rPr lang="zh-CN" altLang="en-US" sz="4000" dirty="0">
                <a:sym typeface="+mn-ea"/>
              </a:rPr>
              <a:t>章伯</a:t>
            </a:r>
            <a:endParaRPr lang="en-US" altLang="zh-CN" sz="4000"/>
          </a:p>
          <a:p>
            <a:pPr lvl="1" eaLnBrk="1" hangingPunct="1"/>
            <a:r>
              <a:rPr lang="en-US" altLang="zh-CN" sz="2800" dirty="0">
                <a:sym typeface="+mn-ea"/>
              </a:rPr>
              <a:t>- </a:t>
            </a:r>
            <a:r>
              <a:rPr lang="zh-CN" altLang="en-US" sz="2800" dirty="0">
                <a:sym typeface="+mn-ea"/>
              </a:rPr>
              <a:t>三种致命心血管疾病</a:t>
            </a:r>
            <a:endParaRPr lang="en-US" altLang="zh-CN" sz="2800"/>
          </a:p>
          <a:p>
            <a:pPr marL="1200150" lvl="2" indent="-285750" eaLnBrk="1" hangingPunct="1">
              <a:buFont typeface="Arial" panose="020B0604020202020204" pitchFamily="34" charset="0"/>
              <a:buChar char="•"/>
            </a:pPr>
            <a:r>
              <a:rPr lang="zh-CN" altLang="en-US" sz="2800" dirty="0">
                <a:sym typeface="+mn-ea"/>
              </a:rPr>
              <a:t>心衰 ，高血压、脑梗塞急诊入院（住院</a:t>
            </a:r>
            <a:r>
              <a:rPr lang="en-US" altLang="zh-CN" sz="2800">
                <a:sym typeface="+mn-ea"/>
              </a:rPr>
              <a:t>2</a:t>
            </a:r>
            <a:r>
              <a:rPr lang="zh-CN" altLang="en-US" sz="2800" dirty="0">
                <a:sym typeface="+mn-ea"/>
              </a:rPr>
              <a:t>周</a:t>
            </a:r>
            <a:r>
              <a:rPr lang="en-US" altLang="zh-CN" sz="2800">
                <a:sym typeface="+mn-ea"/>
              </a:rPr>
              <a:t>,</a:t>
            </a:r>
            <a:r>
              <a:rPr lang="zh-CN" altLang="en-US" sz="2800" dirty="0">
                <a:sym typeface="+mn-ea"/>
              </a:rPr>
              <a:t>花费</a:t>
            </a:r>
            <a:r>
              <a:rPr lang="en-US" altLang="zh-CN" sz="2800">
                <a:sym typeface="+mn-ea"/>
              </a:rPr>
              <a:t>24000</a:t>
            </a:r>
            <a:r>
              <a:rPr lang="zh-CN" altLang="en-US" sz="2800" dirty="0">
                <a:sym typeface="+mn-ea"/>
              </a:rPr>
              <a:t>多元）</a:t>
            </a:r>
            <a:endParaRPr lang="en-US" altLang="zh-CN" sz="2800"/>
          </a:p>
          <a:p>
            <a:pPr lvl="1" eaLnBrk="1" hangingPunct="1"/>
            <a:r>
              <a:rPr lang="en-US" altLang="zh-CN" sz="2800" dirty="0">
                <a:sym typeface="+mn-ea"/>
              </a:rPr>
              <a:t>- </a:t>
            </a:r>
            <a:r>
              <a:rPr lang="zh-CN" altLang="en-US" sz="2800" dirty="0">
                <a:sym typeface="+mn-ea"/>
              </a:rPr>
              <a:t>现在</a:t>
            </a:r>
            <a:r>
              <a:rPr lang="zh-CN" altLang="en-US" sz="2800" dirty="0">
                <a:solidFill>
                  <a:srgbClr val="FF0000"/>
                </a:solidFill>
                <a:sym typeface="+mn-ea"/>
              </a:rPr>
              <a:t>不爱运动</a:t>
            </a:r>
            <a:r>
              <a:rPr lang="zh-CN" altLang="en-US" sz="2800" dirty="0">
                <a:sym typeface="+mn-ea"/>
              </a:rPr>
              <a:t>，只喜欢“跟几个老人一起玩纸牌”</a:t>
            </a:r>
            <a:endParaRPr lang="en-US" altLang="zh-CN" sz="2800"/>
          </a:p>
          <a:p>
            <a:pPr lvl="1" eaLnBrk="1" hangingPunct="1"/>
            <a:r>
              <a:rPr lang="en-US" altLang="zh-CN" sz="2800" dirty="0">
                <a:sym typeface="+mn-ea"/>
              </a:rPr>
              <a:t>- </a:t>
            </a:r>
            <a:r>
              <a:rPr lang="zh-CN" altLang="en-US" sz="2800" dirty="0">
                <a:sym typeface="+mn-ea"/>
              </a:rPr>
              <a:t>平时血压</a:t>
            </a:r>
            <a:r>
              <a:rPr lang="en-GB" altLang="zh-CN" sz="2800">
                <a:latin typeface="Times New Roman" panose="02020603050405020304" pitchFamily="18" charset="0"/>
                <a:sym typeface="+mn-ea"/>
              </a:rPr>
              <a:t>190/11</a:t>
            </a:r>
            <a:r>
              <a:rPr lang="en-US" altLang="zh-CN" sz="2800">
                <a:latin typeface="Times New Roman" panose="02020603050405020304" pitchFamily="18" charset="0"/>
                <a:sym typeface="+mn-ea"/>
              </a:rPr>
              <a:t>0 </a:t>
            </a:r>
            <a:r>
              <a:rPr lang="en-US" altLang="zh-CN" sz="2800">
                <a:sym typeface="+mn-ea"/>
              </a:rPr>
              <a:t>mmHg</a:t>
            </a:r>
            <a:endParaRPr lang="en-US" altLang="zh-CN" sz="280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CC3300"/>
                </a:solidFill>
                <a:latin typeface="华文行楷" pitchFamily="2" charset="-122"/>
                <a:ea typeface="华文行楷" pitchFamily="2" charset="-122"/>
                <a:sym typeface="+mn-ea"/>
              </a:rPr>
              <a:t>什么是血压、高压、低压？</a:t>
            </a:r>
            <a:endParaRPr lang="zh-CN" altLang="en-US"/>
          </a:p>
        </p:txBody>
      </p:sp>
      <p:grpSp>
        <p:nvGrpSpPr>
          <p:cNvPr id="11271" name="Group 39"/>
          <p:cNvGrpSpPr/>
          <p:nvPr/>
        </p:nvGrpSpPr>
        <p:grpSpPr>
          <a:xfrm>
            <a:off x="53658" y="1177608"/>
            <a:ext cx="4500562" cy="2016125"/>
            <a:chOff x="0" y="527"/>
            <a:chExt cx="2896" cy="1406"/>
          </a:xfrm>
        </p:grpSpPr>
        <p:grpSp>
          <p:nvGrpSpPr>
            <p:cNvPr id="11272" name="Group 19"/>
            <p:cNvGrpSpPr/>
            <p:nvPr/>
          </p:nvGrpSpPr>
          <p:grpSpPr>
            <a:xfrm>
              <a:off x="0" y="527"/>
              <a:ext cx="2896" cy="1402"/>
              <a:chOff x="1843" y="867"/>
              <a:chExt cx="2896" cy="1402"/>
            </a:xfrm>
          </p:grpSpPr>
          <p:pic>
            <p:nvPicPr>
              <p:cNvPr id="11273" name="Picture 16" descr="080223100796331"/>
              <p:cNvPicPr>
                <a:picLocks noChangeAspect="1"/>
              </p:cNvPicPr>
              <p:nvPr/>
            </p:nvPicPr>
            <p:blipFill>
              <a:blip r:embed="rId1"/>
              <a:srcRect l="53055" t="17485" b="54143"/>
              <a:stretch>
                <a:fillRect/>
              </a:stretch>
            </p:blipFill>
            <p:spPr>
              <a:xfrm>
                <a:off x="2017" y="981"/>
                <a:ext cx="2722" cy="1288"/>
              </a:xfrm>
              <a:prstGeom prst="rect">
                <a:avLst/>
              </a:prstGeom>
              <a:noFill/>
              <a:ln w="9525">
                <a:noFill/>
              </a:ln>
            </p:spPr>
          </p:pic>
          <p:sp>
            <p:nvSpPr>
              <p:cNvPr id="11274" name="Rectangle 17"/>
              <p:cNvSpPr/>
              <p:nvPr/>
            </p:nvSpPr>
            <p:spPr>
              <a:xfrm rot="-1837649">
                <a:off x="1843" y="867"/>
                <a:ext cx="907" cy="419"/>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endParaRPr lang="en-US" altLang="x-none">
                  <a:latin typeface="Arial" panose="020B0604020202020204" pitchFamily="34" charset="0"/>
                  <a:ea typeface="宋体" panose="02010600030101010101" pitchFamily="2" charset="-122"/>
                </a:endParaRPr>
              </a:p>
            </p:txBody>
          </p:sp>
        </p:grpSp>
        <p:sp>
          <p:nvSpPr>
            <p:cNvPr id="11275" name="Oval 37"/>
            <p:cNvSpPr/>
            <p:nvPr/>
          </p:nvSpPr>
          <p:spPr>
            <a:xfrm>
              <a:off x="249" y="709"/>
              <a:ext cx="2586" cy="1224"/>
            </a:xfrm>
            <a:prstGeom prst="ellipse">
              <a:avLst/>
            </a:prstGeom>
            <a:noFill/>
            <a:ln w="34925" cap="flat" cmpd="sng">
              <a:solidFill>
                <a:schemeClr val="tx1"/>
              </a:solidFill>
              <a:prstDash val="solid"/>
              <a:round/>
              <a:headEnd type="none" w="med" len="med"/>
              <a:tailEnd type="none" w="med" len="med"/>
            </a:ln>
          </p:spPr>
          <p:txBody>
            <a:bodyPr wrap="none" anchor="ctr" anchorCtr="0"/>
            <a:p>
              <a:endParaRPr lang="en-US" altLang="x-none">
                <a:latin typeface="Arial" panose="020B0604020202020204" pitchFamily="34" charset="0"/>
                <a:ea typeface="宋体" panose="02010600030101010101" pitchFamily="2" charset="-122"/>
              </a:endParaRPr>
            </a:p>
          </p:txBody>
        </p:sp>
        <p:sp>
          <p:nvSpPr>
            <p:cNvPr id="11276" name="Line 20"/>
            <p:cNvSpPr/>
            <p:nvPr/>
          </p:nvSpPr>
          <p:spPr>
            <a:xfrm flipV="1">
              <a:off x="1202" y="1162"/>
              <a:ext cx="0" cy="136"/>
            </a:xfrm>
            <a:prstGeom prst="line">
              <a:avLst/>
            </a:prstGeom>
            <a:ln w="60325" cap="flat" cmpd="sng">
              <a:solidFill>
                <a:schemeClr val="tx1"/>
              </a:solidFill>
              <a:prstDash val="solid"/>
              <a:round/>
              <a:headEnd type="none" w="med" len="med"/>
              <a:tailEnd type="triangle" w="sm" len="sm"/>
            </a:ln>
          </p:spPr>
        </p:sp>
        <p:sp>
          <p:nvSpPr>
            <p:cNvPr id="11277" name="Line 21"/>
            <p:cNvSpPr/>
            <p:nvPr/>
          </p:nvSpPr>
          <p:spPr>
            <a:xfrm flipV="1">
              <a:off x="1202" y="1344"/>
              <a:ext cx="0" cy="136"/>
            </a:xfrm>
            <a:prstGeom prst="line">
              <a:avLst/>
            </a:prstGeom>
            <a:ln w="60325" cap="flat" cmpd="sng">
              <a:solidFill>
                <a:schemeClr val="tx1"/>
              </a:solidFill>
              <a:prstDash val="solid"/>
              <a:round/>
              <a:headEnd type="triangle" w="sm" len="sm"/>
              <a:tailEnd type="none" w="med" len="med"/>
            </a:ln>
          </p:spPr>
        </p:sp>
      </p:grpSp>
      <p:grpSp>
        <p:nvGrpSpPr>
          <p:cNvPr id="11265" name="Group 49"/>
          <p:cNvGrpSpPr/>
          <p:nvPr/>
        </p:nvGrpSpPr>
        <p:grpSpPr>
          <a:xfrm>
            <a:off x="107950" y="3274060"/>
            <a:ext cx="4679950" cy="1755775"/>
            <a:chOff x="0" y="1888"/>
            <a:chExt cx="2948" cy="1106"/>
          </a:xfrm>
        </p:grpSpPr>
        <p:pic>
          <p:nvPicPr>
            <p:cNvPr id="11266" name="Picture 14" descr="080223100796331"/>
            <p:cNvPicPr>
              <a:picLocks noChangeAspect="1"/>
            </p:cNvPicPr>
            <p:nvPr/>
          </p:nvPicPr>
          <p:blipFill>
            <a:blip r:embed="rId1"/>
            <a:srcRect l="3976" t="49643" r="48372" b="27896"/>
            <a:stretch>
              <a:fillRect/>
            </a:stretch>
          </p:blipFill>
          <p:spPr>
            <a:xfrm>
              <a:off x="0" y="1888"/>
              <a:ext cx="2948" cy="1088"/>
            </a:xfrm>
            <a:prstGeom prst="rect">
              <a:avLst/>
            </a:prstGeom>
            <a:noFill/>
            <a:ln w="9525">
              <a:noFill/>
            </a:ln>
          </p:spPr>
        </p:pic>
        <p:sp>
          <p:nvSpPr>
            <p:cNvPr id="11267" name="Line 22"/>
            <p:cNvSpPr/>
            <p:nvPr/>
          </p:nvSpPr>
          <p:spPr>
            <a:xfrm flipV="1">
              <a:off x="843" y="2769"/>
              <a:ext cx="91" cy="90"/>
            </a:xfrm>
            <a:prstGeom prst="line">
              <a:avLst/>
            </a:prstGeom>
            <a:ln w="60325" cap="flat" cmpd="sng">
              <a:solidFill>
                <a:schemeClr val="tx1"/>
              </a:solidFill>
              <a:prstDash val="solid"/>
              <a:round/>
              <a:headEnd type="none" w="med" len="med"/>
              <a:tailEnd type="triangle" w="sm" len="sm"/>
            </a:ln>
          </p:spPr>
        </p:sp>
        <p:sp>
          <p:nvSpPr>
            <p:cNvPr id="11268" name="Line 24"/>
            <p:cNvSpPr/>
            <p:nvPr/>
          </p:nvSpPr>
          <p:spPr>
            <a:xfrm flipV="1">
              <a:off x="1025" y="2859"/>
              <a:ext cx="0" cy="135"/>
            </a:xfrm>
            <a:prstGeom prst="line">
              <a:avLst/>
            </a:prstGeom>
            <a:ln w="60325" cap="flat" cmpd="sng">
              <a:solidFill>
                <a:schemeClr val="tx1"/>
              </a:solidFill>
              <a:prstDash val="solid"/>
              <a:round/>
              <a:headEnd type="none" w="med" len="med"/>
              <a:tailEnd type="triangle" w="sm" len="sm"/>
            </a:ln>
          </p:spPr>
        </p:sp>
        <p:sp>
          <p:nvSpPr>
            <p:cNvPr id="11269" name="Line 25"/>
            <p:cNvSpPr/>
            <p:nvPr/>
          </p:nvSpPr>
          <p:spPr>
            <a:xfrm flipH="1" flipV="1">
              <a:off x="1225" y="2859"/>
              <a:ext cx="0" cy="135"/>
            </a:xfrm>
            <a:prstGeom prst="line">
              <a:avLst/>
            </a:prstGeom>
            <a:ln w="60325" cap="flat" cmpd="sng">
              <a:solidFill>
                <a:schemeClr val="tx1"/>
              </a:solidFill>
              <a:prstDash val="solid"/>
              <a:round/>
              <a:headEnd type="none" w="med" len="med"/>
              <a:tailEnd type="triangle" w="sm" len="sm"/>
            </a:ln>
          </p:spPr>
        </p:sp>
        <p:sp>
          <p:nvSpPr>
            <p:cNvPr id="11270" name="Line 26"/>
            <p:cNvSpPr/>
            <p:nvPr/>
          </p:nvSpPr>
          <p:spPr>
            <a:xfrm flipH="1" flipV="1">
              <a:off x="1325" y="2760"/>
              <a:ext cx="126" cy="81"/>
            </a:xfrm>
            <a:prstGeom prst="line">
              <a:avLst/>
            </a:prstGeom>
            <a:ln w="60325" cap="flat" cmpd="sng">
              <a:solidFill>
                <a:schemeClr val="tx1"/>
              </a:solidFill>
              <a:prstDash val="solid"/>
              <a:round/>
              <a:headEnd type="none" w="med" len="med"/>
              <a:tailEnd type="triangle" w="sm" len="sm"/>
            </a:ln>
          </p:spPr>
        </p:sp>
      </p:grpSp>
      <p:pic>
        <p:nvPicPr>
          <p:cNvPr id="11280" name="Picture 44"/>
          <p:cNvPicPr>
            <a:picLocks noChangeAspect="1"/>
          </p:cNvPicPr>
          <p:nvPr/>
        </p:nvPicPr>
        <p:blipFill>
          <a:blip r:embed="rId2"/>
          <a:stretch>
            <a:fillRect/>
          </a:stretch>
        </p:blipFill>
        <p:spPr>
          <a:xfrm>
            <a:off x="179705" y="5301615"/>
            <a:ext cx="4324350" cy="1428750"/>
          </a:xfrm>
          <a:prstGeom prst="rect">
            <a:avLst/>
          </a:prstGeom>
          <a:noFill/>
          <a:ln w="9525">
            <a:noFill/>
          </a:ln>
        </p:spPr>
      </p:pic>
      <p:sp>
        <p:nvSpPr>
          <p:cNvPr id="3" name="文本框 2"/>
          <p:cNvSpPr txBox="1"/>
          <p:nvPr/>
        </p:nvSpPr>
        <p:spPr>
          <a:xfrm>
            <a:off x="4554855" y="1509395"/>
            <a:ext cx="4410710" cy="4822190"/>
          </a:xfrm>
          <a:prstGeom prst="rect">
            <a:avLst/>
          </a:prstGeom>
          <a:noFill/>
        </p:spPr>
        <p:txBody>
          <a:bodyPr wrap="square" rtlCol="0" anchor="t">
            <a:noAutofit/>
          </a:bodyPr>
          <a:p>
            <a:pPr marL="342900" indent="-342900">
              <a:lnSpc>
                <a:spcPct val="90000"/>
              </a:lnSpc>
              <a:spcBef>
                <a:spcPct val="20000"/>
              </a:spcBef>
              <a:buFont typeface="Wingdings" panose="05000000000000000000" pitchFamily="2" charset="2"/>
              <a:buChar char="l"/>
            </a:pPr>
            <a:r>
              <a:rPr lang="zh-CN" altLang="en-US" sz="2400" dirty="0">
                <a:solidFill>
                  <a:srgbClr val="FF3300"/>
                </a:solidFill>
                <a:ea typeface="黑体" panose="02010609060101010101" pitchFamily="2" charset="-122"/>
                <a:sym typeface="+mn-ea"/>
              </a:rPr>
              <a:t>血压：</a:t>
            </a:r>
            <a:r>
              <a:rPr lang="zh-CN" altLang="en-US" sz="2400" dirty="0">
                <a:ea typeface="黑体" panose="02010609060101010101" pitchFamily="2" charset="-122"/>
                <a:sym typeface="+mn-ea"/>
              </a:rPr>
              <a:t>血液在血管中流动时，对血管壁的侧压力，就是血压。血压是维持人体各脏器血液灌注所必需的压力。</a:t>
            </a:r>
            <a:endParaRPr lang="zh-CN" altLang="en-US" sz="2400" dirty="0">
              <a:latin typeface="Arial" panose="020B0604020202020204" pitchFamily="34" charset="0"/>
              <a:ea typeface="黑体" panose="02010609060101010101" pitchFamily="2" charset="-122"/>
            </a:endParaRPr>
          </a:p>
          <a:p>
            <a:pPr marL="342900" indent="-342900">
              <a:lnSpc>
                <a:spcPct val="70000"/>
              </a:lnSpc>
              <a:spcBef>
                <a:spcPct val="20000"/>
              </a:spcBef>
              <a:buFont typeface="Wingdings" panose="05000000000000000000" pitchFamily="2" charset="2"/>
              <a:buChar char="l"/>
            </a:pPr>
            <a:endParaRPr lang="zh-CN" altLang="en-US" sz="2400" dirty="0">
              <a:latin typeface="Arial" panose="020B0604020202020204" pitchFamily="34" charset="0"/>
              <a:ea typeface="黑体" panose="02010609060101010101" pitchFamily="2" charset="-122"/>
            </a:endParaRPr>
          </a:p>
          <a:p>
            <a:pPr marL="342900" indent="-342900">
              <a:spcBef>
                <a:spcPct val="20000"/>
              </a:spcBef>
              <a:buFont typeface="Wingdings" panose="05000000000000000000" pitchFamily="2" charset="2"/>
              <a:buChar char="l"/>
            </a:pPr>
            <a:r>
              <a:rPr lang="zh-CN" altLang="en-US" sz="2400" dirty="0">
                <a:solidFill>
                  <a:srgbClr val="FF3300"/>
                </a:solidFill>
                <a:ea typeface="黑体" panose="02010609060101010101" pitchFamily="2" charset="-122"/>
                <a:sym typeface="+mn-ea"/>
              </a:rPr>
              <a:t>高压</a:t>
            </a:r>
            <a:r>
              <a:rPr lang="en-US" altLang="zh-CN" sz="2400">
                <a:solidFill>
                  <a:srgbClr val="FF3300"/>
                </a:solidFill>
                <a:ea typeface="黑体" panose="02010609060101010101" pitchFamily="2" charset="-122"/>
                <a:sym typeface="+mn-ea"/>
              </a:rPr>
              <a:t>:</a:t>
            </a:r>
            <a:r>
              <a:rPr lang="zh-CN" altLang="en-US" sz="2400" dirty="0">
                <a:ea typeface="黑体" panose="02010609060101010101" pitchFamily="2" charset="-122"/>
                <a:sym typeface="+mn-ea"/>
              </a:rPr>
              <a:t>心室收缩射血时，大动脉内产生的压力叫收缩压 </a:t>
            </a:r>
            <a:r>
              <a:rPr lang="en-US" altLang="zh-CN" sz="2400">
                <a:ea typeface="黑体" panose="02010609060101010101" pitchFamily="2" charset="-122"/>
                <a:sym typeface="+mn-ea"/>
              </a:rPr>
              <a:t>(</a:t>
            </a:r>
            <a:r>
              <a:rPr lang="zh-CN" altLang="en-US" sz="2400" dirty="0">
                <a:ea typeface="黑体" panose="02010609060101010101" pitchFamily="2" charset="-122"/>
                <a:sym typeface="+mn-ea"/>
              </a:rPr>
              <a:t>也叫高压</a:t>
            </a:r>
            <a:r>
              <a:rPr lang="en-US" altLang="zh-CN" sz="2400">
                <a:ea typeface="黑体" panose="02010609060101010101" pitchFamily="2" charset="-122"/>
                <a:sym typeface="+mn-ea"/>
              </a:rPr>
              <a:t>)</a:t>
            </a:r>
            <a:r>
              <a:rPr lang="zh-CN" altLang="en-US" sz="2400" dirty="0">
                <a:ea typeface="黑体" panose="02010609060101010101" pitchFamily="2" charset="-122"/>
                <a:sym typeface="+mn-ea"/>
              </a:rPr>
              <a:t>。</a:t>
            </a:r>
            <a:endParaRPr lang="zh-CN" altLang="en-US" sz="2400" dirty="0">
              <a:latin typeface="Arial" panose="020B0604020202020204" pitchFamily="34" charset="0"/>
              <a:ea typeface="黑体" panose="02010609060101010101" pitchFamily="2" charset="-122"/>
            </a:endParaRPr>
          </a:p>
          <a:p>
            <a:pPr marL="342900" indent="-342900">
              <a:lnSpc>
                <a:spcPct val="70000"/>
              </a:lnSpc>
              <a:spcBef>
                <a:spcPct val="20000"/>
              </a:spcBef>
              <a:buFont typeface="Wingdings" panose="05000000000000000000" pitchFamily="2" charset="2"/>
              <a:buChar char="l"/>
            </a:pPr>
            <a:endParaRPr lang="zh-CN" altLang="en-US" sz="2400" dirty="0">
              <a:latin typeface="Arial" panose="020B0604020202020204" pitchFamily="34" charset="0"/>
              <a:ea typeface="黑体" panose="02010609060101010101" pitchFamily="2" charset="-122"/>
            </a:endParaRPr>
          </a:p>
          <a:p>
            <a:pPr marL="342900" indent="-342900">
              <a:spcBef>
                <a:spcPct val="20000"/>
              </a:spcBef>
              <a:buFont typeface="Wingdings" panose="05000000000000000000" pitchFamily="2" charset="2"/>
              <a:buChar char="l"/>
            </a:pPr>
            <a:r>
              <a:rPr lang="zh-CN" altLang="en-US" sz="2400" dirty="0">
                <a:solidFill>
                  <a:srgbClr val="FF3300"/>
                </a:solidFill>
                <a:ea typeface="黑体" panose="02010609060101010101" pitchFamily="2" charset="-122"/>
                <a:sym typeface="+mn-ea"/>
              </a:rPr>
              <a:t>低压</a:t>
            </a:r>
            <a:r>
              <a:rPr lang="en-US" altLang="zh-CN" sz="2400">
                <a:solidFill>
                  <a:srgbClr val="FF3300"/>
                </a:solidFill>
                <a:ea typeface="黑体" panose="02010609060101010101" pitchFamily="2" charset="-122"/>
                <a:sym typeface="+mn-ea"/>
              </a:rPr>
              <a:t>:</a:t>
            </a:r>
            <a:r>
              <a:rPr lang="en-US" altLang="zh-CN" sz="3200">
                <a:sym typeface="+mn-ea"/>
              </a:rPr>
              <a:t> </a:t>
            </a:r>
            <a:r>
              <a:rPr lang="zh-CN" altLang="en-US" sz="2400" dirty="0">
                <a:ea typeface="黑体" panose="02010609060101010101" pitchFamily="2" charset="-122"/>
                <a:sym typeface="+mn-ea"/>
              </a:rPr>
              <a:t>心脏舒张时，动脉借助大动脉的弹性回缩产生的压力叫舒张压 </a:t>
            </a:r>
            <a:r>
              <a:rPr lang="en-US" altLang="zh-CN" sz="2400">
                <a:ea typeface="黑体" panose="02010609060101010101" pitchFamily="2" charset="-122"/>
                <a:sym typeface="+mn-ea"/>
              </a:rPr>
              <a:t>(</a:t>
            </a:r>
            <a:r>
              <a:rPr lang="zh-CN" altLang="en-US" sz="2400" dirty="0">
                <a:ea typeface="黑体" panose="02010609060101010101" pitchFamily="2" charset="-122"/>
                <a:sym typeface="+mn-ea"/>
              </a:rPr>
              <a:t>也叫低压</a:t>
            </a:r>
            <a:r>
              <a:rPr lang="en-US" altLang="zh-CN" sz="2400">
                <a:ea typeface="黑体" panose="02010609060101010101" pitchFamily="2" charset="-122"/>
                <a:sym typeface="+mn-ea"/>
              </a:rPr>
              <a:t>)</a:t>
            </a:r>
            <a:r>
              <a:rPr lang="zh-CN" altLang="en-US" sz="2400" dirty="0">
                <a:ea typeface="黑体" panose="02010609060101010101" pitchFamily="2" charset="-122"/>
                <a:sym typeface="+mn-ea"/>
              </a:rPr>
              <a:t>。</a:t>
            </a:r>
            <a:endParaRPr lang="zh-CN" altLang="en-US" sz="2400" dirty="0">
              <a:ea typeface="黑体" panose="02010609060101010101" pitchFamily="2"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dirty="0">
                <a:solidFill>
                  <a:srgbClr val="FF0000"/>
                </a:solidFill>
                <a:latin typeface="华文行楷" pitchFamily="2" charset="-122"/>
                <a:ea typeface="华文行楷" pitchFamily="2" charset="-122"/>
                <a:sym typeface="+mn-ea"/>
              </a:rPr>
              <a:t>总结</a:t>
            </a:r>
            <a:r>
              <a:rPr lang="en-US" altLang="zh-CN" sz="3200" b="1">
                <a:solidFill>
                  <a:srgbClr val="FF0000"/>
                </a:solidFill>
                <a:latin typeface="华文行楷" pitchFamily="2" charset="-122"/>
                <a:ea typeface="华文行楷" pitchFamily="2" charset="-122"/>
                <a:sym typeface="+mn-ea"/>
              </a:rPr>
              <a:t>:</a:t>
            </a:r>
            <a:r>
              <a:rPr lang="zh-CN" altLang="en-US" sz="3200" b="1" dirty="0">
                <a:solidFill>
                  <a:srgbClr val="FF0000"/>
                </a:solidFill>
                <a:latin typeface="华文行楷" pitchFamily="2" charset="-122"/>
                <a:ea typeface="华文行楷" pitchFamily="2" charset="-122"/>
                <a:sym typeface="+mn-ea"/>
              </a:rPr>
              <a:t>三个案例身体健康、运动、血压比较</a:t>
            </a:r>
            <a:endParaRPr lang="zh-CN" altLang="en-US" sz="3200"/>
          </a:p>
        </p:txBody>
      </p:sp>
      <p:sp>
        <p:nvSpPr>
          <p:cNvPr id="3" name="文本框 2"/>
          <p:cNvSpPr txBox="1"/>
          <p:nvPr/>
        </p:nvSpPr>
        <p:spPr>
          <a:xfrm>
            <a:off x="494030" y="2041525"/>
            <a:ext cx="8264525" cy="3891915"/>
          </a:xfrm>
          <a:prstGeom prst="rect">
            <a:avLst/>
          </a:prstGeom>
          <a:noFill/>
        </p:spPr>
        <p:txBody>
          <a:bodyPr wrap="square" rtlCol="0" anchor="t">
            <a:noAutofit/>
          </a:bodyPr>
          <a:p>
            <a:pPr marL="571500" indent="-571500" eaLnBrk="1" hangingPunct="1">
              <a:buFont typeface="Arial" panose="020B0604020202020204" pitchFamily="34" charset="0"/>
              <a:buChar char="•"/>
            </a:pPr>
            <a:r>
              <a:rPr lang="zh-CN" altLang="en-US" sz="4000" dirty="0">
                <a:sym typeface="+mn-ea"/>
              </a:rPr>
              <a:t>淑太太</a:t>
            </a:r>
            <a:endParaRPr lang="en-US" altLang="zh-CN" sz="4000"/>
          </a:p>
          <a:p>
            <a:pPr lvl="1" eaLnBrk="1" hangingPunct="1"/>
            <a:r>
              <a:rPr lang="en-US" altLang="zh-CN" sz="2800" dirty="0">
                <a:sym typeface="+mn-ea"/>
              </a:rPr>
              <a:t>- </a:t>
            </a:r>
            <a:r>
              <a:rPr lang="zh-CN" altLang="en-US" sz="2800" dirty="0">
                <a:sym typeface="+mn-ea"/>
              </a:rPr>
              <a:t>三种致命心血管疾病</a:t>
            </a:r>
            <a:endParaRPr lang="en-US" altLang="zh-CN" sz="2800"/>
          </a:p>
          <a:p>
            <a:pPr marL="1371600" lvl="2" indent="-457200" eaLnBrk="1" hangingPunct="1">
              <a:buFont typeface="Arial" panose="020B0604020202020204" pitchFamily="34" charset="0"/>
              <a:buChar char="•"/>
            </a:pPr>
            <a:r>
              <a:rPr lang="zh-CN" altLang="en-US" sz="2800" dirty="0">
                <a:sym typeface="+mn-ea"/>
              </a:rPr>
              <a:t>高血压</a:t>
            </a:r>
            <a:r>
              <a:rPr lang="en-US" altLang="zh-CN" sz="2800">
                <a:sym typeface="+mn-ea"/>
              </a:rPr>
              <a:t>,</a:t>
            </a:r>
            <a:r>
              <a:rPr lang="zh-CN" altLang="en-US" sz="2800" dirty="0">
                <a:sym typeface="+mn-ea"/>
              </a:rPr>
              <a:t>还有先天性心脏病</a:t>
            </a:r>
            <a:r>
              <a:rPr lang="en-US" altLang="zh-CN" sz="2800">
                <a:sym typeface="+mn-ea"/>
              </a:rPr>
              <a:t>,</a:t>
            </a:r>
            <a:r>
              <a:rPr lang="zh-CN" altLang="en-US" sz="2800" dirty="0">
                <a:sym typeface="+mn-ea"/>
              </a:rPr>
              <a:t>糖尿病</a:t>
            </a:r>
            <a:r>
              <a:rPr lang="en-US" altLang="zh-CN" sz="2800">
                <a:sym typeface="+mn-ea"/>
              </a:rPr>
              <a:t>, </a:t>
            </a:r>
            <a:r>
              <a:rPr lang="zh-CN" altLang="en-US" sz="2800" dirty="0">
                <a:sym typeface="+mn-ea"/>
              </a:rPr>
              <a:t>类风湿</a:t>
            </a:r>
            <a:endParaRPr lang="en-US" altLang="zh-CN" sz="2800"/>
          </a:p>
          <a:p>
            <a:pPr lvl="1" eaLnBrk="1" hangingPunct="1"/>
            <a:r>
              <a:rPr lang="en-US" altLang="zh-CN" sz="2800" dirty="0">
                <a:sym typeface="+mn-ea"/>
              </a:rPr>
              <a:t>- </a:t>
            </a:r>
            <a:r>
              <a:rPr lang="zh-CN" altLang="en-US" sz="2800" dirty="0">
                <a:sym typeface="+mn-ea"/>
              </a:rPr>
              <a:t>现在爱运动，</a:t>
            </a:r>
            <a:r>
              <a:rPr lang="en-US" altLang="zh-CN" sz="2800">
                <a:sym typeface="+mn-ea"/>
              </a:rPr>
              <a:t>“</a:t>
            </a:r>
            <a:r>
              <a:rPr lang="zh-CN" altLang="en-US" sz="2800" dirty="0">
                <a:sym typeface="+mn-ea"/>
              </a:rPr>
              <a:t>很爱做自己发明的运动 </a:t>
            </a:r>
            <a:r>
              <a:rPr lang="en-US" altLang="zh-CN" sz="2800">
                <a:sym typeface="+mn-ea"/>
              </a:rPr>
              <a:t>”</a:t>
            </a:r>
            <a:endParaRPr lang="en-US" altLang="zh-CN" sz="2800"/>
          </a:p>
          <a:p>
            <a:pPr lvl="2" eaLnBrk="1" hangingPunct="1"/>
            <a:r>
              <a:rPr lang="zh-CN" altLang="en-US" sz="2800" dirty="0">
                <a:solidFill>
                  <a:srgbClr val="FF0000"/>
                </a:solidFill>
                <a:sym typeface="+mn-ea"/>
              </a:rPr>
              <a:t>做运动，但运动大小、时间等不足够</a:t>
            </a:r>
            <a:endParaRPr lang="en-US" altLang="zh-CN" sz="2800">
              <a:solidFill>
                <a:srgbClr val="FF0000"/>
              </a:solidFill>
            </a:endParaRPr>
          </a:p>
          <a:p>
            <a:pPr lvl="1" eaLnBrk="1" hangingPunct="1"/>
            <a:r>
              <a:rPr lang="en-US" altLang="zh-CN" sz="2800" dirty="0">
                <a:sym typeface="+mn-ea"/>
              </a:rPr>
              <a:t>- </a:t>
            </a:r>
            <a:r>
              <a:rPr lang="zh-CN" altLang="en-US" sz="2800" dirty="0">
                <a:sym typeface="+mn-ea"/>
              </a:rPr>
              <a:t>平时血压</a:t>
            </a:r>
            <a:r>
              <a:rPr lang="en-US" altLang="zh-CN" sz="2800">
                <a:sym typeface="+mn-ea"/>
              </a:rPr>
              <a:t>185/95mmHg</a:t>
            </a:r>
            <a:endParaRPr lang="en-US" altLang="zh-CN" sz="280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dirty="0">
                <a:solidFill>
                  <a:srgbClr val="FF0000"/>
                </a:solidFill>
                <a:latin typeface="华文行楷" pitchFamily="2" charset="-122"/>
                <a:ea typeface="华文行楷" pitchFamily="2" charset="-122"/>
                <a:sym typeface="+mn-ea"/>
              </a:rPr>
              <a:t>总结</a:t>
            </a:r>
            <a:r>
              <a:rPr lang="en-US" altLang="zh-CN" sz="3200" b="1">
                <a:solidFill>
                  <a:srgbClr val="FF0000"/>
                </a:solidFill>
                <a:latin typeface="华文行楷" pitchFamily="2" charset="-122"/>
                <a:ea typeface="华文行楷" pitchFamily="2" charset="-122"/>
                <a:sym typeface="+mn-ea"/>
              </a:rPr>
              <a:t>:</a:t>
            </a:r>
            <a:r>
              <a:rPr lang="zh-CN" altLang="en-US" sz="3200" b="1" dirty="0">
                <a:solidFill>
                  <a:srgbClr val="FF0000"/>
                </a:solidFill>
                <a:latin typeface="华文行楷" pitchFamily="2" charset="-122"/>
                <a:ea typeface="华文行楷" pitchFamily="2" charset="-122"/>
                <a:sym typeface="+mn-ea"/>
              </a:rPr>
              <a:t>三个案例身体健康、运动、血压比较</a:t>
            </a:r>
            <a:endParaRPr lang="zh-CN" altLang="en-US" sz="3200"/>
          </a:p>
        </p:txBody>
      </p:sp>
      <p:sp>
        <p:nvSpPr>
          <p:cNvPr id="3" name="文本框 2"/>
          <p:cNvSpPr txBox="1"/>
          <p:nvPr/>
        </p:nvSpPr>
        <p:spPr>
          <a:xfrm>
            <a:off x="921385" y="2123440"/>
            <a:ext cx="6640195" cy="2602230"/>
          </a:xfrm>
          <a:prstGeom prst="rect">
            <a:avLst/>
          </a:prstGeom>
          <a:noFill/>
        </p:spPr>
        <p:txBody>
          <a:bodyPr wrap="square" rtlCol="0" anchor="t">
            <a:noAutofit/>
          </a:bodyPr>
          <a:p>
            <a:pPr marL="571500" indent="-571500" eaLnBrk="1" hangingPunct="1">
              <a:buFont typeface="Arial" panose="020B0604020202020204" pitchFamily="34" charset="0"/>
              <a:buChar char="•"/>
            </a:pPr>
            <a:r>
              <a:rPr lang="zh-CN" altLang="en-US" sz="4000" dirty="0">
                <a:sym typeface="+mn-ea"/>
              </a:rPr>
              <a:t>杉伯</a:t>
            </a:r>
            <a:endParaRPr lang="en-US" altLang="zh-CN" sz="4000"/>
          </a:p>
          <a:p>
            <a:pPr lvl="1" eaLnBrk="1" hangingPunct="1"/>
            <a:r>
              <a:rPr lang="en-US" altLang="zh-CN" sz="2800" dirty="0">
                <a:sym typeface="+mn-ea"/>
              </a:rPr>
              <a:t>- </a:t>
            </a:r>
            <a:r>
              <a:rPr lang="zh-CN" altLang="en-US" sz="2800" dirty="0">
                <a:sym typeface="+mn-ea"/>
              </a:rPr>
              <a:t>身体健康、精神好</a:t>
            </a:r>
            <a:endParaRPr lang="en-US" altLang="zh-CN" sz="2800"/>
          </a:p>
          <a:p>
            <a:pPr lvl="1" eaLnBrk="1" hangingPunct="1"/>
            <a:r>
              <a:rPr lang="en-US" altLang="zh-CN" sz="2800" dirty="0">
                <a:sym typeface="+mn-ea"/>
              </a:rPr>
              <a:t>- </a:t>
            </a:r>
            <a:r>
              <a:rPr lang="zh-CN" altLang="en-US" sz="2800" dirty="0">
                <a:sym typeface="+mn-ea"/>
              </a:rPr>
              <a:t>合理运动</a:t>
            </a:r>
            <a:endParaRPr lang="en-US" altLang="zh-CN" sz="2800"/>
          </a:p>
          <a:p>
            <a:pPr lvl="1" eaLnBrk="1" hangingPunct="1"/>
            <a:r>
              <a:rPr lang="en-US" altLang="zh-CN" sz="2800" dirty="0">
                <a:sym typeface="+mn-ea"/>
              </a:rPr>
              <a:t>- </a:t>
            </a:r>
            <a:r>
              <a:rPr lang="zh-CN" altLang="en-US" sz="2800" dirty="0">
                <a:sym typeface="+mn-ea"/>
              </a:rPr>
              <a:t>血压有效管理</a:t>
            </a:r>
            <a:endParaRPr lang="zh-CN" altLang="en-US" sz="2800" dirty="0">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28725" y="990600"/>
            <a:ext cx="6686550" cy="4876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635"/>
            <a:ext cx="9258300" cy="68611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600" b="1" dirty="0">
                <a:solidFill>
                  <a:srgbClr val="0000CC"/>
                </a:solidFill>
                <a:latin typeface="华文行楷" pitchFamily="2" charset="-122"/>
                <a:ea typeface="华文行楷" pitchFamily="2" charset="-122"/>
                <a:sym typeface="+mn-ea"/>
              </a:rPr>
              <a:t>运动的降压途径</a:t>
            </a:r>
            <a:r>
              <a:rPr lang="en-US" altLang="zh-CN" sz="3600" b="1">
                <a:solidFill>
                  <a:srgbClr val="0000CC"/>
                </a:solidFill>
                <a:latin typeface="华文行楷" pitchFamily="2" charset="-122"/>
                <a:ea typeface="华文行楷" pitchFamily="2" charset="-122"/>
                <a:sym typeface="+mn-ea"/>
              </a:rPr>
              <a:t>—</a:t>
            </a:r>
            <a:br>
              <a:rPr lang="en-US" altLang="zh-CN" sz="3600" b="1">
                <a:solidFill>
                  <a:srgbClr val="0000CC"/>
                </a:solidFill>
                <a:latin typeface="华文行楷" pitchFamily="2" charset="-122"/>
                <a:ea typeface="华文行楷" pitchFamily="2" charset="-122"/>
                <a:sym typeface="+mn-ea"/>
              </a:rPr>
            </a:br>
            <a:r>
              <a:rPr lang="zh-CN" altLang="en-US" sz="3600" b="1" u="sng" dirty="0">
                <a:solidFill>
                  <a:srgbClr val="FF0066"/>
                </a:solidFill>
                <a:latin typeface="华文行楷" pitchFamily="2" charset="-122"/>
                <a:ea typeface="华文行楷" pitchFamily="2" charset="-122"/>
                <a:sym typeface="+mn-ea"/>
              </a:rPr>
              <a:t>有效促进血管健康，减低血压</a:t>
            </a:r>
            <a:endParaRPr lang="zh-CN" altLang="en-US" sz="3600"/>
          </a:p>
        </p:txBody>
      </p:sp>
      <p:pic>
        <p:nvPicPr>
          <p:cNvPr id="61442" name="Picture 5" descr="1"/>
          <p:cNvPicPr>
            <a:picLocks noChangeAspect="1"/>
          </p:cNvPicPr>
          <p:nvPr/>
        </p:nvPicPr>
        <p:blipFill>
          <a:blip r:embed="rId1"/>
          <a:stretch>
            <a:fillRect/>
          </a:stretch>
        </p:blipFill>
        <p:spPr>
          <a:xfrm>
            <a:off x="467995" y="1557020"/>
            <a:ext cx="3460750" cy="5117465"/>
          </a:xfrm>
          <a:prstGeom prst="rect">
            <a:avLst/>
          </a:prstGeom>
          <a:noFill/>
          <a:ln w="9525">
            <a:noFill/>
          </a:ln>
        </p:spPr>
      </p:pic>
      <p:pic>
        <p:nvPicPr>
          <p:cNvPr id="3" name="图片 2"/>
          <p:cNvPicPr>
            <a:picLocks noChangeAspect="1"/>
          </p:cNvPicPr>
          <p:nvPr/>
        </p:nvPicPr>
        <p:blipFill>
          <a:blip r:embed="rId2"/>
          <a:stretch>
            <a:fillRect/>
          </a:stretch>
        </p:blipFill>
        <p:spPr>
          <a:xfrm>
            <a:off x="4284345" y="1845310"/>
            <a:ext cx="3978275" cy="39687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19175" y="1071245"/>
            <a:ext cx="7105650" cy="47148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56920" y="1090295"/>
            <a:ext cx="7629525" cy="46767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18820" y="528320"/>
            <a:ext cx="7705725" cy="58007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dirty="0">
                <a:solidFill>
                  <a:srgbClr val="FF0000"/>
                </a:solidFill>
                <a:latin typeface="华文行楷" pitchFamily="2" charset="-122"/>
                <a:ea typeface="华文行楷" pitchFamily="2" charset="-122"/>
                <a:sym typeface="+mn-ea"/>
              </a:rPr>
              <a:t>运动强度：中等强度的判断方法</a:t>
            </a:r>
            <a:br>
              <a:rPr lang="zh-CN" altLang="en-US" sz="3200" b="1" dirty="0">
                <a:solidFill>
                  <a:srgbClr val="0000CC"/>
                </a:solidFill>
                <a:latin typeface="华文行楷" pitchFamily="2" charset="-122"/>
                <a:ea typeface="华文行楷" pitchFamily="2" charset="-122"/>
                <a:sym typeface="+mn-ea"/>
              </a:rPr>
            </a:br>
            <a:r>
              <a:rPr lang="zh-CN" altLang="en-US" sz="3200" b="1" dirty="0">
                <a:solidFill>
                  <a:srgbClr val="0000CC"/>
                </a:solidFill>
                <a:latin typeface="华文行楷" pitchFamily="2" charset="-122"/>
                <a:ea typeface="华文行楷" pitchFamily="2" charset="-122"/>
                <a:sym typeface="+mn-ea"/>
              </a:rPr>
              <a:t>                </a:t>
            </a:r>
            <a:r>
              <a:rPr lang="en-US" altLang="zh-CN" sz="3200" b="1">
                <a:solidFill>
                  <a:srgbClr val="0000CC"/>
                </a:solidFill>
                <a:latin typeface="华文行楷" pitchFamily="2" charset="-122"/>
                <a:ea typeface="华文行楷" pitchFamily="2" charset="-122"/>
                <a:sym typeface="+mn-ea"/>
              </a:rPr>
              <a:t>--</a:t>
            </a:r>
            <a:r>
              <a:rPr lang="zh-CN" altLang="en-US" sz="3200" b="1" dirty="0">
                <a:solidFill>
                  <a:srgbClr val="CC00CC"/>
                </a:solidFill>
                <a:latin typeface="华文行楷" pitchFamily="2" charset="-122"/>
                <a:ea typeface="华文行楷" pitchFamily="2" charset="-122"/>
                <a:sym typeface="+mn-ea"/>
              </a:rPr>
              <a:t>自我测试法</a:t>
            </a:r>
            <a:endParaRPr lang="zh-CN" altLang="en-US" sz="3200"/>
          </a:p>
        </p:txBody>
      </p:sp>
      <p:pic>
        <p:nvPicPr>
          <p:cNvPr id="3" name="图片 2"/>
          <p:cNvPicPr>
            <a:picLocks noChangeAspect="1"/>
          </p:cNvPicPr>
          <p:nvPr/>
        </p:nvPicPr>
        <p:blipFill>
          <a:blip r:embed="rId1"/>
          <a:stretch>
            <a:fillRect/>
          </a:stretch>
        </p:blipFill>
        <p:spPr>
          <a:xfrm>
            <a:off x="467995" y="2132965"/>
            <a:ext cx="5965190" cy="2867025"/>
          </a:xfrm>
          <a:prstGeom prst="rect">
            <a:avLst/>
          </a:prstGeom>
        </p:spPr>
      </p:pic>
      <p:pic>
        <p:nvPicPr>
          <p:cNvPr id="69633" name="Picture 4" descr="走路老人"/>
          <p:cNvPicPr>
            <a:picLocks noChangeAspect="1"/>
          </p:cNvPicPr>
          <p:nvPr/>
        </p:nvPicPr>
        <p:blipFill>
          <a:blip r:embed="rId2"/>
          <a:stretch>
            <a:fillRect/>
          </a:stretch>
        </p:blipFill>
        <p:spPr>
          <a:xfrm>
            <a:off x="6660198" y="3141028"/>
            <a:ext cx="1982787" cy="3384550"/>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sym typeface="+mn-ea"/>
              </a:rPr>
              <a:t>活动二：自我测脉搏</a:t>
            </a:r>
            <a:endParaRPr lang="zh-CN" altLang="en-US" dirty="0">
              <a:solidFill>
                <a:srgbClr val="FF0000"/>
              </a:solidFill>
              <a:sym typeface="+mn-ea"/>
            </a:endParaRPr>
          </a:p>
        </p:txBody>
      </p:sp>
      <p:pic>
        <p:nvPicPr>
          <p:cNvPr id="3" name="图片 2"/>
          <p:cNvPicPr>
            <a:picLocks noChangeAspect="1"/>
          </p:cNvPicPr>
          <p:nvPr/>
        </p:nvPicPr>
        <p:blipFill>
          <a:blip r:embed="rId1"/>
          <a:stretch>
            <a:fillRect/>
          </a:stretch>
        </p:blipFill>
        <p:spPr>
          <a:xfrm>
            <a:off x="752475" y="1701165"/>
            <a:ext cx="7749540" cy="41262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Picture 2" descr="BP 7May ppt_Page_06"/>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33425" y="552450"/>
            <a:ext cx="7677150" cy="57531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dirty="0">
                <a:solidFill>
                  <a:srgbClr val="FF0000"/>
                </a:solidFill>
                <a:latin typeface="华文行楷" pitchFamily="2" charset="-122"/>
                <a:ea typeface="华文行楷" pitchFamily="2" charset="-122"/>
                <a:sym typeface="+mn-ea"/>
              </a:rPr>
              <a:t>规律运动的类型</a:t>
            </a:r>
            <a:r>
              <a:rPr lang="zh-CN" altLang="en-US" sz="3200" b="1" dirty="0">
                <a:solidFill>
                  <a:srgbClr val="FF0066"/>
                </a:solidFill>
                <a:latin typeface="华文行楷" pitchFamily="2" charset="-122"/>
                <a:ea typeface="华文行楷" pitchFamily="2" charset="-122"/>
                <a:sym typeface="+mn-ea"/>
              </a:rPr>
              <a:t>                                               </a:t>
            </a:r>
            <a:br>
              <a:rPr lang="zh-CN" altLang="en-US" sz="3200" b="1" dirty="0">
                <a:solidFill>
                  <a:srgbClr val="FF0066"/>
                </a:solidFill>
                <a:latin typeface="华文行楷" pitchFamily="2" charset="-122"/>
                <a:ea typeface="华文行楷" pitchFamily="2" charset="-122"/>
                <a:sym typeface="+mn-ea"/>
              </a:rPr>
            </a:br>
            <a:r>
              <a:rPr lang="zh-CN" altLang="en-US" sz="3200" b="1" dirty="0">
                <a:solidFill>
                  <a:srgbClr val="FF0066"/>
                </a:solidFill>
                <a:latin typeface="华文行楷" pitchFamily="2" charset="-122"/>
                <a:ea typeface="华文行楷" pitchFamily="2" charset="-122"/>
                <a:sym typeface="+mn-ea"/>
              </a:rPr>
              <a:t>              </a:t>
            </a:r>
            <a:r>
              <a:rPr lang="en-US" altLang="zh-CN" sz="3200" b="1">
                <a:solidFill>
                  <a:srgbClr val="0000CC"/>
                </a:solidFill>
                <a:latin typeface="华文行楷" pitchFamily="2" charset="-122"/>
                <a:ea typeface="华文行楷" pitchFamily="2" charset="-122"/>
                <a:sym typeface="+mn-ea"/>
              </a:rPr>
              <a:t>--</a:t>
            </a:r>
            <a:r>
              <a:rPr lang="zh-CN" altLang="en-US" sz="3200" b="1" dirty="0">
                <a:solidFill>
                  <a:srgbClr val="0000CC"/>
                </a:solidFill>
                <a:latin typeface="华文行楷" pitchFamily="2" charset="-122"/>
                <a:ea typeface="华文行楷" pitchFamily="2" charset="-122"/>
                <a:sym typeface="+mn-ea"/>
              </a:rPr>
              <a:t>有氧运动</a:t>
            </a:r>
            <a:endParaRPr lang="zh-CN" altLang="en-US" sz="3200"/>
          </a:p>
        </p:txBody>
      </p:sp>
      <p:pic>
        <p:nvPicPr>
          <p:cNvPr id="73731" name="Picture 4" descr="Eldery 4"/>
          <p:cNvPicPr>
            <a:picLocks noChangeAspect="1"/>
          </p:cNvPicPr>
          <p:nvPr/>
        </p:nvPicPr>
        <p:blipFill>
          <a:blip r:embed="rId1"/>
          <a:stretch>
            <a:fillRect/>
          </a:stretch>
        </p:blipFill>
        <p:spPr>
          <a:xfrm>
            <a:off x="6186488" y="2708910"/>
            <a:ext cx="2500312" cy="3521075"/>
          </a:xfrm>
          <a:prstGeom prst="rect">
            <a:avLst/>
          </a:prstGeom>
          <a:noFill/>
          <a:ln w="9525">
            <a:noFill/>
          </a:ln>
        </p:spPr>
      </p:pic>
      <p:pic>
        <p:nvPicPr>
          <p:cNvPr id="3" name="图片 2"/>
          <p:cNvPicPr>
            <a:picLocks noChangeAspect="1"/>
          </p:cNvPicPr>
          <p:nvPr/>
        </p:nvPicPr>
        <p:blipFill>
          <a:blip r:embed="rId2"/>
          <a:stretch>
            <a:fillRect/>
          </a:stretch>
        </p:blipFill>
        <p:spPr>
          <a:xfrm>
            <a:off x="395605" y="1988820"/>
            <a:ext cx="5467985" cy="391858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dirty="0">
                <a:solidFill>
                  <a:srgbClr val="FF0066"/>
                </a:solidFill>
                <a:latin typeface="华文行楷" pitchFamily="2" charset="-122"/>
                <a:ea typeface="华文行楷" pitchFamily="2" charset="-122"/>
                <a:sym typeface="+mn-ea"/>
              </a:rPr>
              <a:t>常见的中等强度的有氧运动</a:t>
            </a:r>
            <a:endParaRPr lang="zh-CN" altLang="en-US" sz="3200"/>
          </a:p>
        </p:txBody>
      </p:sp>
      <p:pic>
        <p:nvPicPr>
          <p:cNvPr id="75777" name="Picture 18"/>
          <p:cNvPicPr>
            <a:picLocks noChangeAspect="1"/>
          </p:cNvPicPr>
          <p:nvPr/>
        </p:nvPicPr>
        <p:blipFill>
          <a:blip r:embed="rId1"/>
          <a:stretch>
            <a:fillRect/>
          </a:stretch>
        </p:blipFill>
        <p:spPr>
          <a:xfrm>
            <a:off x="772160" y="621030"/>
            <a:ext cx="1205865" cy="1757045"/>
          </a:xfrm>
          <a:prstGeom prst="rect">
            <a:avLst/>
          </a:prstGeom>
          <a:noFill/>
          <a:ln w="9525">
            <a:noFill/>
          </a:ln>
        </p:spPr>
      </p:pic>
      <p:pic>
        <p:nvPicPr>
          <p:cNvPr id="75784" name="Picture 16" descr="2010329105248977"/>
          <p:cNvPicPr>
            <a:picLocks noChangeAspect="1"/>
          </p:cNvPicPr>
          <p:nvPr/>
        </p:nvPicPr>
        <p:blipFill>
          <a:blip r:embed="rId2"/>
          <a:stretch>
            <a:fillRect/>
          </a:stretch>
        </p:blipFill>
        <p:spPr>
          <a:xfrm>
            <a:off x="827723" y="2708910"/>
            <a:ext cx="955675" cy="1250950"/>
          </a:xfrm>
          <a:prstGeom prst="rect">
            <a:avLst/>
          </a:prstGeom>
          <a:noFill/>
          <a:ln w="9525">
            <a:noFill/>
          </a:ln>
        </p:spPr>
      </p:pic>
      <p:pic>
        <p:nvPicPr>
          <p:cNvPr id="75783" name="Picture 8"/>
          <p:cNvPicPr>
            <a:picLocks noChangeAspect="1"/>
          </p:cNvPicPr>
          <p:nvPr/>
        </p:nvPicPr>
        <p:blipFill>
          <a:blip r:embed="rId3"/>
          <a:stretch>
            <a:fillRect/>
          </a:stretch>
        </p:blipFill>
        <p:spPr>
          <a:xfrm>
            <a:off x="611505" y="4437380"/>
            <a:ext cx="1438275" cy="1809750"/>
          </a:xfrm>
          <a:prstGeom prst="rect">
            <a:avLst/>
          </a:prstGeom>
          <a:noFill/>
          <a:ln w="9525">
            <a:noFill/>
          </a:ln>
        </p:spPr>
      </p:pic>
      <p:pic>
        <p:nvPicPr>
          <p:cNvPr id="75780" name="Picture 7"/>
          <p:cNvPicPr>
            <a:picLocks noChangeAspect="1"/>
          </p:cNvPicPr>
          <p:nvPr/>
        </p:nvPicPr>
        <p:blipFill>
          <a:blip r:embed="rId4"/>
          <a:stretch>
            <a:fillRect/>
          </a:stretch>
        </p:blipFill>
        <p:spPr>
          <a:xfrm>
            <a:off x="2555558" y="4652963"/>
            <a:ext cx="1800225" cy="1616075"/>
          </a:xfrm>
          <a:prstGeom prst="rect">
            <a:avLst/>
          </a:prstGeom>
          <a:noFill/>
          <a:ln w="9525">
            <a:noFill/>
          </a:ln>
        </p:spPr>
      </p:pic>
      <p:pic>
        <p:nvPicPr>
          <p:cNvPr id="75778" name="Picture 12"/>
          <p:cNvPicPr>
            <a:picLocks noChangeAspect="1"/>
          </p:cNvPicPr>
          <p:nvPr/>
        </p:nvPicPr>
        <p:blipFill>
          <a:blip r:embed="rId5"/>
          <a:stretch>
            <a:fillRect/>
          </a:stretch>
        </p:blipFill>
        <p:spPr>
          <a:xfrm>
            <a:off x="5004435" y="4617085"/>
            <a:ext cx="1622425" cy="1808163"/>
          </a:xfrm>
          <a:prstGeom prst="rect">
            <a:avLst/>
          </a:prstGeom>
          <a:noFill/>
          <a:ln w="9525">
            <a:noFill/>
          </a:ln>
        </p:spPr>
      </p:pic>
      <p:pic>
        <p:nvPicPr>
          <p:cNvPr id="75782" name="Picture 6"/>
          <p:cNvPicPr>
            <a:picLocks noChangeAspect="1"/>
          </p:cNvPicPr>
          <p:nvPr/>
        </p:nvPicPr>
        <p:blipFill>
          <a:blip r:embed="rId6"/>
          <a:stretch>
            <a:fillRect/>
          </a:stretch>
        </p:blipFill>
        <p:spPr>
          <a:xfrm>
            <a:off x="6626860" y="5228908"/>
            <a:ext cx="1685925" cy="1123950"/>
          </a:xfrm>
          <a:prstGeom prst="rect">
            <a:avLst/>
          </a:prstGeom>
          <a:noFill/>
          <a:ln w="9525">
            <a:noFill/>
          </a:ln>
        </p:spPr>
      </p:pic>
      <p:pic>
        <p:nvPicPr>
          <p:cNvPr id="75785" name="Picture 17" descr="u=1774758731,698654265&amp;fm=0&amp;gp=0">
            <a:hlinkClick r:id="rId7"/>
          </p:cNvPr>
          <p:cNvPicPr>
            <a:picLocks noChangeAspect="1"/>
          </p:cNvPicPr>
          <p:nvPr/>
        </p:nvPicPr>
        <p:blipFill>
          <a:blip r:embed="rId8"/>
          <a:stretch>
            <a:fillRect/>
          </a:stretch>
        </p:blipFill>
        <p:spPr>
          <a:xfrm>
            <a:off x="7740650" y="3356928"/>
            <a:ext cx="1111250" cy="1589087"/>
          </a:xfrm>
          <a:prstGeom prst="rect">
            <a:avLst/>
          </a:prstGeom>
          <a:solidFill>
            <a:schemeClr val="bg1"/>
          </a:solidFill>
          <a:ln w="9525">
            <a:noFill/>
          </a:ln>
        </p:spPr>
      </p:pic>
      <p:pic>
        <p:nvPicPr>
          <p:cNvPr id="75779" name="Picture 11"/>
          <p:cNvPicPr>
            <a:picLocks noChangeAspect="1"/>
          </p:cNvPicPr>
          <p:nvPr/>
        </p:nvPicPr>
        <p:blipFill>
          <a:blip r:embed="rId9"/>
          <a:stretch>
            <a:fillRect/>
          </a:stretch>
        </p:blipFill>
        <p:spPr>
          <a:xfrm>
            <a:off x="7582535" y="619443"/>
            <a:ext cx="1266825" cy="2089150"/>
          </a:xfrm>
          <a:prstGeom prst="rect">
            <a:avLst/>
          </a:prstGeom>
          <a:noFill/>
          <a:ln w="9525">
            <a:noFill/>
          </a:ln>
        </p:spPr>
      </p:pic>
      <p:pic>
        <p:nvPicPr>
          <p:cNvPr id="4" name="图片 3"/>
          <p:cNvPicPr>
            <a:picLocks noChangeAspect="1"/>
          </p:cNvPicPr>
          <p:nvPr/>
        </p:nvPicPr>
        <p:blipFill>
          <a:blip r:embed="rId10"/>
          <a:stretch>
            <a:fillRect/>
          </a:stretch>
        </p:blipFill>
        <p:spPr>
          <a:xfrm>
            <a:off x="2125345" y="1840865"/>
            <a:ext cx="5057775" cy="2028825"/>
          </a:xfrm>
          <a:prstGeom prst="rect">
            <a:avLst/>
          </a:prstGeom>
        </p:spPr>
      </p:pic>
      <p:sp>
        <p:nvSpPr>
          <p:cNvPr id="5" name="文本框 4"/>
          <p:cNvSpPr txBox="1"/>
          <p:nvPr/>
        </p:nvSpPr>
        <p:spPr>
          <a:xfrm>
            <a:off x="172720" y="2617470"/>
            <a:ext cx="517525" cy="1941830"/>
          </a:xfrm>
          <a:prstGeom prst="rect">
            <a:avLst/>
          </a:prstGeom>
          <a:noFill/>
        </p:spPr>
        <p:txBody>
          <a:bodyPr wrap="square" rtlCol="0" anchor="t">
            <a:noAutofit/>
          </a:bodyPr>
          <a:p>
            <a:r>
              <a:rPr lang="zh-CN" altLang="en-US" sz="2800" b="1" dirty="0">
                <a:solidFill>
                  <a:srgbClr val="FF0000"/>
                </a:solidFill>
                <a:sym typeface="+mn-ea"/>
              </a:rPr>
              <a:t>日常活动</a:t>
            </a:r>
            <a:endParaRPr lang="zh-CN" altLang="en-US" sz="2800" b="1" dirty="0">
              <a:solidFill>
                <a:srgbClr val="FF0000"/>
              </a:solidFill>
              <a:sym typeface="+mn-ea"/>
            </a:endParaRPr>
          </a:p>
        </p:txBody>
      </p:sp>
      <p:sp>
        <p:nvSpPr>
          <p:cNvPr id="6" name="文本框 5"/>
          <p:cNvSpPr txBox="1"/>
          <p:nvPr/>
        </p:nvSpPr>
        <p:spPr>
          <a:xfrm rot="10800000" flipV="1">
            <a:off x="4153535" y="4523740"/>
            <a:ext cx="1567815" cy="422910"/>
          </a:xfrm>
          <a:prstGeom prst="rect">
            <a:avLst/>
          </a:prstGeom>
          <a:noFill/>
        </p:spPr>
        <p:txBody>
          <a:bodyPr wrap="square" rtlCol="0" anchor="t">
            <a:noAutofit/>
          </a:bodyPr>
          <a:p>
            <a:r>
              <a:rPr lang="zh-CN" altLang="en-US" sz="2800" b="1" dirty="0">
                <a:solidFill>
                  <a:srgbClr val="FF0000"/>
                </a:solidFill>
                <a:sym typeface="+mn-ea"/>
              </a:rPr>
              <a:t>家务活</a:t>
            </a:r>
            <a:endParaRPr lang="zh-CN" altLang="en-US" sz="2800" b="1" dirty="0">
              <a:solidFill>
                <a:srgbClr val="FF0000"/>
              </a:solidFill>
              <a:sym typeface="+mn-ea"/>
            </a:endParaRPr>
          </a:p>
        </p:txBody>
      </p:sp>
      <p:sp>
        <p:nvSpPr>
          <p:cNvPr id="7" name="文本框 6"/>
          <p:cNvSpPr txBox="1"/>
          <p:nvPr/>
        </p:nvSpPr>
        <p:spPr>
          <a:xfrm>
            <a:off x="8030845" y="5229860"/>
            <a:ext cx="1102360" cy="449580"/>
          </a:xfrm>
          <a:prstGeom prst="rect">
            <a:avLst/>
          </a:prstGeom>
          <a:noFill/>
        </p:spPr>
        <p:txBody>
          <a:bodyPr wrap="square" rtlCol="0" anchor="t">
            <a:noAutofit/>
          </a:bodyPr>
          <a:p>
            <a:r>
              <a:rPr lang="zh-CN" altLang="en-US" sz="2800" b="1" dirty="0">
                <a:solidFill>
                  <a:srgbClr val="FF0000"/>
                </a:solidFill>
                <a:sym typeface="+mn-ea"/>
              </a:rPr>
              <a:t>锻炼</a:t>
            </a:r>
            <a:endParaRPr lang="zh-CN" altLang="en-US" sz="2800" b="1" dirty="0">
              <a:solidFill>
                <a:srgbClr val="FF0000"/>
              </a:solidFill>
              <a:sym typeface="+mn-ea"/>
            </a:endParaRPr>
          </a:p>
        </p:txBody>
      </p:sp>
      <p:sp>
        <p:nvSpPr>
          <p:cNvPr id="8" name="文本框 7"/>
          <p:cNvSpPr txBox="1"/>
          <p:nvPr/>
        </p:nvSpPr>
        <p:spPr>
          <a:xfrm flipH="1">
            <a:off x="7364095" y="2788285"/>
            <a:ext cx="1438275" cy="501650"/>
          </a:xfrm>
          <a:prstGeom prst="rect">
            <a:avLst/>
          </a:prstGeom>
          <a:noFill/>
        </p:spPr>
        <p:txBody>
          <a:bodyPr wrap="square" rtlCol="0" anchor="t">
            <a:noAutofit/>
          </a:bodyPr>
          <a:p>
            <a:pPr algn="ctr"/>
            <a:r>
              <a:rPr lang="zh-CN" altLang="en-US" sz="2800" b="1" dirty="0">
                <a:solidFill>
                  <a:srgbClr val="FF0000"/>
                </a:solidFill>
                <a:sym typeface="+mn-ea"/>
              </a:rPr>
              <a:t>娱乐</a:t>
            </a:r>
            <a:endParaRPr lang="zh-CN" altLang="en-US" sz="2800" b="1" dirty="0">
              <a:solidFill>
                <a:srgbClr val="FF0000"/>
              </a:solidFill>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p:cNvPicPr>
            <a:picLocks noChangeAspect="1"/>
          </p:cNvPicPr>
          <p:nvPr/>
        </p:nvPicPr>
        <p:blipFill>
          <a:blip r:embed="rId1"/>
          <a:stretch>
            <a:fillRect/>
          </a:stretch>
        </p:blipFill>
        <p:spPr>
          <a:xfrm>
            <a:off x="286385" y="5441315"/>
            <a:ext cx="8296275" cy="1228725"/>
          </a:xfrm>
          <a:prstGeom prst="rect">
            <a:avLst/>
          </a:prstGeom>
        </p:spPr>
      </p:pic>
      <p:pic>
        <p:nvPicPr>
          <p:cNvPr id="77825" name="Picture 4"/>
          <p:cNvPicPr>
            <a:picLocks noChangeAspect="1"/>
          </p:cNvPicPr>
          <p:nvPr/>
        </p:nvPicPr>
        <p:blipFill>
          <a:blip r:embed="rId2"/>
          <a:stretch>
            <a:fillRect/>
          </a:stretch>
        </p:blipFill>
        <p:spPr>
          <a:xfrm>
            <a:off x="260350" y="15875"/>
            <a:ext cx="8465820" cy="542544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solidFill>
                  <a:srgbClr val="FF0000"/>
                </a:solidFill>
                <a:latin typeface="华文行楷" pitchFamily="2" charset="-122"/>
                <a:ea typeface="华文行楷" pitchFamily="2" charset="-122"/>
                <a:sym typeface="+mn-ea"/>
              </a:rPr>
              <a:t>绝对禁止的情况</a:t>
            </a:r>
            <a:endParaRPr lang="zh-CN" altLang="en-US"/>
          </a:p>
        </p:txBody>
      </p:sp>
      <p:pic>
        <p:nvPicPr>
          <p:cNvPr id="79875" name="Picture 4" descr="老人接力跑2"/>
          <p:cNvPicPr>
            <a:picLocks noGrp="1" noChangeAspect="1"/>
          </p:cNvPicPr>
          <p:nvPr>
            <p:ph sz="half" idx="4294967295"/>
          </p:nvPr>
        </p:nvPicPr>
        <p:blipFill>
          <a:blip r:embed="rId1"/>
          <a:stretch>
            <a:fillRect/>
          </a:stretch>
        </p:blipFill>
        <p:spPr>
          <a:xfrm>
            <a:off x="0" y="2060575"/>
            <a:ext cx="2438400" cy="2438400"/>
          </a:xfrm>
        </p:spPr>
      </p:pic>
      <p:pic>
        <p:nvPicPr>
          <p:cNvPr id="3" name="图片 2"/>
          <p:cNvPicPr>
            <a:picLocks noChangeAspect="1"/>
          </p:cNvPicPr>
          <p:nvPr/>
        </p:nvPicPr>
        <p:blipFill>
          <a:blip r:embed="rId2"/>
          <a:stretch>
            <a:fillRect/>
          </a:stretch>
        </p:blipFill>
        <p:spPr>
          <a:xfrm>
            <a:off x="2195830" y="1485265"/>
            <a:ext cx="6478905" cy="422211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solidFill>
                  <a:srgbClr val="FF3300"/>
                </a:solidFill>
                <a:latin typeface="华文行楷" pitchFamily="2" charset="-122"/>
                <a:ea typeface="华文行楷" pitchFamily="2" charset="-122"/>
                <a:sym typeface="+mn-ea"/>
              </a:rPr>
              <a:t>小  结</a:t>
            </a:r>
            <a:endParaRPr lang="zh-CN" altLang="en-US"/>
          </a:p>
        </p:txBody>
      </p:sp>
      <p:sp>
        <p:nvSpPr>
          <p:cNvPr id="3" name="文本框 2"/>
          <p:cNvSpPr txBox="1"/>
          <p:nvPr/>
        </p:nvSpPr>
        <p:spPr>
          <a:xfrm>
            <a:off x="2286000" y="-1451610"/>
            <a:ext cx="5092700" cy="3574415"/>
          </a:xfrm>
          <a:prstGeom prst="rect">
            <a:avLst/>
          </a:prstGeom>
          <a:noFill/>
        </p:spPr>
        <p:txBody>
          <a:bodyPr wrap="square" rtlCol="0" anchor="t">
            <a:noAutofit/>
          </a:bodyPr>
          <a:p>
            <a:pPr marR="0" algn="l" defTabSz="914400" rtl="0" eaLnBrk="0" fontAlgn="base" latinLnBrk="0" hangingPunct="0">
              <a:lnSpc>
                <a:spcPct val="145000"/>
              </a:lnSpc>
              <a:spcBef>
                <a:spcPct val="20000"/>
              </a:spcBef>
              <a:spcAft>
                <a:spcPct val="0"/>
              </a:spcAft>
              <a:buClrTx/>
              <a:buSzTx/>
              <a:buFont typeface="Arial" panose="020B0604020202020204" pitchFamily="34" charset="0"/>
            </a:pPr>
            <a:endParaRPr lang="zh-CN" altLang="en-US" sz="2800" b="1" kern="0" dirty="0">
              <a:solidFill>
                <a:srgbClr val="FF0066"/>
              </a:solidFill>
              <a:effectLst>
                <a:outerShdw blurRad="38100" dist="38100" dir="2700000">
                  <a:srgbClr val="C0C0C0"/>
                </a:outerShdw>
              </a:effectLst>
              <a:latin typeface="+mn-lt"/>
              <a:sym typeface="+mn-ea"/>
            </a:endParaRPr>
          </a:p>
        </p:txBody>
      </p:sp>
      <p:pic>
        <p:nvPicPr>
          <p:cNvPr id="81923" name="Picture 3" descr="Dr3"/>
          <p:cNvPicPr>
            <a:picLocks noChangeAspect="1"/>
          </p:cNvPicPr>
          <p:nvPr/>
        </p:nvPicPr>
        <p:blipFill>
          <a:blip r:embed="rId1">
            <a:clrChange>
              <a:clrFrom>
                <a:srgbClr val="3599EE"/>
              </a:clrFrom>
              <a:clrTo>
                <a:srgbClr val="3599EE">
                  <a:alpha val="0"/>
                </a:srgbClr>
              </a:clrTo>
            </a:clrChange>
          </a:blip>
          <a:srcRect l="4877" r="13719" b="6566"/>
          <a:stretch>
            <a:fillRect/>
          </a:stretch>
        </p:blipFill>
        <p:spPr>
          <a:xfrm>
            <a:off x="6156008" y="3285490"/>
            <a:ext cx="2801937" cy="3097213"/>
          </a:xfrm>
          <a:prstGeom prst="rect">
            <a:avLst/>
          </a:prstGeom>
          <a:noFill/>
          <a:ln w="9525">
            <a:noFill/>
          </a:ln>
        </p:spPr>
      </p:pic>
      <p:pic>
        <p:nvPicPr>
          <p:cNvPr id="4" name="图片 3"/>
          <p:cNvPicPr>
            <a:picLocks noChangeAspect="1"/>
          </p:cNvPicPr>
          <p:nvPr/>
        </p:nvPicPr>
        <p:blipFill>
          <a:blip r:embed="rId2"/>
          <a:stretch>
            <a:fillRect/>
          </a:stretch>
        </p:blipFill>
        <p:spPr>
          <a:xfrm>
            <a:off x="251460" y="1557020"/>
            <a:ext cx="7172325" cy="4038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0505" y="1847215"/>
            <a:ext cx="8957945" cy="2763520"/>
          </a:xfrm>
          <a:prstGeom prst="rect">
            <a:avLst/>
          </a:prstGeom>
          <a:noFill/>
        </p:spPr>
        <p:txBody>
          <a:bodyPr wrap="square" rtlCol="0" anchor="t">
            <a:noAutofit/>
          </a:bodyPr>
          <a:p>
            <a:r>
              <a:rPr lang="zh-CN" altLang="en-US" sz="9000" b="1" dirty="0">
                <a:ln w="9525" cmpd="sng">
                  <a:solidFill>
                    <a:sysClr val="windowText" lastClr="000000"/>
                  </a:solidFill>
                  <a:prstDash val="solid"/>
                </a:ln>
                <a:solidFill>
                  <a:srgbClr val="FF0000"/>
                </a:solidFill>
                <a:effectLst>
                  <a:glow rad="38100">
                    <a:schemeClr val="accent1">
                      <a:alpha val="40000"/>
                    </a:schemeClr>
                  </a:glow>
                </a:effectLst>
                <a:sym typeface="+mn-ea"/>
              </a:rPr>
              <a:t>谢谢聆听</a:t>
            </a:r>
            <a:r>
              <a:rPr lang="zh-CN" altLang="en-US" sz="9000" i="1" dirty="0">
                <a:ln w="9525" cmpd="sng">
                  <a:solidFill>
                    <a:sysClr val="windowText" lastClr="000000"/>
                  </a:solidFill>
                  <a:prstDash val="solid"/>
                </a:ln>
                <a:solidFill>
                  <a:srgbClr val="FF0000"/>
                </a:solidFill>
                <a:effectLst>
                  <a:glow rad="38100">
                    <a:schemeClr val="accent1">
                      <a:alpha val="40000"/>
                    </a:schemeClr>
                  </a:glow>
                </a:effectLst>
                <a:sym typeface="+mn-ea"/>
              </a:rPr>
              <a:t>！</a:t>
            </a:r>
            <a:r>
              <a:rPr lang="zh-CN" altLang="en-US" sz="11000" i="1" dirty="0">
                <a:ln w="9525" cmpd="sng">
                  <a:solidFill>
                    <a:sysClr val="windowText" lastClr="000000"/>
                  </a:solidFill>
                  <a:prstDash val="solid"/>
                </a:ln>
                <a:solidFill>
                  <a:srgbClr val="FF0000"/>
                </a:solidFill>
                <a:effectLst>
                  <a:glow rad="38100">
                    <a:schemeClr val="accent1">
                      <a:alpha val="40000"/>
                    </a:schemeClr>
                  </a:glow>
                </a:effectLst>
                <a:sym typeface="+mn-ea"/>
              </a:rPr>
              <a:t>！</a:t>
            </a:r>
            <a:r>
              <a:rPr lang="zh-CN" altLang="en-US" sz="13000" i="1" dirty="0">
                <a:ln w="9525" cmpd="sng">
                  <a:solidFill>
                    <a:sysClr val="windowText" lastClr="000000"/>
                  </a:solidFill>
                  <a:prstDash val="solid"/>
                </a:ln>
                <a:solidFill>
                  <a:srgbClr val="FF0000"/>
                </a:solidFill>
                <a:effectLst>
                  <a:glow rad="38100">
                    <a:schemeClr val="accent1">
                      <a:alpha val="40000"/>
                    </a:schemeClr>
                  </a:glow>
                </a:effectLst>
                <a:sym typeface="+mn-ea"/>
              </a:rPr>
              <a:t>！</a:t>
            </a:r>
            <a:endParaRPr lang="zh-CN" altLang="en-US" sz="13000" i="1" dirty="0">
              <a:ln w="9525" cmpd="sng">
                <a:solidFill>
                  <a:sysClr val="windowText" lastClr="000000"/>
                </a:solidFill>
                <a:prstDash val="solid"/>
              </a:ln>
              <a:solidFill>
                <a:srgbClr val="FF0000"/>
              </a:solidFill>
              <a:effectLst>
                <a:glow rad="38100">
                  <a:schemeClr val="accent1">
                    <a:alpha val="40000"/>
                  </a:schemeClr>
                </a:glow>
              </a:effectLst>
              <a:sym typeface="+mn-ea"/>
            </a:endParaRPr>
          </a:p>
        </p:txBody>
      </p:sp>
      <p:pic>
        <p:nvPicPr>
          <p:cNvPr id="3" name="图片 2" descr="t01100091477ebbeff9 (1)"/>
          <p:cNvPicPr>
            <a:picLocks noChangeAspect="1"/>
          </p:cNvPicPr>
          <p:nvPr/>
        </p:nvPicPr>
        <p:blipFill>
          <a:blip r:embed="rId1"/>
          <a:stretch>
            <a:fillRect/>
          </a:stretch>
        </p:blipFill>
        <p:spPr>
          <a:xfrm>
            <a:off x="635" y="12700"/>
            <a:ext cx="9530080" cy="6898005"/>
          </a:xfrm>
          <a:prstGeom prst="rect">
            <a:avLst/>
          </a:prstGeom>
          <a:pattFill prst="pct5">
            <a:fgClr>
              <a:schemeClr val="accent1"/>
            </a:fgClr>
            <a:bgClr>
              <a:schemeClr val="bg1"/>
            </a:bgClr>
          </a:patt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Picture 2" descr="BP 7May ppt_Page_09"/>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76300" y="753745"/>
            <a:ext cx="7286625" cy="988695"/>
          </a:xfrm>
          <a:prstGeom prst="rect">
            <a:avLst/>
          </a:prstGeom>
          <a:noFill/>
        </p:spPr>
        <p:txBody>
          <a:bodyPr wrap="square" rtlCol="0" anchor="t">
            <a:noAutofit/>
          </a:bodyPr>
          <a:p>
            <a:pPr algn="ctr"/>
            <a:r>
              <a:rPr lang="zh-CN" altLang="en-US" sz="4000" dirty="0">
                <a:solidFill>
                  <a:srgbClr val="FF0000"/>
                </a:solidFill>
                <a:latin typeface="华文行楷" pitchFamily="2" charset="-122"/>
                <a:ea typeface="华文行楷" pitchFamily="2" charset="-122"/>
                <a:sym typeface="+mn-ea"/>
              </a:rPr>
              <a:t>常见高血压是的发生</a:t>
            </a:r>
            <a:endParaRPr lang="zh-CN" altLang="en-US" sz="4000" dirty="0">
              <a:solidFill>
                <a:srgbClr val="FF0000"/>
              </a:solidFill>
              <a:latin typeface="华文行楷" pitchFamily="2" charset="-122"/>
              <a:ea typeface="华文行楷" pitchFamily="2" charset="-122"/>
              <a:sym typeface="+mn-ea"/>
            </a:endParaRPr>
          </a:p>
        </p:txBody>
      </p:sp>
      <p:grpSp>
        <p:nvGrpSpPr>
          <p:cNvPr id="14338" name="群組 8"/>
          <p:cNvGrpSpPr/>
          <p:nvPr/>
        </p:nvGrpSpPr>
        <p:grpSpPr>
          <a:xfrm>
            <a:off x="457200" y="2057400"/>
            <a:ext cx="8501063" cy="2146300"/>
            <a:chOff x="357158" y="4572008"/>
            <a:chExt cx="8501092" cy="2146300"/>
          </a:xfrm>
        </p:grpSpPr>
        <p:pic>
          <p:nvPicPr>
            <p:cNvPr id="7" name="Picture 3" descr="C:\Documents and Settings\user\桌面\醫院實習相關\關於高血脂症\POHOTO\血管剖面圖.jpg"/>
            <p:cNvPicPr>
              <a:picLocks noChangeAspect="1" noChangeArrowheads="1"/>
            </p:cNvPicPr>
            <p:nvPr/>
          </p:nvPicPr>
          <p:blipFill>
            <a:blip r:embed="rId1"/>
            <a:srcRect/>
            <a:stretch>
              <a:fillRect/>
            </a:stretch>
          </p:blipFill>
          <p:spPr bwMode="auto">
            <a:xfrm>
              <a:off x="387321" y="4572008"/>
              <a:ext cx="8470929" cy="2146300"/>
            </a:xfrm>
            <a:prstGeom prst="rect">
              <a:avLst/>
            </a:prstGeom>
            <a:ln>
              <a:noFill/>
            </a:ln>
            <a:effectLst>
              <a:outerShdw blurRad="292100" dist="139700" dir="2700000" algn="tl" rotWithShape="0">
                <a:srgbClr val="333333">
                  <a:alpha val="65000"/>
                </a:srgbClr>
              </a:outerShdw>
            </a:effectLst>
          </p:spPr>
        </p:pic>
        <p:sp>
          <p:nvSpPr>
            <p:cNvPr id="8" name="標題 3"/>
            <p:cNvSpPr txBox="1"/>
            <p:nvPr/>
          </p:nvSpPr>
          <p:spPr bwMode="auto">
            <a:xfrm>
              <a:off x="357158" y="4572008"/>
              <a:ext cx="6800840" cy="571504"/>
            </a:xfrm>
            <a:prstGeom prst="rect">
              <a:avLst/>
            </a:prstGeom>
            <a:noFill/>
            <a:ln w="9525">
              <a:noFill/>
              <a:miter lim="800000"/>
            </a:ln>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p>
              <a:pPr marR="0" defTabSz="914400">
                <a:buClrTx/>
                <a:buSzTx/>
                <a:buFontTx/>
                <a:defRPr/>
              </a:pPr>
              <a:r>
                <a:rPr kumimoji="0" lang="zh-TW" altLang="en-US"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 </a:t>
              </a:r>
              <a:r>
                <a:rPr kumimoji="0" lang="en-US" altLang="zh-TW"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1</a:t>
              </a:r>
              <a:r>
                <a:rPr kumimoji="0" lang="zh-TW" altLang="en-US"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                    </a:t>
              </a:r>
              <a:r>
                <a:rPr kumimoji="0" lang="en-US" altLang="zh-TW"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2</a:t>
              </a:r>
              <a:r>
                <a:rPr kumimoji="0" lang="zh-TW" altLang="en-US"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                    </a:t>
              </a:r>
              <a:r>
                <a:rPr kumimoji="0" lang="en-US" altLang="zh-TW"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3</a:t>
              </a:r>
              <a:r>
                <a:rPr kumimoji="0" lang="zh-TW" altLang="en-US"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                   </a:t>
              </a:r>
              <a:r>
                <a:rPr kumimoji="0" lang="en-US" altLang="zh-TW"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rPr>
                <a:t>4</a:t>
              </a:r>
              <a:endParaRPr kumimoji="0" lang="zh-TW" altLang="en-US" sz="2800" b="1" kern="1200" cap="none" spc="50" normalizeH="0" baseline="0" noProof="0" dirty="0">
                <a:solidFill>
                  <a:srgbClr val="0000CC"/>
                </a:solidFill>
                <a:effectLst>
                  <a:outerShdw blurRad="76200" dist="50800" dir="5400000" algn="tl" rotWithShape="0">
                    <a:srgbClr val="000000">
                      <a:alpha val="65000"/>
                    </a:srgbClr>
                  </a:outerShdw>
                </a:effectLst>
                <a:latin typeface="Microsoft JhengHei" panose="020B0604030504040204" pitchFamily="34" charset="-120"/>
                <a:ea typeface="Microsoft JhengHei" panose="020B0604030504040204" pitchFamily="34" charset="-120"/>
                <a:cs typeface="+mj-cs"/>
              </a:endParaRPr>
            </a:p>
          </p:txBody>
        </p:sp>
      </p:grpSp>
      <p:sp>
        <p:nvSpPr>
          <p:cNvPr id="3" name="文本框 2"/>
          <p:cNvSpPr txBox="1"/>
          <p:nvPr/>
        </p:nvSpPr>
        <p:spPr>
          <a:xfrm rot="10800000" flipV="1">
            <a:off x="905510" y="4648835"/>
            <a:ext cx="7831455" cy="580390"/>
          </a:xfrm>
          <a:prstGeom prst="rect">
            <a:avLst/>
          </a:prstGeom>
          <a:noFill/>
        </p:spPr>
        <p:txBody>
          <a:bodyPr wrap="square" rtlCol="0" anchor="t">
            <a:noAutofit/>
          </a:bodyPr>
          <a:p>
            <a:r>
              <a:rPr lang="zh-CN" altLang="en-US" sz="2400" dirty="0">
                <a:solidFill>
                  <a:schemeClr val="hlink"/>
                </a:solidFill>
                <a:ea typeface="楷体_GB2312" pitchFamily="49" charset="-122"/>
                <a:sym typeface="+mn-ea"/>
              </a:rPr>
              <a:t>正常血管          脂质沉积           管腔变窄          压力升高   </a:t>
            </a:r>
            <a:endParaRPr lang="zh-CN" altLang="en-US" sz="2400" dirty="0">
              <a:solidFill>
                <a:schemeClr val="hlink"/>
              </a:solidFill>
              <a:ea typeface="楷体_GB2312" pitchFamily="49" charset="-122"/>
              <a:sym typeface="+mn-ea"/>
            </a:endParaRPr>
          </a:p>
        </p:txBody>
      </p:sp>
      <p:sp>
        <p:nvSpPr>
          <p:cNvPr id="14345" name="AutoShape 10"/>
          <p:cNvSpPr/>
          <p:nvPr/>
        </p:nvSpPr>
        <p:spPr>
          <a:xfrm>
            <a:off x="2411730" y="4826000"/>
            <a:ext cx="533400" cy="76200"/>
          </a:xfrm>
          <a:prstGeom prst="rightArrow">
            <a:avLst>
              <a:gd name="adj1" fmla="val 50000"/>
              <a:gd name="adj2" fmla="val 17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en-US" altLang="x-none">
              <a:solidFill>
                <a:srgbClr val="00CCFF"/>
              </a:solidFill>
              <a:latin typeface="Arial" panose="020B0604020202020204" pitchFamily="34" charset="0"/>
              <a:ea typeface="宋体" panose="02010600030101010101" pitchFamily="2" charset="-122"/>
            </a:endParaRPr>
          </a:p>
        </p:txBody>
      </p:sp>
      <p:sp>
        <p:nvSpPr>
          <p:cNvPr id="4" name="AutoShape 10"/>
          <p:cNvSpPr/>
          <p:nvPr/>
        </p:nvSpPr>
        <p:spPr>
          <a:xfrm>
            <a:off x="6516370" y="4826000"/>
            <a:ext cx="533400" cy="76200"/>
          </a:xfrm>
          <a:prstGeom prst="rightArrow">
            <a:avLst>
              <a:gd name="adj1" fmla="val 50000"/>
              <a:gd name="adj2" fmla="val 17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en-US" altLang="x-none">
              <a:solidFill>
                <a:srgbClr val="00CCFF"/>
              </a:solidFill>
              <a:latin typeface="Arial" panose="020B0604020202020204" pitchFamily="34" charset="0"/>
              <a:ea typeface="宋体" panose="02010600030101010101" pitchFamily="2" charset="-122"/>
            </a:endParaRPr>
          </a:p>
        </p:txBody>
      </p:sp>
      <p:sp>
        <p:nvSpPr>
          <p:cNvPr id="6" name="AutoShape 10"/>
          <p:cNvSpPr/>
          <p:nvPr/>
        </p:nvSpPr>
        <p:spPr>
          <a:xfrm>
            <a:off x="4499610" y="4826000"/>
            <a:ext cx="533400" cy="76200"/>
          </a:xfrm>
          <a:prstGeom prst="rightArrow">
            <a:avLst>
              <a:gd name="adj1" fmla="val 50000"/>
              <a:gd name="adj2" fmla="val 17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en-US" altLang="x-none">
              <a:solidFill>
                <a:srgbClr val="00CCFF"/>
              </a:solidFill>
              <a:latin typeface="Arial" panose="020B0604020202020204" pitchFamily="34" charset="0"/>
              <a:ea typeface="宋体" panose="02010600030101010101" pitchFamily="2" charset="-122"/>
            </a:endParaRPr>
          </a:p>
        </p:txBody>
      </p:sp>
      <p:sp>
        <p:nvSpPr>
          <p:cNvPr id="9" name="文本框 8"/>
          <p:cNvSpPr txBox="1"/>
          <p:nvPr/>
        </p:nvSpPr>
        <p:spPr>
          <a:xfrm rot="10800000" flipV="1">
            <a:off x="1259840" y="5218430"/>
            <a:ext cx="6991350" cy="787400"/>
          </a:xfrm>
          <a:prstGeom prst="rect">
            <a:avLst/>
          </a:prstGeom>
          <a:noFill/>
        </p:spPr>
        <p:txBody>
          <a:bodyPr wrap="square" rtlCol="0" anchor="t">
            <a:noAutofit/>
          </a:bodyPr>
          <a:p>
            <a:r>
              <a:rPr lang="zh-CN" altLang="en-US" sz="3600" dirty="0">
                <a:solidFill>
                  <a:srgbClr val="E40000"/>
                </a:solidFill>
                <a:latin typeface="华文行楷" pitchFamily="2" charset="-122"/>
                <a:ea typeface="华文行楷" pitchFamily="2" charset="-122"/>
                <a:sym typeface="+mn-ea"/>
              </a:rPr>
              <a:t>最严重的后果：破裂、栓塞</a:t>
            </a:r>
            <a:endParaRPr lang="zh-CN" altLang="en-US" sz="3600" dirty="0">
              <a:solidFill>
                <a:srgbClr val="E40000"/>
              </a:solidFill>
              <a:latin typeface="华文行楷" pitchFamily="2" charset="-122"/>
              <a:ea typeface="华文行楷"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5060" y="188595"/>
            <a:ext cx="6640830" cy="991235"/>
          </a:xfrm>
          <a:prstGeom prst="rect">
            <a:avLst/>
          </a:prstGeom>
          <a:noFill/>
        </p:spPr>
        <p:txBody>
          <a:bodyPr wrap="square" rtlCol="0" anchor="t">
            <a:noAutofit/>
          </a:bodyPr>
          <a:p>
            <a:r>
              <a:rPr lang="zh-CN" altLang="en-US" sz="3600" b="1" dirty="0">
                <a:solidFill>
                  <a:srgbClr val="FF0000"/>
                </a:solidFill>
                <a:latin typeface="华文行楷" pitchFamily="2" charset="-122"/>
                <a:ea typeface="华文行楷" pitchFamily="2" charset="-122"/>
                <a:sym typeface="+mn-ea"/>
              </a:rPr>
              <a:t>案例</a:t>
            </a:r>
            <a:r>
              <a:rPr lang="en-US" altLang="zh-CN" sz="3600" b="1">
                <a:solidFill>
                  <a:srgbClr val="FF0000"/>
                </a:solidFill>
                <a:latin typeface="华文行楷" pitchFamily="2" charset="-122"/>
                <a:ea typeface="华文行楷" pitchFamily="2" charset="-122"/>
                <a:sym typeface="+mn-ea"/>
              </a:rPr>
              <a:t>1</a:t>
            </a:r>
            <a:r>
              <a:rPr lang="zh-CN" altLang="en-US" sz="3600" b="1" dirty="0">
                <a:solidFill>
                  <a:srgbClr val="FF0000"/>
                </a:solidFill>
                <a:latin typeface="华文行楷" pitchFamily="2" charset="-122"/>
                <a:ea typeface="华文行楷" pitchFamily="2" charset="-122"/>
                <a:sym typeface="+mn-ea"/>
              </a:rPr>
              <a:t>：高血压导致中风瘫痪</a:t>
            </a:r>
            <a:endParaRPr lang="zh-CN" altLang="en-US" sz="3600" b="1" dirty="0">
              <a:solidFill>
                <a:srgbClr val="FF0000"/>
              </a:solidFill>
              <a:latin typeface="华文行楷" pitchFamily="2" charset="-122"/>
              <a:ea typeface="华文行楷" pitchFamily="2" charset="-122"/>
              <a:sym typeface="+mn-ea"/>
            </a:endParaRPr>
          </a:p>
        </p:txBody>
      </p:sp>
      <p:pic>
        <p:nvPicPr>
          <p:cNvPr id="17410" name="内容占位符 3" descr="Lying on bed.jpg"/>
          <p:cNvPicPr>
            <a:picLocks noGrp="1" noChangeAspect="1"/>
          </p:cNvPicPr>
          <p:nvPr/>
        </p:nvPicPr>
        <p:blipFill>
          <a:blip r:embed="rId1"/>
          <a:stretch>
            <a:fillRect/>
          </a:stretch>
        </p:blipFill>
        <p:spPr>
          <a:xfrm>
            <a:off x="1547178" y="1701165"/>
            <a:ext cx="5603875" cy="36036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51230" y="420370"/>
            <a:ext cx="5906770" cy="1077595"/>
          </a:xfrm>
          <a:prstGeom prst="rect">
            <a:avLst/>
          </a:prstGeom>
          <a:noFill/>
        </p:spPr>
        <p:txBody>
          <a:bodyPr wrap="square" rtlCol="0" anchor="t">
            <a:noAutofit/>
          </a:bodyPr>
          <a:p>
            <a:r>
              <a:rPr lang="zh-CN" altLang="en-US" sz="3600" b="1" dirty="0">
                <a:solidFill>
                  <a:srgbClr val="FF0000"/>
                </a:solidFill>
                <a:latin typeface="华文行楷" pitchFamily="2" charset="-122"/>
                <a:ea typeface="华文行楷" pitchFamily="2" charset="-122"/>
                <a:sym typeface="+mn-ea"/>
              </a:rPr>
              <a:t>案例</a:t>
            </a:r>
            <a:r>
              <a:rPr lang="en-US" altLang="zh-CN" sz="3600" b="1">
                <a:solidFill>
                  <a:srgbClr val="FF0000"/>
                </a:solidFill>
                <a:latin typeface="华文行楷" pitchFamily="2" charset="-122"/>
                <a:ea typeface="华文行楷" pitchFamily="2" charset="-122"/>
                <a:sym typeface="+mn-ea"/>
              </a:rPr>
              <a:t>2</a:t>
            </a:r>
            <a:r>
              <a:rPr lang="zh-CN" altLang="en-US" sz="3600" b="1" dirty="0">
                <a:solidFill>
                  <a:srgbClr val="FF0000"/>
                </a:solidFill>
                <a:latin typeface="华文行楷" pitchFamily="2" charset="-122"/>
                <a:ea typeface="华文行楷" pitchFamily="2" charset="-122"/>
                <a:sym typeface="+mn-ea"/>
              </a:rPr>
              <a:t>：高血压导致肾功衰</a:t>
            </a:r>
            <a:endParaRPr lang="zh-CN" altLang="en-US" sz="3600" b="1" dirty="0">
              <a:solidFill>
                <a:srgbClr val="FF0000"/>
              </a:solidFill>
              <a:latin typeface="华文行楷" pitchFamily="2" charset="-122"/>
              <a:ea typeface="华文行楷" pitchFamily="2" charset="-122"/>
              <a:sym typeface="+mn-ea"/>
            </a:endParaRPr>
          </a:p>
        </p:txBody>
      </p:sp>
      <p:pic>
        <p:nvPicPr>
          <p:cNvPr id="19458" name="内容占位符 3" descr="Ill on bed.jpg"/>
          <p:cNvPicPr>
            <a:picLocks noGrp="1" noChangeAspect="1"/>
          </p:cNvPicPr>
          <p:nvPr/>
        </p:nvPicPr>
        <p:blipFill>
          <a:blip r:embed="rId1"/>
          <a:stretch>
            <a:fillRect/>
          </a:stretch>
        </p:blipFill>
        <p:spPr>
          <a:xfrm>
            <a:off x="1071563" y="2286000"/>
            <a:ext cx="6945312" cy="278606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solidFill>
                  <a:srgbClr val="FF0000"/>
                </a:solidFill>
                <a:latin typeface="华文行楷" pitchFamily="2" charset="-122"/>
                <a:ea typeface="华文行楷" pitchFamily="2" charset="-122"/>
                <a:sym typeface="+mn-ea"/>
              </a:rPr>
              <a:t>互动活动</a:t>
            </a:r>
            <a:r>
              <a:rPr lang="en-US" altLang="zh-CN" b="1">
                <a:solidFill>
                  <a:srgbClr val="FF0000"/>
                </a:solidFill>
                <a:latin typeface="华文行楷" pitchFamily="2" charset="-122"/>
                <a:ea typeface="华文行楷" pitchFamily="2" charset="-122"/>
                <a:sym typeface="+mn-ea"/>
              </a:rPr>
              <a:t>1</a:t>
            </a:r>
            <a:endParaRPr lang="zh-CN" altLang="en-US"/>
          </a:p>
        </p:txBody>
      </p:sp>
      <p:sp>
        <p:nvSpPr>
          <p:cNvPr id="3" name="文本占位符 2"/>
          <p:cNvSpPr>
            <a:spLocks noGrp="1"/>
          </p:cNvSpPr>
          <p:nvPr>
            <p:ph type="body" orient="vert" idx="1"/>
          </p:nvPr>
        </p:nvSpPr>
        <p:spPr/>
        <p:txBody>
          <a:bodyPr/>
          <a:p>
            <a:endParaRPr lang="zh-CN" altLang="en-US"/>
          </a:p>
        </p:txBody>
      </p:sp>
      <p:sp>
        <p:nvSpPr>
          <p:cNvPr id="21506" name="AutoShape 4"/>
          <p:cNvSpPr/>
          <p:nvPr/>
        </p:nvSpPr>
        <p:spPr>
          <a:xfrm>
            <a:off x="611188" y="692150"/>
            <a:ext cx="7380287" cy="5329238"/>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zh-CN" altLang="en-US" sz="4400" b="1" dirty="0">
                <a:solidFill>
                  <a:srgbClr val="FF0066"/>
                </a:solidFill>
                <a:latin typeface="Arial" panose="020B0604020202020204" pitchFamily="34" charset="0"/>
                <a:ea typeface="宋体" panose="02010600030101010101" pitchFamily="2" charset="-122"/>
              </a:rPr>
              <a:t>经历分享：</a:t>
            </a:r>
            <a:endParaRPr lang="zh-CN" altLang="en-US" sz="4400" b="1" dirty="0">
              <a:solidFill>
                <a:srgbClr val="FF0066"/>
              </a:solidFill>
              <a:latin typeface="Arial" panose="020B0604020202020204" pitchFamily="34" charset="0"/>
              <a:ea typeface="宋体" panose="02010600030101010101" pitchFamily="2" charset="-122"/>
            </a:endParaRPr>
          </a:p>
          <a:p>
            <a:pPr algn="ctr">
              <a:lnSpc>
                <a:spcPct val="125000"/>
              </a:lnSpc>
            </a:pPr>
            <a:endParaRPr lang="zh-CN" altLang="en-US" sz="4400" b="1" dirty="0">
              <a:solidFill>
                <a:srgbClr val="FF0066"/>
              </a:solidFill>
              <a:latin typeface="Arial" panose="020B0604020202020204" pitchFamily="34" charset="0"/>
              <a:ea typeface="宋体" panose="02010600030101010101" pitchFamily="2" charset="-122"/>
            </a:endParaRPr>
          </a:p>
          <a:p>
            <a:pPr algn="ctr">
              <a:lnSpc>
                <a:spcPct val="140000"/>
              </a:lnSpc>
            </a:pPr>
            <a:r>
              <a:rPr lang="zh-CN" altLang="en-US" sz="3600" dirty="0">
                <a:solidFill>
                  <a:srgbClr val="0000CC"/>
                </a:solidFill>
                <a:latin typeface="Arial" panose="020B0604020202020204" pitchFamily="34" charset="0"/>
                <a:ea typeface="宋体" panose="02010600030101010101" pitchFamily="2" charset="-122"/>
              </a:rPr>
              <a:t>您自己、您的亲戚、朋友或</a:t>
            </a:r>
            <a:endParaRPr lang="zh-CN" altLang="en-US" sz="3600" dirty="0">
              <a:solidFill>
                <a:srgbClr val="0000CC"/>
              </a:solidFill>
              <a:latin typeface="Arial" panose="020B0604020202020204" pitchFamily="34" charset="0"/>
              <a:ea typeface="宋体" panose="02010600030101010101" pitchFamily="2" charset="-122"/>
            </a:endParaRPr>
          </a:p>
          <a:p>
            <a:pPr algn="ctr">
              <a:lnSpc>
                <a:spcPct val="140000"/>
              </a:lnSpc>
            </a:pPr>
            <a:r>
              <a:rPr lang="zh-CN" altLang="en-US" sz="3600" dirty="0">
                <a:solidFill>
                  <a:srgbClr val="0000CC"/>
                </a:solidFill>
                <a:latin typeface="Arial" panose="020B0604020202020204" pitchFamily="34" charset="0"/>
                <a:ea typeface="宋体" panose="02010600030101010101" pitchFamily="2" charset="-122"/>
              </a:rPr>
              <a:t>熟悉人，因高血压而出现中风</a:t>
            </a:r>
            <a:endParaRPr lang="zh-CN" altLang="en-US" sz="3600" dirty="0">
              <a:solidFill>
                <a:srgbClr val="0000CC"/>
              </a:solidFill>
              <a:latin typeface="Arial" panose="020B0604020202020204" pitchFamily="34" charset="0"/>
              <a:ea typeface="宋体" panose="02010600030101010101" pitchFamily="2" charset="-122"/>
            </a:endParaRPr>
          </a:p>
          <a:p>
            <a:pPr algn="ctr">
              <a:lnSpc>
                <a:spcPct val="140000"/>
              </a:lnSpc>
            </a:pPr>
            <a:r>
              <a:rPr lang="zh-CN" altLang="en-US" sz="3600" dirty="0">
                <a:solidFill>
                  <a:srgbClr val="0000CC"/>
                </a:solidFill>
                <a:latin typeface="Arial" panose="020B0604020202020204" pitchFamily="34" charset="0"/>
                <a:ea typeface="宋体" panose="02010600030101010101" pitchFamily="2" charset="-122"/>
              </a:rPr>
              <a:t>或其他危险情况吗？</a:t>
            </a:r>
            <a:endParaRPr lang="zh-CN" altLang="en-US" sz="3600"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xml><?xml version="1.0" encoding="utf-8"?>
<p:tagLst xmlns:p="http://schemas.openxmlformats.org/presentationml/2006/main">
  <p:tag name="commondata" val="eyJoZGlkIjoiMjllNjgyNjU3YmMwMDM1YzY0OGUxOTMzMjNiODZjZDk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1767</Words>
  <Application>WPS 演示</Application>
  <PresentationFormat/>
  <Paragraphs>181</Paragraphs>
  <Slides>46</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46</vt:i4>
      </vt:variant>
    </vt:vector>
  </HeadingPairs>
  <TitlesOfParts>
    <vt:vector size="71" baseType="lpstr">
      <vt:lpstr>Arial</vt:lpstr>
      <vt:lpstr>宋体</vt:lpstr>
      <vt:lpstr>Wingdings</vt:lpstr>
      <vt:lpstr>微软雅黑</vt:lpstr>
      <vt:lpstr>Arial Unicode MS</vt:lpstr>
      <vt:lpstr>Calibri</vt:lpstr>
      <vt:lpstr>楷体</vt:lpstr>
      <vt:lpstr>华文行楷</vt:lpstr>
      <vt:lpstr>黑体</vt:lpstr>
      <vt:lpstr>Microsoft JhengHei</vt:lpstr>
      <vt:lpstr>楷体_GB2312</vt:lpstr>
      <vt:lpstr>新宋体</vt:lpstr>
      <vt:lpstr>华文楷体</vt:lpstr>
      <vt:lpstr>Times New Roman</vt:lpstr>
      <vt:lpstr>PMingLiU</vt:lpstr>
      <vt:lpstr>DFKai-SB</vt:lpstr>
      <vt:lpstr>MS UI Gothic</vt:lpstr>
      <vt:lpstr>仿宋</vt:lpstr>
      <vt:lpstr>Gulim</vt:lpstr>
      <vt:lpstr>Meiryo UI</vt:lpstr>
      <vt:lpstr>MingLiU_HKSCS</vt:lpstr>
      <vt:lpstr>JasmineUPC</vt:lpstr>
      <vt:lpstr>Lao UI</vt:lpstr>
      <vt:lpstr>Leelawadee</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高血压防治知识</dc:title>
  <dc:creator>Administrator</dc:creator>
  <cp:lastModifiedBy>丸子</cp:lastModifiedBy>
  <cp:revision>3</cp:revision>
  <dcterms:created xsi:type="dcterms:W3CDTF">2024-06-13T03:27:35Z</dcterms:created>
  <dcterms:modified xsi:type="dcterms:W3CDTF">2024-06-13T06:18:23Z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4F445F8A5A704670AF57AA040BCB04EF_12</vt:lpwstr>
  </property>
</Properties>
</file>