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7" r:id="rId4"/>
    <p:sldId id="298" r:id="rId5"/>
    <p:sldId id="299" r:id="rId6"/>
    <p:sldId id="300" r:id="rId7"/>
    <p:sldId id="339" r:id="rId8"/>
    <p:sldId id="301" r:id="rId9"/>
    <p:sldId id="316" r:id="rId10"/>
    <p:sldId id="302" r:id="rId11"/>
    <p:sldId id="303" r:id="rId12"/>
    <p:sldId id="317" r:id="rId13"/>
    <p:sldId id="318" r:id="rId14"/>
    <p:sldId id="333" r:id="rId15"/>
    <p:sldId id="334" r:id="rId16"/>
    <p:sldId id="336" r:id="rId17"/>
    <p:sldId id="337" r:id="rId18"/>
    <p:sldId id="338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o, Jill PH/CN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7E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4"/>
        <p:guide pos="38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184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04.xml"/><Relationship Id="rId5" Type="http://schemas.openxmlformats.org/officeDocument/2006/relationships/image" Target="../media/image5.jpeg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image" Target="../media/image1.png"/><Relationship Id="rId1" Type="http://schemas.openxmlformats.org/officeDocument/2006/relationships/tags" Target="../tags/tag10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08.xml"/><Relationship Id="rId5" Type="http://schemas.openxmlformats.org/officeDocument/2006/relationships/image" Target="../media/image6.png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image" Target="../media/image1.png"/><Relationship Id="rId1" Type="http://schemas.openxmlformats.org/officeDocument/2006/relationships/tags" Target="../tags/tag10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1.xml"/><Relationship Id="rId4" Type="http://schemas.openxmlformats.org/officeDocument/2006/relationships/image" Target="../media/image7.GIF"/><Relationship Id="rId3" Type="http://schemas.openxmlformats.org/officeDocument/2006/relationships/tags" Target="../tags/tag110.xml"/><Relationship Id="rId2" Type="http://schemas.openxmlformats.org/officeDocument/2006/relationships/image" Target="../media/image1.png"/><Relationship Id="rId1" Type="http://schemas.openxmlformats.org/officeDocument/2006/relationships/tags" Target="../tags/tag109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15.xml"/><Relationship Id="rId5" Type="http://schemas.openxmlformats.org/officeDocument/2006/relationships/image" Target="../media/image8.png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image" Target="../media/image1.png"/><Relationship Id="rId1" Type="http://schemas.openxmlformats.org/officeDocument/2006/relationships/tags" Target="../tags/tag11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19.xml"/><Relationship Id="rId5" Type="http://schemas.openxmlformats.org/officeDocument/2006/relationships/image" Target="../media/image9.png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image" Target="../media/image1.png"/><Relationship Id="rId1" Type="http://schemas.openxmlformats.org/officeDocument/2006/relationships/tags" Target="../tags/tag116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23.xml"/><Relationship Id="rId5" Type="http://schemas.openxmlformats.org/officeDocument/2006/relationships/image" Target="../media/image10.png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image" Target="../media/image1.png"/><Relationship Id="rId1" Type="http://schemas.openxmlformats.org/officeDocument/2006/relationships/tags" Target="../tags/tag120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27.xml"/><Relationship Id="rId5" Type="http://schemas.openxmlformats.org/officeDocument/2006/relationships/image" Target="../media/image11.emf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image" Target="../media/image1.png"/><Relationship Id="rId1" Type="http://schemas.openxmlformats.org/officeDocument/2006/relationships/tags" Target="../tags/tag12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image" Target="../media/image1.png"/><Relationship Id="rId1" Type="http://schemas.openxmlformats.org/officeDocument/2006/relationships/tags" Target="../tags/tag128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2.xml"/><Relationship Id="rId2" Type="http://schemas.openxmlformats.org/officeDocument/2006/relationships/image" Target="../media/image1.png"/><Relationship Id="rId1" Type="http://schemas.openxmlformats.org/officeDocument/2006/relationships/tags" Target="../tags/tag13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37.xml"/><Relationship Id="rId7" Type="http://schemas.openxmlformats.org/officeDocument/2006/relationships/image" Target="../media/image13.jpeg"/><Relationship Id="rId6" Type="http://schemas.openxmlformats.org/officeDocument/2006/relationships/tags" Target="../tags/tag136.xml"/><Relationship Id="rId5" Type="http://schemas.openxmlformats.org/officeDocument/2006/relationships/image" Target="../media/image12.jpeg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image" Target="../media/image1.png"/><Relationship Id="rId1" Type="http://schemas.openxmlformats.org/officeDocument/2006/relationships/tags" Target="../tags/tag13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1.png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image" Target="../media/image1.png"/><Relationship Id="rId1" Type="http://schemas.openxmlformats.org/officeDocument/2006/relationships/tags" Target="../tags/tag13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image" Target="../media/image15.jpeg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image" Target="../media/image1.png"/><Relationship Id="rId3" Type="http://schemas.openxmlformats.org/officeDocument/2006/relationships/tags" Target="../tags/tag143.xml"/><Relationship Id="rId2" Type="http://schemas.openxmlformats.org/officeDocument/2006/relationships/image" Target="../media/image14.jpe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48.xml"/><Relationship Id="rId10" Type="http://schemas.openxmlformats.org/officeDocument/2006/relationships/image" Target="../media/image16.jpeg"/><Relationship Id="rId1" Type="http://schemas.openxmlformats.org/officeDocument/2006/relationships/tags" Target="../tags/tag14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53.xml"/><Relationship Id="rId7" Type="http://schemas.openxmlformats.org/officeDocument/2006/relationships/image" Target="../media/image18.jpeg"/><Relationship Id="rId6" Type="http://schemas.openxmlformats.org/officeDocument/2006/relationships/tags" Target="../tags/tag152.xml"/><Relationship Id="rId5" Type="http://schemas.openxmlformats.org/officeDocument/2006/relationships/image" Target="../media/image17.jpeg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image" Target="../media/image1.png"/><Relationship Id="rId1" Type="http://schemas.openxmlformats.org/officeDocument/2006/relationships/tags" Target="../tags/tag149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tags" Target="../tags/tag158.xml"/><Relationship Id="rId7" Type="http://schemas.openxmlformats.org/officeDocument/2006/relationships/image" Target="../media/image20.jpeg"/><Relationship Id="rId6" Type="http://schemas.openxmlformats.org/officeDocument/2006/relationships/tags" Target="../tags/tag157.xml"/><Relationship Id="rId5" Type="http://schemas.openxmlformats.org/officeDocument/2006/relationships/image" Target="../media/image19.jpeg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image" Target="../media/image1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59.xml"/><Relationship Id="rId1" Type="http://schemas.openxmlformats.org/officeDocument/2006/relationships/tags" Target="../tags/tag154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image" Target="../media/image1.png"/><Relationship Id="rId1" Type="http://schemas.openxmlformats.org/officeDocument/2006/relationships/tags" Target="../tags/tag160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67.xml"/><Relationship Id="rId7" Type="http://schemas.openxmlformats.org/officeDocument/2006/relationships/image" Target="../media/image23.png"/><Relationship Id="rId6" Type="http://schemas.openxmlformats.org/officeDocument/2006/relationships/tags" Target="../tags/tag166.xml"/><Relationship Id="rId5" Type="http://schemas.openxmlformats.org/officeDocument/2006/relationships/image" Target="../media/image22.png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image" Target="../media/image1.png"/><Relationship Id="rId1" Type="http://schemas.openxmlformats.org/officeDocument/2006/relationships/tags" Target="../tags/tag163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72.xml"/><Relationship Id="rId7" Type="http://schemas.openxmlformats.org/officeDocument/2006/relationships/image" Target="../media/image25.png"/><Relationship Id="rId6" Type="http://schemas.openxmlformats.org/officeDocument/2006/relationships/tags" Target="../tags/tag171.xml"/><Relationship Id="rId5" Type="http://schemas.openxmlformats.org/officeDocument/2006/relationships/image" Target="../media/image24.pn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image" Target="../media/image1.png"/><Relationship Id="rId1" Type="http://schemas.openxmlformats.org/officeDocument/2006/relationships/tags" Target="../tags/tag168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image" Target="../media/image1.png"/><Relationship Id="rId1" Type="http://schemas.openxmlformats.org/officeDocument/2006/relationships/tags" Target="../tags/tag173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80.xml"/><Relationship Id="rId7" Type="http://schemas.openxmlformats.org/officeDocument/2006/relationships/image" Target="../media/image27.jpeg"/><Relationship Id="rId6" Type="http://schemas.openxmlformats.org/officeDocument/2006/relationships/tags" Target="../tags/tag179.xml"/><Relationship Id="rId5" Type="http://schemas.openxmlformats.org/officeDocument/2006/relationships/image" Target="../media/image26.jpeg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image" Target="../media/image1.png"/><Relationship Id="rId1" Type="http://schemas.openxmlformats.org/officeDocument/2006/relationships/tags" Target="../tags/tag176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image" Target="../media/image1.png"/><Relationship Id="rId1" Type="http://schemas.openxmlformats.org/officeDocument/2006/relationships/tags" Target="../tags/tag18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85.xml"/><Relationship Id="rId2" Type="http://schemas.openxmlformats.org/officeDocument/2006/relationships/image" Target="../media/image1.png"/><Relationship Id="rId19" Type="http://schemas.openxmlformats.org/officeDocument/2006/relationships/tags" Target="../tags/tag84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7.xml"/><Relationship Id="rId2" Type="http://schemas.openxmlformats.org/officeDocument/2006/relationships/image" Target="../media/image1.png"/><Relationship Id="rId1" Type="http://schemas.openxmlformats.org/officeDocument/2006/relationships/tags" Target="../tags/tag8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9.xml"/><Relationship Id="rId2" Type="http://schemas.openxmlformats.org/officeDocument/2006/relationships/image" Target="../media/image1.png"/><Relationship Id="rId1" Type="http://schemas.openxmlformats.org/officeDocument/2006/relationships/tags" Target="../tags/tag8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1.xml"/><Relationship Id="rId2" Type="http://schemas.openxmlformats.org/officeDocument/2006/relationships/image" Target="../media/image1.png"/><Relationship Id="rId1" Type="http://schemas.openxmlformats.org/officeDocument/2006/relationships/tags" Target="../tags/tag9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3.xml"/><Relationship Id="rId2" Type="http://schemas.openxmlformats.org/officeDocument/2006/relationships/image" Target="../media/image1.png"/><Relationship Id="rId1" Type="http://schemas.openxmlformats.org/officeDocument/2006/relationships/tags" Target="../tags/tag9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97.xml"/><Relationship Id="rId6" Type="http://schemas.openxmlformats.org/officeDocument/2006/relationships/image" Target="../media/image3.png"/><Relationship Id="rId5" Type="http://schemas.openxmlformats.org/officeDocument/2006/relationships/tags" Target="../tags/tag96.xml"/><Relationship Id="rId4" Type="http://schemas.openxmlformats.org/officeDocument/2006/relationships/image" Target="../media/image2.png"/><Relationship Id="rId3" Type="http://schemas.openxmlformats.org/officeDocument/2006/relationships/tags" Target="../tags/tag95.xml"/><Relationship Id="rId2" Type="http://schemas.openxmlformats.org/officeDocument/2006/relationships/image" Target="../media/image1.png"/><Relationship Id="rId1" Type="http://schemas.openxmlformats.org/officeDocument/2006/relationships/tags" Target="../tags/tag9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0.xml"/><Relationship Id="rId4" Type="http://schemas.openxmlformats.org/officeDocument/2006/relationships/image" Target="../media/image4.png"/><Relationship Id="rId3" Type="http://schemas.openxmlformats.org/officeDocument/2006/relationships/tags" Target="../tags/tag99.xml"/><Relationship Id="rId2" Type="http://schemas.openxmlformats.org/officeDocument/2006/relationships/image" Target="../media/image1.png"/><Relationship Id="rId1" Type="http://schemas.openxmlformats.org/officeDocument/2006/relationships/tags" Target="../tags/tag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30860" y="1551305"/>
            <a:ext cx="11169015" cy="37693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5400" b="1" dirty="0">
                <a:latin typeface="+mj-lt"/>
                <a:ea typeface="宋体" panose="02010600030101010101" pitchFamily="2" charset="-122"/>
                <a:cs typeface="+mj-cs"/>
                <a:sym typeface="+mn-ea"/>
              </a:rPr>
              <a:t>         </a:t>
            </a:r>
            <a:r>
              <a:rPr lang="zh-CN" altLang="en-US" sz="66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心肺复苏（</a:t>
            </a:r>
            <a:r>
              <a:rPr lang="en-US" altLang="zh-CN" sz="66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CPR</a:t>
            </a:r>
            <a:r>
              <a:rPr lang="zh-CN" altLang="en-US" sz="66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br>
              <a:rPr lang="zh-CN" altLang="en-US" sz="66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b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</a:b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          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               </a:t>
            </a:r>
            <a:r>
              <a:rPr lang="zh-CN" altLang="en-US" sz="2000" dirty="0">
                <a:solidFill>
                  <a:srgbClr val="00897E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 </a:t>
            </a:r>
            <a:r>
              <a:rPr lang="zh-CN" altLang="en-US" sz="2800" b="1" dirty="0">
                <a:solidFill>
                  <a:srgbClr val="00897E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成人、儿童和新生儿</a:t>
            </a:r>
            <a:endParaRPr lang="zh-CN" altLang="en-US" sz="2800" b="1" dirty="0">
              <a:solidFill>
                <a:srgbClr val="00897E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200775" y="3696970"/>
            <a:ext cx="881380" cy="0"/>
          </a:xfrm>
          <a:prstGeom prst="line">
            <a:avLst/>
          </a:prstGeom>
          <a:ln w="28575" cmpd="sng">
            <a:solidFill>
              <a:srgbClr val="00897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0645" y="768985"/>
            <a:ext cx="6381115" cy="2825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三、按压姿势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1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操作者双膝跪地，以髋关节为支点、腰部挺直，用上半身的重量往下压（杠杆原理），而不是靠两个手臂的力量发力；因此双臂必须绷直，肩、肘、腕三关节呈一条直线（尤其肘关节不得弯曲）；并且手臂这条直线须与病人胸部形成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90°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直角、不得倾斜，操作者以自身重量垂直向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下按压；按压过程要求平稳、有规律，用力均匀，不可使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用瞬间力量，不得进行冲击式按压。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60045" marR="0" lvl="1" indent="28448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lang="zh-CN" altLang="en-US" kern="0">
              <a:ln>
                <a:noFill/>
              </a:ln>
              <a:effectLst/>
              <a:uLnTx/>
              <a:uFillTx/>
              <a:latin typeface="Calibri" panose="020F0502020204030204" charset="0"/>
              <a:ea typeface="华文中宋" panose="02010600040101010101" pitchFamily="2" charset="-122"/>
              <a:sym typeface="+mn-ea"/>
            </a:endParaRPr>
          </a:p>
        </p:txBody>
      </p:sp>
      <p:pic>
        <p:nvPicPr>
          <p:cNvPr id="17411" name="图片 20482" descr="200861820183314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6887210" y="1461135"/>
            <a:ext cx="4812665" cy="39490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0645" y="768985"/>
            <a:ext cx="6381115" cy="2825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四、用力按压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1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按压深度要使病人胸骨下陷大于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厘米（对成人大约施加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～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30kg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的力量），简便、直观的评估指标为每次按压都能触摸到病人颈动脉的搏动，或者面色逐步变红润；每次按压后手臂的力量都要松开，保证压力释放、充分放松，让胸廓完全弹回。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60045" marR="0" lvl="1" indent="28448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lang="zh-CN" altLang="en-US" kern="0">
              <a:ln>
                <a:noFill/>
              </a:ln>
              <a:effectLst/>
              <a:uLnTx/>
              <a:uFillTx/>
              <a:latin typeface="Calibri" panose="020F0502020204030204" charset="0"/>
              <a:ea typeface="华文中宋" panose="0201060004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38" t="2028" r="1188"/>
          <a:stretch>
            <a:fillRect/>
          </a:stretch>
        </p:blipFill>
        <p:spPr>
          <a:xfrm>
            <a:off x="3673475" y="3056890"/>
            <a:ext cx="7969250" cy="286956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0645" y="768985"/>
            <a:ext cx="11789410" cy="38754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五、快速按压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1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lvl="1" eaLnBrk="1" hangingPunct="1">
              <a:buFontTx/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按压频率要大于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100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次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/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分钟，但由于还要交替做人工呼吸，故每分钟不可能压够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100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次。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eaLnBrk="1" hangingPunct="1">
              <a:buFont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具体地说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18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秒钟要完成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次按压，即每次按压用时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0.6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秒，往下按压与向上放松的时间要保持相等，各用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0.3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秒钟的时间；通过数数来掌握节奏，（如“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01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02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03</a:t>
            </a:r>
            <a:r>
              <a:rPr lang="en-US" altLang="zh-CN" dirty="0">
                <a:ea typeface="黑体" panose="02010609060101010101" pitchFamily="49" charset="-122"/>
                <a:sym typeface="+mn-ea"/>
              </a:rPr>
              <a:t>…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11</a:t>
            </a:r>
            <a:r>
              <a:rPr lang="en-US" altLang="zh-CN" dirty="0">
                <a:ea typeface="黑体" panose="02010609060101010101" pitchFamily="49" charset="-122"/>
                <a:sym typeface="+mn-ea"/>
              </a:rPr>
              <a:t>…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30”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，建议大声地数出来。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60045" marR="0" lvl="1" indent="28448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lang="zh-CN" altLang="en-US" kern="0">
              <a:ln>
                <a:noFill/>
              </a:ln>
              <a:effectLst/>
              <a:uLnTx/>
              <a:uFillTx/>
              <a:latin typeface="Calibri" panose="020F0502020204030204" charset="0"/>
              <a:ea typeface="华文中宋" panose="02010600040101010101" pitchFamily="2" charset="-122"/>
              <a:sym typeface="+mn-ea"/>
            </a:endParaRPr>
          </a:p>
        </p:txBody>
      </p:sp>
      <p:pic>
        <p:nvPicPr>
          <p:cNvPr id="4" name="图片 3" descr="v2-2ddb168f9a46419bc40f3c7f5695f679_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290" y="3030855"/>
            <a:ext cx="5334000" cy="30003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0645" y="768985"/>
            <a:ext cx="11789410" cy="2018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六、</a:t>
            </a: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徒手开放气道（A）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1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381000" indent="-381000" eaLnBrk="1" hangingPunct="1">
              <a:buFontTx/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按完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次后观察口腔有无异物，如有应马上将病人头转向一侧，用手指清除干净；然后用“压头抬颏”法开放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381000" indent="-381000" eaLnBrk="1" hangingPunct="1">
              <a:buFont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气道，解除昏迷者的舌根后坠，从而保持呼吸道畅通；要求头后仰动作规范、温柔，一步做到位（病人下颌、耳廓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381000" indent="-381000" eaLnBrk="1" hangingPunct="1">
              <a:buFont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之间的联线与地面保持垂直）。</a:t>
            </a:r>
            <a:endParaRPr lang="zh-CN" altLang="en-US" kern="0">
              <a:ln>
                <a:noFill/>
              </a:ln>
              <a:effectLst/>
              <a:uLnTx/>
              <a:uFillTx/>
              <a:latin typeface="Calibri" panose="020F0502020204030204" charset="0"/>
              <a:ea typeface="华文中宋" panose="0201060004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718"/>
          <a:stretch>
            <a:fillRect/>
          </a:stretch>
        </p:blipFill>
        <p:spPr>
          <a:xfrm>
            <a:off x="2160270" y="3287395"/>
            <a:ext cx="6724650" cy="27235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0645" y="768985"/>
            <a:ext cx="11789410" cy="2018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七、</a:t>
            </a: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口对口人工呼吸（B）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1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dirty="0">
                <a:ea typeface="黑体" panose="02010609060101010101" pitchFamily="49" charset="-122"/>
                <a:sym typeface="+mn-ea"/>
              </a:rPr>
              <a:t>保持气道开放，救护人用放在病人前额的手的拇指和食指捏紧病人的鼻翼，以防气体从鼻孔逸出。救护人先深吸一口气，用双唇包严病人口唇四周，再缓慢持续将气体吹入，同时观察病人胸部起伏。吹气完毕，救护人松开捏鼻手指，侧头吸入新鲜空气，准备进行下次操作。</a:t>
            </a:r>
            <a:endParaRPr lang="zh-CN" altLang="en-US" kern="0">
              <a:ln>
                <a:noFill/>
              </a:ln>
              <a:effectLst/>
              <a:uLnTx/>
              <a:uFillTx/>
              <a:latin typeface="Calibri" panose="020F0502020204030204" charset="0"/>
              <a:ea typeface="华文中宋" panose="0201060004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774"/>
          <a:stretch>
            <a:fillRect/>
          </a:stretch>
        </p:blipFill>
        <p:spPr>
          <a:xfrm>
            <a:off x="2566035" y="2787650"/>
            <a:ext cx="6819265" cy="31146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0645" y="768985"/>
            <a:ext cx="11789410" cy="2018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口对口吹气方法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1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Tx/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单人操作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立即由操作者口对口通气二次，用时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秒钟（缓缓吹气各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秒、中间换气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秒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)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以看到患者胸部起伏为人工呼吸有效指标，只要一看见胸廓抬起，便可停止吹气。</a:t>
            </a:r>
            <a:endParaRPr lang="zh-CN" altLang="en-US" kern="0">
              <a:ln>
                <a:noFill/>
              </a:ln>
              <a:effectLst/>
              <a:uLnTx/>
              <a:uFillTx/>
              <a:latin typeface="Calibri" panose="020F0502020204030204" charset="0"/>
              <a:ea typeface="华文中宋" panose="0201060004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98165" y="2615565"/>
            <a:ext cx="5326380" cy="37973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0645" y="768985"/>
            <a:ext cx="11789410" cy="33559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面罩球囊通气方法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1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采用左手“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E—C”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手法固定、扣紧氧气面罩，右手使用简易呼吸器捏皮球通气二次，用时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秒钟（缓缓吹气各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秒、中间换气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秒）；以看到患者胸部起伏为人工呼吸有效指标，只要一看见胸廓抬起，便可停止吹气；每通气两次后，护士将氧气面罩稍微移开病人面部，但仍然保持开放气道的头后仰姿势。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通气两次后单人操作时医生继续胸外按压及人工呼吸；按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30:2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比例循环进行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个周期。（每次按压都要重新定位）双人配合操作一人进行胸外按压，另一人使用球囊面罩或进行人工呼吸，（只要手一直没有离开患者胸壁就不用重新定位）。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华文中宋" panose="02010600040101010101" pitchFamily="2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23557" name="图片 48133" descr="图片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27450" y="3339465"/>
            <a:ext cx="4495800" cy="315118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0645" y="768985"/>
            <a:ext cx="11849735" cy="50304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八、</a:t>
            </a: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交替进行胸外按压与人工呼吸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1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381000" indent="-381000" eaLnBrk="1" hangingPunct="1">
              <a:buFontTx/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成人交替的比例为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（不论单人法或双人法抢救），即每按压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次接替吹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口气；心肺复苏是从胸外按压开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381000" indent="-381000" eaLnBrk="1" hangingPunct="1">
              <a:buFont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始的，故交替比例按压在先、吹气在后，最后一定结束于吹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口气；胸外按压比人工呼吸更加重要，国际指南推荐就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381000" indent="-381000" eaLnBrk="1" hangingPunct="1">
              <a:buFont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是要多压少吹（多动手少动口），持续不断地进行胸外心脏按压，应尽量减少中断按压的时间，如果不得不暂停胸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381000" indent="-381000" eaLnBrk="1" hangingPunct="1">
              <a:buFont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外按压时，中断的时间不能超过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秒钟。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381000" indent="-381000" eaLnBrk="1" hangingPunct="1">
              <a:buFontTx/>
              <a:buNone/>
            </a:pP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381000" indent="-381000" eaLnBrk="1" hangingPunct="1">
              <a:buFontTx/>
              <a:buNone/>
            </a:pP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381000" indent="-381000" eaLnBrk="1" hangingPunct="1">
              <a:buFontTx/>
              <a:buNone/>
            </a:pPr>
            <a:endParaRPr lang="zh-CN" altLang="en-US" b="1" kern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381000" indent="-381000" eaLnBrk="1" hangingPunct="1">
              <a:buFontTx/>
              <a:buNone/>
            </a:pPr>
            <a:r>
              <a:rPr lang="en-US" altLang="zh-CN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九、检查评估：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buFontTx/>
              <a:buNone/>
            </a:pPr>
            <a:endParaRPr lang="zh-CN" altLang="en-US" sz="2800" b="1" kern="0" dirty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buFontTx/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首轮做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个周期的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，历时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分钟（〔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18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＋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＋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秒〕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×5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），然后检查患者呼吸和颈动脉搏动，评估基础生命支持的抢救效果（评估时间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秒）；如果仍然没有呼吸、脉搏，说明徒手心肺复苏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ABC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三步曲失败，应即刻进入第四步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D→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电击除颤或继续行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CPR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81000" indent="-381000" eaLnBrk="1" hangingPunct="1">
              <a:buFontTx/>
              <a:buNone/>
            </a:pPr>
            <a:endParaRPr lang="zh-CN" altLang="en-US" kern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381000" indent="-381000" eaLnBrk="1" hangingPunct="1">
              <a:buFontTx/>
              <a:buNone/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抢救病人时，一般不要中断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CPR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，不要搬动病人，就地抢救。如一定要中断按压或搬动，则做好一切准备后，至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381000" indent="-381000" eaLnBrk="1" hangingPunct="1">
              <a:buFontTx/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少做完一个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CPR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周期后（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个循环），暂停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CPR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，立即打电话寻求支援或搬动，中断时间越短越好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kern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85620" y="2760345"/>
            <a:ext cx="8620760" cy="1458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儿童心肺复苏基本步骤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1280" y="768985"/>
            <a:ext cx="6381115" cy="1740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婴儿和儿童CPR程序：C-A-B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dirty="0">
              <a:latin typeface="Tahoma" panose="020B0604030504040204" pitchFamily="34" charset="0"/>
              <a:ea typeface="楷体_GB2312" pitchFamily="49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A—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开放气道（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Airway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B—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建立呼吸（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Breathing/ Ventilations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C—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胸外按压（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Chest compressions/ Circulation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zh-CN" altLang="en-US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990" y="2395220"/>
            <a:ext cx="11017250" cy="1374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循环评估:≥5秒、≤10秒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/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专业急救人员：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应在十秒钟之内，检查患儿脉搏情况，如果十秒内没有明确触摸到脉搏，应开始进行心肺复苏。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非急救人员：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不要求检查脉搏和循环状态，立即进行胸外心脏按压后人工呼吸，并紧接立即行三个循环的CPR。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6568" name="文本占位符 66567"/>
          <p:cNvPicPr>
            <a:picLocks noChangeAspect="1"/>
          </p:cNvPicPr>
          <p:nvPr>
            <p:ph type="body" sz="half" idx="1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78330" y="3980815"/>
            <a:ext cx="2787015" cy="2299335"/>
          </a:xfrm>
        </p:spPr>
      </p:pic>
      <p:pic>
        <p:nvPicPr>
          <p:cNvPr id="66571" name="文本占位符 6657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29855" y="3769995"/>
            <a:ext cx="2787015" cy="2301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885045" y="4658360"/>
            <a:ext cx="2252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一岁以上：颈动脉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90645" y="4658360"/>
            <a:ext cx="30397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一岁以下：肱动脉、股动脉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51485" y="2951480"/>
            <a:ext cx="11045825" cy="18446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CPR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是指在心跳呼吸骤停的情况下所采取的一系列急救措施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CPR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的目的是使心脏、肺脏恢复正常功能，使生命得以维持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3250" y="839470"/>
            <a:ext cx="8756015" cy="12636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eaLnBrk="1" hangingPunct="1"/>
            <a:r>
              <a:rPr lang="zh-CN" altLang="en-US" sz="32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认识心肺复苏</a:t>
            </a:r>
            <a:endParaRPr lang="zh-CN" altLang="en-US" sz="3200" b="1" dirty="0">
              <a:solidFill>
                <a:srgbClr val="00897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3250" y="1454150"/>
            <a:ext cx="5270500" cy="405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3"/>
            <a:r>
              <a:rPr lang="zh-CN" altLang="en-US" b="1" dirty="0">
                <a:solidFill>
                  <a:srgbClr val="00897E"/>
                </a:solidFill>
                <a:sym typeface="+mn-ea"/>
              </a:rPr>
              <a:t>心肺复苏</a:t>
            </a:r>
            <a:r>
              <a:rPr lang="en-US" altLang="zh-CN" b="1" dirty="0">
                <a:solidFill>
                  <a:srgbClr val="00897E"/>
                </a:solidFill>
                <a:sym typeface="+mn-ea"/>
              </a:rPr>
              <a:t>(cardiopulmonaryresuscitation,CPR)</a:t>
            </a:r>
            <a:endParaRPr lang="en-US" altLang="zh-CN" b="1" dirty="0">
              <a:solidFill>
                <a:srgbClr val="00897E"/>
              </a:solidFill>
              <a:sym typeface="+mn-ea"/>
            </a:endParaRPr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1280" y="768985"/>
            <a:ext cx="6381115" cy="6121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循环的评估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dirty="0">
              <a:latin typeface="Tahoma" panose="020B0604030504040204" pitchFamily="34" charset="0"/>
              <a:ea typeface="楷体_GB2312" pitchFamily="49" charset="-12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zh-CN" altLang="en-US" b="1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3795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457200" y="1516380"/>
            <a:ext cx="8229600" cy="14776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无脉搏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不能确定是否触及脉搏：</a:t>
            </a:r>
            <a:r>
              <a:rPr lang="zh-CN" altLang="en-US" sz="1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立即胸外按压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心跳存在而无自主呼吸：</a:t>
            </a:r>
            <a:r>
              <a:rPr lang="zh-CN" altLang="en-US" sz="1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给</a:t>
            </a:r>
            <a:r>
              <a:rPr lang="en-US" altLang="zh-CN" sz="1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12—20</a:t>
            </a:r>
            <a:r>
              <a:rPr lang="zh-CN" altLang="en-US" sz="1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次</a:t>
            </a:r>
            <a:r>
              <a:rPr lang="en-US" altLang="zh-CN" sz="1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/</a:t>
            </a:r>
            <a:r>
              <a:rPr lang="zh-CN" altLang="en-US" sz="1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分的人工呼吸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无循环征象（心率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&lt;60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次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分，而且伴低灌注）：</a:t>
            </a:r>
            <a:r>
              <a:rPr lang="zh-CN" altLang="en-US" sz="1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立即开始胸外心脏按压</a:t>
            </a:r>
            <a:endParaRPr lang="zh-CN" altLang="en-US" sz="1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文本占位符 4506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11700" y="2691765"/>
            <a:ext cx="2768600" cy="1951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55" name="图片 2" descr="IMG_2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81280" y="768985"/>
            <a:ext cx="10209530" cy="6121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C—胸外按压（Chest compressions/ Circulation）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dirty="0">
              <a:latin typeface="Tahoma" panose="020B0604030504040204" pitchFamily="34" charset="0"/>
              <a:ea typeface="楷体_GB2312" pitchFamily="49" charset="-12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zh-CN" altLang="en-US" b="1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3795" name="内容占位符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856615" y="1381125"/>
            <a:ext cx="2945130" cy="14776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双手环抱拇指按压法</a:t>
            </a:r>
            <a:endParaRPr lang="zh-CN" altLang="en-US" sz="1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两手掌及四手指托住两侧背部，双手大拇指按压胸骨下三分之一处。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067" name="文本占位符 45066"/>
          <p:cNvPicPr>
            <a:picLocks noChangeAspect="1"/>
          </p:cNvPicPr>
          <p:nvPr>
            <p:ph type="body" sz="half" idx="2"/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47750" y="2691765"/>
            <a:ext cx="2510155" cy="1740535"/>
          </a:xfrm>
        </p:spPr>
      </p:pic>
      <p:sp>
        <p:nvSpPr>
          <p:cNvPr id="2" name="文本框 1"/>
          <p:cNvSpPr txBox="1"/>
          <p:nvPr/>
        </p:nvSpPr>
        <p:spPr>
          <a:xfrm>
            <a:off x="4613910" y="1381125"/>
            <a:ext cx="307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单手按压法</a:t>
            </a:r>
            <a:r>
              <a:rPr lang="en-US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—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儿童（适用于</a:t>
            </a:r>
            <a:r>
              <a:rPr lang="en-US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1—8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岁）</a:t>
            </a:r>
            <a:endParaRPr lang="zh-CN" altLang="en-US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手掌根部置于胸骨下半段，手掌根的长轴与胸骨的长轴一致 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56905" y="1381125"/>
            <a:ext cx="34467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双手按压法—青少年（适用于8岁以上）</a:t>
            </a:r>
            <a:endParaRPr kumimoji="0" lang="zh-CN" altLang="en-US" i="0" u="none" strike="noStrike" cap="none" spc="0" normalizeH="0" baseline="0" noProof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手掌根部重叠放在另一手背上，十指相扣。下面手的手指抬起，手掌根部垂直按压胸骨下半部。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endParaRPr lang="zh-CN" altLang="en-US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46093" name="文本占位符 4609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25585" y="3546475"/>
            <a:ext cx="2353945" cy="320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0645" y="4643120"/>
            <a:ext cx="904494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  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按压深度至少为胸部前后径的三分之一（婴儿大约为4cm、儿童大约为5cm，青少年至少5cm,但不超过6cm）。</a:t>
            </a:r>
            <a:endParaRPr lang="zh-CN" altLang="en-US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按压频率至少为100次/分，即100至120次/分，每一次按压后让胸廓充分回弹以保障心脏血流的充盈。</a:t>
            </a:r>
            <a:endParaRPr lang="zh-CN" altLang="en-US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eaLnBrk="1" hangingPunct="1"/>
            <a:r>
              <a:rPr lang="en-US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按压通气比：一人进行儿童心肺复苏：30:2  </a:t>
            </a:r>
            <a:endParaRPr lang="zh-CN" altLang="en-US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eaLnBrk="1" hangingPunct="1"/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 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二人进行小婴儿或者是儿童心肺复苏：15:2</a:t>
            </a:r>
            <a:endParaRPr lang="zh-CN" altLang="en-US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C0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1280" y="768985"/>
            <a:ext cx="12110720" cy="975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eaLnBrk="1" hangingPunct="1"/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A—开放气道（Airway）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保持呼吸道通畅：清除气道内分泌物、异物或呕吐物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dirty="0">
              <a:latin typeface="Tahoma" panose="020B0604030504040204" pitchFamily="34" charset="0"/>
              <a:ea typeface="楷体_GB2312" pitchFamily="49" charset="-122"/>
            </a:endParaRPr>
          </a:p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b="1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3725" y="1961515"/>
            <a:ext cx="3907790" cy="1638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仰头抬颏法（无颈椎外伤）</a:t>
            </a:r>
            <a:endParaRPr lang="zh-CN" altLang="en-US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用一只手的小鱼际（手掌外侧缘）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部位置于患儿前额，另一只手的食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指、中指置于下颏将下颌骨上提，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使下颌角与耳垂的连线和地面垂直；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注意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手指不要压颏下软组织，以免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阻塞气道。</a:t>
            </a:r>
            <a:endParaRPr lang="zh-CN" altLang="en-US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8140" name="文本占位符 48139"/>
          <p:cNvPicPr>
            <a:picLocks noChangeAspect="1"/>
          </p:cNvPicPr>
          <p:nvPr>
            <p:ph type="body" sz="half" idx="2"/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3115" y="3901440"/>
            <a:ext cx="3264535" cy="2527300"/>
          </a:xfrm>
        </p:spPr>
      </p:pic>
      <p:sp>
        <p:nvSpPr>
          <p:cNvPr id="10" name="文本框 9"/>
          <p:cNvSpPr txBox="1"/>
          <p:nvPr/>
        </p:nvSpPr>
        <p:spPr>
          <a:xfrm>
            <a:off x="7334885" y="1961515"/>
            <a:ext cx="4471670" cy="1468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托颌法（有颈椎外伤）</a:t>
            </a:r>
            <a:endParaRPr lang="zh-CN" altLang="en-US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将双手放置在患儿头部两侧，握住下颌角向上托下颌，使头部后仰程度为下颌角与耳垂连线和地面成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60°(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儿童）或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30°(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婴儿） 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48136" name="文本占位符 481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413625" y="3901440"/>
            <a:ext cx="3924300" cy="25285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1280" y="768985"/>
            <a:ext cx="7032625" cy="4559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eaLnBrk="1" hangingPunct="1"/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B—建立呼吸（Breathing/ Ventilations）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dirty="0">
              <a:latin typeface="Tahoma" panose="020B0604030504040204" pitchFamily="34" charset="0"/>
              <a:ea typeface="楷体_GB2312" pitchFamily="49" charset="-122"/>
            </a:endParaRPr>
          </a:p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b="1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9865" y="1567180"/>
            <a:ext cx="4064000" cy="20288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口对口人工呼吸：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182880" lvl="0" indent="-18288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方式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&lt;1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—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口对口鼻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182880" lvl="0" indent="-18288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&gt;1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—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口对口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182880" lvl="0" indent="-18288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频率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：儿童或婴儿：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12-20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次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/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182880" lvl="0" indent="-18288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有效的人工呼吸即胸廓抬举）</a:t>
            </a:r>
            <a:endParaRPr lang="zh-CN" altLang="en-US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53865" y="1567180"/>
            <a:ext cx="4064000" cy="1364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球囊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-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面罩通气：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182880" lvl="0" indent="-18288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无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储氧装置：提供</a:t>
            </a:r>
            <a:r>
              <a:rPr lang="en-US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30-40%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氧浓度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182880" lvl="0" indent="-18288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有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储氧装置：提供</a:t>
            </a:r>
            <a:r>
              <a:rPr lang="en-US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60-95%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氧浓度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43595" y="1567180"/>
            <a:ext cx="2870835" cy="1493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注意：左手</a:t>
            </a:r>
            <a:r>
              <a:rPr lang="en-US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EC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手法固定面罩（</a:t>
            </a:r>
            <a:r>
              <a:rPr lang="en-US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E-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开放气道、</a:t>
            </a:r>
            <a:r>
              <a:rPr lang="en-US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C-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固定面罩），用右手挤压气囊，挤压球囊的</a:t>
            </a:r>
            <a:r>
              <a:rPr lang="en-US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1/2-2/3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，胸廓扩张超过一秒。</a:t>
            </a:r>
            <a:endParaRPr lang="zh-CN" altLang="en-US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49158" name="文本占位符 49157"/>
          <p:cNvPicPr>
            <a:picLocks noChangeAspect="1"/>
          </p:cNvPicPr>
          <p:nvPr>
            <p:ph type="body" sz="half" idx="1"/>
            <p:custDataLst>
              <p:tags r:id="rId4"/>
            </p:custDataLst>
          </p:nvPr>
        </p:nvPicPr>
        <p:blipFill>
          <a:blip r:embed="rId5"/>
          <a:srcRect r="792" b="1701"/>
          <a:stretch>
            <a:fillRect/>
          </a:stretch>
        </p:blipFill>
        <p:spPr>
          <a:xfrm>
            <a:off x="452755" y="3429000"/>
            <a:ext cx="3103880" cy="2751455"/>
          </a:xfrm>
        </p:spPr>
      </p:pic>
      <p:pic>
        <p:nvPicPr>
          <p:cNvPr id="56327" name="文本占位符 563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435475" y="3429000"/>
            <a:ext cx="3101340" cy="27444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9" name="文本占位符 563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014335" y="3403600"/>
            <a:ext cx="3101340" cy="27444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01625" y="768985"/>
            <a:ext cx="11558905" cy="37331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/>
            </a:pPr>
            <a:r>
              <a:rPr lang="en-US" altLang="zh-CN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机械通气：</a:t>
            </a:r>
            <a:r>
              <a:rPr lang="zh-CN" altLang="en-US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什么时候需要气管插管，机械通气？</a:t>
            </a:r>
            <a:endParaRPr kumimoji="0" lang="zh-CN" altLang="en-US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/>
            </a:pPr>
            <a:r>
              <a:rPr lang="en-US" altLang="zh-CN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       1</a:t>
            </a:r>
            <a:r>
              <a:rPr lang="zh-CN" altLang="en-US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、当需要持久通气时。</a:t>
            </a:r>
            <a:r>
              <a:rPr lang="en-US" altLang="zh-CN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、当面罩吸氧不能提供足够通气时。</a:t>
            </a:r>
            <a:endParaRPr lang="zh-CN" altLang="en-US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/>
            </a:pPr>
            <a:endParaRPr lang="zh-CN" altLang="en-US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D：体外除颤：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发生室颤和无脉性的室速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eaLnBrk="1" hangingPunct="1"/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E：评估复苏效果：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每</a:t>
            </a:r>
            <a:r>
              <a:rPr lang="en-US" altLang="zh-CN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个循环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或者</a:t>
            </a:r>
            <a:r>
              <a:rPr lang="zh-CN" altLang="en-US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每</a:t>
            </a:r>
            <a:r>
              <a:rPr lang="en-US" altLang="zh-CN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分钟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检查一次脉搏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           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可触及到大动脉的搏动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           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可出现自主呼吸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           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脸色由紫绀变红润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           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散大的瞳孔开始回缩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dirty="0">
              <a:latin typeface="Tahoma" panose="020B0604030504040204" pitchFamily="34" charset="0"/>
              <a:ea typeface="楷体_GB2312" pitchFamily="49" charset="-122"/>
            </a:endParaRPr>
          </a:p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b="1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1280" y="768985"/>
            <a:ext cx="7032625" cy="4559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eaLnBrk="1" hangingPunct="1"/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简易呼吸器的使用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dirty="0">
              <a:latin typeface="Tahoma" panose="020B0604030504040204" pitchFamily="34" charset="0"/>
              <a:ea typeface="楷体_GB2312" pitchFamily="49" charset="-122"/>
            </a:endParaRPr>
          </a:p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b="1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8300" y="1459865"/>
            <a:ext cx="5360035" cy="42043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1147" t="1442"/>
          <a:stretch>
            <a:fillRect/>
          </a:stretch>
        </p:blipFill>
        <p:spPr>
          <a:xfrm>
            <a:off x="6545580" y="1540510"/>
            <a:ext cx="4981575" cy="413575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1280" y="768985"/>
            <a:ext cx="7032625" cy="4559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eaLnBrk="1" hangingPunct="1"/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简易呼吸器的使用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dirty="0">
              <a:latin typeface="Tahoma" panose="020B0604030504040204" pitchFamily="34" charset="0"/>
              <a:ea typeface="楷体_GB2312" pitchFamily="49" charset="-122"/>
            </a:endParaRPr>
          </a:p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b="1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81922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7185" y="1459230"/>
            <a:ext cx="5260340" cy="4206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46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52845" y="1613535"/>
            <a:ext cx="5635625" cy="41865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1280" y="572135"/>
            <a:ext cx="11995785" cy="60432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eaLnBrk="1" hangingPunct="1"/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球体测试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Tx/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取下单向阀和储气阀，挤压球体，将手松开，球体应很快的自动弹回原状。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buFont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将出气口用手堵住，挤压球体时，将会发觉球体不易被压下。如果发觉球体慢慢地向下漏气，请检查进气阀是否组装正确。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二</a:t>
            </a:r>
            <a:r>
              <a:rPr lang="en-US" altLang="zh-CN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进气阀测试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将出气口用手堵住，挤压球体时，将会发觉球体不易被压下。如果发觉球体慢慢地向下漏气，请检查进气阀是否组装正确。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eaLnBrk="1" hangingPunct="1"/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三</a:t>
            </a:r>
            <a:r>
              <a:rPr lang="en-US" altLang="zh-CN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储气阀和储气袋测试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在患者接头处接上储气袋。挤压球体，鸭嘴阀会张开，使得储气袋膨胀，如储气袋没有膨胀，请检查是否组装正确、或储气袋漏气。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eaLnBrk="1" hangingPunct="1"/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四、储氧安全阀测试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将储氧阀和储氧袋接在一起，将气体吹入储氧阀，使储氧袋膨胀，将接头堵住，压缩储氧袋气体自储氧阀溢出。如未能觉到溢出时，请检查安装是否正确。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eaLnBrk="1" hangingPunct="1"/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五、简易呼吸器的使用</a:t>
            </a:r>
            <a:endParaRPr kumimoji="0" lang="zh-CN" altLang="en-US" sz="2800" b="1" i="0" u="none" strike="noStrike" kern="0" cap="none" spc="0" normalizeH="0" baseline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000" dirty="0"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sym typeface="Arial" panose="020B0604020202020204" pitchFamily="34" charset="0"/>
              </a:rPr>
              <a:t>  </a:t>
            </a:r>
            <a:r>
              <a:rPr lang="zh-CN" altLang="en-US" dirty="0">
                <a:sym typeface="Arial" panose="020B0604020202020204" pitchFamily="34" charset="0"/>
              </a:rPr>
              <a:t>观察单向阀（鸭嘴阀）是否正常工作；</a:t>
            </a:r>
            <a:endParaRPr lang="zh-CN" altLang="en-US" dirty="0"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dirty="0">
                <a:sym typeface="Arial" panose="020B0604020202020204" pitchFamily="34" charset="0"/>
              </a:rPr>
              <a:t>   </a:t>
            </a:r>
            <a:r>
              <a:rPr lang="zh-CN" altLang="en-US" dirty="0">
                <a:sym typeface="Arial" panose="020B0604020202020204" pitchFamily="34" charset="0"/>
              </a:rPr>
              <a:t>在呼气过程中，观察面罩内是否呈雾状；</a:t>
            </a:r>
            <a:endParaRPr lang="zh-CN" altLang="en-US" dirty="0"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dirty="0">
                <a:sym typeface="Arial" panose="020B0604020202020204" pitchFamily="34" charset="0"/>
              </a:rPr>
              <a:t>   </a:t>
            </a:r>
            <a:r>
              <a:rPr lang="zh-CN" altLang="en-US" dirty="0">
                <a:sym typeface="Arial" panose="020B0604020202020204" pitchFamily="34" charset="0"/>
              </a:rPr>
              <a:t>观察胃区是否胀气，避免过多气体挤压到胃部而影响呼吸的改善。</a:t>
            </a:r>
            <a:endParaRPr lang="zh-CN" altLang="en-US" dirty="0"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dirty="0">
                <a:sym typeface="Arial" panose="020B0604020202020204" pitchFamily="34" charset="0"/>
              </a:rPr>
              <a:t> </a:t>
            </a:r>
            <a:r>
              <a:rPr lang="en-US" altLang="zh-CN" dirty="0">
                <a:sym typeface="Arial" panose="020B0604020202020204" pitchFamily="34" charset="0"/>
              </a:rPr>
              <a:t>  </a:t>
            </a:r>
            <a:r>
              <a:rPr lang="zh-CN" altLang="en-US" dirty="0">
                <a:sym typeface="Arial" panose="020B0604020202020204" pitchFamily="34" charset="0"/>
              </a:rPr>
              <a:t>注意保持气道通畅，及时清理分泌物。</a:t>
            </a:r>
            <a:endParaRPr lang="zh-CN" altLang="en-US" dirty="0">
              <a:sym typeface="Arial" panose="020B0604020202020204" pitchFamily="34" charset="0"/>
            </a:endParaRPr>
          </a:p>
          <a:p>
            <a:pPr eaLnBrk="1" hangingPunct="1"/>
            <a:endParaRPr lang="en-US" altLang="zh-CN" dirty="0">
              <a:latin typeface="Tahoma" panose="020B0604030504040204" pitchFamily="34" charset="0"/>
              <a:ea typeface="楷体_GB2312" pitchFamily="49" charset="-122"/>
            </a:endParaRPr>
          </a:p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b="1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1280" y="768985"/>
            <a:ext cx="11995785" cy="5054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eaLnBrk="1" hangingPunct="1"/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面罩固定手法-单手“E-C”</a:t>
            </a:r>
            <a:r>
              <a:rPr lang="en-US" altLang="zh-CN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</a:t>
            </a: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二、面罩固定手法-双手“E-C”</a:t>
            </a: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b="1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88066" name="Picture 3"/>
          <p:cNvPicPr>
            <a:picLocks noGrp="1"/>
          </p:cNvPicPr>
          <p:nvPr>
            <p:ph idx="1"/>
            <p:custDataLst>
              <p:tags r:id="rId4"/>
            </p:custDataLst>
          </p:nvPr>
        </p:nvPicPr>
        <p:blipFill>
          <a:blip r:embed="rId5">
            <a:lum bright="30000"/>
          </a:blip>
          <a:srcRect b="-17"/>
          <a:stretch>
            <a:fillRect/>
          </a:stretch>
        </p:blipFill>
        <p:spPr>
          <a:xfrm>
            <a:off x="566420" y="1574165"/>
            <a:ext cx="5115600" cy="3515355"/>
          </a:xfrm>
        </p:spPr>
      </p:pic>
      <p:pic>
        <p:nvPicPr>
          <p:cNvPr id="89090" name="Picture 3"/>
          <p:cNvPicPr>
            <a:picLocks noGrp="1"/>
          </p:cNvPicPr>
          <p:nvPr>
            <p:custDataLst>
              <p:tags r:id="rId6"/>
            </p:custDataLst>
          </p:nvPr>
        </p:nvPicPr>
        <p:blipFill>
          <a:blip r:embed="rId7">
            <a:lum bright="24000"/>
          </a:blip>
          <a:srcRect r="20"/>
          <a:stretch>
            <a:fillRect/>
          </a:stretch>
        </p:blipFill>
        <p:spPr>
          <a:xfrm>
            <a:off x="6507480" y="1574165"/>
            <a:ext cx="5114290" cy="3513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271010" y="2278380"/>
            <a:ext cx="3701415" cy="11506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zh-CN" sz="66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谢谢聆听</a:t>
            </a:r>
            <a:endParaRPr lang="zh-CN" altLang="en-US" sz="6600" b="1">
              <a:solidFill>
                <a:srgbClr val="00897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Group 11"/>
          <p:cNvGrpSpPr/>
          <p:nvPr/>
        </p:nvGrpSpPr>
        <p:grpSpPr>
          <a:xfrm>
            <a:off x="4436428" y="4302443"/>
            <a:ext cx="5235575" cy="1231900"/>
            <a:chOff x="-114" y="2205"/>
            <a:chExt cx="6033" cy="1270"/>
          </a:xfrm>
        </p:grpSpPr>
        <p:sp>
          <p:nvSpPr>
            <p:cNvPr id="10" name="Oval 12"/>
            <p:cNvSpPr/>
            <p:nvPr>
              <p:custDataLst>
                <p:tags r:id="rId3"/>
              </p:custDataLst>
            </p:nvPr>
          </p:nvSpPr>
          <p:spPr>
            <a:xfrm>
              <a:off x="-114" y="3113"/>
              <a:ext cx="6033" cy="362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2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Oval 13"/>
            <p:cNvSpPr/>
            <p:nvPr>
              <p:custDataLst>
                <p:tags r:id="rId4"/>
              </p:custDataLst>
            </p:nvPr>
          </p:nvSpPr>
          <p:spPr>
            <a:xfrm>
              <a:off x="247" y="2205"/>
              <a:ext cx="5326" cy="1140"/>
            </a:xfrm>
            <a:prstGeom prst="ellipse">
              <a:avLst/>
            </a:prstGeom>
            <a:solidFill>
              <a:srgbClr val="F8F8F8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Oval 14"/>
            <p:cNvSpPr/>
            <p:nvPr>
              <p:custDataLst>
                <p:tags r:id="rId5"/>
              </p:custDataLst>
            </p:nvPr>
          </p:nvSpPr>
          <p:spPr>
            <a:xfrm>
              <a:off x="247" y="2205"/>
              <a:ext cx="5326" cy="111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Oval 15"/>
            <p:cNvSpPr/>
            <p:nvPr>
              <p:custDataLst>
                <p:tags r:id="rId6"/>
              </p:custDataLst>
            </p:nvPr>
          </p:nvSpPr>
          <p:spPr>
            <a:xfrm>
              <a:off x="838" y="2289"/>
              <a:ext cx="4144" cy="73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charset="0"/>
                  <a:ea typeface="华文中宋" panose="02010600040101010101" pitchFamily="2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600" b="1" noProof="0">
                  <a:ln>
                    <a:noFill/>
                  </a:ln>
                  <a:solidFill>
                    <a:srgbClr val="00897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每延长</a:t>
              </a:r>
              <a:r>
                <a:rPr lang="en-US" altLang="zh-CN" sz="1600" b="1" noProof="0">
                  <a:ln>
                    <a:noFill/>
                  </a:ln>
                  <a:solidFill>
                    <a:srgbClr val="00897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</a:t>
              </a:r>
              <a:r>
                <a:rPr lang="zh-CN" altLang="en-US" sz="1600" b="1" noProof="0">
                  <a:ln>
                    <a:noFill/>
                  </a:ln>
                  <a:solidFill>
                    <a:srgbClr val="00897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分钟抢救，存活率下降</a:t>
              </a:r>
              <a:r>
                <a:rPr lang="en-US" altLang="zh-CN" sz="1600" b="1" noProof="0">
                  <a:ln>
                    <a:noFill/>
                  </a:ln>
                  <a:solidFill>
                    <a:srgbClr val="00897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10%</a:t>
              </a:r>
              <a:endParaRPr lang="en-US" altLang="zh-CN" sz="1600" b="1" noProof="0" dirty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8223" name="Oval 17"/>
          <p:cNvSpPr/>
          <p:nvPr>
            <p:custDataLst>
              <p:tags r:id="rId7"/>
            </p:custDataLst>
          </p:nvPr>
        </p:nvSpPr>
        <p:spPr>
          <a:xfrm>
            <a:off x="3993515" y="3420745"/>
            <a:ext cx="784225" cy="781050"/>
          </a:xfrm>
          <a:prstGeom prst="ellipse">
            <a:avLst/>
          </a:prstGeom>
          <a:solidFill>
            <a:srgbClr val="00897E"/>
          </a:solidFill>
          <a:ln w="635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5pPr>
          </a:lstStyle>
          <a:p>
            <a:pPr marL="342900" lvl="0" indent="-342900" algn="ctr" eaLnBrk="1" hangingPunct="1">
              <a:buClr>
                <a:srgbClr val="E1B40C"/>
              </a:buClr>
              <a:buSzPct val="80000"/>
              <a:buNone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＞</a:t>
            </a: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90%</a:t>
            </a:r>
            <a:endParaRPr lang="en-US" altLang="zh-CN" sz="1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9" name="Oval 22"/>
          <p:cNvSpPr/>
          <p:nvPr>
            <p:custDataLst>
              <p:tags r:id="rId8"/>
            </p:custDataLst>
          </p:nvPr>
        </p:nvSpPr>
        <p:spPr>
          <a:xfrm>
            <a:off x="5279390" y="2879090"/>
            <a:ext cx="784225" cy="781050"/>
          </a:xfrm>
          <a:prstGeom prst="ellipse">
            <a:avLst/>
          </a:prstGeom>
          <a:solidFill>
            <a:srgbClr val="00897E"/>
          </a:solidFill>
          <a:ln w="635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5pPr>
          </a:lstStyle>
          <a:p>
            <a:pPr marL="342900" lvl="0" indent="-342900" algn="ctr" eaLnBrk="1" hangingPunct="1">
              <a:buClr>
                <a:srgbClr val="E1B40C"/>
              </a:buClr>
              <a:buSzPct val="8000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＞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60%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29" name="Oval 9"/>
          <p:cNvSpPr/>
          <p:nvPr>
            <p:custDataLst>
              <p:tags r:id="rId9"/>
            </p:custDataLst>
          </p:nvPr>
        </p:nvSpPr>
        <p:spPr>
          <a:xfrm>
            <a:off x="6719570" y="2700655"/>
            <a:ext cx="784225" cy="781050"/>
          </a:xfrm>
          <a:prstGeom prst="ellipse">
            <a:avLst/>
          </a:prstGeom>
          <a:solidFill>
            <a:srgbClr val="00897E"/>
          </a:solidFill>
          <a:ln w="635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5pPr>
          </a:lstStyle>
          <a:p>
            <a:pPr marL="342900" lvl="0" indent="-342900" algn="ctr" eaLnBrk="1" hangingPunct="1">
              <a:buClr>
                <a:srgbClr val="E1B40C"/>
              </a:buClr>
              <a:buSzPct val="8000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＞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40%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7" name="Oval 24"/>
          <p:cNvSpPr/>
          <p:nvPr>
            <p:custDataLst>
              <p:tags r:id="rId10"/>
            </p:custDataLst>
          </p:nvPr>
        </p:nvSpPr>
        <p:spPr>
          <a:xfrm>
            <a:off x="8073390" y="2851785"/>
            <a:ext cx="784225" cy="781050"/>
          </a:xfrm>
          <a:prstGeom prst="ellipse">
            <a:avLst/>
          </a:prstGeom>
          <a:solidFill>
            <a:srgbClr val="00897E"/>
          </a:solidFill>
          <a:ln w="635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5pPr>
          </a:lstStyle>
          <a:p>
            <a:pPr marL="342900" lvl="0" indent="-342900" algn="ctr" eaLnBrk="1" hangingPunct="1">
              <a:buClr>
                <a:srgbClr val="E1B40C"/>
              </a:buClr>
              <a:buSzPct val="8000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＞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20%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21" name="Oval 19"/>
          <p:cNvSpPr/>
          <p:nvPr>
            <p:custDataLst>
              <p:tags r:id="rId11"/>
            </p:custDataLst>
          </p:nvPr>
        </p:nvSpPr>
        <p:spPr>
          <a:xfrm>
            <a:off x="9074785" y="3242945"/>
            <a:ext cx="784225" cy="781050"/>
          </a:xfrm>
          <a:prstGeom prst="ellipse">
            <a:avLst/>
          </a:prstGeom>
          <a:solidFill>
            <a:srgbClr val="00897E"/>
          </a:solidFill>
          <a:ln w="635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charset="0"/>
                <a:ea typeface="华文中宋" panose="02010600040101010101" pitchFamily="2" charset="-122"/>
              </a:defRPr>
            </a:lvl5pPr>
          </a:lstStyle>
          <a:p>
            <a:pPr marL="342900" lvl="0" indent="-342900" algn="ctr" eaLnBrk="1" hangingPunct="1">
              <a:buClr>
                <a:srgbClr val="E1B40C"/>
              </a:buClr>
              <a:buSzPct val="80000"/>
              <a:buNone/>
            </a:pP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</a:rPr>
              <a:t>0%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右箭头 18"/>
          <p:cNvSpPr/>
          <p:nvPr/>
        </p:nvSpPr>
        <p:spPr>
          <a:xfrm rot="2160000">
            <a:off x="4609465" y="3937635"/>
            <a:ext cx="661035" cy="574675"/>
          </a:xfrm>
          <a:prstGeom prst="rightArrow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>
            <p:custDataLst>
              <p:tags r:id="rId12"/>
            </p:custDataLst>
          </p:nvPr>
        </p:nvSpPr>
        <p:spPr>
          <a:xfrm rot="3900000">
            <a:off x="5627370" y="3612515"/>
            <a:ext cx="661035" cy="574675"/>
          </a:xfrm>
          <a:prstGeom prst="rightArrow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>
            <p:custDataLst>
              <p:tags r:id="rId13"/>
            </p:custDataLst>
          </p:nvPr>
        </p:nvSpPr>
        <p:spPr>
          <a:xfrm rot="5400000">
            <a:off x="6735445" y="3456940"/>
            <a:ext cx="735330" cy="708660"/>
          </a:xfrm>
          <a:prstGeom prst="rightArrow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>
            <p:custDataLst>
              <p:tags r:id="rId14"/>
            </p:custDataLst>
          </p:nvPr>
        </p:nvSpPr>
        <p:spPr>
          <a:xfrm rot="6480000">
            <a:off x="7935595" y="3604895"/>
            <a:ext cx="661035" cy="574675"/>
          </a:xfrm>
          <a:prstGeom prst="rightArrow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>
            <p:custDataLst>
              <p:tags r:id="rId15"/>
            </p:custDataLst>
          </p:nvPr>
        </p:nvSpPr>
        <p:spPr>
          <a:xfrm rot="7320000">
            <a:off x="8792845" y="3934460"/>
            <a:ext cx="661035" cy="574675"/>
          </a:xfrm>
          <a:prstGeom prst="rightArrow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474470" y="2529205"/>
            <a:ext cx="1659255" cy="7905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lvl="0" indent="-342900" algn="ctr" eaLnBrk="1" hangingPunct="1">
              <a:lnSpc>
                <a:spcPct val="120000"/>
              </a:lnSpc>
              <a:buClr>
                <a:srgbClr val="E1B40C"/>
              </a:buClr>
              <a:buSz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心脏骤停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 algn="ctr" eaLnBrk="1" hangingPunct="1">
              <a:lnSpc>
                <a:spcPct val="120000"/>
              </a:lnSpc>
              <a:buClr>
                <a:srgbClr val="E1B40C"/>
              </a:buClr>
              <a:buSz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复苏时间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5" name="圆角矩形标注 24"/>
          <p:cNvSpPr/>
          <p:nvPr/>
        </p:nvSpPr>
        <p:spPr>
          <a:xfrm>
            <a:off x="3133725" y="2773680"/>
            <a:ext cx="1121410" cy="546100"/>
          </a:xfrm>
          <a:prstGeom prst="wedgeRoundRectCallou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26" name="圆角矩形标注 25"/>
          <p:cNvSpPr/>
          <p:nvPr>
            <p:custDataLst>
              <p:tags r:id="rId16"/>
            </p:custDataLst>
          </p:nvPr>
        </p:nvSpPr>
        <p:spPr>
          <a:xfrm>
            <a:off x="4879340" y="2195195"/>
            <a:ext cx="1121410" cy="546100"/>
          </a:xfrm>
          <a:prstGeom prst="wedgeRoundRectCallou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4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27" name="圆角矩形标注 26"/>
          <p:cNvSpPr/>
          <p:nvPr>
            <p:custDataLst>
              <p:tags r:id="rId17"/>
            </p:custDataLst>
          </p:nvPr>
        </p:nvSpPr>
        <p:spPr>
          <a:xfrm>
            <a:off x="6634480" y="2068195"/>
            <a:ext cx="1121410" cy="546100"/>
          </a:xfrm>
          <a:prstGeom prst="wedgeRoundRectCallou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6</a:t>
            </a:r>
            <a:r>
              <a:rPr lang="zh-CN" altLang="en-US"/>
              <a:t>分钟</a:t>
            </a:r>
            <a:endParaRPr lang="en-US" altLang="zh-CN"/>
          </a:p>
        </p:txBody>
      </p:sp>
      <p:sp>
        <p:nvSpPr>
          <p:cNvPr id="28" name="圆角矩形标注 27"/>
          <p:cNvSpPr/>
          <p:nvPr>
            <p:custDataLst>
              <p:tags r:id="rId18"/>
            </p:custDataLst>
          </p:nvPr>
        </p:nvSpPr>
        <p:spPr>
          <a:xfrm>
            <a:off x="8293735" y="2149475"/>
            <a:ext cx="1121410" cy="546100"/>
          </a:xfrm>
          <a:prstGeom prst="wedgeRoundRectCallou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8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29" name="圆角矩形标注 28"/>
          <p:cNvSpPr/>
          <p:nvPr>
            <p:custDataLst>
              <p:tags r:id="rId19"/>
            </p:custDataLst>
          </p:nvPr>
        </p:nvSpPr>
        <p:spPr>
          <a:xfrm>
            <a:off x="9883775" y="2741295"/>
            <a:ext cx="1121410" cy="546100"/>
          </a:xfrm>
          <a:prstGeom prst="wedgeRoundRectCallou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10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519045" y="3789045"/>
            <a:ext cx="14185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抢救成功率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26085" y="1005205"/>
            <a:ext cx="60960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基础生命支持</a:t>
            </a:r>
            <a:r>
              <a:rPr lang="en-US" altLang="zh-CN" sz="32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BLS</a:t>
            </a:r>
            <a:br>
              <a:rPr lang="en-US" altLang="zh-CN" sz="32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32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有四个步骤：</a:t>
            </a:r>
            <a:r>
              <a:rPr lang="en-US" altLang="zh-CN" sz="32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ABCD         CABD</a:t>
            </a:r>
            <a:endParaRPr lang="en-US" altLang="zh-CN" sz="3200" b="1" dirty="0">
              <a:solidFill>
                <a:srgbClr val="00897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41195" y="2604770"/>
            <a:ext cx="8309610" cy="2070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eaLnBrk="1" hangingPunct="1"/>
            <a:r>
              <a:rPr lang="en-US" altLang="zh-CN" sz="2400" kern="1100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</a:t>
            </a:r>
            <a:r>
              <a:rPr lang="en-US" altLang="zh-CN" sz="2400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2400" u="sng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</a:t>
            </a:r>
            <a:r>
              <a:rPr lang="en-US" altLang="zh-CN" sz="2400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irway             </a:t>
            </a:r>
            <a:r>
              <a:rPr lang="zh-CN" altLang="en-US" sz="2400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徒手开放气道</a:t>
            </a:r>
            <a:endParaRPr lang="zh-CN" altLang="en-US" sz="2400" kern="1100" dirty="0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sz="2400" kern="1100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</a:t>
            </a:r>
            <a:r>
              <a:rPr lang="en-US" altLang="zh-CN" sz="2400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2400" u="sng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</a:t>
            </a:r>
            <a:r>
              <a:rPr lang="en-US" altLang="zh-CN" sz="2400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reathing          </a:t>
            </a:r>
            <a:r>
              <a:rPr lang="zh-CN" altLang="en-US" sz="2400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口对口人工呼吸</a:t>
            </a:r>
            <a:endParaRPr lang="zh-CN" altLang="en-US" sz="2400" kern="1100" dirty="0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sz="2400" kern="1100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</a:t>
            </a:r>
            <a:r>
              <a:rPr lang="en-US" altLang="zh-CN" sz="2400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2400" u="sng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</a:t>
            </a:r>
            <a:r>
              <a:rPr lang="en-US" altLang="zh-CN" sz="2400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irculation        </a:t>
            </a:r>
            <a:r>
              <a:rPr lang="zh-CN" altLang="en-US" sz="2400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胸外心脏按压</a:t>
            </a:r>
            <a:endParaRPr lang="zh-CN" altLang="en-US" sz="2400" kern="1100" dirty="0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kern="1100" dirty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</a:t>
            </a:r>
            <a:r>
              <a:rPr lang="en-US" altLang="zh-CN" sz="2400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2400" u="sng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</a:t>
            </a:r>
            <a:r>
              <a:rPr lang="en-US" altLang="zh-CN" sz="2400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efibrillation     </a:t>
            </a:r>
            <a:r>
              <a:rPr lang="zh-CN" altLang="en-US" sz="2400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体外电击除颤</a:t>
            </a:r>
            <a:r>
              <a:rPr lang="en-US" altLang="zh-CN" sz="2400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(AED)/</a:t>
            </a:r>
            <a:r>
              <a:rPr lang="zh-CN" altLang="en-US" sz="2400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复苏药物应用</a:t>
            </a:r>
            <a:r>
              <a:rPr lang="en-US" altLang="zh-CN" sz="2400" kern="1100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endParaRPr lang="en-US" altLang="zh-CN" sz="2400" kern="1100" dirty="0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en-US" altLang="zh-CN" sz="2400" kern="1100" dirty="0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4293235" y="1731645"/>
            <a:ext cx="718820" cy="144145"/>
          </a:xfrm>
          <a:prstGeom prst="rightArrow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447415" y="2760345"/>
            <a:ext cx="5297170" cy="1458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成人心肺复苏</a:t>
            </a:r>
            <a:endParaRPr lang="zh-CN" altLang="en-US" sz="6600" b="1" dirty="0">
              <a:solidFill>
                <a:srgbClr val="00897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26085" y="902335"/>
            <a:ext cx="2692400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成人心肺复苏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6085" y="1856105"/>
            <a:ext cx="11327130" cy="39420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、评估周围环境是否安全：当发现有人突然倒地或者意识丧失应立即施救。操作者首先应判断周围环境安全，牢固树立安全第一和自我保护意识，然后才开始实施现场心肺复苏。同时看表、记住开始抢救的时间。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81000" indent="-3810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、检查意识：先到达患者身边，位于右侧，双膝跪地，就地抢救；尽量靠近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81000" indent="-3810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患者身体，双膝与肩同宽。判断是否昏迷的方法为拍肩、呼唤，凑近病人耳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81000" indent="-3810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公分、对着左右两个耳朵大声呼喊“先生，你怎么啦！”，如病人无反应，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81000" indent="-3810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确认意识丧失。判断要快，只能用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～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秒完成。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81000" indent="-3810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、如患者无意识，启动基础生命支持（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BLS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）：高声呼救“快来人呐、准备抢救！”。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81000" indent="-3810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4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、摆放体位：将患者取仰卧位，置于地面或硬板上，去掉枕头、解开衣服。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81000" marR="0" lvl="0" indent="-381000" algn="l" defTabSz="914400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/>
            </a:pPr>
            <a:r>
              <a:rPr lang="en-US" altLang="zh-CN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zh-CN" altLang="en-US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建立人工循环（</a:t>
            </a:r>
            <a:r>
              <a:rPr lang="en-US" altLang="zh-CN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</a:t>
            </a:r>
            <a:r>
              <a:rPr lang="zh-CN" altLang="en-US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）：快速判断病人有无循环征象：方法是触摸颈动脉搏动</a:t>
            </a:r>
            <a:r>
              <a:rPr lang="en-US" altLang="zh-CN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10</a:t>
            </a:r>
            <a:r>
              <a:rPr lang="zh-CN" altLang="en-US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秒，（食指及中指指尖先</a:t>
            </a:r>
            <a:endParaRPr lang="zh-CN" altLang="en-US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81000" marR="0" lvl="0" indent="-381000" algn="l" defTabSz="914400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/>
            </a:pPr>
            <a:r>
              <a:rPr lang="zh-CN" altLang="en-US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触及气管正中部位，然后向旁滑移</a:t>
            </a:r>
            <a:r>
              <a:rPr lang="en-US" altLang="zh-CN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～</a:t>
            </a:r>
            <a:r>
              <a:rPr lang="en-US" altLang="zh-CN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3CM</a:t>
            </a:r>
            <a:r>
              <a:rPr lang="zh-CN" altLang="en-US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，在气管旁软组织深处触摸颈</a:t>
            </a:r>
            <a:r>
              <a:rPr lang="en-US" altLang="zh-CN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</a:t>
            </a:r>
            <a:r>
              <a:rPr lang="zh-CN" altLang="en-US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搏动，不能用力过大，其准确性</a:t>
            </a:r>
            <a:endParaRPr lang="zh-CN" altLang="en-US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81000" marR="0" lvl="0" indent="-381000" algn="l" defTabSz="914400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/>
            </a:pPr>
            <a:r>
              <a:rPr lang="zh-CN" altLang="en-US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只有</a:t>
            </a:r>
            <a:r>
              <a:rPr lang="en-US" altLang="zh-CN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65</a:t>
            </a:r>
            <a:r>
              <a:rPr lang="zh-CN" altLang="en-US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﹪。</a:t>
            </a:r>
            <a:r>
              <a:rPr lang="zh-CN" altLang="en-US" b="1" u="sng" ker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（非专业人士可以不判断）</a:t>
            </a:r>
            <a:endParaRPr lang="zh-CN" altLang="en-US" b="1" u="sng" ker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81000" marR="0" lvl="0" indent="-381000" algn="l" defTabSz="914400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/>
            </a:pPr>
            <a:endParaRPr lang="zh-CN" altLang="en-US" u="sng" ker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81000" marR="0" lvl="0" indent="-381000" algn="l" defTabSz="914400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en-US" altLang="zh-CN" b="1" dirty="0">
                <a:solidFill>
                  <a:srgbClr val="00897E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触摸颈动脉搏动时可以同时巡视一下患者（观察病人面色、胸廓起伏、肢体是否在抽动），限时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10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秒钟、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81000" marR="0" lvl="0" indent="-381000" algn="l" defTabSz="914400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数数计时。如判断无搏动或不肯定时，立即进行胸外心脏按压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30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次，按压时要求操作者随时观察患者面部反应。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81000" marR="0" lvl="0" indent="-381000" algn="l" defTabSz="914400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/>
            </a:pPr>
            <a:endParaRPr kumimoji="0" lang="zh-CN" altLang="en-US" i="0" u="sng" strike="noStrike" kern="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0645" y="931545"/>
            <a:ext cx="1211199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zh-CN" altLang="en-US" sz="66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徒手做胸外心脏按压的规范要点</a:t>
            </a:r>
            <a:endParaRPr lang="zh-CN" altLang="en-US" sz="6600" b="1" dirty="0">
              <a:solidFill>
                <a:srgbClr val="00897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/>
            <a:endParaRPr lang="zh-CN" altLang="en-US" sz="6600" b="1" dirty="0">
              <a:solidFill>
                <a:srgbClr val="00897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/>
            <a:endParaRPr lang="zh-CN" altLang="en-US" sz="6600" b="1" dirty="0">
              <a:solidFill>
                <a:srgbClr val="00897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eaLnBrk="1" hangingPunct="1"/>
            <a:r>
              <a:rPr lang="zh-CN" altLang="en-US" sz="66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五要素</a:t>
            </a:r>
            <a:endParaRPr lang="zh-CN" altLang="en-US" sz="6600" b="1" dirty="0">
              <a:solidFill>
                <a:srgbClr val="00897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3230" y="844550"/>
            <a:ext cx="9333230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zh-CN" altLang="en-US" sz="2800" b="1" dirty="0">
                <a:solidFill>
                  <a:srgbClr val="00897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一、按压部位</a:t>
            </a:r>
            <a:endParaRPr lang="zh-CN" altLang="en-US" sz="2800" b="1" dirty="0">
              <a:solidFill>
                <a:srgbClr val="00897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/>
            <a:endParaRPr lang="zh-CN" altLang="en-US" sz="2800" b="1" dirty="0">
              <a:solidFill>
                <a:srgbClr val="00897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/>
            <a:r>
              <a:rPr lang="zh-CN" altLang="en-US" sz="2800" b="1" dirty="0">
                <a:solidFill>
                  <a:srgbClr val="00897E"/>
                </a:solidFill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800" b="1" dirty="0">
                <a:solidFill>
                  <a:srgbClr val="00897E"/>
                </a:solidFill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dirty="0">
                <a:ea typeface="黑体" panose="02010609060101010101" pitchFamily="49" charset="-122"/>
                <a:sym typeface="+mn-ea"/>
              </a:rPr>
              <a:t>胸骨正中线的中、下三分之一段交界处，快速定位方法为“胸骨下切迹”上两横指。</a:t>
            </a:r>
            <a:endParaRPr lang="zh-CN" altLang="en-US" dirty="0">
              <a:ea typeface="黑体" panose="02010609060101010101" pitchFamily="49" charset="-122"/>
            </a:endParaRPr>
          </a:p>
          <a:p>
            <a:pPr lvl="1" eaLnBrk="1" hangingPunct="1">
              <a:buFontTx/>
              <a:buNone/>
            </a:pPr>
            <a:endParaRPr lang="zh-CN" altLang="en-US" dirty="0"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280" y="2957830"/>
            <a:ext cx="5217160" cy="2346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41235" y="2581910"/>
            <a:ext cx="3336925" cy="31222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55" name="图片 2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635" cy="63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169660" y="161925"/>
            <a:ext cx="5907405" cy="218440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280" y="6490970"/>
            <a:ext cx="7943850" cy="200025"/>
          </a:xfrm>
          <a:prstGeom prst="rect">
            <a:avLst/>
          </a:prstGeom>
          <a:solidFill>
            <a:srgbClr val="00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0645" y="768985"/>
            <a:ext cx="6381115" cy="49174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0089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二、正确手势</a:t>
            </a:r>
            <a:endParaRPr lang="zh-CN" altLang="en-US" sz="2800" b="1" kern="0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1">
              <a:ln>
                <a:noFill/>
              </a:ln>
              <a:solidFill>
                <a:srgbClr val="00897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360045" marR="0" lvl="1" indent="28448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None/>
              <a:defRPr/>
            </a:pPr>
            <a:r>
              <a:rPr lang="zh-CN" altLang="en-US" ker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快速定位后，马上抽出右手搭在左手的手背上，双手重叠并十指交叉、相互扣起来；只能用左手的掌根部与病人的胸骨接触（面积越小越好），其余五个指头必须全部翘抬起来，不可将按压力量作用于病人的两侧肋骨上。每次按压之前都要先用手正确定位、清晰显示；按压时抢救者的左手掌根部应始终紧贴病人胸壁皮肤，做到放松不离位，牢牢将左手掌固定在正确的按压部位上。</a:t>
            </a:r>
            <a:endParaRPr lang="zh-CN" altLang="en-US" ker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4" name="图片 3"/>
          <p:cNvPicPr/>
          <p:nvPr>
            <p:custDataLst>
              <p:tags r:id="rId3"/>
            </p:custDataLst>
          </p:nvPr>
        </p:nvPicPr>
        <p:blipFill>
          <a:blip r:embed="rId4"/>
          <a:srcRect l="1759"/>
          <a:stretch>
            <a:fillRect/>
          </a:stretch>
        </p:blipFill>
        <p:spPr>
          <a:xfrm>
            <a:off x="7249160" y="1666875"/>
            <a:ext cx="4540250" cy="41541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4.xml><?xml version="1.0" encoding="utf-8"?>
<p:tagLst xmlns:p="http://schemas.openxmlformats.org/presentationml/2006/main">
  <p:tag name="COMMONDATA" val="eyJoZGlkIjoiYzRiMmUyOGY3ODdlNDM0MWY3N2QyZjNhNWFkOTgwMWMifQ=="/>
  <p:tag name="KSO_WPP_MARK_KEY" val="6a97117d-2ef9-4c4d-a1f2-bf3413614bf8"/>
  <p:tag name="commondata" val="eyJoZGlkIjoiYWNmM2Q0MTE2MDI1NjFjMzBhZWIxNDIyMDU0MDYzMGUifQ=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4458</Words>
  <Application>WPS 演示</Application>
  <PresentationFormat>宽屏</PresentationFormat>
  <Paragraphs>274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微软雅黑</vt:lpstr>
      <vt:lpstr>黑体</vt:lpstr>
      <vt:lpstr>Calibri</vt:lpstr>
      <vt:lpstr>华文中宋</vt:lpstr>
      <vt:lpstr>Arial Unicode MS</vt:lpstr>
      <vt:lpstr>Tahoma</vt:lpstr>
      <vt:lpstr>楷体_GB2312</vt:lpstr>
      <vt:lpstr>新宋体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WeiWei</dc:creator>
  <cp:lastModifiedBy>小婉</cp:lastModifiedBy>
  <cp:revision>186</cp:revision>
  <dcterms:created xsi:type="dcterms:W3CDTF">2019-06-19T02:08:00Z</dcterms:created>
  <dcterms:modified xsi:type="dcterms:W3CDTF">2024-06-18T00:44:16Z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8A91BEE78136491198F1A1405C3C799B_11</vt:lpwstr>
  </property>
</Properties>
</file>