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32" r:id="rId3"/>
    <p:sldId id="258" r:id="rId4"/>
    <p:sldId id="259" r:id="rId5"/>
    <p:sldId id="261" r:id="rId6"/>
    <p:sldId id="295" r:id="rId7"/>
    <p:sldId id="296" r:id="rId8"/>
    <p:sldId id="298" r:id="rId9"/>
    <p:sldId id="260" r:id="rId10"/>
    <p:sldId id="300" r:id="rId11"/>
    <p:sldId id="301" r:id="rId12"/>
    <p:sldId id="270" r:id="rId13"/>
    <p:sldId id="302" r:id="rId14"/>
    <p:sldId id="271" r:id="rId15"/>
    <p:sldId id="288" r:id="rId16"/>
    <p:sldId id="303" r:id="rId17"/>
    <p:sldId id="304" r:id="rId18"/>
    <p:sldId id="305" r:id="rId19"/>
    <p:sldId id="306" r:id="rId20"/>
    <p:sldId id="307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4" r:id="rId35"/>
    <p:sldId id="325" r:id="rId36"/>
    <p:sldId id="326" r:id="rId37"/>
    <p:sldId id="327" r:id="rId38"/>
    <p:sldId id="328" r:id="rId39"/>
    <p:sldId id="329" r:id="rId40"/>
    <p:sldId id="285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orient="horz" pos="595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3296" userDrawn="1">
          <p15:clr>
            <a:srgbClr val="A4A3A4"/>
          </p15:clr>
        </p15:guide>
        <p15:guide id="6" pos="7333" userDrawn="1">
          <p15:clr>
            <a:srgbClr val="A4A3A4"/>
          </p15:clr>
        </p15:guide>
        <p15:guide id="7" pos="2366" userDrawn="1">
          <p15:clr>
            <a:srgbClr val="A4A3A4"/>
          </p15:clr>
        </p15:guide>
        <p15:guide id="8" pos="10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FF9900"/>
    <a:srgbClr val="00CC66"/>
    <a:srgbClr val="FF66FF"/>
    <a:srgbClr val="33CC33"/>
    <a:srgbClr val="FF6699"/>
    <a:srgbClr val="FFFF66"/>
    <a:srgbClr val="FF9966"/>
    <a:srgbClr val="CC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10" autoAdjust="0"/>
  </p:normalViewPr>
  <p:slideViewPr>
    <p:cSldViewPr snapToGrid="0" showGuides="1">
      <p:cViewPr varScale="1">
        <p:scale>
          <a:sx n="87" d="100"/>
          <a:sy n="87" d="100"/>
        </p:scale>
        <p:origin x="-174" y="-84"/>
      </p:cViewPr>
      <p:guideLst>
        <p:guide orient="horz" pos="1525"/>
        <p:guide orient="horz" pos="595"/>
        <p:guide orient="horz" pos="3906"/>
        <p:guide orient="horz" pos="2160"/>
        <p:guide pos="3296"/>
        <p:guide pos="7333"/>
        <p:guide pos="2366"/>
        <p:guide pos="10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67C0D-F999-4051-B440-299A6F1982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9EEC7-A6AF-4627-9F53-0CB8089F00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30E9-7A17-4E12-80B2-E8AAD6D856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0FC67-3191-47CA-8D65-AAA420369F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" name="组合 22"/>
          <p:cNvGrpSpPr/>
          <p:nvPr/>
        </p:nvGrpSpPr>
        <p:grpSpPr>
          <a:xfrm rot="2700000">
            <a:off x="5182811" y="1190047"/>
            <a:ext cx="1486859" cy="1561670"/>
            <a:chOff x="0" y="986971"/>
            <a:chExt cx="4615543" cy="4847774"/>
          </a:xfrm>
          <a:solidFill>
            <a:srgbClr val="70AD47"/>
          </a:solidFill>
        </p:grpSpPr>
        <p:sp>
          <p:nvSpPr>
            <p:cNvPr id="24" name="矩形 23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0D7B63"/>
              </a:solidFill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grpFill/>
            <a:ln>
              <a:solidFill>
                <a:srgbClr val="0D7B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 rot="2700000">
            <a:off x="2332200" y="1403030"/>
            <a:ext cx="3616790" cy="4209090"/>
          </a:xfrm>
          <a:prstGeom prst="rect">
            <a:avLst/>
          </a:prstGeom>
          <a:noFill/>
          <a:ln>
            <a:solidFill>
              <a:srgbClr val="0D7B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 rot="2700000">
            <a:off x="681829" y="1864125"/>
            <a:ext cx="2862343" cy="3006362"/>
            <a:chOff x="0" y="986971"/>
            <a:chExt cx="4615543" cy="4847774"/>
          </a:xfrm>
          <a:solidFill>
            <a:srgbClr val="70AD47"/>
          </a:solidFill>
        </p:grpSpPr>
        <p:sp>
          <p:nvSpPr>
            <p:cNvPr id="60" name="矩形 59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0D7B63">
                  <a:alpha val="70000"/>
                </a:srgbClr>
              </a:solidFill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 rot="2700000">
            <a:off x="4879379" y="5449963"/>
            <a:ext cx="751113" cy="788905"/>
            <a:chOff x="0" y="986971"/>
            <a:chExt cx="4615543" cy="4847774"/>
          </a:xfrm>
        </p:grpSpPr>
        <p:sp>
          <p:nvSpPr>
            <p:cNvPr id="5" name="矩形 4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0D7B63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C:/Users/LX/Desktop/QQ图片20240222151859.jpgQQ图片20240222151859"/>
          <p:cNvPicPr>
            <a:picLocks noChangeAspect="1"/>
          </p:cNvPicPr>
          <p:nvPr/>
        </p:nvPicPr>
        <p:blipFill rotWithShape="1">
          <a:blip r:embed="rId1"/>
          <a:srcRect l="13771" r="13771"/>
          <a:stretch>
            <a:fillRect/>
          </a:stretch>
        </p:blipFill>
        <p:spPr>
          <a:xfrm>
            <a:off x="1397352" y="714775"/>
            <a:ext cx="5040000" cy="5040000"/>
          </a:xfrm>
          <a:prstGeom prst="diamond">
            <a:avLst/>
          </a:prstGeom>
          <a:ln w="28575">
            <a:solidFill>
              <a:srgbClr val="0D7B63"/>
            </a:solidFill>
          </a:ln>
        </p:spPr>
      </p:pic>
      <p:sp>
        <p:nvSpPr>
          <p:cNvPr id="35" name="PA_Line 2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7100896" y="3657600"/>
            <a:ext cx="4733192" cy="14736"/>
          </a:xfrm>
          <a:prstGeom prst="line">
            <a:avLst/>
          </a:prstGeom>
          <a:noFill/>
          <a:ln w="6350">
            <a:solidFill>
              <a:srgbClr val="0D7B6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rgbClr val="E94E6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8109887" y="4951602"/>
            <a:ext cx="297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花山街社区卫生服务中心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pPr algn="ctr"/>
            <a:endParaRPr lang="zh-CN" altLang="en-GB" sz="2000" dirty="0"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33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94641" y="2892872"/>
            <a:ext cx="5054976" cy="6769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cs typeface="宋体" panose="02010600030101010101" pitchFamily="2" charset="-122"/>
              </a:rPr>
              <a:t>合理膳食</a:t>
            </a:r>
            <a:endParaRPr lang="zh-CN" altLang="en-US" sz="4400" b="1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9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1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1731020"/>
            <a:ext cx="12192000" cy="4284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>
                <a:latin typeface="+mn-ea"/>
              </a:rPr>
              <a:t>保持正常体重，避免超重与肥胖。</a:t>
            </a:r>
            <a:endParaRPr lang="en-US" altLang="zh-CN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731020"/>
            <a:ext cx="1944303" cy="4284770"/>
          </a:xfrm>
          <a:prstGeom prst="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0" dist="419100" dir="2700000" sx="95000" sy="95000" algn="tl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83896" y="776286"/>
            <a:ext cx="917192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《中国公民健康素养——基本知识与技能（</a:t>
            </a:r>
            <a:r>
              <a:rPr lang="en-US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年版）》</a:t>
            </a:r>
            <a:endParaRPr lang="zh-CN" altLang="en-US" sz="2800" dirty="0">
              <a:solidFill>
                <a:srgbClr val="FF9900"/>
              </a:solidFill>
            </a:endParaRPr>
          </a:p>
        </p:txBody>
      </p:sp>
      <p:sp>
        <p:nvSpPr>
          <p:cNvPr id="15" name="矩形 14" descr="e7d195523061f1c0d3ba7f298e59d031c9c3f97027ed136f882110EF8F17BAD1F2C348D17C7856EF46CB4678CC9E44EE1ABA681E3133328A7B4D22AAF822B2429426B2355AA8CC4431B8568D2CF3B73AD4C547D4CDEA1609D165215A3CD52DCB23F0C3918FF78AC072214CC8F17660CBA040B5CEDFE54D6D1D099C80488DBF2AAA75BD30891A344B"/>
          <p:cNvSpPr/>
          <p:nvPr/>
        </p:nvSpPr>
        <p:spPr>
          <a:xfrm>
            <a:off x="2920701" y="2255641"/>
            <a:ext cx="8034668" cy="55976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  <a:ea typeface="+mn-ea"/>
              </a:rPr>
              <a:t>讲究饮水卫生，每天适量饮水。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920701" y="3277207"/>
            <a:ext cx="6962274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2400" dirty="0">
                <a:latin typeface="+mn-ea"/>
              </a:rPr>
              <a:t>生、熟食品要分开存放和加工，生吃蔬菜水果要洗净，不吃变质、超过保质期的食品。</a:t>
            </a:r>
            <a:endParaRPr lang="en-US" altLang="zh-CN" sz="2400" dirty="0"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20701" y="4865490"/>
            <a:ext cx="6372257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2400" dirty="0">
                <a:latin typeface="+mn-ea"/>
              </a:rPr>
              <a:t>能看懂食品、药品、保健品的标签和说明书。</a:t>
            </a:r>
            <a:endParaRPr lang="zh-CN" altLang="en-US" sz="2400" dirty="0"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98906" y="2090129"/>
            <a:ext cx="890794" cy="3543288"/>
            <a:chOff x="1498906" y="2090129"/>
            <a:chExt cx="890794" cy="3543288"/>
          </a:xfrm>
        </p:grpSpPr>
        <p:sp>
          <p:nvSpPr>
            <p:cNvPr id="3" name="椭圆 2"/>
            <p:cNvSpPr/>
            <p:nvPr/>
          </p:nvSpPr>
          <p:spPr>
            <a:xfrm>
              <a:off x="1498906" y="2090129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498906" y="3416376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1498906" y="4742623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621535" y="2138036"/>
              <a:ext cx="662361" cy="6717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31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21535" y="3464758"/>
              <a:ext cx="662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32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621535" y="4799888"/>
              <a:ext cx="662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56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7 -3.33333E-6 L 0 -3.33333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  <p:from x="45829" y="392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24 -3.33333E-6 L 2.5E-6 -3.33333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from x="45829" y="392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563 4.07407E-6 L 0.1108 4.07407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563 4.07407E-6 L 3.95833E-6 4.0740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" grpId="0" animBg="1"/>
      <p:bldP spid="2" grpId="1" animBg="1"/>
      <p:bldP spid="2" grpId="2" animBg="1"/>
      <p:bldP spid="6" grpId="0"/>
      <p:bldP spid="6" grpId="1"/>
      <p:bldP spid="6" grpId="2"/>
      <p:bldP spid="15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316077" y="482915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sz="2800" b="1" dirty="0" smtClean="0">
                <a:latin typeface="+mj-ea"/>
                <a:ea typeface="+mj-ea"/>
              </a:rPr>
              <a:t>中国居民平衡膳食宝塔（</a:t>
            </a:r>
            <a:r>
              <a:rPr lang="en-US" altLang="zh-CN" sz="2800" b="1" dirty="0" smtClean="0">
                <a:latin typeface="+mj-ea"/>
                <a:ea typeface="+mj-ea"/>
              </a:rPr>
              <a:t>2016</a:t>
            </a:r>
            <a:r>
              <a:rPr lang="zh-CN" altLang="en-US" sz="2800" b="1" dirty="0" smtClean="0">
                <a:latin typeface="+mj-ea"/>
                <a:ea typeface="+mj-ea"/>
              </a:rPr>
              <a:t>）</a:t>
            </a:r>
            <a:endParaRPr lang="en-US" altLang="zh-CN" sz="2800" b="1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" y="1163027"/>
            <a:ext cx="12160045" cy="5036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406126" y="2293732"/>
            <a:ext cx="7657505" cy="375293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4277724" y="2463958"/>
            <a:ext cx="6490789" cy="341632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推荐一   食物多样，谷类为主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推荐二   吃动平衡，健康体重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推荐三   多吃蔬果、奶类、大豆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推荐四   适量吃鱼、禽、蛋、瘦肉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推荐五   少盐少油，控糖限酒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推荐六   杜绝浪费，兴新食尚</a:t>
            </a:r>
            <a:endParaRPr lang="en-US" altLang="zh-CN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802374" y="2465760"/>
            <a:ext cx="261257" cy="261257"/>
          </a:xfrm>
          <a:prstGeom prst="rect">
            <a:avLst/>
          </a:prstGeom>
          <a:noFill/>
          <a:ln w="25400">
            <a:solidFill>
              <a:schemeClr val="accent3">
                <a:lumMod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131353" y="2380675"/>
            <a:ext cx="145122" cy="145122"/>
          </a:xfrm>
          <a:prstGeom prst="rect">
            <a:avLst/>
          </a:prstGeom>
          <a:noFill/>
          <a:ln w="25400">
            <a:solidFill>
              <a:schemeClr val="accent4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092088" y="711653"/>
            <a:ext cx="592260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ctr"/>
            <a:r>
              <a:rPr lang="en-US" altLang="zh-CN" sz="2800" b="1" dirty="0">
                <a:latin typeface="+mj-ea"/>
                <a:ea typeface="+mj-ea"/>
              </a:rPr>
              <a:t>《</a:t>
            </a:r>
            <a:r>
              <a:rPr lang="zh-CN" altLang="en-US" sz="2800" b="1" dirty="0">
                <a:latin typeface="+mj-ea"/>
                <a:ea typeface="+mj-ea"/>
              </a:rPr>
              <a:t>中国居民膳食指南（</a:t>
            </a:r>
            <a:r>
              <a:rPr lang="en-US" altLang="zh-CN" sz="2800" b="1" dirty="0">
                <a:latin typeface="+mj-ea"/>
                <a:ea typeface="+mj-ea"/>
              </a:rPr>
              <a:t>2016</a:t>
            </a:r>
            <a:r>
              <a:rPr lang="zh-CN" altLang="en-US" sz="2800" b="1" dirty="0">
                <a:latin typeface="+mj-ea"/>
                <a:ea typeface="+mj-ea"/>
              </a:rPr>
              <a:t>）</a:t>
            </a:r>
            <a:r>
              <a:rPr lang="en-US" altLang="zh-CN" sz="2800" b="1" dirty="0">
                <a:latin typeface="+mj-ea"/>
                <a:ea typeface="+mj-ea"/>
              </a:rPr>
              <a:t>》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4588" y="1616602"/>
            <a:ext cx="2505814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9900"/>
                </a:solidFill>
                <a:latin typeface="黑体" panose="02010609060101010101" pitchFamily="49" charset="-122"/>
              </a:rPr>
              <a:t>6</a:t>
            </a:r>
            <a:r>
              <a:rPr lang="zh-CN" altLang="en-US" sz="2400" b="1" dirty="0">
                <a:solidFill>
                  <a:srgbClr val="FF9900"/>
                </a:solidFill>
                <a:latin typeface="黑体" panose="02010609060101010101" pitchFamily="49" charset="-122"/>
              </a:rPr>
              <a:t>条核心推荐</a:t>
            </a:r>
            <a:r>
              <a:rPr lang="zh-CN" altLang="en-US" sz="2400" b="1" dirty="0" smtClean="0">
                <a:solidFill>
                  <a:srgbClr val="FF9900"/>
                </a:solidFill>
                <a:latin typeface="黑体" panose="02010609060101010101" pitchFamily="49" charset="-122"/>
              </a:rPr>
              <a:t>条目</a:t>
            </a:r>
            <a:endParaRPr lang="en-US" altLang="zh-CN" sz="2400" b="1" dirty="0">
              <a:solidFill>
                <a:srgbClr val="FF9900"/>
              </a:solidFill>
              <a:latin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346" y="2089330"/>
            <a:ext cx="2538494" cy="3755669"/>
          </a:xfrm>
          <a:custGeom>
            <a:avLst/>
            <a:gdLst>
              <a:gd name="connsiteX0" fmla="*/ 0 w 2755900"/>
              <a:gd name="connsiteY0" fmla="*/ 0 h 3598333"/>
              <a:gd name="connsiteX1" fmla="*/ 2755900 w 2755900"/>
              <a:gd name="connsiteY1" fmla="*/ 0 h 3598333"/>
              <a:gd name="connsiteX2" fmla="*/ 2755900 w 2755900"/>
              <a:gd name="connsiteY2" fmla="*/ 3598333 h 3598333"/>
              <a:gd name="connsiteX3" fmla="*/ 0 w 2755900"/>
              <a:gd name="connsiteY3" fmla="*/ 3598333 h 3598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3598333">
                <a:moveTo>
                  <a:pt x="0" y="0"/>
                </a:moveTo>
                <a:lnTo>
                  <a:pt x="2755900" y="0"/>
                </a:lnTo>
                <a:lnTo>
                  <a:pt x="2755900" y="3598333"/>
                </a:lnTo>
                <a:lnTo>
                  <a:pt x="0" y="359833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>
                  <a:alpha val="92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0" dist="419100" dir="2400000" sx="96000" sy="96000" algn="tl" rotWithShape="0">
              <a:schemeClr val="tx1">
                <a:alpha val="15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70833E-6 -3.33333E-6 L 0.04453 -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-2.22222E-6 L -0.03177 -0.01898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1.11111E-6 L 0.00599 0.0428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1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1 -0.12037 L 3.125E-6 -7.40741E-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  <p:from x="146726" y="11917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981 L 1.66667E-6 0.14815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-0.03981 L 1.66667E-6 -2.22222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2" grpId="0"/>
      <p:bldP spid="12" grpId="1"/>
      <p:bldP spid="23" grpId="0" animBg="1"/>
      <p:bldP spid="23" grpId="1" animBg="1"/>
      <p:bldP spid="24" grpId="0" animBg="1"/>
      <p:bldP spid="24" grpId="1" animBg="1"/>
      <p:bldP spid="18" grpId="0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3" y="785184"/>
            <a:ext cx="7650977" cy="5287634"/>
          </a:xfrm>
          <a:custGeom>
            <a:avLst/>
            <a:gdLst>
              <a:gd name="connsiteX0" fmla="*/ 0 w 12192000"/>
              <a:gd name="connsiteY0" fmla="*/ 0 h 4800600"/>
              <a:gd name="connsiteX1" fmla="*/ 12192000 w 12192000"/>
              <a:gd name="connsiteY1" fmla="*/ 0 h 4800600"/>
              <a:gd name="connsiteX2" fmla="*/ 12192000 w 12192000"/>
              <a:gd name="connsiteY2" fmla="*/ 4800600 h 4800600"/>
              <a:gd name="connsiteX3" fmla="*/ 0 w 121920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00600">
                <a:moveTo>
                  <a:pt x="0" y="0"/>
                </a:moveTo>
                <a:lnTo>
                  <a:pt x="12192000" y="0"/>
                </a:lnTo>
                <a:lnTo>
                  <a:pt x="12192000" y="4800600"/>
                </a:lnTo>
                <a:lnTo>
                  <a:pt x="0" y="4800600"/>
                </a:lnTo>
                <a:close/>
              </a:path>
            </a:pathLst>
          </a:custGeom>
          <a:effectLst>
            <a:outerShdw blurRad="419100" dist="279400" dir="5400000" sx="96000" sy="96000" algn="t" rotWithShape="0">
              <a:schemeClr val="bg1">
                <a:lumMod val="50000"/>
                <a:alpha val="34000"/>
              </a:scheme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237864" y="2460171"/>
            <a:ext cx="8511023" cy="2336711"/>
          </a:xfrm>
          <a:prstGeom prst="rect">
            <a:avLst/>
          </a:prstGeom>
          <a:solidFill>
            <a:schemeClr val="bg1">
              <a:alpha val="93000"/>
            </a:schemeClr>
          </a:solidFill>
          <a:ln w="25400">
            <a:solidFill>
              <a:schemeClr val="accent3">
                <a:alpha val="28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1817914" y="4499416"/>
            <a:ext cx="805490" cy="0"/>
          </a:xfrm>
          <a:prstGeom prst="line">
            <a:avLst/>
          </a:prstGeom>
          <a:ln w="508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3494098" y="3320816"/>
            <a:ext cx="511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如何做到合理膳食？</a:t>
            </a:r>
            <a:endParaRPr lang="zh-CN" altLang="en-US" sz="4000" b="1" spc="3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09070" y="2964940"/>
            <a:ext cx="1426029" cy="13203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0" dist="419100" dir="2700000" sx="95000" sy="95000" algn="tl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350738" y="3418631"/>
            <a:ext cx="0" cy="600607"/>
          </a:xfrm>
          <a:prstGeom prst="line">
            <a:avLst/>
          </a:prstGeom>
          <a:ln w="50800" cap="rnd">
            <a:gradFill>
              <a:gsLst>
                <a:gs pos="0">
                  <a:schemeClr val="accent4"/>
                </a:gs>
                <a:gs pos="74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112411" y="2924922"/>
            <a:ext cx="0" cy="600607"/>
          </a:xfrm>
          <a:prstGeom prst="line">
            <a:avLst/>
          </a:prstGeom>
          <a:ln w="5080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1629809" y="3092864"/>
            <a:ext cx="118455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叁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 1.48148E-6 L -3.33333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75825" y="13891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333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0 L -0.07317 0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/>
      <p:bldP spid="12" grpId="0" animBg="1"/>
      <p:bldP spid="12" grpId="1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7823273" y="811846"/>
            <a:ext cx="4062282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820791" y="2991277"/>
            <a:ext cx="4958605" cy="1478160"/>
            <a:chOff x="5820791" y="2991277"/>
            <a:chExt cx="4958605" cy="1478160"/>
          </a:xfrm>
        </p:grpSpPr>
        <p:sp>
          <p:nvSpPr>
            <p:cNvPr id="62" name="矩形 61"/>
            <p:cNvSpPr/>
            <p:nvPr/>
          </p:nvSpPr>
          <p:spPr>
            <a:xfrm>
              <a:off x="5820791" y="2991277"/>
              <a:ext cx="4897387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151914" y="3167323"/>
              <a:ext cx="362748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 lvl="1"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 </a:t>
              </a:r>
              <a:r>
                <a:rPr lang="zh-CN" altLang="en-US" sz="2000" b="1" dirty="0" smtClean="0">
                  <a:latin typeface="+mn-ea"/>
                </a:rPr>
                <a:t>            谷</a:t>
              </a:r>
              <a:r>
                <a:rPr lang="zh-CN" altLang="en-US" sz="2000" b="1" dirty="0">
                  <a:latin typeface="+mn-ea"/>
                </a:rPr>
                <a:t>薯类</a:t>
              </a:r>
              <a:endParaRPr lang="en-US" altLang="zh-CN" sz="2000" b="1" dirty="0">
                <a:latin typeface="+mn-ea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9900"/>
                  </a:solidFill>
                  <a:latin typeface="+mn-ea"/>
                </a:rPr>
                <a:t>（米、面、杂粮、薯类等）</a:t>
              </a:r>
              <a:endParaRPr lang="en-US" altLang="zh-CN" b="1" dirty="0">
                <a:solidFill>
                  <a:srgbClr val="FF9900"/>
                </a:solidFill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59760" y="2991277"/>
            <a:ext cx="4897387" cy="1478160"/>
            <a:chOff x="559760" y="2991277"/>
            <a:chExt cx="4897387" cy="1478160"/>
          </a:xfrm>
        </p:grpSpPr>
        <p:sp>
          <p:nvSpPr>
            <p:cNvPr id="60" name="矩形 59"/>
            <p:cNvSpPr/>
            <p:nvPr/>
          </p:nvSpPr>
          <p:spPr>
            <a:xfrm>
              <a:off x="559760" y="2991277"/>
              <a:ext cx="4897387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59760" y="3081854"/>
              <a:ext cx="3627482" cy="59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 lvl="1">
                <a:lnSpc>
                  <a:spcPct val="200000"/>
                </a:lnSpc>
              </a:pPr>
              <a:r>
                <a:rPr lang="zh-CN" altLang="en-US" sz="2000" b="1" dirty="0">
                  <a:latin typeface="+mn-ea"/>
                </a:rPr>
                <a:t>蔬菜水果类</a:t>
              </a:r>
              <a:endParaRPr lang="en-US" altLang="zh-CN" sz="2000" b="1" dirty="0">
                <a:latin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21243" y="1331028"/>
            <a:ext cx="6330671" cy="1478160"/>
            <a:chOff x="821243" y="1331028"/>
            <a:chExt cx="6330671" cy="1478160"/>
          </a:xfrm>
        </p:grpSpPr>
        <p:sp>
          <p:nvSpPr>
            <p:cNvPr id="34" name="矩形 33"/>
            <p:cNvSpPr/>
            <p:nvPr/>
          </p:nvSpPr>
          <p:spPr>
            <a:xfrm>
              <a:off x="1133583" y="1331028"/>
              <a:ext cx="6018331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21243" y="1491745"/>
              <a:ext cx="471906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 lvl="1"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 大豆坚果类</a:t>
              </a:r>
              <a:endParaRPr lang="en-US" altLang="zh-CN" sz="2000" b="1" dirty="0">
                <a:latin typeface="+mn-ea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9900"/>
                  </a:solidFill>
                  <a:latin typeface="+mn-ea"/>
                </a:rPr>
                <a:t>（大豆、其他干豆类及花生、核桃等）</a:t>
              </a:r>
              <a:endParaRPr lang="en-US" altLang="zh-CN" sz="1600" b="1" dirty="0">
                <a:solidFill>
                  <a:srgbClr val="FF99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21243" y="4647458"/>
            <a:ext cx="5182903" cy="1482228"/>
            <a:chOff x="821243" y="4647458"/>
            <a:chExt cx="5182903" cy="1482228"/>
          </a:xfrm>
        </p:grpSpPr>
        <p:sp>
          <p:nvSpPr>
            <p:cNvPr id="68" name="矩形 67"/>
            <p:cNvSpPr/>
            <p:nvPr/>
          </p:nvSpPr>
          <p:spPr>
            <a:xfrm>
              <a:off x="1106759" y="4651526"/>
              <a:ext cx="4897387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21243" y="4647458"/>
              <a:ext cx="3627482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 lvl="1">
                <a:lnSpc>
                  <a:spcPct val="200000"/>
                </a:lnSpc>
              </a:pPr>
              <a:r>
                <a:rPr lang="zh-CN" altLang="en-US" sz="2000" b="1" dirty="0">
                  <a:latin typeface="+mn-ea"/>
                </a:rPr>
                <a:t>畜禽鱼蛋奶类</a:t>
              </a:r>
              <a:endParaRPr lang="en-US" altLang="zh-CN" sz="2000" b="1" dirty="0">
                <a:latin typeface="+mn-ea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9900"/>
                  </a:solidFill>
                  <a:latin typeface="+mn-ea"/>
                </a:rPr>
                <a:t>（肉、禽、鱼、奶、蛋等）</a:t>
              </a:r>
              <a:endParaRPr lang="en-US" altLang="zh-CN" b="1" dirty="0">
                <a:solidFill>
                  <a:srgbClr val="FF9900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67790" y="4651526"/>
            <a:ext cx="6225347" cy="1478160"/>
            <a:chOff x="6367790" y="4651526"/>
            <a:chExt cx="6225347" cy="1478160"/>
          </a:xfrm>
        </p:grpSpPr>
        <p:sp>
          <p:nvSpPr>
            <p:cNvPr id="70" name="矩形 69"/>
            <p:cNvSpPr/>
            <p:nvPr/>
          </p:nvSpPr>
          <p:spPr>
            <a:xfrm>
              <a:off x="6367790" y="4651526"/>
              <a:ext cx="4897387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965655" y="4801346"/>
              <a:ext cx="362748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 lvl="1">
                <a:lnSpc>
                  <a:spcPct val="150000"/>
                </a:lnSpc>
              </a:pPr>
              <a:r>
                <a:rPr lang="zh-CN" altLang="en-US" sz="2000" b="1" dirty="0">
                  <a:latin typeface="+mn-ea"/>
                </a:rPr>
                <a:t> </a:t>
              </a:r>
              <a:r>
                <a:rPr lang="zh-CN" altLang="en-US" sz="2000" b="1" dirty="0" smtClean="0">
                  <a:latin typeface="+mn-ea"/>
                </a:rPr>
                <a:t>  油脂</a:t>
              </a:r>
              <a:r>
                <a:rPr lang="zh-CN" altLang="en-US" sz="2000" b="1" dirty="0">
                  <a:latin typeface="+mn-ea"/>
                </a:rPr>
                <a:t>类</a:t>
              </a:r>
              <a:endParaRPr lang="en-US" altLang="zh-CN" sz="2000" b="1" dirty="0">
                <a:latin typeface="+mn-ea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9900"/>
                  </a:solidFill>
                  <a:latin typeface="+mn-ea"/>
                </a:rPr>
                <a:t>（动植物油） </a:t>
              </a:r>
              <a:endParaRPr lang="en-US" altLang="zh-CN" b="1" dirty="0">
                <a:solidFill>
                  <a:srgbClr val="FF9900"/>
                </a:solidFill>
                <a:latin typeface="+mn-ea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/>
          <a:srcRect r="20139"/>
          <a:stretch>
            <a:fillRect/>
          </a:stretch>
        </p:blipFill>
        <p:spPr>
          <a:xfrm>
            <a:off x="5272266" y="1332081"/>
            <a:ext cx="1879648" cy="14763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r="20486"/>
          <a:stretch>
            <a:fillRect/>
          </a:stretch>
        </p:blipFill>
        <p:spPr>
          <a:xfrm>
            <a:off x="3599018" y="2986500"/>
            <a:ext cx="1858129" cy="148293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/>
          <a:srcRect r="13954"/>
          <a:stretch>
            <a:fillRect/>
          </a:stretch>
        </p:blipFill>
        <p:spPr>
          <a:xfrm flipH="1">
            <a:off x="5820791" y="3043262"/>
            <a:ext cx="1412309" cy="1421099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97" y="4645482"/>
            <a:ext cx="1523849" cy="1480522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67790" y="4647458"/>
            <a:ext cx="1831778" cy="1478546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7920741" y="1945780"/>
            <a:ext cx="3532826" cy="6375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7823273" y="1917294"/>
            <a:ext cx="2800767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</a:rPr>
              <a:t>（一）食物分类</a:t>
            </a:r>
            <a:endParaRPr lang="en-US" altLang="zh-CN" sz="2400" b="1" dirty="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04492 -2.59259E-6 " pathEditMode="relative" rAng="0" ptsTypes="AA">
                                      <p:cBhvr>
                                        <p:cTn id="54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6" grpId="0" animBg="1"/>
      <p:bldP spid="76" grpId="1" animBg="1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309292" y="949500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86217" y="1717174"/>
            <a:ext cx="4130129" cy="6375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477999" y="1637409"/>
            <a:ext cx="4358886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</a:rPr>
              <a:t>（二）食物多样，谷类为主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55226" y="3389748"/>
            <a:ext cx="6363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不同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食物所含营养素的种类和数量不同；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没有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任何一种食物可以满足人体对各种营养素的需要；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人体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对营养素的利用是有数量和比例的；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不同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食物搭配可以达到营养互补。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4146" y="2719347"/>
            <a:ext cx="3395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99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9900"/>
                </a:solidFill>
              </a:rPr>
              <a:t>1. </a:t>
            </a:r>
            <a:r>
              <a:rPr lang="zh-CN" altLang="en-US" sz="2400" b="1" dirty="0" smtClean="0">
                <a:solidFill>
                  <a:srgbClr val="FF9900"/>
                </a:solidFill>
              </a:rPr>
              <a:t>为什么</a:t>
            </a:r>
            <a:r>
              <a:rPr lang="zh-CN" altLang="en-US" sz="2400" b="1" dirty="0">
                <a:solidFill>
                  <a:srgbClr val="FF9900"/>
                </a:solidFill>
              </a:rPr>
              <a:t>要食物多样？</a:t>
            </a:r>
            <a:endParaRPr lang="en-US" altLang="zh-CN" sz="2400" b="1" dirty="0">
              <a:solidFill>
                <a:srgbClr val="FF9900"/>
              </a:solidFill>
            </a:endParaRPr>
          </a:p>
        </p:txBody>
      </p:sp>
      <p:sp>
        <p:nvSpPr>
          <p:cNvPr id="29" name="椭圆 28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312883" y="3656863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椭圆 2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312883" y="407762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椭圆 3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312883" y="453105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3" name="椭圆 3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312883" y="4984474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56" y="2298433"/>
            <a:ext cx="3389745" cy="355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4493 -2.59259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25E-6 1.48148E-6 L -0.04101 1.48148E-6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25E-6 -2.22222E-6 L -0.04101 -2.22222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25E-6 -4.44444E-6 L -0.04101 -4.44444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25E-6 1.85185E-6 L -0.04101 1.85185E-6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2" grpId="0"/>
      <p:bldP spid="76" grpId="0" animBg="1"/>
      <p:bldP spid="76" grpId="1" animBg="1"/>
      <p:bldP spid="77" grpId="0"/>
      <p:bldP spid="2" grpId="0"/>
      <p:bldP spid="3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7673199" y="864185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52955" y="2784664"/>
            <a:ext cx="3310522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9900"/>
                </a:solidFill>
              </a:rPr>
              <a:t>2</a:t>
            </a:r>
            <a:r>
              <a:rPr lang="en-US" altLang="zh-CN" sz="2400" b="1" dirty="0">
                <a:solidFill>
                  <a:srgbClr val="FF9900"/>
                </a:solidFill>
              </a:rPr>
              <a:t>. </a:t>
            </a:r>
            <a:r>
              <a:rPr lang="zh-CN" altLang="en-US" sz="2400" b="1" dirty="0">
                <a:solidFill>
                  <a:srgbClr val="FF9900"/>
                </a:solidFill>
              </a:rPr>
              <a:t>如何做到食物多样</a:t>
            </a:r>
            <a:r>
              <a:rPr lang="zh-CN" altLang="en-US" sz="2400" b="1" dirty="0" smtClean="0">
                <a:solidFill>
                  <a:srgbClr val="FF9900"/>
                </a:solidFill>
              </a:rPr>
              <a:t>？</a:t>
            </a:r>
            <a:endParaRPr lang="en-US" altLang="zh-CN" sz="2400" b="1" dirty="0">
              <a:solidFill>
                <a:srgbClr val="FF99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17864" y="3615566"/>
            <a:ext cx="63633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每天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的膳食应包括谷薯类、蔬菜水果类、畜禽鱼蛋奶类、大豆坚果类等食物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平均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每天摄入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种以上食物，每周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种以上。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3" y="2338624"/>
            <a:ext cx="3520704" cy="353089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62293" y="1510207"/>
            <a:ext cx="4913222" cy="754354"/>
            <a:chOff x="7420294" y="1917294"/>
            <a:chExt cx="4130130" cy="1200329"/>
          </a:xfrm>
          <a:solidFill>
            <a:schemeClr val="accent6"/>
          </a:solidFill>
        </p:grpSpPr>
        <p:sp>
          <p:nvSpPr>
            <p:cNvPr id="76" name="矩形 75"/>
            <p:cNvSpPr/>
            <p:nvPr/>
          </p:nvSpPr>
          <p:spPr>
            <a:xfrm>
              <a:off x="7420295" y="1945780"/>
              <a:ext cx="4130129" cy="637563"/>
            </a:xfrm>
            <a:prstGeom prst="rect">
              <a:avLst/>
            </a:prstGeom>
            <a:grpFill/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7420294" y="1917294"/>
              <a:ext cx="413013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  <a:buNone/>
              </a:pPr>
              <a:r>
                <a: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</a:rPr>
                <a:t>（二）食物多样，谷类为主</a:t>
              </a:r>
              <a:endParaRPr lang="en-US" altLang="zh-CN" sz="2400" b="1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2" grpId="0"/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94146" y="2817321"/>
            <a:ext cx="3395481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9900"/>
                </a:solidFill>
              </a:rPr>
              <a:t>3. </a:t>
            </a:r>
            <a:r>
              <a:rPr lang="zh-CN" altLang="en-US" sz="2400" b="1" dirty="0" smtClean="0">
                <a:solidFill>
                  <a:srgbClr val="FF9900"/>
                </a:solidFill>
              </a:rPr>
              <a:t>为什么</a:t>
            </a:r>
            <a:r>
              <a:rPr lang="zh-CN" altLang="en-US" sz="2400" b="1" dirty="0">
                <a:solidFill>
                  <a:srgbClr val="FF9900"/>
                </a:solidFill>
              </a:rPr>
              <a:t>要谷类为主？ </a:t>
            </a:r>
            <a:endParaRPr lang="en-US" altLang="zh-CN" sz="2400" b="1" dirty="0">
              <a:solidFill>
                <a:srgbClr val="FF9900"/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383103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428446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473788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7913" y="2260350"/>
            <a:ext cx="2764086" cy="36324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14781" y="3615566"/>
            <a:ext cx="8549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谷类食物是中国传统膳食的主食，是人体能量的最经济、最重要的来源。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谷类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族维生素、矿物质和膳食纤维的重要食物来源。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坚持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谷类为主，就是保持我国膳食的良好传统，避免高能量、高脂肪和低碳水化合物膳食对健康的不利影响，减少心血管疾病和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型糖尿病的发生。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2293" y="1510207"/>
            <a:ext cx="4913222" cy="754354"/>
            <a:chOff x="7420294" y="1917294"/>
            <a:chExt cx="4130130" cy="1200329"/>
          </a:xfrm>
          <a:solidFill>
            <a:schemeClr val="accent6"/>
          </a:solidFill>
        </p:grpSpPr>
        <p:sp>
          <p:nvSpPr>
            <p:cNvPr id="16" name="矩形 15"/>
            <p:cNvSpPr/>
            <p:nvPr/>
          </p:nvSpPr>
          <p:spPr>
            <a:xfrm>
              <a:off x="7420295" y="1945780"/>
              <a:ext cx="4130129" cy="637563"/>
            </a:xfrm>
            <a:prstGeom prst="rect">
              <a:avLst/>
            </a:prstGeom>
            <a:grpFill/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420294" y="1917294"/>
              <a:ext cx="413013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  <a:buNone/>
              </a:pPr>
              <a:r>
                <a: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</a:rPr>
                <a:t>（二）食物多样，谷类为主</a:t>
              </a:r>
              <a:endParaRPr lang="en-US" altLang="zh-CN" sz="2400" b="1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</a:endParaRPr>
            </a:p>
          </p:txBody>
        </p:sp>
      </p:grpSp>
      <p:sp>
        <p:nvSpPr>
          <p:cNvPr id="18" name="文本框 31"/>
          <p:cNvSpPr txBox="1"/>
          <p:nvPr/>
        </p:nvSpPr>
        <p:spPr>
          <a:xfrm>
            <a:off x="7673199" y="864185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1.48148E-6 L -0.04101 1.48148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2.22222E-6 L -0.04101 -2.22222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1710377"/>
            <a:ext cx="12192000" cy="42729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152596" y="2564311"/>
            <a:ext cx="3310522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9900"/>
                </a:solidFill>
              </a:rPr>
              <a:t>4</a:t>
            </a:r>
            <a:r>
              <a:rPr lang="en-US" altLang="zh-CN" sz="2400" b="1" dirty="0">
                <a:solidFill>
                  <a:srgbClr val="FF9900"/>
                </a:solidFill>
              </a:rPr>
              <a:t>. </a:t>
            </a:r>
            <a:r>
              <a:rPr lang="zh-CN" altLang="en-US" sz="2400" b="1" dirty="0">
                <a:solidFill>
                  <a:srgbClr val="FF9900"/>
                </a:solidFill>
              </a:rPr>
              <a:t>如何做到谷类为主？</a:t>
            </a:r>
            <a:endParaRPr lang="en-US" altLang="zh-CN" sz="2400" b="1" dirty="0">
              <a:solidFill>
                <a:srgbClr val="FF99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72466" y="3203236"/>
            <a:ext cx="8488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每天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摄入谷薯类食物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250-400g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，其中全谷物和杂豆类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50-150g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，薯类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50-100g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。食物多样、谷类为主是平衡膳食模式的重要特征。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6718" y="4178834"/>
            <a:ext cx="5953526" cy="1783134"/>
          </a:xfrm>
          <a:prstGeom prst="rect">
            <a:avLst/>
          </a:prstGeom>
        </p:spPr>
      </p:pic>
      <p:sp>
        <p:nvSpPr>
          <p:cNvPr id="12" name="文本框 31"/>
          <p:cNvSpPr txBox="1"/>
          <p:nvPr/>
        </p:nvSpPr>
        <p:spPr>
          <a:xfrm>
            <a:off x="7673199" y="864185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2293" y="1553751"/>
            <a:ext cx="4913222" cy="7543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</a:rPr>
              <a:t>（二）食物多样，谷类为主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" grpId="0"/>
      <p:bldP spid="2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23595" y="2234777"/>
            <a:ext cx="7693890" cy="42286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781904" y="1480994"/>
            <a:ext cx="4436641" cy="666049"/>
            <a:chOff x="781904" y="1917294"/>
            <a:chExt cx="4436641" cy="666049"/>
          </a:xfrm>
        </p:grpSpPr>
        <p:sp>
          <p:nvSpPr>
            <p:cNvPr id="76" name="矩形 75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02910" y="2532531"/>
            <a:ext cx="3929281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9900"/>
                </a:solidFill>
              </a:rPr>
              <a:t>1</a:t>
            </a:r>
            <a:r>
              <a:rPr lang="en-US" altLang="zh-CN" sz="2400" b="1" dirty="0">
                <a:solidFill>
                  <a:srgbClr val="FF9900"/>
                </a:solidFill>
              </a:rPr>
              <a:t>. </a:t>
            </a:r>
            <a:r>
              <a:rPr lang="zh-CN" altLang="en-US" sz="2400" b="1" dirty="0">
                <a:solidFill>
                  <a:srgbClr val="FF9900"/>
                </a:solidFill>
              </a:rPr>
              <a:t>为什么要多吃蔬菜水果</a:t>
            </a:r>
            <a:r>
              <a:rPr lang="zh-CN" altLang="en-US" sz="2400" b="1" dirty="0" smtClean="0">
                <a:solidFill>
                  <a:srgbClr val="FF9900"/>
                </a:solidFill>
              </a:rPr>
              <a:t>？</a:t>
            </a:r>
            <a:endParaRPr lang="en-US" altLang="zh-CN" sz="2400" b="1" dirty="0">
              <a:solidFill>
                <a:srgbClr val="FF99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14781" y="3310558"/>
            <a:ext cx="85496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蔬菜水果含水分较多，能量低；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维生素的重要来源；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矿物质的重要来源；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膳食纤维的重要来源；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植物化学物的重要来源。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55966" y="3537117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55966" y="399054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55966" y="4443963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55966" y="489627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55966" y="5348577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898466" y="928263"/>
            <a:ext cx="5693922" cy="3886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6512634" y="1480994"/>
            <a:ext cx="40244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3"/>
                </a:solidFill>
              </a:rPr>
              <a:t>能量一般</a:t>
            </a:r>
            <a:r>
              <a:rPr lang="en-US" altLang="zh-CN" b="1" dirty="0">
                <a:solidFill>
                  <a:schemeClr val="accent3"/>
                </a:solidFill>
              </a:rPr>
              <a:t>&lt;30</a:t>
            </a:r>
            <a:r>
              <a:rPr lang="zh-CN" altLang="en-US" b="1" dirty="0">
                <a:solidFill>
                  <a:schemeClr val="accent3"/>
                </a:solidFill>
              </a:rPr>
              <a:t>千卡</a:t>
            </a:r>
            <a:r>
              <a:rPr lang="en-US" altLang="zh-CN" b="1" dirty="0">
                <a:solidFill>
                  <a:schemeClr val="accent3"/>
                </a:solidFill>
              </a:rPr>
              <a:t>/100</a:t>
            </a:r>
            <a:r>
              <a:rPr lang="zh-CN" altLang="en-US" b="1" dirty="0">
                <a:solidFill>
                  <a:schemeClr val="accent3"/>
                </a:solidFill>
              </a:rPr>
              <a:t>克；</a:t>
            </a:r>
            <a:endParaRPr lang="en-US" altLang="zh-CN" b="1" dirty="0">
              <a:solidFill>
                <a:schemeClr val="accent3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3"/>
                </a:solidFill>
              </a:rPr>
              <a:t>是</a:t>
            </a:r>
            <a:r>
              <a:rPr lang="en-US" altLang="zh-CN" b="1" dirty="0">
                <a:solidFill>
                  <a:schemeClr val="accent3"/>
                </a:solidFill>
              </a:rPr>
              <a:t>β-</a:t>
            </a:r>
            <a:r>
              <a:rPr lang="zh-CN" altLang="en-US" b="1" dirty="0">
                <a:solidFill>
                  <a:schemeClr val="accent3"/>
                </a:solidFill>
              </a:rPr>
              <a:t>胡萝卜素、维生素</a:t>
            </a:r>
            <a:r>
              <a:rPr lang="en-US" altLang="zh-CN" b="1" dirty="0">
                <a:solidFill>
                  <a:schemeClr val="accent3"/>
                </a:solidFill>
              </a:rPr>
              <a:t>C</a:t>
            </a:r>
            <a:r>
              <a:rPr lang="zh-CN" altLang="en-US" b="1" dirty="0">
                <a:solidFill>
                  <a:schemeClr val="accent3"/>
                </a:solidFill>
              </a:rPr>
              <a:t>、叶酸、钙、镁、钾的良好来源。</a:t>
            </a:r>
            <a:endParaRPr lang="zh-CN" alt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1.48148E-6 L -0.04101 1.48148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2.22222E-6 L -0.04101 -2.22222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 flipV="1">
            <a:off x="2326454" y="5334132"/>
            <a:ext cx="191563" cy="331796"/>
          </a:xfrm>
          <a:prstGeom prst="line">
            <a:avLst/>
          </a:prstGeom>
          <a:ln w="508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576782" y="5319038"/>
            <a:ext cx="479135" cy="829885"/>
          </a:xfrm>
          <a:prstGeom prst="line">
            <a:avLst/>
          </a:prstGeom>
          <a:ln w="508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716731" y="1336857"/>
            <a:ext cx="163446" cy="283099"/>
          </a:xfrm>
          <a:prstGeom prst="line">
            <a:avLst/>
          </a:prstGeom>
          <a:ln w="508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2344928" y="722804"/>
            <a:ext cx="470783" cy="815421"/>
          </a:xfrm>
          <a:prstGeom prst="line">
            <a:avLst/>
          </a:prstGeom>
          <a:ln w="5080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6267126" y="1063482"/>
            <a:ext cx="326515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膳食与健康</a:t>
            </a:r>
            <a:endParaRPr lang="zh-CN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文本框 3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6267125" y="3421232"/>
            <a:ext cx="3634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如何做到合理膳食？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" name="文本框 4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6267126" y="2229437"/>
            <a:ext cx="3142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什么是合理膳食？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椭圆 6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286167" y="1128473"/>
            <a:ext cx="682171" cy="682171"/>
          </a:xfrm>
          <a:prstGeom prst="ellipse">
            <a:avLst/>
          </a:prstGeom>
          <a:solidFill>
            <a:schemeClr val="accent6"/>
          </a:solidFill>
          <a:ln w="25400">
            <a:noFill/>
          </a:ln>
          <a:effectLst>
            <a:outerShdw blurRad="469900" dist="304800" dir="2700000" sx="97000" sy="97000" algn="tl" rotWithShape="0">
              <a:schemeClr val="tx1">
                <a:lumMod val="75000"/>
                <a:lumOff val="2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5401972" y="1213325"/>
            <a:ext cx="45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</a:rPr>
              <a:t>一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椭圆 68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286167" y="2314552"/>
            <a:ext cx="682171" cy="682171"/>
          </a:xfrm>
          <a:prstGeom prst="ellipse">
            <a:avLst/>
          </a:prstGeom>
          <a:solidFill>
            <a:schemeClr val="accent6"/>
          </a:solidFill>
          <a:ln w="25400">
            <a:noFill/>
          </a:ln>
          <a:effectLst>
            <a:outerShdw blurRad="469900" dist="304800" dir="2700000" sx="97000" sy="97000" algn="tl" rotWithShape="0">
              <a:schemeClr val="tx1">
                <a:lumMod val="75000"/>
                <a:lumOff val="2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5401972" y="2399404"/>
            <a:ext cx="45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二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1" name="椭圆 7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286167" y="3491500"/>
            <a:ext cx="682171" cy="682171"/>
          </a:xfrm>
          <a:prstGeom prst="ellipse">
            <a:avLst/>
          </a:prstGeom>
          <a:solidFill>
            <a:schemeClr val="accent6"/>
          </a:solidFill>
          <a:ln w="25400">
            <a:noFill/>
          </a:ln>
          <a:effectLst>
            <a:outerShdw blurRad="469900" dist="304800" dir="2700000" sx="97000" sy="97000" algn="tl" rotWithShape="0">
              <a:schemeClr val="tx1">
                <a:lumMod val="75000"/>
                <a:lumOff val="25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5401972" y="3576352"/>
            <a:ext cx="45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</a:rPr>
              <a:t>三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1738872" y="1213325"/>
            <a:ext cx="87057" cy="41383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83936" y="1790700"/>
            <a:ext cx="3276600" cy="3276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58800" dist="419100" dir="2700000" sx="95000" sy="95000" algn="tl" rotWithShape="0">
              <a:schemeClr val="tx1">
                <a:lumMod val="85000"/>
                <a:lumOff val="15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1021893" y="3066442"/>
            <a:ext cx="2800686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60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0800000" scaled="1"/>
                  <a:tileRect/>
                </a:gradFill>
                <a:latin typeface="Arca Majora 2 Heavy" panose="00000A00000000000000" pitchFamily="2" charset="0"/>
              </a:defRPr>
            </a:lvl1pPr>
          </a:lstStyle>
          <a:p>
            <a:pPr algn="ctr"/>
            <a:r>
              <a:rPr lang="zh-CN" altLang="en-US" sz="4000" b="1" spc="300" dirty="0" smtClean="0">
                <a:solidFill>
                  <a:schemeClr val="bg1"/>
                </a:solidFill>
                <a:latin typeface="+mj-ea"/>
                <a:ea typeface="+mj-ea"/>
              </a:rPr>
              <a:t>主要内容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0456" y="843267"/>
            <a:ext cx="1681273" cy="4919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0 L -0.10886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1 0 L 2.08333E-6 0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86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1.85185E-6 L -0.21107 0.3092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15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86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1.48148E-6 L -0.21107 0.11273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56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86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3.7037E-6 L -0.21107 -0.08449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-4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2" grpId="0"/>
      <p:bldP spid="67" grpId="0" animBg="1"/>
      <p:bldP spid="67" grpId="1" animBg="1"/>
      <p:bldP spid="68" grpId="0"/>
      <p:bldP spid="69" grpId="0" animBg="1"/>
      <p:bldP spid="69" grpId="1" animBg="1"/>
      <p:bldP spid="70" grpId="0"/>
      <p:bldP spid="71" grpId="0" animBg="1"/>
      <p:bldP spid="71" grpId="1" animBg="1"/>
      <p:bldP spid="72" grpId="0"/>
      <p:bldP spid="75" grpId="0" animBg="1"/>
      <p:bldP spid="4" grpId="0" animBg="1"/>
      <p:bldP spid="4" grpId="1" animBg="1"/>
      <p:bldP spid="4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-1" y="2225964"/>
            <a:ext cx="12192001" cy="3777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142008" y="2675263"/>
            <a:ext cx="4424943" cy="218521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sz="2400" b="1" dirty="0">
                <a:solidFill>
                  <a:schemeClr val="accent6"/>
                </a:solidFill>
                <a:latin typeface="+mn-ea"/>
                <a:ea typeface="+mn-ea"/>
              </a:rPr>
              <a:t>富含蔬菜水果的膳食：</a:t>
            </a:r>
            <a:endParaRPr lang="en-US" altLang="zh-CN" sz="2400" b="1" dirty="0">
              <a:solidFill>
                <a:schemeClr val="accent6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能够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降低脑中风和冠心病的风险；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能够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降低心血管疾病的死亡风险；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能够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降低胃肠道癌症的发生风险。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92802" y="397189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/>
                </a:solidFill>
              </a:rPr>
              <a:t>做到：</a:t>
            </a:r>
            <a:endParaRPr lang="en-US" altLang="zh-CN" sz="2400" b="1" dirty="0" smtClean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00"/>
                </a:solidFill>
              </a:rPr>
              <a:t>餐</a:t>
            </a:r>
            <a:r>
              <a:rPr lang="zh-CN" altLang="en-US" sz="2000" b="1" dirty="0">
                <a:solidFill>
                  <a:srgbClr val="FF9900"/>
                </a:solidFill>
              </a:rPr>
              <a:t>餐有蔬菜，天天吃水果</a:t>
            </a:r>
            <a:endParaRPr lang="en-US" altLang="zh-CN" sz="2000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00"/>
                </a:solidFill>
              </a:rPr>
              <a:t>蔬菜</a:t>
            </a:r>
            <a:r>
              <a:rPr lang="zh-CN" altLang="en-US" sz="2000" b="1" dirty="0">
                <a:solidFill>
                  <a:srgbClr val="FF9900"/>
                </a:solidFill>
              </a:rPr>
              <a:t>水果各有优势，不能相互替代</a:t>
            </a:r>
            <a:endParaRPr lang="zh-CN" altLang="en-US" sz="2000" b="1" dirty="0">
              <a:solidFill>
                <a:srgbClr val="FF99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7" b="6091"/>
          <a:stretch>
            <a:fillRect/>
          </a:stretch>
        </p:blipFill>
        <p:spPr>
          <a:xfrm>
            <a:off x="6627985" y="626270"/>
            <a:ext cx="4154574" cy="280785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781904" y="1480994"/>
            <a:ext cx="4436641" cy="666049"/>
            <a:chOff x="781904" y="1917294"/>
            <a:chExt cx="4436641" cy="666049"/>
          </a:xfrm>
        </p:grpSpPr>
        <p:sp>
          <p:nvSpPr>
            <p:cNvPr id="12" name="矩形 11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253001" y="1084321"/>
            <a:ext cx="6938999" cy="1743339"/>
            <a:chOff x="1133583" y="1065849"/>
            <a:chExt cx="6938999" cy="1743339"/>
          </a:xfrm>
        </p:grpSpPr>
        <p:sp>
          <p:nvSpPr>
            <p:cNvPr id="13" name="矩形 12"/>
            <p:cNvSpPr/>
            <p:nvPr/>
          </p:nvSpPr>
          <p:spPr>
            <a:xfrm>
              <a:off x="1133583" y="1065849"/>
              <a:ext cx="6938999" cy="174333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39273" y="1225239"/>
              <a:ext cx="5033818" cy="142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深绿色蔬菜</a:t>
              </a:r>
              <a:r>
                <a:rPr lang="zh-CN" alt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：</a:t>
              </a:r>
              <a:endParaRPr lang="en-US" altLang="zh-CN" sz="2000" b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菠菜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、油菜、芹菜叶、空心菜、韭菜、茼蒿、莴笋叶、西蓝花等</a:t>
              </a:r>
              <a:r>
                <a:rPr lang="en-US" altLang="zh-CN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endPara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253001" y="2975100"/>
            <a:ext cx="6938999" cy="1478160"/>
            <a:chOff x="1133583" y="1331028"/>
            <a:chExt cx="6938999" cy="1478160"/>
          </a:xfrm>
        </p:grpSpPr>
        <p:sp>
          <p:nvSpPr>
            <p:cNvPr id="23" name="矩形 22"/>
            <p:cNvSpPr/>
            <p:nvPr/>
          </p:nvSpPr>
          <p:spPr>
            <a:xfrm>
              <a:off x="1133583" y="1331028"/>
              <a:ext cx="6938999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339273" y="1491745"/>
              <a:ext cx="5033818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000" b="1" dirty="0">
                  <a:solidFill>
                    <a:srgbClr val="FF9966"/>
                  </a:solidFill>
                  <a:latin typeface="+mn-ea"/>
                </a:rPr>
                <a:t>红色、橘红色蔬菜</a:t>
              </a:r>
              <a:r>
                <a:rPr lang="zh-CN" altLang="en-US" sz="2000" b="1" dirty="0" smtClean="0">
                  <a:solidFill>
                    <a:srgbClr val="FF9966"/>
                  </a:solidFill>
                  <a:latin typeface="+mn-ea"/>
                </a:rPr>
                <a:t>：</a:t>
              </a:r>
              <a:endParaRPr lang="en-US" altLang="zh-CN" sz="2000" b="1" dirty="0">
                <a:solidFill>
                  <a:srgbClr val="FF9966"/>
                </a:solidFill>
                <a:latin typeface="+mn-ea"/>
              </a:endParaRPr>
            </a:p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西红柿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、胡萝卜、南瓜、红辣椒等</a:t>
              </a:r>
              <a:endPara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53001" y="4619172"/>
            <a:ext cx="6938999" cy="1478160"/>
            <a:chOff x="1133583" y="1331028"/>
            <a:chExt cx="6938999" cy="1478160"/>
          </a:xfrm>
        </p:grpSpPr>
        <p:sp>
          <p:nvSpPr>
            <p:cNvPr id="26" name="矩形 25"/>
            <p:cNvSpPr/>
            <p:nvPr/>
          </p:nvSpPr>
          <p:spPr>
            <a:xfrm>
              <a:off x="1133583" y="1331028"/>
              <a:ext cx="6938999" cy="147816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39273" y="1491745"/>
              <a:ext cx="5033818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000" b="1" dirty="0">
                  <a:solidFill>
                    <a:srgbClr val="FF66FF"/>
                  </a:solidFill>
                </a:rPr>
                <a:t>紫红色蔬菜</a:t>
              </a:r>
              <a:r>
                <a:rPr lang="zh-CN" altLang="en-US" sz="2000" b="1" dirty="0" smtClean="0">
                  <a:solidFill>
                    <a:srgbClr val="FF66FF"/>
                  </a:solidFill>
                </a:rPr>
                <a:t>：</a:t>
              </a:r>
              <a:endParaRPr lang="en-US" altLang="zh-CN" sz="2000" b="1" dirty="0" smtClean="0">
                <a:solidFill>
                  <a:srgbClr val="FF66FF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紫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甘蓝、红苋菜等</a:t>
              </a:r>
              <a:endPara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" y="1084320"/>
            <a:ext cx="5089236" cy="5013011"/>
            <a:chOff x="1133584" y="-211805"/>
            <a:chExt cx="5089236" cy="5013011"/>
          </a:xfrm>
        </p:grpSpPr>
        <p:sp>
          <p:nvSpPr>
            <p:cNvPr id="39" name="矩形 38"/>
            <p:cNvSpPr/>
            <p:nvPr/>
          </p:nvSpPr>
          <p:spPr>
            <a:xfrm>
              <a:off x="1133584" y="-211805"/>
              <a:ext cx="5089236" cy="501301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919919" y="836867"/>
              <a:ext cx="351672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200">
                  <a:gradFill>
                    <a:gsLst>
                      <a:gs pos="0">
                        <a:schemeClr val="accent2"/>
                      </a:gs>
                      <a:gs pos="62000">
                        <a:schemeClr val="accent2">
                          <a:alpha val="78000"/>
                        </a:schemeClr>
                      </a:gs>
                    </a:gsLst>
                    <a:lin ang="0" scaled="1"/>
                  </a:gradFill>
                  <a:latin typeface="+mj-lt"/>
                </a:defRPr>
              </a:lvl1pPr>
            </a:lstStyle>
            <a:p>
              <a:pPr>
                <a:lnSpc>
                  <a:spcPct val="150000"/>
                </a:lnSpc>
                <a:spcAft>
                  <a:spcPts val="1800"/>
                </a:spcAft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根据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颜色的深浅，蔬菜可分为深色蔬菜和浅色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蔬菜。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  <a:spcAft>
                  <a:spcPts val="1800"/>
                </a:spcAft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深色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蔬菜具有营养优势，富含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β-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胡萝卜素。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  <a:spcAft>
                  <a:spcPts val="1800"/>
                </a:spcAft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深色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蔬菜指深绿色、红色、橘红色和紫红色蔬菜。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188561" y="1304118"/>
            <a:ext cx="2723602" cy="6375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620368" y="1275632"/>
            <a:ext cx="2040943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蔬菜的分类：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10796"/>
          <a:stretch>
            <a:fillRect/>
          </a:stretch>
        </p:blipFill>
        <p:spPr>
          <a:xfrm>
            <a:off x="10360239" y="1121089"/>
            <a:ext cx="1831761" cy="1706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6316"/>
          <a:stretch>
            <a:fillRect/>
          </a:stretch>
        </p:blipFill>
        <p:spPr>
          <a:xfrm rot="10800000">
            <a:off x="10568565" y="2975097"/>
            <a:ext cx="1623435" cy="14781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566" y="4613974"/>
            <a:ext cx="2053432" cy="1483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04493 -4.0740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4 4.81481E-6 L -0.10885 4.81481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02 4.81481E-6 L -4.58333E-6 4.81481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23 3.7037E-7 L -0.10885 3.7037E-7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1601 3.7037E-7 L 8.33333E-7 3.7037E-7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4493 -1.11111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23595" y="2136803"/>
            <a:ext cx="7693890" cy="42286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94146" y="2708465"/>
            <a:ext cx="2507418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/>
                </a:solidFill>
                <a:latin typeface="+mn-ea"/>
              </a:rPr>
              <a:t>2</a:t>
            </a:r>
            <a:r>
              <a:rPr lang="en-US" altLang="zh-CN" sz="2400" b="1" dirty="0">
                <a:solidFill>
                  <a:schemeClr val="accent6"/>
                </a:solidFill>
                <a:latin typeface="+mn-ea"/>
              </a:rPr>
              <a:t>. </a:t>
            </a:r>
            <a:r>
              <a:rPr lang="zh-CN" altLang="en-US" sz="2400" b="1" dirty="0">
                <a:solidFill>
                  <a:schemeClr val="accent6"/>
                </a:solidFill>
                <a:latin typeface="+mn-ea"/>
              </a:rPr>
              <a:t>如何吃蔬菜？</a:t>
            </a:r>
            <a:endParaRPr lang="en-US" altLang="zh-CN" sz="2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14781" y="3525052"/>
            <a:ext cx="8549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吃新鲜蔬菜，最好当天购买当天吃；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选择多种蔬菜，每天至少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种蔬菜； 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保证每天摄入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300-500g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蔬菜，深色蔬菜应占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1/2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合理烹调，留住蔬菜营养。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373306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418648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463991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34194" y="509221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981166" y="570451"/>
            <a:ext cx="6210833" cy="3714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58" y="1131901"/>
            <a:ext cx="3804942" cy="25351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85919" y="1353718"/>
            <a:ext cx="40244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</a:rPr>
              <a:t>合理烹调小技巧：</a:t>
            </a:r>
            <a:endParaRPr lang="en-US" altLang="zh-CN" b="1" dirty="0">
              <a:solidFill>
                <a:srgbClr val="FF99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</a:rPr>
              <a:t>（</a:t>
            </a:r>
            <a:r>
              <a:rPr lang="en-US" altLang="zh-CN" b="1" dirty="0">
                <a:solidFill>
                  <a:srgbClr val="FF9900"/>
                </a:solidFill>
              </a:rPr>
              <a:t>1</a:t>
            </a:r>
            <a:r>
              <a:rPr lang="zh-CN" altLang="en-US" b="1" dirty="0">
                <a:solidFill>
                  <a:srgbClr val="FF9900"/>
                </a:solidFill>
              </a:rPr>
              <a:t>）先洗后切</a:t>
            </a:r>
            <a:endParaRPr lang="en-US" altLang="zh-CN" b="1" dirty="0">
              <a:solidFill>
                <a:srgbClr val="FF99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</a:rPr>
              <a:t>（</a:t>
            </a:r>
            <a:r>
              <a:rPr lang="en-US" altLang="zh-CN" b="1" dirty="0">
                <a:solidFill>
                  <a:srgbClr val="FF9900"/>
                </a:solidFill>
              </a:rPr>
              <a:t>2</a:t>
            </a:r>
            <a:r>
              <a:rPr lang="zh-CN" altLang="en-US" b="1" dirty="0">
                <a:solidFill>
                  <a:srgbClr val="FF9900"/>
                </a:solidFill>
              </a:rPr>
              <a:t>）开汤下菜</a:t>
            </a:r>
            <a:endParaRPr lang="en-US" altLang="zh-CN" b="1" dirty="0">
              <a:solidFill>
                <a:srgbClr val="FF99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</a:rPr>
              <a:t>（</a:t>
            </a:r>
            <a:r>
              <a:rPr lang="en-US" altLang="zh-CN" b="1" dirty="0">
                <a:solidFill>
                  <a:srgbClr val="FF9900"/>
                </a:solidFill>
              </a:rPr>
              <a:t>3</a:t>
            </a:r>
            <a:r>
              <a:rPr lang="zh-CN" altLang="en-US" b="1" dirty="0">
                <a:solidFill>
                  <a:srgbClr val="FF9900"/>
                </a:solidFill>
              </a:rPr>
              <a:t>）急火快炒</a:t>
            </a:r>
            <a:endParaRPr lang="en-US" altLang="zh-CN" b="1" dirty="0">
              <a:solidFill>
                <a:srgbClr val="FF99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</a:rPr>
              <a:t>（</a:t>
            </a:r>
            <a:r>
              <a:rPr lang="en-US" altLang="zh-CN" b="1" dirty="0">
                <a:solidFill>
                  <a:srgbClr val="FF9900"/>
                </a:solidFill>
              </a:rPr>
              <a:t>4</a:t>
            </a:r>
            <a:r>
              <a:rPr lang="zh-CN" altLang="en-US" b="1" dirty="0">
                <a:solidFill>
                  <a:srgbClr val="FF9900"/>
                </a:solidFill>
              </a:rPr>
              <a:t>）炒好即食</a:t>
            </a:r>
            <a:endParaRPr lang="zh-CN" altLang="en-US" b="1" dirty="0">
              <a:solidFill>
                <a:srgbClr val="FF99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81904" y="1480994"/>
            <a:ext cx="4436641" cy="666049"/>
            <a:chOff x="781904" y="1917294"/>
            <a:chExt cx="4436641" cy="666049"/>
          </a:xfrm>
        </p:grpSpPr>
        <p:sp>
          <p:nvSpPr>
            <p:cNvPr id="20" name="矩形 19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1.48148E-6 L -0.04101 1.48148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2.22222E-6 L -0.04101 -2.22222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4.44444E-6 L -0.04101 -4.44444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60489" y="2719351"/>
            <a:ext cx="2857681" cy="57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/>
                </a:solidFill>
              </a:rPr>
              <a:t>  3. </a:t>
            </a:r>
            <a:r>
              <a:rPr lang="zh-CN" altLang="en-US" sz="2400" b="1" dirty="0" smtClean="0">
                <a:solidFill>
                  <a:schemeClr val="accent6"/>
                </a:solidFill>
              </a:rPr>
              <a:t>如何</a:t>
            </a:r>
            <a:r>
              <a:rPr lang="zh-CN" altLang="en-US" sz="2400" b="1" dirty="0">
                <a:solidFill>
                  <a:schemeClr val="accent6"/>
                </a:solidFill>
              </a:rPr>
              <a:t>吃</a:t>
            </a:r>
            <a:r>
              <a:rPr lang="zh-CN" altLang="en-US" sz="2400" b="1" dirty="0" smtClean="0">
                <a:solidFill>
                  <a:schemeClr val="accent6"/>
                </a:solidFill>
              </a:rPr>
              <a:t>水果？</a:t>
            </a:r>
            <a:endParaRPr lang="en-US" altLang="zh-CN" sz="2400" b="1" dirty="0" smtClean="0">
              <a:solidFill>
                <a:schemeClr val="accent6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45417" y="3615566"/>
            <a:ext cx="3938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吃新鲜、时令水果；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每天摄入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200-350g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新鲜水果；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果汁饮料不能代替新鲜水果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6553756" y="385061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6553756" y="430404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6553756" y="475746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5" y="2452166"/>
            <a:ext cx="4911289" cy="333265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007047" y="1598512"/>
            <a:ext cx="4436641" cy="666049"/>
            <a:chOff x="781904" y="1917294"/>
            <a:chExt cx="4436641" cy="666049"/>
          </a:xfrm>
        </p:grpSpPr>
        <p:sp>
          <p:nvSpPr>
            <p:cNvPr id="16" name="矩形 15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2.22222E-6 L -0.04102 2.22222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0 L -0.04102 0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3.7037E-6 L -0.04102 -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" grpId="0"/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b="696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73991" y="1696996"/>
            <a:ext cx="3163330" cy="20701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254000" dist="1524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65266" y="1696996"/>
            <a:ext cx="3163330" cy="20701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254000" dist="1524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7956542" y="1696996"/>
            <a:ext cx="3163330" cy="20701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254000" dist="1524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1173991" y="3929278"/>
            <a:ext cx="4732540" cy="20701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254000" dist="1524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6102716" y="3929278"/>
            <a:ext cx="5017155" cy="20701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254000" dist="1524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026666" y="697640"/>
            <a:ext cx="4152099" cy="654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水果营养素含量排行榜：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17266" y="4204298"/>
            <a:ext cx="3944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00"/>
                </a:solidFill>
              </a:rPr>
              <a:t>胡萝卜素含量较高的水果</a:t>
            </a:r>
            <a:r>
              <a:rPr lang="zh-CN" altLang="en-US" sz="2000" b="1" dirty="0" smtClean="0">
                <a:solidFill>
                  <a:srgbClr val="FF9900"/>
                </a:solidFill>
              </a:rPr>
              <a:t>：</a:t>
            </a:r>
            <a:endParaRPr lang="en-US" altLang="zh-CN" sz="2000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红色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和橙色的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水果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：早橘、刺梨、沙棘、芒果、柑橘、木瓜等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9368" y="4204298"/>
            <a:ext cx="4417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00"/>
                </a:solidFill>
              </a:rPr>
              <a:t>维生素</a:t>
            </a:r>
            <a:r>
              <a:rPr lang="en-US" altLang="zh-CN" sz="2000" b="1" dirty="0">
                <a:solidFill>
                  <a:srgbClr val="FF9900"/>
                </a:solidFill>
              </a:rPr>
              <a:t>C</a:t>
            </a:r>
            <a:r>
              <a:rPr lang="zh-CN" altLang="en-US" sz="2000" b="1" dirty="0">
                <a:solidFill>
                  <a:srgbClr val="FF9900"/>
                </a:solidFill>
              </a:rPr>
              <a:t>含量较高的水果</a:t>
            </a:r>
            <a:r>
              <a:rPr lang="zh-CN" altLang="en-US" sz="2000" b="1" dirty="0" smtClean="0">
                <a:solidFill>
                  <a:srgbClr val="FF9900"/>
                </a:solidFill>
              </a:rPr>
              <a:t>：</a:t>
            </a:r>
            <a:endParaRPr lang="en-US" altLang="zh-CN" sz="2000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枣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类、柑橘类和浆果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类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：鲜枣、刺梨、沙棘、草莓、柑橘、橙、猕猴桃等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9248" y="2025793"/>
            <a:ext cx="25074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00"/>
                </a:solidFill>
                <a:latin typeface="+mn-ea"/>
              </a:rPr>
              <a:t>钾含量较高的水果</a:t>
            </a:r>
            <a:r>
              <a:rPr lang="zh-CN" altLang="en-US" sz="2000" b="1" dirty="0" smtClean="0">
                <a:solidFill>
                  <a:srgbClr val="FF9900"/>
                </a:solidFill>
                <a:latin typeface="+mn-ea"/>
              </a:rPr>
              <a:t>：</a:t>
            </a:r>
            <a:endParaRPr lang="en-US" altLang="zh-CN" sz="2000" b="1" dirty="0" smtClean="0">
              <a:solidFill>
                <a:srgbClr val="FF99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鳄梨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、枣、红果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香蕉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、樱桃等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99126" y="2025792"/>
            <a:ext cx="2961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00"/>
                </a:solidFill>
                <a:latin typeface="+mn-ea"/>
              </a:rPr>
              <a:t>含糖量高的水果</a:t>
            </a:r>
            <a:r>
              <a:rPr lang="zh-CN" altLang="en-US" sz="2000" b="1" dirty="0" smtClean="0">
                <a:solidFill>
                  <a:srgbClr val="FF9900"/>
                </a:solidFill>
                <a:latin typeface="+mn-ea"/>
              </a:rPr>
              <a:t>：</a:t>
            </a:r>
            <a:endParaRPr lang="en-US" altLang="zh-CN" sz="2000" b="1" dirty="0" smtClean="0">
              <a:solidFill>
                <a:srgbClr val="FF99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枣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、香蕉、红果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雪梨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、荔枝等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37891" y="2025792"/>
            <a:ext cx="2276585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00"/>
                </a:solidFill>
              </a:rPr>
              <a:t>含糖量低的水果</a:t>
            </a:r>
            <a:r>
              <a:rPr lang="zh-CN" altLang="en-US" sz="2000" b="1" dirty="0" smtClean="0">
                <a:solidFill>
                  <a:srgbClr val="FF9900"/>
                </a:solidFill>
              </a:rPr>
              <a:t>：</a:t>
            </a:r>
            <a:endParaRPr lang="en-US" altLang="zh-CN" sz="2000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草莓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、柠檬、杨梅等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0324 L -1.66667E-6 3.7037E-7 " pathEditMode="relative" rAng="0" ptsTypes="AA">
                                      <p:cBhvr>
                                        <p:cTn id="9" dur="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51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1237 -0.1287 L 3.33333E-6 3.7037E-7 " pathEditMode="relative" rAng="0" ptsTypes="AA">
                                      <p:cBhvr>
                                        <p:cTn id="14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8815 -0.08843 L -1.66667E-6 3.7037E-7 " pathEditMode="relative" rAng="0" ptsTypes="AA">
                                      <p:cBhvr>
                                        <p:cTn id="1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619 0.17222 L -4.58333E-6 -2.59259E-6 " pathEditMode="relative" rAng="0" ptsTypes="AA">
                                      <p:cBhvr>
                                        <p:cTn id="24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8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8698 0.04722 L 0 -2.59259E-6 " pathEditMode="relative" rAng="0" ptsTypes="AA">
                                      <p:cBhvr>
                                        <p:cTn id="29" dur="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-236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0324 L -1.66667E-6 3.7037E-7 " pathEditMode="relative" rAng="0" ptsTypes="AA">
                                      <p:cBhvr>
                                        <p:cTn id="34" dur="8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5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1237 -0.1287 L 3.33333E-6 3.7037E-7 " pathEditMode="relative" rAng="0" ptsTypes="AA">
                                      <p:cBhvr>
                                        <p:cTn id="39" dur="8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4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8815 -0.08843 L -1.66667E-6 3.7037E-7 " pathEditMode="relative" rAng="0" ptsTypes="AA">
                                      <p:cBhvr>
                                        <p:cTn id="44" dur="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4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8698 0.04722 L 0 -2.59259E-6 " pathEditMode="relative" rAng="0" ptsTypes="AA">
                                      <p:cBhvr>
                                        <p:cTn id="49" dur="8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-236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619 0.17222 L -4.58333E-6 -2.59259E-6 " pathEditMode="relative" rAng="0" ptsTypes="AA">
                                      <p:cBhvr>
                                        <p:cTn id="54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86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96886"/>
            <a:ext cx="12192000" cy="36755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178192" y="2584460"/>
            <a:ext cx="3929281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/>
                </a:solidFill>
              </a:rPr>
              <a:t>4. </a:t>
            </a:r>
            <a:r>
              <a:rPr lang="zh-CN" altLang="en-US" sz="2400" b="1" dirty="0">
                <a:solidFill>
                  <a:schemeClr val="accent6"/>
                </a:solidFill>
              </a:rPr>
              <a:t>为什么要吃奶及奶制品？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632899"/>
            <a:ext cx="137432" cy="14550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086322"/>
            <a:ext cx="137432" cy="14550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539745"/>
            <a:ext cx="137432" cy="14550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993168"/>
            <a:ext cx="137432" cy="14550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91" y="2832448"/>
            <a:ext cx="4498109" cy="313998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69852" y="3403262"/>
            <a:ext cx="73046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奶类营养成分齐全，组成比例适宜，容易消化吸收。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奶类富含钙，有利于儿童青少年生长发育，促进成人骨健康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奶类富含优质蛋白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是</a:t>
            </a:r>
            <a:r>
              <a:rPr lang="en-US" altLang="zh-CN" sz="2000" b="1" dirty="0"/>
              <a:t>B</a:t>
            </a:r>
            <a:r>
              <a:rPr lang="zh-CN" altLang="en-US" sz="2000" b="1" dirty="0"/>
              <a:t>族维生素的良好来源</a:t>
            </a:r>
            <a:endParaRPr lang="en-US" altLang="zh-CN" sz="2000" b="1" dirty="0"/>
          </a:p>
        </p:txBody>
      </p:sp>
      <p:sp>
        <p:nvSpPr>
          <p:cNvPr id="15" name="文本框 31"/>
          <p:cNvSpPr txBox="1"/>
          <p:nvPr/>
        </p:nvSpPr>
        <p:spPr>
          <a:xfrm>
            <a:off x="7673199" y="864185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81904" y="1480994"/>
            <a:ext cx="4436641" cy="666049"/>
            <a:chOff x="781904" y="1917294"/>
            <a:chExt cx="4436641" cy="666049"/>
          </a:xfrm>
        </p:grpSpPr>
        <p:sp>
          <p:nvSpPr>
            <p:cNvPr id="17" name="矩形 16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2.22222E-6 L -0.04101 2.22222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0 L -0.04101 0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3.7037E-6 L -0.04101 -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4.07407E-6 L -0.04101 4.07407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1434006"/>
            <a:ext cx="12192000" cy="4588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29482" y="1973790"/>
            <a:ext cx="3755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推荐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 smtClean="0"/>
              <a:t>   每天</a:t>
            </a:r>
            <a:r>
              <a:rPr lang="zh-CN" altLang="en-US" sz="2000" b="1" dirty="0"/>
              <a:t>一杯奶（</a:t>
            </a:r>
            <a:r>
              <a:rPr lang="en-US" altLang="zh-CN" sz="2000" b="1" dirty="0"/>
              <a:t>200~250</a:t>
            </a:r>
            <a:r>
              <a:rPr lang="zh-CN" altLang="en-US" sz="2000" b="1" dirty="0"/>
              <a:t>毫升）或相当于</a:t>
            </a:r>
            <a:r>
              <a:rPr lang="en-US" altLang="zh-CN" sz="2000" b="1" dirty="0"/>
              <a:t>300g</a:t>
            </a:r>
            <a:r>
              <a:rPr lang="zh-CN" altLang="en-US" sz="2000" b="1" dirty="0"/>
              <a:t>液态奶的奶制品。</a:t>
            </a:r>
            <a:endParaRPr lang="zh-CN" altLang="en-US" sz="2000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214366" y="2396368"/>
          <a:ext cx="5747328" cy="31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664"/>
                <a:gridCol w="2873664"/>
              </a:tblGrid>
              <a:tr h="629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食物名称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重量（克）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鲜牛奶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100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酸  奶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100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奶  粉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12.5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29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奶  酪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n>
                            <a:noFill/>
                          </a:ln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2400" b="1" dirty="0">
                        <a:ln>
                          <a:noFill/>
                        </a:ln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013219" y="1742958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奶制品互换表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511" y="3728057"/>
            <a:ext cx="4465344" cy="1856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84926" y="2871751"/>
            <a:ext cx="4238661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/>
                </a:solidFill>
              </a:rPr>
              <a:t>5. </a:t>
            </a:r>
            <a:r>
              <a:rPr lang="zh-CN" altLang="en-US" sz="2400" b="1" dirty="0">
                <a:solidFill>
                  <a:schemeClr val="accent6"/>
                </a:solidFill>
              </a:rPr>
              <a:t>为什么要吃豆类及其制品？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90741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椭圆 10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333126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74960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5147607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852" y="3718540"/>
            <a:ext cx="5928475" cy="168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大豆</a:t>
            </a:r>
            <a:r>
              <a:rPr lang="zh-CN" altLang="en-US" dirty="0">
                <a:latin typeface="+mn-ea"/>
              </a:rPr>
              <a:t>包括黄豆、黑豆和青豆。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大豆富含赖氨酸，与谷类蛋白质构成互补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大豆富含不饱和脂肪酸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大豆富含卵磷脂，有益于心血管</a:t>
            </a:r>
            <a:r>
              <a:rPr lang="zh-CN" altLang="en-US" dirty="0" smtClean="0">
                <a:latin typeface="+mn-ea"/>
              </a:rPr>
              <a:t>健康</a:t>
            </a:r>
            <a:endParaRPr lang="en-US" altLang="zh-CN" dirty="0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13292" y="3718540"/>
            <a:ext cx="45960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大豆富含钾、钙和维生素</a:t>
            </a:r>
            <a:r>
              <a:rPr lang="en-US" altLang="zh-CN" dirty="0">
                <a:latin typeface="+mn-ea"/>
              </a:rPr>
              <a:t>E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大豆含大豆异黄酮、植物固醇、大豆低</a:t>
            </a:r>
            <a:r>
              <a:rPr lang="zh-CN" altLang="en-US" dirty="0" smtClean="0">
                <a:latin typeface="+mn-ea"/>
              </a:rPr>
              <a:t>聚糖  等</a:t>
            </a:r>
            <a:r>
              <a:rPr lang="zh-CN" altLang="en-US" dirty="0">
                <a:latin typeface="+mn-ea"/>
              </a:rPr>
              <a:t>，对于预防心血管疾病、骨质疏松，改善女性绝经期症状有好处</a:t>
            </a:r>
            <a:endParaRPr lang="en-US" altLang="zh-CN" dirty="0">
              <a:latin typeface="+mn-ea"/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6593922" y="390741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椭圆 1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6593922" y="4333126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993" y="649260"/>
            <a:ext cx="4085714" cy="2647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781904" y="1480994"/>
            <a:ext cx="4436641" cy="666049"/>
            <a:chOff x="781904" y="1917294"/>
            <a:chExt cx="4436641" cy="666049"/>
          </a:xfrm>
        </p:grpSpPr>
        <p:sp>
          <p:nvSpPr>
            <p:cNvPr id="19" name="矩形 18"/>
            <p:cNvSpPr/>
            <p:nvPr/>
          </p:nvSpPr>
          <p:spPr>
            <a:xfrm>
              <a:off x="786217" y="1945780"/>
              <a:ext cx="4432328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81904" y="1917294"/>
              <a:ext cx="4206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</a:rPr>
                <a:t>三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）</a:t>
              </a:r>
              <a:r>
                <a:rPr lang="zh-CN" altLang="en-US" sz="2400" b="1" dirty="0" smtClean="0">
                  <a:solidFill>
                    <a:schemeClr val="bg1"/>
                  </a:solidFill>
                </a:rPr>
                <a:t>多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吃蔬果、奶类、大豆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3.7037E-7 L -0.04101 3.7037E-7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1.85185E-6 L -0.04101 1.85185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3.7037E-6 L -0.04101 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1.85185E-6 L -0.04101 1.85185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3.7037E-7 L -0.04101 3.7037E-7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1.85185E-6 L -0.04101 1.85185E-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" grpId="0"/>
      <p:bldP spid="4" grpId="0"/>
      <p:bldP spid="16" grpId="0" animBg="1"/>
      <p:bldP spid="16" grpId="1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3168072"/>
            <a:ext cx="12191999" cy="3020291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  <a:effectLst>
            <a:outerShdw blurRad="419100" dist="279400" dir="2700000" sx="98000" sy="98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梯形 18"/>
          <p:cNvSpPr/>
          <p:nvPr/>
        </p:nvSpPr>
        <p:spPr>
          <a:xfrm rot="5400000" flipH="1">
            <a:off x="-602185" y="4515556"/>
            <a:ext cx="1283266" cy="78898"/>
          </a:xfrm>
          <a:prstGeom prst="trapezoi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44780" y="1673952"/>
            <a:ext cx="6802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n-ea"/>
              </a:rPr>
              <a:t>建议</a:t>
            </a:r>
            <a:r>
              <a:rPr lang="zh-CN" altLang="en-US" sz="2400" b="1" dirty="0" smtClean="0">
                <a:latin typeface="+mn-ea"/>
              </a:rPr>
              <a:t>：</a:t>
            </a:r>
            <a:endParaRPr lang="en-US" altLang="zh-CN" sz="24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+mn-ea"/>
              </a:rPr>
              <a:t>每人</a:t>
            </a:r>
            <a:r>
              <a:rPr lang="zh-CN" altLang="en-US" sz="2000" b="1" dirty="0">
                <a:latin typeface="+mn-ea"/>
              </a:rPr>
              <a:t>每天摄入</a:t>
            </a:r>
            <a:r>
              <a:rPr lang="en-US" altLang="zh-CN" sz="2000" b="1" dirty="0">
                <a:latin typeface="+mn-ea"/>
              </a:rPr>
              <a:t>30</a:t>
            </a:r>
            <a:r>
              <a:rPr lang="zh-CN" altLang="en-US" sz="2000" b="1" dirty="0">
                <a:latin typeface="+mn-ea"/>
              </a:rPr>
              <a:t>～</a:t>
            </a:r>
            <a:r>
              <a:rPr lang="en-US" altLang="zh-CN" sz="2000" b="1" dirty="0">
                <a:latin typeface="+mn-ea"/>
              </a:rPr>
              <a:t>50</a:t>
            </a:r>
            <a:r>
              <a:rPr lang="zh-CN" altLang="en-US" sz="2000" b="1" dirty="0" smtClean="0">
                <a:latin typeface="+mn-ea"/>
              </a:rPr>
              <a:t>克大豆</a:t>
            </a:r>
            <a:r>
              <a:rPr lang="zh-CN" altLang="en-US" sz="2000" b="1" dirty="0">
                <a:latin typeface="+mn-ea"/>
              </a:rPr>
              <a:t>或相当量的豆制品。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4780" y="3374779"/>
            <a:ext cx="59162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9900"/>
                </a:solidFill>
              </a:rPr>
              <a:t>提示：</a:t>
            </a:r>
            <a:endParaRPr lang="en-US" altLang="zh-CN" sz="2400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9900"/>
                </a:solidFill>
              </a:rPr>
              <a:t>1</a:t>
            </a:r>
            <a:r>
              <a:rPr lang="zh-CN" altLang="en-US" sz="2000" b="1" dirty="0">
                <a:solidFill>
                  <a:srgbClr val="FF9900"/>
                </a:solidFill>
              </a:rPr>
              <a:t>、生豆浆必须煮熟之后才能饮用；</a:t>
            </a:r>
            <a:endParaRPr lang="en-US" altLang="zh-CN" sz="2000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9900"/>
                </a:solidFill>
              </a:rPr>
              <a:t>2</a:t>
            </a:r>
            <a:r>
              <a:rPr lang="zh-CN" altLang="en-US" sz="2000" b="1" dirty="0">
                <a:solidFill>
                  <a:srgbClr val="FF9900"/>
                </a:solidFill>
              </a:rPr>
              <a:t>、发酵豆制品中还有大量盐分，应限制摄入；</a:t>
            </a:r>
            <a:endParaRPr lang="en-US" altLang="zh-CN" sz="2000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9900"/>
                </a:solidFill>
              </a:rPr>
              <a:t>3</a:t>
            </a:r>
            <a:r>
              <a:rPr lang="zh-CN" altLang="en-US" sz="2000" b="1" dirty="0">
                <a:solidFill>
                  <a:srgbClr val="FF9900"/>
                </a:solidFill>
              </a:rPr>
              <a:t>、豆芽中还有大量维生素</a:t>
            </a:r>
            <a:r>
              <a:rPr lang="en-US" altLang="zh-CN" sz="2000" b="1" dirty="0">
                <a:solidFill>
                  <a:srgbClr val="FF9900"/>
                </a:solidFill>
              </a:rPr>
              <a:t>C</a:t>
            </a:r>
            <a:r>
              <a:rPr lang="zh-CN" altLang="en-US" sz="2000" b="1" dirty="0">
                <a:solidFill>
                  <a:srgbClr val="FF9900"/>
                </a:solidFill>
              </a:rPr>
              <a:t>，新鲜蔬菜缺乏时</a:t>
            </a:r>
            <a:r>
              <a:rPr lang="zh-CN" altLang="en-US" sz="2000" b="1" dirty="0" smtClean="0">
                <a:solidFill>
                  <a:srgbClr val="FF9900"/>
                </a:solidFill>
              </a:rPr>
              <a:t>，</a:t>
            </a:r>
            <a:endParaRPr lang="en-US" altLang="zh-CN" sz="2000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00"/>
                </a:solidFill>
              </a:rPr>
              <a:t>      豆芽</a:t>
            </a:r>
            <a:r>
              <a:rPr lang="zh-CN" altLang="en-US" sz="2000" b="1" dirty="0">
                <a:solidFill>
                  <a:srgbClr val="FF9900"/>
                </a:solidFill>
              </a:rPr>
              <a:t>是维生素</a:t>
            </a:r>
            <a:r>
              <a:rPr lang="en-US" altLang="zh-CN" sz="2000" b="1" dirty="0">
                <a:solidFill>
                  <a:srgbClr val="FF9900"/>
                </a:solidFill>
              </a:rPr>
              <a:t>C </a:t>
            </a:r>
            <a:r>
              <a:rPr lang="zh-CN" altLang="en-US" sz="2000" b="1" dirty="0">
                <a:solidFill>
                  <a:srgbClr val="FF9900"/>
                </a:solidFill>
              </a:rPr>
              <a:t>的良好来源</a:t>
            </a:r>
            <a:endParaRPr lang="zh-CN" altLang="en-US" sz="2000" b="1" dirty="0">
              <a:solidFill>
                <a:srgbClr val="FF99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19" y="1842668"/>
            <a:ext cx="5233262" cy="348678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444500" dist="101600" dir="3360000" algn="ctr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82 -0.19931 L 0 4.0740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99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from x="137987" y="144438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9" grpId="0" animBg="1"/>
      <p:bldP spid="3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117783"/>
            <a:ext cx="12192000" cy="3523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145533" y="1668134"/>
            <a:ext cx="4936281" cy="637563"/>
            <a:chOff x="1178191" y="1783804"/>
            <a:chExt cx="4936281" cy="637563"/>
          </a:xfrm>
        </p:grpSpPr>
        <p:sp>
          <p:nvSpPr>
            <p:cNvPr id="76" name="矩形 75"/>
            <p:cNvSpPr/>
            <p:nvPr/>
          </p:nvSpPr>
          <p:spPr>
            <a:xfrm>
              <a:off x="1178191" y="1783804"/>
              <a:ext cx="4936281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1327234" y="1865804"/>
              <a:ext cx="45159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</a:rPr>
                <a:t>（四）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适量吃鱼、禽、蛋、瘦肉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285202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758866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30165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852" y="2633200"/>
            <a:ext cx="969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富含优质蛋白质、脂类、脂溶性维生素</a:t>
            </a:r>
            <a:r>
              <a:rPr lang="zh-CN" altLang="en-US" sz="2000" dirty="0" smtClean="0">
                <a:latin typeface="+mn-ea"/>
              </a:rPr>
              <a:t>、</a:t>
            </a:r>
            <a:r>
              <a:rPr lang="en-US" altLang="zh-CN" sz="2000" dirty="0" smtClean="0">
                <a:latin typeface="+mn-ea"/>
              </a:rPr>
              <a:t>B</a:t>
            </a:r>
            <a:r>
              <a:rPr lang="zh-CN" altLang="en-US" sz="2000" dirty="0">
                <a:latin typeface="+mn-ea"/>
              </a:rPr>
              <a:t>族维生素和矿物质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鱼类脂肪含量相对较低，且还有较多的不饱和脂肪酸，对预防心血管疾病有一定作用。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禽类脂肪含量相对较低 ，畜肉类脂肪含量较多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6462" r="28502" b="34964"/>
          <a:stretch>
            <a:fillRect/>
          </a:stretch>
        </p:blipFill>
        <p:spPr>
          <a:xfrm>
            <a:off x="1161798" y="4389054"/>
            <a:ext cx="2423426" cy="158546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  <a:effectLst>
            <a:outerShdw blurRad="596900" dist="1905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9736" t="1" r="10624" b="40359"/>
          <a:stretch>
            <a:fillRect/>
          </a:stretch>
        </p:blipFill>
        <p:spPr>
          <a:xfrm>
            <a:off x="4381163" y="4389445"/>
            <a:ext cx="2423426" cy="1585077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  <a:effectLst>
            <a:outerShdw blurRad="596900" dist="1905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8648" b="28648"/>
          <a:stretch>
            <a:fillRect/>
          </a:stretch>
        </p:blipFill>
        <p:spPr>
          <a:xfrm>
            <a:off x="7580457" y="4391458"/>
            <a:ext cx="2427103" cy="158306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  <a:effectLst>
            <a:outerShdw blurRad="596900" dist="1905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14" name="半闭框 13"/>
          <p:cNvSpPr/>
          <p:nvPr/>
        </p:nvSpPr>
        <p:spPr>
          <a:xfrm rot="8100000">
            <a:off x="3705694" y="5009112"/>
            <a:ext cx="350982" cy="350982"/>
          </a:xfrm>
          <a:prstGeom prst="halfFram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半闭框 22"/>
          <p:cNvSpPr/>
          <p:nvPr/>
        </p:nvSpPr>
        <p:spPr>
          <a:xfrm rot="8100000">
            <a:off x="6919949" y="5009112"/>
            <a:ext cx="350982" cy="350982"/>
          </a:xfrm>
          <a:prstGeom prst="halfFram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文本框 31"/>
          <p:cNvSpPr txBox="1"/>
          <p:nvPr/>
        </p:nvSpPr>
        <p:spPr>
          <a:xfrm>
            <a:off x="7673199" y="702836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7.40741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4.07407E-6 L -0.04101 4.0740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1.85185E-6 L -0.04101 -1.85185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4.81481E-6 L -0.04101 4.81481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-0.15625 L -3.95833E-6 4.44444E-6 " pathEditMode="relative" rAng="0" ptsTypes="AA">
                                      <p:cBhvr>
                                        <p:cTn id="34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9862 L -1.45833E-6 4.44444E-6 " pathEditMode="relative" rAng="0" ptsTypes="AA">
                                      <p:cBhvr>
                                        <p:cTn id="3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49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8816 -0.08843 L -3.95833E-6 4.44444E-6 " pathEditMode="relative" rAng="0" ptsTypes="AA">
                                      <p:cBhvr>
                                        <p:cTn id="44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4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367 -0.10023 L 8.33333E-7 2.96296E-6 " pathEditMode="relative" rAng="0" ptsTypes="AA">
                                      <p:cBhvr>
                                        <p:cTn id="49" dur="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50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3099 -0.09491 L -1.04167E-6 2.96296E-6 " pathEditMode="relative" rAng="0" ptsTypes="AA">
                                      <p:cBhvr>
                                        <p:cTn id="54" dur="8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474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4" grpId="0" animBg="1"/>
      <p:bldP spid="14" grpId="1" animBg="1"/>
      <p:bldP spid="23" grpId="0" animBg="1"/>
      <p:bldP spid="23" grpId="1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087468" y="729672"/>
            <a:ext cx="8104531" cy="5405889"/>
          </a:xfrm>
          <a:custGeom>
            <a:avLst/>
            <a:gdLst>
              <a:gd name="connsiteX0" fmla="*/ 0 w 12192000"/>
              <a:gd name="connsiteY0" fmla="*/ 0 h 4800600"/>
              <a:gd name="connsiteX1" fmla="*/ 12192000 w 12192000"/>
              <a:gd name="connsiteY1" fmla="*/ 0 h 4800600"/>
              <a:gd name="connsiteX2" fmla="*/ 12192000 w 12192000"/>
              <a:gd name="connsiteY2" fmla="*/ 4800600 h 4800600"/>
              <a:gd name="connsiteX3" fmla="*/ 0 w 121920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00600">
                <a:moveTo>
                  <a:pt x="0" y="0"/>
                </a:moveTo>
                <a:lnTo>
                  <a:pt x="12192000" y="0"/>
                </a:lnTo>
                <a:lnTo>
                  <a:pt x="12192000" y="4800600"/>
                </a:lnTo>
                <a:lnTo>
                  <a:pt x="0" y="4800600"/>
                </a:lnTo>
                <a:close/>
              </a:path>
            </a:pathLst>
          </a:custGeom>
          <a:noFill/>
          <a:effectLst>
            <a:outerShdw blurRad="419100" dist="279400" dir="5400000" sx="96000" sy="96000" algn="t" rotWithShape="0">
              <a:schemeClr val="bg1">
                <a:lumMod val="50000"/>
                <a:alpha val="34000"/>
              </a:scheme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504447" y="1845947"/>
            <a:ext cx="3583022" cy="3069174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accent3">
                <a:alpha val="28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>
            <a:off x="1343743" y="2068415"/>
            <a:ext cx="2100933" cy="1809655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0" dist="419100" dir="2700000" sx="95000" sy="95000" algn="tl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666188" y="4194629"/>
            <a:ext cx="1333500" cy="0"/>
          </a:xfrm>
          <a:prstGeom prst="line">
            <a:avLst/>
          </a:prstGeom>
          <a:ln w="508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467809" y="2179045"/>
            <a:ext cx="396758" cy="684068"/>
          </a:xfrm>
          <a:prstGeom prst="line">
            <a:avLst/>
          </a:prstGeom>
          <a:ln w="50800" cap="rnd">
            <a:gradFill>
              <a:gsLst>
                <a:gs pos="0">
                  <a:schemeClr val="accent4"/>
                </a:gs>
                <a:gs pos="74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1815136" y="2818080"/>
            <a:ext cx="118455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CN" altLang="en-US" sz="5400" b="1" dirty="0">
                <a:latin typeface="+mj-ea"/>
                <a:ea typeface="+mj-ea"/>
              </a:rPr>
              <a:t>壹</a:t>
            </a:r>
            <a:endParaRPr lang="zh-CN" altLang="en-US" sz="5400" b="1" dirty="0">
              <a:latin typeface="+mj-ea"/>
              <a:ea typeface="+mj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223723" y="2592290"/>
            <a:ext cx="441905" cy="761905"/>
          </a:xfrm>
          <a:prstGeom prst="line">
            <a:avLst/>
          </a:prstGeom>
          <a:ln w="5080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 txBox="1"/>
          <p:nvPr/>
        </p:nvSpPr>
        <p:spPr>
          <a:xfrm>
            <a:off x="4550556" y="2973243"/>
            <a:ext cx="4093028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膳食与健康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11474154" y="1466850"/>
            <a:ext cx="189836" cy="1898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19 0 L 0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  <p:from x="75825" y="13891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333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0 L -0.07317 0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2" grpId="0" animBg="1"/>
      <p:bldP spid="2" grpId="1" animBg="1"/>
      <p:bldP spid="27" grpId="0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127019"/>
            <a:ext cx="12192000" cy="39505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6" name="矩形 75"/>
          <p:cNvSpPr/>
          <p:nvPr/>
        </p:nvSpPr>
        <p:spPr>
          <a:xfrm>
            <a:off x="1538409" y="1856509"/>
            <a:ext cx="2045300" cy="6255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2017480" y="1896186"/>
            <a:ext cx="1087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</a:rPr>
              <a:t>提 示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058119" y="304079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058119" y="439767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058119" y="349966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9778" y="2821970"/>
            <a:ext cx="9835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鱼、禽、蛋和瘦肉摄入要适量。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每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周吃鱼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280-525g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，畜禽肉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280-525g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蛋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280-350g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，平均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每天摄入总量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120-200g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优先选择鱼和禽。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每天一个蛋，吃鸡蛋不弃蛋黄。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少吃肥肉、烟熏和腌制肉制品。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椭圆 1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058119" y="486578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椭圆 17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058119" y="532544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66" y="2366234"/>
            <a:ext cx="5211190" cy="3472078"/>
          </a:xfrm>
          <a:prstGeom prst="rect">
            <a:avLst/>
          </a:prstGeom>
        </p:spPr>
      </p:pic>
      <p:sp>
        <p:nvSpPr>
          <p:cNvPr id="14" name="文本框 31"/>
          <p:cNvSpPr txBox="1"/>
          <p:nvPr/>
        </p:nvSpPr>
        <p:spPr>
          <a:xfrm>
            <a:off x="7673199" y="735494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04492 -3.703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1.85185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7.40741E-7 L -0.04102 -7.40741E-7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2.59259E-6 L -0.04102 2.59259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3.7037E-7 L -0.04102 -3.7037E-7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4.44444E-6 L -0.04102 -4.44444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4.07407E-6 L -0.04102 -4.07407E-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6" grpId="0" animBg="1"/>
      <p:bldP spid="76" grpId="1" animBg="1"/>
      <p:bldP spid="77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7" grpId="0" animBg="1"/>
      <p:bldP spid="17" grpId="1" animBg="1"/>
      <p:bldP spid="18" grpId="0" animBg="1"/>
      <p:bldP spid="18" grpId="1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6" name="矩形 75"/>
          <p:cNvSpPr/>
          <p:nvPr/>
        </p:nvSpPr>
        <p:spPr>
          <a:xfrm>
            <a:off x="1178192" y="1945780"/>
            <a:ext cx="4814064" cy="6375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1386275" y="1917294"/>
            <a:ext cx="4052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五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）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少盐少油，控糖限酒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312946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670377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512380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852" y="3056124"/>
            <a:ext cx="59377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油、盐摄入过多是我国城乡居民普遍存在的膳食问题。油摄入过多会增加患肥胖、高血脂、动脉粥样硬化等多种慢性疾病的风险。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盐摄入过多会增加患高血压的风险。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糖摄入过多会增加超重、肥胖的风险。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191" y="997794"/>
            <a:ext cx="1948462" cy="188395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63500" dir="21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965" y="997795"/>
            <a:ext cx="1915632" cy="188395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63500" dir="21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19596" t="19596"/>
          <a:stretch>
            <a:fillRect/>
          </a:stretch>
        </p:blipFill>
        <p:spPr>
          <a:xfrm>
            <a:off x="7614191" y="3200432"/>
            <a:ext cx="1948462" cy="186167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63500" dir="21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050" y="3200432"/>
            <a:ext cx="1917547" cy="186167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63500" dir="2100000" algn="ctr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04492 -2.59259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2.96296E-6 L -0.04101 2.96296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3.7037E-6 L -0.04101 -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4.07407E-6 L -0.04101 4.07407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10324 L 2.91667E-6 -3.7037E-7 " pathEditMode="relative" rAng="0" ptsTypes="AA">
                                      <p:cBhvr>
                                        <p:cTn id="42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516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8815 -0.08843 L -2.91667E-6 -3.7037E-7 " pathEditMode="relative" rAng="0" ptsTypes="AA">
                                      <p:cBhvr>
                                        <p:cTn id="47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42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62 0.17223 L 2.91667E-6 -4.81481E-6 " pathEditMode="relative" rAng="0" ptsTypes="AA">
                                      <p:cBhvr>
                                        <p:cTn id="52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861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8698 0.04723 L -2.91667E-6 -4.81481E-6 " pathEditMode="relative" rAng="0" ptsTypes="AA">
                                      <p:cBhvr>
                                        <p:cTn id="57" dur="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6" grpId="0" animBg="1"/>
      <p:bldP spid="76" grpId="1" animBg="1"/>
      <p:bldP spid="77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1622287"/>
            <a:ext cx="12192000" cy="44845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341909"/>
            <a:ext cx="137432" cy="166221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801220"/>
            <a:ext cx="137432" cy="166221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245407"/>
            <a:ext cx="137432" cy="166221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851" y="3108576"/>
            <a:ext cx="8092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培养清淡饮食习惯，少吃高盐和油炸食品。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成人每天食盐不超过</a:t>
            </a:r>
            <a:r>
              <a:rPr lang="en-US" altLang="zh-CN" sz="2000" dirty="0">
                <a:latin typeface="+mn-ea"/>
              </a:rPr>
              <a:t>6g</a:t>
            </a:r>
            <a:r>
              <a:rPr lang="zh-CN" altLang="en-US" sz="2000" dirty="0">
                <a:latin typeface="+mn-ea"/>
              </a:rPr>
              <a:t>，每天烹调油</a:t>
            </a:r>
            <a:r>
              <a:rPr lang="en-US" altLang="zh-CN" sz="2000" dirty="0">
                <a:latin typeface="+mn-ea"/>
              </a:rPr>
              <a:t>25~30g</a:t>
            </a:r>
            <a:r>
              <a:rPr lang="zh-CN" altLang="en-US" sz="2000" dirty="0">
                <a:latin typeface="+mn-ea"/>
              </a:rPr>
              <a:t>。</a:t>
            </a:r>
            <a:endParaRPr lang="zh-CN" altLang="en-US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每天摄入不超过</a:t>
            </a:r>
            <a:r>
              <a:rPr lang="en-US" altLang="zh-CN" sz="2000" dirty="0">
                <a:latin typeface="+mn-ea"/>
              </a:rPr>
              <a:t>50g</a:t>
            </a:r>
            <a:r>
              <a:rPr lang="zh-CN" altLang="en-US" sz="2000" dirty="0">
                <a:latin typeface="+mn-ea"/>
              </a:rPr>
              <a:t>，最好控制在</a:t>
            </a:r>
            <a:r>
              <a:rPr lang="en-US" altLang="zh-CN" sz="2000" dirty="0">
                <a:latin typeface="+mn-ea"/>
              </a:rPr>
              <a:t>25g</a:t>
            </a:r>
            <a:r>
              <a:rPr lang="zh-CN" altLang="en-US" sz="2000" dirty="0">
                <a:latin typeface="+mn-ea"/>
              </a:rPr>
              <a:t>以下。</a:t>
            </a:r>
            <a:endParaRPr lang="zh-CN" altLang="en-US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成人如饮酒，男性一天饮用酒的酒精量不超过</a:t>
            </a:r>
            <a:r>
              <a:rPr lang="en-US" altLang="zh-CN" sz="2000" dirty="0">
                <a:latin typeface="+mn-ea"/>
              </a:rPr>
              <a:t>25g</a:t>
            </a:r>
            <a:r>
              <a:rPr lang="zh-CN" altLang="en-US" sz="2000" dirty="0" smtClean="0">
                <a:latin typeface="+mn-ea"/>
              </a:rPr>
              <a:t>，女性</a:t>
            </a:r>
            <a:r>
              <a:rPr lang="zh-CN" altLang="en-US" sz="2000" dirty="0">
                <a:latin typeface="+mn-ea"/>
              </a:rPr>
              <a:t>不超过</a:t>
            </a:r>
            <a:r>
              <a:rPr lang="en-US" altLang="zh-CN" sz="2000" dirty="0">
                <a:latin typeface="+mn-ea"/>
              </a:rPr>
              <a:t>15g</a:t>
            </a:r>
            <a:r>
              <a:rPr lang="zh-CN" altLang="en-US" sz="2000" dirty="0">
                <a:latin typeface="+mn-ea"/>
              </a:rPr>
              <a:t>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708066"/>
            <a:ext cx="137432" cy="166221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52819" y="1958700"/>
            <a:ext cx="2617217" cy="800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52340" y="2097216"/>
            <a:ext cx="200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</a:rPr>
              <a:t>核心推荐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0" b="5455"/>
          <a:stretch>
            <a:fillRect/>
          </a:stretch>
        </p:blipFill>
        <p:spPr>
          <a:xfrm>
            <a:off x="6420044" y="578425"/>
            <a:ext cx="5661119" cy="2948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444500" dist="254000" dir="2700000" sx="96000" sy="96000" algn="tl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7.40741E-7 L -0.04101 7.40741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2.59259E-6 L -0.04101 2.59259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2.22222E-6 L -0.04101 -2.22222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4.81481E-6 L -0.04101 -4.81481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9 -0.03356 L 3.95833E-6 -7.40741E-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6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from x="145506" y="4375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6" grpId="0" animBg="1"/>
      <p:bldP spid="16" grpId="1" animBg="1"/>
      <p:bldP spid="18" grpId="0" animBg="1"/>
      <p:bldP spid="18" grpId="1" animBg="1"/>
      <p:bldP spid="18" grpId="2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435"/>
            <a:ext cx="12191999" cy="68624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73990" y="1153975"/>
            <a:ext cx="9945881" cy="3356294"/>
            <a:chOff x="1173991" y="1035649"/>
            <a:chExt cx="9945881" cy="3356294"/>
          </a:xfrm>
        </p:grpSpPr>
        <p:sp>
          <p:nvSpPr>
            <p:cNvPr id="2" name="矩形 1"/>
            <p:cNvSpPr/>
            <p:nvPr/>
          </p:nvSpPr>
          <p:spPr>
            <a:xfrm>
              <a:off x="1173991" y="3117204"/>
              <a:ext cx="3163330" cy="12747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469900" dist="1905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4565266" y="3117204"/>
              <a:ext cx="3163330" cy="12747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69900" dist="1905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956542" y="3117204"/>
              <a:ext cx="3163330" cy="12747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469900" dist="1905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682752" y="1035649"/>
              <a:ext cx="720352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FF9900"/>
                  </a:solidFill>
                  <a:latin typeface="+mn-ea"/>
                </a:rPr>
                <a:t>含糖</a:t>
              </a:r>
              <a:r>
                <a:rPr lang="zh-CN" altLang="en-US" sz="2800" b="1" dirty="0" smtClean="0">
                  <a:solidFill>
                    <a:srgbClr val="FF9900"/>
                  </a:solidFill>
                  <a:latin typeface="+mn-ea"/>
                </a:rPr>
                <a:t>饮料：</a:t>
              </a:r>
              <a:endParaRPr lang="en-US" altLang="zh-CN" sz="2800" b="1" dirty="0" smtClean="0">
                <a:solidFill>
                  <a:srgbClr val="FF990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latin typeface="+mn-ea"/>
                </a:rPr>
                <a:t>    含糖饮料是指含</a:t>
              </a:r>
              <a:r>
                <a:rPr lang="zh-CN" altLang="en-US" sz="2400" dirty="0">
                  <a:latin typeface="+mn-ea"/>
                </a:rPr>
                <a:t>糖量在</a:t>
              </a:r>
              <a:r>
                <a:rPr lang="en-US" altLang="zh-CN" sz="2400" dirty="0"/>
                <a:t>5%</a:t>
              </a:r>
              <a:r>
                <a:rPr lang="zh-CN" altLang="en-US" sz="2400" dirty="0">
                  <a:latin typeface="+mn-ea"/>
                </a:rPr>
                <a:t>以上的饮品</a:t>
              </a:r>
              <a:r>
                <a:rPr lang="zh-CN" altLang="en-US" sz="2400" dirty="0" smtClean="0">
                  <a:latin typeface="+mn-ea"/>
                </a:rPr>
                <a:t>。</a:t>
              </a:r>
              <a:endParaRPr lang="en-US" altLang="zh-CN" sz="2400" dirty="0" smtClean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 smtClean="0">
                  <a:latin typeface="+mn-ea"/>
                </a:rPr>
                <a:t>    </a:t>
              </a:r>
              <a:r>
                <a:rPr lang="zh-CN" altLang="en-US" sz="2400" dirty="0" smtClean="0">
                  <a:latin typeface="+mn-ea"/>
                </a:rPr>
                <a:t>多数</a:t>
              </a:r>
              <a:r>
                <a:rPr lang="zh-CN" altLang="en-US" sz="2400" dirty="0">
                  <a:latin typeface="+mn-ea"/>
                </a:rPr>
                <a:t>饮品含糖量在</a:t>
              </a:r>
              <a:r>
                <a:rPr lang="en-US" altLang="zh-CN" sz="2400" dirty="0"/>
                <a:t>8%~10%</a:t>
              </a:r>
              <a:r>
                <a:rPr lang="zh-CN" altLang="en-US" sz="2400" dirty="0" smtClean="0">
                  <a:latin typeface="+mn-ea"/>
                </a:rPr>
                <a:t>左右。</a:t>
              </a:r>
              <a:endParaRPr lang="en-US" altLang="zh-CN" sz="2400" dirty="0" smtClean="0"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2000" dirty="0"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519248" y="3117204"/>
              <a:ext cx="250741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</a:rPr>
                <a:t>水 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  </a:t>
              </a:r>
              <a:r>
                <a:rPr lang="en-US" altLang="zh-CN" sz="2000" b="1" dirty="0" smtClean="0">
                  <a:solidFill>
                    <a:schemeClr val="bg1"/>
                  </a:solidFill>
                </a:rPr>
                <a:t>500ml</a:t>
              </a:r>
              <a:endParaRPr lang="en-US" altLang="zh-CN" sz="20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FFFF66"/>
                  </a:solidFill>
                </a:rPr>
                <a:t>不含糖</a:t>
              </a:r>
              <a:r>
                <a:rPr lang="en-US" altLang="zh-CN" sz="2000" b="1" dirty="0" smtClean="0">
                  <a:solidFill>
                    <a:srgbClr val="FFFF66"/>
                  </a:solidFill>
                </a:rPr>
                <a:t> </a:t>
              </a:r>
              <a:endParaRPr lang="zh-CN" altLang="en-US" sz="2000" b="1" dirty="0">
                <a:solidFill>
                  <a:srgbClr val="FFFF66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2578" y="3197272"/>
              <a:ext cx="296135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</a:rPr>
                <a:t>含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糖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8%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饮料</a:t>
              </a:r>
              <a:r>
                <a:rPr lang="en-US" altLang="zh-CN" sz="2000" b="1" dirty="0" smtClean="0">
                  <a:solidFill>
                    <a:schemeClr val="bg1"/>
                  </a:solidFill>
                </a:rPr>
                <a:t>  500ml </a:t>
              </a:r>
              <a:endParaRPr lang="en-US" altLang="zh-CN" sz="20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FFFF66"/>
                  </a:solidFill>
                  <a:latin typeface="+mn-ea"/>
                </a:rPr>
                <a:t>含</a:t>
              </a:r>
              <a:r>
                <a:rPr lang="zh-CN" altLang="en-US" sz="2400" b="1" dirty="0" smtClean="0">
                  <a:solidFill>
                    <a:srgbClr val="FFFF66"/>
                  </a:solidFill>
                  <a:latin typeface="+mn-ea"/>
                </a:rPr>
                <a:t>糖 </a:t>
              </a:r>
              <a:r>
                <a:rPr lang="en-US" altLang="zh-CN" sz="2400" b="1" dirty="0" smtClean="0">
                  <a:solidFill>
                    <a:srgbClr val="FFFF66"/>
                  </a:solidFill>
                </a:rPr>
                <a:t>40g</a:t>
              </a:r>
              <a:endParaRPr lang="en-US" sz="2000" dirty="0">
                <a:solidFill>
                  <a:srgbClr val="FFFF66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026789" y="3194244"/>
              <a:ext cx="302283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含糖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14%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饮料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b="1" dirty="0" smtClean="0">
                  <a:solidFill>
                    <a:schemeClr val="bg1"/>
                  </a:solidFill>
                </a:rPr>
                <a:t> 500ml</a:t>
              </a:r>
              <a:endParaRPr lang="en-US" altLang="zh-CN" sz="20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FFFF66"/>
                  </a:solidFill>
                </a:rPr>
                <a:t>含</a:t>
              </a:r>
              <a:r>
                <a:rPr lang="zh-CN" altLang="en-US" sz="2400" b="1" dirty="0" smtClean="0">
                  <a:solidFill>
                    <a:srgbClr val="FFFF66"/>
                  </a:solidFill>
                </a:rPr>
                <a:t>糖 </a:t>
              </a:r>
              <a:r>
                <a:rPr lang="en-US" altLang="zh-CN" sz="2400" b="1" dirty="0" smtClean="0">
                  <a:solidFill>
                    <a:srgbClr val="FFFF66"/>
                  </a:solidFill>
                </a:rPr>
                <a:t>70g </a:t>
              </a:r>
              <a:endParaRPr lang="zh-CN" altLang="en-US" sz="2400" b="1" dirty="0">
                <a:solidFill>
                  <a:srgbClr val="FFFF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610910"/>
            <a:ext cx="12192000" cy="310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826842" y="350520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826842" y="396451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826842" y="440869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1836" y="3237173"/>
            <a:ext cx="8092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使用带刻度的油壶或油勺，做到量化用油；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蔬菜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可采用白灼、蒸、凉拌的方法，减少“炒”的频率；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动物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性食材可用蒸、炖、煮和烤的方法代替油炸、油煎；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适量柠檬、辣椒等调味品，让菜品口感更丰富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826842" y="4871357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1945874"/>
            <a:ext cx="5569526" cy="800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69851" y="2087690"/>
            <a:ext cx="401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</a:rPr>
              <a:t>减少生活中的用油技巧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7836"/>
          <a:stretch>
            <a:fillRect/>
          </a:stretch>
        </p:blipFill>
        <p:spPr>
          <a:xfrm>
            <a:off x="8035637" y="2548152"/>
            <a:ext cx="3897745" cy="3167284"/>
          </a:xfrm>
          <a:prstGeom prst="rect">
            <a:avLst/>
          </a:prstGeom>
        </p:spPr>
      </p:pic>
      <p:sp>
        <p:nvSpPr>
          <p:cNvPr id="14" name="文本框 31"/>
          <p:cNvSpPr txBox="1"/>
          <p:nvPr/>
        </p:nvSpPr>
        <p:spPr>
          <a:xfrm>
            <a:off x="7673199" y="735494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7.40741E-7 L -0.04101 7.40741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2.59259E-6 L -0.04101 2.59259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2.22222E-6 L -0.04101 -2.22222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4.81481E-6 L -0.04101 -4.81481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9 -0.03357 L 4.58333E-6 3.7037E-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6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from x="145506" y="4375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6" grpId="0" animBg="1"/>
      <p:bldP spid="16" grpId="1" animBg="1"/>
      <p:bldP spid="18" grpId="0" animBg="1"/>
      <p:bldP spid="18" grpId="1" animBg="1"/>
      <p:bldP spid="18" grpId="2" animBg="1"/>
      <p:bldP spid="19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64561"/>
            <a:ext cx="12192000" cy="3707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12110" y="364280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12110" y="4102113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12110" y="454630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912110" y="5008959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1945874"/>
            <a:ext cx="4481410" cy="800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32817" y="1949699"/>
            <a:ext cx="4017187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</a:rPr>
              <a:t>饮酒有害健康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8501" y="3426221"/>
            <a:ext cx="8092802" cy="1866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伤害胃肠粘膜，影响肝脏和胰脏功能；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增加高血压、中风、乳腺癌和消化道癌症的风险；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增加骨质疏松的风险；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导致事故及暴力增加。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8"/>
          <a:stretch>
            <a:fillRect/>
          </a:stretch>
        </p:blipFill>
        <p:spPr>
          <a:xfrm>
            <a:off x="7241308" y="2452855"/>
            <a:ext cx="4756728" cy="3298516"/>
          </a:xfrm>
          <a:prstGeom prst="rect">
            <a:avLst/>
          </a:prstGeom>
        </p:spPr>
      </p:pic>
      <p:sp>
        <p:nvSpPr>
          <p:cNvPr id="14" name="文本框 31"/>
          <p:cNvSpPr txBox="1"/>
          <p:nvPr/>
        </p:nvSpPr>
        <p:spPr>
          <a:xfrm>
            <a:off x="7673199" y="735494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2.96296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-3.7037E-6 L -0.04102 -3.703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-1.85185E-6 L -0.04102 -1.85185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3.33333E-6 L -0.04102 3.33333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2.22222E-6 L -0.04102 2.22222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9 -0.03357 L -3.95833E-6 3.7037E-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6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from x="145506" y="4375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18" grpId="2" animBg="1"/>
      <p:bldP spid="19" grpId="0"/>
      <p:bldP spid="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22448" y="1325889"/>
            <a:ext cx="267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chemeClr val="accent6"/>
                </a:solidFill>
                <a:latin typeface="+mj-ea"/>
                <a:ea typeface="+mj-ea"/>
              </a:rPr>
              <a:t>酒精换算表</a:t>
            </a:r>
            <a:endParaRPr lang="zh-CN" altLang="en-US" sz="2800" b="1" spc="30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142835"/>
            <a:ext cx="12192000" cy="3602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138869" y="5927430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中国居民膳食指南（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）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02855" y="2401455"/>
          <a:ext cx="7200801" cy="309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7"/>
                <a:gridCol w="2400267"/>
                <a:gridCol w="2400267"/>
              </a:tblGrid>
              <a:tr h="735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 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25</a:t>
                      </a:r>
                      <a:r>
                        <a:rPr lang="zh-CN" altLang="en-US" sz="2400" b="1" dirty="0" smtClean="0"/>
                        <a:t>克酒精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15</a:t>
                      </a:r>
                      <a:r>
                        <a:rPr lang="zh-CN" altLang="en-US" sz="2400" b="1" dirty="0" smtClean="0"/>
                        <a:t>克酒精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啤酒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750ml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450ml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葡萄酒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250ml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150ml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38</a:t>
                      </a:r>
                      <a:r>
                        <a:rPr lang="zh-CN" altLang="en-US" sz="2400" b="1" dirty="0" smtClean="0"/>
                        <a:t>度白酒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75g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50g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52</a:t>
                      </a:r>
                      <a:r>
                        <a:rPr lang="zh-CN" altLang="en-US" sz="2400" b="1" dirty="0" smtClean="0"/>
                        <a:t>度白酒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50g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/>
                        <a:t>30g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2962564"/>
            <a:ext cx="3565236" cy="2661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583248"/>
            <a:ext cx="12192000" cy="33464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9900"/>
                </a:solidFill>
              </a:rPr>
              <a:t>                 </a:t>
            </a:r>
            <a:endParaRPr lang="en-US" altLang="zh-CN" b="1" dirty="0" smtClean="0">
              <a:solidFill>
                <a:srgbClr val="FF99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9900"/>
                </a:solidFill>
              </a:rPr>
              <a:t> </a:t>
            </a:r>
            <a:r>
              <a:rPr lang="en-US" altLang="zh-CN" b="1" dirty="0" smtClean="0">
                <a:solidFill>
                  <a:srgbClr val="FF9900"/>
                </a:solidFill>
              </a:rPr>
              <a:t>              </a:t>
            </a:r>
            <a:r>
              <a:rPr lang="zh-CN" altLang="en-US" sz="2400" b="1" dirty="0" smtClean="0">
                <a:solidFill>
                  <a:srgbClr val="FF9900"/>
                </a:solidFill>
              </a:rPr>
              <a:t>要</a:t>
            </a:r>
            <a:r>
              <a:rPr lang="zh-CN" altLang="en-US" sz="2400" b="1" dirty="0">
                <a:solidFill>
                  <a:srgbClr val="FF9900"/>
                </a:solidFill>
              </a:rPr>
              <a:t>主动饮水，不要等口渴了再喝水 </a:t>
            </a:r>
            <a:endParaRPr lang="zh-CN" altLang="en-US" sz="2400" b="1" dirty="0">
              <a:solidFill>
                <a:srgbClr val="FF99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3792" y="1807267"/>
            <a:ext cx="5518172" cy="637563"/>
            <a:chOff x="802649" y="2264467"/>
            <a:chExt cx="5518172" cy="637563"/>
          </a:xfrm>
        </p:grpSpPr>
        <p:sp>
          <p:nvSpPr>
            <p:cNvPr id="76" name="矩形 75"/>
            <p:cNvSpPr/>
            <p:nvPr/>
          </p:nvSpPr>
          <p:spPr>
            <a:xfrm>
              <a:off x="802649" y="2264467"/>
              <a:ext cx="5518172" cy="6375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79400" dist="152400" dir="2700000" sx="97000" sy="97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1269355" y="2338226"/>
              <a:ext cx="42066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zh-CN" altLang="en-US" sz="2400" b="1" dirty="0" smtClean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</a:rPr>
                <a:t>讲究</a:t>
              </a:r>
              <a:r>
                <a: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</a:rPr>
                <a:t>饮水卫生，每天适量</a:t>
              </a:r>
              <a:r>
                <a:rPr lang="zh-CN" altLang="en-US" sz="2400" b="1" dirty="0" smtClean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</a:rPr>
                <a:t>饮水</a:t>
              </a:r>
              <a:endParaRPr lang="zh-CN" altLang="en-US" sz="2400" b="1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</a:endParaRPr>
            </a:p>
          </p:txBody>
        </p:sp>
      </p:grp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074854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534250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3987673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852" y="2857836"/>
            <a:ext cx="5937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足量饮水，成年人每天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7-8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杯（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1500-1700ml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提倡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饮用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白开水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也可以选择茶水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喝或少喝含糖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饮料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178192" y="443895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72" y="1944055"/>
            <a:ext cx="4633733" cy="32024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03200" dist="63500" dir="21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14" name="文本框 31"/>
          <p:cNvSpPr txBox="1"/>
          <p:nvPr/>
        </p:nvSpPr>
        <p:spPr>
          <a:xfrm>
            <a:off x="7673199" y="735494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9 L 0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1.11111E-6 L -0.04101 1.11111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2.96296E-6 L -0.04101 2.96296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7.40741E-7 L -0.04101 -7.40741E-7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1.48148E-6 L -0.04101 -1.48148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6 -0.14491 L 1.11022E-16 1.85185E-6 " pathEditMode="relative" rAng="0" ptsTypes="AA">
                                      <p:cBhvr>
                                        <p:cTn id="3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7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6" grpId="0" animBg="1"/>
      <p:bldP spid="16" grpId="1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0" y="2232266"/>
            <a:ext cx="12192000" cy="3803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794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6" name="矩形 75"/>
          <p:cNvSpPr/>
          <p:nvPr/>
        </p:nvSpPr>
        <p:spPr>
          <a:xfrm>
            <a:off x="5546992" y="1848169"/>
            <a:ext cx="4779263" cy="6375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dist="1524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5876050" y="1842098"/>
            <a:ext cx="3897221" cy="574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（六）</a:t>
            </a:r>
            <a:r>
              <a:rPr lang="zh-CN" altLang="en-US" sz="2400" b="1" dirty="0">
                <a:solidFill>
                  <a:schemeClr val="bg1"/>
                </a:solidFill>
              </a:rPr>
              <a:t>杜绝浪费，兴新食尚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椭圆 9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3104882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3564278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401770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38652" y="2869829"/>
            <a:ext cx="5937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珍惜食物，按需备餐，提倡分餐不浪费。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选择新鲜卫生的食物和适宜的烹调方式。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食物制备生熟分开、熟食二次加热要热透。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学会阅读食品标签，合理选择食品。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多回家吃饭，享受食物和亲情。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传承优良文化，兴饮食文明新风。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4478215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4929493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5546992" y="5380771"/>
            <a:ext cx="137432" cy="137432"/>
          </a:xfrm>
          <a:prstGeom prst="ellipse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3"/>
          <a:stretch>
            <a:fillRect/>
          </a:stretch>
        </p:blipFill>
        <p:spPr>
          <a:xfrm>
            <a:off x="225191" y="2460223"/>
            <a:ext cx="4799391" cy="3358686"/>
          </a:xfrm>
          <a:prstGeom prst="rect">
            <a:avLst/>
          </a:prstGeom>
        </p:spPr>
      </p:pic>
      <p:sp>
        <p:nvSpPr>
          <p:cNvPr id="17" name="文本框 31"/>
          <p:cNvSpPr txBox="1"/>
          <p:nvPr/>
        </p:nvSpPr>
        <p:spPr>
          <a:xfrm>
            <a:off x="593745" y="1203654"/>
            <a:ext cx="4062282" cy="6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r>
              <a:rPr lang="zh-CN" altLang="en-US" b="1" dirty="0">
                <a:solidFill>
                  <a:srgbClr val="FF9900"/>
                </a:solidFill>
                <a:latin typeface="+mj-ea"/>
                <a:ea typeface="+mj-ea"/>
              </a:rPr>
              <a:t>如何做到合理膳食？</a:t>
            </a:r>
            <a:endParaRPr lang="zh-CN" altLang="en-US" dirty="0">
              <a:solidFill>
                <a:srgbClr val="FF99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4492 -2.96296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31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67 0.08078 L 0 2.22222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decel="31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  <p:from x="13447" y="6042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1.48148E-6 L -0.04102 -1.48148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3.7037E-7 L -0.04102 3.7037E-7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3.33333E-6 L -0.04102 -3.33333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2.96296E-6 L -0.04102 -2.96296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3.7037E-6 L -0.04102 -3.7037E-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4.44444E-6 L -0.04102 -4.44444E-6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6" grpId="0" animBg="1"/>
      <p:bldP spid="76" grpId="1" animBg="1"/>
      <p:bldP spid="77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2" grpId="0"/>
      <p:bldP spid="16" grpId="0" animBg="1"/>
      <p:bldP spid="16" grpId="1" animBg="1"/>
      <p:bldP spid="14" grpId="0" animBg="1"/>
      <p:bldP spid="14" grpId="1" animBg="1"/>
      <p:bldP spid="15" grpId="0" animBg="1"/>
      <p:bldP spid="15" grpId="1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85369" y="1265382"/>
            <a:ext cx="11621262" cy="47382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84200" dist="381000" dir="2700000" sx="97000" sy="97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997258" y="1"/>
            <a:ext cx="2691493" cy="472901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84200" dist="381000" dir="2700000" sx="97000" sy="97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01885" y="3785604"/>
            <a:ext cx="497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6"/>
                </a:solidFill>
                <a:effectLst>
                  <a:outerShdw blurRad="279400" dist="152400" dir="2700000" sx="98000" sy="98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</a:rPr>
              <a:t>Thank you</a:t>
            </a:r>
            <a:endParaRPr lang="zh-CN" altLang="en-US" sz="4000" dirty="0">
              <a:solidFill>
                <a:schemeClr val="accent6"/>
              </a:solidFill>
              <a:effectLst>
                <a:outerShdw blurRad="279400" dist="152400" dir="2700000" sx="98000" sy="98000" algn="tl" rotWithShape="0">
                  <a:schemeClr val="bg1">
                    <a:lumMod val="75000"/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801885" y="2743538"/>
            <a:ext cx="2610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spc="300" dirty="0" smtClean="0">
                <a:solidFill>
                  <a:schemeClr val="accent6"/>
                </a:solidFill>
                <a:latin typeface="+mj-ea"/>
                <a:ea typeface="+mj-ea"/>
              </a:rPr>
              <a:t>谢 谢</a:t>
            </a:r>
            <a:endParaRPr lang="zh-CN" altLang="en-US" sz="6000" b="1" spc="30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5370" y="3011055"/>
            <a:ext cx="298635" cy="7481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81 -0.03542 L 0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  <p:from x="21424" y="8295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333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0039 -0.20602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3.7037E-6 L 0.11081 -3.7037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-3.7037E-6 L -2.91667E-6 -3.7037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7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2.96296E-6 L 0.11081 2.96296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562 2.96296E-6 L -2.91667E-6 2.96296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3" grpId="0" animBg="1"/>
      <p:bldP spid="3" grpId="1" animBg="1"/>
      <p:bldP spid="6" grpId="0"/>
      <p:bldP spid="6" grpId="1"/>
      <p:bldP spid="6" grpId="2"/>
      <p:bldP spid="30" grpId="0"/>
      <p:bldP spid="30" grpId="1"/>
      <p:bldP spid="30" grpId="2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1090" r="331" b="8568"/>
          <a:stretch>
            <a:fillRect/>
          </a:stretch>
        </p:blipFill>
        <p:spPr>
          <a:xfrm>
            <a:off x="596900" y="2368463"/>
            <a:ext cx="2755900" cy="3752937"/>
          </a:xfrm>
          <a:custGeom>
            <a:avLst/>
            <a:gdLst>
              <a:gd name="connsiteX0" fmla="*/ 0 w 2755900"/>
              <a:gd name="connsiteY0" fmla="*/ 0 h 3598333"/>
              <a:gd name="connsiteX1" fmla="*/ 2755900 w 2755900"/>
              <a:gd name="connsiteY1" fmla="*/ 0 h 3598333"/>
              <a:gd name="connsiteX2" fmla="*/ 2755900 w 2755900"/>
              <a:gd name="connsiteY2" fmla="*/ 3598333 h 3598333"/>
              <a:gd name="connsiteX3" fmla="*/ 0 w 2755900"/>
              <a:gd name="connsiteY3" fmla="*/ 3598333 h 3598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3598333">
                <a:moveTo>
                  <a:pt x="0" y="0"/>
                </a:moveTo>
                <a:lnTo>
                  <a:pt x="2755900" y="0"/>
                </a:lnTo>
                <a:lnTo>
                  <a:pt x="2755900" y="3598333"/>
                </a:lnTo>
                <a:lnTo>
                  <a:pt x="0" y="359833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>
                  <a:alpha val="92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0" dist="419100" dir="2400000" sx="96000" sy="96000" algn="tl" rotWithShape="0">
              <a:schemeClr val="tx1">
                <a:alpha val="15000"/>
              </a:scheme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619499" y="2368463"/>
            <a:ext cx="7985125" cy="3752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96900" y="1454366"/>
            <a:ext cx="2755900" cy="612873"/>
          </a:xfrm>
          <a:custGeom>
            <a:avLst/>
            <a:gdLst>
              <a:gd name="connsiteX0" fmla="*/ 0 w 2755900"/>
              <a:gd name="connsiteY0" fmla="*/ 0 h 609600"/>
              <a:gd name="connsiteX1" fmla="*/ 2755900 w 2755900"/>
              <a:gd name="connsiteY1" fmla="*/ 0 h 609600"/>
              <a:gd name="connsiteX2" fmla="*/ 2755900 w 2755900"/>
              <a:gd name="connsiteY2" fmla="*/ 609600 h 609600"/>
              <a:gd name="connsiteX3" fmla="*/ 0 w 2755900"/>
              <a:gd name="connsiteY3" fmla="*/ 609600 h 609600"/>
              <a:gd name="connsiteX4" fmla="*/ 0 w 2755900"/>
              <a:gd name="connsiteY4" fmla="*/ 0 h 609600"/>
              <a:gd name="connsiteX0-1" fmla="*/ 0 w 2755900"/>
              <a:gd name="connsiteY0-2" fmla="*/ 892 h 610492"/>
              <a:gd name="connsiteX1-3" fmla="*/ 2548731 w 2755900"/>
              <a:gd name="connsiteY1-4" fmla="*/ 0 h 610492"/>
              <a:gd name="connsiteX2-5" fmla="*/ 2755900 w 2755900"/>
              <a:gd name="connsiteY2-6" fmla="*/ 892 h 610492"/>
              <a:gd name="connsiteX3-7" fmla="*/ 2755900 w 2755900"/>
              <a:gd name="connsiteY3-8" fmla="*/ 610492 h 610492"/>
              <a:gd name="connsiteX4-9" fmla="*/ 0 w 2755900"/>
              <a:gd name="connsiteY4-10" fmla="*/ 610492 h 610492"/>
              <a:gd name="connsiteX5" fmla="*/ 0 w 2755900"/>
              <a:gd name="connsiteY5" fmla="*/ 892 h 610492"/>
              <a:gd name="connsiteX0-11" fmla="*/ 0 w 2755900"/>
              <a:gd name="connsiteY0-12" fmla="*/ 3273 h 612873"/>
              <a:gd name="connsiteX1-13" fmla="*/ 2303463 w 2755900"/>
              <a:gd name="connsiteY1-14" fmla="*/ 0 h 612873"/>
              <a:gd name="connsiteX2-15" fmla="*/ 2548731 w 2755900"/>
              <a:gd name="connsiteY2-16" fmla="*/ 2381 h 612873"/>
              <a:gd name="connsiteX3-17" fmla="*/ 2755900 w 2755900"/>
              <a:gd name="connsiteY3-18" fmla="*/ 3273 h 612873"/>
              <a:gd name="connsiteX4-19" fmla="*/ 2755900 w 2755900"/>
              <a:gd name="connsiteY4-20" fmla="*/ 612873 h 612873"/>
              <a:gd name="connsiteX5-21" fmla="*/ 0 w 2755900"/>
              <a:gd name="connsiteY5-22" fmla="*/ 612873 h 612873"/>
              <a:gd name="connsiteX6" fmla="*/ 0 w 2755900"/>
              <a:gd name="connsiteY6" fmla="*/ 3273 h 612873"/>
              <a:gd name="connsiteX0-23" fmla="*/ 2548731 w 2755900"/>
              <a:gd name="connsiteY0-24" fmla="*/ 2381 h 612873"/>
              <a:gd name="connsiteX1-25" fmla="*/ 2755900 w 2755900"/>
              <a:gd name="connsiteY1-26" fmla="*/ 3273 h 612873"/>
              <a:gd name="connsiteX2-27" fmla="*/ 2755900 w 2755900"/>
              <a:gd name="connsiteY2-28" fmla="*/ 612873 h 612873"/>
              <a:gd name="connsiteX3-29" fmla="*/ 0 w 2755900"/>
              <a:gd name="connsiteY3-30" fmla="*/ 612873 h 612873"/>
              <a:gd name="connsiteX4-31" fmla="*/ 0 w 2755900"/>
              <a:gd name="connsiteY4-32" fmla="*/ 3273 h 612873"/>
              <a:gd name="connsiteX5-33" fmla="*/ 2303463 w 2755900"/>
              <a:gd name="connsiteY5-34" fmla="*/ 0 h 612873"/>
              <a:gd name="connsiteX6-35" fmla="*/ 2640171 w 2755900"/>
              <a:gd name="connsiteY6-36" fmla="*/ 93821 h 612873"/>
              <a:gd name="connsiteX0-37" fmla="*/ 2548731 w 2755900"/>
              <a:gd name="connsiteY0-38" fmla="*/ 2381 h 612873"/>
              <a:gd name="connsiteX1-39" fmla="*/ 2755900 w 2755900"/>
              <a:gd name="connsiteY1-40" fmla="*/ 3273 h 612873"/>
              <a:gd name="connsiteX2-41" fmla="*/ 2755900 w 2755900"/>
              <a:gd name="connsiteY2-42" fmla="*/ 612873 h 612873"/>
              <a:gd name="connsiteX3-43" fmla="*/ 0 w 2755900"/>
              <a:gd name="connsiteY3-44" fmla="*/ 612873 h 612873"/>
              <a:gd name="connsiteX4-45" fmla="*/ 0 w 2755900"/>
              <a:gd name="connsiteY4-46" fmla="*/ 3273 h 612873"/>
              <a:gd name="connsiteX5-47" fmla="*/ 2303463 w 2755900"/>
              <a:gd name="connsiteY5-48" fmla="*/ 0 h 612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755900" h="612873">
                <a:moveTo>
                  <a:pt x="2548731" y="2381"/>
                </a:moveTo>
                <a:lnTo>
                  <a:pt x="2755900" y="3273"/>
                </a:lnTo>
                <a:lnTo>
                  <a:pt x="2755900" y="612873"/>
                </a:lnTo>
                <a:lnTo>
                  <a:pt x="0" y="612873"/>
                </a:lnTo>
                <a:lnTo>
                  <a:pt x="0" y="3273"/>
                </a:lnTo>
                <a:lnTo>
                  <a:pt x="2303463" y="0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1200" y="1417041"/>
            <a:ext cx="2527300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ctr"/>
            <a:r>
              <a:rPr lang="zh-CN" altLang="en-US" sz="2800" b="1" dirty="0" smtClean="0">
                <a:latin typeface="+mj-ea"/>
                <a:ea typeface="+mj-ea"/>
              </a:rPr>
              <a:t>膳食与健康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4520295" y="1417041"/>
            <a:ext cx="507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（</a:t>
            </a: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一）膳食为人体能量之</a:t>
            </a:r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源</a:t>
            </a:r>
            <a:endParaRPr lang="en-US" altLang="zh-CN" sz="2800" b="1" dirty="0">
              <a:solidFill>
                <a:srgbClr val="FF9900"/>
              </a:solidFill>
              <a:latin typeface="+mn-ea"/>
              <a:ea typeface="+mn-ea"/>
            </a:endParaRPr>
          </a:p>
        </p:txBody>
      </p:sp>
      <p:sp>
        <p:nvSpPr>
          <p:cNvPr id="12" name="矩形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4688266" y="2798577"/>
            <a:ext cx="6703633" cy="1631216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膳食就是一日三餐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合理膳食是健康的基础，可以满足我们每天生理需要的营养素，为我们每天的学习、工作和生活提供能量。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椭圆 14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4419305" y="3069561"/>
            <a:ext cx="137432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4451579" y="3639930"/>
            <a:ext cx="137432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917800" y="2744893"/>
            <a:ext cx="261257" cy="261257"/>
          </a:xfrm>
          <a:prstGeom prst="rect">
            <a:avLst/>
          </a:prstGeom>
          <a:noFill/>
          <a:ln w="25400">
            <a:solidFill>
              <a:schemeClr val="accent3">
                <a:lumMod val="75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246779" y="2659808"/>
            <a:ext cx="145122" cy="145122"/>
          </a:xfrm>
          <a:prstGeom prst="rect">
            <a:avLst/>
          </a:prstGeom>
          <a:noFill/>
          <a:ln w="25400">
            <a:solidFill>
              <a:schemeClr val="accent4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1 L 8.33333E-7 -1.4814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1 L 8.33333E-7 -2.96296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4.07407E-6 L -0.04101 4.0740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4.07407E-6 L -0.04101 4.0740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3.33333E-6 L 0.04454 -3.33333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3.7037E-7 L 0.04453 -3.7037E-7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-0.03177 -0.01898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9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58333E-6 3.7037E-7 L 0.00599 0.04282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13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12407 L 1.04167E-6 -4.81481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620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from x="146726" y="11917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981 L 8.33333E-7 0.14815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1 L 8.33333E-7 -1.48148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8" grpId="0" animBg="1"/>
      <p:bldP spid="8" grpId="2" animBg="1"/>
      <p:bldP spid="7" grpId="0"/>
      <p:bldP spid="7" grpId="2"/>
      <p:bldP spid="9" grpId="0"/>
      <p:bldP spid="9" grpId="1"/>
      <p:bldP spid="12" grpId="0"/>
      <p:bldP spid="12" grpId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76068" y="1988707"/>
            <a:ext cx="7985125" cy="3752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5"/>
          <p:cNvSpPr txBox="1"/>
          <p:nvPr/>
        </p:nvSpPr>
        <p:spPr>
          <a:xfrm>
            <a:off x="1192670" y="1245736"/>
            <a:ext cx="5078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（</a:t>
            </a: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二）膳食是把双刃剑</a:t>
            </a:r>
            <a:endParaRPr lang="en-US" altLang="zh-CN" sz="2800" b="1" dirty="0">
              <a:solidFill>
                <a:srgbClr val="FF9900"/>
              </a:solidFill>
              <a:latin typeface="+mn-ea"/>
              <a:ea typeface="+mn-ea"/>
            </a:endParaRPr>
          </a:p>
          <a:p>
            <a:endParaRPr lang="en-US" altLang="zh-CN" sz="2800" b="1" dirty="0">
              <a:solidFill>
                <a:srgbClr val="FF9900"/>
              </a:solidFill>
              <a:latin typeface="+mn-ea"/>
              <a:ea typeface="+mn-ea"/>
            </a:endParaRPr>
          </a:p>
        </p:txBody>
      </p:sp>
      <p:sp>
        <p:nvSpPr>
          <p:cNvPr id="12" name="矩形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544950" y="2465760"/>
            <a:ext cx="6795742" cy="193899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合理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膳食是健康的基础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不合理的膳食有害健康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营养过剩，导致肥胖、高血压、糖尿病等慢性病发生；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营养不良，导致贫血、佝偻病、发育不全等疾病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椭圆 14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402947" y="2743052"/>
            <a:ext cx="137432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400370" y="3164807"/>
            <a:ext cx="144580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866591" y="2465760"/>
            <a:ext cx="261257" cy="261257"/>
          </a:xfrm>
          <a:prstGeom prst="rect">
            <a:avLst/>
          </a:prstGeom>
          <a:noFill/>
          <a:ln w="25400">
            <a:solidFill>
              <a:schemeClr val="accent3">
                <a:lumMod val="75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195570" y="2380675"/>
            <a:ext cx="145122" cy="145122"/>
          </a:xfrm>
          <a:prstGeom prst="rect">
            <a:avLst/>
          </a:prstGeom>
          <a:noFill/>
          <a:ln w="25400">
            <a:solidFill>
              <a:schemeClr val="accent4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7"/>
          <p:cNvSpPr/>
          <p:nvPr/>
        </p:nvSpPr>
        <p:spPr>
          <a:xfrm>
            <a:off x="8877945" y="1175233"/>
            <a:ext cx="2755900" cy="612873"/>
          </a:xfrm>
          <a:custGeom>
            <a:avLst/>
            <a:gdLst>
              <a:gd name="connsiteX0" fmla="*/ 0 w 2755900"/>
              <a:gd name="connsiteY0" fmla="*/ 0 h 609600"/>
              <a:gd name="connsiteX1" fmla="*/ 2755900 w 2755900"/>
              <a:gd name="connsiteY1" fmla="*/ 0 h 609600"/>
              <a:gd name="connsiteX2" fmla="*/ 2755900 w 2755900"/>
              <a:gd name="connsiteY2" fmla="*/ 609600 h 609600"/>
              <a:gd name="connsiteX3" fmla="*/ 0 w 2755900"/>
              <a:gd name="connsiteY3" fmla="*/ 609600 h 609600"/>
              <a:gd name="connsiteX4" fmla="*/ 0 w 2755900"/>
              <a:gd name="connsiteY4" fmla="*/ 0 h 609600"/>
              <a:gd name="connsiteX0-1" fmla="*/ 0 w 2755900"/>
              <a:gd name="connsiteY0-2" fmla="*/ 892 h 610492"/>
              <a:gd name="connsiteX1-3" fmla="*/ 2548731 w 2755900"/>
              <a:gd name="connsiteY1-4" fmla="*/ 0 h 610492"/>
              <a:gd name="connsiteX2-5" fmla="*/ 2755900 w 2755900"/>
              <a:gd name="connsiteY2-6" fmla="*/ 892 h 610492"/>
              <a:gd name="connsiteX3-7" fmla="*/ 2755900 w 2755900"/>
              <a:gd name="connsiteY3-8" fmla="*/ 610492 h 610492"/>
              <a:gd name="connsiteX4-9" fmla="*/ 0 w 2755900"/>
              <a:gd name="connsiteY4-10" fmla="*/ 610492 h 610492"/>
              <a:gd name="connsiteX5" fmla="*/ 0 w 2755900"/>
              <a:gd name="connsiteY5" fmla="*/ 892 h 610492"/>
              <a:gd name="connsiteX0-11" fmla="*/ 0 w 2755900"/>
              <a:gd name="connsiteY0-12" fmla="*/ 3273 h 612873"/>
              <a:gd name="connsiteX1-13" fmla="*/ 2303463 w 2755900"/>
              <a:gd name="connsiteY1-14" fmla="*/ 0 h 612873"/>
              <a:gd name="connsiteX2-15" fmla="*/ 2548731 w 2755900"/>
              <a:gd name="connsiteY2-16" fmla="*/ 2381 h 612873"/>
              <a:gd name="connsiteX3-17" fmla="*/ 2755900 w 2755900"/>
              <a:gd name="connsiteY3-18" fmla="*/ 3273 h 612873"/>
              <a:gd name="connsiteX4-19" fmla="*/ 2755900 w 2755900"/>
              <a:gd name="connsiteY4-20" fmla="*/ 612873 h 612873"/>
              <a:gd name="connsiteX5-21" fmla="*/ 0 w 2755900"/>
              <a:gd name="connsiteY5-22" fmla="*/ 612873 h 612873"/>
              <a:gd name="connsiteX6" fmla="*/ 0 w 2755900"/>
              <a:gd name="connsiteY6" fmla="*/ 3273 h 612873"/>
              <a:gd name="connsiteX0-23" fmla="*/ 2548731 w 2755900"/>
              <a:gd name="connsiteY0-24" fmla="*/ 2381 h 612873"/>
              <a:gd name="connsiteX1-25" fmla="*/ 2755900 w 2755900"/>
              <a:gd name="connsiteY1-26" fmla="*/ 3273 h 612873"/>
              <a:gd name="connsiteX2-27" fmla="*/ 2755900 w 2755900"/>
              <a:gd name="connsiteY2-28" fmla="*/ 612873 h 612873"/>
              <a:gd name="connsiteX3-29" fmla="*/ 0 w 2755900"/>
              <a:gd name="connsiteY3-30" fmla="*/ 612873 h 612873"/>
              <a:gd name="connsiteX4-31" fmla="*/ 0 w 2755900"/>
              <a:gd name="connsiteY4-32" fmla="*/ 3273 h 612873"/>
              <a:gd name="connsiteX5-33" fmla="*/ 2303463 w 2755900"/>
              <a:gd name="connsiteY5-34" fmla="*/ 0 h 612873"/>
              <a:gd name="connsiteX6-35" fmla="*/ 2640171 w 2755900"/>
              <a:gd name="connsiteY6-36" fmla="*/ 93821 h 612873"/>
              <a:gd name="connsiteX0-37" fmla="*/ 2548731 w 2755900"/>
              <a:gd name="connsiteY0-38" fmla="*/ 2381 h 612873"/>
              <a:gd name="connsiteX1-39" fmla="*/ 2755900 w 2755900"/>
              <a:gd name="connsiteY1-40" fmla="*/ 3273 h 612873"/>
              <a:gd name="connsiteX2-41" fmla="*/ 2755900 w 2755900"/>
              <a:gd name="connsiteY2-42" fmla="*/ 612873 h 612873"/>
              <a:gd name="connsiteX3-43" fmla="*/ 0 w 2755900"/>
              <a:gd name="connsiteY3-44" fmla="*/ 612873 h 612873"/>
              <a:gd name="connsiteX4-45" fmla="*/ 0 w 2755900"/>
              <a:gd name="connsiteY4-46" fmla="*/ 3273 h 612873"/>
              <a:gd name="connsiteX5-47" fmla="*/ 2303463 w 2755900"/>
              <a:gd name="connsiteY5-48" fmla="*/ 0 h 612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755900" h="612873">
                <a:moveTo>
                  <a:pt x="2548731" y="2381"/>
                </a:moveTo>
                <a:lnTo>
                  <a:pt x="2755900" y="3273"/>
                </a:lnTo>
                <a:lnTo>
                  <a:pt x="2755900" y="612873"/>
                </a:lnTo>
                <a:lnTo>
                  <a:pt x="0" y="612873"/>
                </a:lnTo>
                <a:lnTo>
                  <a:pt x="0" y="3273"/>
                </a:lnTo>
                <a:lnTo>
                  <a:pt x="2303463" y="0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992245" y="1137908"/>
            <a:ext cx="2527300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ctr"/>
            <a:r>
              <a:rPr lang="zh-CN" altLang="en-US" sz="2800" b="1" dirty="0" smtClean="0">
                <a:latin typeface="+mj-ea"/>
                <a:ea typeface="+mj-ea"/>
              </a:rPr>
              <a:t>膳食与健康</a:t>
            </a:r>
            <a:endParaRPr lang="zh-CN" altLang="en-US" sz="2800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r="21700"/>
          <a:stretch>
            <a:fillRect/>
          </a:stretch>
        </p:blipFill>
        <p:spPr>
          <a:xfrm>
            <a:off x="8877946" y="2089330"/>
            <a:ext cx="2755900" cy="3752937"/>
          </a:xfrm>
          <a:custGeom>
            <a:avLst/>
            <a:gdLst>
              <a:gd name="connsiteX0" fmla="*/ 0 w 2755900"/>
              <a:gd name="connsiteY0" fmla="*/ 0 h 3598333"/>
              <a:gd name="connsiteX1" fmla="*/ 2755900 w 2755900"/>
              <a:gd name="connsiteY1" fmla="*/ 0 h 3598333"/>
              <a:gd name="connsiteX2" fmla="*/ 2755900 w 2755900"/>
              <a:gd name="connsiteY2" fmla="*/ 3598333 h 3598333"/>
              <a:gd name="connsiteX3" fmla="*/ 0 w 2755900"/>
              <a:gd name="connsiteY3" fmla="*/ 3598333 h 3598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3598333">
                <a:moveTo>
                  <a:pt x="0" y="0"/>
                </a:moveTo>
                <a:lnTo>
                  <a:pt x="2755900" y="0"/>
                </a:lnTo>
                <a:lnTo>
                  <a:pt x="2755900" y="3598333"/>
                </a:lnTo>
                <a:lnTo>
                  <a:pt x="0" y="35983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70833E-6 3.7037E-6 L -0.04101 3.703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70833E-6 1.11022E-16 L -0.04101 1.11022E-1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2.96296E-6 L 0.04453 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3.7037E-7 L 0.04453 3.7037E-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-2.22222E-6 L -0.03177 -0.01898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9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1.11111E-6 L 0.00599 0.04282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13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0.03981 L 4.16667E-6 -7.40741E-7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0.03981 L 4.16667E-6 -2.22222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2 -0.10532 L 4.16667E-7 -7.40741E-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525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  <p:from x="146726" y="11917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981 L 4.16667E-6 0.14815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0.03981 L 4.16667E-6 -7.40741E-7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9" grpId="0"/>
      <p:bldP spid="9" grpId="1"/>
      <p:bldP spid="12" grpId="0"/>
      <p:bldP spid="12" grpId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14" grpId="0" animBg="1"/>
      <p:bldP spid="14" grpId="1" animBg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6455" b="2551"/>
          <a:stretch>
            <a:fillRect/>
          </a:stretch>
        </p:blipFill>
        <p:spPr>
          <a:xfrm>
            <a:off x="596901" y="2251364"/>
            <a:ext cx="2757820" cy="3870037"/>
          </a:xfrm>
          <a:custGeom>
            <a:avLst/>
            <a:gdLst>
              <a:gd name="connsiteX0" fmla="*/ 0 w 2755900"/>
              <a:gd name="connsiteY0" fmla="*/ 0 h 3598333"/>
              <a:gd name="connsiteX1" fmla="*/ 2755900 w 2755900"/>
              <a:gd name="connsiteY1" fmla="*/ 0 h 3598333"/>
              <a:gd name="connsiteX2" fmla="*/ 2755900 w 2755900"/>
              <a:gd name="connsiteY2" fmla="*/ 3598333 h 3598333"/>
              <a:gd name="connsiteX3" fmla="*/ 0 w 2755900"/>
              <a:gd name="connsiteY3" fmla="*/ 3598333 h 3598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3598333">
                <a:moveTo>
                  <a:pt x="0" y="0"/>
                </a:moveTo>
                <a:lnTo>
                  <a:pt x="2755900" y="0"/>
                </a:lnTo>
                <a:lnTo>
                  <a:pt x="2755900" y="3598333"/>
                </a:lnTo>
                <a:lnTo>
                  <a:pt x="0" y="35983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3619498" y="1641565"/>
            <a:ext cx="7985125" cy="46670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6900" y="1454366"/>
            <a:ext cx="2755900" cy="612873"/>
          </a:xfrm>
          <a:custGeom>
            <a:avLst/>
            <a:gdLst>
              <a:gd name="connsiteX0" fmla="*/ 0 w 2755900"/>
              <a:gd name="connsiteY0" fmla="*/ 0 h 609600"/>
              <a:gd name="connsiteX1" fmla="*/ 2755900 w 2755900"/>
              <a:gd name="connsiteY1" fmla="*/ 0 h 609600"/>
              <a:gd name="connsiteX2" fmla="*/ 2755900 w 2755900"/>
              <a:gd name="connsiteY2" fmla="*/ 609600 h 609600"/>
              <a:gd name="connsiteX3" fmla="*/ 0 w 2755900"/>
              <a:gd name="connsiteY3" fmla="*/ 609600 h 609600"/>
              <a:gd name="connsiteX4" fmla="*/ 0 w 2755900"/>
              <a:gd name="connsiteY4" fmla="*/ 0 h 609600"/>
              <a:gd name="connsiteX0-1" fmla="*/ 0 w 2755900"/>
              <a:gd name="connsiteY0-2" fmla="*/ 892 h 610492"/>
              <a:gd name="connsiteX1-3" fmla="*/ 2548731 w 2755900"/>
              <a:gd name="connsiteY1-4" fmla="*/ 0 h 610492"/>
              <a:gd name="connsiteX2-5" fmla="*/ 2755900 w 2755900"/>
              <a:gd name="connsiteY2-6" fmla="*/ 892 h 610492"/>
              <a:gd name="connsiteX3-7" fmla="*/ 2755900 w 2755900"/>
              <a:gd name="connsiteY3-8" fmla="*/ 610492 h 610492"/>
              <a:gd name="connsiteX4-9" fmla="*/ 0 w 2755900"/>
              <a:gd name="connsiteY4-10" fmla="*/ 610492 h 610492"/>
              <a:gd name="connsiteX5" fmla="*/ 0 w 2755900"/>
              <a:gd name="connsiteY5" fmla="*/ 892 h 610492"/>
              <a:gd name="connsiteX0-11" fmla="*/ 0 w 2755900"/>
              <a:gd name="connsiteY0-12" fmla="*/ 3273 h 612873"/>
              <a:gd name="connsiteX1-13" fmla="*/ 2303463 w 2755900"/>
              <a:gd name="connsiteY1-14" fmla="*/ 0 h 612873"/>
              <a:gd name="connsiteX2-15" fmla="*/ 2548731 w 2755900"/>
              <a:gd name="connsiteY2-16" fmla="*/ 2381 h 612873"/>
              <a:gd name="connsiteX3-17" fmla="*/ 2755900 w 2755900"/>
              <a:gd name="connsiteY3-18" fmla="*/ 3273 h 612873"/>
              <a:gd name="connsiteX4-19" fmla="*/ 2755900 w 2755900"/>
              <a:gd name="connsiteY4-20" fmla="*/ 612873 h 612873"/>
              <a:gd name="connsiteX5-21" fmla="*/ 0 w 2755900"/>
              <a:gd name="connsiteY5-22" fmla="*/ 612873 h 612873"/>
              <a:gd name="connsiteX6" fmla="*/ 0 w 2755900"/>
              <a:gd name="connsiteY6" fmla="*/ 3273 h 612873"/>
              <a:gd name="connsiteX0-23" fmla="*/ 2548731 w 2755900"/>
              <a:gd name="connsiteY0-24" fmla="*/ 2381 h 612873"/>
              <a:gd name="connsiteX1-25" fmla="*/ 2755900 w 2755900"/>
              <a:gd name="connsiteY1-26" fmla="*/ 3273 h 612873"/>
              <a:gd name="connsiteX2-27" fmla="*/ 2755900 w 2755900"/>
              <a:gd name="connsiteY2-28" fmla="*/ 612873 h 612873"/>
              <a:gd name="connsiteX3-29" fmla="*/ 0 w 2755900"/>
              <a:gd name="connsiteY3-30" fmla="*/ 612873 h 612873"/>
              <a:gd name="connsiteX4-31" fmla="*/ 0 w 2755900"/>
              <a:gd name="connsiteY4-32" fmla="*/ 3273 h 612873"/>
              <a:gd name="connsiteX5-33" fmla="*/ 2303463 w 2755900"/>
              <a:gd name="connsiteY5-34" fmla="*/ 0 h 612873"/>
              <a:gd name="connsiteX6-35" fmla="*/ 2640171 w 2755900"/>
              <a:gd name="connsiteY6-36" fmla="*/ 93821 h 612873"/>
              <a:gd name="connsiteX0-37" fmla="*/ 2548731 w 2755900"/>
              <a:gd name="connsiteY0-38" fmla="*/ 2381 h 612873"/>
              <a:gd name="connsiteX1-39" fmla="*/ 2755900 w 2755900"/>
              <a:gd name="connsiteY1-40" fmla="*/ 3273 h 612873"/>
              <a:gd name="connsiteX2-41" fmla="*/ 2755900 w 2755900"/>
              <a:gd name="connsiteY2-42" fmla="*/ 612873 h 612873"/>
              <a:gd name="connsiteX3-43" fmla="*/ 0 w 2755900"/>
              <a:gd name="connsiteY3-44" fmla="*/ 612873 h 612873"/>
              <a:gd name="connsiteX4-45" fmla="*/ 0 w 2755900"/>
              <a:gd name="connsiteY4-46" fmla="*/ 3273 h 612873"/>
              <a:gd name="connsiteX5-47" fmla="*/ 2303463 w 2755900"/>
              <a:gd name="connsiteY5-48" fmla="*/ 0 h 612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755900" h="612873">
                <a:moveTo>
                  <a:pt x="2548731" y="2381"/>
                </a:moveTo>
                <a:lnTo>
                  <a:pt x="2755900" y="3273"/>
                </a:lnTo>
                <a:lnTo>
                  <a:pt x="2755900" y="612873"/>
                </a:lnTo>
                <a:lnTo>
                  <a:pt x="0" y="612873"/>
                </a:lnTo>
                <a:lnTo>
                  <a:pt x="0" y="3273"/>
                </a:lnTo>
                <a:lnTo>
                  <a:pt x="2303463" y="0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1200" y="1417041"/>
            <a:ext cx="2527300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ctr"/>
            <a:r>
              <a:rPr lang="zh-CN" altLang="en-US" sz="2800" b="1" dirty="0" smtClean="0">
                <a:latin typeface="+mj-ea"/>
                <a:ea typeface="+mj-ea"/>
              </a:rPr>
              <a:t>膳食与健康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4021030" y="761869"/>
            <a:ext cx="632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（三</a:t>
            </a: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）我国居民膳食营养的</a:t>
            </a:r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主要问题</a:t>
            </a:r>
            <a:endParaRPr lang="en-US" altLang="zh-CN" sz="2800" b="1" dirty="0">
              <a:solidFill>
                <a:srgbClr val="FF9900"/>
              </a:solidFill>
              <a:latin typeface="+mn-ea"/>
              <a:ea typeface="+mn-ea"/>
            </a:endParaRPr>
          </a:p>
        </p:txBody>
      </p:sp>
      <p:sp>
        <p:nvSpPr>
          <p:cNvPr id="12" name="矩形 11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4397800" y="2067239"/>
            <a:ext cx="6490789" cy="332398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1.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膳食结构不合理现象较为突出；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2.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谷类食物摄入总量下降；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3.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动物类食物尤其是畜肉摄入过多；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4.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烹调油和食用盐摄入水平居高不下；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5.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饮酒率增加；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6.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年轻人饮料消费增多导致添加糖摄入量明显增加；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7.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居民身体活动水平呈现下降趋势。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 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917800" y="1753705"/>
            <a:ext cx="261257" cy="261257"/>
          </a:xfrm>
          <a:prstGeom prst="rect">
            <a:avLst/>
          </a:prstGeom>
          <a:noFill/>
          <a:ln w="25400">
            <a:solidFill>
              <a:schemeClr val="accent3">
                <a:lumMod val="75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246779" y="1668620"/>
            <a:ext cx="145122" cy="145122"/>
          </a:xfrm>
          <a:prstGeom prst="rect">
            <a:avLst/>
          </a:prstGeom>
          <a:noFill/>
          <a:ln w="25400">
            <a:solidFill>
              <a:schemeClr val="accent4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1 L 8.33333E-7 -1.4814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1 L 8.33333E-7 -2.96296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04167E-6 4.81481E-6 L 0.04453 4.81481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E-6 3.7037E-7 L 0.04453 3.7037E-7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1.48148E-6 L -0.03177 -0.01898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9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58333E-6 4.81481E-6 L 0.00599 0.04282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13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12407 L 1.04167E-6 -4.81481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6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  <p:from x="146726" y="11917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982 L 8.33333E-7 0.14814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0.03982 L 8.33333E-7 3.33333E-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8" grpId="0" animBg="1"/>
      <p:bldP spid="8" grpId="1" animBg="1"/>
      <p:bldP spid="7" grpId="0"/>
      <p:bldP spid="7" grpId="1"/>
      <p:bldP spid="9" grpId="0"/>
      <p:bldP spid="9" grpId="1"/>
      <p:bldP spid="12" grpId="0"/>
      <p:bldP spid="12" grpId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77916" y="2156706"/>
            <a:ext cx="6641032" cy="3752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419100" dir="2400000" sx="98000" sy="98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54477" y="1242610"/>
            <a:ext cx="2755900" cy="612873"/>
          </a:xfrm>
          <a:custGeom>
            <a:avLst/>
            <a:gdLst>
              <a:gd name="connsiteX0" fmla="*/ 0 w 2755900"/>
              <a:gd name="connsiteY0" fmla="*/ 0 h 609600"/>
              <a:gd name="connsiteX1" fmla="*/ 2755900 w 2755900"/>
              <a:gd name="connsiteY1" fmla="*/ 0 h 609600"/>
              <a:gd name="connsiteX2" fmla="*/ 2755900 w 2755900"/>
              <a:gd name="connsiteY2" fmla="*/ 609600 h 609600"/>
              <a:gd name="connsiteX3" fmla="*/ 0 w 2755900"/>
              <a:gd name="connsiteY3" fmla="*/ 609600 h 609600"/>
              <a:gd name="connsiteX4" fmla="*/ 0 w 2755900"/>
              <a:gd name="connsiteY4" fmla="*/ 0 h 609600"/>
              <a:gd name="connsiteX0-1" fmla="*/ 0 w 2755900"/>
              <a:gd name="connsiteY0-2" fmla="*/ 892 h 610492"/>
              <a:gd name="connsiteX1-3" fmla="*/ 2548731 w 2755900"/>
              <a:gd name="connsiteY1-4" fmla="*/ 0 h 610492"/>
              <a:gd name="connsiteX2-5" fmla="*/ 2755900 w 2755900"/>
              <a:gd name="connsiteY2-6" fmla="*/ 892 h 610492"/>
              <a:gd name="connsiteX3-7" fmla="*/ 2755900 w 2755900"/>
              <a:gd name="connsiteY3-8" fmla="*/ 610492 h 610492"/>
              <a:gd name="connsiteX4-9" fmla="*/ 0 w 2755900"/>
              <a:gd name="connsiteY4-10" fmla="*/ 610492 h 610492"/>
              <a:gd name="connsiteX5" fmla="*/ 0 w 2755900"/>
              <a:gd name="connsiteY5" fmla="*/ 892 h 610492"/>
              <a:gd name="connsiteX0-11" fmla="*/ 0 w 2755900"/>
              <a:gd name="connsiteY0-12" fmla="*/ 3273 h 612873"/>
              <a:gd name="connsiteX1-13" fmla="*/ 2303463 w 2755900"/>
              <a:gd name="connsiteY1-14" fmla="*/ 0 h 612873"/>
              <a:gd name="connsiteX2-15" fmla="*/ 2548731 w 2755900"/>
              <a:gd name="connsiteY2-16" fmla="*/ 2381 h 612873"/>
              <a:gd name="connsiteX3-17" fmla="*/ 2755900 w 2755900"/>
              <a:gd name="connsiteY3-18" fmla="*/ 3273 h 612873"/>
              <a:gd name="connsiteX4-19" fmla="*/ 2755900 w 2755900"/>
              <a:gd name="connsiteY4-20" fmla="*/ 612873 h 612873"/>
              <a:gd name="connsiteX5-21" fmla="*/ 0 w 2755900"/>
              <a:gd name="connsiteY5-22" fmla="*/ 612873 h 612873"/>
              <a:gd name="connsiteX6" fmla="*/ 0 w 2755900"/>
              <a:gd name="connsiteY6" fmla="*/ 3273 h 612873"/>
              <a:gd name="connsiteX0-23" fmla="*/ 2548731 w 2755900"/>
              <a:gd name="connsiteY0-24" fmla="*/ 2381 h 612873"/>
              <a:gd name="connsiteX1-25" fmla="*/ 2755900 w 2755900"/>
              <a:gd name="connsiteY1-26" fmla="*/ 3273 h 612873"/>
              <a:gd name="connsiteX2-27" fmla="*/ 2755900 w 2755900"/>
              <a:gd name="connsiteY2-28" fmla="*/ 612873 h 612873"/>
              <a:gd name="connsiteX3-29" fmla="*/ 0 w 2755900"/>
              <a:gd name="connsiteY3-30" fmla="*/ 612873 h 612873"/>
              <a:gd name="connsiteX4-31" fmla="*/ 0 w 2755900"/>
              <a:gd name="connsiteY4-32" fmla="*/ 3273 h 612873"/>
              <a:gd name="connsiteX5-33" fmla="*/ 2303463 w 2755900"/>
              <a:gd name="connsiteY5-34" fmla="*/ 0 h 612873"/>
              <a:gd name="connsiteX6-35" fmla="*/ 2640171 w 2755900"/>
              <a:gd name="connsiteY6-36" fmla="*/ 93821 h 612873"/>
              <a:gd name="connsiteX0-37" fmla="*/ 2548731 w 2755900"/>
              <a:gd name="connsiteY0-38" fmla="*/ 2381 h 612873"/>
              <a:gd name="connsiteX1-39" fmla="*/ 2755900 w 2755900"/>
              <a:gd name="connsiteY1-40" fmla="*/ 3273 h 612873"/>
              <a:gd name="connsiteX2-41" fmla="*/ 2755900 w 2755900"/>
              <a:gd name="connsiteY2-42" fmla="*/ 612873 h 612873"/>
              <a:gd name="connsiteX3-43" fmla="*/ 0 w 2755900"/>
              <a:gd name="connsiteY3-44" fmla="*/ 612873 h 612873"/>
              <a:gd name="connsiteX4-45" fmla="*/ 0 w 2755900"/>
              <a:gd name="connsiteY4-46" fmla="*/ 3273 h 612873"/>
              <a:gd name="connsiteX5-47" fmla="*/ 2303463 w 2755900"/>
              <a:gd name="connsiteY5-48" fmla="*/ 0 h 612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755900" h="612873">
                <a:moveTo>
                  <a:pt x="2548731" y="2381"/>
                </a:moveTo>
                <a:lnTo>
                  <a:pt x="2755900" y="3273"/>
                </a:lnTo>
                <a:lnTo>
                  <a:pt x="2755900" y="612873"/>
                </a:lnTo>
                <a:lnTo>
                  <a:pt x="0" y="612873"/>
                </a:lnTo>
                <a:lnTo>
                  <a:pt x="0" y="3273"/>
                </a:lnTo>
                <a:lnTo>
                  <a:pt x="2303463" y="0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68777" y="1205285"/>
            <a:ext cx="2527300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ctr"/>
            <a:r>
              <a:rPr lang="zh-CN" altLang="en-US" sz="2800" b="1" dirty="0" smtClean="0">
                <a:latin typeface="+mj-ea"/>
                <a:ea typeface="+mj-ea"/>
              </a:rPr>
              <a:t>膳食与健康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62857" y="2533137"/>
            <a:ext cx="261257" cy="261257"/>
          </a:xfrm>
          <a:prstGeom prst="rect">
            <a:avLst/>
          </a:prstGeom>
          <a:noFill/>
          <a:ln w="25400">
            <a:solidFill>
              <a:schemeClr val="accent3">
                <a:lumMod val="75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791836" y="2448052"/>
            <a:ext cx="145122" cy="145122"/>
          </a:xfrm>
          <a:prstGeom prst="rect">
            <a:avLst/>
          </a:prstGeom>
          <a:noFill/>
          <a:ln w="25400">
            <a:solidFill>
              <a:schemeClr val="accent4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5"/>
          <p:cNvSpPr txBox="1"/>
          <p:nvPr/>
        </p:nvSpPr>
        <p:spPr>
          <a:xfrm>
            <a:off x="1183909" y="1501651"/>
            <a:ext cx="430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（</a:t>
            </a: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四）吃是一门</a:t>
            </a:r>
            <a:r>
              <a:rPr lang="zh-CN" altLang="en-US" sz="2800" b="1" dirty="0" smtClean="0">
                <a:solidFill>
                  <a:srgbClr val="FF9900"/>
                </a:solidFill>
                <a:latin typeface="+mn-ea"/>
                <a:ea typeface="+mn-ea"/>
              </a:rPr>
              <a:t>学问</a:t>
            </a:r>
            <a:endParaRPr lang="en-US" altLang="zh-CN" sz="2800" b="1" dirty="0">
              <a:solidFill>
                <a:srgbClr val="FF9900"/>
              </a:solidFill>
              <a:latin typeface="+mn-ea"/>
              <a:ea typeface="+mn-ea"/>
            </a:endParaRPr>
          </a:p>
        </p:txBody>
      </p:sp>
      <p:sp>
        <p:nvSpPr>
          <p:cNvPr id="17" name="矩形 16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760845" y="2516482"/>
            <a:ext cx="6490789" cy="286232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吃什么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？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如何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吃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？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您会吃吗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?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其实，吃也是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一门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学问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</a:rPr>
              <a:t>     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16669"/>
          <a:stretch>
            <a:fillRect/>
          </a:stretch>
        </p:blipFill>
        <p:spPr>
          <a:xfrm>
            <a:off x="7610764" y="2156706"/>
            <a:ext cx="3999613" cy="3752937"/>
          </a:xfrm>
          <a:custGeom>
            <a:avLst/>
            <a:gdLst>
              <a:gd name="connsiteX0" fmla="*/ 0 w 2755900"/>
              <a:gd name="connsiteY0" fmla="*/ 0 h 3598333"/>
              <a:gd name="connsiteX1" fmla="*/ 2755900 w 2755900"/>
              <a:gd name="connsiteY1" fmla="*/ 0 h 3598333"/>
              <a:gd name="connsiteX2" fmla="*/ 2755900 w 2755900"/>
              <a:gd name="connsiteY2" fmla="*/ 3598333 h 3598333"/>
              <a:gd name="connsiteX3" fmla="*/ 0 w 2755900"/>
              <a:gd name="connsiteY3" fmla="*/ 3598333 h 3598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5900" h="3598333">
                <a:moveTo>
                  <a:pt x="0" y="0"/>
                </a:moveTo>
                <a:lnTo>
                  <a:pt x="2755900" y="0"/>
                </a:lnTo>
                <a:lnTo>
                  <a:pt x="2755900" y="3598333"/>
                </a:lnTo>
                <a:lnTo>
                  <a:pt x="0" y="359833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>
                  <a:alpha val="92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0" dist="419100" dir="2400000" sx="96000" sy="96000" algn="tl" rotWithShape="0">
              <a:schemeClr val="tx1">
                <a:alpha val="15000"/>
              </a:schemeClr>
            </a:outerShdw>
          </a:effectLst>
        </p:spPr>
      </p:pic>
      <p:sp>
        <p:nvSpPr>
          <p:cNvPr id="13" name="椭圆 12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527855" y="3940389"/>
            <a:ext cx="137432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 descr="e7d195523061f1c0d3ba7f298e59d031c9c3f97027ed136f882110EF8F17BAD1F2C348D17C7856EF46CB4678CC9E44EE1ABA681E3133328A7B4D22AAF822B2429426B2355AA8CC4431B8568D2CF3B73ADF5964BB9916C1AAFCE9EA833C7DDC8425D8BA88DB0599F6A00A20541FA24F913707B9AB8618371F45B8F4E26F5A89A2851711534E8E3A97"/>
          <p:cNvSpPr/>
          <p:nvPr/>
        </p:nvSpPr>
        <p:spPr>
          <a:xfrm>
            <a:off x="1521150" y="2792015"/>
            <a:ext cx="137432" cy="137432"/>
          </a:xfrm>
          <a:prstGeom prst="ellipse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0.03981 L -2.91667E-6 -2.96296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3000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0.03982 L -2.91667E-6 4.0740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79167E-6 4.07407E-6 L -0.03178 -0.0189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94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1.11111E-6 L 0.00599 0.0428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13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4.81481E-6 L 0.04453 4.81481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-4.07407E-6 L 0.04453 -4.07407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10949 L -1.45833E-6 -4.44444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546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from x="146726" y="11917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3981 L -1.25E-6 0.14815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-0.03981 L -1.25E-6 -4.44444E-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95833E-6 -1.48148E-6 L -0.04101 -1.48148E-6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95833E-6 -1.48148E-6 L -0.04101 -1.48148E-6 " pathEditMode="relative" rAng="0" ptsTypes="AA">
                                      <p:cBhvr>
                                        <p:cTn id="58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8" grpId="0" animBg="1"/>
      <p:bldP spid="8" grpId="1" animBg="1"/>
      <p:bldP spid="7" grpId="0"/>
      <p:bldP spid="7" grpId="1"/>
      <p:bldP spid="23" grpId="0" animBg="1"/>
      <p:bldP spid="23" grpId="1" animBg="1"/>
      <p:bldP spid="24" grpId="0" animBg="1"/>
      <p:bldP spid="24" grpId="1" animBg="1"/>
      <p:bldP spid="14" grpId="0"/>
      <p:bldP spid="14" grpId="1"/>
      <p:bldP spid="17" grpId="0"/>
      <p:bldP spid="17" grpId="1"/>
      <p:bldP spid="13" grpId="0" animBg="1"/>
      <p:bldP spid="13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2173" y="2685448"/>
            <a:ext cx="10827656" cy="341697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0" dist="419100" dir="2400000" sx="96000" sy="96000" algn="tl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57390" y="3003280"/>
            <a:ext cx="7624598" cy="286232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合理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膳食也叫平衡膳食，是指按照不同年龄、身体活动和能量的需要设置的膳食模式，这个模式推荐的食物种类、数量和比例，能最大程度地满足不同年龄阶段、不同能量水平的健康人群的营养与健康需要。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平衡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是指人体对食物和营养素需要的平衡，指能量摄入和运动消耗的平衡。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118581" y="508099"/>
            <a:ext cx="443479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>
                <a:gradFill>
                  <a:gsLst>
                    <a:gs pos="0">
                      <a:schemeClr val="accent2"/>
                    </a:gs>
                    <a:gs pos="62000">
                      <a:schemeClr val="accent2">
                        <a:alpha val="78000"/>
                      </a:schemeClr>
                    </a:gs>
                  </a:gsLst>
                  <a:lin ang="0" scaled="1"/>
                </a:gradFill>
                <a:latin typeface="+mj-lt"/>
              </a:defRPr>
            </a:lvl1pPr>
          </a:lstStyle>
          <a:p>
            <a:pPr algn="r"/>
            <a:r>
              <a:rPr lang="zh-CN" altLang="en-US" b="1" dirty="0">
                <a:latin typeface="+mj-ea"/>
                <a:ea typeface="+mj-ea"/>
              </a:rPr>
              <a:t>什么是合理膳食？</a:t>
            </a:r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68" name="等腰三角形 67"/>
          <p:cNvSpPr/>
          <p:nvPr/>
        </p:nvSpPr>
        <p:spPr>
          <a:xfrm>
            <a:off x="9182065" y="4534324"/>
            <a:ext cx="1280632" cy="1103993"/>
          </a:xfrm>
          <a:prstGeom prst="triangle">
            <a:avLst/>
          </a:prstGeom>
          <a:noFill/>
          <a:ln w="5080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>
            <a:off x="10051169" y="4928787"/>
            <a:ext cx="823055" cy="709530"/>
          </a:xfrm>
          <a:prstGeom prst="triangle">
            <a:avLst/>
          </a:prstGeom>
          <a:noFill/>
          <a:ln w="50800">
            <a:solidFill>
              <a:schemeClr val="bg1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82173" y="1232808"/>
            <a:ext cx="10827656" cy="1452640"/>
            <a:chOff x="682173" y="1232808"/>
            <a:chExt cx="10827656" cy="1452640"/>
          </a:xfrm>
        </p:grpSpPr>
        <p:sp>
          <p:nvSpPr>
            <p:cNvPr id="67" name="矩形 66"/>
            <p:cNvSpPr/>
            <p:nvPr/>
          </p:nvSpPr>
          <p:spPr>
            <a:xfrm>
              <a:off x="682173" y="1232808"/>
              <a:ext cx="10827656" cy="1452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682173" y="1722739"/>
              <a:ext cx="143327" cy="3946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15"/>
          <p:cNvSpPr txBox="1"/>
          <p:nvPr/>
        </p:nvSpPr>
        <p:spPr>
          <a:xfrm>
            <a:off x="1042875" y="1547770"/>
            <a:ext cx="4780409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（一）合理膳食的概念</a:t>
            </a:r>
            <a:endParaRPr lang="en-US" altLang="zh-CN" sz="2800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35 -0.07407 L 0 -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37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from x="73747" y="10511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3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07755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333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0 L -0.07317 0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333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-3.7037E-7 L 0.05026 -3.7037E-7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30" grpId="0"/>
      <p:bldP spid="50" grpId="0"/>
      <p:bldP spid="68" grpId="0" animBg="1"/>
      <p:bldP spid="68" grpId="1" animBg="1"/>
      <p:bldP spid="69" grpId="0" animBg="1"/>
      <p:bldP spid="69" grpId="1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1731020"/>
            <a:ext cx="12192000" cy="4284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>
                <a:latin typeface="+mn-ea"/>
              </a:rPr>
              <a:t>保持正常体重，避免超重与肥胖。</a:t>
            </a:r>
            <a:endParaRPr lang="en-US" altLang="zh-CN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731020"/>
            <a:ext cx="1944303" cy="428477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0" dist="419100" dir="2700000" sx="95000" sy="95000" algn="tl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52073" y="863371"/>
            <a:ext cx="917192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zh-CN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《中国公民健康素养——基本知识与技能（</a:t>
            </a:r>
            <a:r>
              <a:rPr lang="en-US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zh-CN" sz="2800" b="1" dirty="0" smtClean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年版）》</a:t>
            </a:r>
            <a:endParaRPr lang="zh-CN" altLang="en-US" sz="2800" dirty="0">
              <a:solidFill>
                <a:srgbClr val="FF9900"/>
              </a:solidFill>
            </a:endParaRPr>
          </a:p>
        </p:txBody>
      </p:sp>
      <p:sp>
        <p:nvSpPr>
          <p:cNvPr id="15" name="矩形 14" descr="e7d195523061f1c0d3ba7f298e59d031c9c3f97027ed136f882110EF8F17BAD1F2C348D17C7856EF46CB4678CC9E44EE1ABA681E3133328A7B4D22AAF822B2429426B2355AA8CC4431B8568D2CF3B73AD4C547D4CDEA1609D165215A3CD52DCB23F0C3918FF78AC072214CC8F17660CBA040B5CEDFE54D6D1D099C80488DBF2AAA75BD30891A344B"/>
          <p:cNvSpPr/>
          <p:nvPr/>
        </p:nvSpPr>
        <p:spPr>
          <a:xfrm>
            <a:off x="2920701" y="1978643"/>
            <a:ext cx="8034668" cy="1113766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  <a:ea typeface="+mn-ea"/>
              </a:rPr>
              <a:t>膳食应当以谷类为主，多吃蔬菜、水果和薯类，注意荤素、粗细搭配。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920701" y="3554205"/>
            <a:ext cx="6962274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</a:rPr>
              <a:t>提倡每天食用奶类、豆类及其制品。</a:t>
            </a:r>
            <a:endParaRPr lang="en-US" altLang="zh-CN" sz="2400" dirty="0"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20701" y="4865490"/>
            <a:ext cx="7263527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+mn-ea"/>
              </a:rPr>
              <a:t>膳食要清淡，要少油、少盐、少糖，食用合格碘盐。</a:t>
            </a:r>
            <a:endParaRPr lang="en-US" altLang="zh-CN" sz="2400" dirty="0"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98906" y="2090129"/>
            <a:ext cx="890794" cy="3543288"/>
            <a:chOff x="1498906" y="2090129"/>
            <a:chExt cx="890794" cy="3543288"/>
          </a:xfrm>
        </p:grpSpPr>
        <p:sp>
          <p:nvSpPr>
            <p:cNvPr id="3" name="椭圆 2"/>
            <p:cNvSpPr/>
            <p:nvPr/>
          </p:nvSpPr>
          <p:spPr>
            <a:xfrm>
              <a:off x="1498906" y="2090129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1498906" y="3416376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1498906" y="4742623"/>
              <a:ext cx="890794" cy="890794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279400" dist="152400" sx="96000" sy="96000" algn="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621535" y="2138036"/>
              <a:ext cx="662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28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21535" y="3464758"/>
              <a:ext cx="662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29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621535" y="4799888"/>
              <a:ext cx="662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latin typeface="+mj-lt"/>
                </a:rPr>
                <a:t>30</a:t>
              </a:r>
              <a:endParaRPr lang="en-US" altLang="zh-CN" sz="2800" dirty="0">
                <a:solidFill>
                  <a:schemeClr val="accent3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7 -3.33333E-6 L 0 -3.33333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  <p:from x="45829" y="392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24 -3.33333E-6 L 2.5E-6 -3.33333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decel="3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from x="45829" y="392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563 4.07407E-6 L 0.1108 4.07407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563 4.07407E-6 L 3.95833E-6 4.0740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" grpId="0" animBg="1"/>
      <p:bldP spid="2" grpId="1" animBg="1"/>
      <p:bldP spid="2" grpId="2" animBg="1"/>
      <p:bldP spid="6" grpId="0"/>
      <p:bldP spid="6" grpId="1"/>
      <p:bldP spid="6" grpId="2"/>
      <p:bldP spid="15" grpId="0"/>
      <p:bldP spid="25" grpId="0"/>
      <p:bldP spid="2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commondata" val="eyJoZGlkIjoiMTQwMmJlYmFhN2ZiZDlmYmQ2Y2FiM2ZlY2Q0NTI4OTQifQ==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36135"/>
      </a:accent1>
      <a:accent2>
        <a:srgbClr val="1B1B1B"/>
      </a:accent2>
      <a:accent3>
        <a:srgbClr val="BE824E"/>
      </a:accent3>
      <a:accent4>
        <a:srgbClr val="CCA36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3763</Words>
  <Application>WPS 演示</Application>
  <PresentationFormat>自定义</PresentationFormat>
  <Paragraphs>440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方正小标宋简体</vt:lpstr>
      <vt:lpstr>Arca Majora 2 Heavy</vt:lpstr>
      <vt:lpstr>Segoe Print</vt:lpstr>
      <vt:lpstr>黑体</vt:lpstr>
      <vt:lpstr>Arial Unicode MS</vt:lpstr>
      <vt:lpstr>Arial Black</vt:lpstr>
      <vt:lpstr>Calibri</vt:lpstr>
      <vt:lpstr>隶书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中国健康教育中心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Jeff Liang</dc:creator>
  <cp:lastModifiedBy>.</cp:lastModifiedBy>
  <cp:revision>961</cp:revision>
  <dcterms:created xsi:type="dcterms:W3CDTF">2016-08-23T04:55:00Z</dcterms:created>
  <dcterms:modified xsi:type="dcterms:W3CDTF">2024-06-20T07:26:29Z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D0B81DE3F0534F1C9C2923CED756D3CD_13</vt:lpwstr>
  </property>
</Properties>
</file>