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jpe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26" y="1169431"/>
            <a:ext cx="6686550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中国公民健康素养66条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2208" y="3429000"/>
            <a:ext cx="6934200" cy="5010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豹澥街社区卫生服务中心</a:t>
            </a:r>
            <a:endParaRPr lang="en-US" sz="2100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18" r="10018"/>
          <a:stretch>
            <a:fillRect/>
          </a:stretch>
        </p:blipFill>
        <p:spPr>
          <a:xfrm>
            <a:off x="601455" y="1456971"/>
            <a:ext cx="5140490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根据个人情况选择适合的运动方式，如散步、慢跑、游泳等，保持适度运动量。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适度运动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进行力量训练，增强肌肉力量和耐力，提高身体素质。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增强肌肉力量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进行伸展运动等灵活性训练，增加关节活动范围，预防运动损伤。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灵活性训练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规律运动与体能提升途径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r="562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保持积极乐观心态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养成规律的睡眠习惯，保证充足睡眠，有助于心理健康的维护。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良好睡眠习惯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寻求专业帮助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遇到难以解决的心理问题时，积极寻求专业心理咨询或治疗帮助。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培养积极乐观的生活态度，提高应对挫折的能力。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心理健康维护及调适方法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2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日常生活技能与操作指南</a:t>
            </a:r>
            <a:endParaRPr lang="en-US" sz="42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03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98" r="22298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勤洗手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掌握正确的洗手方法，养成饭前便后、接触公共物品后及时洗手的习惯。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口腔卫生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坚持每天早晚刷牙，饭后漱口，使用牙线清洁牙缝，预防口腔疾病。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用眼健康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注意用眼卫生，定时休息，避免长时间盯着屏幕，定期做眼保健操。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不吃过期变质食品，生吃瓜果要洗净，倡导分餐制，使用公筷公勺。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个人卫生习惯养成技巧分享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17" r="1917"/>
          <a:stretch>
            <a:fillRect/>
          </a:stretch>
        </p:blipFill>
        <p:spPr>
          <a:xfrm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587" b="24587"/>
          <a:stretch>
            <a:fillRect/>
          </a:stretch>
        </p:blipFill>
        <p:spPr>
          <a:xfrm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4445" b="4445"/>
          <a:stretch>
            <a:fillRect/>
          </a:stretch>
        </p:blipFill>
        <p:spPr>
          <a:xfrm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952" b="952"/>
          <a:stretch>
            <a:fillRect/>
          </a:stretch>
        </p:blipFill>
        <p:spPr>
          <a:xfrm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居家环境卫生管理策略探讨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0998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室内通风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0998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每天定时开窗通风，保持室内空气新鲜，减少病菌滋生。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84637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家居清洁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84637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定期打扫房间，清理卫生死角，保持家居环境整洁。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4652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垃圾分类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652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学会垃圾分类投放，减少环境污染，营造绿色家居环境。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016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宠物卫生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6016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宠物要定期洗澡、驱虫，及时清理宠物粪便，保障家人健康。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40000" y="1779722"/>
            <a:ext cx="8170666" cy="4352000"/>
          </a:xfrm>
          <a:prstGeom prst="roundRect">
            <a:avLst>
              <a:gd name="adj" fmla="val 6989"/>
            </a:avLst>
          </a:prstGeom>
          <a:solidFill>
            <a:srgbClr val="FFFFFF">
              <a:alpha val="100000"/>
            </a:srgbClr>
          </a:solidFill>
          <a:effectLst>
            <a:outerShdw blurRad="323850">
              <a:srgbClr val="000000">
                <a:alpha val="6000"/>
              </a:srgbClr>
            </a:outerShdw>
          </a:effectLst>
        </p:spPr>
      </p:sp>
      <p:sp>
        <p:nvSpPr>
          <p:cNvPr id="3" name="TextBox 3"/>
          <p:cNvSpPr txBox="1"/>
          <p:nvPr/>
        </p:nvSpPr>
        <p:spPr>
          <a:xfrm>
            <a:off x="4499347" y="2947026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保持办公环境整洁，合理摆放物品，避免摔倒、碰伤等意外。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99347" y="2385880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办公环境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0611" r="10611"/>
          <a:stretch>
            <a:fillRect/>
          </a:stretch>
        </p:blipFill>
        <p:spPr>
          <a:xfrm>
            <a:off x="612337" y="1530216"/>
            <a:ext cx="3483952" cy="485101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职场安全防护措施实施建议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78597" y="2914276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根据职业特点选择适当的防护用品，如口罩、手套、防护服等。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78597" y="2385880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职业防护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9347" y="4841909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定期进行健康体检，及时发现并处理职业病或潜在健康问题。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99347" y="4280763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健康体检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78597" y="4809160"/>
            <a:ext cx="3057680" cy="7750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合理安排工作时间和休息时间，避免过度劳累，提高工作效率。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78597" y="4280763"/>
            <a:ext cx="2790224" cy="473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劳逸结合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2688" r="22688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掌握火灾逃生技能，熟悉逃生路线和避难场所，确保在火灾中迅速逃生。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了解地震常识和自救方法，学会在地震中保护自己和家人。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学习基本的急救知识，如止血、包扎、心肺复苏等，以便在紧急情况下自救互救。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了解常见传染病的传播途径和预防措施，增强自我防护意识和能力。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突发事件应对能力培训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火灾逃生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地震自救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急救知识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传染病防控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2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疾病预防与早期发现机制建立</a:t>
            </a:r>
            <a:endParaRPr lang="en-US" sz="42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04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727" r="18727"/>
          <a:stretch>
            <a:fillRect/>
          </a:stretch>
        </p:blipFill>
        <p:spPr>
          <a:xfrm>
            <a:off x="6920794" y="1179728"/>
            <a:ext cx="4502871" cy="5087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4216" y="1683936"/>
            <a:ext cx="7039534" cy="4239495"/>
          </a:xfrm>
          <a:prstGeom prst="roundRect">
            <a:avLst>
              <a:gd name="adj" fmla="val 736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1431913" y="2167472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宣传常见传染病的传播途径和预防措施，提高公众对传染病的认知水平。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常见传染病预防知识普及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31913" y="3361490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倡导个人卫生习惯，如勤洗手、戴口罩、保持社交距离等，以预防呼吸道、肠道等传染病的传播。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1913" y="4555508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普及疫苗接种知识，强调疫苗在预防传染病中的重要作用，引导公众积极接种。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79151" y="2377187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979151" y="3605797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979151" y="4799815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1" r="1551"/>
          <a:stretch>
            <a:fillRect/>
          </a:stretch>
        </p:blipFill>
        <p:spPr>
          <a:xfrm>
            <a:off x="469589" y="1457346"/>
            <a:ext cx="3082869" cy="2531987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慢性病自我管理方法推广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13454" y="334245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1094974" y="460924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介绍常见慢性病（如高血压、糖尿病等）的基本知识，帮助患者了解自身病情。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2599" y="349145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516" r="9516"/>
          <a:stretch>
            <a:fillRect/>
          </a:stretch>
        </p:blipFill>
        <p:spPr>
          <a:xfrm>
            <a:off x="4395966" y="1452436"/>
            <a:ext cx="3082869" cy="2531987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836297" y="333754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9" name="TextBox 9"/>
          <p:cNvSpPr txBox="1"/>
          <p:nvPr/>
        </p:nvSpPr>
        <p:spPr>
          <a:xfrm>
            <a:off x="5017816" y="460433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推广慢性病自我管理方法，包括合理饮食、适量运动、规律用药等，以提高患者的生活质量。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55441" y="348654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841" r="841"/>
          <a:stretch>
            <a:fillRect/>
          </a:stretch>
        </p:blipFill>
        <p:spPr>
          <a:xfrm>
            <a:off x="8322344" y="1497606"/>
            <a:ext cx="3082869" cy="2531987"/>
          </a:xfrm>
          <a:prstGeom prst="round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766209" y="338271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52425" dist="95250">
              <a:schemeClr val="dk1">
                <a:alpha val="6000"/>
              </a:schemeClr>
            </a:outerShdw>
          </a:effectLst>
        </p:spPr>
      </p:sp>
      <p:sp>
        <p:nvSpPr>
          <p:cNvPr id="13" name="TextBox 13"/>
          <p:cNvSpPr txBox="1"/>
          <p:nvPr/>
        </p:nvSpPr>
        <p:spPr>
          <a:xfrm>
            <a:off x="8947729" y="4649499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强调定期监测病情的重要性，指导患者正确使用家用监测设备，及时发现并处理异常情况。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85354" y="353171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66247" y="1450250"/>
            <a:ext cx="4792980" cy="41109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健康素养概念与背景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基本知识与理念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日常生活技能与操作指南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疾病预防与早期发现机制建立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用药安全与合理就医行为培养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总结反思与未来展望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0845" y="1857940"/>
            <a:ext cx="2611755" cy="1053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目录</a:t>
            </a:r>
            <a:endParaRPr lang="en-US" sz="555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3810" y="2892743"/>
            <a:ext cx="4606596" cy="1053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chemeClr val="accent4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CONTENT</a:t>
            </a:r>
            <a:endParaRPr lang="en-US" sz="5550" b="1">
              <a:solidFill>
                <a:schemeClr val="accent4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78836" y="2697291"/>
            <a:ext cx="6703289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160026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160026" y="2444878"/>
            <a:ext cx="692012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96698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505842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931843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267370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1907" r="11907"/>
          <a:stretch>
            <a:fillRect/>
          </a:stretch>
        </p:blipFill>
        <p:spPr>
          <a:xfrm>
            <a:off x="7914076" y="1441513"/>
            <a:ext cx="3801448" cy="3742281"/>
          </a:xfrm>
          <a:prstGeom prst="ellipse">
            <a:avLst/>
          </a:prstGeom>
        </p:spPr>
      </p:pic>
      <p:cxnSp>
        <p:nvCxnSpPr>
          <p:cNvPr id="10" name="Connector 10"/>
          <p:cNvCxnSpPr/>
          <p:nvPr/>
        </p:nvCxnSpPr>
        <p:spPr>
          <a:xfrm>
            <a:off x="504209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5931843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6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6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3425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阐述定期体检和筛查在疾病预防中的重要意义，帮助公众树立健康意识。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0097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介绍不同年龄段、性别和健康状况的体检和筛查项目，提供个性化的健康指导。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25241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强调早期发现疾病的重要性，通过案例分享等方式提高公众对体检和筛查的依从性。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定期体检和筛查意义阐述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79498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289227" y="1498011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289227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4667" r="14667"/>
          <a:stretch>
            <a:fillRect/>
          </a:stretch>
        </p:blipFill>
        <p:spPr>
          <a:xfrm>
            <a:off x="8770541" y="1481576"/>
            <a:ext cx="2313273" cy="2313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2881" r="12881"/>
          <a:stretch>
            <a:fillRect/>
          </a:stretch>
        </p:blipFill>
        <p:spPr>
          <a:xfrm>
            <a:off x="454963" y="1481576"/>
            <a:ext cx="4240298" cy="46121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早期发现疾病途径介绍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89227" y="1498011"/>
            <a:ext cx="600953" cy="600953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3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8752" y="4117221"/>
            <a:ext cx="600953" cy="600953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3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87048" y="4136271"/>
            <a:ext cx="600953" cy="600953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3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39980" y="2248175"/>
            <a:ext cx="2699448" cy="1422982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普及常见疾病的早期症状和识别方法，引导公众及时就医检查。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39980" y="4843812"/>
            <a:ext cx="2699448" cy="1422982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介绍常用的疾病筛查方法和技术，如超声检查、血液检测等，提高疾病的早期发现率。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30250" y="4843812"/>
            <a:ext cx="2699448" cy="1422982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强调基层医疗卫生机构在疾病早期发现中的重要作用，鼓励公众与基层医生建立长期稳定的合作关系。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用药安全与合理就医行为培养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05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80381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78104" y="2278958"/>
            <a:ext cx="4394883" cy="7986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了解药品的适应症、用法用量、不良反应等信息，确保用药的安全和有效性。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668690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仔细阅读药品说明书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625" r="16625"/>
          <a:stretch>
            <a:fillRect/>
          </a:stretch>
        </p:blipFill>
        <p:spPr>
          <a:xfrm>
            <a:off x="6246240" y="1339655"/>
            <a:ext cx="4916403" cy="4916403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8104" y="3888302"/>
            <a:ext cx="4391025" cy="7822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严格按照医生的指示用药，不随意增减剂量或更改用药方式。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319377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遵医嘱用药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8104" y="5524739"/>
            <a:ext cx="4391025" cy="7960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正确保存药品，确保其有效性和安全性，避免药品受潮、变质或过期。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955814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注意药品的保存方法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433833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5070271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药品使用注意事项提醒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2171" y="5227662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4952171" y="3587199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4952171" y="1935625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19256" r="19256"/>
          <a:stretch>
            <a:fillRect/>
          </a:stretch>
        </p:blipFill>
        <p:spPr>
          <a:xfrm>
            <a:off x="641457" y="1623215"/>
            <a:ext cx="3722788" cy="43844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处方药和非处方药区分教育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6445" y="2004681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6445" y="3656255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6445" y="5296718"/>
            <a:ext cx="811530" cy="48196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63333" y="1622245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明确处方药和非处方药的定义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3333" y="2124843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处方药需凭医生处方购买和使用，非处方药则可在药店直接购买。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3333" y="3297452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了解处方药和非处方药的安全风险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63333" y="3800050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处方药通常具有较高的安全风险，需在医生指导下使用；非处方药相对安全，但仍需仔细阅读说明书并按说明使用。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63333" y="4906667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强调处方药的使用规范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3333" y="5409265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不随意购买和使用处方药，必须在医生指导下使用，确保用药的安全性和有效性。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正确就医观念引导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5294" b="25294"/>
          <a:stretch>
            <a:fillRect/>
          </a:stretch>
        </p:blipFill>
        <p:spPr>
          <a:xfrm>
            <a:off x="8159764" y="1697429"/>
            <a:ext cx="3219437" cy="2386781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尊重医生的专业判断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相信医生的专业素养和技能，积极配合医生的治疗方案，不盲目自行用药或更改治疗方案。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选择正规医疗机构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选择具有合法资质、信誉良好的医疗机构就医，确保医疗质量和安全。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340" r="2340"/>
          <a:stretch>
            <a:fillRect/>
          </a:stretch>
        </p:blipFill>
        <p:spPr>
          <a:xfrm>
            <a:off x="4486282" y="1697429"/>
            <a:ext cx="3219437" cy="2386781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9149" b="29149"/>
          <a:stretch>
            <a:fillRect/>
          </a:stretch>
        </p:blipFill>
        <p:spPr>
          <a:xfrm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提倡早就医、早治疗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一旦发现身体不适，应及时就医，以免延误病情，增加治疗难度和成本。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9333" y="3720618"/>
            <a:ext cx="2167467" cy="212034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952500" y="1647825"/>
                </a:lnTo>
                <a:lnTo>
                  <a:pt x="190500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056764" y="386501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3583984" y="386501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819333" y="171109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50854" y="3017181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 rot="7259206">
            <a:off x="6451177" y="4674355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 rot="-7221168">
            <a:off x="4654295" y="4664343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051447" y="1512420"/>
            <a:ext cx="39052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保持冷静和理智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051447" y="2015490"/>
            <a:ext cx="3486150" cy="121190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在沟通过程中保持冷静，不因情绪激动而影响沟通效果，理智地对待医生的诊断和治疗建议。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67663" y="3984485"/>
            <a:ext cx="34861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尊重和理解医生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67663" y="4482277"/>
            <a:ext cx="3486150" cy="11981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理解医生的工作压力，尊重医生的劳动成果，与医生建立良好的信任和合作关系，共同促进康复。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6073" y="2606043"/>
            <a:ext cx="34861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学会有效沟通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6073" y="3214235"/>
            <a:ext cx="34861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与医生交流时，应清晰、准确地描述病情，告知过敏史、用药史等关键信息，以便医生做出准确诊断。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93478" y="3999944"/>
            <a:ext cx="661803" cy="6618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医患沟通技巧分享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总结反思与未来展望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06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回顾本次健康素养提升项目的策划、组织及实施过程，分析其中的关键环节和成功因素。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策划与组织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总结本次项目在宣传和推广方面的经验和做法，评估宣传效果及受众覆盖范围。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宣传与推广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梳理健康素养教育和培训的内容、形式及实施情况，分析参与者反馈和意见。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教育与培训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0667" r="10667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回顾本次健康素养提升过程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项目实施问题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分析项目在实施过程中遇到的问题和困难，如资源调配、参与度等。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内容与效果不足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评估健康素养提升内容是否存在不足或疏漏，以及实际效果与预期目标之间的差距。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反馈与改进机制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探讨项目反馈机制的完善程度及改进措施的有效性，及时发现问题并进行调整。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分析存在问题和不足之处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健康素养概念与背景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01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882070" y="3930616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针对存在问题和不足之处，提出具体的改进建议和措施，如优化项目流程、完善教育内容等。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2070" y="3181752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提出改进建议并制定计划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0375" r="10375"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7321" y="3945231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制定详细的改进实施计划，明确时间节点、责任人和具体任务，确保改进工作有序进行。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87321" y="3196367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3667" r="13667"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92571" y="3939687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建立有效的评估和监督机制，对改进计划的执行情况进行跟踪和检查，确保取得实效。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92571" y="3190824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评估与监督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21542" r="21542"/>
          <a:stretch>
            <a:fillRect/>
          </a:stretch>
        </p:blipFill>
        <p:spPr>
          <a:xfrm>
            <a:off x="10225193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92955" y="1485066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政策环境分析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2955" y="2045448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关注国家政策走向和卫生健康事业发展趋势，预测全民健康素养提升的未来方向和重点。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展望未来全民健康素养发展趋势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31819" y="3172991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679034" y="3510980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22034" y="3315552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技术创新应用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22034" y="3875933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探讨新技术在健康素养提升领域的应用前景，如互联网、大数据、人工智能等。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914425" y="4983758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061639" y="5321747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04639" y="5126318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社会共同参与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04639" y="5686700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倡导社会各界共同参与全民健康素养提升工作，形成政府主导、部门协作、全民参与的良好氛围。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4100" y="1623738"/>
            <a:ext cx="6324600" cy="1200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sz="78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感谢您的观看</a:t>
            </a:r>
            <a:endParaRPr lang="en-US" sz="78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7450" y="3063084"/>
            <a:ext cx="1971675" cy="571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sz="3300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THANKS</a:t>
            </a:r>
            <a:endParaRPr lang="en-US" sz="3300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0469" r="20469"/>
          <a:stretch>
            <a:fillRect/>
          </a:stretch>
        </p:blipFill>
        <p:spPr>
          <a:xfrm>
            <a:off x="294247" y="129564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rgbClr val="FFFFFF">
              <a:alpha val="100000"/>
            </a:srgb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711090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健康素养是指个人获取和理解健康信息</a:t>
            </a:r>
            <a:r>
              <a:rPr lang="zh-CN" alt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和处理基本健康信息和服务</a:t>
            </a: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，并运用这些信息维护</a:t>
            </a:r>
            <a:r>
              <a:rPr lang="zh-CN" alt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做出正确决策</a:t>
            </a: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和促进自身健康的能力。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健康素养是评价个人健康水平的重要指标，它反映了个体在健康方面的认知、技能和行为能力。提升健康素养有助于人们更好地预防疾病、维护健康，提高生活质量。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健康素养定义及重要性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86156/Desktop/1718762904063.jpeg171876290406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371" r="12371"/>
          <a:stretch>
            <a:fillRect/>
          </a:stretch>
        </p:blipFill>
        <p:spPr>
          <a:xfrm>
            <a:off x="456973" y="1752852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健康中国战略实施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健康中国战略是我国政府提出的重要战略，旨在全面提高人民健康水平。提升公民健康素养是实现健康中国战略目标的重要举措。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健康需求日益凸显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7"/>
            </p:custDataLst>
          </p:nvPr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随着社会经济的发展和人们生活水平的提高，健康已成为人们关注的热点话题。提升公民健康素养是满足人们健康需求的重要途径。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慢性病防控形势严峻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近年来，慢性病已成为我国居民的主要健康问题。提升公民健康素养，有助于预防和控制慢性病的发生和发展。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中国公民健康素养提出背景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10"/>
            </p:custDataLst>
          </p:nvPr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1"/>
            </p:custDataLst>
          </p:nvPr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内容丰富全面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66条原创内容涵盖了健康的基本知识和理念、健康生活方式与行为以及基本技能等方面，为公民提供了全方位的健康指导。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66条原创内容概述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通俗易懂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这些内容以简洁明了的语言阐述健康知识，使得公民易于理解和接受，有助于提高公民的健康认知水平。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实用性强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66条原创内容紧密结合公民日常生活实际，提供了实用的健康技能和方法，有助于公民将健康理念转化为实际行动，维护和促进自身健康。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7566" y="3267201"/>
            <a:ext cx="6115050" cy="18190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基本知识与理念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7566" y="1758043"/>
            <a:ext cx="215265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02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94" r="9094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积极推广健康生活方式，提高公众健康意识和自我保健能力。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倡导健康生活方式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鼓励定期进行身体健康检查，及早发现并控制慢性疾病。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定期体检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强调安全性行为的重要性，预防性疾病的传播。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安全性行为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健康生活方式指导原则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合理膳食与营养平衡要点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17342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898" b="2898"/>
          <a:stretch>
            <a:fillRect/>
          </a:stretch>
        </p:blipFill>
        <p:spPr>
          <a:xfrm>
            <a:off x="1168899" y="1802048"/>
            <a:ext cx="2652299" cy="19613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3215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均衡膳食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9960" y="48320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倡导食物多样化，合理搭配蛋白质、碳水化合物、脂肪等营养素。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2430" b="12430"/>
          <a:stretch>
            <a:fillRect/>
          </a:stretch>
        </p:blipFill>
        <p:spPr>
          <a:xfrm>
            <a:off x="4758889" y="1802048"/>
            <a:ext cx="2652299" cy="19613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29950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减少盐和糖的摄入量，预防高血压和糖尿病等慢性疾病。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76341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82214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控制盐糖摄入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2813" r="12813"/>
          <a:stretch>
            <a:fillRect/>
          </a:stretch>
        </p:blipFill>
        <p:spPr>
          <a:xfrm>
            <a:off x="8359840" y="1802048"/>
            <a:ext cx="2652299" cy="19613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30901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增加蔬菜水果的摄入量，提供丰富的维生素和矿物质。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36436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423095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多吃蔬菜水果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10.xml><?xml version="1.0" encoding="utf-8"?>
<p:tagLst xmlns:p="http://schemas.openxmlformats.org/presentationml/2006/main">
  <p:tag name="commondata" val="eyJoZGlkIjoiMWQ2NzljZDk3OWVjMTgyYzUwMzYzNWY5ZWRhZjI3NmYifQ=="/>
</p:tagLst>
</file>

<file path=ppt/tags/tag2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3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4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5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6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7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8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9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23283D"/>
      </a:dk1>
      <a:lt1>
        <a:srgbClr val="E7F0FB"/>
      </a:lt1>
      <a:dk2>
        <a:srgbClr val="59627E"/>
      </a:dk2>
      <a:lt2>
        <a:srgbClr val="D7E1EB"/>
      </a:lt2>
      <a:accent1>
        <a:srgbClr val="59627E"/>
      </a:accent1>
      <a:accent2>
        <a:srgbClr val="59627E"/>
      </a:accent2>
      <a:accent3>
        <a:srgbClr val="6B7593"/>
      </a:accent3>
      <a:accent4>
        <a:srgbClr val="7882A1"/>
      </a:accent4>
      <a:accent5>
        <a:srgbClr val="848FB1"/>
      </a:accent5>
      <a:accent6>
        <a:srgbClr val="97A1C1"/>
      </a:accent6>
      <a:hlink>
        <a:srgbClr val="EAB900"/>
      </a:hlink>
      <a:folHlink>
        <a:srgbClr val="EAB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3369</Words>
  <Application>WPS 演示</Application>
  <PresentationFormat>On-screen Show (4:3)</PresentationFormat>
  <Paragraphs>389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华文宋体</vt:lpstr>
      <vt:lpstr>Arial</vt:lpstr>
      <vt:lpstr>微软雅黑</vt:lpstr>
      <vt:lpstr>PingFang SC</vt:lpstr>
      <vt:lpstr>Arial Unicode MS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wxm</cp:lastModifiedBy>
  <cp:revision>4</cp:revision>
  <dcterms:created xsi:type="dcterms:W3CDTF">2006-08-16T00:00:00Z</dcterms:created>
  <dcterms:modified xsi:type="dcterms:W3CDTF">2024-07-01T02:08:24Z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DE1B8E04938F45E5A067E3A42AE176AB_13</vt:lpwstr>
  </property>
  <property fmtid="{D5CDD505-2E9C-101B-9397-08002B2CF9AE}" pid="3" name="KSOProductBuildVer">
    <vt:lpwstr>2052-12.1.0.16929</vt:lpwstr>
  </property>
</Properties>
</file>