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3"/>
    <p:sldId id="259" r:id="rId4"/>
    <p:sldId id="279" r:id="rId5"/>
    <p:sldId id="260" r:id="rId6"/>
    <p:sldId id="314" r:id="rId7"/>
    <p:sldId id="280" r:id="rId8"/>
    <p:sldId id="263" r:id="rId9"/>
    <p:sldId id="301" r:id="rId10"/>
    <p:sldId id="300" r:id="rId11"/>
    <p:sldId id="315" r:id="rId12"/>
    <p:sldId id="302" r:id="rId13"/>
    <p:sldId id="303" r:id="rId14"/>
    <p:sldId id="305" r:id="rId15"/>
    <p:sldId id="281" r:id="rId16"/>
    <p:sldId id="264" r:id="rId17"/>
    <p:sldId id="310" r:id="rId18"/>
    <p:sldId id="306" r:id="rId19"/>
    <p:sldId id="313" r:id="rId20"/>
  </p:sldIdLst>
  <p:sldSz cx="12192000" cy="6858000"/>
  <p:notesSz cx="6858000" cy="9144000"/>
  <p:embeddedFontLst>
    <p:embeddedFont>
      <p:font typeface="汉仪文黑-45简" panose="00020600040101010101" charset="-122"/>
      <p:regular r:id="rId26"/>
    </p:embeddedFont>
    <p:embeddedFont>
      <p:font typeface="汉仪劲楷简" panose="00020600040101010101" charset="-122"/>
      <p:regular r:id="rId27"/>
    </p:embeddedFont>
    <p:embeddedFont>
      <p:font typeface="微软雅黑" panose="020B0503020204020204" charset="-122"/>
      <p:regular r:id="rId28"/>
    </p:embeddedFont>
    <p:embeddedFont>
      <p:font typeface="汉仪旗黑-55简" panose="00020600040101010101" charset="-128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5" userDrawn="1">
          <p15:clr>
            <a:srgbClr val="A4A3A4"/>
          </p15:clr>
        </p15:guide>
        <p15:guide id="4" orient="horz" pos="3943" userDrawn="1">
          <p15:clr>
            <a:srgbClr val="A4A3A4"/>
          </p15:clr>
        </p15:guide>
        <p15:guide id="5" pos="482" userDrawn="1">
          <p15:clr>
            <a:srgbClr val="A4A3A4"/>
          </p15:clr>
        </p15:guide>
        <p15:guide id="6" pos="7243" userDrawn="1">
          <p15:clr>
            <a:srgbClr val="A4A3A4"/>
          </p15:clr>
        </p15:guide>
        <p15:guide id="8" orient="horz" pos="11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040"/>
    <a:srgbClr val="78D8FF"/>
    <a:srgbClr val="FFFFFF"/>
    <a:srgbClr val="091A63"/>
    <a:srgbClr val="004A60"/>
    <a:srgbClr val="353D64"/>
    <a:srgbClr val="007196"/>
    <a:srgbClr val="00A8E6"/>
    <a:srgbClr val="D9F6FF"/>
    <a:srgbClr val="0D2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345"/>
        <p:guide orient="horz" pos="3943"/>
        <p:guide pos="482"/>
        <p:guide pos="7243"/>
        <p:guide orient="horz" pos="11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62.xml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</a:fld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</a:fld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文黑-45简" panose="00020600040101010101" charset="-122"/>
        <a:ea typeface="汉仪文黑-45简" panose="00020600040101010101" charset="-122"/>
        <a:cs typeface="汉仪文黑-45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文黑-45简" panose="00020600040101010101" charset="-122"/>
        <a:ea typeface="汉仪文黑-45简" panose="00020600040101010101" charset="-122"/>
        <a:cs typeface="汉仪文黑-45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文黑-45简" panose="00020600040101010101" charset="-122"/>
        <a:ea typeface="汉仪文黑-45简" panose="00020600040101010101" charset="-122"/>
        <a:cs typeface="汉仪文黑-45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文黑-45简" panose="00020600040101010101" charset="-122"/>
        <a:ea typeface="汉仪文黑-45简" panose="00020600040101010101" charset="-122"/>
        <a:cs typeface="汉仪文黑-45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文黑-45简" panose="00020600040101010101" charset="-122"/>
        <a:ea typeface="汉仪文黑-45简" panose="00020600040101010101" charset="-122"/>
        <a:cs typeface="汉仪文黑-45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5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7" Type="http://schemas.openxmlformats.org/officeDocument/2006/relationships/tags" Target="../tags/tag38.xml"/><Relationship Id="rId46" Type="http://schemas.openxmlformats.org/officeDocument/2006/relationships/tags" Target="../tags/tag37.xml"/><Relationship Id="rId45" Type="http://schemas.openxmlformats.org/officeDocument/2006/relationships/tags" Target="../tags/tag36.xml"/><Relationship Id="rId44" Type="http://schemas.openxmlformats.org/officeDocument/2006/relationships/image" Target="../media/image8.png"/><Relationship Id="rId43" Type="http://schemas.openxmlformats.org/officeDocument/2006/relationships/tags" Target="../tags/tag35.xml"/><Relationship Id="rId42" Type="http://schemas.openxmlformats.org/officeDocument/2006/relationships/tags" Target="../tags/tag34.xml"/><Relationship Id="rId41" Type="http://schemas.openxmlformats.org/officeDocument/2006/relationships/image" Target="../media/image7.png"/><Relationship Id="rId40" Type="http://schemas.openxmlformats.org/officeDocument/2006/relationships/tags" Target="../tags/tag33.xml"/><Relationship Id="rId4" Type="http://schemas.openxmlformats.org/officeDocument/2006/relationships/tags" Target="../tags/tag3.xml"/><Relationship Id="rId39" Type="http://schemas.openxmlformats.org/officeDocument/2006/relationships/tags" Target="../tags/tag32.xml"/><Relationship Id="rId38" Type="http://schemas.openxmlformats.org/officeDocument/2006/relationships/image" Target="../media/image6.png"/><Relationship Id="rId37" Type="http://schemas.openxmlformats.org/officeDocument/2006/relationships/tags" Target="../tags/tag31.xml"/><Relationship Id="rId36" Type="http://schemas.openxmlformats.org/officeDocument/2006/relationships/image" Target="../media/image5.png"/><Relationship Id="rId35" Type="http://schemas.openxmlformats.org/officeDocument/2006/relationships/tags" Target="../tags/tag30.xml"/><Relationship Id="rId34" Type="http://schemas.openxmlformats.org/officeDocument/2006/relationships/tags" Target="../tags/tag29.xml"/><Relationship Id="rId33" Type="http://schemas.openxmlformats.org/officeDocument/2006/relationships/tags" Target="../tags/tag28.xml"/><Relationship Id="rId32" Type="http://schemas.openxmlformats.org/officeDocument/2006/relationships/tags" Target="../tags/tag27.xml"/><Relationship Id="rId31" Type="http://schemas.openxmlformats.org/officeDocument/2006/relationships/tags" Target="../tags/tag26.xml"/><Relationship Id="rId30" Type="http://schemas.openxmlformats.org/officeDocument/2006/relationships/tags" Target="../tags/tag25.xml"/><Relationship Id="rId3" Type="http://schemas.openxmlformats.org/officeDocument/2006/relationships/tags" Target="../tags/tag2.xml"/><Relationship Id="rId29" Type="http://schemas.openxmlformats.org/officeDocument/2006/relationships/tags" Target="../tags/tag24.xml"/><Relationship Id="rId28" Type="http://schemas.openxmlformats.org/officeDocument/2006/relationships/tags" Target="../tags/tag23.xml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9" name="矩形 158"/>
          <p:cNvSpPr/>
          <p:nvPr userDrawn="1">
            <p:custDataLst>
              <p:tags r:id="rId3"/>
            </p:custDataLst>
          </p:nvPr>
        </p:nvSpPr>
        <p:spPr>
          <a:xfrm>
            <a:off x="175578" y="184785"/>
            <a:ext cx="11840845" cy="6488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336000" y="318135"/>
            <a:ext cx="11520000" cy="62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201" name="图片 200" descr="双层盾牌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3088" b="22515"/>
          <a:stretch>
            <a:fillRect/>
          </a:stretch>
        </p:blipFill>
        <p:spPr>
          <a:xfrm>
            <a:off x="389255" y="357505"/>
            <a:ext cx="11414125" cy="620903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lum contrast="18000"/>
          </a:blip>
          <a:srcRect r="32102"/>
          <a:stretch>
            <a:fillRect/>
          </a:stretch>
        </p:blipFill>
        <p:spPr>
          <a:xfrm flipH="1">
            <a:off x="5668645" y="2048510"/>
            <a:ext cx="5679440" cy="449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47" h="7590">
                <a:moveTo>
                  <a:pt x="224" y="331"/>
                </a:moveTo>
                <a:lnTo>
                  <a:pt x="224" y="1164"/>
                </a:lnTo>
                <a:lnTo>
                  <a:pt x="2662" y="1164"/>
                </a:lnTo>
                <a:lnTo>
                  <a:pt x="2662" y="331"/>
                </a:lnTo>
                <a:lnTo>
                  <a:pt x="224" y="331"/>
                </a:lnTo>
                <a:close/>
                <a:moveTo>
                  <a:pt x="4245" y="300"/>
                </a:moveTo>
                <a:lnTo>
                  <a:pt x="2700" y="375"/>
                </a:lnTo>
                <a:lnTo>
                  <a:pt x="3105" y="1965"/>
                </a:lnTo>
                <a:lnTo>
                  <a:pt x="3600" y="2205"/>
                </a:lnTo>
                <a:lnTo>
                  <a:pt x="4080" y="1470"/>
                </a:lnTo>
                <a:lnTo>
                  <a:pt x="4830" y="615"/>
                </a:lnTo>
                <a:lnTo>
                  <a:pt x="4245" y="300"/>
                </a:lnTo>
                <a:close/>
                <a:moveTo>
                  <a:pt x="0" y="0"/>
                </a:moveTo>
                <a:lnTo>
                  <a:pt x="9847" y="0"/>
                </a:lnTo>
                <a:lnTo>
                  <a:pt x="9847" y="5455"/>
                </a:lnTo>
                <a:lnTo>
                  <a:pt x="8771" y="4881"/>
                </a:lnTo>
                <a:lnTo>
                  <a:pt x="8820" y="4815"/>
                </a:lnTo>
                <a:lnTo>
                  <a:pt x="8760" y="4875"/>
                </a:lnTo>
                <a:lnTo>
                  <a:pt x="8771" y="4881"/>
                </a:lnTo>
                <a:lnTo>
                  <a:pt x="7965" y="5955"/>
                </a:lnTo>
                <a:lnTo>
                  <a:pt x="7605" y="6450"/>
                </a:lnTo>
                <a:lnTo>
                  <a:pt x="7815" y="6990"/>
                </a:lnTo>
                <a:lnTo>
                  <a:pt x="8595" y="6915"/>
                </a:lnTo>
                <a:lnTo>
                  <a:pt x="9345" y="6780"/>
                </a:lnTo>
                <a:lnTo>
                  <a:pt x="9847" y="6362"/>
                </a:lnTo>
                <a:lnTo>
                  <a:pt x="9847" y="7590"/>
                </a:lnTo>
                <a:lnTo>
                  <a:pt x="0" y="759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 descr="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lum contrast="18000"/>
          </a:blip>
          <a:stretch>
            <a:fillRect/>
          </a:stretch>
        </p:blipFill>
        <p:spPr>
          <a:xfrm flipH="1">
            <a:off x="6816725" y="3002280"/>
            <a:ext cx="769620" cy="643255"/>
          </a:xfrm>
          <a:prstGeom prst="rect">
            <a:avLst/>
          </a:prstGeom>
        </p:spPr>
      </p:pic>
      <p:pic>
        <p:nvPicPr>
          <p:cNvPr id="103" name="图片 102" descr="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9">
            <a:lum contrast="12000"/>
          </a:blip>
          <a:srcRect l="52439" t="63439" r="32102" b="7905"/>
          <a:stretch>
            <a:fillRect/>
          </a:stretch>
        </p:blipFill>
        <p:spPr>
          <a:xfrm flipH="1">
            <a:off x="5934075" y="5704840"/>
            <a:ext cx="623570" cy="6045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2" h="2175">
                <a:moveTo>
                  <a:pt x="1166" y="66"/>
                </a:moveTo>
                <a:lnTo>
                  <a:pt x="2242" y="640"/>
                </a:lnTo>
                <a:lnTo>
                  <a:pt x="2242" y="1547"/>
                </a:lnTo>
                <a:lnTo>
                  <a:pt x="1740" y="1965"/>
                </a:lnTo>
                <a:lnTo>
                  <a:pt x="990" y="2100"/>
                </a:lnTo>
                <a:lnTo>
                  <a:pt x="210" y="2175"/>
                </a:lnTo>
                <a:lnTo>
                  <a:pt x="0" y="1635"/>
                </a:lnTo>
                <a:lnTo>
                  <a:pt x="360" y="1140"/>
                </a:lnTo>
                <a:lnTo>
                  <a:pt x="1166" y="66"/>
                </a:lnTo>
                <a:close/>
                <a:moveTo>
                  <a:pt x="1215" y="0"/>
                </a:moveTo>
                <a:lnTo>
                  <a:pt x="1166" y="66"/>
                </a:lnTo>
                <a:lnTo>
                  <a:pt x="1155" y="60"/>
                </a:lnTo>
                <a:lnTo>
                  <a:pt x="1215" y="0"/>
                </a:lnTo>
                <a:close/>
              </a:path>
            </a:pathLst>
          </a:custGeom>
        </p:spPr>
      </p:pic>
      <p:grpSp>
        <p:nvGrpSpPr>
          <p:cNvPr id="104" name="组合 103"/>
          <p:cNvGrpSpPr/>
          <p:nvPr userDrawn="1"/>
        </p:nvGrpSpPr>
        <p:grpSpPr>
          <a:xfrm rot="0">
            <a:off x="1076960" y="838200"/>
            <a:ext cx="1981200" cy="365125"/>
            <a:chOff x="11175" y="1160"/>
            <a:chExt cx="3120" cy="57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1175" y="1160"/>
              <a:ext cx="3120" cy="142"/>
              <a:chOff x="11175" y="1160"/>
              <a:chExt cx="3120" cy="142"/>
            </a:xfrm>
          </p:grpSpPr>
          <p:sp>
            <p:nvSpPr>
              <p:cNvPr id="106" name="椭圆 105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175" y="1160"/>
                <a:ext cx="142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07" name="椭圆 106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507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08" name="椭圆 107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838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09" name="椭圆 108"/>
              <p:cNvSpPr/>
              <p:nvPr>
                <p:custDataLst>
                  <p:tags r:id="rId16"/>
                </p:custDataLst>
              </p:nvPr>
            </p:nvSpPr>
            <p:spPr>
              <a:xfrm>
                <a:off x="12169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0" name="椭圆 109"/>
              <p:cNvSpPr/>
              <p:nvPr>
                <p:custDataLst>
                  <p:tags r:id="rId17"/>
                </p:custDataLst>
              </p:nvPr>
            </p:nvSpPr>
            <p:spPr>
              <a:xfrm>
                <a:off x="12500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1" name="椭圆 1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831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2" name="椭圆 111"/>
              <p:cNvSpPr/>
              <p:nvPr>
                <p:custDataLst>
                  <p:tags r:id="rId19"/>
                </p:custDataLst>
              </p:nvPr>
            </p:nvSpPr>
            <p:spPr>
              <a:xfrm>
                <a:off x="13162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3" name="椭圆 112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493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4" name="椭圆 113"/>
              <p:cNvSpPr/>
              <p:nvPr>
                <p:custDataLst>
                  <p:tags r:id="rId21"/>
                </p:custDataLst>
              </p:nvPr>
            </p:nvSpPr>
            <p:spPr>
              <a:xfrm>
                <a:off x="13824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5" name="椭圆 114"/>
              <p:cNvSpPr/>
              <p:nvPr>
                <p:custDataLst>
                  <p:tags r:id="rId22"/>
                </p:custDataLst>
              </p:nvPr>
            </p:nvSpPr>
            <p:spPr>
              <a:xfrm>
                <a:off x="14155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</p:grpSp>
        <p:grpSp>
          <p:nvGrpSpPr>
            <p:cNvPr id="116" name="组合 115"/>
            <p:cNvGrpSpPr/>
            <p:nvPr/>
          </p:nvGrpSpPr>
          <p:grpSpPr>
            <a:xfrm>
              <a:off x="11175" y="1593"/>
              <a:ext cx="3120" cy="142"/>
              <a:chOff x="11175" y="1160"/>
              <a:chExt cx="3120" cy="142"/>
            </a:xfrm>
          </p:grpSpPr>
          <p:sp>
            <p:nvSpPr>
              <p:cNvPr id="117" name="椭圆 116"/>
              <p:cNvSpPr/>
              <p:nvPr>
                <p:custDataLst>
                  <p:tags r:id="rId23"/>
                </p:custDataLst>
              </p:nvPr>
            </p:nvSpPr>
            <p:spPr>
              <a:xfrm>
                <a:off x="11175" y="1160"/>
                <a:ext cx="142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8" name="椭圆 1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11507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19" name="椭圆 1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11838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0" name="椭圆 119"/>
              <p:cNvSpPr/>
              <p:nvPr>
                <p:custDataLst>
                  <p:tags r:id="rId26"/>
                </p:custDataLst>
              </p:nvPr>
            </p:nvSpPr>
            <p:spPr>
              <a:xfrm>
                <a:off x="12169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1" name="椭圆 120"/>
              <p:cNvSpPr/>
              <p:nvPr>
                <p:custDataLst>
                  <p:tags r:id="rId27"/>
                </p:custDataLst>
              </p:nvPr>
            </p:nvSpPr>
            <p:spPr>
              <a:xfrm>
                <a:off x="12500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2" name="椭圆 121"/>
              <p:cNvSpPr/>
              <p:nvPr>
                <p:custDataLst>
                  <p:tags r:id="rId28"/>
                </p:custDataLst>
              </p:nvPr>
            </p:nvSpPr>
            <p:spPr>
              <a:xfrm>
                <a:off x="12831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3" name="椭圆 122"/>
              <p:cNvSpPr/>
              <p:nvPr>
                <p:custDataLst>
                  <p:tags r:id="rId29"/>
                </p:custDataLst>
              </p:nvPr>
            </p:nvSpPr>
            <p:spPr>
              <a:xfrm>
                <a:off x="13162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4" name="椭圆 123"/>
              <p:cNvSpPr/>
              <p:nvPr>
                <p:custDataLst>
                  <p:tags r:id="rId30"/>
                </p:custDataLst>
              </p:nvPr>
            </p:nvSpPr>
            <p:spPr>
              <a:xfrm>
                <a:off x="13493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5" name="椭圆 124"/>
              <p:cNvSpPr/>
              <p:nvPr>
                <p:custDataLst>
                  <p:tags r:id="rId31"/>
                </p:custDataLst>
              </p:nvPr>
            </p:nvSpPr>
            <p:spPr>
              <a:xfrm>
                <a:off x="13824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  <p:sp>
            <p:nvSpPr>
              <p:cNvPr id="126" name="椭圆 125"/>
              <p:cNvSpPr/>
              <p:nvPr>
                <p:custDataLst>
                  <p:tags r:id="rId32"/>
                </p:custDataLst>
              </p:nvPr>
            </p:nvSpPr>
            <p:spPr>
              <a:xfrm>
                <a:off x="14155" y="1160"/>
                <a:ext cx="141" cy="142"/>
              </a:xfrm>
              <a:prstGeom prst="ellipse">
                <a:avLst/>
              </a:prstGeom>
              <a:solidFill>
                <a:srgbClr val="78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文黑-45简" panose="00020600040101010101" charset="-122"/>
                </a:endParaRPr>
              </a:p>
            </p:txBody>
          </p:sp>
        </p:grpSp>
      </p:grpSp>
      <p:sp>
        <p:nvSpPr>
          <p:cNvPr id="45" name="任意多边形 44"/>
          <p:cNvSpPr/>
          <p:nvPr userDrawn="1">
            <p:custDataLst>
              <p:tags r:id="rId33"/>
            </p:custDataLst>
          </p:nvPr>
        </p:nvSpPr>
        <p:spPr>
          <a:xfrm flipH="1">
            <a:off x="9027160" y="2040890"/>
            <a:ext cx="541020" cy="5994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90" h="1097">
                <a:moveTo>
                  <a:pt x="495" y="0"/>
                </a:moveTo>
                <a:cubicBezTo>
                  <a:pt x="768" y="0"/>
                  <a:pt x="990" y="222"/>
                  <a:pt x="990" y="495"/>
                </a:cubicBezTo>
                <a:cubicBezTo>
                  <a:pt x="990" y="768"/>
                  <a:pt x="768" y="990"/>
                  <a:pt x="495" y="990"/>
                </a:cubicBezTo>
                <a:cubicBezTo>
                  <a:pt x="478" y="990"/>
                  <a:pt x="461" y="989"/>
                  <a:pt x="444" y="987"/>
                </a:cubicBezTo>
                <a:lnTo>
                  <a:pt x="428" y="985"/>
                </a:lnTo>
                <a:lnTo>
                  <a:pt x="378" y="1097"/>
                </a:lnTo>
                <a:lnTo>
                  <a:pt x="313" y="956"/>
                </a:lnTo>
                <a:lnTo>
                  <a:pt x="302" y="951"/>
                </a:lnTo>
                <a:cubicBezTo>
                  <a:pt x="125" y="876"/>
                  <a:pt x="0" y="700"/>
                  <a:pt x="0" y="495"/>
                </a:cubicBezTo>
                <a:cubicBezTo>
                  <a:pt x="0" y="222"/>
                  <a:pt x="222" y="0"/>
                  <a:pt x="49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61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24" name="图片 23" descr="2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9">
            <a:lum contrast="12000"/>
          </a:blip>
          <a:srcRect l="52439" t="63439" r="32102" b="7905"/>
          <a:stretch>
            <a:fillRect/>
          </a:stretch>
        </p:blipFill>
        <p:spPr>
          <a:xfrm flipH="1">
            <a:off x="10921365" y="437515"/>
            <a:ext cx="588645" cy="5702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2" h="2175">
                <a:moveTo>
                  <a:pt x="1166" y="66"/>
                </a:moveTo>
                <a:lnTo>
                  <a:pt x="2242" y="640"/>
                </a:lnTo>
                <a:lnTo>
                  <a:pt x="2242" y="1547"/>
                </a:lnTo>
                <a:lnTo>
                  <a:pt x="1740" y="1965"/>
                </a:lnTo>
                <a:lnTo>
                  <a:pt x="990" y="2100"/>
                </a:lnTo>
                <a:lnTo>
                  <a:pt x="210" y="2175"/>
                </a:lnTo>
                <a:lnTo>
                  <a:pt x="0" y="1635"/>
                </a:lnTo>
                <a:lnTo>
                  <a:pt x="360" y="1140"/>
                </a:lnTo>
                <a:lnTo>
                  <a:pt x="1166" y="66"/>
                </a:lnTo>
                <a:close/>
                <a:moveTo>
                  <a:pt x="1215" y="0"/>
                </a:moveTo>
                <a:lnTo>
                  <a:pt x="1166" y="66"/>
                </a:lnTo>
                <a:lnTo>
                  <a:pt x="1155" y="60"/>
                </a:lnTo>
                <a:lnTo>
                  <a:pt x="1215" y="0"/>
                </a:lnTo>
                <a:close/>
              </a:path>
            </a:pathLst>
          </a:custGeom>
        </p:spPr>
      </p:pic>
      <p:pic>
        <p:nvPicPr>
          <p:cNvPr id="34" name="图片 33" descr="7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 flipH="1">
            <a:off x="10346690" y="1866265"/>
            <a:ext cx="741045" cy="755015"/>
          </a:xfrm>
          <a:prstGeom prst="rect">
            <a:avLst/>
          </a:prstGeom>
        </p:spPr>
      </p:pic>
      <p:pic>
        <p:nvPicPr>
          <p:cNvPr id="35" name="图片 34" descr="8"/>
          <p:cNvPicPr>
            <a:picLocks noChangeAspect="1"/>
          </p:cNvPicPr>
          <p:nvPr userDrawn="1">
            <p:custDataLst>
              <p:tags r:id="rId37"/>
            </p:custDataLst>
          </p:nvPr>
        </p:nvPicPr>
        <p:blipFill>
          <a:blip r:embed="rId3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069705" y="2048510"/>
            <a:ext cx="523240" cy="5511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9872345" y="1245235"/>
            <a:ext cx="473710" cy="447675"/>
            <a:chOff x="15107" y="2022"/>
            <a:chExt cx="882" cy="834"/>
          </a:xfrm>
        </p:grpSpPr>
        <p:sp>
          <p:nvSpPr>
            <p:cNvPr id="46" name="任意多边形 45"/>
            <p:cNvSpPr/>
            <p:nvPr userDrawn="1">
              <p:custDataLst>
                <p:tags r:id="rId39"/>
              </p:custDataLst>
            </p:nvPr>
          </p:nvSpPr>
          <p:spPr>
            <a:xfrm>
              <a:off x="15231" y="2022"/>
              <a:ext cx="753" cy="83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990" h="1097">
                  <a:moveTo>
                    <a:pt x="495" y="0"/>
                  </a:moveTo>
                  <a:cubicBezTo>
                    <a:pt x="768" y="0"/>
                    <a:pt x="990" y="222"/>
                    <a:pt x="990" y="495"/>
                  </a:cubicBezTo>
                  <a:cubicBezTo>
                    <a:pt x="990" y="768"/>
                    <a:pt x="768" y="990"/>
                    <a:pt x="495" y="990"/>
                  </a:cubicBezTo>
                  <a:cubicBezTo>
                    <a:pt x="478" y="990"/>
                    <a:pt x="461" y="989"/>
                    <a:pt x="444" y="987"/>
                  </a:cubicBezTo>
                  <a:lnTo>
                    <a:pt x="428" y="985"/>
                  </a:lnTo>
                  <a:lnTo>
                    <a:pt x="378" y="1097"/>
                  </a:lnTo>
                  <a:lnTo>
                    <a:pt x="313" y="956"/>
                  </a:lnTo>
                  <a:lnTo>
                    <a:pt x="302" y="951"/>
                  </a:lnTo>
                  <a:cubicBezTo>
                    <a:pt x="125" y="876"/>
                    <a:pt x="0" y="700"/>
                    <a:pt x="0" y="495"/>
                  </a:cubicBezTo>
                  <a:cubicBezTo>
                    <a:pt x="0" y="222"/>
                    <a:pt x="222" y="0"/>
                    <a:pt x="4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61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pic>
          <p:nvPicPr>
            <p:cNvPr id="36" name="图片 35" descr="5"/>
            <p:cNvPicPr>
              <a:picLocks noChangeAspect="1"/>
            </p:cNvPicPr>
            <p:nvPr userDrawn="1">
              <p:custDataLst>
                <p:tags r:id="rId40"/>
              </p:custDataLst>
            </p:nvPr>
          </p:nvPicPr>
          <p:blipFill>
            <a:blip r:embed="rId4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07" y="2022"/>
              <a:ext cx="883" cy="73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 userDrawn="1"/>
        </p:nvGrpSpPr>
        <p:grpSpPr>
          <a:xfrm>
            <a:off x="7652385" y="1727200"/>
            <a:ext cx="384175" cy="425450"/>
            <a:chOff x="12950" y="1431"/>
            <a:chExt cx="708" cy="784"/>
          </a:xfrm>
        </p:grpSpPr>
        <p:sp>
          <p:nvSpPr>
            <p:cNvPr id="43" name="任意多边形 42"/>
            <p:cNvSpPr/>
            <p:nvPr userDrawn="1">
              <p:custDataLst>
                <p:tags r:id="rId42"/>
              </p:custDataLst>
            </p:nvPr>
          </p:nvSpPr>
          <p:spPr>
            <a:xfrm flipH="1">
              <a:off x="12950" y="1431"/>
              <a:ext cx="708" cy="78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990" h="1097">
                  <a:moveTo>
                    <a:pt x="495" y="0"/>
                  </a:moveTo>
                  <a:cubicBezTo>
                    <a:pt x="768" y="0"/>
                    <a:pt x="990" y="222"/>
                    <a:pt x="990" y="495"/>
                  </a:cubicBezTo>
                  <a:cubicBezTo>
                    <a:pt x="990" y="768"/>
                    <a:pt x="768" y="990"/>
                    <a:pt x="495" y="990"/>
                  </a:cubicBezTo>
                  <a:cubicBezTo>
                    <a:pt x="478" y="990"/>
                    <a:pt x="461" y="989"/>
                    <a:pt x="444" y="987"/>
                  </a:cubicBezTo>
                  <a:lnTo>
                    <a:pt x="428" y="985"/>
                  </a:lnTo>
                  <a:lnTo>
                    <a:pt x="378" y="1097"/>
                  </a:lnTo>
                  <a:lnTo>
                    <a:pt x="313" y="956"/>
                  </a:lnTo>
                  <a:lnTo>
                    <a:pt x="302" y="951"/>
                  </a:lnTo>
                  <a:cubicBezTo>
                    <a:pt x="125" y="876"/>
                    <a:pt x="0" y="700"/>
                    <a:pt x="0" y="495"/>
                  </a:cubicBezTo>
                  <a:cubicBezTo>
                    <a:pt x="0" y="222"/>
                    <a:pt x="222" y="0"/>
                    <a:pt x="4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61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pic>
          <p:nvPicPr>
            <p:cNvPr id="37" name="图片 36" descr="6"/>
            <p:cNvPicPr>
              <a:picLocks noChangeAspect="1"/>
            </p:cNvPicPr>
            <p:nvPr userDrawn="1">
              <p:custDataLst>
                <p:tags r:id="rId43"/>
              </p:custDataLst>
            </p:nvPr>
          </p:nvPicPr>
          <p:blipFill>
            <a:blip r:embed="rId4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029" y="1545"/>
              <a:ext cx="534" cy="46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8568055" y="1142365"/>
            <a:ext cx="325120" cy="360680"/>
            <a:chOff x="11297" y="2114"/>
            <a:chExt cx="512" cy="568"/>
          </a:xfrm>
        </p:grpSpPr>
        <p:sp>
          <p:nvSpPr>
            <p:cNvPr id="48" name="任意多边形 47"/>
            <p:cNvSpPr/>
            <p:nvPr userDrawn="1">
              <p:custDataLst>
                <p:tags r:id="rId45"/>
              </p:custDataLst>
            </p:nvPr>
          </p:nvSpPr>
          <p:spPr>
            <a:xfrm rot="20640000">
              <a:off x="11297" y="2114"/>
              <a:ext cx="512" cy="56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990" h="1097">
                  <a:moveTo>
                    <a:pt x="495" y="0"/>
                  </a:moveTo>
                  <a:cubicBezTo>
                    <a:pt x="768" y="0"/>
                    <a:pt x="990" y="222"/>
                    <a:pt x="990" y="495"/>
                  </a:cubicBezTo>
                  <a:cubicBezTo>
                    <a:pt x="990" y="768"/>
                    <a:pt x="768" y="990"/>
                    <a:pt x="495" y="990"/>
                  </a:cubicBezTo>
                  <a:cubicBezTo>
                    <a:pt x="478" y="990"/>
                    <a:pt x="461" y="989"/>
                    <a:pt x="444" y="987"/>
                  </a:cubicBezTo>
                  <a:lnTo>
                    <a:pt x="428" y="985"/>
                  </a:lnTo>
                  <a:lnTo>
                    <a:pt x="378" y="1097"/>
                  </a:lnTo>
                  <a:lnTo>
                    <a:pt x="313" y="956"/>
                  </a:lnTo>
                  <a:lnTo>
                    <a:pt x="302" y="951"/>
                  </a:lnTo>
                  <a:cubicBezTo>
                    <a:pt x="125" y="876"/>
                    <a:pt x="0" y="700"/>
                    <a:pt x="0" y="495"/>
                  </a:cubicBezTo>
                  <a:cubicBezTo>
                    <a:pt x="0" y="222"/>
                    <a:pt x="222" y="0"/>
                    <a:pt x="4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61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pic>
          <p:nvPicPr>
            <p:cNvPr id="40" name="图片 39" descr="2"/>
            <p:cNvPicPr>
              <a:picLocks noChangeAspect="1"/>
            </p:cNvPicPr>
            <p:nvPr userDrawn="1">
              <p:custDataLst>
                <p:tags r:id="rId46"/>
              </p:custDataLst>
            </p:nvPr>
          </p:nvPicPr>
          <p:blipFill>
            <a:blip r:embed="rId9">
              <a:lum contrast="18000"/>
            </a:blip>
            <a:srcRect l="53943" t="77201" r="39564" b="9081"/>
            <a:stretch>
              <a:fillRect/>
            </a:stretch>
          </p:blipFill>
          <p:spPr>
            <a:xfrm flipH="1">
              <a:off x="11361" y="2210"/>
              <a:ext cx="351" cy="38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0" h="630">
                  <a:moveTo>
                    <a:pt x="129" y="0"/>
                  </a:moveTo>
                  <a:lnTo>
                    <a:pt x="570" y="0"/>
                  </a:lnTo>
                  <a:lnTo>
                    <a:pt x="570" y="620"/>
                  </a:lnTo>
                  <a:lnTo>
                    <a:pt x="515" y="630"/>
                  </a:lnTo>
                  <a:lnTo>
                    <a:pt x="0" y="630"/>
                  </a:lnTo>
                  <a:lnTo>
                    <a:pt x="0" y="176"/>
                  </a:lnTo>
                  <a:lnTo>
                    <a:pt x="86" y="58"/>
                  </a:lnTo>
                  <a:lnTo>
                    <a:pt x="129" y="0"/>
                  </a:lnTo>
                  <a:close/>
                </a:path>
              </a:pathLst>
            </a:custGeom>
          </p:spPr>
        </p:pic>
      </p:grpSp>
      <p:pic>
        <p:nvPicPr>
          <p:cNvPr id="127" name="图片 126" descr="8"/>
          <p:cNvPicPr>
            <a:picLocks noChangeAspect="1"/>
          </p:cNvPicPr>
          <p:nvPr userDrawn="1">
            <p:custDataLst>
              <p:tags r:id="rId47"/>
            </p:custDataLst>
          </p:nvPr>
        </p:nvPicPr>
        <p:blipFill>
          <a:blip r:embed="rId38"/>
          <a:stretch>
            <a:fillRect/>
          </a:stretch>
        </p:blipFill>
        <p:spPr>
          <a:xfrm flipH="1">
            <a:off x="7652385" y="1049655"/>
            <a:ext cx="194310" cy="204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138000" y="137478"/>
            <a:ext cx="11916000" cy="6583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9" name="矩形 158"/>
          <p:cNvSpPr/>
          <p:nvPr userDrawn="1">
            <p:custDataLst>
              <p:tags r:id="rId4"/>
            </p:custDataLst>
          </p:nvPr>
        </p:nvSpPr>
        <p:spPr>
          <a:xfrm>
            <a:off x="66000" y="81000"/>
            <a:ext cx="12060000" cy="66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138000" y="137478"/>
            <a:ext cx="11916000" cy="6583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9" name="矩形 158"/>
          <p:cNvSpPr/>
          <p:nvPr userDrawn="1">
            <p:custDataLst>
              <p:tags r:id="rId4"/>
            </p:custDataLst>
          </p:nvPr>
        </p:nvSpPr>
        <p:spPr>
          <a:xfrm>
            <a:off x="66000" y="81000"/>
            <a:ext cx="12060000" cy="66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201" name="图片 200" descr="双层盾牌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3088" b="22515"/>
          <a:stretch>
            <a:fillRect/>
          </a:stretch>
        </p:blipFill>
        <p:spPr>
          <a:xfrm>
            <a:off x="388938" y="324485"/>
            <a:ext cx="11414125" cy="62090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0020600040101010101" charset="-122"/>
          <a:ea typeface="汉仪文黑-45简" panose="00020600040101010101" charset="-122"/>
          <a:cs typeface="汉仪文黑-45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3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4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29.jpeg"/><Relationship Id="rId1" Type="http://schemas.openxmlformats.org/officeDocument/2006/relationships/tags" Target="../tags/tag11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tags" Target="../tags/tag11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tags" Target="../tags/tag1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161.xml"/><Relationship Id="rId36" Type="http://schemas.openxmlformats.org/officeDocument/2006/relationships/tags" Target="../tags/tag160.xml"/><Relationship Id="rId35" Type="http://schemas.openxmlformats.org/officeDocument/2006/relationships/tags" Target="../tags/tag159.xml"/><Relationship Id="rId34" Type="http://schemas.openxmlformats.org/officeDocument/2006/relationships/tags" Target="../tags/tag158.xml"/><Relationship Id="rId33" Type="http://schemas.openxmlformats.org/officeDocument/2006/relationships/tags" Target="../tags/tag157.xml"/><Relationship Id="rId32" Type="http://schemas.openxmlformats.org/officeDocument/2006/relationships/tags" Target="../tags/tag156.xml"/><Relationship Id="rId31" Type="http://schemas.openxmlformats.org/officeDocument/2006/relationships/tags" Target="../tags/tag155.xml"/><Relationship Id="rId30" Type="http://schemas.openxmlformats.org/officeDocument/2006/relationships/tags" Target="../tags/tag154.xml"/><Relationship Id="rId3" Type="http://schemas.openxmlformats.org/officeDocument/2006/relationships/tags" Target="../tags/tag127.xml"/><Relationship Id="rId29" Type="http://schemas.openxmlformats.org/officeDocument/2006/relationships/tags" Target="../tags/tag153.xml"/><Relationship Id="rId28" Type="http://schemas.openxmlformats.org/officeDocument/2006/relationships/tags" Target="../tags/tag152.xml"/><Relationship Id="rId27" Type="http://schemas.openxmlformats.org/officeDocument/2006/relationships/tags" Target="../tags/tag151.xml"/><Relationship Id="rId26" Type="http://schemas.openxmlformats.org/officeDocument/2006/relationships/tags" Target="../tags/tag150.xml"/><Relationship Id="rId25" Type="http://schemas.openxmlformats.org/officeDocument/2006/relationships/tags" Target="../tags/tag149.xml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tags" Target="../tags/tag144.xml"/><Relationship Id="rId2" Type="http://schemas.openxmlformats.org/officeDocument/2006/relationships/tags" Target="../tags/tag126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" Type="http://schemas.openxmlformats.org/officeDocument/2006/relationships/tags" Target="../tags/tag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0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0.png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12.jpeg"/><Relationship Id="rId2" Type="http://schemas.openxmlformats.org/officeDocument/2006/relationships/tags" Target="../tags/tag10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08.xml"/><Relationship Id="rId17" Type="http://schemas.openxmlformats.org/officeDocument/2006/relationships/image" Target="../media/image21.jpeg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svg"/><Relationship Id="rId11" Type="http://schemas.openxmlformats.org/officeDocument/2006/relationships/image" Target="../media/image15.png"/><Relationship Id="rId10" Type="http://schemas.openxmlformats.org/officeDocument/2006/relationships/image" Target="../media/image14.svg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tags" Target="../tags/tag10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26.jpeg"/><Relationship Id="rId1" Type="http://schemas.openxmlformats.org/officeDocument/2006/relationships/tags" Target="../tags/tag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4875" y="2214245"/>
            <a:ext cx="48209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世界防治结核病日</a:t>
            </a:r>
            <a:endParaRPr lang="zh-CN" altLang="en-US" sz="6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971550" y="5320665"/>
            <a:ext cx="2284730" cy="427355"/>
          </a:xfrm>
          <a:prstGeom prst="parallelogram">
            <a:avLst>
              <a:gd name="adj" fmla="val 11589"/>
            </a:avLst>
          </a:prstGeom>
          <a:gradFill>
            <a:gsLst>
              <a:gs pos="0">
                <a:srgbClr val="55C9FF">
                  <a:alpha val="0"/>
                </a:srgbClr>
              </a:gs>
              <a:gs pos="100000">
                <a:srgbClr val="55C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62025" y="1776095"/>
            <a:ext cx="3157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防治结核病日介绍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·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结核病知识科普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529715" y="5369560"/>
            <a:ext cx="247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rgbClr val="091A63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 </a:t>
            </a:r>
            <a:r>
              <a:rPr lang="zh-CN" altLang="en-US">
                <a:solidFill>
                  <a:srgbClr val="091A63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主讲人：张依</a:t>
            </a:r>
            <a:endParaRPr lang="zh-CN" altLang="en-US">
              <a:solidFill>
                <a:srgbClr val="091A63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62025" y="4432300"/>
            <a:ext cx="4290695" cy="62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1882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年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3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月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24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日世界著名的德国科学家科赫氏在柏林宣布发现结核菌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3192148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2575560"/>
            <a:ext cx="2914650" cy="38957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8155" y="962025"/>
            <a:ext cx="406400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/>
              <a:t>19</a:t>
            </a:r>
            <a:r>
              <a:rPr lang="zh-CN" altLang="en-US" sz="1600"/>
              <a:t>世纪法国著名作家小仲马创作的小说《茶花女》中对巴黎名妓玛格丽特病态美的描述。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6371590" y="962025"/>
            <a:ext cx="406400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/>
              <a:t>《红楼梦》中林妹妹因结核病引发的</a:t>
            </a:r>
            <a:r>
              <a:rPr lang="en-US" altLang="zh-CN" sz="1600"/>
              <a:t>“</a:t>
            </a:r>
            <a:r>
              <a:rPr lang="zh-CN" altLang="en-US" sz="1600"/>
              <a:t>闲静似姣花照月，行动似弱柳扶风</a:t>
            </a:r>
            <a:r>
              <a:rPr lang="en-US" altLang="zh-CN" sz="1600"/>
              <a:t>”</a:t>
            </a:r>
            <a:r>
              <a:rPr lang="zh-CN" altLang="en-US" sz="1600"/>
              <a:t>的楚楚可怜状。</a:t>
            </a:r>
            <a:endParaRPr lang="zh-CN" altLang="en-US" sz="1600"/>
          </a:p>
        </p:txBody>
      </p:sp>
      <p:pic>
        <p:nvPicPr>
          <p:cNvPr id="5" name="图片 4" descr="微信图片_20240319220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25" y="2575560"/>
            <a:ext cx="3246120" cy="3978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1711960"/>
            <a:ext cx="40640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>
                <a:solidFill>
                  <a:srgbClr val="061040"/>
                </a:solidFill>
                <a:cs typeface="汉仪文黑-45简" panose="00020600040101010101" charset="-122"/>
              </a:rPr>
              <a:t>确诊肺结核需要进行哪些检查：</a:t>
            </a:r>
            <a:endParaRPr lang="zh-CN" altLang="en-US" sz="22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pic>
        <p:nvPicPr>
          <p:cNvPr id="39" name="图片 38" descr="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lum contrast="18000"/>
          </a:blip>
          <a:stretch>
            <a:fillRect/>
          </a:stretch>
        </p:blipFill>
        <p:spPr>
          <a:xfrm flipH="1">
            <a:off x="4310063" y="2432050"/>
            <a:ext cx="3571875" cy="2985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5325" y="2451100"/>
            <a:ext cx="327279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cs typeface="汉仪文黑-45简" panose="00020600040101010101" charset="-122"/>
              </a:rPr>
              <a:t>1</a:t>
            </a:r>
            <a:r>
              <a:rPr lang="zh-CN" altLang="en-US" sz="1600">
                <a:cs typeface="汉仪文黑-45简" panose="00020600040101010101" charset="-122"/>
              </a:rPr>
              <a:t>、直接涂片抗酸杆菌镜检：简单、快速、易行、较可靠、欠敏感，一般至少</a:t>
            </a:r>
            <a:r>
              <a:rPr lang="en-US" altLang="zh-CN" sz="1600">
                <a:cs typeface="汉仪文黑-45简" panose="00020600040101010101" charset="-122"/>
              </a:rPr>
              <a:t>2</a:t>
            </a:r>
            <a:r>
              <a:rPr lang="zh-CN" altLang="en-US" sz="1600">
                <a:cs typeface="汉仪文黑-45简" panose="00020600040101010101" charset="-122"/>
              </a:rPr>
              <a:t>次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325" y="3917950"/>
            <a:ext cx="3272790" cy="1812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cs typeface="汉仪文黑-45简" panose="00020600040101010101" charset="-122"/>
              </a:rPr>
              <a:t>3</a:t>
            </a:r>
            <a:r>
              <a:rPr lang="zh-CN" altLang="en-US" sz="1600">
                <a:cs typeface="汉仪文黑-45简" panose="00020600040101010101" charset="-122"/>
              </a:rPr>
              <a:t>、结核菌培养：常作为结核病诊断的</a:t>
            </a:r>
            <a:r>
              <a:rPr lang="en-US" altLang="zh-CN" sz="1600">
                <a:cs typeface="汉仪文黑-45简" panose="00020600040101010101" charset="-122"/>
              </a:rPr>
              <a:t>“</a:t>
            </a:r>
            <a:r>
              <a:rPr lang="zh-CN" altLang="en-US" sz="1600">
                <a:cs typeface="汉仪文黑-45简" panose="00020600040101010101" charset="-122"/>
              </a:rPr>
              <a:t>金标准</a:t>
            </a:r>
            <a:r>
              <a:rPr lang="en-US" altLang="zh-CN" sz="1600">
                <a:cs typeface="汉仪文黑-45简" panose="00020600040101010101" charset="-122"/>
              </a:rPr>
              <a:t>”</a:t>
            </a:r>
            <a:r>
              <a:rPr lang="zh-CN" altLang="en-US" sz="1600">
                <a:cs typeface="汉仪文黑-45简" panose="00020600040101010101" charset="-122"/>
              </a:rPr>
              <a:t>，一般</a:t>
            </a:r>
            <a:r>
              <a:rPr lang="en-US" altLang="zh-CN" sz="1600">
                <a:cs typeface="汉仪文黑-45简" panose="00020600040101010101" charset="-122"/>
              </a:rPr>
              <a:t>2-8</a:t>
            </a:r>
            <a:r>
              <a:rPr lang="zh-CN" altLang="en-US" sz="1600">
                <a:cs typeface="汉仪文黑-45简" panose="00020600040101010101" charset="-122"/>
              </a:rPr>
              <a:t>周，培养阳性需行药物敏感性检测，指导抗结核药物的选择和尽早发现耐药结核。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97545" y="2451100"/>
            <a:ext cx="3200400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cs typeface="汉仪文黑-45简" panose="00020600040101010101" charset="-122"/>
              </a:rPr>
              <a:t>2</a:t>
            </a:r>
            <a:r>
              <a:rPr lang="zh-CN" altLang="en-US" sz="1600">
                <a:cs typeface="汉仪文黑-45简" panose="00020600040101010101" charset="-122"/>
              </a:rPr>
              <a:t>、X线胸片或肺</a:t>
            </a:r>
            <a:r>
              <a:rPr lang="en-US" altLang="zh-CN" sz="1600">
                <a:cs typeface="汉仪文黑-45简" panose="00020600040101010101" charset="-122"/>
              </a:rPr>
              <a:t>CT</a:t>
            </a:r>
            <a:r>
              <a:rPr lang="zh-CN" altLang="en-US" sz="1600">
                <a:cs typeface="汉仪文黑-45简" panose="00020600040101010101" charset="-122"/>
              </a:rPr>
              <a:t>：不但可早期发现结核，而且可对病灶的部位、范围、性质、发展情况和效果作出诊断。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97545" y="3917950"/>
            <a:ext cx="320040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cs typeface="汉仪文黑-45简" panose="00020600040101010101" charset="-122"/>
              </a:rPr>
              <a:t>4</a:t>
            </a:r>
            <a:r>
              <a:rPr lang="zh-CN" altLang="en-US" sz="1600">
                <a:cs typeface="汉仪文黑-45简" panose="00020600040101010101" charset="-122"/>
              </a:rPr>
              <a:t>、结核菌素皮肤试验：用于判断是否存在结核菌感染，而非结核病。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54805" y="5680075"/>
            <a:ext cx="388239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cs typeface="汉仪文黑-45简" panose="00020600040101010101" charset="-122"/>
              </a:rPr>
              <a:t>5</a:t>
            </a:r>
            <a:r>
              <a:rPr lang="zh-CN" altLang="en-US" sz="1600">
                <a:cs typeface="汉仪文黑-45简" panose="00020600040101010101" charset="-122"/>
              </a:rPr>
              <a:t>、分子生物学方法：PCR-TB。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4124325" y="2938145"/>
            <a:ext cx="914400" cy="247650"/>
          </a:xfrm>
          <a:custGeom>
            <a:avLst/>
            <a:gdLst>
              <a:gd name="connisteX0" fmla="*/ 914400 w 914400"/>
              <a:gd name="connsiteY0" fmla="*/ 247650 h 247650"/>
              <a:gd name="connisteX1" fmla="*/ 666750 w 914400"/>
              <a:gd name="connsiteY1" fmla="*/ 635 h 247650"/>
              <a:gd name="connisteX2" fmla="*/ 0 w 914400"/>
              <a:gd name="connsiteY2" fmla="*/ 635 h 247650"/>
              <a:gd name="connisteX3" fmla="*/ 0 w 914400"/>
              <a:gd name="connsiteY3" fmla="*/ 0 h 247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914400" h="247650">
                <a:moveTo>
                  <a:pt x="914400" y="247650"/>
                </a:moveTo>
                <a:lnTo>
                  <a:pt x="66675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 flipH="1">
            <a:off x="7191375" y="2938145"/>
            <a:ext cx="914400" cy="247650"/>
          </a:xfrm>
          <a:custGeom>
            <a:avLst/>
            <a:gdLst>
              <a:gd name="connisteX0" fmla="*/ 914400 w 914400"/>
              <a:gd name="connsiteY0" fmla="*/ 247650 h 247650"/>
              <a:gd name="connisteX1" fmla="*/ 666750 w 914400"/>
              <a:gd name="connsiteY1" fmla="*/ 635 h 247650"/>
              <a:gd name="connisteX2" fmla="*/ 0 w 914400"/>
              <a:gd name="connsiteY2" fmla="*/ 635 h 247650"/>
              <a:gd name="connisteX3" fmla="*/ 0 w 914400"/>
              <a:gd name="connsiteY3" fmla="*/ 0 h 247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914400" h="247650">
                <a:moveTo>
                  <a:pt x="914400" y="247650"/>
                </a:moveTo>
                <a:lnTo>
                  <a:pt x="66675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4029075" y="4385945"/>
            <a:ext cx="419100" cy="247650"/>
          </a:xfrm>
          <a:custGeom>
            <a:avLst/>
            <a:gdLst>
              <a:gd name="connisteX0" fmla="*/ 914400 w 914400"/>
              <a:gd name="connsiteY0" fmla="*/ 247650 h 247650"/>
              <a:gd name="connisteX1" fmla="*/ 666750 w 914400"/>
              <a:gd name="connsiteY1" fmla="*/ 635 h 247650"/>
              <a:gd name="connisteX2" fmla="*/ 0 w 914400"/>
              <a:gd name="connsiteY2" fmla="*/ 635 h 247650"/>
              <a:gd name="connisteX3" fmla="*/ 0 w 914400"/>
              <a:gd name="connsiteY3" fmla="*/ 0 h 247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914400" h="247650">
                <a:moveTo>
                  <a:pt x="914400" y="247650"/>
                </a:moveTo>
                <a:lnTo>
                  <a:pt x="66675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 flipH="1">
            <a:off x="7802245" y="4385945"/>
            <a:ext cx="419100" cy="247650"/>
          </a:xfrm>
          <a:custGeom>
            <a:avLst/>
            <a:gdLst>
              <a:gd name="connisteX0" fmla="*/ 914400 w 914400"/>
              <a:gd name="connsiteY0" fmla="*/ 247650 h 247650"/>
              <a:gd name="connisteX1" fmla="*/ 666750 w 914400"/>
              <a:gd name="connsiteY1" fmla="*/ 635 h 247650"/>
              <a:gd name="connisteX2" fmla="*/ 0 w 914400"/>
              <a:gd name="connsiteY2" fmla="*/ 635 h 247650"/>
              <a:gd name="connisteX3" fmla="*/ 0 w 914400"/>
              <a:gd name="connsiteY3" fmla="*/ 0 h 247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914400" h="247650">
                <a:moveTo>
                  <a:pt x="914400" y="247650"/>
                </a:moveTo>
                <a:lnTo>
                  <a:pt x="66675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noFill/>
          <a:ln w="6350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96000" y="5100320"/>
            <a:ext cx="0" cy="50400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200525" y="3042920"/>
            <a:ext cx="20955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310380" y="2852420"/>
            <a:ext cx="20955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096385" y="4490720"/>
            <a:ext cx="14400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101465" y="4300220"/>
            <a:ext cx="14400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7705725" y="3042920"/>
            <a:ext cx="20955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7815580" y="2852420"/>
            <a:ext cx="20955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7982585" y="4490720"/>
            <a:ext cx="14400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8044815" y="4300220"/>
            <a:ext cx="14400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953125" y="5242560"/>
            <a:ext cx="0" cy="18000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238875" y="5369560"/>
            <a:ext cx="0" cy="18000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655" y="1591945"/>
            <a:ext cx="8298815" cy="779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/>
              <a:t>结核病化学治疗的基本原则是：早期、规律、全程、适量、联合</a:t>
            </a:r>
            <a:endParaRPr lang="zh-CN" altLang="en-US" sz="1600"/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/>
              <a:t>常用抗结核药物：异烟肼、利福平、吡嗪酰胺、乙胺丁醇、链霉素等</a:t>
            </a:r>
            <a:endParaRPr lang="zh-CN" altLang="en-US" sz="1600"/>
          </a:p>
        </p:txBody>
      </p:sp>
      <p:sp>
        <p:nvSpPr>
          <p:cNvPr id="5" name="文本框 4"/>
          <p:cNvSpPr txBox="1"/>
          <p:nvPr/>
        </p:nvSpPr>
        <p:spPr>
          <a:xfrm>
            <a:off x="628650" y="2667635"/>
            <a:ext cx="4064000" cy="3190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肺结核治疗全程为</a:t>
            </a:r>
            <a:r>
              <a:rPr lang="en-US" altLang="zh-CN" sz="1600"/>
              <a:t>6-8</a:t>
            </a:r>
            <a:r>
              <a:rPr lang="zh-CN" altLang="en-US" sz="1600"/>
              <a:t>个月，耐药肺结核治疗全程为</a:t>
            </a:r>
            <a:r>
              <a:rPr lang="en-US" altLang="zh-CN" sz="1600"/>
              <a:t>18-24</a:t>
            </a:r>
            <a:r>
              <a:rPr lang="zh-CN" altLang="en-US" sz="1600"/>
              <a:t>个月。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按医生要求规范治疗，绝大多数肺结核病人都可以治愈。自己恢复健康，同时保护家人。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肺结核病人如果不规范治疗，容易产生耐药肺结核，病人一旦耐药，治愈率低，治疗费用高，社会危害大。</a:t>
            </a:r>
            <a:endParaRPr lang="zh-CN" altLang="en-US" sz="1600"/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/>
          </a:p>
        </p:txBody>
      </p:sp>
      <p:pic>
        <p:nvPicPr>
          <p:cNvPr id="6" name="图片 5" descr="微信图片_202403181653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05" y="1744980"/>
            <a:ext cx="4762500" cy="3676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95325" y="4881245"/>
            <a:ext cx="4916170" cy="1209675"/>
          </a:xfrm>
          <a:prstGeom prst="rect">
            <a:avLst/>
          </a:prstGeom>
          <a:solidFill>
            <a:srgbClr val="78D8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4" name="图片 3" descr="doctor-man-consulting-patient-while-filling-up-application-form-desk-hospital_1150-12966(1)"/>
          <p:cNvPicPr>
            <a:picLocks noChangeAspect="1"/>
          </p:cNvPicPr>
          <p:nvPr/>
        </p:nvPicPr>
        <p:blipFill>
          <a:blip r:embed="rId1"/>
          <a:srcRect b="6744"/>
          <a:stretch>
            <a:fillRect/>
          </a:stretch>
        </p:blipFill>
        <p:spPr>
          <a:xfrm>
            <a:off x="695960" y="1681480"/>
            <a:ext cx="4914900" cy="305562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7428" y="5271135"/>
            <a:ext cx="42919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>
                <a:solidFill>
                  <a:srgbClr val="061040"/>
                </a:solidFill>
                <a:cs typeface="汉仪文黑-45简" panose="00020600040101010101" charset="-122"/>
              </a:rPr>
              <a:t>肺结核临床治愈后还有传染性吗？</a:t>
            </a:r>
            <a:endParaRPr lang="zh-CN" altLang="en-US" sz="22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848350" y="2033270"/>
            <a:ext cx="666750" cy="666750"/>
          </a:xfrm>
          <a:prstGeom prst="ellipse">
            <a:avLst/>
          </a:prstGeom>
          <a:solidFill>
            <a:schemeClr val="bg1"/>
          </a:solidFill>
          <a:ln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848350" y="3562350"/>
            <a:ext cx="666750" cy="666750"/>
          </a:xfrm>
          <a:prstGeom prst="ellipse">
            <a:avLst/>
          </a:prstGeom>
          <a:solidFill>
            <a:schemeClr val="bg1"/>
          </a:solidFill>
          <a:ln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48350" y="5091430"/>
            <a:ext cx="666750" cy="666750"/>
          </a:xfrm>
          <a:prstGeom prst="ellipse">
            <a:avLst/>
          </a:prstGeom>
          <a:solidFill>
            <a:schemeClr val="bg1"/>
          </a:solidFill>
          <a:ln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17" name="图片 16" descr="病菌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2015" y="2138680"/>
            <a:ext cx="438785" cy="438785"/>
          </a:xfrm>
          <a:prstGeom prst="rect">
            <a:avLst/>
          </a:prstGeom>
        </p:spPr>
      </p:pic>
      <p:pic>
        <p:nvPicPr>
          <p:cNvPr id="20" name="图片 19" descr="医疗设备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2125" y="3676125"/>
            <a:ext cx="439200" cy="439200"/>
          </a:xfrm>
          <a:prstGeom prst="rect">
            <a:avLst/>
          </a:prstGeom>
        </p:spPr>
      </p:pic>
      <p:pic>
        <p:nvPicPr>
          <p:cNvPr id="22" name="图片 21" descr="医疗研究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2125" y="5205205"/>
            <a:ext cx="439200" cy="4392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95325" y="1681480"/>
            <a:ext cx="4927600" cy="3060065"/>
          </a:xfrm>
          <a:prstGeom prst="rect">
            <a:avLst/>
          </a:prstGeom>
          <a:gradFill>
            <a:gsLst>
              <a:gs pos="6000">
                <a:srgbClr val="78D8FF"/>
              </a:gs>
              <a:gs pos="36000">
                <a:srgbClr val="78D8FF">
                  <a:alpha val="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740525" y="1681480"/>
            <a:ext cx="4919980" cy="5600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肺结核病人咳嗽、打喷嚏时，应当避让他人、遮掩口鼻。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肺结核病人不要随地吐痰，要将痰液吐在有消毒液的带盖痰盂里，不方便时可将痰吐在消毒湿巾或密封痰袋里。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肺结核病人尽量不去人群密集的公共场所，如必须去，应当佩戴口罩。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居家治疗的肺结核病人，应当尽量与他人分室居住，保持居室通风，佩戴口罩，避免家人感染。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在日常生活中，结核病患者使用过的衣物、被褥可以经常晾晒，餐具可以煮沸消毒，接触过的物体表面用</a:t>
            </a:r>
            <a:r>
              <a:rPr lang="en-US" altLang="zh-CN" sz="1600"/>
              <a:t>75%</a:t>
            </a:r>
            <a:r>
              <a:rPr lang="zh-CN" altLang="en-US" sz="1600"/>
              <a:t>酒精擦拭。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肺结核可防可治。加强营养，提高人体抵抗力，有助于预防肺结核。</a:t>
            </a:r>
            <a:endParaRPr lang="zh-CN" altLang="en-US" sz="1600"/>
          </a:p>
          <a:p>
            <a:pPr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zh-CN" altLang="en-US" sz="1600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4875" y="2214245"/>
            <a:ext cx="48209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积极预防肺结核</a:t>
            </a:r>
            <a:endParaRPr lang="zh-CN" altLang="en-US" sz="6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971550" y="5320665"/>
            <a:ext cx="2284730" cy="427355"/>
          </a:xfrm>
          <a:prstGeom prst="parallelogram">
            <a:avLst>
              <a:gd name="adj" fmla="val 11589"/>
            </a:avLst>
          </a:prstGeom>
          <a:gradFill>
            <a:gsLst>
              <a:gs pos="0">
                <a:srgbClr val="55C9FF">
                  <a:alpha val="0"/>
                </a:srgbClr>
              </a:gs>
              <a:gs pos="100000">
                <a:srgbClr val="55C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62025" y="1776095"/>
            <a:ext cx="3157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防治结核病知识科普之第三部分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501140" y="5369560"/>
            <a:ext cx="1467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1600">
                <a:solidFill>
                  <a:srgbClr val="091A63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PART THREE</a:t>
            </a:r>
            <a:endParaRPr lang="en-US" altLang="zh-CN" sz="1600">
              <a:solidFill>
                <a:srgbClr val="091A63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62025" y="4432300"/>
            <a:ext cx="4290695" cy="62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1882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年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3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月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24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日世界著名的德国科学家科赫氏在柏林宣布发现结核菌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积极预防肺结核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9398000" y="1833245"/>
            <a:ext cx="1943735" cy="1463040"/>
          </a:xfrm>
          <a:prstGeom prst="round2DiagRect">
            <a:avLst/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9412288" y="3659505"/>
            <a:ext cx="1943735" cy="1463040"/>
          </a:xfrm>
          <a:prstGeom prst="round2DiagRect">
            <a:avLst/>
          </a:prstGeom>
          <a:solidFill>
            <a:schemeClr val="bg1"/>
          </a:solidFill>
          <a:ln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5" name="对角圆角矩形 4"/>
          <p:cNvSpPr/>
          <p:nvPr/>
        </p:nvSpPr>
        <p:spPr>
          <a:xfrm>
            <a:off x="7144385" y="2602865"/>
            <a:ext cx="1943735" cy="1463040"/>
          </a:xfrm>
          <a:prstGeom prst="round2DiagRect">
            <a:avLst/>
          </a:prstGeom>
          <a:solidFill>
            <a:schemeClr val="bg1"/>
          </a:solidFill>
          <a:ln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7125335" y="4391025"/>
            <a:ext cx="1943735" cy="1463040"/>
          </a:xfrm>
          <a:prstGeom prst="round2DiagRect">
            <a:avLst/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8" name="图片 7" descr="young-doctor-is-holding-hypodermic-syringe-with-vaccine-vial-rubber-gloves-gray-wall_1150-21809(1)"/>
          <p:cNvPicPr>
            <a:picLocks noChangeAspect="1"/>
          </p:cNvPicPr>
          <p:nvPr/>
        </p:nvPicPr>
        <p:blipFill>
          <a:blip r:embed="rId2"/>
          <a:srcRect l="29298" t="5575" r="7143" b="22672"/>
          <a:stretch>
            <a:fillRect/>
          </a:stretch>
        </p:blipFill>
        <p:spPr>
          <a:xfrm>
            <a:off x="7144385" y="2602865"/>
            <a:ext cx="1943735" cy="14630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61" h="2304">
                <a:moveTo>
                  <a:pt x="384" y="0"/>
                </a:moveTo>
                <a:lnTo>
                  <a:pt x="3061" y="0"/>
                </a:lnTo>
                <a:lnTo>
                  <a:pt x="3061" y="1920"/>
                </a:lnTo>
                <a:cubicBezTo>
                  <a:pt x="3061" y="2132"/>
                  <a:pt x="2889" y="2304"/>
                  <a:pt x="2677" y="2304"/>
                </a:cubicBezTo>
                <a:lnTo>
                  <a:pt x="0" y="2304"/>
                </a:lnTo>
                <a:lnTo>
                  <a:pt x="0" y="384"/>
                </a:lnTo>
                <a:cubicBezTo>
                  <a:pt x="0" y="172"/>
                  <a:pt x="172" y="0"/>
                  <a:pt x="384" y="0"/>
                </a:cubicBezTo>
                <a:close/>
              </a:path>
            </a:pathLst>
          </a:custGeom>
        </p:spPr>
      </p:pic>
      <p:pic>
        <p:nvPicPr>
          <p:cNvPr id="10" name="图片 9" descr="side-view-person-washing-hands-sink_23-2148602971(1)"/>
          <p:cNvPicPr>
            <a:picLocks noChangeAspect="1"/>
          </p:cNvPicPr>
          <p:nvPr/>
        </p:nvPicPr>
        <p:blipFill>
          <a:blip r:embed="rId3"/>
          <a:srcRect l="17249" t="13270" r="10913" b="5632"/>
          <a:stretch>
            <a:fillRect/>
          </a:stretch>
        </p:blipFill>
        <p:spPr>
          <a:xfrm>
            <a:off x="9417050" y="1852295"/>
            <a:ext cx="1943735" cy="14630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61" h="2304">
                <a:moveTo>
                  <a:pt x="384" y="0"/>
                </a:moveTo>
                <a:lnTo>
                  <a:pt x="3061" y="0"/>
                </a:lnTo>
                <a:lnTo>
                  <a:pt x="3061" y="1920"/>
                </a:lnTo>
                <a:cubicBezTo>
                  <a:pt x="3061" y="2132"/>
                  <a:pt x="2889" y="2304"/>
                  <a:pt x="2677" y="2304"/>
                </a:cubicBezTo>
                <a:lnTo>
                  <a:pt x="0" y="2304"/>
                </a:lnTo>
                <a:lnTo>
                  <a:pt x="0" y="384"/>
                </a:lnTo>
                <a:cubicBezTo>
                  <a:pt x="0" y="172"/>
                  <a:pt x="172" y="0"/>
                  <a:pt x="384" y="0"/>
                </a:cubicBezTo>
                <a:close/>
              </a:path>
            </a:pathLst>
          </a:custGeom>
        </p:spPr>
      </p:pic>
      <p:pic>
        <p:nvPicPr>
          <p:cNvPr id="12" name="图片 11" descr="young-asian-man-sitting-couch-home-blowing-nose-with-tissue_1098-20142(1)"/>
          <p:cNvPicPr>
            <a:picLocks noChangeAspect="1"/>
          </p:cNvPicPr>
          <p:nvPr/>
        </p:nvPicPr>
        <p:blipFill>
          <a:blip r:embed="rId4"/>
          <a:srcRect l="26170" t="6727" b="9946"/>
          <a:stretch>
            <a:fillRect/>
          </a:stretch>
        </p:blipFill>
        <p:spPr>
          <a:xfrm>
            <a:off x="7144385" y="4410075"/>
            <a:ext cx="1943735" cy="14630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61" h="2304">
                <a:moveTo>
                  <a:pt x="384" y="0"/>
                </a:moveTo>
                <a:lnTo>
                  <a:pt x="3061" y="0"/>
                </a:lnTo>
                <a:lnTo>
                  <a:pt x="3061" y="1920"/>
                </a:lnTo>
                <a:cubicBezTo>
                  <a:pt x="3061" y="2132"/>
                  <a:pt x="2889" y="2304"/>
                  <a:pt x="2677" y="2304"/>
                </a:cubicBezTo>
                <a:lnTo>
                  <a:pt x="0" y="2304"/>
                </a:lnTo>
                <a:lnTo>
                  <a:pt x="0" y="384"/>
                </a:lnTo>
                <a:cubicBezTo>
                  <a:pt x="0" y="172"/>
                  <a:pt x="172" y="0"/>
                  <a:pt x="384" y="0"/>
                </a:cubicBezTo>
                <a:close/>
              </a:path>
            </a:pathLst>
          </a:custGeom>
        </p:spPr>
      </p:pic>
      <p:pic>
        <p:nvPicPr>
          <p:cNvPr id="15" name="图片 14" descr="doctor-examination-young-man-with-stethoscope-hospital_1150-12971(1)"/>
          <p:cNvPicPr>
            <a:picLocks noChangeAspect="1"/>
          </p:cNvPicPr>
          <p:nvPr/>
        </p:nvPicPr>
        <p:blipFill>
          <a:blip r:embed="rId5"/>
          <a:srcRect l="17348" t="7939" r="8999" b="8914"/>
          <a:stretch>
            <a:fillRect/>
          </a:stretch>
        </p:blipFill>
        <p:spPr>
          <a:xfrm>
            <a:off x="9412288" y="3659505"/>
            <a:ext cx="1943735" cy="14630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61" h="2304">
                <a:moveTo>
                  <a:pt x="384" y="0"/>
                </a:moveTo>
                <a:lnTo>
                  <a:pt x="3061" y="0"/>
                </a:lnTo>
                <a:lnTo>
                  <a:pt x="3061" y="1920"/>
                </a:lnTo>
                <a:cubicBezTo>
                  <a:pt x="3061" y="2132"/>
                  <a:pt x="2889" y="2304"/>
                  <a:pt x="2677" y="2304"/>
                </a:cubicBezTo>
                <a:lnTo>
                  <a:pt x="0" y="2304"/>
                </a:lnTo>
                <a:lnTo>
                  <a:pt x="0" y="384"/>
                </a:lnTo>
                <a:cubicBezTo>
                  <a:pt x="0" y="172"/>
                  <a:pt x="172" y="0"/>
                  <a:pt x="384" y="0"/>
                </a:cubicBezTo>
                <a:close/>
              </a:path>
            </a:pathLst>
          </a:custGeom>
        </p:spPr>
      </p:pic>
      <p:sp>
        <p:nvSpPr>
          <p:cNvPr id="18" name="平行四边形 17"/>
          <p:cNvSpPr/>
          <p:nvPr/>
        </p:nvSpPr>
        <p:spPr>
          <a:xfrm>
            <a:off x="7078345" y="1995170"/>
            <a:ext cx="2009775" cy="438150"/>
          </a:xfrm>
          <a:prstGeom prst="parallelogram">
            <a:avLst/>
          </a:prstGeom>
          <a:gradFill>
            <a:gsLst>
              <a:gs pos="0">
                <a:srgbClr val="78D8FF">
                  <a:alpha val="0"/>
                </a:srgbClr>
              </a:gs>
              <a:gs pos="100000">
                <a:srgbClr val="78D8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20225" y="5338445"/>
            <a:ext cx="1981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cs typeface="汉仪文黑-45简" panose="00020600040101010101" charset="-122"/>
              </a:rPr>
              <a:t>肺结核防大于治</a:t>
            </a:r>
            <a:endParaRPr lang="zh-CN" altLang="en-US" sz="2000">
              <a:solidFill>
                <a:schemeClr val="tx1"/>
              </a:solidFill>
              <a:cs typeface="汉仪文黑-45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0560" y="1852295"/>
            <a:ext cx="5992495" cy="3534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/>
              <a:t>健康生活，增强机体免疫力</a:t>
            </a:r>
            <a:r>
              <a:rPr lang="en-US" altLang="zh-CN" sz="1600"/>
              <a:t> </a:t>
            </a:r>
            <a:r>
              <a:rPr lang="zh-CN" altLang="en-US" sz="1600"/>
              <a:t>规律作息、平衡心理、合理膳食、多吃蔬果、适度锻炼、戒烟戒酒、提高机体免疫力。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/>
              <a:t>养成良好的卫生习惯</a:t>
            </a:r>
            <a:r>
              <a:rPr lang="en-US" altLang="zh-CN" sz="1600"/>
              <a:t> </a:t>
            </a:r>
            <a:r>
              <a:rPr lang="zh-CN" altLang="en-US" sz="1600"/>
              <a:t>勤打扫卫生、多开窗通风（</a:t>
            </a:r>
            <a:r>
              <a:rPr lang="zh-CN" altLang="en-US" sz="1600">
                <a:solidFill>
                  <a:srgbClr val="FF0000"/>
                </a:solidFill>
              </a:rPr>
              <a:t>尤其群居的在校学生，教师和寝室都至少需要每日通风</a:t>
            </a:r>
            <a:r>
              <a:rPr lang="en-US" altLang="zh-CN" sz="1600">
                <a:solidFill>
                  <a:srgbClr val="FF0000"/>
                </a:solidFill>
              </a:rPr>
              <a:t>2</a:t>
            </a:r>
            <a:r>
              <a:rPr lang="zh-CN" altLang="en-US" sz="1600">
                <a:solidFill>
                  <a:srgbClr val="FF0000"/>
                </a:solidFill>
              </a:rPr>
              <a:t>次，每次半小时以上</a:t>
            </a:r>
            <a:r>
              <a:rPr lang="zh-CN" altLang="en-US" sz="1600"/>
              <a:t>），日常生活中勤洗手、不随地吐痰、咳嗽打喷嚏时掩口鼻。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/>
              <a:t>减少公共场所传染风险</a:t>
            </a:r>
            <a:r>
              <a:rPr lang="en-US" altLang="zh-CN" sz="1600"/>
              <a:t> </a:t>
            </a:r>
            <a:r>
              <a:rPr lang="zh-CN" altLang="en-US" sz="1600"/>
              <a:t>尽量少去通风不良、人流密集的公共场所，外出时佩戴口罩，注意回避打喷嚏、咳嗽等</a:t>
            </a:r>
            <a:r>
              <a:rPr lang="en-US" altLang="zh-CN" sz="1600"/>
              <a:t>“</a:t>
            </a:r>
            <a:r>
              <a:rPr lang="zh-CN" altLang="en-US" sz="1600"/>
              <a:t>潜在源头</a:t>
            </a:r>
            <a:r>
              <a:rPr lang="en-US" altLang="zh-CN" sz="1600"/>
              <a:t>”</a:t>
            </a:r>
            <a:endParaRPr lang="en-US" altLang="zh-CN" sz="1600"/>
          </a:p>
          <a:p>
            <a:pPr marL="285750" indent="-28575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600"/>
              <a:t>定期筛查</a:t>
            </a:r>
            <a:r>
              <a:rPr lang="en-US" altLang="zh-CN" sz="1600"/>
              <a:t> </a:t>
            </a:r>
            <a:r>
              <a:rPr lang="zh-CN" altLang="en-US" sz="1600"/>
              <a:t>定期健康体检、进行结核病筛查；及早发现周围肺结核患者，关爱结核患者病督促其接受全程治疗。</a:t>
            </a:r>
            <a:endParaRPr lang="zh-CN" altLang="en-US" sz="160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8020" y="438785"/>
            <a:ext cx="40640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/>
              <a:t>学校结核病防治核心知识</a:t>
            </a:r>
            <a:endParaRPr lang="zh-CN" altLang="en-US" sz="2400" b="1"/>
          </a:p>
        </p:txBody>
      </p:sp>
      <p:sp>
        <p:nvSpPr>
          <p:cNvPr id="3" name="文本框 2"/>
          <p:cNvSpPr txBox="1"/>
          <p:nvPr/>
        </p:nvSpPr>
        <p:spPr>
          <a:xfrm>
            <a:off x="522605" y="1369060"/>
            <a:ext cx="5633720" cy="4223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肺结核是长期严重危害人民群众健康的慢性传染病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肺结核主要通过呼吸道传播，人人都有可能被感染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咳嗽咳痰</a:t>
            </a:r>
            <a:r>
              <a:rPr lang="en-US" altLang="zh-CN" sz="1600"/>
              <a:t>2</a:t>
            </a:r>
            <a:r>
              <a:rPr lang="zh-CN" altLang="en-US" sz="1600"/>
              <a:t>周以上，应当怀疑得了肺结核，要及时就诊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不随地吐痰，咳嗽、打喷嚏时掩口鼻，戴口罩可以减少肺结核的传播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规范全程治疗，绝大数患者可以治愈，还可以避免传染他人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出现肺结核可疑症状或被诊断为肺结核后，应当主动向学校报告，不隐瞒病情、不带病上课。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养成勤开窗通风的习惯</a:t>
            </a:r>
            <a:endParaRPr lang="zh-CN" altLang="en-US" sz="1600"/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CN" altLang="en-US" sz="1600"/>
              <a:t>保证充足的睡眠，合理膳食，加强体育锻炼，提高抵御疾病的能力</a:t>
            </a:r>
            <a:endParaRPr lang="zh-CN" altLang="en-US" sz="160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4875" y="2214245"/>
            <a:ext cx="48209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预防常在健康无忧</a:t>
            </a:r>
            <a:endParaRPr lang="zh-CN" altLang="en-US" sz="6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62025" y="1776095"/>
            <a:ext cx="3157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防治结核病日介绍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·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结核病知识科普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62025" y="4432300"/>
            <a:ext cx="4290695" cy="62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1882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年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3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月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24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日世界著名的德国科学家科赫氏在柏林宣布发现结核菌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319205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820" y="213360"/>
            <a:ext cx="5128895" cy="6266815"/>
          </a:xfrm>
          <a:prstGeom prst="rect">
            <a:avLst/>
          </a:prstGeom>
        </p:spPr>
      </p:pic>
      <p:grpSp>
        <p:nvGrpSpPr>
          <p:cNvPr id="63" name="组合 62" descr="7b0a202020202274657874626f78223a2022220a7d0a"/>
          <p:cNvGrpSpPr/>
          <p:nvPr/>
        </p:nvGrpSpPr>
        <p:grpSpPr>
          <a:xfrm>
            <a:off x="5547995" y="2014220"/>
            <a:ext cx="5572760" cy="2588895"/>
            <a:chOff x="5471" y="3370"/>
            <a:chExt cx="8776" cy="4077"/>
          </a:xfrm>
        </p:grpSpPr>
        <p:sp>
          <p:nvSpPr>
            <p:cNvPr id="225" name="文本框 224"/>
            <p:cNvSpPr txBox="1"/>
            <p:nvPr>
              <p:custDataLst>
                <p:tags r:id="rId2"/>
              </p:custDataLst>
            </p:nvPr>
          </p:nvSpPr>
          <p:spPr>
            <a:xfrm>
              <a:off x="6364" y="3957"/>
              <a:ext cx="7026" cy="258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 fontAlgn="ctr">
                <a:lnSpc>
                  <a:spcPts val="5000"/>
                </a:lnSpc>
              </a:pPr>
              <a:r>
                <a:rPr lang="zh-CN" altLang="en-US" sz="2000">
                  <a:solidFill>
                    <a:srgbClr val="5FA633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刚艺体-95简" panose="00020600040101010101" charset="-122"/>
                </a:rPr>
                <a:t>每个人都是健康的第一责任人，消除肺结核的社会危害，守护健康呼吸。需要你、我、他的共同努力。</a:t>
              </a:r>
              <a:endParaRPr lang="zh-CN" altLang="en-US" sz="2000">
                <a:solidFill>
                  <a:srgbClr val="5FA633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5471" y="3370"/>
              <a:ext cx="8776" cy="4077"/>
              <a:chOff x="5458" y="3370"/>
              <a:chExt cx="8776" cy="4077"/>
            </a:xfrm>
          </p:grpSpPr>
          <p:sp>
            <p:nvSpPr>
              <p:cNvPr id="9" name="任意多边形 8"/>
              <p:cNvSpPr/>
              <p:nvPr>
                <p:custDataLst>
                  <p:tags r:id="rId3"/>
                </p:custDataLst>
              </p:nvPr>
            </p:nvSpPr>
            <p:spPr>
              <a:xfrm>
                <a:off x="5493" y="3370"/>
                <a:ext cx="8741" cy="4060"/>
              </a:xfrm>
              <a:custGeom>
                <a:avLst/>
                <a:gdLst>
                  <a:gd name="connsiteX0" fmla="*/ 1 w 8741"/>
                  <a:gd name="connsiteY0" fmla="*/ 0 h 4060"/>
                  <a:gd name="connsiteX1" fmla="*/ 8741 w 8741"/>
                  <a:gd name="connsiteY1" fmla="*/ 0 h 4060"/>
                  <a:gd name="connsiteX2" fmla="*/ 8741 w 8741"/>
                  <a:gd name="connsiteY2" fmla="*/ 4060 h 4060"/>
                  <a:gd name="connsiteX3" fmla="*/ 1 w 8741"/>
                  <a:gd name="connsiteY3" fmla="*/ 4060 h 4060"/>
                  <a:gd name="connsiteX4" fmla="*/ 0 w 8741"/>
                  <a:gd name="connsiteY4" fmla="*/ 1018 h 4060"/>
                  <a:gd name="connsiteX5" fmla="*/ 1 w 8741"/>
                  <a:gd name="connsiteY5" fmla="*/ 0 h 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1" h="4060">
                    <a:moveTo>
                      <a:pt x="1" y="0"/>
                    </a:moveTo>
                    <a:lnTo>
                      <a:pt x="8741" y="0"/>
                    </a:lnTo>
                    <a:lnTo>
                      <a:pt x="8741" y="4060"/>
                    </a:lnTo>
                    <a:lnTo>
                      <a:pt x="1" y="4060"/>
                    </a:lnTo>
                    <a:lnTo>
                      <a:pt x="0" y="1018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31750">
                <a:solidFill>
                  <a:srgbClr val="6FC4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10" name="任意多边形 9"/>
              <p:cNvSpPr/>
              <p:nvPr>
                <p:custDataLst>
                  <p:tags r:id="rId4"/>
                </p:custDataLst>
              </p:nvPr>
            </p:nvSpPr>
            <p:spPr>
              <a:xfrm>
                <a:off x="5612" y="3490"/>
                <a:ext cx="8505" cy="3829"/>
              </a:xfrm>
              <a:custGeom>
                <a:avLst/>
                <a:gdLst>
                  <a:gd name="connsiteX0" fmla="*/ 0 w 8505"/>
                  <a:gd name="connsiteY0" fmla="*/ 0 h 3848"/>
                  <a:gd name="connsiteX1" fmla="*/ 8505 w 8505"/>
                  <a:gd name="connsiteY1" fmla="*/ 0 h 3848"/>
                  <a:gd name="connsiteX2" fmla="*/ 8505 w 8505"/>
                  <a:gd name="connsiteY2" fmla="*/ 3848 h 3848"/>
                  <a:gd name="connsiteX3" fmla="*/ 0 w 8505"/>
                  <a:gd name="connsiteY3" fmla="*/ 3848 h 3848"/>
                  <a:gd name="connsiteX4" fmla="*/ 3 w 8505"/>
                  <a:gd name="connsiteY4" fmla="*/ 906 h 3848"/>
                  <a:gd name="connsiteX5" fmla="*/ 0 w 8505"/>
                  <a:gd name="connsiteY5" fmla="*/ 0 h 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5" h="3848">
                    <a:moveTo>
                      <a:pt x="0" y="0"/>
                    </a:moveTo>
                    <a:lnTo>
                      <a:pt x="8505" y="0"/>
                    </a:lnTo>
                    <a:lnTo>
                      <a:pt x="8505" y="3848"/>
                    </a:lnTo>
                    <a:lnTo>
                      <a:pt x="0" y="3848"/>
                    </a:lnTo>
                    <a:lnTo>
                      <a:pt x="3" y="90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>
                <a:solidFill>
                  <a:srgbClr val="6FC44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noFill/>
                </a:endParaRPr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5756" y="7105"/>
                <a:ext cx="916" cy="342"/>
                <a:chOff x="5612" y="6982"/>
                <a:chExt cx="916" cy="342"/>
              </a:xfrm>
            </p:grpSpPr>
            <p:sp>
              <p:nvSpPr>
                <p:cNvPr id="11" name="任意多边形 10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5612" y="6982"/>
                  <a:ext cx="585" cy="34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960" h="640">
                      <a:moveTo>
                        <a:pt x="480" y="0"/>
                      </a:moveTo>
                      <a:cubicBezTo>
                        <a:pt x="745" y="0"/>
                        <a:pt x="960" y="268"/>
                        <a:pt x="960" y="599"/>
                      </a:cubicBezTo>
                      <a:cubicBezTo>
                        <a:pt x="960" y="609"/>
                        <a:pt x="960" y="620"/>
                        <a:pt x="959" y="630"/>
                      </a:cubicBezTo>
                      <a:lnTo>
                        <a:pt x="959" y="640"/>
                      </a:lnTo>
                      <a:lnTo>
                        <a:pt x="1" y="640"/>
                      </a:lnTo>
                      <a:lnTo>
                        <a:pt x="1" y="630"/>
                      </a:lnTo>
                      <a:cubicBezTo>
                        <a:pt x="0" y="620"/>
                        <a:pt x="0" y="609"/>
                        <a:pt x="0" y="599"/>
                      </a:cubicBezTo>
                      <a:cubicBezTo>
                        <a:pt x="0" y="268"/>
                        <a:pt x="215" y="0"/>
                        <a:pt x="48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12" name="任意多边形 11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6160" y="7109"/>
                  <a:ext cx="368" cy="215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960" h="640">
                      <a:moveTo>
                        <a:pt x="480" y="0"/>
                      </a:moveTo>
                      <a:cubicBezTo>
                        <a:pt x="745" y="0"/>
                        <a:pt x="960" y="268"/>
                        <a:pt x="960" y="599"/>
                      </a:cubicBezTo>
                      <a:cubicBezTo>
                        <a:pt x="960" y="609"/>
                        <a:pt x="960" y="620"/>
                        <a:pt x="959" y="630"/>
                      </a:cubicBezTo>
                      <a:lnTo>
                        <a:pt x="959" y="640"/>
                      </a:lnTo>
                      <a:lnTo>
                        <a:pt x="1" y="640"/>
                      </a:lnTo>
                      <a:lnTo>
                        <a:pt x="1" y="630"/>
                      </a:lnTo>
                      <a:cubicBezTo>
                        <a:pt x="0" y="620"/>
                        <a:pt x="0" y="609"/>
                        <a:pt x="0" y="599"/>
                      </a:cubicBezTo>
                      <a:cubicBezTo>
                        <a:pt x="0" y="268"/>
                        <a:pt x="215" y="0"/>
                        <a:pt x="48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>
                    <a:noFill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13403" y="3370"/>
                <a:ext cx="793" cy="619"/>
                <a:chOff x="13320" y="3379"/>
                <a:chExt cx="913" cy="712"/>
              </a:xfrm>
            </p:grpSpPr>
            <p:sp>
              <p:nvSpPr>
                <p:cNvPr id="13" name="任意多边形 1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23" name="任意多边形 22"/>
                <p:cNvSpPr/>
                <p:nvPr>
                  <p:custDataLst>
                    <p:tags r:id="rId8"/>
                  </p:custDataLst>
                </p:nvPr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4" name="任意多边形 23"/>
                <p:cNvSpPr/>
                <p:nvPr>
                  <p:custDataLst>
                    <p:tags r:id="rId9"/>
                  </p:custDataLst>
                </p:nvPr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5" name="任意多边形 2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6" name="任意多边形 2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7" name="任意多边形 26"/>
                <p:cNvSpPr/>
                <p:nvPr>
                  <p:custDataLst>
                    <p:tags r:id="rId12"/>
                  </p:custDataLst>
                </p:nvPr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8" name="任意多边形 27"/>
                <p:cNvSpPr/>
                <p:nvPr>
                  <p:custDataLst>
                    <p:tags r:id="rId13"/>
                  </p:custDataLst>
                </p:nvPr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29" name="任意多边形 28"/>
                <p:cNvSpPr/>
                <p:nvPr>
                  <p:custDataLst>
                    <p:tags r:id="rId14"/>
                  </p:custDataLst>
                </p:nvPr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0" name="任意多边形 29"/>
                <p:cNvSpPr/>
                <p:nvPr>
                  <p:custDataLst>
                    <p:tags r:id="rId15"/>
                  </p:custDataLst>
                </p:nvPr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1" name="任意多边形 30"/>
                <p:cNvSpPr/>
                <p:nvPr>
                  <p:custDataLst>
                    <p:tags r:id="rId16"/>
                  </p:custDataLst>
                </p:nvPr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 rot="20460000">
                <a:off x="13635" y="3924"/>
                <a:ext cx="571" cy="446"/>
                <a:chOff x="13320" y="3379"/>
                <a:chExt cx="913" cy="712"/>
              </a:xfrm>
            </p:grpSpPr>
            <p:sp>
              <p:nvSpPr>
                <p:cNvPr id="34" name="任意多边形 33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35" name="任意多边形 34"/>
                <p:cNvSpPr/>
                <p:nvPr>
                  <p:custDataLst>
                    <p:tags r:id="rId18"/>
                  </p:custDataLst>
                </p:nvPr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6" name="任意多边形 35"/>
                <p:cNvSpPr/>
                <p:nvPr>
                  <p:custDataLst>
                    <p:tags r:id="rId19"/>
                  </p:custDataLst>
                </p:nvPr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7" name="任意多边形 36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8" name="任意多边形 37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9" name="任意多边形 38"/>
                <p:cNvSpPr/>
                <p:nvPr>
                  <p:custDataLst>
                    <p:tags r:id="rId22"/>
                  </p:custDataLst>
                </p:nvPr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0" name="任意多边形 39"/>
                <p:cNvSpPr/>
                <p:nvPr>
                  <p:custDataLst>
                    <p:tags r:id="rId23"/>
                  </p:custDataLst>
                </p:nvPr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1" name="任意多边形 40"/>
                <p:cNvSpPr/>
                <p:nvPr>
                  <p:custDataLst>
                    <p:tags r:id="rId24"/>
                  </p:custDataLst>
                </p:nvPr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2" name="任意多边形 41"/>
                <p:cNvSpPr/>
                <p:nvPr>
                  <p:custDataLst>
                    <p:tags r:id="rId25"/>
                  </p:custDataLst>
                </p:nvPr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3" name="任意多边形 42"/>
                <p:cNvSpPr/>
                <p:nvPr>
                  <p:custDataLst>
                    <p:tags r:id="rId26"/>
                  </p:custDataLst>
                </p:nvPr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 rot="10020000">
                <a:off x="5458" y="6728"/>
                <a:ext cx="793" cy="619"/>
                <a:chOff x="13320" y="3379"/>
                <a:chExt cx="913" cy="712"/>
              </a:xfrm>
            </p:grpSpPr>
            <p:sp>
              <p:nvSpPr>
                <p:cNvPr id="46" name="任意多边形 45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47" name="任意多边形 46"/>
                <p:cNvSpPr/>
                <p:nvPr>
                  <p:custDataLst>
                    <p:tags r:id="rId28"/>
                  </p:custDataLst>
                </p:nvPr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" name="任意多边形 47"/>
                <p:cNvSpPr/>
                <p:nvPr>
                  <p:custDataLst>
                    <p:tags r:id="rId29"/>
                  </p:custDataLst>
                </p:nvPr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9" name="任意多边形 48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0" name="任意多边形 49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1" name="任意多边形 50"/>
                <p:cNvSpPr/>
                <p:nvPr>
                  <p:custDataLst>
                    <p:tags r:id="rId32"/>
                  </p:custDataLst>
                </p:nvPr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2" name="任意多边形 51"/>
                <p:cNvSpPr/>
                <p:nvPr>
                  <p:custDataLst>
                    <p:tags r:id="rId33"/>
                  </p:custDataLst>
                </p:nvPr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3" name="任意多边形 52"/>
                <p:cNvSpPr/>
                <p:nvPr>
                  <p:custDataLst>
                    <p:tags r:id="rId34"/>
                  </p:custDataLst>
                </p:nvPr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4" name="任意多边形 53"/>
                <p:cNvSpPr/>
                <p:nvPr>
                  <p:custDataLst>
                    <p:tags r:id="rId35"/>
                  </p:custDataLst>
                </p:nvPr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55" name="任意多边形 54"/>
                <p:cNvSpPr/>
                <p:nvPr>
                  <p:custDataLst>
                    <p:tags r:id="rId36"/>
                  </p:custDataLst>
                </p:nvPr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</p:grpSp>
      </p:grpSp>
    </p:spTree>
    <p:custDataLst>
      <p:tags r:id="rId3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 descr="2"/>
          <p:cNvPicPr>
            <a:picLocks noChangeAspect="1"/>
          </p:cNvPicPr>
          <p:nvPr/>
        </p:nvPicPr>
        <p:blipFill>
          <a:blip r:embed="rId1"/>
          <a:srcRect l="37337"/>
          <a:stretch>
            <a:fillRect/>
          </a:stretch>
        </p:blipFill>
        <p:spPr>
          <a:xfrm flipH="1">
            <a:off x="361950" y="825183"/>
            <a:ext cx="5800725" cy="5207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95" h="5830">
                <a:moveTo>
                  <a:pt x="0" y="0"/>
                </a:moveTo>
                <a:lnTo>
                  <a:pt x="6495" y="0"/>
                </a:lnTo>
                <a:lnTo>
                  <a:pt x="6495" y="4874"/>
                </a:lnTo>
                <a:lnTo>
                  <a:pt x="6195" y="4662"/>
                </a:lnTo>
                <a:lnTo>
                  <a:pt x="5959" y="4697"/>
                </a:lnTo>
                <a:lnTo>
                  <a:pt x="5970" y="4692"/>
                </a:lnTo>
                <a:lnTo>
                  <a:pt x="5895" y="4707"/>
                </a:lnTo>
                <a:lnTo>
                  <a:pt x="5959" y="4697"/>
                </a:lnTo>
                <a:lnTo>
                  <a:pt x="5220" y="5052"/>
                </a:lnTo>
                <a:lnTo>
                  <a:pt x="4050" y="5487"/>
                </a:lnTo>
                <a:lnTo>
                  <a:pt x="4111" y="5830"/>
                </a:lnTo>
                <a:lnTo>
                  <a:pt x="0" y="583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文本框 29"/>
          <p:cNvSpPr txBox="1"/>
          <p:nvPr/>
        </p:nvSpPr>
        <p:spPr>
          <a:xfrm>
            <a:off x="7829868" y="708025"/>
            <a:ext cx="22580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6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目录</a:t>
            </a:r>
            <a:endParaRPr lang="zh-CN" altLang="en-US" sz="66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 rot="0">
            <a:off x="6544310" y="2133600"/>
            <a:ext cx="4829175" cy="762635"/>
            <a:chOff x="10830" y="3577"/>
            <a:chExt cx="7081" cy="1186"/>
          </a:xfrm>
        </p:grpSpPr>
        <p:sp>
          <p:nvSpPr>
            <p:cNvPr id="43" name="圆角矩形 42"/>
            <p:cNvSpPr/>
            <p:nvPr/>
          </p:nvSpPr>
          <p:spPr>
            <a:xfrm>
              <a:off x="10830" y="3577"/>
              <a:ext cx="1276" cy="1186"/>
            </a:xfrm>
            <a:prstGeom prst="roundRect">
              <a:avLst>
                <a:gd name="adj" fmla="val 6985"/>
              </a:avLst>
            </a:prstGeom>
            <a:solidFill>
              <a:srgbClr val="78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12375" y="3577"/>
              <a:ext cx="5536" cy="1186"/>
            </a:xfrm>
            <a:prstGeom prst="roundRect">
              <a:avLst>
                <a:gd name="adj" fmla="val 6985"/>
              </a:avLst>
            </a:prstGeom>
            <a:solidFill>
              <a:schemeClr val="bg1"/>
            </a:solidFill>
            <a:ln>
              <a:solidFill>
                <a:srgbClr val="2F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0">
            <a:off x="6544310" y="3437255"/>
            <a:ext cx="4829175" cy="762635"/>
            <a:chOff x="10830" y="3577"/>
            <a:chExt cx="7081" cy="1186"/>
          </a:xfrm>
        </p:grpSpPr>
        <p:sp>
          <p:nvSpPr>
            <p:cNvPr id="47" name="圆角矩形 46"/>
            <p:cNvSpPr/>
            <p:nvPr/>
          </p:nvSpPr>
          <p:spPr>
            <a:xfrm>
              <a:off x="10830" y="3577"/>
              <a:ext cx="1276" cy="1186"/>
            </a:xfrm>
            <a:prstGeom prst="roundRect">
              <a:avLst>
                <a:gd name="adj" fmla="val 6985"/>
              </a:avLst>
            </a:prstGeom>
            <a:solidFill>
              <a:srgbClr val="78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2375" y="3577"/>
              <a:ext cx="5536" cy="1186"/>
            </a:xfrm>
            <a:prstGeom prst="roundRect">
              <a:avLst>
                <a:gd name="adj" fmla="val 6985"/>
              </a:avLst>
            </a:prstGeom>
            <a:solidFill>
              <a:schemeClr val="bg1"/>
            </a:solidFill>
            <a:ln>
              <a:solidFill>
                <a:srgbClr val="2F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rot="0">
            <a:off x="6544310" y="4683760"/>
            <a:ext cx="4829175" cy="762635"/>
            <a:chOff x="10830" y="3577"/>
            <a:chExt cx="7081" cy="1186"/>
          </a:xfrm>
        </p:grpSpPr>
        <p:sp>
          <p:nvSpPr>
            <p:cNvPr id="50" name="圆角矩形 49"/>
            <p:cNvSpPr/>
            <p:nvPr/>
          </p:nvSpPr>
          <p:spPr>
            <a:xfrm>
              <a:off x="10830" y="3577"/>
              <a:ext cx="1276" cy="1186"/>
            </a:xfrm>
            <a:prstGeom prst="roundRect">
              <a:avLst>
                <a:gd name="adj" fmla="val 6985"/>
              </a:avLst>
            </a:prstGeom>
            <a:solidFill>
              <a:srgbClr val="78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12375" y="3577"/>
              <a:ext cx="5536" cy="1186"/>
            </a:xfrm>
            <a:prstGeom prst="roundRect">
              <a:avLst>
                <a:gd name="adj" fmla="val 6985"/>
              </a:avLst>
            </a:prstGeom>
            <a:solidFill>
              <a:schemeClr val="bg1"/>
            </a:solidFill>
            <a:ln>
              <a:solidFill>
                <a:srgbClr val="2F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161" name="任意多边形 160"/>
          <p:cNvSpPr/>
          <p:nvPr userDrawn="1">
            <p:custDataLst>
              <p:tags r:id="rId2"/>
            </p:custDataLst>
          </p:nvPr>
        </p:nvSpPr>
        <p:spPr>
          <a:xfrm rot="5400000">
            <a:off x="5603240" y="5330190"/>
            <a:ext cx="155575" cy="155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5" h="555">
                <a:moveTo>
                  <a:pt x="180" y="0"/>
                </a:moveTo>
                <a:lnTo>
                  <a:pt x="375" y="0"/>
                </a:lnTo>
                <a:lnTo>
                  <a:pt x="375" y="180"/>
                </a:lnTo>
                <a:lnTo>
                  <a:pt x="555" y="180"/>
                </a:lnTo>
                <a:lnTo>
                  <a:pt x="555" y="375"/>
                </a:lnTo>
                <a:lnTo>
                  <a:pt x="375" y="375"/>
                </a:lnTo>
                <a:lnTo>
                  <a:pt x="375" y="555"/>
                </a:lnTo>
                <a:lnTo>
                  <a:pt x="180" y="555"/>
                </a:lnTo>
                <a:lnTo>
                  <a:pt x="180" y="375"/>
                </a:lnTo>
                <a:lnTo>
                  <a:pt x="0" y="375"/>
                </a:lnTo>
                <a:lnTo>
                  <a:pt x="0" y="180"/>
                </a:lnTo>
                <a:lnTo>
                  <a:pt x="180" y="180"/>
                </a:lnTo>
                <a:lnTo>
                  <a:pt x="180" y="0"/>
                </a:lnTo>
                <a:close/>
              </a:path>
            </a:pathLst>
          </a:custGeom>
          <a:solidFill>
            <a:srgbClr val="78D8FF"/>
          </a:solidFill>
          <a:ln w="6350">
            <a:solidFill>
              <a:srgbClr val="061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3"/>
            </p:custDataLst>
          </p:nvPr>
        </p:nvSpPr>
        <p:spPr>
          <a:xfrm rot="5400000">
            <a:off x="5298440" y="5459095"/>
            <a:ext cx="234315" cy="2343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5" h="555">
                <a:moveTo>
                  <a:pt x="180" y="0"/>
                </a:moveTo>
                <a:lnTo>
                  <a:pt x="375" y="0"/>
                </a:lnTo>
                <a:lnTo>
                  <a:pt x="375" y="180"/>
                </a:lnTo>
                <a:lnTo>
                  <a:pt x="555" y="180"/>
                </a:lnTo>
                <a:lnTo>
                  <a:pt x="555" y="375"/>
                </a:lnTo>
                <a:lnTo>
                  <a:pt x="375" y="375"/>
                </a:lnTo>
                <a:lnTo>
                  <a:pt x="375" y="555"/>
                </a:lnTo>
                <a:lnTo>
                  <a:pt x="180" y="555"/>
                </a:lnTo>
                <a:lnTo>
                  <a:pt x="180" y="375"/>
                </a:lnTo>
                <a:lnTo>
                  <a:pt x="0" y="375"/>
                </a:lnTo>
                <a:lnTo>
                  <a:pt x="0" y="180"/>
                </a:lnTo>
                <a:lnTo>
                  <a:pt x="180" y="180"/>
                </a:lnTo>
                <a:lnTo>
                  <a:pt x="180" y="0"/>
                </a:lnTo>
                <a:close/>
              </a:path>
            </a:pathLst>
          </a:custGeom>
          <a:solidFill>
            <a:srgbClr val="78D8FF"/>
          </a:solidFill>
          <a:ln w="6350">
            <a:solidFill>
              <a:srgbClr val="061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3540" y="2279968"/>
            <a:ext cx="56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一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3540" y="3588385"/>
            <a:ext cx="56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二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3540" y="4829493"/>
            <a:ext cx="56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三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22565" y="2279650"/>
            <a:ext cx="3256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世界防治结核病日介绍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22565" y="3588385"/>
            <a:ext cx="3256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结核病相关知识科普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2565" y="4830445"/>
            <a:ext cx="3256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091A63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积极预防肺结核</a:t>
            </a:r>
            <a:endParaRPr lang="zh-CN" altLang="en-US" sz="2400">
              <a:solidFill>
                <a:srgbClr val="091A63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4875" y="2214245"/>
            <a:ext cx="48209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世界防治结核病日介绍</a:t>
            </a:r>
            <a:endParaRPr lang="zh-CN" altLang="en-US" sz="6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971550" y="5320665"/>
            <a:ext cx="2284730" cy="427355"/>
          </a:xfrm>
          <a:prstGeom prst="parallelogram">
            <a:avLst>
              <a:gd name="adj" fmla="val 11589"/>
            </a:avLst>
          </a:prstGeom>
          <a:gradFill>
            <a:gsLst>
              <a:gs pos="0">
                <a:srgbClr val="55C9FF">
                  <a:alpha val="0"/>
                </a:srgbClr>
              </a:gs>
              <a:gs pos="100000">
                <a:srgbClr val="55C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62025" y="1776095"/>
            <a:ext cx="3157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防治结核病知识科普之第一部分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567815" y="5369560"/>
            <a:ext cx="12198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1600">
                <a:solidFill>
                  <a:srgbClr val="091A63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PART ONE</a:t>
            </a:r>
            <a:endParaRPr lang="en-US" altLang="zh-CN" sz="1600">
              <a:solidFill>
                <a:srgbClr val="091A63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62025" y="4432300"/>
            <a:ext cx="4290695" cy="62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1882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年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3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月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24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日世界著名的德国科学家科赫氏在柏林宣布发现结核菌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等腰三角形 25"/>
          <p:cNvSpPr/>
          <p:nvPr/>
        </p:nvSpPr>
        <p:spPr>
          <a:xfrm rot="5400000" flipV="1">
            <a:off x="703898" y="5627832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 flipV="1">
            <a:off x="703898" y="4838527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4" name="等腰三角形 23"/>
          <p:cNvSpPr/>
          <p:nvPr/>
        </p:nvSpPr>
        <p:spPr>
          <a:xfrm rot="5400000" flipV="1">
            <a:off x="703898" y="4155902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5" name="等腰三角形 24"/>
          <p:cNvSpPr/>
          <p:nvPr/>
        </p:nvSpPr>
        <p:spPr>
          <a:xfrm rot="5400000" flipV="1">
            <a:off x="703898" y="3366597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 rot="5400000" flipV="1">
            <a:off x="703898" y="2683337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 rot="5400000" flipV="1">
            <a:off x="703898" y="1894032"/>
            <a:ext cx="144000" cy="144000"/>
          </a:xfrm>
          <a:prstGeom prst="triangle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57250" y="1642745"/>
            <a:ext cx="0" cy="4581525"/>
          </a:xfrm>
          <a:prstGeom prst="line">
            <a:avLst/>
          </a:prstGeom>
          <a:ln w="25400">
            <a:solidFill>
              <a:srgbClr val="353D64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五边形 4"/>
          <p:cNvSpPr/>
          <p:nvPr/>
        </p:nvSpPr>
        <p:spPr>
          <a:xfrm>
            <a:off x="695325" y="1962150"/>
            <a:ext cx="2438400" cy="781050"/>
          </a:xfrm>
          <a:prstGeom prst="homePlate">
            <a:avLst>
              <a:gd name="adj" fmla="val 26829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685540" y="548005"/>
            <a:ext cx="4820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世界防治结核病日介绍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06595" y="1834515"/>
            <a:ext cx="485521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结核病在欧洲和美洲猖獗流行，它不受年龄、性别、种族、职业、地区的影响，人体许多器官、系统均可患结核病，自</a:t>
            </a:r>
            <a:r>
              <a:rPr lang="en-US" altLang="zh-CN" sz="1600">
                <a:cs typeface="汉仪文黑-45简" panose="00020600040101010101" charset="-122"/>
              </a:rPr>
              <a:t>1882</a:t>
            </a:r>
            <a:r>
              <a:rPr lang="zh-CN" altLang="en-US" sz="1600">
                <a:cs typeface="汉仪文黑-45简" panose="00020600040101010101" charset="-122"/>
              </a:rPr>
              <a:t>年始，造成近</a:t>
            </a:r>
            <a:r>
              <a:rPr lang="en-US" altLang="zh-CN" sz="1600">
                <a:cs typeface="汉仪文黑-45简" panose="00020600040101010101" charset="-122"/>
              </a:rPr>
              <a:t>2</a:t>
            </a:r>
            <a:r>
              <a:rPr lang="zh-CN" altLang="en-US" sz="1600">
                <a:cs typeface="汉仪文黑-45简" panose="00020600040101010101" charset="-122"/>
              </a:rPr>
              <a:t>亿人死亡。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695325" y="3435350"/>
            <a:ext cx="2438400" cy="781050"/>
          </a:xfrm>
          <a:prstGeom prst="homePlate">
            <a:avLst>
              <a:gd name="adj" fmla="val 26829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695325" y="4916805"/>
            <a:ext cx="2438400" cy="781050"/>
          </a:xfrm>
          <a:prstGeom prst="homePlate">
            <a:avLst>
              <a:gd name="adj" fmla="val 26829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5670" y="2160270"/>
            <a:ext cx="1800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000">
                <a:solidFill>
                  <a:srgbClr val="091A63"/>
                </a:solidFill>
                <a:cs typeface="汉仪文黑-45简" panose="00020600040101010101" charset="-122"/>
              </a:rPr>
              <a:t>1882</a:t>
            </a:r>
            <a:r>
              <a:rPr lang="zh-CN" altLang="en-US" sz="2000">
                <a:solidFill>
                  <a:srgbClr val="091A63"/>
                </a:solidFill>
                <a:cs typeface="汉仪文黑-45简" panose="00020600040101010101" charset="-122"/>
              </a:rPr>
              <a:t>年前</a:t>
            </a:r>
            <a:endParaRPr lang="zh-CN" altLang="en-US" sz="2000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2795" y="3626485"/>
            <a:ext cx="21221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000">
                <a:solidFill>
                  <a:srgbClr val="091A63"/>
                </a:solidFill>
                <a:cs typeface="汉仪文黑-45简" panose="00020600040101010101" charset="-122"/>
              </a:rPr>
              <a:t>1882</a:t>
            </a:r>
            <a:r>
              <a:rPr lang="zh-CN" altLang="en-US" sz="2000">
                <a:solidFill>
                  <a:srgbClr val="091A63"/>
                </a:solidFill>
                <a:cs typeface="汉仪文黑-45简" panose="00020600040101010101" charset="-122"/>
              </a:rPr>
              <a:t>年3月24日</a:t>
            </a:r>
            <a:endParaRPr lang="zh-CN" altLang="en-US" sz="2000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5670" y="5092700"/>
            <a:ext cx="1800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000">
                <a:solidFill>
                  <a:srgbClr val="091A63"/>
                </a:solidFill>
                <a:cs typeface="汉仪文黑-45简" panose="00020600040101010101" charset="-122"/>
              </a:rPr>
              <a:t>1</a:t>
            </a:r>
            <a:r>
              <a:rPr lang="en-US" sz="2000">
                <a:solidFill>
                  <a:srgbClr val="091A63"/>
                </a:solidFill>
                <a:cs typeface="汉仪文黑-45简" panose="00020600040101010101" charset="-122"/>
              </a:rPr>
              <a:t>995</a:t>
            </a:r>
            <a:r>
              <a:rPr lang="zh-CN" altLang="en-US" sz="2000">
                <a:solidFill>
                  <a:srgbClr val="091A63"/>
                </a:solidFill>
                <a:cs typeface="汉仪文黑-45简" panose="00020600040101010101" charset="-122"/>
              </a:rPr>
              <a:t>年底</a:t>
            </a:r>
            <a:endParaRPr lang="zh-CN" altLang="en-US" sz="2000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6595" y="3308350"/>
            <a:ext cx="485521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世界著名的德国科学家罗伯特·科霍在柏林宣布发现结核菌。随着抗结核药物研制成功，结核病的流行得到有效控制，并在一些地区绝迹。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06595" y="4782185"/>
            <a:ext cx="485521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世界卫生组织将每年3月24日作为世界防治结核病日，是为了纪念1882年德国微生物学家罗伯特·科霍的发现，并以此提醒公众加深对结核病的认识。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3295650" y="1834515"/>
            <a:ext cx="1071880" cy="9639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35" h="1470">
                <a:moveTo>
                  <a:pt x="735" y="0"/>
                </a:moveTo>
                <a:cubicBezTo>
                  <a:pt x="1109" y="0"/>
                  <a:pt x="1418" y="280"/>
                  <a:pt x="1464" y="641"/>
                </a:cubicBezTo>
                <a:lnTo>
                  <a:pt x="1465" y="653"/>
                </a:lnTo>
                <a:lnTo>
                  <a:pt x="1635" y="738"/>
                </a:lnTo>
                <a:lnTo>
                  <a:pt x="1465" y="823"/>
                </a:lnTo>
                <a:lnTo>
                  <a:pt x="1464" y="829"/>
                </a:lnTo>
                <a:cubicBezTo>
                  <a:pt x="1418" y="1190"/>
                  <a:pt x="1109" y="1470"/>
                  <a:pt x="735" y="1470"/>
                </a:cubicBezTo>
                <a:cubicBezTo>
                  <a:pt x="329" y="1470"/>
                  <a:pt x="0" y="1141"/>
                  <a:pt x="0" y="735"/>
                </a:cubicBezTo>
                <a:cubicBezTo>
                  <a:pt x="0" y="329"/>
                  <a:pt x="329" y="0"/>
                  <a:pt x="73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F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320098" y="2009140"/>
            <a:ext cx="884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91A63"/>
                </a:solidFill>
                <a:cs typeface="汉仪文黑-45简" panose="00020600040101010101" charset="-122"/>
              </a:rPr>
              <a:t>结核病流行</a:t>
            </a:r>
            <a:endParaRPr lang="zh-CN" altLang="en-US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295650" y="3321050"/>
            <a:ext cx="1071880" cy="9639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35" h="1470">
                <a:moveTo>
                  <a:pt x="735" y="0"/>
                </a:moveTo>
                <a:cubicBezTo>
                  <a:pt x="1109" y="0"/>
                  <a:pt x="1418" y="280"/>
                  <a:pt x="1464" y="641"/>
                </a:cubicBezTo>
                <a:lnTo>
                  <a:pt x="1465" y="653"/>
                </a:lnTo>
                <a:lnTo>
                  <a:pt x="1635" y="738"/>
                </a:lnTo>
                <a:lnTo>
                  <a:pt x="1465" y="823"/>
                </a:lnTo>
                <a:lnTo>
                  <a:pt x="1464" y="829"/>
                </a:lnTo>
                <a:cubicBezTo>
                  <a:pt x="1418" y="1190"/>
                  <a:pt x="1109" y="1470"/>
                  <a:pt x="735" y="1470"/>
                </a:cubicBezTo>
                <a:cubicBezTo>
                  <a:pt x="329" y="1470"/>
                  <a:pt x="0" y="1141"/>
                  <a:pt x="0" y="735"/>
                </a:cubicBezTo>
                <a:cubicBezTo>
                  <a:pt x="0" y="329"/>
                  <a:pt x="329" y="0"/>
                  <a:pt x="73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F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3295650" y="4807585"/>
            <a:ext cx="1071880" cy="9639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35" h="1470">
                <a:moveTo>
                  <a:pt x="735" y="0"/>
                </a:moveTo>
                <a:cubicBezTo>
                  <a:pt x="1109" y="0"/>
                  <a:pt x="1418" y="280"/>
                  <a:pt x="1464" y="641"/>
                </a:cubicBezTo>
                <a:lnTo>
                  <a:pt x="1465" y="653"/>
                </a:lnTo>
                <a:lnTo>
                  <a:pt x="1635" y="738"/>
                </a:lnTo>
                <a:lnTo>
                  <a:pt x="1465" y="823"/>
                </a:lnTo>
                <a:lnTo>
                  <a:pt x="1464" y="829"/>
                </a:lnTo>
                <a:cubicBezTo>
                  <a:pt x="1418" y="1190"/>
                  <a:pt x="1109" y="1470"/>
                  <a:pt x="735" y="1470"/>
                </a:cubicBezTo>
                <a:cubicBezTo>
                  <a:pt x="329" y="1470"/>
                  <a:pt x="0" y="1141"/>
                  <a:pt x="0" y="735"/>
                </a:cubicBezTo>
                <a:cubicBezTo>
                  <a:pt x="0" y="329"/>
                  <a:pt x="329" y="0"/>
                  <a:pt x="73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F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320098" y="3523615"/>
            <a:ext cx="884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91A63"/>
                </a:solidFill>
                <a:cs typeface="汉仪文黑-45简" panose="00020600040101010101" charset="-122"/>
              </a:rPr>
              <a:t>发现结核菌</a:t>
            </a:r>
            <a:endParaRPr lang="zh-CN" altLang="en-US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320098" y="5038090"/>
            <a:ext cx="884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91A63"/>
                </a:solidFill>
                <a:cs typeface="汉仪文黑-45简" panose="00020600040101010101" charset="-122"/>
              </a:rPr>
              <a:t>设置纪念日</a:t>
            </a:r>
            <a:endParaRPr lang="zh-CN" altLang="en-US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pic>
        <p:nvPicPr>
          <p:cNvPr id="37" name="图片 36" descr="1"/>
          <p:cNvPicPr>
            <a:picLocks noChangeAspect="1"/>
          </p:cNvPicPr>
          <p:nvPr/>
        </p:nvPicPr>
        <p:blipFill>
          <a:blip r:embed="rId2"/>
          <a:srcRect l="52696" r="6506"/>
          <a:stretch>
            <a:fillRect/>
          </a:stretch>
        </p:blipFill>
        <p:spPr>
          <a:xfrm flipH="1">
            <a:off x="9663430" y="1660525"/>
            <a:ext cx="1791970" cy="4146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319214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" y="882650"/>
            <a:ext cx="6762750" cy="52673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42745" y="1656715"/>
            <a:ext cx="551815" cy="3429000"/>
          </a:xfrm>
          <a:prstGeom prst="rect">
            <a:avLst/>
          </a:prstGeom>
        </p:spPr>
        <p:txBody>
          <a:bodyPr vert="eaVert"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2400" b="1" spc="200">
                <a:latin typeface="Arial" panose="020B0604020202020204" pitchFamily="34" charset="0"/>
                <a:ea typeface="微软雅黑" panose="020B0503020204020204" charset="-122"/>
              </a:rPr>
              <a:t>结核病曾经是不治之症</a:t>
            </a:r>
            <a:endParaRPr lang="zh-CN" altLang="en-US" sz="2400" b="1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04875" y="2214245"/>
            <a:ext cx="48209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6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971550" y="5320665"/>
            <a:ext cx="2284730" cy="427355"/>
          </a:xfrm>
          <a:prstGeom prst="parallelogram">
            <a:avLst>
              <a:gd name="adj" fmla="val 11589"/>
            </a:avLst>
          </a:prstGeom>
          <a:gradFill>
            <a:gsLst>
              <a:gs pos="0">
                <a:srgbClr val="55C9FF">
                  <a:alpha val="0"/>
                </a:srgbClr>
              </a:gs>
              <a:gs pos="100000">
                <a:srgbClr val="55C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62025" y="1776095"/>
            <a:ext cx="3157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防治结核病知识科普之第二部分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567815" y="5369560"/>
            <a:ext cx="12198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1600">
                <a:solidFill>
                  <a:srgbClr val="091A63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PART TWO</a:t>
            </a:r>
            <a:endParaRPr lang="en-US" altLang="zh-CN" sz="1600">
              <a:solidFill>
                <a:srgbClr val="091A63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62025" y="4432300"/>
            <a:ext cx="4290695" cy="62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1882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年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3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月</a:t>
            </a:r>
            <a:r>
              <a:rPr lang="en-US" altLang="zh-CN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24</a:t>
            </a:r>
            <a:r>
              <a:rPr lang="zh-CN" altLang="en-US" sz="1400">
                <a:solidFill>
                  <a:srgbClr val="061040"/>
                </a:solidFill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日世界著名的德国科学家科赫氏在柏林宣布发现结核菌</a:t>
            </a:r>
            <a:endParaRPr lang="zh-CN" altLang="en-US" sz="1400">
              <a:solidFill>
                <a:srgbClr val="061040"/>
              </a:solidFill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pic>
        <p:nvPicPr>
          <p:cNvPr id="6" name="图片 5" descr="sick-woman-mask-coughing-public-during-coronavirus-pandemic_53876-94741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8538"/>
          <a:stretch>
            <a:fillRect/>
          </a:stretch>
        </p:blipFill>
        <p:spPr>
          <a:xfrm>
            <a:off x="6313805" y="1695450"/>
            <a:ext cx="5182870" cy="22993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95325" y="1689735"/>
            <a:ext cx="10800715" cy="2312035"/>
          </a:xfrm>
          <a:prstGeom prst="rect">
            <a:avLst/>
          </a:prstGeom>
          <a:gradFill>
            <a:gsLst>
              <a:gs pos="53000">
                <a:srgbClr val="78D8FF"/>
              </a:gs>
              <a:gs pos="84000">
                <a:srgbClr val="78D8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62025" y="1948180"/>
            <a:ext cx="21964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rgbClr val="091A63"/>
                </a:solidFill>
                <a:cs typeface="汉仪文黑-45简" panose="00020600040101010101" charset="-122"/>
              </a:rPr>
              <a:t>结核病的定义：</a:t>
            </a:r>
            <a:endParaRPr lang="zh-CN" altLang="en-US" sz="2000">
              <a:solidFill>
                <a:srgbClr val="091A63"/>
              </a:solidFill>
              <a:cs typeface="汉仪文黑-45简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62025" y="2491740"/>
            <a:ext cx="7247890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rgbClr val="061040"/>
                </a:solidFill>
                <a:cs typeface="汉仪文黑-45简" panose="00020600040101010101" charset="-122"/>
              </a:rPr>
              <a:t>结核病俗称“肺痨”，是由结核分枝杆菌引起的一种慢性呼吸道传染病，可以发生在人体除了毛发和指甲外的各个部位，比如肾结核、骨结核、肠结核等，但主要发生在肺部，称为肺结核</a:t>
            </a:r>
            <a:endParaRPr lang="zh-CN" altLang="en-US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52475" y="4309745"/>
            <a:ext cx="1950085" cy="195008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774565" y="4309745"/>
            <a:ext cx="1950085" cy="195008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61530" y="4309745"/>
            <a:ext cx="1950085" cy="195008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37" name="图片 36" descr="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49227"/>
          <a:stretch>
            <a:fillRect/>
          </a:stretch>
        </p:blipFill>
        <p:spPr>
          <a:xfrm flipH="1">
            <a:off x="3139440" y="4067810"/>
            <a:ext cx="1198245" cy="22282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7905" y="5092065"/>
            <a:ext cx="1419225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/>
                </a:solidFill>
                <a:cs typeface="汉仪文黑-45简" panose="00020600040101010101" charset="-122"/>
              </a:rPr>
              <a:t>痰直接涂片阳性者</a:t>
            </a:r>
            <a:endParaRPr lang="zh-CN" altLang="en-US" sz="1400">
              <a:solidFill>
                <a:schemeClr val="tx1"/>
              </a:solidFill>
              <a:cs typeface="汉仪文黑-45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57775" y="4977765"/>
            <a:ext cx="1383665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/>
                </a:solidFill>
                <a:cs typeface="汉仪文黑-45简" panose="00020600040101010101" charset="-122"/>
              </a:rPr>
              <a:t>通过</a:t>
            </a:r>
            <a:r>
              <a:rPr lang="en-US" altLang="zh-CN" sz="1400">
                <a:solidFill>
                  <a:schemeClr val="tx1"/>
                </a:solidFill>
                <a:cs typeface="汉仪文黑-45简" panose="00020600040101010101" charset="-122"/>
              </a:rPr>
              <a:t>咳嗽、打喷嚏、高声喧哗</a:t>
            </a:r>
            <a:r>
              <a:rPr lang="zh-CN" altLang="en-US" sz="1400">
                <a:solidFill>
                  <a:schemeClr val="tx1"/>
                </a:solidFill>
                <a:cs typeface="汉仪文黑-45简" panose="00020600040101010101" charset="-122"/>
              </a:rPr>
              <a:t>等方式</a:t>
            </a:r>
            <a:endParaRPr lang="zh-CN" altLang="en-US" sz="1400">
              <a:solidFill>
                <a:schemeClr val="tx1"/>
              </a:solidFill>
              <a:cs typeface="汉仪文黑-45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07898" y="4977765"/>
            <a:ext cx="165735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sz="1400">
                <a:solidFill>
                  <a:schemeClr val="tx1"/>
                </a:solidFill>
                <a:cs typeface="汉仪文黑-45简" panose="00020600040101010101" charset="-122"/>
              </a:rPr>
              <a:t>带有结核菌飞沫（医学上称微滴）喷出体外</a:t>
            </a:r>
            <a:endParaRPr sz="1400">
              <a:solidFill>
                <a:schemeClr val="tx1"/>
              </a:solidFill>
              <a:cs typeface="汉仪文黑-45简" panose="00020600040101010101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819400" y="5347970"/>
            <a:ext cx="288000" cy="0"/>
          </a:xfrm>
          <a:prstGeom prst="line">
            <a:avLst/>
          </a:prstGeom>
          <a:ln w="3175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0" scaled="1"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284980" y="5347970"/>
            <a:ext cx="288000" cy="0"/>
          </a:xfrm>
          <a:prstGeom prst="line">
            <a:avLst/>
          </a:prstGeom>
          <a:ln w="3175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0" scaled="1"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765290" y="5347970"/>
            <a:ext cx="288000" cy="0"/>
          </a:xfrm>
          <a:prstGeom prst="line">
            <a:avLst/>
          </a:prstGeom>
          <a:ln w="3175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0" scaled="1"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718675" y="5347970"/>
            <a:ext cx="396000" cy="0"/>
          </a:xfrm>
          <a:prstGeom prst="line">
            <a:avLst/>
          </a:prstGeom>
          <a:ln w="3175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0" scaled="1"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9548495" y="4309745"/>
            <a:ext cx="1950085" cy="195008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A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28213" y="4977765"/>
            <a:ext cx="139065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sz="1400">
                <a:solidFill>
                  <a:schemeClr val="tx1"/>
                </a:solidFill>
                <a:cs typeface="汉仪文黑-45简" panose="00020600040101010101" charset="-122"/>
              </a:rPr>
              <a:t>健康人吸入后</a:t>
            </a:r>
            <a:r>
              <a:rPr lang="zh-CN" sz="1400">
                <a:solidFill>
                  <a:schemeClr val="tx1"/>
                </a:solidFill>
                <a:cs typeface="汉仪文黑-45简" panose="00020600040101010101" charset="-122"/>
              </a:rPr>
              <a:t>被</a:t>
            </a:r>
            <a:r>
              <a:rPr sz="1400">
                <a:solidFill>
                  <a:schemeClr val="tx1"/>
                </a:solidFill>
                <a:cs typeface="汉仪文黑-45简" panose="00020600040101010101" charset="-122"/>
              </a:rPr>
              <a:t>感染</a:t>
            </a:r>
            <a:r>
              <a:rPr lang="zh-CN" sz="1400">
                <a:solidFill>
                  <a:schemeClr val="tx1"/>
                </a:solidFill>
                <a:cs typeface="汉仪文黑-45简" panose="00020600040101010101" charset="-122"/>
              </a:rPr>
              <a:t>，再传染给其他人</a:t>
            </a:r>
            <a:endParaRPr lang="zh-CN" sz="1400">
              <a:solidFill>
                <a:schemeClr val="tx1"/>
              </a:solidFill>
              <a:cs typeface="汉仪文黑-45简" panose="0002060004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9178925" y="5347970"/>
            <a:ext cx="288000" cy="0"/>
          </a:xfrm>
          <a:prstGeom prst="line">
            <a:avLst/>
          </a:prstGeom>
          <a:ln w="3175"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0" scaled="1"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细菌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9517" y="4584065"/>
            <a:ext cx="396000" cy="396000"/>
          </a:xfrm>
          <a:prstGeom prst="rect">
            <a:avLst/>
          </a:prstGeom>
        </p:spPr>
      </p:pic>
      <p:pic>
        <p:nvPicPr>
          <p:cNvPr id="24" name="图片 23" descr="细胞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51607" y="4584065"/>
            <a:ext cx="396000" cy="396000"/>
          </a:xfrm>
          <a:prstGeom prst="rect">
            <a:avLst/>
          </a:prstGeom>
        </p:spPr>
      </p:pic>
      <p:pic>
        <p:nvPicPr>
          <p:cNvPr id="25" name="图片 24" descr="课堂提问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20573" y="4584065"/>
            <a:ext cx="360000" cy="360000"/>
          </a:xfrm>
          <a:prstGeom prst="rect">
            <a:avLst/>
          </a:prstGeom>
        </p:spPr>
      </p:pic>
      <p:pic>
        <p:nvPicPr>
          <p:cNvPr id="26" name="图片 25" descr="实验仪器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07538" y="4584065"/>
            <a:ext cx="360000" cy="360000"/>
          </a:xfrm>
          <a:prstGeom prst="rect">
            <a:avLst/>
          </a:prstGeom>
        </p:spPr>
      </p:pic>
      <p:pic>
        <p:nvPicPr>
          <p:cNvPr id="5" name="图片 4" descr="微信图片_202403192116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7690" y="1116330"/>
            <a:ext cx="7696200" cy="51435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pic>
        <p:nvPicPr>
          <p:cNvPr id="5" name="图片 4" descr="lovely-newborn-asian-baby-sleeping-furry-cloth_658552-183(1)"/>
          <p:cNvPicPr>
            <a:picLocks noChangeAspect="1"/>
          </p:cNvPicPr>
          <p:nvPr/>
        </p:nvPicPr>
        <p:blipFill>
          <a:blip r:embed="rId2"/>
          <a:srcRect l="9775" r="23481"/>
          <a:stretch>
            <a:fillRect/>
          </a:stretch>
        </p:blipFill>
        <p:spPr>
          <a:xfrm>
            <a:off x="771525" y="1776095"/>
            <a:ext cx="1546860" cy="15455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35" h="3731">
                <a:moveTo>
                  <a:pt x="1868" y="0"/>
                </a:moveTo>
                <a:cubicBezTo>
                  <a:pt x="2899" y="0"/>
                  <a:pt x="3735" y="836"/>
                  <a:pt x="3735" y="1868"/>
                </a:cubicBezTo>
                <a:cubicBezTo>
                  <a:pt x="3735" y="2851"/>
                  <a:pt x="2975" y="3656"/>
                  <a:pt x="2011" y="3730"/>
                </a:cubicBezTo>
                <a:lnTo>
                  <a:pt x="1988" y="3731"/>
                </a:lnTo>
                <a:lnTo>
                  <a:pt x="1747" y="3731"/>
                </a:lnTo>
                <a:lnTo>
                  <a:pt x="1724" y="3730"/>
                </a:lnTo>
                <a:cubicBezTo>
                  <a:pt x="760" y="3656"/>
                  <a:pt x="0" y="2851"/>
                  <a:pt x="0" y="1868"/>
                </a:cubicBezTo>
                <a:cubicBezTo>
                  <a:pt x="0" y="836"/>
                  <a:pt x="836" y="0"/>
                  <a:pt x="1868" y="0"/>
                </a:cubicBezTo>
                <a:close/>
              </a:path>
            </a:pathLst>
          </a:custGeom>
          <a:ln>
            <a:solidFill>
              <a:srgbClr val="00A8E6"/>
            </a:solidFill>
          </a:ln>
        </p:spPr>
      </p:pic>
      <p:sp>
        <p:nvSpPr>
          <p:cNvPr id="10" name="圆角矩形 9"/>
          <p:cNvSpPr/>
          <p:nvPr/>
        </p:nvSpPr>
        <p:spPr>
          <a:xfrm>
            <a:off x="843598" y="3472815"/>
            <a:ext cx="1390015" cy="419100"/>
          </a:xfrm>
          <a:prstGeom prst="roundRect">
            <a:avLst>
              <a:gd name="adj" fmla="val 50000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1713" y="3464560"/>
            <a:ext cx="1073785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rgbClr val="061040"/>
                </a:solidFill>
                <a:cs typeface="汉仪文黑-45简" panose="00020600040101010101" charset="-122"/>
              </a:rPr>
              <a:t>幼儿易感</a:t>
            </a:r>
            <a:endParaRPr lang="zh-CN" altLang="en-US" sz="14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pic>
        <p:nvPicPr>
          <p:cNvPr id="12" name="图片 11" descr="medium-shot-man-coughing_23-2148998287(1)"/>
          <p:cNvPicPr>
            <a:picLocks noChangeAspect="1"/>
          </p:cNvPicPr>
          <p:nvPr/>
        </p:nvPicPr>
        <p:blipFill>
          <a:blip r:embed="rId3">
            <a:lum bright="6000"/>
          </a:blip>
          <a:srcRect l="19201" t="3578" r="24139" b="11266"/>
          <a:stretch>
            <a:fillRect/>
          </a:stretch>
        </p:blipFill>
        <p:spPr>
          <a:xfrm>
            <a:off x="3185160" y="1774190"/>
            <a:ext cx="1547495" cy="15474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80" h="2880">
                <a:moveTo>
                  <a:pt x="1440" y="0"/>
                </a:moveTo>
                <a:cubicBezTo>
                  <a:pt x="2235" y="0"/>
                  <a:pt x="2880" y="645"/>
                  <a:pt x="2880" y="1440"/>
                </a:cubicBezTo>
                <a:cubicBezTo>
                  <a:pt x="2880" y="2235"/>
                  <a:pt x="2235" y="2880"/>
                  <a:pt x="1440" y="2880"/>
                </a:cubicBezTo>
                <a:cubicBezTo>
                  <a:pt x="645" y="2880"/>
                  <a:pt x="0" y="2235"/>
                  <a:pt x="0" y="1440"/>
                </a:cubicBezTo>
                <a:cubicBezTo>
                  <a:pt x="0" y="645"/>
                  <a:pt x="645" y="0"/>
                  <a:pt x="1440" y="0"/>
                </a:cubicBezTo>
                <a:close/>
              </a:path>
            </a:pathLst>
          </a:custGeom>
          <a:ln>
            <a:solidFill>
              <a:srgbClr val="00A8E6"/>
            </a:solidFill>
          </a:ln>
        </p:spPr>
      </p:pic>
      <p:sp>
        <p:nvSpPr>
          <p:cNvPr id="14" name="圆角矩形 13"/>
          <p:cNvSpPr/>
          <p:nvPr/>
        </p:nvSpPr>
        <p:spPr>
          <a:xfrm>
            <a:off x="3257550" y="3472815"/>
            <a:ext cx="1390015" cy="419100"/>
          </a:xfrm>
          <a:prstGeom prst="roundRect">
            <a:avLst>
              <a:gd name="adj" fmla="val 50000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15665" y="3464560"/>
            <a:ext cx="1073785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rgbClr val="061040"/>
                </a:solidFill>
                <a:cs typeface="汉仪文黑-45简" panose="00020600040101010101" charset="-122"/>
              </a:rPr>
              <a:t>老人易感</a:t>
            </a:r>
            <a:endParaRPr lang="zh-CN" altLang="en-US" sz="14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843598" y="5821045"/>
            <a:ext cx="1390015" cy="419100"/>
          </a:xfrm>
          <a:prstGeom prst="roundRect">
            <a:avLst>
              <a:gd name="adj" fmla="val 50000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5355" y="5812790"/>
            <a:ext cx="1231265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rgbClr val="061040"/>
                </a:solidFill>
                <a:cs typeface="汉仪文黑-45简" panose="00020600040101010101" charset="-122"/>
              </a:rPr>
              <a:t>尘肺</a:t>
            </a:r>
            <a:r>
              <a:rPr lang="en-US" altLang="zh-CN" sz="1400">
                <a:solidFill>
                  <a:srgbClr val="061040"/>
                </a:solidFill>
                <a:cs typeface="汉仪文黑-45简" panose="00020600040101010101" charset="-122"/>
              </a:rPr>
              <a:t> </a:t>
            </a:r>
            <a:r>
              <a:rPr lang="zh-CN" altLang="en-US" sz="1400">
                <a:solidFill>
                  <a:srgbClr val="061040"/>
                </a:solidFill>
                <a:cs typeface="汉仪文黑-45简" panose="00020600040101010101" charset="-122"/>
              </a:rPr>
              <a:t>糖尿病</a:t>
            </a:r>
            <a:endParaRPr lang="zh-CN" altLang="en-US" sz="14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257550" y="5821045"/>
            <a:ext cx="1390015" cy="419100"/>
          </a:xfrm>
          <a:prstGeom prst="roundRect">
            <a:avLst>
              <a:gd name="adj" fmla="val 50000"/>
            </a:avLst>
          </a:prstGeom>
          <a:solidFill>
            <a:srgbClr val="78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15665" y="5812790"/>
            <a:ext cx="1073785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rgbClr val="061040"/>
                </a:solidFill>
                <a:cs typeface="汉仪文黑-45简" panose="00020600040101010101" charset="-122"/>
              </a:rPr>
              <a:t>胃切除</a:t>
            </a:r>
            <a:r>
              <a:rPr lang="en-US" altLang="zh-CN" sz="1400">
                <a:solidFill>
                  <a:srgbClr val="061040"/>
                </a:solidFill>
                <a:cs typeface="汉仪文黑-45简" panose="00020600040101010101" charset="-122"/>
              </a:rPr>
              <a:t> HIV</a:t>
            </a:r>
            <a:endParaRPr lang="en-US" altLang="zh-CN" sz="14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2575" y="1814195"/>
            <a:ext cx="47478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>
                <a:solidFill>
                  <a:srgbClr val="061040"/>
                </a:solidFill>
                <a:cs typeface="汉仪文黑-45简" panose="00020600040101010101" charset="-122"/>
              </a:rPr>
              <a:t>肺结核的易感人群：</a:t>
            </a:r>
            <a:endParaRPr lang="zh-CN" altLang="en-US" sz="22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62575" y="2237105"/>
            <a:ext cx="6061075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400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en-US" sz="1600">
                <a:cs typeface="汉仪文黑-45简" panose="00020600040101010101" charset="-122"/>
              </a:rPr>
              <a:t>影响机体对结核菌自然抵抗力的因素除遗传因素外，还包括生活贫困、居住拥挤、营养不良等社会因素。婴幼儿细胞免疫系统不完善，老年人、</a:t>
            </a:r>
            <a:r>
              <a:rPr lang="en-US" altLang="zh-CN" sz="1600">
                <a:cs typeface="汉仪文黑-45简" panose="00020600040101010101" charset="-122"/>
              </a:rPr>
              <a:t>HIV</a:t>
            </a:r>
            <a:r>
              <a:rPr lang="zh-CN" altLang="en-US" sz="1600">
                <a:cs typeface="汉仪文黑-45简" panose="00020600040101010101" charset="-122"/>
              </a:rPr>
              <a:t>感染者、糖皮质激素和免疫抑制剂使用者、糖尿病和尘肺等慢性疾病患者，都是结核病的易感人群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62575" y="4784090"/>
            <a:ext cx="5983605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首次吸入含结核分枝杆菌的气溶胶，是否感染取决于结核分枝杆菌的毒力和机体的免疫状态。感染者中只有约</a:t>
            </a:r>
            <a:r>
              <a:rPr lang="en-US" altLang="zh-CN" sz="1600">
                <a:cs typeface="汉仪文黑-45简" panose="00020600040101010101" charset="-122"/>
              </a:rPr>
              <a:t>5%-10%</a:t>
            </a:r>
            <a:r>
              <a:rPr lang="zh-CN" altLang="en-US" sz="1600">
                <a:cs typeface="汉仪文黑-45简" panose="00020600040101010101" charset="-122"/>
              </a:rPr>
              <a:t>的感染者在一生中最终发展为结核病，其中发病多在感染后</a:t>
            </a:r>
            <a:r>
              <a:rPr lang="en-US" altLang="zh-CN" sz="1600">
                <a:cs typeface="汉仪文黑-45简" panose="00020600040101010101" charset="-122"/>
              </a:rPr>
              <a:t>1-2</a:t>
            </a:r>
            <a:r>
              <a:rPr lang="zh-CN" altLang="en-US" sz="1600">
                <a:cs typeface="汉仪文黑-45简" panose="00020600040101010101" charset="-122"/>
              </a:rPr>
              <a:t>年内发生。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362575" y="4385310"/>
            <a:ext cx="47478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>
                <a:solidFill>
                  <a:srgbClr val="061040"/>
                </a:solidFill>
                <a:cs typeface="汉仪文黑-45简" panose="00020600040101010101" charset="-122"/>
              </a:rPr>
              <a:t>肺结核的发病时间：</a:t>
            </a:r>
            <a:endParaRPr lang="zh-CN" altLang="en-US" sz="2200">
              <a:solidFill>
                <a:srgbClr val="061040"/>
              </a:solidFill>
              <a:cs typeface="汉仪文黑-45简" panose="00020600040101010101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494655" y="2204720"/>
            <a:ext cx="578231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5494655" y="4784090"/>
            <a:ext cx="5782310" cy="0"/>
          </a:xfrm>
          <a:prstGeom prst="line">
            <a:avLst/>
          </a:prstGeom>
          <a:ln>
            <a:gradFill>
              <a:gsLst>
                <a:gs pos="0">
                  <a:srgbClr val="061040">
                    <a:alpha val="0"/>
                  </a:srgbClr>
                </a:gs>
                <a:gs pos="100000">
                  <a:srgbClr val="061040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 descr="sad-ill-asian-girl-staying-self-quarantine-during-covid-catching-flu-sitting-home-with-cup_1258-84322(1)"/>
          <p:cNvPicPr>
            <a:picLocks noChangeAspect="1"/>
          </p:cNvPicPr>
          <p:nvPr/>
        </p:nvPicPr>
        <p:blipFill>
          <a:blip r:embed="rId4">
            <a:lum bright="12000" contrast="18000"/>
          </a:blip>
          <a:srcRect l="26141" r="19297" b="18167"/>
          <a:stretch>
            <a:fillRect/>
          </a:stretch>
        </p:blipFill>
        <p:spPr>
          <a:xfrm>
            <a:off x="771525" y="4197985"/>
            <a:ext cx="1548000" cy="154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38" h="2438">
                <a:moveTo>
                  <a:pt x="1219" y="0"/>
                </a:moveTo>
                <a:cubicBezTo>
                  <a:pt x="1892" y="0"/>
                  <a:pt x="2438" y="546"/>
                  <a:pt x="2438" y="1219"/>
                </a:cubicBezTo>
                <a:cubicBezTo>
                  <a:pt x="2438" y="1892"/>
                  <a:pt x="1892" y="2438"/>
                  <a:pt x="1219" y="2438"/>
                </a:cubicBezTo>
                <a:cubicBezTo>
                  <a:pt x="546" y="2438"/>
                  <a:pt x="0" y="1892"/>
                  <a:pt x="0" y="1219"/>
                </a:cubicBezTo>
                <a:cubicBezTo>
                  <a:pt x="0" y="546"/>
                  <a:pt x="546" y="0"/>
                  <a:pt x="1219" y="0"/>
                </a:cubicBezTo>
                <a:close/>
              </a:path>
            </a:pathLst>
          </a:custGeom>
          <a:ln>
            <a:solidFill>
              <a:srgbClr val="00A8E6"/>
            </a:solidFill>
          </a:ln>
        </p:spPr>
      </p:pic>
      <p:pic>
        <p:nvPicPr>
          <p:cNvPr id="36" name="图片 35" descr="doctor-injection-young-girl-kid-immunization_624951-315(1)"/>
          <p:cNvPicPr>
            <a:picLocks noChangeAspect="1"/>
          </p:cNvPicPr>
          <p:nvPr/>
        </p:nvPicPr>
        <p:blipFill>
          <a:blip r:embed="rId5"/>
          <a:srcRect l="24048" t="14456" r="38372" b="7"/>
          <a:stretch>
            <a:fillRect/>
          </a:stretch>
        </p:blipFill>
        <p:spPr>
          <a:xfrm>
            <a:off x="3185160" y="4197985"/>
            <a:ext cx="1548000" cy="154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38" h="2438">
                <a:moveTo>
                  <a:pt x="1219" y="0"/>
                </a:moveTo>
                <a:cubicBezTo>
                  <a:pt x="1892" y="0"/>
                  <a:pt x="2438" y="546"/>
                  <a:pt x="2438" y="1219"/>
                </a:cubicBezTo>
                <a:cubicBezTo>
                  <a:pt x="2438" y="1892"/>
                  <a:pt x="1892" y="2438"/>
                  <a:pt x="1219" y="2438"/>
                </a:cubicBezTo>
                <a:cubicBezTo>
                  <a:pt x="546" y="2438"/>
                  <a:pt x="0" y="1892"/>
                  <a:pt x="0" y="1219"/>
                </a:cubicBezTo>
                <a:cubicBezTo>
                  <a:pt x="0" y="546"/>
                  <a:pt x="546" y="0"/>
                  <a:pt x="1219" y="0"/>
                </a:cubicBezTo>
                <a:close/>
              </a:path>
            </a:pathLst>
          </a:custGeom>
          <a:ln>
            <a:solidFill>
              <a:srgbClr val="00A8E6"/>
            </a:solidFill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94773" y="548005"/>
            <a:ext cx="440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rgbClr val="061040"/>
                </a:solidFill>
                <a:latin typeface="汉仪劲楷简" panose="00020600040101010101" charset="-122"/>
                <a:ea typeface="汉仪劲楷简" panose="00020600040101010101" charset="-122"/>
                <a:cs typeface="汉仪文黑-45简" panose="00020600040101010101" charset="-122"/>
              </a:rPr>
              <a:t>结核病相关知识科普</a:t>
            </a:r>
            <a:endParaRPr lang="zh-CN" altLang="en-US" sz="3600">
              <a:solidFill>
                <a:srgbClr val="061040"/>
              </a:solidFill>
              <a:latin typeface="汉仪劲楷简" panose="00020600040101010101" charset="-122"/>
              <a:ea typeface="汉仪劲楷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5175" y="1514475"/>
            <a:ext cx="5769610" cy="1812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/>
              <a:t>症状：</a:t>
            </a:r>
            <a:r>
              <a:rPr lang="en-US" altLang="zh-CN" sz="1600"/>
              <a:t>1.</a:t>
            </a:r>
            <a:r>
              <a:rPr lang="zh-CN" altLang="en-US" sz="1600"/>
              <a:t>呼吸系统症状</a:t>
            </a:r>
            <a:r>
              <a:rPr lang="en-US" altLang="zh-CN" sz="1600"/>
              <a:t>  </a:t>
            </a:r>
            <a:r>
              <a:rPr lang="zh-CN" altLang="en-US" sz="1600"/>
              <a:t>咳嗽、咳痰两周以上或痰中带血是肺结核的常见可疑症状</a:t>
            </a:r>
            <a:endParaRPr lang="zh-CN" altLang="en-US" sz="1600"/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/>
              <a:t>         2.</a:t>
            </a:r>
            <a:r>
              <a:rPr lang="zh-CN" altLang="en-US" sz="1600"/>
              <a:t>全身症状</a:t>
            </a:r>
            <a:r>
              <a:rPr lang="en-US" altLang="zh-CN" sz="1600"/>
              <a:t> </a:t>
            </a:r>
            <a:r>
              <a:rPr lang="zh-CN" altLang="en-US" sz="1600"/>
              <a:t>发热为最常见症状，多为长期午后潮热。部分病人有倦怠乏力、盗汗、食欲减退或体重减轻等。育龄期女性病人可以有月经不调。</a:t>
            </a:r>
            <a:endParaRPr lang="zh-CN" altLang="en-US" sz="1600"/>
          </a:p>
        </p:txBody>
      </p:sp>
      <p:pic>
        <p:nvPicPr>
          <p:cNvPr id="6" name="图片 5" descr="微信图片_20240318160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90" y="1514475"/>
            <a:ext cx="3997960" cy="2771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7775" y="4663440"/>
            <a:ext cx="406400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/>
              <a:t> </a:t>
            </a:r>
            <a:r>
              <a:rPr lang="zh-CN" altLang="en-US" sz="1600"/>
              <a:t>怀疑得了肺结核，要及时到当地结核病定点医疗机构就诊。县、地市、省等区域均设有结核病定点医疗机构。</a:t>
            </a:r>
            <a:endParaRPr lang="zh-CN" altLang="en-US" sz="1600"/>
          </a:p>
        </p:txBody>
      </p:sp>
      <p:sp>
        <p:nvSpPr>
          <p:cNvPr id="8" name="五角星 7"/>
          <p:cNvSpPr/>
          <p:nvPr/>
        </p:nvSpPr>
        <p:spPr>
          <a:xfrm>
            <a:off x="1132840" y="4751705"/>
            <a:ext cx="231140" cy="212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COMMONDATA" val="eyJoZGlkIjoiMGVmOGUyMWZjODhjZTJlZjIzZGY0ZmZjMDg0YmUwNjIifQ=="/>
  <p:tag name="KSO_WPP_MARK_KEY" val="cb369881-ca28-4f5f-a176-5902770679c2"/>
  <p:tag name="commondata" val="eyJjb3VudCI6MSwiaGRpZCI6ImY3M2E1OGU3ZmNhOWM5MTRlMjkxOWE3ZWZkNWVlOGNiIiwidXNlckNvdW50IjoxfQ==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文黑-45简"/>
        <a:ea typeface="汉仪文黑-45简"/>
        <a:cs typeface=""/>
      </a:majorFont>
      <a:minorFont>
        <a:latin typeface="汉仪文黑-45简"/>
        <a:ea typeface="汉仪文黑-4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40000"/>
          </a:lnSpc>
          <a:spcBef>
            <a:spcPts val="0"/>
          </a:spcBef>
          <a:spcAft>
            <a:spcPts val="0"/>
          </a:spcAft>
          <a:defRPr lang="zh-CN" altLang="en-US" sz="16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45简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汉仪文黑-45简"/>
        <a:font script="Hebr" typeface="汉仪文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45简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汉仪文黑-45简"/>
        <a:font script="Hebr" typeface="汉仪文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2425</Words>
  <Application>WPS 演示</Application>
  <PresentationFormat>宽屏</PresentationFormat>
  <Paragraphs>178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汉仪文黑-45简</vt:lpstr>
      <vt:lpstr>Wingdings</vt:lpstr>
      <vt:lpstr>汉仪劲楷简</vt:lpstr>
      <vt:lpstr>微软雅黑</vt:lpstr>
      <vt:lpstr>汉仪旗黑-55简</vt:lpstr>
      <vt:lpstr>汉仪刚艺体-95简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znzn</cp:lastModifiedBy>
  <cp:revision>26</cp:revision>
  <dcterms:created xsi:type="dcterms:W3CDTF">2024-03-14T05:40:00Z</dcterms:created>
  <dcterms:modified xsi:type="dcterms:W3CDTF">2024-03-25T03:53:07Z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F3251BAE3119412694881A02EC86D4D9_12</vt:lpwstr>
  </property>
  <property fmtid="{D5CDD505-2E9C-101B-9397-08002B2CF9AE}" pid="4" name="KSOTemplateUUID">
    <vt:lpwstr>v1.0_mb_RhKM90ytiPrt865uNlFOSg==</vt:lpwstr>
  </property>
</Properties>
</file>