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61" r:id="rId4"/>
    <p:sldId id="282" r:id="rId5"/>
    <p:sldId id="285" r:id="rId6"/>
    <p:sldId id="284" r:id="rId7"/>
    <p:sldId id="283" r:id="rId8"/>
    <p:sldId id="286" r:id="rId9"/>
    <p:sldId id="287" r:id="rId10"/>
    <p:sldId id="281" r:id="rId11"/>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A6A2"/>
    <a:srgbClr val="F4A7A3"/>
    <a:srgbClr val="F0A7A7"/>
    <a:srgbClr val="3A9888"/>
    <a:srgbClr val="F61F45"/>
    <a:srgbClr val="F0B2B1"/>
    <a:srgbClr val="F0A4A4"/>
    <a:srgbClr val="E7C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77.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emf"/><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12"/>
            </p:custDataLst>
          </p:nvPr>
        </p:nvPicPr>
        <p:blipFill rotWithShape="1">
          <a:blip r:embed="rId13" cstate="screen">
            <a:duotone>
              <a:schemeClr val="bg2">
                <a:shade val="45000"/>
                <a:satMod val="135000"/>
              </a:schemeClr>
              <a:prstClr val="white"/>
            </a:duotone>
          </a:blip>
          <a:srcRect l="7035" t="20019" r="13396" b="35657"/>
          <a:stretch>
            <a:fillRect/>
          </a:stretch>
        </p:blipFill>
        <p:spPr>
          <a:xfrm>
            <a:off x="0" y="0"/>
            <a:ext cx="12338756" cy="69405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xml"/><Relationship Id="rId7" Type="http://schemas.openxmlformats.org/officeDocument/2006/relationships/image" Target="../media/image4.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3.png"/><Relationship Id="rId3" Type="http://schemas.openxmlformats.org/officeDocument/2006/relationships/tags" Target="../tags/tag3.xml"/><Relationship Id="rId22" Type="http://schemas.openxmlformats.org/officeDocument/2006/relationships/slideLayout" Target="../slideLayouts/slideLayout2.xml"/><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image" Target="../media/image2.png"/><Relationship Id="rId19" Type="http://schemas.openxmlformats.org/officeDocument/2006/relationships/image" Target="../media/image10.png"/><Relationship Id="rId18" Type="http://schemas.openxmlformats.org/officeDocument/2006/relationships/tags" Target="../tags/tag11.xml"/><Relationship Id="rId17" Type="http://schemas.openxmlformats.org/officeDocument/2006/relationships/image" Target="../media/image9.png"/><Relationship Id="rId16" Type="http://schemas.openxmlformats.org/officeDocument/2006/relationships/tags" Target="../tags/tag10.xml"/><Relationship Id="rId15" Type="http://schemas.openxmlformats.org/officeDocument/2006/relationships/image" Target="../media/image8.png"/><Relationship Id="rId14" Type="http://schemas.openxmlformats.org/officeDocument/2006/relationships/tags" Target="../tags/tag9.xml"/><Relationship Id="rId13" Type="http://schemas.openxmlformats.org/officeDocument/2006/relationships/image" Target="../media/image7.png"/><Relationship Id="rId12" Type="http://schemas.openxmlformats.org/officeDocument/2006/relationships/tags" Target="../tags/tag8.xml"/><Relationship Id="rId11" Type="http://schemas.openxmlformats.org/officeDocument/2006/relationships/image" Target="../media/image6.png"/><Relationship Id="rId10" Type="http://schemas.openxmlformats.org/officeDocument/2006/relationships/tags" Target="../tags/tag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tags" Target="../tags/tag32.xml"/><Relationship Id="rId4" Type="http://schemas.openxmlformats.org/officeDocument/2006/relationships/image" Target="../media/image17.jpeg"/><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0" Type="http://schemas.openxmlformats.org/officeDocument/2006/relationships/slideLayout" Target="../slideLayouts/slideLayout2.xml"/><Relationship Id="rId4" Type="http://schemas.openxmlformats.org/officeDocument/2006/relationships/tags" Target="../tags/tag41.xml"/><Relationship Id="rId39" Type="http://schemas.openxmlformats.org/officeDocument/2006/relationships/tags" Target="../tags/tag76.xml"/><Relationship Id="rId38" Type="http://schemas.openxmlformats.org/officeDocument/2006/relationships/tags" Target="../tags/tag75.xml"/><Relationship Id="rId37" Type="http://schemas.openxmlformats.org/officeDocument/2006/relationships/tags" Target="../tags/tag74.xml"/><Relationship Id="rId36" Type="http://schemas.openxmlformats.org/officeDocument/2006/relationships/tags" Target="../tags/tag73.xml"/><Relationship Id="rId35" Type="http://schemas.openxmlformats.org/officeDocument/2006/relationships/tags" Target="../tags/tag72.xml"/><Relationship Id="rId34" Type="http://schemas.openxmlformats.org/officeDocument/2006/relationships/tags" Target="../tags/tag71.xml"/><Relationship Id="rId33" Type="http://schemas.openxmlformats.org/officeDocument/2006/relationships/tags" Target="../tags/tag70.xml"/><Relationship Id="rId32" Type="http://schemas.openxmlformats.org/officeDocument/2006/relationships/tags" Target="../tags/tag69.xml"/><Relationship Id="rId31" Type="http://schemas.openxmlformats.org/officeDocument/2006/relationships/tags" Target="../tags/tag68.xml"/><Relationship Id="rId30" Type="http://schemas.openxmlformats.org/officeDocument/2006/relationships/tags" Target="../tags/tag67.xml"/><Relationship Id="rId3" Type="http://schemas.openxmlformats.org/officeDocument/2006/relationships/tags" Target="../tags/tag40.xml"/><Relationship Id="rId29" Type="http://schemas.openxmlformats.org/officeDocument/2006/relationships/tags" Target="../tags/tag66.xml"/><Relationship Id="rId28" Type="http://schemas.openxmlformats.org/officeDocument/2006/relationships/tags" Target="../tags/tag65.xml"/><Relationship Id="rId27" Type="http://schemas.openxmlformats.org/officeDocument/2006/relationships/tags" Target="../tags/tag64.xml"/><Relationship Id="rId26" Type="http://schemas.openxmlformats.org/officeDocument/2006/relationships/tags" Target="../tags/tag63.xml"/><Relationship Id="rId25" Type="http://schemas.openxmlformats.org/officeDocument/2006/relationships/tags" Target="../tags/tag62.xml"/><Relationship Id="rId24" Type="http://schemas.openxmlformats.org/officeDocument/2006/relationships/tags" Target="../tags/tag61.xml"/><Relationship Id="rId23" Type="http://schemas.openxmlformats.org/officeDocument/2006/relationships/tags" Target="../tags/tag60.xml"/><Relationship Id="rId22" Type="http://schemas.openxmlformats.org/officeDocument/2006/relationships/tags" Target="../tags/tag59.xml"/><Relationship Id="rId21" Type="http://schemas.openxmlformats.org/officeDocument/2006/relationships/tags" Target="../tags/tag58.xml"/><Relationship Id="rId20" Type="http://schemas.openxmlformats.org/officeDocument/2006/relationships/tags" Target="../tags/tag57.xml"/><Relationship Id="rId2" Type="http://schemas.openxmlformats.org/officeDocument/2006/relationships/tags" Target="../tags/tag39.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 name="组合 8"/>
          <p:cNvGrpSpPr/>
          <p:nvPr/>
        </p:nvGrpSpPr>
        <p:grpSpPr>
          <a:xfrm>
            <a:off x="-5827" y="5185025"/>
            <a:ext cx="12192000" cy="1687056"/>
            <a:chOff x="-5827" y="5185025"/>
            <a:chExt cx="12192000" cy="1687056"/>
          </a:xfrm>
        </p:grpSpPr>
        <p:pic>
          <p:nvPicPr>
            <p:cNvPr id="20" name="图片 19"/>
            <p:cNvPicPr>
              <a:picLocks noChangeAspect="1"/>
            </p:cNvPicPr>
            <p:nvPr>
              <p:custDataLst>
                <p:tags r:id="rId1"/>
              </p:custDataLst>
            </p:nvPr>
          </p:nvPicPr>
          <p:blipFill rotWithShape="1">
            <a:blip r:embed="rId2" cstate="screen"/>
            <a:srcRect/>
            <a:stretch>
              <a:fillRect/>
            </a:stretch>
          </p:blipFill>
          <p:spPr>
            <a:xfrm>
              <a:off x="504888" y="5217573"/>
              <a:ext cx="10728102" cy="1496072"/>
            </a:xfrm>
            <a:prstGeom prst="rect">
              <a:avLst/>
            </a:prstGeom>
          </p:spPr>
        </p:pic>
        <p:pic>
          <p:nvPicPr>
            <p:cNvPr id="21" name="图片 20"/>
            <p:cNvPicPr>
              <a:picLocks noChangeAspect="1"/>
            </p:cNvPicPr>
            <p:nvPr>
              <p:custDataLst>
                <p:tags r:id="rId3"/>
              </p:custDataLst>
            </p:nvPr>
          </p:nvPicPr>
          <p:blipFill rotWithShape="1">
            <a:blip r:embed="rId4" cstate="screen"/>
            <a:srcRect l="-109"/>
            <a:stretch>
              <a:fillRect/>
            </a:stretch>
          </p:blipFill>
          <p:spPr>
            <a:xfrm>
              <a:off x="-5827" y="5185025"/>
              <a:ext cx="12192000" cy="1687056"/>
            </a:xfrm>
            <a:prstGeom prst="rect">
              <a:avLst/>
            </a:prstGeom>
          </p:spPr>
        </p:pic>
      </p:grpSp>
      <p:sp>
        <p:nvSpPr>
          <p:cNvPr id="22" name="圆角矩形 21"/>
          <p:cNvSpPr/>
          <p:nvPr>
            <p:custDataLst>
              <p:tags r:id="rId5"/>
            </p:custDataLst>
          </p:nvPr>
        </p:nvSpPr>
        <p:spPr>
          <a:xfrm>
            <a:off x="3334418" y="3829398"/>
            <a:ext cx="5603642" cy="888144"/>
          </a:xfrm>
          <a:prstGeom prst="roundRect">
            <a:avLst/>
          </a:prstGeom>
          <a:noFill/>
          <a:ln w="12700" cap="flat" cmpd="sng" algn="ctr">
            <a:noFill/>
            <a:prstDash val="solid"/>
            <a:miter lim="800000"/>
          </a:ln>
          <a:effectLst/>
        </p:spPr>
        <p:txBody>
          <a:bodyPr lIns="81693" tIns="40847" rIns="81693" bIns="40847" anchor="ctr"/>
          <a:lstStyle/>
          <a:p>
            <a:pPr algn="dist" defTabSz="685800">
              <a:defRPr/>
            </a:pPr>
            <a:r>
              <a:rPr lang="zh-CN" altLang="en-US" sz="3200" b="1" dirty="0">
                <a:solidFill>
                  <a:srgbClr val="3A9888"/>
                </a:solidFill>
                <a:latin typeface="Arial" panose="020B0604020202020204" pitchFamily="34" charset="0"/>
                <a:ea typeface="微软雅黑" panose="020B0503020204020204" charset="-122"/>
                <a:sym typeface="Arial" panose="020B0604020202020204" pitchFamily="34" charset="0"/>
              </a:rPr>
              <a:t>武昌区疾病预防控制中心</a:t>
            </a:r>
            <a:endParaRPr lang="zh-CN" altLang="en-US" sz="3200" b="1" dirty="0">
              <a:solidFill>
                <a:srgbClr val="3A9888"/>
              </a:solidFill>
              <a:latin typeface="Arial" panose="020B0604020202020204" pitchFamily="34" charset="0"/>
              <a:ea typeface="微软雅黑" panose="020B0503020204020204" charset="-122"/>
              <a:sym typeface="Arial" panose="020B0604020202020204" pitchFamily="34" charset="0"/>
            </a:endParaRPr>
          </a:p>
          <a:p>
            <a:pPr algn="ctr" defTabSz="685800">
              <a:defRPr/>
            </a:pPr>
            <a:r>
              <a:rPr lang="zh-CN" altLang="en-US" sz="3200" b="1" dirty="0">
                <a:solidFill>
                  <a:srgbClr val="3A9888"/>
                </a:solidFill>
                <a:latin typeface="Arial" panose="020B0604020202020204" pitchFamily="34" charset="0"/>
                <a:ea typeface="微软雅黑" panose="020B0503020204020204" charset="-122"/>
                <a:sym typeface="Arial" panose="020B0604020202020204" pitchFamily="34" charset="0"/>
              </a:rPr>
              <a:t>疾</a:t>
            </a:r>
            <a:r>
              <a:rPr lang="en-US" altLang="zh-CN" sz="3200" b="1" dirty="0">
                <a:solidFill>
                  <a:srgbClr val="3A9888"/>
                </a:solidFill>
                <a:latin typeface="Arial" panose="020B0604020202020204" pitchFamily="34" charset="0"/>
                <a:ea typeface="微软雅黑" panose="020B0503020204020204" charset="-122"/>
                <a:sym typeface="Arial" panose="020B0604020202020204" pitchFamily="34" charset="0"/>
              </a:rPr>
              <a:t> </a:t>
            </a:r>
            <a:r>
              <a:rPr lang="zh-CN" altLang="en-US" sz="3200" b="1" dirty="0">
                <a:solidFill>
                  <a:srgbClr val="3A9888"/>
                </a:solidFill>
                <a:latin typeface="Arial" panose="020B0604020202020204" pitchFamily="34" charset="0"/>
                <a:ea typeface="微软雅黑" panose="020B0503020204020204" charset="-122"/>
                <a:sym typeface="Arial" panose="020B0604020202020204" pitchFamily="34" charset="0"/>
              </a:rPr>
              <a:t>控</a:t>
            </a:r>
            <a:r>
              <a:rPr lang="en-US" altLang="zh-CN" sz="3200" b="1" dirty="0">
                <a:solidFill>
                  <a:srgbClr val="3A9888"/>
                </a:solidFill>
                <a:latin typeface="Arial" panose="020B0604020202020204" pitchFamily="34" charset="0"/>
                <a:ea typeface="微软雅黑" panose="020B0503020204020204" charset="-122"/>
                <a:sym typeface="Arial" panose="020B0604020202020204" pitchFamily="34" charset="0"/>
              </a:rPr>
              <a:t> </a:t>
            </a:r>
            <a:r>
              <a:rPr lang="zh-CN" altLang="en-US" sz="3200" b="1" dirty="0">
                <a:solidFill>
                  <a:srgbClr val="3A9888"/>
                </a:solidFill>
                <a:latin typeface="Arial" panose="020B0604020202020204" pitchFamily="34" charset="0"/>
                <a:ea typeface="微软雅黑" panose="020B0503020204020204" charset="-122"/>
                <a:sym typeface="Arial" panose="020B0604020202020204" pitchFamily="34" charset="0"/>
              </a:rPr>
              <a:t>科</a:t>
            </a:r>
            <a:endParaRPr lang="zh-CN" altLang="en-US" sz="3200" b="1" dirty="0">
              <a:solidFill>
                <a:srgbClr val="3A9888"/>
              </a:solidFill>
              <a:latin typeface="Arial" panose="020B0604020202020204" pitchFamily="34" charset="0"/>
              <a:ea typeface="微软雅黑" panose="020B0503020204020204" charset="-122"/>
              <a:sym typeface="Arial" panose="020B0604020202020204" pitchFamily="34" charset="0"/>
            </a:endParaRPr>
          </a:p>
        </p:txBody>
      </p:sp>
      <p:grpSp>
        <p:nvGrpSpPr>
          <p:cNvPr id="37" name="组合 36"/>
          <p:cNvGrpSpPr/>
          <p:nvPr/>
        </p:nvGrpSpPr>
        <p:grpSpPr>
          <a:xfrm>
            <a:off x="15478" y="-12879"/>
            <a:ext cx="12241522" cy="1352010"/>
            <a:chOff x="15478" y="-12879"/>
            <a:chExt cx="12241522" cy="1352010"/>
          </a:xfrm>
        </p:grpSpPr>
        <p:pic>
          <p:nvPicPr>
            <p:cNvPr id="39" name="图片 38"/>
            <p:cNvPicPr>
              <a:picLocks noChangeAspect="1"/>
            </p:cNvPicPr>
            <p:nvPr>
              <p:custDataLst>
                <p:tags r:id="rId6"/>
              </p:custDataLst>
            </p:nvPr>
          </p:nvPicPr>
          <p:blipFill rotWithShape="1">
            <a:blip r:embed="rId7" cstate="screen"/>
            <a:srcRect/>
            <a:stretch>
              <a:fillRect/>
            </a:stretch>
          </p:blipFill>
          <p:spPr>
            <a:xfrm>
              <a:off x="7559899" y="-12879"/>
              <a:ext cx="3979572" cy="1352010"/>
            </a:xfrm>
            <a:prstGeom prst="rect">
              <a:avLst/>
            </a:prstGeom>
          </p:spPr>
        </p:pic>
        <p:pic>
          <p:nvPicPr>
            <p:cNvPr id="45" name="图片 44"/>
            <p:cNvPicPr>
              <a:picLocks noChangeAspect="1"/>
            </p:cNvPicPr>
            <p:nvPr>
              <p:custDataLst>
                <p:tags r:id="rId8"/>
              </p:custDataLst>
            </p:nvPr>
          </p:nvPicPr>
          <p:blipFill rotWithShape="1">
            <a:blip r:embed="rId9" cstate="screen"/>
            <a:srcRect r="-217"/>
            <a:stretch>
              <a:fillRect/>
            </a:stretch>
          </p:blipFill>
          <p:spPr>
            <a:xfrm>
              <a:off x="15478" y="-12879"/>
              <a:ext cx="12241522" cy="1184856"/>
            </a:xfrm>
            <a:prstGeom prst="rect">
              <a:avLst/>
            </a:prstGeom>
          </p:spPr>
        </p:pic>
      </p:grpSp>
      <p:pic>
        <p:nvPicPr>
          <p:cNvPr id="46" name="图片 45"/>
          <p:cNvPicPr>
            <a:picLocks noChangeAspect="1"/>
          </p:cNvPicPr>
          <p:nvPr>
            <p:custDataLst>
              <p:tags r:id="rId10"/>
            </p:custDataLst>
          </p:nvPr>
        </p:nvPicPr>
        <p:blipFill rotWithShape="1">
          <a:blip r:embed="rId11" cstate="screen"/>
          <a:srcRect b="-3"/>
          <a:stretch>
            <a:fillRect/>
          </a:stretch>
        </p:blipFill>
        <p:spPr>
          <a:xfrm>
            <a:off x="160517" y="5396248"/>
            <a:ext cx="3252384" cy="1509510"/>
          </a:xfrm>
          <a:prstGeom prst="rect">
            <a:avLst/>
          </a:prstGeom>
        </p:spPr>
      </p:pic>
      <p:pic>
        <p:nvPicPr>
          <p:cNvPr id="50" name="图片 49"/>
          <p:cNvPicPr>
            <a:picLocks noChangeAspect="1"/>
          </p:cNvPicPr>
          <p:nvPr>
            <p:custDataLst>
              <p:tags r:id="rId12"/>
            </p:custDataLst>
          </p:nvPr>
        </p:nvPicPr>
        <p:blipFill rotWithShape="1">
          <a:blip r:embed="rId13" cstate="screen"/>
          <a:srcRect r="-26732" b="-2632"/>
          <a:stretch>
            <a:fillRect/>
          </a:stretch>
        </p:blipFill>
        <p:spPr>
          <a:xfrm>
            <a:off x="9100133" y="5411202"/>
            <a:ext cx="3252384" cy="1509510"/>
          </a:xfrm>
          <a:prstGeom prst="rect">
            <a:avLst/>
          </a:prstGeom>
        </p:spPr>
      </p:pic>
      <p:pic>
        <p:nvPicPr>
          <p:cNvPr id="51" name="图片 50"/>
          <p:cNvPicPr>
            <a:picLocks noChangeAspect="1"/>
          </p:cNvPicPr>
          <p:nvPr>
            <p:custDataLst>
              <p:tags r:id="rId14"/>
            </p:custDataLst>
          </p:nvPr>
        </p:nvPicPr>
        <p:blipFill rotWithShape="1">
          <a:blip r:embed="rId15" cstate="screen"/>
          <a:srcRect/>
          <a:stretch>
            <a:fillRect/>
          </a:stretch>
        </p:blipFill>
        <p:spPr>
          <a:xfrm>
            <a:off x="9450961" y="1616536"/>
            <a:ext cx="2679401" cy="3618102"/>
          </a:xfrm>
          <a:prstGeom prst="rect">
            <a:avLst/>
          </a:prstGeom>
        </p:spPr>
      </p:pic>
      <p:pic>
        <p:nvPicPr>
          <p:cNvPr id="52" name="图片 51"/>
          <p:cNvPicPr>
            <a:picLocks noChangeAspect="1"/>
          </p:cNvPicPr>
          <p:nvPr>
            <p:custDataLst>
              <p:tags r:id="rId16"/>
            </p:custDataLst>
          </p:nvPr>
        </p:nvPicPr>
        <p:blipFill rotWithShape="1">
          <a:blip r:embed="rId17" cstate="screen"/>
          <a:srcRect b="-3359"/>
          <a:stretch>
            <a:fillRect/>
          </a:stretch>
        </p:blipFill>
        <p:spPr>
          <a:xfrm>
            <a:off x="-23670" y="669182"/>
            <a:ext cx="2490469" cy="3362979"/>
          </a:xfrm>
          <a:prstGeom prst="rect">
            <a:avLst/>
          </a:prstGeom>
        </p:spPr>
      </p:pic>
      <p:pic>
        <p:nvPicPr>
          <p:cNvPr id="53" name="图片 52"/>
          <p:cNvPicPr>
            <a:picLocks noChangeAspect="1"/>
          </p:cNvPicPr>
          <p:nvPr>
            <p:custDataLst>
              <p:tags r:id="rId18"/>
            </p:custDataLst>
          </p:nvPr>
        </p:nvPicPr>
        <p:blipFill>
          <a:blip r:embed="rId19" cstate="screen"/>
          <a:stretch>
            <a:fillRect/>
          </a:stretch>
        </p:blipFill>
        <p:spPr>
          <a:xfrm rot="21325899">
            <a:off x="4813005" y="4522097"/>
            <a:ext cx="2887023" cy="2887023"/>
          </a:xfrm>
          <a:prstGeom prst="rect">
            <a:avLst/>
          </a:prstGeom>
        </p:spPr>
      </p:pic>
      <p:sp>
        <p:nvSpPr>
          <p:cNvPr id="60" name="椭圆 26"/>
          <p:cNvSpPr/>
          <p:nvPr>
            <p:custDataLst>
              <p:tags r:id="rId20"/>
            </p:custDataLst>
          </p:nvPr>
        </p:nvSpPr>
        <p:spPr>
          <a:xfrm>
            <a:off x="2343785" y="2049780"/>
            <a:ext cx="7647940" cy="1003300"/>
          </a:xfrm>
          <a:prstGeom prst="roundRect">
            <a:avLst>
              <a:gd name="adj" fmla="val 12855"/>
            </a:avLst>
          </a:prstGeom>
          <a:solidFill>
            <a:srgbClr val="3A9888"/>
          </a:soli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rtlCol="0" anchor="ctr"/>
          <a:lstStyle/>
          <a:p>
            <a:pPr algn="ctr">
              <a:defRPr/>
            </a:pPr>
            <a:endParaRPr lang="zh-CN" altLang="en-US" kern="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7" name="标题 56"/>
          <p:cNvSpPr>
            <a:spLocks noGrp="1"/>
          </p:cNvSpPr>
          <p:nvPr>
            <p:ph type="ctrTitle"/>
            <p:custDataLst>
              <p:tags r:id="rId21"/>
            </p:custDataLst>
          </p:nvPr>
        </p:nvSpPr>
        <p:spPr>
          <a:xfrm>
            <a:off x="2280285" y="2052320"/>
            <a:ext cx="7712075" cy="1066800"/>
          </a:xfrm>
        </p:spPr>
        <p:txBody>
          <a:bodyPr/>
          <a:p>
            <a:pPr algn="dist"/>
            <a:r>
              <a:rPr lang="zh-CN" altLang="en-US" sz="4800" b="1" dirty="0">
                <a:ln/>
                <a:gradFill>
                  <a:gsLst>
                    <a:gs pos="50000">
                      <a:schemeClr val="accent3"/>
                    </a:gs>
                    <a:gs pos="0">
                      <a:schemeClr val="accent3">
                        <a:lumMod val="25000"/>
                        <a:lumOff val="75000"/>
                      </a:schemeClr>
                    </a:gs>
                    <a:gs pos="100000">
                      <a:schemeClr val="accent3">
                        <a:lumMod val="85000"/>
                      </a:schemeClr>
                    </a:gs>
                  </a:gsLst>
                  <a:lin ang="5400000" scaled="1"/>
                </a:gradFill>
                <a:effectLst>
                  <a:reflection blurRad="6350" stA="53000" endA="300" endPos="35500" dir="5400000" sy="-90000" algn="bl" rotWithShape="0"/>
                </a:effectLst>
                <a:latin typeface="华文彩云" panose="02010800040101010101" charset="-122"/>
                <a:ea typeface="华文彩云" panose="02010800040101010101" charset="-122"/>
                <a:sym typeface="+mn-ea"/>
              </a:rPr>
              <a:t>百日咳防治宣传</a:t>
            </a:r>
            <a:endParaRPr lang="zh-CN" altLang="en-US" sz="4800" b="1" dirty="0">
              <a:ln/>
              <a:gradFill>
                <a:gsLst>
                  <a:gs pos="50000">
                    <a:schemeClr val="accent3"/>
                  </a:gs>
                  <a:gs pos="0">
                    <a:schemeClr val="accent3">
                      <a:lumMod val="25000"/>
                      <a:lumOff val="75000"/>
                    </a:schemeClr>
                  </a:gs>
                  <a:gs pos="100000">
                    <a:schemeClr val="accent3">
                      <a:lumMod val="85000"/>
                    </a:schemeClr>
                  </a:gs>
                </a:gsLst>
                <a:lin ang="5400000" scaled="1"/>
              </a:gradFill>
              <a:effectLst>
                <a:reflection blurRad="6350" stA="53000" endA="300" endPos="35500" dir="5400000" sy="-90000" algn="bl" rotWithShape="0"/>
              </a:effectLst>
              <a:latin typeface="华文彩云" panose="02010800040101010101" charset="-122"/>
              <a:ea typeface="华文彩云" panose="020108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par>
                                <p:cTn id="21" presetID="2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par>
                                <p:cTn id="27" presetID="22" presetClass="entr" presetSubtype="4"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down)">
                                      <p:cBhvr>
                                        <p:cTn id="29" dur="500"/>
                                        <p:tgtEl>
                                          <p:spTgt spid="50"/>
                                        </p:tgtEl>
                                      </p:cBhvr>
                                    </p:animEffect>
                                  </p:childTnLst>
                                </p:cTn>
                              </p:par>
                              <p:par>
                                <p:cTn id="30" presetID="22" presetClass="entr" presetSubtype="8" fill="hold" grpId="0"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811040" y="643764"/>
            <a:ext cx="2374424" cy="1589643"/>
            <a:chOff x="5984215" y="2978023"/>
            <a:chExt cx="2374424" cy="1589643"/>
          </a:xfrm>
        </p:grpSpPr>
        <p:sp>
          <p:nvSpPr>
            <p:cNvPr id="18" name="六边形 17"/>
            <p:cNvSpPr/>
            <p:nvPr>
              <p:custDataLst>
                <p:tags r:id="rId1"/>
              </p:custDataLst>
            </p:nvPr>
          </p:nvSpPr>
          <p:spPr>
            <a:xfrm flipH="1">
              <a:off x="5984215" y="2978023"/>
              <a:ext cx="2374424" cy="1589643"/>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 name="TextBox 2"/>
            <p:cNvSpPr txBox="1"/>
            <p:nvPr>
              <p:custDataLst>
                <p:tags r:id="rId2"/>
              </p:custDataLst>
            </p:nvPr>
          </p:nvSpPr>
          <p:spPr>
            <a:xfrm>
              <a:off x="6089513" y="3531011"/>
              <a:ext cx="2164080" cy="491490"/>
            </a:xfrm>
            <a:prstGeom prst="rect">
              <a:avLst/>
            </a:prstGeom>
            <a:noFill/>
          </p:spPr>
          <p:txBody>
            <a:bodyPr wrap="none" rtlCol="0">
              <a:spAutoFit/>
            </a:bodyPr>
            <a:p>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什么是百日咳</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26" name="TextBox 41"/>
          <p:cNvSpPr txBox="1"/>
          <p:nvPr>
            <p:custDataLst>
              <p:tags r:id="rId3"/>
            </p:custDataLst>
          </p:nvPr>
        </p:nvSpPr>
        <p:spPr>
          <a:xfrm>
            <a:off x="4149090" y="643890"/>
            <a:ext cx="7774305" cy="4443095"/>
          </a:xfrm>
          <a:prstGeom prst="rect">
            <a:avLst/>
          </a:prstGeom>
          <a:noFill/>
        </p:spPr>
        <p:txBody>
          <a:bodyPr wrap="square" rtlCol="0">
            <a:noAutofit/>
          </a:bodyPr>
          <a:p>
            <a:pPr>
              <a:lnSpc>
                <a:spcPct val="130000"/>
              </a:lnSpc>
              <a:buClrTx/>
              <a:buSzTx/>
              <a:buFontTx/>
            </a:pPr>
            <a:r>
              <a:rPr lang="en-US" altLang="zh-CN" sz="2400" b="1" dirty="0">
                <a:solidFill>
                  <a:srgbClr val="3A9888"/>
                </a:solidFill>
                <a:latin typeface="Arial" panose="020B0604020202020204" pitchFamily="34" charset="0"/>
                <a:ea typeface="微软雅黑" panose="020B0503020204020204" charset="-122"/>
                <a:sym typeface="+mn-ea"/>
              </a:rPr>
              <a:t>        </a:t>
            </a:r>
            <a:r>
              <a:rPr lang="zh-CN" altLang="en-US" sz="2400" b="1" dirty="0">
                <a:solidFill>
                  <a:srgbClr val="3A9888"/>
                </a:solidFill>
                <a:latin typeface="Arial" panose="020B0604020202020204" pitchFamily="34" charset="0"/>
                <a:ea typeface="微软雅黑" panose="020B0503020204020204" charset="-122"/>
                <a:sym typeface="+mn-ea"/>
              </a:rPr>
              <a:t>百日咳是</a:t>
            </a:r>
            <a:r>
              <a:rPr lang="zh-CN" altLang="en-US" sz="2400" b="1" dirty="0">
                <a:solidFill>
                  <a:srgbClr val="3A9888"/>
                </a:solidFill>
                <a:latin typeface="Arial" panose="020B0604020202020204" pitchFamily="34" charset="0"/>
                <a:ea typeface="微软雅黑" panose="020B0503020204020204" charset="-122"/>
                <a:sym typeface="+mn-ea"/>
              </a:rPr>
              <a:t>由百日咳鲍特菌（Bordetella Pertussis）感染引起的急性呼吸道传染病。传染性强，病程较长，主要通过呼吸道飞沫传播。</a:t>
            </a:r>
            <a:endParaRPr lang="zh-CN" altLang="en-US" sz="2400" b="1" dirty="0">
              <a:solidFill>
                <a:srgbClr val="3A9888"/>
              </a:solidFill>
              <a:latin typeface="Arial" panose="020B0604020202020204" pitchFamily="34" charset="0"/>
              <a:ea typeface="微软雅黑" panose="020B0503020204020204" charset="-122"/>
              <a:sym typeface="+mn-ea"/>
            </a:endParaRPr>
          </a:p>
          <a:p>
            <a:pPr>
              <a:lnSpc>
                <a:spcPct val="130000"/>
              </a:lnSpc>
              <a:buClrTx/>
              <a:buSzTx/>
              <a:buFontTx/>
            </a:pPr>
            <a:r>
              <a:rPr lang="en-US" altLang="zh-CN" sz="2400" b="1" dirty="0">
                <a:solidFill>
                  <a:srgbClr val="3A9888"/>
                </a:solidFill>
                <a:latin typeface="Arial" panose="020B0604020202020204" pitchFamily="34" charset="0"/>
                <a:ea typeface="微软雅黑" panose="020B0503020204020204" charset="-122"/>
                <a:sym typeface="+mn-ea"/>
              </a:rPr>
              <a:t>        </a:t>
            </a:r>
            <a:r>
              <a:rPr lang="zh-CN" altLang="en-US" sz="2400" b="1" dirty="0">
                <a:solidFill>
                  <a:srgbClr val="3A9888"/>
                </a:solidFill>
                <a:latin typeface="Arial" panose="020B0604020202020204" pitchFamily="34" charset="0"/>
                <a:ea typeface="微软雅黑" panose="020B0503020204020204" charset="-122"/>
                <a:sym typeface="+mn-ea"/>
              </a:rPr>
              <a:t>在我国将该病归属于法定乙类传染病。该病曾是全球儿童发病和死亡的重要原因之一，不过，自疫苗成功研发和推广后，发病率一度下降。随着疫苗广泛接种，百日咳进入极低流行状态，20世纪30年代到80年代报告的病例数减少了99%以上。</a:t>
            </a:r>
            <a:endParaRPr lang="zh-CN" altLang="en-US" sz="2400" b="1" dirty="0">
              <a:solidFill>
                <a:srgbClr val="3A9888"/>
              </a:solidFill>
              <a:latin typeface="Arial" panose="020B0604020202020204" pitchFamily="34" charset="0"/>
              <a:ea typeface="微软雅黑" panose="020B0503020204020204" charset="-122"/>
              <a:sym typeface="+mn-ea"/>
            </a:endParaRPr>
          </a:p>
        </p:txBody>
      </p:sp>
      <p:pic>
        <p:nvPicPr>
          <p:cNvPr id="2" name="图片 1"/>
          <p:cNvPicPr>
            <a:picLocks noChangeAspect="1"/>
          </p:cNvPicPr>
          <p:nvPr/>
        </p:nvPicPr>
        <p:blipFill>
          <a:blip r:embed="rId4"/>
          <a:stretch>
            <a:fillRect/>
          </a:stretch>
        </p:blipFill>
        <p:spPr>
          <a:xfrm>
            <a:off x="0" y="3695700"/>
            <a:ext cx="4154170" cy="2954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000" fill="hold">
                                          <p:stCondLst>
                                            <p:cond delay="0"/>
                                          </p:stCondLst>
                                        </p:cTn>
                                        <p:tgtEl>
                                          <p:spTgt spid="26"/>
                                        </p:tgtEl>
                                        <p:attrNameLst>
                                          <p:attrName>style.visibility</p:attrName>
                                        </p:attrNameLst>
                                      </p:cBhvr>
                                      <p:to>
                                        <p:strVal val="visible"/>
                                      </p:to>
                                    </p:set>
                                    <p:animEffect transition="in" filter="randombar(horizontal)">
                                      <p:cBhvr>
                                        <p:cTn id="1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1859425" y="175769"/>
            <a:ext cx="2374424" cy="1589643"/>
            <a:chOff x="5984215" y="3347593"/>
            <a:chExt cx="2374424" cy="1589643"/>
          </a:xfrm>
        </p:grpSpPr>
        <p:sp>
          <p:nvSpPr>
            <p:cNvPr id="18" name="六边形 17"/>
            <p:cNvSpPr/>
            <p:nvPr>
              <p:custDataLst>
                <p:tags r:id="rId1"/>
              </p:custDataLst>
            </p:nvPr>
          </p:nvSpPr>
          <p:spPr>
            <a:xfrm flipH="1">
              <a:off x="5984215" y="3347593"/>
              <a:ext cx="2374424" cy="1589643"/>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 name="TextBox 2"/>
            <p:cNvSpPr txBox="1"/>
            <p:nvPr>
              <p:custDataLst>
                <p:tags r:id="rId2"/>
              </p:custDataLst>
            </p:nvPr>
          </p:nvSpPr>
          <p:spPr>
            <a:xfrm>
              <a:off x="6089513" y="3896136"/>
              <a:ext cx="2164080" cy="491490"/>
            </a:xfrm>
            <a:prstGeom prst="rect">
              <a:avLst/>
            </a:prstGeom>
            <a:noFill/>
          </p:spPr>
          <p:txBody>
            <a:bodyPr wrap="none" rtlCol="0">
              <a:spAutoFit/>
            </a:bodyPr>
            <a:p>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a:t>
              </a:r>
              <a:r>
                <a:rPr lang="en-US" altLang="zh-CN" sz="2600" b="1"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2600" b="1" dirty="0">
                  <a:solidFill>
                    <a:schemeClr val="bg1"/>
                  </a:solidFill>
                  <a:latin typeface="Arial" panose="020B0604020202020204" pitchFamily="34" charset="0"/>
                  <a:ea typeface="微软雅黑" panose="020B0503020204020204" charset="-122"/>
                  <a:sym typeface="Arial" panose="020B0604020202020204" pitchFamily="34" charset="0"/>
                </a:rPr>
                <a:t>重现</a:t>
              </a:r>
              <a:r>
                <a:rPr lang="en-US" altLang="zh-CN" sz="2600" b="1"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26" name="TextBox 41"/>
          <p:cNvSpPr txBox="1"/>
          <p:nvPr>
            <p:custDataLst>
              <p:tags r:id="rId3"/>
            </p:custDataLst>
          </p:nvPr>
        </p:nvSpPr>
        <p:spPr>
          <a:xfrm>
            <a:off x="314325" y="1705610"/>
            <a:ext cx="5782310" cy="5017770"/>
          </a:xfrm>
          <a:prstGeom prst="rect">
            <a:avLst/>
          </a:prstGeom>
          <a:noFill/>
        </p:spPr>
        <p:txBody>
          <a:bodyPr wrap="square" rtlCol="0">
            <a:noAutofit/>
          </a:bodyPr>
          <a:p>
            <a:pPr>
              <a:lnSpc>
                <a:spcPct val="130000"/>
              </a:lnSpc>
              <a:buClrTx/>
              <a:buSzTx/>
              <a:buFontTx/>
            </a:pPr>
            <a:r>
              <a:rPr lang="en-US" altLang="zh-CN"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但进入二十一世纪后，全球多国</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百日咳“重现”</a:t>
            </a:r>
            <a:r>
              <a:rPr sz="2000" b="1" dirty="0">
                <a:solidFill>
                  <a:srgbClr val="3A9888"/>
                </a:solidFill>
                <a:latin typeface="Arial" panose="020B0604020202020204" pitchFamily="34" charset="0"/>
                <a:ea typeface="微软雅黑" panose="020B0503020204020204" charset="-122"/>
                <a:sym typeface="+mn-ea"/>
              </a:rPr>
              <a:t>。2004年、2005年、2010年、2012年、2014年，美国先后发生多次大规模百日咳疫情，其中2012年华盛顿州百日咳流行期间发病率高达37.5/10万，与前一年相比升高了13倍。加拿大、澳大利亚、新西兰、日本等国家同样有百日咳发病数激增的报道。</a:t>
            </a:r>
            <a:endParaRPr sz="2000" b="1" dirty="0">
              <a:solidFill>
                <a:srgbClr val="3A9888"/>
              </a:solidFill>
              <a:latin typeface="Arial" panose="020B0604020202020204" pitchFamily="34" charset="0"/>
              <a:ea typeface="微软雅黑" panose="020B0503020204020204" charset="-122"/>
              <a:sym typeface="+mn-ea"/>
            </a:endParaRPr>
          </a:p>
          <a:p>
            <a:pPr>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近年来，我国百日咳发病数也在维持数十年的低水平后呈现回升趋势，2017年全国报告百日咳病例开始超过1万例，此后一年一个台阶，2018年超2万例，2019年超3万例。新冠肺炎疫情后回落，2020~2022年累计报告15798例。</a:t>
            </a:r>
            <a:endParaRPr sz="2000" b="1" dirty="0">
              <a:solidFill>
                <a:srgbClr val="3A9888"/>
              </a:solidFill>
              <a:latin typeface="Arial" panose="020B0604020202020204" pitchFamily="34" charset="0"/>
              <a:ea typeface="微软雅黑" panose="020B0503020204020204" charset="-122"/>
              <a:sym typeface="+mn-ea"/>
            </a:endParaRPr>
          </a:p>
        </p:txBody>
      </p:sp>
      <p:pic>
        <p:nvPicPr>
          <p:cNvPr id="3" name="图片 2"/>
          <p:cNvPicPr>
            <a:picLocks noChangeAspect="1"/>
          </p:cNvPicPr>
          <p:nvPr/>
        </p:nvPicPr>
        <p:blipFill>
          <a:blip r:embed="rId4"/>
          <a:stretch>
            <a:fillRect/>
          </a:stretch>
        </p:blipFill>
        <p:spPr>
          <a:xfrm>
            <a:off x="6320155" y="1934845"/>
            <a:ext cx="5769610" cy="3671570"/>
          </a:xfrm>
          <a:prstGeom prst="rect">
            <a:avLst/>
          </a:prstGeom>
        </p:spPr>
      </p:pic>
      <p:sp>
        <p:nvSpPr>
          <p:cNvPr id="4" name="文本框 3"/>
          <p:cNvSpPr txBox="1"/>
          <p:nvPr/>
        </p:nvSpPr>
        <p:spPr>
          <a:xfrm>
            <a:off x="6603365" y="5880735"/>
            <a:ext cx="5089525" cy="737235"/>
          </a:xfrm>
          <a:prstGeom prst="rect">
            <a:avLst/>
          </a:prstGeom>
          <a:noFill/>
        </p:spPr>
        <p:txBody>
          <a:bodyPr wrap="square" rtlCol="0" anchor="t">
            <a:spAutoFit/>
          </a:bodyPr>
          <a:p>
            <a:r>
              <a:rPr lang="en-US" sz="1400" b="1" dirty="0">
                <a:solidFill>
                  <a:srgbClr val="3A9888"/>
                </a:solidFill>
                <a:latin typeface="Arial" panose="020B0604020202020204" pitchFamily="34" charset="0"/>
                <a:ea typeface="微软雅黑" panose="020B0503020204020204" charset="-122"/>
              </a:rPr>
              <a:t>       </a:t>
            </a:r>
            <a:r>
              <a:rPr sz="1400" b="1" dirty="0">
                <a:solidFill>
                  <a:srgbClr val="3A9888"/>
                </a:solidFill>
                <a:latin typeface="Arial" panose="020B0604020202020204" pitchFamily="34" charset="0"/>
                <a:ea typeface="微软雅黑" panose="020B0503020204020204" charset="-122"/>
              </a:rPr>
              <a:t>对近15年全国百日咳病例报告情况进行统计分析，除2020-2022年受新冠疫情防控影响，全国百日咳报告病例数呈明显上升趋势，如</a:t>
            </a:r>
            <a:r>
              <a:rPr lang="zh-CN" sz="1400" b="1" dirty="0">
                <a:solidFill>
                  <a:srgbClr val="3A9888"/>
                </a:solidFill>
                <a:latin typeface="Arial" panose="020B0604020202020204" pitchFamily="34" charset="0"/>
                <a:ea typeface="微软雅黑" panose="020B0503020204020204" charset="-122"/>
              </a:rPr>
              <a:t>上</a:t>
            </a:r>
            <a:r>
              <a:rPr sz="1400" b="1" dirty="0">
                <a:solidFill>
                  <a:srgbClr val="3A9888"/>
                </a:solidFill>
                <a:latin typeface="Arial" panose="020B0604020202020204" pitchFamily="34" charset="0"/>
                <a:ea typeface="微软雅黑" panose="020B0503020204020204" charset="-122"/>
              </a:rPr>
              <a:t>图。</a:t>
            </a:r>
            <a:r>
              <a:rPr lang="zh-CN" sz="1400" b="1" dirty="0">
                <a:solidFill>
                  <a:srgbClr val="3A9888"/>
                </a:solidFill>
                <a:latin typeface="Arial" panose="020B0604020202020204" pitchFamily="34" charset="0"/>
                <a:ea typeface="微软雅黑" panose="020B0503020204020204" charset="-122"/>
              </a:rPr>
              <a:t>（数据来自武汉市疾病预防控制中心）</a:t>
            </a:r>
            <a:endParaRPr lang="zh-CN" sz="1400" b="1" dirty="0">
              <a:solidFill>
                <a:srgbClr val="3A9888"/>
              </a:solidFill>
              <a:latin typeface="Arial" panose="020B0604020202020204" pitchFamily="34" charset="0"/>
              <a:ea typeface="微软雅黑" panose="020B0503020204020204" charset="-122"/>
            </a:endParaRPr>
          </a:p>
        </p:txBody>
      </p:sp>
      <p:pic>
        <p:nvPicPr>
          <p:cNvPr id="117" name="图片 116"/>
          <p:cNvPicPr/>
          <p:nvPr/>
        </p:nvPicPr>
        <p:blipFill>
          <a:blip r:embed="rId5"/>
          <a:stretch>
            <a:fillRect/>
          </a:stretch>
        </p:blipFill>
        <p:spPr>
          <a:xfrm>
            <a:off x="7974965" y="0"/>
            <a:ext cx="3126105" cy="18529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000" fill="hold">
                                          <p:stCondLst>
                                            <p:cond delay="0"/>
                                          </p:stCondLst>
                                        </p:cTn>
                                        <p:tgtEl>
                                          <p:spTgt spid="26"/>
                                        </p:tgtEl>
                                        <p:attrNameLst>
                                          <p:attrName>style.visibility</p:attrName>
                                        </p:attrNameLst>
                                      </p:cBhvr>
                                      <p:to>
                                        <p:strVal val="visible"/>
                                      </p:to>
                                    </p:set>
                                    <p:animEffect transition="in" filter="randombar(horizontal)">
                                      <p:cBhvr>
                                        <p:cTn id="13" dur="1000"/>
                                        <p:tgtEl>
                                          <p:spTgt spid="26"/>
                                        </p:tgtEl>
                                      </p:cBhvr>
                                    </p:animEffect>
                                  </p:childTnLst>
                                </p:cTn>
                              </p:par>
                              <p:par>
                                <p:cTn id="14" presetID="7" presetClass="entr" presetSubtype="4" fill="hold" nodeType="withEffect">
                                  <p:stCondLst>
                                    <p:cond delay="0"/>
                                  </p:stCondLst>
                                  <p:childTnLst>
                                    <p:set>
                                      <p:cBhvr>
                                        <p:cTn id="15" dur="2000" fill="hold">
                                          <p:stCondLst>
                                            <p:cond delay="0"/>
                                          </p:stCondLst>
                                        </p:cTn>
                                        <p:tgtEl>
                                          <p:spTgt spid="117"/>
                                        </p:tgtEl>
                                        <p:attrNameLst>
                                          <p:attrName>style.visibility</p:attrName>
                                        </p:attrNameLst>
                                      </p:cBhvr>
                                      <p:to>
                                        <p:strVal val="visible"/>
                                      </p:to>
                                    </p:set>
                                    <p:anim calcmode="lin" valueType="num">
                                      <p:cBhvr additive="base">
                                        <p:cTn id="16" dur="2000" fill="hold"/>
                                        <p:tgtEl>
                                          <p:spTgt spid="117"/>
                                        </p:tgtEl>
                                        <p:attrNameLst>
                                          <p:attrName>ppt_x</p:attrName>
                                        </p:attrNameLst>
                                      </p:cBhvr>
                                      <p:tavLst>
                                        <p:tav tm="0">
                                          <p:val>
                                            <p:strVal val="#ppt_x"/>
                                          </p:val>
                                        </p:tav>
                                        <p:tav tm="100000">
                                          <p:val>
                                            <p:strVal val="#ppt_x"/>
                                          </p:val>
                                        </p:tav>
                                      </p:tavLst>
                                    </p:anim>
                                    <p:anim calcmode="lin" valueType="num">
                                      <p:cBhvr additive="base">
                                        <p:cTn id="17" dur="2000" fill="hold"/>
                                        <p:tgtEl>
                                          <p:spTgt spid="117"/>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2000" fill="hold">
                                          <p:stCondLst>
                                            <p:cond delay="0"/>
                                          </p:stCondLst>
                                        </p:cTn>
                                        <p:tgtEl>
                                          <p:spTgt spid="3"/>
                                        </p:tgtEl>
                                        <p:attrNameLst>
                                          <p:attrName>style.visibility</p:attrName>
                                        </p:attrNameLst>
                                      </p:cBhvr>
                                      <p:to>
                                        <p:strVal val="visible"/>
                                      </p:to>
                                    </p:set>
                                    <p:anim calcmode="lin" valueType="num">
                                      <p:cBhvr additive="base">
                                        <p:cTn id="20" dur="2000" fill="hold"/>
                                        <p:tgtEl>
                                          <p:spTgt spid="3"/>
                                        </p:tgtEl>
                                        <p:attrNameLst>
                                          <p:attrName>ppt_x</p:attrName>
                                        </p:attrNameLst>
                                      </p:cBhvr>
                                      <p:tavLst>
                                        <p:tav tm="0">
                                          <p:val>
                                            <p:strVal val="#ppt_x"/>
                                          </p:val>
                                        </p:tav>
                                        <p:tav tm="100000">
                                          <p:val>
                                            <p:strVal val="#ppt_x"/>
                                          </p:val>
                                        </p:tav>
                                      </p:tavLst>
                                    </p:anim>
                                    <p:anim calcmode="lin" valueType="num">
                                      <p:cBhvr additive="base">
                                        <p:cTn id="21" dur="2000" fill="hold"/>
                                        <p:tgtEl>
                                          <p:spTgt spid="3"/>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2000"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ppt_x"/>
                                          </p:val>
                                        </p:tav>
                                        <p:tav tm="100000">
                                          <p:val>
                                            <p:strVal val="#ppt_x"/>
                                          </p:val>
                                        </p:tav>
                                      </p:tavLst>
                                    </p:anim>
                                    <p:anim calcmode="lin" valueType="num">
                                      <p:cBhvr additive="base">
                                        <p:cTn id="25"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0117455" y="285115"/>
            <a:ext cx="2074545" cy="2119630"/>
          </a:xfrm>
          <a:prstGeom prst="rect">
            <a:avLst/>
          </a:prstGeom>
        </p:spPr>
      </p:pic>
      <p:grpSp>
        <p:nvGrpSpPr>
          <p:cNvPr id="15" name="组合 14"/>
          <p:cNvGrpSpPr/>
          <p:nvPr/>
        </p:nvGrpSpPr>
        <p:grpSpPr>
          <a:xfrm>
            <a:off x="444010" y="643764"/>
            <a:ext cx="2374424" cy="1589643"/>
            <a:chOff x="5984215" y="2978023"/>
            <a:chExt cx="2374424" cy="1589643"/>
          </a:xfrm>
        </p:grpSpPr>
        <p:sp>
          <p:nvSpPr>
            <p:cNvPr id="18" name="六边形 17"/>
            <p:cNvSpPr/>
            <p:nvPr>
              <p:custDataLst>
                <p:tags r:id="rId2"/>
              </p:custDataLst>
            </p:nvPr>
          </p:nvSpPr>
          <p:spPr>
            <a:xfrm flipH="1">
              <a:off x="5984215" y="2978023"/>
              <a:ext cx="2374424" cy="1589643"/>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 name="TextBox 2"/>
            <p:cNvSpPr txBox="1"/>
            <p:nvPr>
              <p:custDataLst>
                <p:tags r:id="rId3"/>
              </p:custDataLst>
            </p:nvPr>
          </p:nvSpPr>
          <p:spPr>
            <a:xfrm>
              <a:off x="6419078" y="3347496"/>
              <a:ext cx="1503680" cy="891540"/>
            </a:xfrm>
            <a:prstGeom prst="rect">
              <a:avLst/>
            </a:prstGeom>
            <a:noFill/>
          </p:spPr>
          <p:txBody>
            <a:bodyPr wrap="none" rtlCol="0">
              <a:spAutoFit/>
            </a:bodyPr>
            <a:p>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百日咳的</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a:p>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易感染群</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26" name="TextBox 41"/>
          <p:cNvSpPr txBox="1"/>
          <p:nvPr>
            <p:custDataLst>
              <p:tags r:id="rId4"/>
            </p:custDataLst>
          </p:nvPr>
        </p:nvSpPr>
        <p:spPr>
          <a:xfrm>
            <a:off x="3319780" y="643890"/>
            <a:ext cx="7308850" cy="3629025"/>
          </a:xfrm>
          <a:prstGeom prst="rect">
            <a:avLst/>
          </a:prstGeom>
          <a:noFill/>
        </p:spPr>
        <p:txBody>
          <a:bodyPr wrap="square" rtlCol="0">
            <a:noAutofit/>
          </a:bodyPr>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人群对百日咳普遍易感，但</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婴幼儿</a:t>
            </a:r>
            <a:r>
              <a:rPr sz="2000" b="1" dirty="0">
                <a:solidFill>
                  <a:srgbClr val="3A9888"/>
                </a:solidFill>
                <a:latin typeface="Arial" panose="020B0604020202020204" pitchFamily="34" charset="0"/>
                <a:ea typeface="微软雅黑" panose="020B0503020204020204" charset="-122"/>
                <a:sym typeface="+mn-ea"/>
              </a:rPr>
              <a:t>更为敏感，特别是无免疫史的婴幼儿发病风险更高。</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成人或年龄较大的儿童感染百日咳后，其临床症状相对较轻。</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sz="2000" b="1" dirty="0">
                <a:solidFill>
                  <a:srgbClr val="3A9888"/>
                </a:solidFill>
                <a:latin typeface="Arial" panose="020B0604020202020204" pitchFamily="34" charset="0"/>
                <a:ea typeface="微软雅黑" panose="020B0503020204020204" charset="-122"/>
                <a:sym typeface="+mn-ea"/>
              </a:rPr>
              <a:t>患儿年龄越小，出现并发症和重症的风险越高，严重者甚至导致死亡。</a:t>
            </a:r>
            <a:endParaRPr sz="2000" b="1" dirty="0">
              <a:solidFill>
                <a:srgbClr val="3A9888"/>
              </a:solidFill>
              <a:latin typeface="Arial" panose="020B0604020202020204" pitchFamily="34" charset="0"/>
              <a:ea typeface="微软雅黑" panose="020B0503020204020204" charset="-122"/>
              <a:sym typeface="+mn-ea"/>
            </a:endParaRPr>
          </a:p>
        </p:txBody>
      </p:sp>
      <p:grpSp>
        <p:nvGrpSpPr>
          <p:cNvPr id="2" name="组合 1"/>
          <p:cNvGrpSpPr/>
          <p:nvPr/>
        </p:nvGrpSpPr>
        <p:grpSpPr>
          <a:xfrm>
            <a:off x="496715" y="3216784"/>
            <a:ext cx="2374424" cy="1589643"/>
            <a:chOff x="5984215" y="2978023"/>
            <a:chExt cx="2374424" cy="1589643"/>
          </a:xfrm>
        </p:grpSpPr>
        <p:sp>
          <p:nvSpPr>
            <p:cNvPr id="3" name="六边形 2"/>
            <p:cNvSpPr/>
            <p:nvPr>
              <p:custDataLst>
                <p:tags r:id="rId5"/>
              </p:custDataLst>
            </p:nvPr>
          </p:nvSpPr>
          <p:spPr>
            <a:xfrm flipH="1">
              <a:off x="5984215" y="2978023"/>
              <a:ext cx="2374424" cy="1589643"/>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 name="TextBox 2"/>
            <p:cNvSpPr txBox="1"/>
            <p:nvPr>
              <p:custDataLst>
                <p:tags r:id="rId6"/>
              </p:custDataLst>
            </p:nvPr>
          </p:nvSpPr>
          <p:spPr>
            <a:xfrm>
              <a:off x="6419078" y="3347496"/>
              <a:ext cx="1503680" cy="891540"/>
            </a:xfrm>
            <a:prstGeom prst="rect">
              <a:avLst/>
            </a:prstGeom>
            <a:noFill/>
          </p:spPr>
          <p:txBody>
            <a:bodyPr wrap="none" rtlCol="0">
              <a:spAutoFit/>
            </a:bodyPr>
            <a:p>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百日咳的</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a:p>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传播途径</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5" name="TextBox 41"/>
          <p:cNvSpPr txBox="1"/>
          <p:nvPr>
            <p:custDataLst>
              <p:tags r:id="rId7"/>
            </p:custDataLst>
          </p:nvPr>
        </p:nvSpPr>
        <p:spPr>
          <a:xfrm>
            <a:off x="3372485" y="3015615"/>
            <a:ext cx="7308850" cy="2886710"/>
          </a:xfrm>
          <a:prstGeom prst="rect">
            <a:avLst/>
          </a:prstGeom>
          <a:noFill/>
        </p:spPr>
        <p:txBody>
          <a:bodyPr wrap="square" rtlCol="0">
            <a:noAutofit/>
          </a:bodyPr>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人是百日咳鲍特菌的唯一宿主，百日咳患者、隐性感染者以及带菌者为传染源。</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百日咳鲍特菌主要通过飞沫传播，如患者咳嗽、打喷嚏等将细菌播散到空气中，易感者吸入带菌的飞沫而被感染。</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sz="2000" b="1" dirty="0">
                <a:solidFill>
                  <a:srgbClr val="3A9888"/>
                </a:solidFill>
                <a:latin typeface="Arial" panose="020B0604020202020204" pitchFamily="34" charset="0"/>
                <a:ea typeface="微软雅黑" panose="020B0503020204020204" charset="-122"/>
                <a:sym typeface="+mn-ea"/>
              </a:rPr>
              <a:t>      对婴幼儿来说，感染百日咳鲍特菌的父母或共同居住的人员，是其</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最主要的传染源</a:t>
            </a:r>
            <a:r>
              <a:rPr sz="2000" b="1" dirty="0">
                <a:solidFill>
                  <a:srgbClr val="3A9888"/>
                </a:solidFill>
                <a:latin typeface="Arial" panose="020B0604020202020204" pitchFamily="34" charset="0"/>
                <a:ea typeface="微软雅黑" panose="020B0503020204020204" charset="-122"/>
                <a:sym typeface="+mn-ea"/>
              </a:rPr>
              <a:t>。</a:t>
            </a:r>
            <a:endParaRPr sz="2000" b="1" dirty="0">
              <a:solidFill>
                <a:srgbClr val="3A9888"/>
              </a:solidFill>
              <a:latin typeface="Arial" panose="020B0604020202020204" pitchFamily="34" charset="0"/>
              <a:ea typeface="微软雅黑" panose="020B0503020204020204" charset="-122"/>
              <a:sym typeface="+mn-ea"/>
            </a:endParaRPr>
          </a:p>
        </p:txBody>
      </p:sp>
      <p:pic>
        <p:nvPicPr>
          <p:cNvPr id="7" name="图片 6"/>
          <p:cNvPicPr>
            <a:picLocks noChangeAspect="1"/>
          </p:cNvPicPr>
          <p:nvPr/>
        </p:nvPicPr>
        <p:blipFill>
          <a:blip r:embed="rId8"/>
          <a:stretch>
            <a:fillRect/>
          </a:stretch>
        </p:blipFill>
        <p:spPr>
          <a:xfrm>
            <a:off x="4193540" y="2606040"/>
            <a:ext cx="4714875" cy="430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000" fill="hold">
                                          <p:stCondLst>
                                            <p:cond delay="0"/>
                                          </p:stCondLst>
                                        </p:cTn>
                                        <p:tgtEl>
                                          <p:spTgt spid="26"/>
                                        </p:tgtEl>
                                        <p:attrNameLst>
                                          <p:attrName>style.visibility</p:attrName>
                                        </p:attrNameLst>
                                      </p:cBhvr>
                                      <p:to>
                                        <p:strVal val="visible"/>
                                      </p:to>
                                    </p:set>
                                    <p:animEffect transition="in" filter="randombar(horizontal)">
                                      <p:cBhvr>
                                        <p:cTn id="13" dur="1000"/>
                                        <p:tgtEl>
                                          <p:spTgt spid="26"/>
                                        </p:tgtEl>
                                      </p:cBhvr>
                                    </p:animEffect>
                                  </p:childTnLst>
                                </p:cTn>
                              </p:par>
                              <p:par>
                                <p:cTn id="14" presetID="2" presetClass="entr" presetSubtype="2" fill="hold" nodeType="withEffect">
                                  <p:stCondLst>
                                    <p:cond delay="0"/>
                                  </p:stCondLst>
                                  <p:childTnLst>
                                    <p:set>
                                      <p:cBhvr>
                                        <p:cTn id="15" dur="1000"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randombar(horizontal)">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000"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ppt_x"/>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 name="组合 14"/>
          <p:cNvGrpSpPr/>
          <p:nvPr/>
        </p:nvGrpSpPr>
        <p:grpSpPr>
          <a:xfrm>
            <a:off x="706265" y="643764"/>
            <a:ext cx="2374424" cy="1589643"/>
            <a:chOff x="5984215" y="2978023"/>
            <a:chExt cx="2374424" cy="1589643"/>
          </a:xfrm>
        </p:grpSpPr>
        <p:sp>
          <p:nvSpPr>
            <p:cNvPr id="18" name="六边形 17"/>
            <p:cNvSpPr/>
            <p:nvPr>
              <p:custDataLst>
                <p:tags r:id="rId1"/>
              </p:custDataLst>
            </p:nvPr>
          </p:nvSpPr>
          <p:spPr>
            <a:xfrm flipH="1">
              <a:off x="5984215" y="2978023"/>
              <a:ext cx="2374424" cy="1589643"/>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9" name="TextBox 2"/>
            <p:cNvSpPr txBox="1"/>
            <p:nvPr>
              <p:custDataLst>
                <p:tags r:id="rId2"/>
              </p:custDataLst>
            </p:nvPr>
          </p:nvSpPr>
          <p:spPr>
            <a:xfrm>
              <a:off x="6349228" y="3347496"/>
              <a:ext cx="1833880" cy="891540"/>
            </a:xfrm>
            <a:prstGeom prst="rect">
              <a:avLst/>
            </a:prstGeom>
            <a:noFill/>
          </p:spPr>
          <p:txBody>
            <a:bodyPr wrap="none" rtlCol="0">
              <a:spAutoFit/>
            </a:bodyPr>
            <a:p>
              <a:pPr algn="l"/>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百日咳要咳</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一百天吗?</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26" name="TextBox 41"/>
          <p:cNvSpPr txBox="1"/>
          <p:nvPr>
            <p:custDataLst>
              <p:tags r:id="rId3"/>
            </p:custDataLst>
          </p:nvPr>
        </p:nvSpPr>
        <p:spPr>
          <a:xfrm>
            <a:off x="3616960" y="643890"/>
            <a:ext cx="7308850" cy="4740910"/>
          </a:xfrm>
          <a:prstGeom prst="rect">
            <a:avLst/>
          </a:prstGeom>
          <a:noFill/>
        </p:spPr>
        <p:txBody>
          <a:bodyPr wrap="square" rtlCol="0">
            <a:noAutofit/>
          </a:bodyPr>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百日咳的病程不一定是一百天，一般4至6周。若未进行抗感染治疗，其患病周期可长达2至3个月。</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发病初期</a:t>
            </a:r>
            <a:r>
              <a:rPr sz="2000" b="1" dirty="0">
                <a:solidFill>
                  <a:srgbClr val="3A9888"/>
                </a:solidFill>
                <a:latin typeface="Arial" panose="020B0604020202020204" pitchFamily="34" charset="0"/>
                <a:ea typeface="微软雅黑" panose="020B0503020204020204" charset="-122"/>
                <a:sym typeface="+mn-ea"/>
              </a:rPr>
              <a:t>有阵发性痉挛性咳嗽、打喷嚏、流涕、流泪等上呼吸道感染的表现。多无发热，或一过性发热。该阶段患者的排量达高峰，</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具有极强传染性</a:t>
            </a:r>
            <a:r>
              <a:rPr sz="2000" b="1" dirty="0">
                <a:solidFill>
                  <a:srgbClr val="3A9888"/>
                </a:solidFill>
                <a:latin typeface="Arial" panose="020B0604020202020204" pitchFamily="34" charset="0"/>
                <a:ea typeface="微软雅黑" panose="020B0503020204020204" charset="-122"/>
                <a:sym typeface="+mn-ea"/>
              </a:rPr>
              <a:t>。</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1至2周后，咳嗽会逐渐加重且频繁，进入</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痉咳期</a:t>
            </a:r>
            <a:r>
              <a:rPr sz="2000" b="1" dirty="0">
                <a:solidFill>
                  <a:srgbClr val="3A9888"/>
                </a:solidFill>
                <a:latin typeface="Arial" panose="020B0604020202020204" pitchFamily="34" charset="0"/>
                <a:ea typeface="微软雅黑" panose="020B0503020204020204" charset="-122"/>
                <a:sym typeface="+mn-ea"/>
              </a:rPr>
              <a:t>，临床典型症状为阵发性、痉挛性咳嗽，伴鸡鸣样吸气吼声。轻者一日数次，重者一日数十次，以夜间为多。</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目前研究发现越来越多的青少年和成人感染百日咳后没有典型的痉挛性咳嗽症状，部分婴儿(小于6月龄)可能出现</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发绀、气促、呼吸暂停等症状</a:t>
            </a:r>
            <a:r>
              <a:rPr sz="2000" b="1" dirty="0">
                <a:solidFill>
                  <a:srgbClr val="3A9888"/>
                </a:solidFill>
                <a:latin typeface="Arial" panose="020B0604020202020204" pitchFamily="34" charset="0"/>
                <a:ea typeface="微软雅黑" panose="020B0503020204020204" charset="-122"/>
                <a:sym typeface="+mn-ea"/>
              </a:rPr>
              <a:t>，甚至在部分婴儿中是为唯一表现。</a:t>
            </a:r>
            <a:endParaRPr sz="2000" b="1" dirty="0">
              <a:solidFill>
                <a:srgbClr val="3A9888"/>
              </a:solidFill>
              <a:latin typeface="Arial" panose="020B0604020202020204" pitchFamily="34" charset="0"/>
              <a:ea typeface="微软雅黑" panose="020B0503020204020204" charset="-122"/>
              <a:sym typeface="+mn-ea"/>
            </a:endParaRPr>
          </a:p>
        </p:txBody>
      </p:sp>
      <p:pic>
        <p:nvPicPr>
          <p:cNvPr id="3" name="图片 2" descr="微信图片_20240403094515"/>
          <p:cNvPicPr>
            <a:picLocks noChangeAspect="1"/>
          </p:cNvPicPr>
          <p:nvPr/>
        </p:nvPicPr>
        <p:blipFill>
          <a:blip r:embed="rId4"/>
          <a:stretch>
            <a:fillRect/>
          </a:stretch>
        </p:blipFill>
        <p:spPr>
          <a:xfrm>
            <a:off x="706120" y="2770505"/>
            <a:ext cx="2614930" cy="2614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000" fill="hold">
                                          <p:stCondLst>
                                            <p:cond delay="0"/>
                                          </p:stCondLst>
                                        </p:cTn>
                                        <p:tgtEl>
                                          <p:spTgt spid="26"/>
                                        </p:tgtEl>
                                        <p:attrNameLst>
                                          <p:attrName>style.visibility</p:attrName>
                                        </p:attrNameLst>
                                      </p:cBhvr>
                                      <p:to>
                                        <p:strVal val="visible"/>
                                      </p:to>
                                    </p:set>
                                    <p:animEffect transition="in" filter="randombar(horizontal)">
                                      <p:cBhvr>
                                        <p:cTn id="14" dur="1000"/>
                                        <p:tgtEl>
                                          <p:spTgt spid="26"/>
                                        </p:tgtEl>
                                      </p:cBhvr>
                                    </p:animEffec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020590" y="425324"/>
            <a:ext cx="2966720" cy="1719580"/>
            <a:chOff x="5984215" y="2978023"/>
            <a:chExt cx="2966720" cy="1719580"/>
          </a:xfrm>
        </p:grpSpPr>
        <p:sp>
          <p:nvSpPr>
            <p:cNvPr id="3" name="六边形 2"/>
            <p:cNvSpPr/>
            <p:nvPr>
              <p:custDataLst>
                <p:tags r:id="rId1"/>
              </p:custDataLst>
            </p:nvPr>
          </p:nvSpPr>
          <p:spPr>
            <a:xfrm flipH="1">
              <a:off x="5984215" y="2978023"/>
              <a:ext cx="2966720" cy="1719580"/>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 name="TextBox 2"/>
            <p:cNvSpPr txBox="1"/>
            <p:nvPr>
              <p:custDataLst>
                <p:tags r:id="rId2"/>
              </p:custDataLst>
            </p:nvPr>
          </p:nvSpPr>
          <p:spPr>
            <a:xfrm>
              <a:off x="6089513" y="3591971"/>
              <a:ext cx="2824480" cy="491490"/>
            </a:xfrm>
            <a:prstGeom prst="rect">
              <a:avLst/>
            </a:prstGeom>
            <a:noFill/>
          </p:spPr>
          <p:txBody>
            <a:bodyPr wrap="none" rtlCol="0">
              <a:spAutoFit/>
            </a:bodyPr>
            <a:p>
              <a:pPr algn="l"/>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百日咳有什么症状</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5" name="TextBox 41"/>
          <p:cNvSpPr txBox="1"/>
          <p:nvPr>
            <p:custDataLst>
              <p:tags r:id="rId3"/>
            </p:custDataLst>
          </p:nvPr>
        </p:nvSpPr>
        <p:spPr>
          <a:xfrm>
            <a:off x="5380990" y="372745"/>
            <a:ext cx="6811010" cy="3629025"/>
          </a:xfrm>
          <a:prstGeom prst="rect">
            <a:avLst/>
          </a:prstGeom>
          <a:noFill/>
        </p:spPr>
        <p:txBody>
          <a:bodyPr wrap="square" rtlCol="0">
            <a:noAutofit/>
          </a:bodyPr>
          <a:p>
            <a:pPr algn="ctr">
              <a:lnSpc>
                <a:spcPct val="130000"/>
              </a:lnSpc>
              <a:buClrTx/>
              <a:buSzTx/>
              <a:buFontTx/>
            </a:pPr>
            <a:r>
              <a:rPr sz="2000" b="1" dirty="0">
                <a:solidFill>
                  <a:srgbClr val="3A9888"/>
                </a:solidFill>
                <a:latin typeface="Arial" panose="020B0604020202020204" pitchFamily="34" charset="0"/>
                <a:ea typeface="微软雅黑" panose="020B0503020204020204" charset="-122"/>
                <a:sym typeface="+mn-ea"/>
              </a:rPr>
              <a:t>       </a:t>
            </a:r>
            <a:r>
              <a:rPr sz="2800" b="1" dirty="0">
                <a:solidFill>
                  <a:srgbClr val="3A9888"/>
                </a:solidFill>
                <a:latin typeface="Arial" panose="020B0604020202020204" pitchFamily="34" charset="0"/>
                <a:ea typeface="微软雅黑" panose="020B0503020204020204" charset="-122"/>
                <a:sym typeface="Arial" panose="020B0604020202020204" pitchFamily="34" charset="0"/>
              </a:rPr>
              <a:t>百日咳vs普通感冒</a:t>
            </a:r>
            <a:endParaRPr sz="2000" b="1" dirty="0">
              <a:solidFill>
                <a:srgbClr val="3A9888"/>
              </a:solidFill>
              <a:latin typeface="Arial" panose="020B0604020202020204" pitchFamily="34" charset="0"/>
              <a:ea typeface="微软雅黑" panose="020B0503020204020204" charset="-122"/>
              <a:sym typeface="Arial" panose="020B0604020202020204" pitchFamily="34" charset="0"/>
            </a:endParaRPr>
          </a:p>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百日咳的早期症状与普通感冒很类似，患病前1至2周可以仅有流涕、咳嗽等上呼吸道感染的症状，但可通过咳嗽声音与病程时间区别。</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sz="2000" b="1" dirty="0">
                <a:solidFill>
                  <a:srgbClr val="3A9888"/>
                </a:solidFill>
                <a:latin typeface="Arial" panose="020B0604020202020204" pitchFamily="34" charset="0"/>
                <a:ea typeface="微软雅黑" panose="020B0503020204020204" charset="-122"/>
                <a:sym typeface="+mn-ea"/>
              </a:rPr>
              <a:t>       百日咳的咳嗽为阵发性，</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痉挛性咳嗽</a:t>
            </a:r>
            <a:r>
              <a:rPr sz="2000" b="1" dirty="0">
                <a:solidFill>
                  <a:srgbClr val="3A9888"/>
                </a:solidFill>
                <a:latin typeface="Arial" panose="020B0604020202020204" pitchFamily="34" charset="0"/>
                <a:ea typeface="微软雅黑" panose="020B0503020204020204" charset="-122"/>
                <a:sym typeface="+mn-ea"/>
              </a:rPr>
              <a:t>，严重者咳嗽未伴有特殊的鸡鸣样吸气性吼声，病程相对比较长，可达数周甚至2个月左右。</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sz="2000" b="1" dirty="0">
                <a:solidFill>
                  <a:srgbClr val="3A9888"/>
                </a:solidFill>
                <a:latin typeface="Arial" panose="020B0604020202020204" pitchFamily="34" charset="0"/>
                <a:ea typeface="微软雅黑" panose="020B0503020204020204" charset="-122"/>
                <a:sym typeface="+mn-ea"/>
              </a:rPr>
              <a:t>       普通感冒多为间歇性咳嗽，排出呼吸道分泌物后，咳嗽会减轻或者消失，病程多为1至2周左右。</a:t>
            </a:r>
            <a:endParaRPr sz="2000" b="1" dirty="0">
              <a:solidFill>
                <a:srgbClr val="3A9888"/>
              </a:solidFill>
              <a:latin typeface="Arial" panose="020B0604020202020204" pitchFamily="34" charset="0"/>
              <a:ea typeface="微软雅黑" panose="020B0503020204020204" charset="-122"/>
              <a:sym typeface="+mn-ea"/>
            </a:endParaRPr>
          </a:p>
        </p:txBody>
      </p:sp>
      <p:sp>
        <p:nvSpPr>
          <p:cNvPr id="6" name="文本框 5"/>
          <p:cNvSpPr txBox="1"/>
          <p:nvPr/>
        </p:nvSpPr>
        <p:spPr>
          <a:xfrm>
            <a:off x="496570" y="2546985"/>
            <a:ext cx="4454525" cy="3492500"/>
          </a:xfrm>
          <a:prstGeom prst="rect">
            <a:avLst/>
          </a:prstGeom>
          <a:noFill/>
        </p:spPr>
        <p:txBody>
          <a:bodyPr wrap="square" rtlCol="0" anchor="t">
            <a:noAutofit/>
          </a:bodyPr>
          <a:p>
            <a:r>
              <a:rPr lang="en-US" sz="2000" b="1" dirty="0">
                <a:solidFill>
                  <a:srgbClr val="3A9888"/>
                </a:solidFill>
                <a:latin typeface="Arial" panose="020B0604020202020204" pitchFamily="34" charset="0"/>
                <a:ea typeface="微软雅黑" panose="020B0503020204020204" charset="-122"/>
              </a:rPr>
              <a:t>        </a:t>
            </a:r>
            <a:r>
              <a:rPr sz="2000" b="1" dirty="0">
                <a:solidFill>
                  <a:srgbClr val="3A9888"/>
                </a:solidFill>
                <a:latin typeface="Arial" panose="020B0604020202020204" pitchFamily="34" charset="0"/>
                <a:ea typeface="微软雅黑" panose="020B0503020204020204" charset="-122"/>
              </a:rPr>
              <a:t>当孩子咳嗽呈以下表现、同时又找不到其他明确原因时，就要特别警惕百日咳：</a:t>
            </a:r>
            <a:endParaRPr sz="2000" b="1" dirty="0">
              <a:solidFill>
                <a:srgbClr val="3A9888"/>
              </a:solidFill>
              <a:latin typeface="Arial" panose="020B0604020202020204" pitchFamily="34" charset="0"/>
              <a:ea typeface="微软雅黑" panose="020B0503020204020204" charset="-122"/>
            </a:endParaRPr>
          </a:p>
          <a:p>
            <a:r>
              <a:rPr lang="en-US" sz="2000" b="1" dirty="0">
                <a:solidFill>
                  <a:srgbClr val="3A9888"/>
                </a:solidFill>
                <a:latin typeface="Arial" panose="020B0604020202020204" pitchFamily="34" charset="0"/>
                <a:ea typeface="微软雅黑" panose="020B0503020204020204" charset="-122"/>
              </a:rPr>
              <a:t>1</a:t>
            </a:r>
            <a:r>
              <a:rPr lang="zh-CN" altLang="en-US" sz="2000" b="1" dirty="0">
                <a:solidFill>
                  <a:srgbClr val="3A9888"/>
                </a:solidFill>
                <a:latin typeface="Arial" panose="020B0604020202020204" pitchFamily="34" charset="0"/>
                <a:ea typeface="微软雅黑" panose="020B0503020204020204" charset="-122"/>
              </a:rPr>
              <a:t>、</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剧烈咳嗽</a:t>
            </a:r>
            <a:r>
              <a:rPr sz="2000" b="1" dirty="0">
                <a:solidFill>
                  <a:srgbClr val="3A9888"/>
                </a:solidFill>
                <a:latin typeface="Arial" panose="020B0604020202020204" pitchFamily="34" charset="0"/>
                <a:ea typeface="微软雅黑" panose="020B0503020204020204" charset="-122"/>
              </a:rPr>
              <a:t>：阵发性、剧烈的痉挛样咳嗽，甚至咳吐，婴幼儿在咳嗽末可出现“鸡鸣”样吸气声——这是百日咳的典型表现。</a:t>
            </a:r>
            <a:endParaRPr sz="2000" b="1" dirty="0">
              <a:solidFill>
                <a:srgbClr val="3A9888"/>
              </a:solidFill>
              <a:latin typeface="Arial" panose="020B0604020202020204" pitchFamily="34" charset="0"/>
              <a:ea typeface="微软雅黑" panose="020B0503020204020204" charset="-122"/>
            </a:endParaRPr>
          </a:p>
          <a:p>
            <a:r>
              <a:rPr lang="en-US" sz="2000" b="1" dirty="0">
                <a:solidFill>
                  <a:srgbClr val="3A9888"/>
                </a:solidFill>
                <a:latin typeface="Arial" panose="020B0604020202020204" pitchFamily="34" charset="0"/>
                <a:ea typeface="微软雅黑" panose="020B0503020204020204" charset="-122"/>
              </a:rPr>
              <a:t>2</a:t>
            </a:r>
            <a:r>
              <a:rPr lang="zh-CN" altLang="en-US" sz="2000" b="1" dirty="0">
                <a:solidFill>
                  <a:srgbClr val="3A9888"/>
                </a:solidFill>
                <a:latin typeface="Arial" panose="020B0604020202020204" pitchFamily="34" charset="0"/>
                <a:ea typeface="微软雅黑" panose="020B0503020204020204" charset="-122"/>
              </a:rPr>
              <a:t>、</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夜间加重</a:t>
            </a:r>
            <a:r>
              <a:rPr sz="2000" b="1" dirty="0">
                <a:solidFill>
                  <a:srgbClr val="3A9888"/>
                </a:solidFill>
                <a:latin typeface="Arial" panose="020B0604020202020204" pitchFamily="34" charset="0"/>
                <a:ea typeface="微软雅黑" panose="020B0503020204020204" charset="-122"/>
              </a:rPr>
              <a:t>：咳嗽尤其在夜间加重，影响睡眠。</a:t>
            </a:r>
            <a:endParaRPr sz="2000" b="1" dirty="0">
              <a:solidFill>
                <a:srgbClr val="3A9888"/>
              </a:solidFill>
              <a:latin typeface="Arial" panose="020B0604020202020204" pitchFamily="34" charset="0"/>
              <a:ea typeface="微软雅黑" panose="020B0503020204020204" charset="-122"/>
            </a:endParaRPr>
          </a:p>
          <a:p>
            <a:r>
              <a:rPr lang="en-US" sz="2000" b="1" dirty="0">
                <a:solidFill>
                  <a:srgbClr val="3A9888"/>
                </a:solidFill>
                <a:latin typeface="Arial" panose="020B0604020202020204" pitchFamily="34" charset="0"/>
                <a:ea typeface="微软雅黑" panose="020B0503020204020204" charset="-122"/>
              </a:rPr>
              <a:t>3</a:t>
            </a:r>
            <a:r>
              <a:rPr lang="zh-CN" altLang="en-US" sz="2000" b="1" dirty="0">
                <a:solidFill>
                  <a:srgbClr val="3A9888"/>
                </a:solidFill>
                <a:latin typeface="Arial" panose="020B0604020202020204" pitchFamily="34" charset="0"/>
                <a:ea typeface="微软雅黑" panose="020B0503020204020204" charset="-122"/>
              </a:rPr>
              <a:t>、</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面色变化</a:t>
            </a:r>
            <a:r>
              <a:rPr sz="2000" b="1" dirty="0">
                <a:solidFill>
                  <a:srgbClr val="3A9888"/>
                </a:solidFill>
                <a:latin typeface="Arial" panose="020B0604020202020204" pitchFamily="34" charset="0"/>
                <a:ea typeface="微软雅黑" panose="020B0503020204020204" charset="-122"/>
              </a:rPr>
              <a:t>：咳嗽剧烈时，孩子可能出现满脸通红，甚至口唇发黑发紫（发绀）。</a:t>
            </a:r>
            <a:endParaRPr sz="2000" b="1" dirty="0">
              <a:solidFill>
                <a:srgbClr val="3A9888"/>
              </a:solidFill>
              <a:latin typeface="Arial" panose="020B0604020202020204" pitchFamily="34" charset="0"/>
              <a:ea typeface="微软雅黑" panose="020B0503020204020204" charset="-122"/>
            </a:endParaRPr>
          </a:p>
          <a:p>
            <a:r>
              <a:rPr lang="en-US" sz="2000" b="1" dirty="0">
                <a:solidFill>
                  <a:srgbClr val="3A9888"/>
                </a:solidFill>
                <a:latin typeface="Arial" panose="020B0604020202020204" pitchFamily="34" charset="0"/>
                <a:ea typeface="微软雅黑" panose="020B0503020204020204" charset="-122"/>
              </a:rPr>
              <a:t>4</a:t>
            </a:r>
            <a:r>
              <a:rPr lang="zh-CN" altLang="en-US" sz="2000" b="1" dirty="0">
                <a:solidFill>
                  <a:srgbClr val="3A9888"/>
                </a:solidFill>
                <a:latin typeface="Arial" panose="020B0604020202020204" pitchFamily="34" charset="0"/>
                <a:ea typeface="微软雅黑" panose="020B0503020204020204" charset="-122"/>
              </a:rPr>
              <a:t>、</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迁延不愈</a:t>
            </a:r>
            <a:r>
              <a:rPr sz="2000" b="1" dirty="0">
                <a:solidFill>
                  <a:srgbClr val="3A9888"/>
                </a:solidFill>
                <a:latin typeface="Arial" panose="020B0604020202020204" pitchFamily="34" charset="0"/>
                <a:ea typeface="微软雅黑" panose="020B0503020204020204" charset="-122"/>
              </a:rPr>
              <a:t>：病程≥2周，甚至更久。</a:t>
            </a:r>
            <a:endParaRPr sz="2000" b="1" dirty="0">
              <a:solidFill>
                <a:srgbClr val="3A9888"/>
              </a:solidFill>
              <a:latin typeface="Arial" panose="020B0604020202020204" pitchFamily="34" charset="0"/>
              <a:ea typeface="微软雅黑" panose="020B0503020204020204" charset="-122"/>
            </a:endParaRPr>
          </a:p>
        </p:txBody>
      </p:sp>
      <p:pic>
        <p:nvPicPr>
          <p:cNvPr id="100" name="图片 99"/>
          <p:cNvPicPr/>
          <p:nvPr/>
        </p:nvPicPr>
        <p:blipFill>
          <a:blip r:embed="rId4"/>
          <a:stretch>
            <a:fillRect/>
          </a:stretch>
        </p:blipFill>
        <p:spPr>
          <a:xfrm>
            <a:off x="5817870" y="4446905"/>
            <a:ext cx="2184400" cy="2245995"/>
          </a:xfrm>
          <a:prstGeom prst="rect">
            <a:avLst/>
          </a:prstGeom>
          <a:noFill/>
          <a:ln w="9525">
            <a:noFill/>
          </a:ln>
        </p:spPr>
      </p:pic>
      <p:pic>
        <p:nvPicPr>
          <p:cNvPr id="22586" name="图片 38" descr="流感2.gif"/>
          <p:cNvPicPr>
            <a:picLocks noChangeAspect="1"/>
          </p:cNvPicPr>
          <p:nvPr>
            <p:custDataLst>
              <p:tags r:id="rId5"/>
            </p:custDataLst>
          </p:nvPr>
        </p:nvPicPr>
        <p:blipFill>
          <a:blip r:embed="rId6"/>
          <a:stretch>
            <a:fillRect/>
          </a:stretch>
        </p:blipFill>
        <p:spPr>
          <a:xfrm>
            <a:off x="9163050" y="4606290"/>
            <a:ext cx="2392680" cy="23926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000" fill="hold">
                                          <p:stCondLst>
                                            <p:cond delay="0"/>
                                          </p:stCondLst>
                                        </p:cTn>
                                        <p:tgtEl>
                                          <p:spTgt spid="5"/>
                                        </p:tgtEl>
                                        <p:attrNameLst>
                                          <p:attrName>style.visibility</p:attrName>
                                        </p:attrNameLst>
                                      </p:cBhvr>
                                      <p:to>
                                        <p:strVal val="visible"/>
                                      </p:to>
                                    </p:set>
                                    <p:animEffect transition="in" filter="randombar(horizontal)">
                                      <p:cBhvr>
                                        <p:cTn id="13" dur="1000"/>
                                        <p:tgtEl>
                                          <p:spTgt spid="5"/>
                                        </p:tgtEl>
                                      </p:cBhvr>
                                    </p:animEffect>
                                  </p:childTnLst>
                                </p:cTn>
                              </p:par>
                              <p:par>
                                <p:cTn id="14" presetID="14" presetClass="entr" presetSubtype="10" fill="hold" grpId="0" nodeType="withEffect">
                                  <p:stCondLst>
                                    <p:cond delay="0"/>
                                  </p:stCondLst>
                                  <p:childTnLst>
                                    <p:set>
                                      <p:cBhvr>
                                        <p:cTn id="15" dur="1000" fill="hold">
                                          <p:stCondLst>
                                            <p:cond delay="0"/>
                                          </p:stCondLst>
                                        </p:cTn>
                                        <p:tgtEl>
                                          <p:spTgt spid="6"/>
                                        </p:tgtEl>
                                        <p:attrNameLst>
                                          <p:attrName>style.visibility</p:attrName>
                                        </p:attrNameLst>
                                      </p:cBhvr>
                                      <p:to>
                                        <p:strVal val="visible"/>
                                      </p:to>
                                    </p:set>
                                    <p:animEffect transition="in" filter="randombar(horizont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stretch>
            <a:fillRect/>
          </a:stretch>
        </p:blipFill>
        <p:spPr>
          <a:xfrm>
            <a:off x="0" y="4451985"/>
            <a:ext cx="4857115" cy="2406015"/>
          </a:xfrm>
          <a:prstGeom prst="rect">
            <a:avLst/>
          </a:prstGeom>
        </p:spPr>
      </p:pic>
      <p:pic>
        <p:nvPicPr>
          <p:cNvPr id="10" name="图片 9"/>
          <p:cNvPicPr>
            <a:picLocks noChangeAspect="1"/>
          </p:cNvPicPr>
          <p:nvPr/>
        </p:nvPicPr>
        <p:blipFill>
          <a:blip r:embed="rId2"/>
          <a:stretch>
            <a:fillRect/>
          </a:stretch>
        </p:blipFill>
        <p:spPr>
          <a:xfrm>
            <a:off x="9192260" y="4895850"/>
            <a:ext cx="3086735" cy="2058035"/>
          </a:xfrm>
          <a:prstGeom prst="rect">
            <a:avLst/>
          </a:prstGeom>
        </p:spPr>
      </p:pic>
      <p:grpSp>
        <p:nvGrpSpPr>
          <p:cNvPr id="2" name="组合 1"/>
          <p:cNvGrpSpPr/>
          <p:nvPr/>
        </p:nvGrpSpPr>
        <p:grpSpPr>
          <a:xfrm>
            <a:off x="992650" y="631699"/>
            <a:ext cx="2966720" cy="1719580"/>
            <a:chOff x="5984215" y="2978023"/>
            <a:chExt cx="2966720" cy="1719580"/>
          </a:xfrm>
        </p:grpSpPr>
        <p:sp>
          <p:nvSpPr>
            <p:cNvPr id="3" name="六边形 2"/>
            <p:cNvSpPr/>
            <p:nvPr>
              <p:custDataLst>
                <p:tags r:id="rId3"/>
              </p:custDataLst>
            </p:nvPr>
          </p:nvSpPr>
          <p:spPr>
            <a:xfrm flipH="1">
              <a:off x="5984215" y="2978023"/>
              <a:ext cx="2966720" cy="1719580"/>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4" name="TextBox 2"/>
            <p:cNvSpPr txBox="1"/>
            <p:nvPr>
              <p:custDataLst>
                <p:tags r:id="rId4"/>
              </p:custDataLst>
            </p:nvPr>
          </p:nvSpPr>
          <p:spPr>
            <a:xfrm>
              <a:off x="6550523" y="3428141"/>
              <a:ext cx="1833880" cy="891540"/>
            </a:xfrm>
            <a:prstGeom prst="rect">
              <a:avLst/>
            </a:prstGeom>
            <a:noFill/>
          </p:spPr>
          <p:txBody>
            <a:bodyPr wrap="none" rtlCol="0">
              <a:spAutoFit/>
            </a:bodyPr>
            <a:p>
              <a:pPr algn="ctr"/>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百日咳的</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a:p>
              <a:pPr algn="l"/>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治疗与护理</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5" name="TextBox 41"/>
          <p:cNvSpPr txBox="1"/>
          <p:nvPr>
            <p:custDataLst>
              <p:tags r:id="rId5"/>
            </p:custDataLst>
          </p:nvPr>
        </p:nvSpPr>
        <p:spPr>
          <a:xfrm>
            <a:off x="772160" y="2720975"/>
            <a:ext cx="3303905" cy="1961515"/>
          </a:xfrm>
          <a:prstGeom prst="rect">
            <a:avLst/>
          </a:prstGeom>
          <a:noFill/>
        </p:spPr>
        <p:txBody>
          <a:bodyPr wrap="square" rtlCol="0">
            <a:noAutofit/>
          </a:bodyPr>
          <a:p>
            <a:pPr algn="l">
              <a:lnSpc>
                <a:spcPct val="130000"/>
              </a:lnSpc>
              <a:buClrTx/>
              <a:buSzTx/>
              <a:buFontTx/>
            </a:pPr>
            <a:r>
              <a:rPr lang="en-US" sz="2000" b="1" dirty="0">
                <a:solidFill>
                  <a:srgbClr val="3A9888"/>
                </a:solidFill>
                <a:latin typeface="Arial" panose="020B0604020202020204" pitchFamily="34" charset="0"/>
                <a:ea typeface="微软雅黑" panose="020B0503020204020204" charset="-122"/>
                <a:sym typeface="+mn-ea"/>
              </a:rPr>
              <a:t>      </a:t>
            </a:r>
            <a:r>
              <a:rPr sz="2000" b="1" dirty="0">
                <a:solidFill>
                  <a:srgbClr val="3A9888"/>
                </a:solidFill>
                <a:latin typeface="Arial" panose="020B0604020202020204" pitchFamily="34" charset="0"/>
                <a:ea typeface="微软雅黑" panose="020B0503020204020204" charset="-122"/>
                <a:sym typeface="+mn-ea"/>
              </a:rPr>
              <a:t>如果孩子出现上述临床表现，要</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马上看医生</a:t>
            </a:r>
            <a:r>
              <a:rPr sz="2000" b="1" dirty="0">
                <a:solidFill>
                  <a:srgbClr val="3A9888"/>
                </a:solidFill>
                <a:latin typeface="Arial" panose="020B0604020202020204" pitchFamily="34" charset="0"/>
                <a:ea typeface="微软雅黑" panose="020B0503020204020204" charset="-122"/>
                <a:sym typeface="+mn-ea"/>
              </a:rPr>
              <a:t>。得了百日咳，越早治疗，效果越好!</a:t>
            </a:r>
            <a:endParaRPr sz="20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endParaRPr lang="en-US" sz="1600" b="1" dirty="0">
              <a:solidFill>
                <a:srgbClr val="3A9888"/>
              </a:solidFill>
              <a:latin typeface="Arial" panose="020B0604020202020204" pitchFamily="34" charset="0"/>
              <a:ea typeface="微软雅黑" panose="020B0503020204020204" charset="-122"/>
              <a:sym typeface="+mn-ea"/>
            </a:endParaRPr>
          </a:p>
        </p:txBody>
      </p:sp>
      <p:sp>
        <p:nvSpPr>
          <p:cNvPr id="11" name="文本框 10"/>
          <p:cNvSpPr txBox="1"/>
          <p:nvPr/>
        </p:nvSpPr>
        <p:spPr>
          <a:xfrm>
            <a:off x="5005070" y="389255"/>
            <a:ext cx="6271260" cy="4890770"/>
          </a:xfrm>
          <a:prstGeom prst="rect">
            <a:avLst/>
          </a:prstGeom>
          <a:noFill/>
        </p:spPr>
        <p:txBody>
          <a:bodyPr wrap="square" rtlCol="0" anchor="t">
            <a:spAutoFit/>
          </a:bodyPr>
          <a:p>
            <a:pPr algn="l">
              <a:lnSpc>
                <a:spcPct val="130000"/>
              </a:lnSpc>
              <a:buClrTx/>
              <a:buSzTx/>
              <a:buFontTx/>
            </a:pPr>
            <a:r>
              <a:rPr lang="en-US" sz="1600" b="1" dirty="0">
                <a:solidFill>
                  <a:srgbClr val="3A9888"/>
                </a:solidFill>
                <a:latin typeface="Arial" panose="020B0604020202020204" pitchFamily="34" charset="0"/>
                <a:ea typeface="微软雅黑" panose="020B0503020204020204" charset="-122"/>
                <a:sym typeface="+mn-ea"/>
              </a:rPr>
              <a:t>1</a:t>
            </a:r>
            <a:r>
              <a:rPr lang="zh-CN" altLang="en-US" sz="1600" b="1" dirty="0">
                <a:solidFill>
                  <a:srgbClr val="3A9888"/>
                </a:solidFill>
                <a:latin typeface="Arial" panose="020B0604020202020204" pitchFamily="34" charset="0"/>
                <a:ea typeface="微软雅黑" panose="020B0503020204020204" charset="-122"/>
                <a:sym typeface="+mn-ea"/>
              </a:rPr>
              <a:t>、</a:t>
            </a:r>
            <a:r>
              <a:rPr lang="en-US" sz="1600" b="1" dirty="0">
                <a:solidFill>
                  <a:srgbClr val="3A9888"/>
                </a:solidFill>
                <a:latin typeface="Arial" panose="020B0604020202020204" pitchFamily="34" charset="0"/>
                <a:ea typeface="微软雅黑" panose="020B0503020204020204" charset="-122"/>
                <a:sym typeface="+mn-ea"/>
              </a:rPr>
              <a:t>痉咳的护理</a:t>
            </a:r>
            <a:endParaRPr lang="en-US" sz="16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1600" b="1" dirty="0">
                <a:solidFill>
                  <a:srgbClr val="3A9888"/>
                </a:solidFill>
                <a:latin typeface="Arial" panose="020B0604020202020204" pitchFamily="34" charset="0"/>
                <a:ea typeface="微软雅黑" panose="020B0503020204020204" charset="-122"/>
                <a:sym typeface="+mn-ea"/>
              </a:rPr>
              <a:t>       可以给予一些能稀释痰液的雾化药物吸入治疗以及中药贴敷穴位，以促进痰液咳出。婴幼儿要预防室息的可能性，发生咳嗽时可协助患儿侧卧、坐起或抱起，轻拍背部，促进痰液排出，随时擦拭口鼻分泌物。严重的痰涎阻塞，要用吸痰器将分泌物吸出。</a:t>
            </a:r>
            <a:endParaRPr lang="en-US" sz="16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1600" b="1" dirty="0">
                <a:solidFill>
                  <a:srgbClr val="3A9888"/>
                </a:solidFill>
                <a:latin typeface="Arial" panose="020B0604020202020204" pitchFamily="34" charset="0"/>
                <a:ea typeface="微软雅黑" panose="020B0503020204020204" charset="-122"/>
                <a:sym typeface="+mn-ea"/>
              </a:rPr>
              <a:t>2</a:t>
            </a:r>
            <a:r>
              <a:rPr lang="zh-CN" altLang="en-US" sz="1600" b="1" dirty="0">
                <a:solidFill>
                  <a:srgbClr val="3A9888"/>
                </a:solidFill>
                <a:latin typeface="Arial" panose="020B0604020202020204" pitchFamily="34" charset="0"/>
                <a:ea typeface="微软雅黑" panose="020B0503020204020204" charset="-122"/>
                <a:sym typeface="+mn-ea"/>
              </a:rPr>
              <a:t>、</a:t>
            </a:r>
            <a:r>
              <a:rPr lang="en-US" sz="1600" b="1" dirty="0">
                <a:solidFill>
                  <a:srgbClr val="3A9888"/>
                </a:solidFill>
                <a:latin typeface="Arial" panose="020B0604020202020204" pitchFamily="34" charset="0"/>
                <a:ea typeface="微软雅黑" panose="020B0503020204020204" charset="-122"/>
                <a:sym typeface="+mn-ea"/>
              </a:rPr>
              <a:t>饮食护理</a:t>
            </a:r>
            <a:endParaRPr lang="en-US" sz="16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1600" b="1" dirty="0">
                <a:solidFill>
                  <a:srgbClr val="3A9888"/>
                </a:solidFill>
                <a:latin typeface="Arial" panose="020B0604020202020204" pitchFamily="34" charset="0"/>
                <a:ea typeface="微软雅黑" panose="020B0503020204020204" charset="-122"/>
                <a:sym typeface="+mn-ea"/>
              </a:rPr>
              <a:t>       多摄入一些高纤维素以及新鲜的蔬菜和水果，营养均衡。因痉咳常导致呕吐，为保证患儿营养供应，须给予营养丰富、易消化、无刺激性的食物，采用少量多餐的方式，喂食不能过急，食后少动，以免引起呕吐。</a:t>
            </a:r>
            <a:endParaRPr lang="en-US" sz="16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1600" b="1" dirty="0">
                <a:solidFill>
                  <a:srgbClr val="3A9888"/>
                </a:solidFill>
                <a:latin typeface="Arial" panose="020B0604020202020204" pitchFamily="34" charset="0"/>
                <a:ea typeface="微软雅黑" panose="020B0503020204020204" charset="-122"/>
                <a:sym typeface="+mn-ea"/>
              </a:rPr>
              <a:t>3</a:t>
            </a:r>
            <a:r>
              <a:rPr lang="zh-CN" altLang="en-US" sz="1600" b="1" dirty="0">
                <a:solidFill>
                  <a:srgbClr val="3A9888"/>
                </a:solidFill>
                <a:latin typeface="Arial" panose="020B0604020202020204" pitchFamily="34" charset="0"/>
                <a:ea typeface="微软雅黑" panose="020B0503020204020204" charset="-122"/>
                <a:sym typeface="+mn-ea"/>
              </a:rPr>
              <a:t>、</a:t>
            </a:r>
            <a:r>
              <a:rPr lang="en-US" sz="1600" b="1" dirty="0">
                <a:solidFill>
                  <a:srgbClr val="3A9888"/>
                </a:solidFill>
                <a:latin typeface="Arial" panose="020B0604020202020204" pitchFamily="34" charset="0"/>
                <a:ea typeface="微软雅黑" panose="020B0503020204020204" charset="-122"/>
                <a:sym typeface="+mn-ea"/>
              </a:rPr>
              <a:t>呼吸道隔离</a:t>
            </a:r>
            <a:endParaRPr lang="en-US" sz="1600" b="1" dirty="0">
              <a:solidFill>
                <a:srgbClr val="3A9888"/>
              </a:solidFill>
              <a:latin typeface="Arial" panose="020B0604020202020204" pitchFamily="34" charset="0"/>
              <a:ea typeface="微软雅黑" panose="020B0503020204020204" charset="-122"/>
              <a:sym typeface="+mn-ea"/>
            </a:endParaRPr>
          </a:p>
          <a:p>
            <a:pPr algn="l">
              <a:lnSpc>
                <a:spcPct val="130000"/>
              </a:lnSpc>
              <a:buClrTx/>
              <a:buSzTx/>
              <a:buFontTx/>
            </a:pPr>
            <a:r>
              <a:rPr lang="en-US" sz="1600" b="1" dirty="0">
                <a:solidFill>
                  <a:srgbClr val="3A9888"/>
                </a:solidFill>
                <a:latin typeface="Arial" panose="020B0604020202020204" pitchFamily="34" charset="0"/>
                <a:ea typeface="微软雅黑" panose="020B0503020204020204" charset="-122"/>
                <a:sym typeface="+mn-ea"/>
              </a:rPr>
              <a:t>       要及时隔离4-6周。在家中最好让孩子单独居住一个房间，患儿居室要保持空气新鲜，防止不良刺激，如风、烟、劳累、精神紧张等。注意休息，保证睡眠，对夜间频繁咳嗽影响睡眠的孩子，可酌情给予镇静药。</a:t>
            </a:r>
            <a:endParaRPr lang="en-US" altLang="en-US" sz="1600" b="1" dirty="0">
              <a:solidFill>
                <a:srgbClr val="3A9888"/>
              </a:solidFill>
              <a:latin typeface="Arial" panose="020B0604020202020204" pitchFamily="34" charset="0"/>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75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4" name="图片 103"/>
          <p:cNvPicPr/>
          <p:nvPr/>
        </p:nvPicPr>
        <p:blipFill>
          <a:blip r:embed="rId1"/>
          <a:stretch>
            <a:fillRect/>
          </a:stretch>
        </p:blipFill>
        <p:spPr>
          <a:xfrm>
            <a:off x="302260" y="4747260"/>
            <a:ext cx="2875915" cy="2023110"/>
          </a:xfrm>
          <a:prstGeom prst="rect">
            <a:avLst/>
          </a:prstGeom>
          <a:noFill/>
          <a:ln w="9525">
            <a:noFill/>
          </a:ln>
        </p:spPr>
      </p:pic>
      <p:grpSp>
        <p:nvGrpSpPr>
          <p:cNvPr id="6" name="组合 5"/>
          <p:cNvGrpSpPr/>
          <p:nvPr/>
        </p:nvGrpSpPr>
        <p:grpSpPr>
          <a:xfrm>
            <a:off x="447820" y="728854"/>
            <a:ext cx="2966720" cy="1719580"/>
            <a:chOff x="5984215" y="2978023"/>
            <a:chExt cx="2966720" cy="1719580"/>
          </a:xfrm>
        </p:grpSpPr>
        <p:sp>
          <p:nvSpPr>
            <p:cNvPr id="7" name="六边形 6"/>
            <p:cNvSpPr/>
            <p:nvPr>
              <p:custDataLst>
                <p:tags r:id="rId2"/>
              </p:custDataLst>
            </p:nvPr>
          </p:nvSpPr>
          <p:spPr>
            <a:xfrm flipH="1">
              <a:off x="5984215" y="2978023"/>
              <a:ext cx="2966720" cy="1719580"/>
            </a:xfrm>
            <a:prstGeom prst="hexagon">
              <a:avLst/>
            </a:prstGeom>
            <a:solidFill>
              <a:srgbClr val="3A98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72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 name="TextBox 2"/>
            <p:cNvSpPr txBox="1"/>
            <p:nvPr>
              <p:custDataLst>
                <p:tags r:id="rId3"/>
              </p:custDataLst>
            </p:nvPr>
          </p:nvSpPr>
          <p:spPr>
            <a:xfrm>
              <a:off x="6220323" y="3591971"/>
              <a:ext cx="2494280" cy="491490"/>
            </a:xfrm>
            <a:prstGeom prst="rect">
              <a:avLst/>
            </a:prstGeom>
            <a:noFill/>
          </p:spPr>
          <p:txBody>
            <a:bodyPr wrap="none" rtlCol="0">
              <a:spAutoFit/>
            </a:bodyPr>
            <a:p>
              <a:pPr algn="l"/>
              <a:r>
                <a:rPr lang="zh-CN" sz="2600" b="1" dirty="0">
                  <a:solidFill>
                    <a:schemeClr val="bg1"/>
                  </a:solidFill>
                  <a:latin typeface="Arial" panose="020B0604020202020204" pitchFamily="34" charset="0"/>
                  <a:ea typeface="微软雅黑" panose="020B0503020204020204" charset="-122"/>
                  <a:sym typeface="Arial" panose="020B0604020202020204" pitchFamily="34" charset="0"/>
                </a:rPr>
                <a:t>百日咳如何预防</a:t>
              </a:r>
              <a:endParaRPr lang="zh-CN" sz="26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9" name="文本框 8"/>
          <p:cNvSpPr txBox="1"/>
          <p:nvPr/>
        </p:nvSpPr>
        <p:spPr>
          <a:xfrm>
            <a:off x="3769995" y="728980"/>
            <a:ext cx="8024495" cy="3784600"/>
          </a:xfrm>
          <a:prstGeom prst="rect">
            <a:avLst/>
          </a:prstGeom>
          <a:noFill/>
        </p:spPr>
        <p:txBody>
          <a:bodyPr wrap="square" rtlCol="0" anchor="t">
            <a:spAutoFit/>
          </a:bodyPr>
          <a:p>
            <a:pPr>
              <a:lnSpc>
                <a:spcPct val="120000"/>
              </a:lnSpc>
            </a:pPr>
            <a:r>
              <a:rPr sz="2000" b="1" dirty="0">
                <a:solidFill>
                  <a:srgbClr val="3A9888"/>
                </a:solidFill>
                <a:latin typeface="Arial" panose="020B0604020202020204" pitchFamily="34" charset="0"/>
                <a:ea typeface="微软雅黑" panose="020B0503020204020204" charset="-122"/>
              </a:rPr>
              <a:t>       </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接种含百日咳成分疫苗</a:t>
            </a:r>
            <a:r>
              <a:rPr sz="2000" b="1" dirty="0">
                <a:solidFill>
                  <a:srgbClr val="3A9888"/>
                </a:solidFill>
                <a:latin typeface="Arial" panose="020B0604020202020204" pitchFamily="34" charset="0"/>
                <a:ea typeface="微软雅黑" panose="020B0503020204020204" charset="-122"/>
              </a:rPr>
              <a:t>是预防百日咳最经济、有效的手段，可有效降低感染发病和重症病例发生风险。按照国家免疫规划程序，儿童应在</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3、4、5月龄和18月龄各接种1剂次含百日咳成分疫苗</a:t>
            </a:r>
            <a:r>
              <a:rPr sz="2000" b="1" dirty="0">
                <a:solidFill>
                  <a:srgbClr val="3A9888"/>
                </a:solidFill>
                <a:latin typeface="Arial" panose="020B0604020202020204" pitchFamily="34" charset="0"/>
                <a:ea typeface="微软雅黑" panose="020B0503020204020204" charset="-122"/>
              </a:rPr>
              <a:t>。适龄儿童应及时、全程接种含百日咳成分疫苗，未接种儿童应尽快补种。</a:t>
            </a:r>
            <a:endParaRPr sz="2000" b="1" dirty="0">
              <a:solidFill>
                <a:srgbClr val="3A9888"/>
              </a:solidFill>
              <a:latin typeface="Arial" panose="020B0604020202020204" pitchFamily="34" charset="0"/>
              <a:ea typeface="微软雅黑" panose="020B0503020204020204" charset="-122"/>
            </a:endParaRPr>
          </a:p>
          <a:p>
            <a:pPr>
              <a:lnSpc>
                <a:spcPct val="120000"/>
              </a:lnSpc>
            </a:pPr>
            <a:r>
              <a:rPr sz="2000" b="1" dirty="0">
                <a:solidFill>
                  <a:srgbClr val="3A9888"/>
                </a:solidFill>
                <a:latin typeface="Arial" panose="020B0604020202020204" pitchFamily="34" charset="0"/>
                <a:ea typeface="微软雅黑" panose="020B0503020204020204" charset="-122"/>
              </a:rPr>
              <a:t>       日常生活中，</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保持良好的个人卫生习惯</a:t>
            </a:r>
            <a:r>
              <a:rPr sz="2000" b="1" dirty="0">
                <a:solidFill>
                  <a:srgbClr val="3A9888"/>
                </a:solidFill>
                <a:latin typeface="Arial" panose="020B0604020202020204" pitchFamily="34" charset="0"/>
                <a:ea typeface="微软雅黑" panose="020B0503020204020204" charset="-122"/>
              </a:rPr>
              <a:t>，勤洗手，咳嗽或打喷嚏时遮掩口鼻。同时，注意劳逸结合，合理作息，适当参加体育锻炼，增强自身抵抗力。</a:t>
            </a:r>
            <a:endParaRPr sz="2000" b="1" dirty="0">
              <a:solidFill>
                <a:srgbClr val="3A9888"/>
              </a:solidFill>
              <a:latin typeface="Arial" panose="020B0604020202020204" pitchFamily="34" charset="0"/>
              <a:ea typeface="微软雅黑" panose="020B0503020204020204" charset="-122"/>
            </a:endParaRPr>
          </a:p>
          <a:p>
            <a:pPr>
              <a:lnSpc>
                <a:spcPct val="120000"/>
              </a:lnSpc>
            </a:pPr>
            <a:r>
              <a:rPr sz="2000" b="1" dirty="0">
                <a:solidFill>
                  <a:srgbClr val="3A9888"/>
                </a:solidFill>
                <a:latin typeface="Arial" panose="020B0604020202020204" pitchFamily="34" charset="0"/>
                <a:ea typeface="微软雅黑" panose="020B0503020204020204" charset="-122"/>
              </a:rPr>
              <a:t>       </a:t>
            </a:r>
            <a:r>
              <a:rPr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rPr>
              <a:t>佩戴口罩</a:t>
            </a:r>
            <a:r>
              <a:rPr sz="2000" b="1" dirty="0">
                <a:solidFill>
                  <a:srgbClr val="3A9888"/>
                </a:solidFill>
                <a:latin typeface="Arial" panose="020B0604020202020204" pitchFamily="34" charset="0"/>
                <a:ea typeface="微软雅黑" panose="020B0503020204020204" charset="-122"/>
              </a:rPr>
              <a:t>是预防呼吸道传染病的重要措施，可有效减少病原体传播。家长出现咳嗽等呼吸道感染症状，应及时治疗，在近距离接触或照护婴幼儿时应科学佩戴口罩，降低婴幼儿的感染风险。</a:t>
            </a:r>
            <a:endParaRPr sz="2000" b="1" dirty="0">
              <a:solidFill>
                <a:srgbClr val="3A9888"/>
              </a:solidFill>
              <a:latin typeface="Arial" panose="020B0604020202020204" pitchFamily="34" charset="0"/>
              <a:ea typeface="微软雅黑" panose="020B0503020204020204" charset="-122"/>
            </a:endParaRPr>
          </a:p>
        </p:txBody>
      </p:sp>
      <p:pic>
        <p:nvPicPr>
          <p:cNvPr id="114" name="图片 113"/>
          <p:cNvPicPr/>
          <p:nvPr/>
        </p:nvPicPr>
        <p:blipFill>
          <a:blip r:embed="rId4"/>
          <a:stretch>
            <a:fillRect/>
          </a:stretch>
        </p:blipFill>
        <p:spPr>
          <a:xfrm>
            <a:off x="8573135" y="4402455"/>
            <a:ext cx="3618865" cy="24555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000"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2"/>
          <p:cNvSpPr txBox="1"/>
          <p:nvPr>
            <p:custDataLst>
              <p:tags r:id="rId1"/>
            </p:custDataLst>
          </p:nvPr>
        </p:nvSpPr>
        <p:spPr>
          <a:xfrm>
            <a:off x="911860" y="784225"/>
            <a:ext cx="1310640" cy="676275"/>
          </a:xfrm>
          <a:prstGeom prst="rect">
            <a:avLst/>
          </a:prstGeom>
          <a:noFill/>
        </p:spPr>
        <p:txBody>
          <a:bodyPr wrap="none" rtlCol="0">
            <a:noAutofit/>
          </a:bodyPr>
          <a:p>
            <a:r>
              <a:rPr lang="zh-CN" altLang="en-US" sz="4400" b="1" dirty="0">
                <a:solidFill>
                  <a:srgbClr val="3A9888"/>
                </a:solidFill>
                <a:latin typeface="Arial" panose="020B0604020202020204" pitchFamily="34" charset="0"/>
                <a:ea typeface="微软雅黑" panose="020B0503020204020204" charset="-122"/>
                <a:sym typeface="Arial" panose="020B0604020202020204" pitchFamily="34" charset="0"/>
              </a:rPr>
              <a:t>结语</a:t>
            </a:r>
            <a:endParaRPr lang="zh-CN" altLang="en-US" sz="4400" b="1" dirty="0">
              <a:solidFill>
                <a:srgbClr val="3A9888"/>
              </a:solidFill>
              <a:latin typeface="Arial" panose="020B0604020202020204" pitchFamily="34" charset="0"/>
              <a:ea typeface="微软雅黑" panose="020B0503020204020204" charset="-122"/>
              <a:sym typeface="Arial" panose="020B0604020202020204" pitchFamily="34" charset="0"/>
            </a:endParaRPr>
          </a:p>
        </p:txBody>
      </p:sp>
      <p:sp>
        <p:nvSpPr>
          <p:cNvPr id="28" name="六边形 27"/>
          <p:cNvSpPr/>
          <p:nvPr>
            <p:custDataLst>
              <p:tags r:id="rId2"/>
            </p:custDataLst>
          </p:nvPr>
        </p:nvSpPr>
        <p:spPr>
          <a:xfrm>
            <a:off x="4533265" y="2556510"/>
            <a:ext cx="3506470" cy="2782570"/>
          </a:xfrm>
          <a:prstGeom prst="hexagon">
            <a:avLst/>
          </a:prstGeom>
          <a:solidFill>
            <a:srgbClr val="3A98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p>
            <a:pPr algn="ctr"/>
            <a:endParaRPr lang="zh-CN" altLang="en-US" sz="2000">
              <a:latin typeface="Arial" panose="020B0604020202020204" pitchFamily="34" charset="0"/>
              <a:ea typeface="微软雅黑" panose="020B0503020204020204" charset="-122"/>
              <a:sym typeface="Arial" panose="020B0604020202020204" pitchFamily="34" charset="0"/>
            </a:endParaRPr>
          </a:p>
        </p:txBody>
      </p:sp>
      <p:sp>
        <p:nvSpPr>
          <p:cNvPr id="29" name="文本框 58"/>
          <p:cNvSpPr txBox="1"/>
          <p:nvPr>
            <p:custDataLst>
              <p:tags r:id="rId3"/>
            </p:custDataLst>
          </p:nvPr>
        </p:nvSpPr>
        <p:spPr>
          <a:xfrm>
            <a:off x="5180330" y="3501390"/>
            <a:ext cx="2188210" cy="875665"/>
          </a:xfrm>
          <a:prstGeom prst="rect">
            <a:avLst/>
          </a:prstGeom>
          <a:noFill/>
        </p:spPr>
        <p:txBody>
          <a:bodyPr wrap="square" rtlCol="0">
            <a:noAutofit/>
          </a:bodyPr>
          <a:p>
            <a:pPr algn="ctr"/>
            <a:r>
              <a:rPr lang="zh-CN" altLang="en-US" sz="2800" b="1" dirty="0">
                <a:ln w="6600">
                  <a:solidFill>
                    <a:schemeClr val="accent2"/>
                  </a:solidFill>
                  <a:prstDash val="solid"/>
                </a:ln>
                <a:solidFill>
                  <a:srgbClr val="FFFFFF"/>
                </a:solidFill>
                <a:effectLst>
                  <a:outerShdw dist="38100" dir="2700000" algn="tl" rotWithShape="0">
                    <a:schemeClr val="accent2"/>
                  </a:outerShdw>
                </a:effectLst>
                <a:sym typeface="+mn-ea"/>
              </a:rPr>
              <a:t>传染病预防为主</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endParaRPr>
          </a:p>
        </p:txBody>
      </p:sp>
      <p:sp>
        <p:nvSpPr>
          <p:cNvPr id="30" name="文本框 60"/>
          <p:cNvSpPr txBox="1"/>
          <p:nvPr>
            <p:custDataLst>
              <p:tags r:id="rId4"/>
            </p:custDataLst>
          </p:nvPr>
        </p:nvSpPr>
        <p:spPr>
          <a:xfrm>
            <a:off x="8732625" y="1460457"/>
            <a:ext cx="1493849" cy="368300"/>
          </a:xfrm>
          <a:prstGeom prst="rect">
            <a:avLst/>
          </a:prstGeom>
          <a:noFill/>
        </p:spPr>
        <p:txBody>
          <a:bodyPr wrap="square" rtlCol="0">
            <a:spAutoFit/>
          </a:bodyPr>
          <a:p>
            <a:pPr lvl="0" algn="l">
              <a:buClrTx/>
              <a:buSzTx/>
              <a:buFontTx/>
            </a:pP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避免受凉</a:t>
            </a: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endParaRPr>
          </a:p>
        </p:txBody>
      </p:sp>
      <p:sp>
        <p:nvSpPr>
          <p:cNvPr id="35" name="等腰三角形 34"/>
          <p:cNvSpPr/>
          <p:nvPr>
            <p:custDataLst>
              <p:tags r:id="rId5"/>
            </p:custDataLst>
          </p:nvPr>
        </p:nvSpPr>
        <p:spPr>
          <a:xfrm rot="5400000">
            <a:off x="8139689" y="2047587"/>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36" name="文本框 78"/>
          <p:cNvSpPr txBox="1"/>
          <p:nvPr>
            <p:custDataLst>
              <p:tags r:id="rId6"/>
            </p:custDataLst>
          </p:nvPr>
        </p:nvSpPr>
        <p:spPr>
          <a:xfrm>
            <a:off x="9304020" y="3501390"/>
            <a:ext cx="2520315" cy="461645"/>
          </a:xfrm>
          <a:prstGeom prst="rect">
            <a:avLst/>
          </a:prstGeom>
          <a:noFill/>
        </p:spPr>
        <p:txBody>
          <a:bodyPr wrap="square" rtlCol="0">
            <a:noAutofit/>
            <a:scene3d>
              <a:camera prst="orthographicFront"/>
              <a:lightRig rig="threePt" dir="t"/>
            </a:scene3d>
          </a:bodyPr>
          <a:p>
            <a:pPr lvl="0" algn="l">
              <a:buClrTx/>
              <a:buSzTx/>
              <a:buFontTx/>
            </a:pP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开窗通风和</a:t>
            </a: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Arial" panose="020B0604020202020204" pitchFamily="34" charset="0"/>
              </a:rPr>
              <a:t>清洁消毒</a:t>
            </a: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Arial" panose="020B0604020202020204" pitchFamily="34" charset="0"/>
            </a:endParaRPr>
          </a:p>
          <a:p>
            <a:pPr lvl="0" algn="l">
              <a:buClrTx/>
              <a:buSzTx/>
              <a:buFontTx/>
            </a:pP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Arial" panose="020B0604020202020204" pitchFamily="34" charset="0"/>
            </a:endParaRPr>
          </a:p>
        </p:txBody>
      </p:sp>
      <p:sp>
        <p:nvSpPr>
          <p:cNvPr id="37" name="等腰三角形 36"/>
          <p:cNvSpPr/>
          <p:nvPr>
            <p:custDataLst>
              <p:tags r:id="rId7"/>
            </p:custDataLst>
          </p:nvPr>
        </p:nvSpPr>
        <p:spPr>
          <a:xfrm rot="5400000">
            <a:off x="8869931" y="3790596"/>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40" name="等腰三角形 39"/>
          <p:cNvSpPr/>
          <p:nvPr>
            <p:custDataLst>
              <p:tags r:id="rId8"/>
            </p:custDataLst>
          </p:nvPr>
        </p:nvSpPr>
        <p:spPr>
          <a:xfrm rot="5400000">
            <a:off x="8047739" y="5695368"/>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46" name="等腰三角形 45"/>
          <p:cNvSpPr/>
          <p:nvPr>
            <p:custDataLst>
              <p:tags r:id="rId9"/>
            </p:custDataLst>
          </p:nvPr>
        </p:nvSpPr>
        <p:spPr>
          <a:xfrm rot="16200000" flipH="1">
            <a:off x="3509994" y="3790596"/>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47" name="文本框 153"/>
          <p:cNvSpPr txBox="1"/>
          <p:nvPr>
            <p:custDataLst>
              <p:tags r:id="rId10"/>
            </p:custDataLst>
          </p:nvPr>
        </p:nvSpPr>
        <p:spPr>
          <a:xfrm>
            <a:off x="2932430" y="1460500"/>
            <a:ext cx="1196340" cy="368300"/>
          </a:xfrm>
          <a:prstGeom prst="rect">
            <a:avLst/>
          </a:prstGeom>
          <a:noFill/>
        </p:spPr>
        <p:txBody>
          <a:bodyPr wrap="square" rtlCol="0">
            <a:spAutoFit/>
          </a:bodyPr>
          <a:p>
            <a:pPr lvl="0" algn="l">
              <a:buClrTx/>
              <a:buSzTx/>
              <a:buFontTx/>
            </a:pP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免疫接种</a:t>
            </a: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endParaRPr>
          </a:p>
        </p:txBody>
      </p:sp>
      <p:sp>
        <p:nvSpPr>
          <p:cNvPr id="48" name="文本框 154"/>
          <p:cNvSpPr txBox="1"/>
          <p:nvPr>
            <p:custDataLst>
              <p:tags r:id="rId11"/>
            </p:custDataLst>
          </p:nvPr>
        </p:nvSpPr>
        <p:spPr>
          <a:xfrm>
            <a:off x="2085023" y="1923587"/>
            <a:ext cx="1912829" cy="607695"/>
          </a:xfrm>
          <a:prstGeom prst="rect">
            <a:avLst/>
          </a:prstGeom>
          <a:noFill/>
        </p:spPr>
        <p:txBody>
          <a:bodyPr wrap="square" rtlCol="0">
            <a:spAutoFit/>
          </a:bodyPr>
          <a:p>
            <a:pPr algn="l">
              <a:lnSpc>
                <a:spcPct val="120000"/>
              </a:lnSpc>
            </a:pPr>
            <a:r>
              <a:rPr lang="zh-CN" altLang="en-US" sz="1400" dirty="0">
                <a:sym typeface="+mn-ea"/>
              </a:rPr>
              <a:t>最先进、最经济、最有效</a:t>
            </a:r>
            <a:endParaRPr lang="zh-CN" altLang="en-US" sz="140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49" name="等腰三角形 48"/>
          <p:cNvSpPr/>
          <p:nvPr>
            <p:custDataLst>
              <p:tags r:id="rId12"/>
            </p:custDataLst>
          </p:nvPr>
        </p:nvSpPr>
        <p:spPr>
          <a:xfrm rot="16200000" flipH="1">
            <a:off x="4253036" y="2092205"/>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0" name="等腰三角形 49"/>
          <p:cNvSpPr/>
          <p:nvPr>
            <p:custDataLst>
              <p:tags r:id="rId13"/>
            </p:custDataLst>
          </p:nvPr>
        </p:nvSpPr>
        <p:spPr>
          <a:xfrm rot="16200000" flipH="1">
            <a:off x="4252376" y="5484548"/>
            <a:ext cx="193262" cy="151458"/>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prstClr val="white"/>
              </a:solidFill>
              <a:latin typeface="Arial" panose="020B0604020202020204" pitchFamily="34" charset="0"/>
              <a:ea typeface="微软雅黑" panose="020B0503020204020204" charset="-122"/>
              <a:sym typeface="Arial" panose="020B0604020202020204" pitchFamily="34" charset="0"/>
            </a:endParaRPr>
          </a:p>
        </p:txBody>
      </p:sp>
      <p:sp>
        <p:nvSpPr>
          <p:cNvPr id="51" name="文本框 167"/>
          <p:cNvSpPr txBox="1"/>
          <p:nvPr>
            <p:custDataLst>
              <p:tags r:id="rId14"/>
            </p:custDataLst>
          </p:nvPr>
        </p:nvSpPr>
        <p:spPr>
          <a:xfrm>
            <a:off x="948055" y="4981575"/>
            <a:ext cx="2734310" cy="368300"/>
          </a:xfrm>
          <a:prstGeom prst="rect">
            <a:avLst/>
          </a:prstGeom>
          <a:noFill/>
        </p:spPr>
        <p:txBody>
          <a:bodyPr wrap="square" rtlCol="0">
            <a:spAutoFit/>
          </a:bodyPr>
          <a:p>
            <a:pPr lvl="0" algn="l">
              <a:buClrTx/>
              <a:buSzTx/>
              <a:buFontTx/>
            </a:pP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加强个人卫生和个人防护</a:t>
            </a: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endParaRPr>
          </a:p>
        </p:txBody>
      </p:sp>
      <p:sp>
        <p:nvSpPr>
          <p:cNvPr id="52" name="文本框 168"/>
          <p:cNvSpPr txBox="1"/>
          <p:nvPr>
            <p:custDataLst>
              <p:tags r:id="rId15"/>
            </p:custDataLst>
          </p:nvPr>
        </p:nvSpPr>
        <p:spPr>
          <a:xfrm>
            <a:off x="730250" y="5474970"/>
            <a:ext cx="3056255" cy="1188720"/>
          </a:xfrm>
          <a:prstGeom prst="rect">
            <a:avLst/>
          </a:prstGeom>
          <a:noFill/>
        </p:spPr>
        <p:txBody>
          <a:bodyPr wrap="square" rtlCol="0">
            <a:noAutofit/>
          </a:bodyPr>
          <a:p>
            <a:pPr algn="l">
              <a:lnSpc>
                <a:spcPct val="120000"/>
              </a:lnSpc>
            </a:pPr>
            <a:r>
              <a:rPr lang="zh-CN" altLang="en-US" sz="1400" dirty="0">
                <a:solidFill>
                  <a:schemeClr val="tx1"/>
                </a:solidFill>
                <a:sym typeface="+mn-ea"/>
              </a:rPr>
              <a:t>勤洗手，</a:t>
            </a:r>
            <a:r>
              <a:rPr lang="zh-CN" altLang="en-US" sz="1400" dirty="0">
                <a:sym typeface="+mn-ea"/>
              </a:rPr>
              <a:t>不要用脏手触摸脸、眼、口等部位；出门佩戴口罩；尽量少到拥挤、空气不流通的公共场所，如高峰期的公交车、商场、剧场等</a:t>
            </a:r>
            <a:endParaRPr lang="zh-CN" altLang="en-US" sz="1400" dirty="0"/>
          </a:p>
          <a:p>
            <a:pPr algn="l">
              <a:lnSpc>
                <a:spcPct val="120000"/>
              </a:lnSpc>
            </a:pPr>
            <a:endPar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62" name="文本框 182"/>
          <p:cNvSpPr txBox="1"/>
          <p:nvPr>
            <p:custDataLst>
              <p:tags r:id="rId16"/>
            </p:custDataLst>
          </p:nvPr>
        </p:nvSpPr>
        <p:spPr>
          <a:xfrm>
            <a:off x="8649970" y="1940560"/>
            <a:ext cx="2291080" cy="1124585"/>
          </a:xfrm>
          <a:prstGeom prst="rect">
            <a:avLst/>
          </a:prstGeom>
          <a:noFill/>
        </p:spPr>
        <p:txBody>
          <a:bodyPr wrap="square" rtlCol="0">
            <a:spAutoFit/>
          </a:bodyPr>
          <a:p>
            <a:pPr algn="just">
              <a:lnSpc>
                <a:spcPct val="120000"/>
              </a:lnSpc>
            </a:pPr>
            <a:r>
              <a:rPr lang="zh-CN" altLang="en-US" sz="1400" dirty="0">
                <a:sym typeface="+mn-ea"/>
              </a:rPr>
              <a:t>当人体受凉时，呼吸道血管收缩，血液供应减少，局部抵抗力下降，病原体容易侵入。</a:t>
            </a:r>
            <a:endParaRPr lang="zh-CN" altLang="en-US" sz="140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63" name="文本框 183"/>
          <p:cNvSpPr txBox="1"/>
          <p:nvPr>
            <p:custDataLst>
              <p:tags r:id="rId17"/>
            </p:custDataLst>
          </p:nvPr>
        </p:nvSpPr>
        <p:spPr>
          <a:xfrm>
            <a:off x="9173845" y="3963035"/>
            <a:ext cx="2873375" cy="1500505"/>
          </a:xfrm>
          <a:prstGeom prst="rect">
            <a:avLst/>
          </a:prstGeom>
          <a:noFill/>
        </p:spPr>
        <p:txBody>
          <a:bodyPr wrap="square" rtlCol="0">
            <a:noAutofit/>
          </a:bodyPr>
          <a:p>
            <a:pPr algn="just">
              <a:lnSpc>
                <a:spcPct val="120000"/>
              </a:lnSpc>
            </a:pPr>
            <a:r>
              <a:rPr lang="zh-CN" altLang="en-US" sz="1400" dirty="0">
                <a:sym typeface="+mn-ea"/>
              </a:rPr>
              <a:t>开窗通风，保持空气流通，能稀释室内污染物，同时阳光中的紫外线具有杀菌作用。</a:t>
            </a:r>
            <a:r>
              <a:rPr lang="zh-CN"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定期对室内环境进行清洁和消毒保持环境卫生降低接触病原体可能</a:t>
            </a:r>
            <a:endParaRPr lang="zh-CN"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a:p>
            <a:pPr algn="just">
              <a:lnSpc>
                <a:spcPct val="120000"/>
              </a:lnSpc>
            </a:pPr>
            <a:endParaRPr lang="zh-CN" altLang="en-US" sz="1400" dirty="0">
              <a:solidFill>
                <a:schemeClr val="tx1">
                  <a:lumMod val="75000"/>
                  <a:lumOff val="25000"/>
                </a:schemeClr>
              </a:solidFill>
              <a:latin typeface="Arial" panose="020B0604020202020204" pitchFamily="34" charset="0"/>
              <a:ea typeface="微软雅黑" panose="020B0503020204020204" charset="-122"/>
              <a:sym typeface="+mn-ea"/>
            </a:endParaRPr>
          </a:p>
        </p:txBody>
      </p:sp>
      <p:grpSp>
        <p:nvGrpSpPr>
          <p:cNvPr id="65" name="组合 64"/>
          <p:cNvGrpSpPr/>
          <p:nvPr/>
        </p:nvGrpSpPr>
        <p:grpSpPr>
          <a:xfrm>
            <a:off x="4702175" y="1899285"/>
            <a:ext cx="679450" cy="623570"/>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67"/>
              <p:cNvSpPr/>
              <p:nvPr>
                <p:custDataLst>
                  <p:tags r:id="rId18"/>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69" name="椭圆 68"/>
              <p:cNvSpPr/>
              <p:nvPr>
                <p:custDataLst>
                  <p:tags r:id="rId19"/>
                </p:custDataLst>
              </p:nvPr>
            </p:nvSpPr>
            <p:spPr>
              <a:xfrm>
                <a:off x="392113" y="760413"/>
                <a:ext cx="3825874" cy="3825874"/>
              </a:xfrm>
              <a:prstGeom prst="ellipse">
                <a:avLst/>
              </a:prstGeom>
              <a:solidFill>
                <a:srgbClr val="3A9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67" name="TextBox 66"/>
            <p:cNvSpPr txBox="1"/>
            <p:nvPr>
              <p:custDataLst>
                <p:tags r:id="rId20"/>
              </p:custDataLst>
            </p:nvPr>
          </p:nvSpPr>
          <p:spPr>
            <a:xfrm>
              <a:off x="1088730" y="2728993"/>
              <a:ext cx="1174949" cy="870051"/>
            </a:xfrm>
            <a:prstGeom prst="rect">
              <a:avLst/>
            </a:prstGeom>
            <a:noFill/>
          </p:spPr>
          <p:txBody>
            <a:bodyPr wrap="square" rtlCol="0">
              <a:spAutoFit/>
            </a:bodyPr>
            <a:p>
              <a:pPr algn="ctr"/>
              <a:r>
                <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rPr>
                <a:t>01</a:t>
              </a:r>
              <a:endPar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70" name="组合 69"/>
          <p:cNvGrpSpPr/>
          <p:nvPr/>
        </p:nvGrpSpPr>
        <p:grpSpPr>
          <a:xfrm>
            <a:off x="7223760" y="1857375"/>
            <a:ext cx="662940" cy="609600"/>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custDataLst>
                  <p:tags r:id="rId21"/>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4" name="椭圆 73"/>
              <p:cNvSpPr/>
              <p:nvPr>
                <p:custDataLst>
                  <p:tags r:id="rId22"/>
                </p:custDataLst>
              </p:nvPr>
            </p:nvSpPr>
            <p:spPr>
              <a:xfrm>
                <a:off x="392113" y="760413"/>
                <a:ext cx="3825874" cy="3825874"/>
              </a:xfrm>
              <a:prstGeom prst="ellipse">
                <a:avLst/>
              </a:prstGeom>
              <a:solidFill>
                <a:srgbClr val="F0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72" name="TextBox 71"/>
            <p:cNvSpPr txBox="1"/>
            <p:nvPr>
              <p:custDataLst>
                <p:tags r:id="rId23"/>
              </p:custDataLst>
            </p:nvPr>
          </p:nvSpPr>
          <p:spPr>
            <a:xfrm>
              <a:off x="1075623" y="2728993"/>
              <a:ext cx="1201165" cy="889989"/>
            </a:xfrm>
            <a:prstGeom prst="rect">
              <a:avLst/>
            </a:prstGeom>
            <a:noFill/>
          </p:spPr>
          <p:txBody>
            <a:bodyPr wrap="square" rtlCol="0">
              <a:spAutoFit/>
            </a:bodyPr>
            <a:p>
              <a:pPr algn="ctr"/>
              <a:r>
                <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rPr>
                <a:t>02</a:t>
              </a:r>
              <a:endPar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75" name="组合 74"/>
          <p:cNvGrpSpPr/>
          <p:nvPr/>
        </p:nvGrpSpPr>
        <p:grpSpPr>
          <a:xfrm>
            <a:off x="8069580" y="3664585"/>
            <a:ext cx="662940" cy="609600"/>
            <a:chOff x="1008115" y="2542722"/>
            <a:chExt cx="1360493" cy="1360493"/>
          </a:xfrm>
        </p:grpSpPr>
        <p:grpSp>
          <p:nvGrpSpPr>
            <p:cNvPr id="76" name="组合 7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8" name="同心圆 77"/>
              <p:cNvSpPr/>
              <p:nvPr>
                <p:custDataLst>
                  <p:tags r:id="rId24"/>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9" name="椭圆 78"/>
              <p:cNvSpPr/>
              <p:nvPr>
                <p:custDataLst>
                  <p:tags r:id="rId25"/>
                </p:custDataLst>
              </p:nvPr>
            </p:nvSpPr>
            <p:spPr>
              <a:xfrm>
                <a:off x="392113" y="760413"/>
                <a:ext cx="3825874" cy="3825874"/>
              </a:xfrm>
              <a:prstGeom prst="ellipse">
                <a:avLst/>
              </a:prstGeom>
              <a:solidFill>
                <a:srgbClr val="3A9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77" name="TextBox 76"/>
            <p:cNvSpPr txBox="1"/>
            <p:nvPr>
              <p:custDataLst>
                <p:tags r:id="rId26"/>
              </p:custDataLst>
            </p:nvPr>
          </p:nvSpPr>
          <p:spPr>
            <a:xfrm>
              <a:off x="1075623" y="2728993"/>
              <a:ext cx="1201165" cy="889989"/>
            </a:xfrm>
            <a:prstGeom prst="rect">
              <a:avLst/>
            </a:prstGeom>
            <a:noFill/>
          </p:spPr>
          <p:txBody>
            <a:bodyPr wrap="square" rtlCol="0">
              <a:spAutoFit/>
            </a:bodyPr>
            <a:p>
              <a:pPr algn="ctr"/>
              <a:r>
                <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rPr>
                <a:t>03</a:t>
              </a:r>
              <a:endPar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80" name="组合 79"/>
          <p:cNvGrpSpPr/>
          <p:nvPr/>
        </p:nvGrpSpPr>
        <p:grpSpPr>
          <a:xfrm>
            <a:off x="7261860" y="5255895"/>
            <a:ext cx="662940" cy="609600"/>
            <a:chOff x="1008115" y="2542722"/>
            <a:chExt cx="1360493" cy="1360493"/>
          </a:xfrm>
        </p:grpSpPr>
        <p:grpSp>
          <p:nvGrpSpPr>
            <p:cNvPr id="81" name="组合 8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3" name="同心圆 82"/>
              <p:cNvSpPr/>
              <p:nvPr>
                <p:custDataLst>
                  <p:tags r:id="rId27"/>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4" name="椭圆 83"/>
              <p:cNvSpPr/>
              <p:nvPr>
                <p:custDataLst>
                  <p:tags r:id="rId28"/>
                </p:custDataLst>
              </p:nvPr>
            </p:nvSpPr>
            <p:spPr>
              <a:xfrm>
                <a:off x="392113" y="760413"/>
                <a:ext cx="3825874" cy="3825874"/>
              </a:xfrm>
              <a:prstGeom prst="ellipse">
                <a:avLst/>
              </a:prstGeom>
              <a:solidFill>
                <a:srgbClr val="F0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82" name="TextBox 81"/>
            <p:cNvSpPr txBox="1"/>
            <p:nvPr>
              <p:custDataLst>
                <p:tags r:id="rId29"/>
              </p:custDataLst>
            </p:nvPr>
          </p:nvSpPr>
          <p:spPr>
            <a:xfrm>
              <a:off x="1075623" y="2728993"/>
              <a:ext cx="1201165" cy="889989"/>
            </a:xfrm>
            <a:prstGeom prst="rect">
              <a:avLst/>
            </a:prstGeom>
            <a:noFill/>
          </p:spPr>
          <p:txBody>
            <a:bodyPr wrap="square" rtlCol="0">
              <a:spAutoFit/>
            </a:bodyPr>
            <a:p>
              <a:pPr algn="ctr"/>
              <a:r>
                <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rPr>
                <a:t>04</a:t>
              </a:r>
              <a:endPar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85" name="组合 84"/>
          <p:cNvGrpSpPr/>
          <p:nvPr/>
        </p:nvGrpSpPr>
        <p:grpSpPr>
          <a:xfrm>
            <a:off x="4605020" y="5217160"/>
            <a:ext cx="662940" cy="609600"/>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8" name="同心圆 87"/>
              <p:cNvSpPr/>
              <p:nvPr>
                <p:custDataLst>
                  <p:tags r:id="rId30"/>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89" name="椭圆 88"/>
              <p:cNvSpPr/>
              <p:nvPr>
                <p:custDataLst>
                  <p:tags r:id="rId31"/>
                </p:custDataLst>
              </p:nvPr>
            </p:nvSpPr>
            <p:spPr>
              <a:xfrm>
                <a:off x="392113" y="760413"/>
                <a:ext cx="3825874" cy="3825874"/>
              </a:xfrm>
              <a:prstGeom prst="ellipse">
                <a:avLst/>
              </a:prstGeom>
              <a:solidFill>
                <a:srgbClr val="3A9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87" name="TextBox 86"/>
            <p:cNvSpPr txBox="1"/>
            <p:nvPr>
              <p:custDataLst>
                <p:tags r:id="rId32"/>
              </p:custDataLst>
            </p:nvPr>
          </p:nvSpPr>
          <p:spPr>
            <a:xfrm>
              <a:off x="1075623" y="2728993"/>
              <a:ext cx="1201165" cy="889989"/>
            </a:xfrm>
            <a:prstGeom prst="rect">
              <a:avLst/>
            </a:prstGeom>
            <a:noFill/>
          </p:spPr>
          <p:txBody>
            <a:bodyPr wrap="square" rtlCol="0">
              <a:spAutoFit/>
            </a:bodyPr>
            <a:p>
              <a:pPr algn="ctr"/>
              <a:r>
                <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rPr>
                <a:t>05</a:t>
              </a:r>
              <a:endPar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90" name="组合 89"/>
          <p:cNvGrpSpPr/>
          <p:nvPr/>
        </p:nvGrpSpPr>
        <p:grpSpPr>
          <a:xfrm>
            <a:off x="3884930" y="3664585"/>
            <a:ext cx="662940" cy="609600"/>
            <a:chOff x="1008115" y="2542722"/>
            <a:chExt cx="1360493" cy="1360493"/>
          </a:xfrm>
        </p:grpSpPr>
        <p:grpSp>
          <p:nvGrpSpPr>
            <p:cNvPr id="91" name="组合 9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93" name="同心圆 92"/>
              <p:cNvSpPr/>
              <p:nvPr>
                <p:custDataLst>
                  <p:tags r:id="rId33"/>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94" name="椭圆 93"/>
              <p:cNvSpPr/>
              <p:nvPr>
                <p:custDataLst>
                  <p:tags r:id="rId34"/>
                </p:custDataLst>
              </p:nvPr>
            </p:nvSpPr>
            <p:spPr>
              <a:xfrm>
                <a:off x="392113" y="760413"/>
                <a:ext cx="3825874" cy="3825874"/>
              </a:xfrm>
              <a:prstGeom prst="ellipse">
                <a:avLst/>
              </a:prstGeom>
              <a:solidFill>
                <a:srgbClr val="F0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92" name="TextBox 91"/>
            <p:cNvSpPr txBox="1"/>
            <p:nvPr>
              <p:custDataLst>
                <p:tags r:id="rId35"/>
              </p:custDataLst>
            </p:nvPr>
          </p:nvSpPr>
          <p:spPr>
            <a:xfrm>
              <a:off x="1075623" y="2728993"/>
              <a:ext cx="1201165" cy="889989"/>
            </a:xfrm>
            <a:prstGeom prst="rect">
              <a:avLst/>
            </a:prstGeom>
            <a:noFill/>
          </p:spPr>
          <p:txBody>
            <a:bodyPr wrap="square" rtlCol="0">
              <a:spAutoFit/>
            </a:bodyPr>
            <a:p>
              <a:pPr algn="ctr"/>
              <a:r>
                <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rPr>
                <a:t>06</a:t>
              </a:r>
              <a:endParaRPr lang="en-US" altLang="zh-CN" sz="2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8" name="文本框 171"/>
          <p:cNvSpPr txBox="1"/>
          <p:nvPr>
            <p:custDataLst>
              <p:tags r:id="rId36"/>
            </p:custDataLst>
          </p:nvPr>
        </p:nvSpPr>
        <p:spPr>
          <a:xfrm>
            <a:off x="8826515" y="5369389"/>
            <a:ext cx="1493849" cy="368300"/>
          </a:xfrm>
          <a:prstGeom prst="rect">
            <a:avLst/>
          </a:prstGeom>
          <a:noFill/>
        </p:spPr>
        <p:txBody>
          <a:bodyPr wrap="square" rtlCol="0">
            <a:spAutoFit/>
          </a:bodyPr>
          <a:p>
            <a:pPr lvl="0" algn="l">
              <a:buClrTx/>
              <a:buSzTx/>
              <a:buFontTx/>
            </a:pP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加强锻炼</a:t>
            </a: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endParaRPr>
          </a:p>
        </p:txBody>
      </p:sp>
      <p:sp>
        <p:nvSpPr>
          <p:cNvPr id="9" name="文本框 181"/>
          <p:cNvSpPr txBox="1"/>
          <p:nvPr>
            <p:custDataLst>
              <p:tags r:id="rId37"/>
            </p:custDataLst>
          </p:nvPr>
        </p:nvSpPr>
        <p:spPr>
          <a:xfrm>
            <a:off x="8422640" y="5737860"/>
            <a:ext cx="2301875" cy="607695"/>
          </a:xfrm>
          <a:prstGeom prst="rect">
            <a:avLst/>
          </a:prstGeom>
          <a:noFill/>
        </p:spPr>
        <p:txBody>
          <a:bodyPr wrap="square" rtlCol="0">
            <a:spAutoFit/>
          </a:bodyPr>
          <a:p>
            <a:pPr algn="l">
              <a:lnSpc>
                <a:spcPct val="120000"/>
              </a:lnSpc>
            </a:pPr>
            <a:r>
              <a:rPr lang="zh-CN" altLang="en-US" sz="1400" dirty="0">
                <a:sym typeface="+mn-ea"/>
              </a:rPr>
              <a:t>增强体质，提高免疫力，避免过度疲劳</a:t>
            </a:r>
            <a:endParaRPr lang="zh-CN" altLang="en-US" sz="1400" dirty="0">
              <a:solidFill>
                <a:schemeClr val="tx1">
                  <a:lumMod val="75000"/>
                  <a:lumOff val="25000"/>
                </a:schemeClr>
              </a:solidFill>
              <a:latin typeface="Arial" panose="020B0604020202020204" pitchFamily="34" charset="0"/>
              <a:ea typeface="微软雅黑" panose="020B0503020204020204" charset="-122"/>
              <a:sym typeface="+mn-ea"/>
            </a:endParaRPr>
          </a:p>
        </p:txBody>
      </p:sp>
      <p:sp>
        <p:nvSpPr>
          <p:cNvPr id="11" name="文本框 167"/>
          <p:cNvSpPr txBox="1"/>
          <p:nvPr>
            <p:custDataLst>
              <p:tags r:id="rId38"/>
            </p:custDataLst>
          </p:nvPr>
        </p:nvSpPr>
        <p:spPr>
          <a:xfrm>
            <a:off x="1527175" y="3141980"/>
            <a:ext cx="1871980" cy="368300"/>
          </a:xfrm>
          <a:prstGeom prst="rect">
            <a:avLst/>
          </a:prstGeom>
          <a:noFill/>
        </p:spPr>
        <p:txBody>
          <a:bodyPr wrap="square" rtlCol="0">
            <a:spAutoFit/>
          </a:bodyPr>
          <a:p>
            <a:pPr lvl="0" algn="l">
              <a:buClrTx/>
              <a:buSzTx/>
              <a:buFontTx/>
            </a:pPr>
            <a:r>
              <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rPr>
              <a:t>早发现，早治疗</a:t>
            </a:r>
            <a:endParaRPr lang="zh-CN" altLang="en-US"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微软雅黑" panose="020B0503020204020204" charset="-122"/>
              <a:sym typeface="+mn-ea"/>
            </a:endParaRPr>
          </a:p>
        </p:txBody>
      </p:sp>
      <p:sp>
        <p:nvSpPr>
          <p:cNvPr id="3" name="文本框 168"/>
          <p:cNvSpPr txBox="1"/>
          <p:nvPr>
            <p:custDataLst>
              <p:tags r:id="rId39"/>
            </p:custDataLst>
          </p:nvPr>
        </p:nvSpPr>
        <p:spPr>
          <a:xfrm>
            <a:off x="98425" y="3576320"/>
            <a:ext cx="3432810" cy="1188720"/>
          </a:xfrm>
          <a:prstGeom prst="rect">
            <a:avLst/>
          </a:prstGeom>
          <a:noFill/>
        </p:spPr>
        <p:txBody>
          <a:bodyPr wrap="square" rtlCol="0">
            <a:noAutofit/>
          </a:bodyPr>
          <a:p>
            <a:pPr algn="l">
              <a:lnSpc>
                <a:spcPct val="120000"/>
              </a:lnSpc>
            </a:pPr>
            <a:r>
              <a:rPr lang="zh-CN" altLang="en-US" sz="1400" dirty="0">
                <a:sym typeface="+mn-ea"/>
              </a:rPr>
              <a:t>出现相关症状应及时到正规医疗机构就医。在医院就医时，预防交叉感染，佩戴口罩。坚决反对带病坚持工作或学习，既不利于身体健康，也会将病传染给他人。</a:t>
            </a:r>
            <a:endParaRPr lang="zh-CN" altLang="en-US" sz="1400" dirty="0">
              <a:solidFill>
                <a:schemeClr val="tx1"/>
              </a:solidFill>
              <a:sym typeface="+mn-ea"/>
            </a:endParaRPr>
          </a:p>
          <a:p>
            <a:pPr algn="l">
              <a:lnSpc>
                <a:spcPct val="120000"/>
              </a:lnSpc>
            </a:pPr>
            <a:endPar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 calcmode="lin" valueType="num">
                                      <p:cBhvr>
                                        <p:cTn id="13" dur="1000" fill="hold"/>
                                        <p:tgtEl>
                                          <p:spTgt spid="28"/>
                                        </p:tgtEl>
                                        <p:attrNameLst>
                                          <p:attrName>style.rotation</p:attrName>
                                        </p:attrNameLst>
                                      </p:cBhvr>
                                      <p:tavLst>
                                        <p:tav tm="0">
                                          <p:val>
                                            <p:fltVal val="90"/>
                                          </p:val>
                                        </p:tav>
                                        <p:tav tm="100000">
                                          <p:val>
                                            <p:fltVal val="0"/>
                                          </p:val>
                                        </p:tav>
                                      </p:tavLst>
                                    </p:anim>
                                    <p:animEffect transition="in" filter="fade">
                                      <p:cBhvr>
                                        <p:cTn id="14" dur="1000"/>
                                        <p:tgtEl>
                                          <p:spTgt spid="2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250"/>
                                        <p:tgtEl>
                                          <p:spTgt spid="6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250"/>
                                        <p:tgtEl>
                                          <p:spTgt spid="7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250"/>
                                        <p:tgtEl>
                                          <p:spTgt spid="75"/>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250"/>
                                        <p:tgtEl>
                                          <p:spTgt spid="80"/>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250"/>
                                        <p:tgtEl>
                                          <p:spTgt spid="85"/>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250"/>
                                        <p:tgtEl>
                                          <p:spTgt spid="90"/>
                                        </p:tgtEl>
                                      </p:cBhvr>
                                    </p:animEffect>
                                  </p:childTnLst>
                                </p:cTn>
                              </p:par>
                            </p:childTnLst>
                          </p:cTn>
                        </p:par>
                        <p:par>
                          <p:cTn id="43" fill="hold">
                            <p:stCondLst>
                              <p:cond delay="5000"/>
                            </p:stCondLst>
                            <p:childTnLst>
                              <p:par>
                                <p:cTn id="44" presetID="12" presetClass="entr" presetSubtype="2"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250"/>
                                        <p:tgtEl>
                                          <p:spTgt spid="49"/>
                                        </p:tgtEl>
                                        <p:attrNameLst>
                                          <p:attrName>ppt_x</p:attrName>
                                        </p:attrNameLst>
                                      </p:cBhvr>
                                      <p:tavLst>
                                        <p:tav tm="0">
                                          <p:val>
                                            <p:strVal val="#ppt_x+#ppt_w*1.125000"/>
                                          </p:val>
                                        </p:tav>
                                        <p:tav tm="100000">
                                          <p:val>
                                            <p:strVal val="#ppt_x"/>
                                          </p:val>
                                        </p:tav>
                                      </p:tavLst>
                                    </p:anim>
                                    <p:animEffect transition="in" filter="wipe(left)">
                                      <p:cBhvr>
                                        <p:cTn id="47" dur="250"/>
                                        <p:tgtEl>
                                          <p:spTgt spid="49"/>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250"/>
                                        <p:tgtEl>
                                          <p:spTgt spid="35"/>
                                        </p:tgtEl>
                                        <p:attrNameLst>
                                          <p:attrName>ppt_x</p:attrName>
                                        </p:attrNameLst>
                                      </p:cBhvr>
                                      <p:tavLst>
                                        <p:tav tm="0">
                                          <p:val>
                                            <p:strVal val="#ppt_x-#ppt_w*1.125000"/>
                                          </p:val>
                                        </p:tav>
                                        <p:tav tm="100000">
                                          <p:val>
                                            <p:strVal val="#ppt_x"/>
                                          </p:val>
                                        </p:tav>
                                      </p:tavLst>
                                    </p:anim>
                                    <p:animEffect transition="in" filter="wipe(right)">
                                      <p:cBhvr>
                                        <p:cTn id="51" dur="250"/>
                                        <p:tgtEl>
                                          <p:spTgt spid="35"/>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250"/>
                                        <p:tgtEl>
                                          <p:spTgt spid="37"/>
                                        </p:tgtEl>
                                        <p:attrNameLst>
                                          <p:attrName>ppt_x</p:attrName>
                                        </p:attrNameLst>
                                      </p:cBhvr>
                                      <p:tavLst>
                                        <p:tav tm="0">
                                          <p:val>
                                            <p:strVal val="#ppt_x-#ppt_w*1.125000"/>
                                          </p:val>
                                        </p:tav>
                                        <p:tav tm="100000">
                                          <p:val>
                                            <p:strVal val="#ppt_x"/>
                                          </p:val>
                                        </p:tav>
                                      </p:tavLst>
                                    </p:anim>
                                    <p:animEffect transition="in" filter="wipe(right)">
                                      <p:cBhvr>
                                        <p:cTn id="55" dur="250"/>
                                        <p:tgtEl>
                                          <p:spTgt spid="37"/>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250"/>
                                        <p:tgtEl>
                                          <p:spTgt spid="40"/>
                                        </p:tgtEl>
                                        <p:attrNameLst>
                                          <p:attrName>ppt_x</p:attrName>
                                        </p:attrNameLst>
                                      </p:cBhvr>
                                      <p:tavLst>
                                        <p:tav tm="0">
                                          <p:val>
                                            <p:strVal val="#ppt_x-#ppt_w*1.125000"/>
                                          </p:val>
                                        </p:tav>
                                        <p:tav tm="100000">
                                          <p:val>
                                            <p:strVal val="#ppt_x"/>
                                          </p:val>
                                        </p:tav>
                                      </p:tavLst>
                                    </p:anim>
                                    <p:animEffect transition="in" filter="wipe(right)">
                                      <p:cBhvr>
                                        <p:cTn id="59" dur="250"/>
                                        <p:tgtEl>
                                          <p:spTgt spid="40"/>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250"/>
                                        <p:tgtEl>
                                          <p:spTgt spid="50"/>
                                        </p:tgtEl>
                                        <p:attrNameLst>
                                          <p:attrName>ppt_x</p:attrName>
                                        </p:attrNameLst>
                                      </p:cBhvr>
                                      <p:tavLst>
                                        <p:tav tm="0">
                                          <p:val>
                                            <p:strVal val="#ppt_x+#ppt_w*1.125000"/>
                                          </p:val>
                                        </p:tav>
                                        <p:tav tm="100000">
                                          <p:val>
                                            <p:strVal val="#ppt_x"/>
                                          </p:val>
                                        </p:tav>
                                      </p:tavLst>
                                    </p:anim>
                                    <p:animEffect transition="in" filter="wipe(left)">
                                      <p:cBhvr>
                                        <p:cTn id="63" dur="250"/>
                                        <p:tgtEl>
                                          <p:spTgt spid="50"/>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p:tgtEl>
                                          <p:spTgt spid="46"/>
                                        </p:tgtEl>
                                        <p:attrNameLst>
                                          <p:attrName>ppt_x</p:attrName>
                                        </p:attrNameLst>
                                      </p:cBhvr>
                                      <p:tavLst>
                                        <p:tav tm="0">
                                          <p:val>
                                            <p:strVal val="#ppt_x+#ppt_w*1.125000"/>
                                          </p:val>
                                        </p:tav>
                                        <p:tav tm="100000">
                                          <p:val>
                                            <p:strVal val="#ppt_x"/>
                                          </p:val>
                                        </p:tav>
                                      </p:tavLst>
                                    </p:anim>
                                    <p:animEffect transition="in" filter="wipe(left)">
                                      <p:cBhvr>
                                        <p:cTn id="67" dur="250"/>
                                        <p:tgtEl>
                                          <p:spTgt spid="4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randombar(horizontal)">
                                      <p:cBhvr>
                                        <p:cTn id="70" dur="750"/>
                                        <p:tgtEl>
                                          <p:spTgt spid="4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randombar(horizontal)">
                                      <p:cBhvr>
                                        <p:cTn id="73" dur="750"/>
                                        <p:tgtEl>
                                          <p:spTgt spid="4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randombar(horizontal)">
                                      <p:cBhvr>
                                        <p:cTn id="76" dur="750"/>
                                        <p:tgtEl>
                                          <p:spTgt spid="30"/>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randombar(horizontal)">
                                      <p:cBhvr>
                                        <p:cTn id="79" dur="750"/>
                                        <p:tgtEl>
                                          <p:spTgt spid="6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randombar(horizontal)">
                                      <p:cBhvr>
                                        <p:cTn id="82" dur="750"/>
                                        <p:tgtEl>
                                          <p:spTgt spid="3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randombar(horizontal)">
                                      <p:cBhvr>
                                        <p:cTn id="85" dur="750"/>
                                        <p:tgtEl>
                                          <p:spTgt spid="63"/>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750"/>
                                        <p:tgtEl>
                                          <p:spTgt spid="51"/>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randombar(horizontal)">
                                      <p:cBhvr>
                                        <p:cTn id="91" dur="750"/>
                                        <p:tgtEl>
                                          <p:spTgt spid="52"/>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750"/>
                                        <p:tgtEl>
                                          <p:spTgt spid="9"/>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randombar(horizontal)">
                                      <p:cBhvr>
                                        <p:cTn id="97" dur="750"/>
                                        <p:tgtEl>
                                          <p:spTgt spid="8"/>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randombar(horizontal)">
                                      <p:cBhvr>
                                        <p:cTn id="100" dur="750"/>
                                        <p:tgtEl>
                                          <p:spTgt spid="11"/>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randombar(horizontal)">
                                      <p:cBhvr>
                                        <p:cTn id="10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bldLvl="0" animBg="1"/>
      <p:bldP spid="29" grpId="0"/>
      <p:bldP spid="30" grpId="0"/>
      <p:bldP spid="35" grpId="0" bldLvl="0" animBg="1"/>
      <p:bldP spid="36" grpId="0"/>
      <p:bldP spid="37" grpId="0" bldLvl="0" animBg="1"/>
      <p:bldP spid="40" grpId="0" bldLvl="0" animBg="1"/>
      <p:bldP spid="46" grpId="0" bldLvl="0" animBg="1"/>
      <p:bldP spid="47" grpId="0"/>
      <p:bldP spid="48" grpId="0"/>
      <p:bldP spid="49" grpId="0" bldLvl="0" animBg="1"/>
      <p:bldP spid="50" grpId="0" bldLvl="0" animBg="1"/>
      <p:bldP spid="51" grpId="0"/>
      <p:bldP spid="52" grpId="0"/>
      <p:bldP spid="62" grpId="0"/>
      <p:bldP spid="63" grpId="0"/>
      <p:bldP spid="8" grpId="0"/>
      <p:bldP spid="9" grpId="0"/>
      <p:bldP spid="11" grpId="0"/>
      <p:bldP spid="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commondata" val="eyJoZGlkIjoiYjk3NTdhZjYxZTQzMTY0MzI2YTZjNzBhNzBmYTdiZjE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2550</Words>
  <Application>WPS 演示</Application>
  <PresentationFormat>宽屏</PresentationFormat>
  <Paragraphs>115</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微软雅黑</vt:lpstr>
      <vt:lpstr>华文彩云</vt:lpstr>
      <vt:lpstr>Calibri</vt:lpstr>
      <vt:lpstr>黑体</vt:lpstr>
      <vt:lpstr>Arial Unicode MS</vt:lpstr>
      <vt:lpstr>WPS</vt:lpstr>
      <vt:lpstr>常见传染病防治宣传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靖 宇</cp:lastModifiedBy>
  <cp:revision>8</cp:revision>
  <dcterms:created xsi:type="dcterms:W3CDTF">2023-08-09T12:44:00Z</dcterms:created>
  <dcterms:modified xsi:type="dcterms:W3CDTF">2024-04-03T02:01:06Z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2052-12.1.0.16388</vt:lpwstr>
  </property>
</Properties>
</file>