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  <p:sldMasterId id="2147483685" r:id="rId5"/>
    <p:sldMasterId id="2147483697" r:id="rId6"/>
    <p:sldMasterId id="2147483710" r:id="rId7"/>
    <p:sldMasterId id="2147483723" r:id="rId8"/>
  </p:sldMasterIdLst>
  <p:notesMasterIdLst>
    <p:notesMasterId r:id="rId17"/>
  </p:notesMasterIdLst>
  <p:sldIdLst>
    <p:sldId id="503" r:id="rId9"/>
    <p:sldId id="858" r:id="rId10"/>
    <p:sldId id="863" r:id="rId11"/>
    <p:sldId id="810" r:id="rId12"/>
    <p:sldId id="811" r:id="rId13"/>
    <p:sldId id="861" r:id="rId14"/>
    <p:sldId id="846" r:id="rId15"/>
    <p:sldId id="817" r:id="rId16"/>
  </p:sldIdLst>
  <p:sldSz cx="9144000" cy="6858000" type="screen4x3"/>
  <p:notesSz cx="6858000" cy="9199880"/>
  <p:custDataLst>
    <p:tags r:id="rId21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49af07db-e7e4-4949-85ba-5f4adb915d78}">
          <p14:sldIdLst>
            <p14:sldId id="503"/>
            <p14:sldId id="858"/>
            <p14:sldId id="863"/>
          </p14:sldIdLst>
        </p14:section>
        <p14:section name="无标题节" id="{04dde58f-f76e-4ffb-9b88-9debd7e1c2a4}">
          <p14:sldIdLst>
            <p14:sldId id="810"/>
            <p14:sldId id="811"/>
            <p14:sldId id="861"/>
            <p14:sldId id="846"/>
            <p14:sldId id="8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0" userDrawn="1">
          <p15:clr>
            <a:srgbClr val="A4A3A4"/>
          </p15:clr>
        </p15:guide>
        <p15:guide id="2" pos="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CCECFF"/>
    <a:srgbClr val="FFFFCC"/>
    <a:srgbClr val="FFFF66"/>
    <a:srgbClr val="00FFCC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-1554" y="-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1" Type="http://schemas.openxmlformats.org/officeDocument/2006/relationships/tags" Target="tags/tag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8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4"/>
          <p:cNvSpPr>
            <a:spLocks noGrp="1"/>
          </p:cNvSpPr>
          <p:nvPr>
            <p:ph type="sldImg"/>
          </p:nvPr>
        </p:nvSpPr>
        <p:spPr>
          <a:xfrm>
            <a:off x="1381125" y="385763"/>
            <a:ext cx="4097338" cy="30734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614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6400" y="3640138"/>
            <a:ext cx="6045200" cy="4900613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 vert="horz" wrap="square" lIns="93025" tIns="46512" rIns="93025" bIns="46512" numCol="1" anchor="t" anchorCtr="0" compatLnSpc="1"/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ct val="75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509905" marR="0" lvl="1" indent="-167005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w"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Second level</a:t>
            </a: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798830" marR="0" lvl="2" indent="-1746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&gt;"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Third level</a:t>
            </a: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1087755" marR="0" lvl="3" indent="-174625" algn="l" defTabSz="91440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–"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Fourth level</a:t>
            </a: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1377950" marR="0" lvl="4" indent="-176530" algn="l" defTabSz="914400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»"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Fifth level</a:t>
            </a: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750300"/>
            <a:ext cx="6858000" cy="449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025" tIns="46512" rIns="93025" bIns="46512" numCol="1" anchor="b" anchorCtr="0" compatLnSpc="1"/>
          <a:p>
            <a:pPr lvl="0" algn="ctr" defTabSz="930275" fontAlgn="base"/>
            <a:fld id="{9A0DB2DC-4C9A-4742-B13C-FB6460FD3503}" type="slidenum">
              <a:rPr lang="en-US" altLang="zh-CN" sz="1000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z="1000" strike="noStrike" noProof="1" dirty="0">
              <a:ea typeface="MS PGothic" panose="020B0600070205080204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228600" indent="-228600" algn="l" rtl="0" eaLnBrk="0" fontAlgn="base" hangingPunct="0">
      <a:lnSpc>
        <a:spcPct val="90000"/>
      </a:lnSpc>
      <a:spcBef>
        <a:spcPct val="75000"/>
      </a:spcBef>
      <a:spcAft>
        <a:spcPct val="0"/>
      </a:spcAft>
      <a:buClr>
        <a:srgbClr val="FF0000"/>
      </a:buClr>
      <a:buFont typeface="Wingdings" panose="05000000000000000000" pitchFamily="2" charset="2"/>
      <a:buChar char="n"/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9905" indent="-167005" algn="l" rtl="0" eaLnBrk="0" fontAlgn="base" hangingPunct="0">
      <a:lnSpc>
        <a:spcPct val="90000"/>
      </a:lnSpc>
      <a:spcBef>
        <a:spcPct val="30000"/>
      </a:spcBef>
      <a:spcAft>
        <a:spcPct val="0"/>
      </a:spcAft>
      <a:buClr>
        <a:srgbClr val="FF0000"/>
      </a:buClr>
      <a:buFont typeface="Wingdings" panose="05000000000000000000" pitchFamily="2" charset="2"/>
      <a:buChar char="w"/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798830" indent="-174625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FF0000"/>
      </a:buClr>
      <a:buChar char="&gt;"/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08775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FF0000"/>
      </a:buClr>
      <a:buChar char="–"/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377950" indent="-176530" algn="l" rtl="0" eaLnBrk="0" fontAlgn="base" hangingPunct="0">
      <a:lnSpc>
        <a:spcPct val="90000"/>
      </a:lnSpc>
      <a:spcBef>
        <a:spcPct val="10000"/>
      </a:spcBef>
      <a:spcAft>
        <a:spcPct val="0"/>
      </a:spcAft>
      <a:buClr>
        <a:srgbClr val="FF0000"/>
      </a:buClr>
      <a:buChar char="»"/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1450" y="258763"/>
            <a:ext cx="2057400" cy="59150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9250" y="258763"/>
            <a:ext cx="6019800" cy="59150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9250" y="258763"/>
            <a:ext cx="8229600" cy="8302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49250" y="1649413"/>
            <a:ext cx="4037013" cy="45243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8663" y="1649413"/>
            <a:ext cx="4037012" cy="45243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1600200"/>
            <a:ext cx="2063750" cy="452596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1600200"/>
            <a:ext cx="6042025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9250" y="164941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8663" y="1649413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 spd="med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A2BB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 spd="med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1450" y="258763"/>
            <a:ext cx="2057400" cy="59150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9250" y="258763"/>
            <a:ext cx="6019800" cy="59150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9250" y="164941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8663" y="1649413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9250" y="164941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8663" y="1649413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A2BB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1450" y="258763"/>
            <a:ext cx="2057400" cy="59150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9250" y="258763"/>
            <a:ext cx="6019800" cy="59150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9250" y="258763"/>
            <a:ext cx="8229600" cy="8302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49250" y="1649413"/>
            <a:ext cx="4037013" cy="45243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8663" y="1649413"/>
            <a:ext cx="4037012" cy="45243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9250" y="164941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8663" y="1649413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A2BB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1450" y="258763"/>
            <a:ext cx="2057400" cy="59150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9250" y="258763"/>
            <a:ext cx="6019800" cy="59150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9250" y="258763"/>
            <a:ext cx="8229600" cy="8302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49250" y="1649413"/>
            <a:ext cx="4037013" cy="45243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8663" y="1649413"/>
            <a:ext cx="4037012" cy="45243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 spd="med">
    <p:random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9250" y="164941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8663" y="1649413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 spd="med">
    <p:random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A2BB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 spd="med">
    <p:random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1450" y="258763"/>
            <a:ext cx="2057400" cy="59150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9250" y="258763"/>
            <a:ext cx="6019800" cy="59150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A2BB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jpeg"/><Relationship Id="rId14" Type="http://schemas.openxmlformats.org/officeDocument/2006/relationships/image" Target="../media/image2.png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image" Target="../media/image4.jpeg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image" Target="../media/image5.jpeg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4" Type="http://schemas.openxmlformats.org/officeDocument/2006/relationships/theme" Target="../theme/theme4.xml"/><Relationship Id="rId13" Type="http://schemas.openxmlformats.org/officeDocument/2006/relationships/image" Target="../media/image7.png"/><Relationship Id="rId12" Type="http://schemas.openxmlformats.org/officeDocument/2006/relationships/image" Target="../media/image6.jpeg"/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6" Type="http://schemas.openxmlformats.org/officeDocument/2006/relationships/theme" Target="../theme/theme5.xml"/><Relationship Id="rId15" Type="http://schemas.openxmlformats.org/officeDocument/2006/relationships/image" Target="../media/image3.jpeg"/><Relationship Id="rId14" Type="http://schemas.openxmlformats.org/officeDocument/2006/relationships/image" Target="../media/image2.png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6" Type="http://schemas.openxmlformats.org/officeDocument/2006/relationships/theme" Target="../theme/theme6.xml"/><Relationship Id="rId15" Type="http://schemas.openxmlformats.org/officeDocument/2006/relationships/image" Target="../media/image3.jpeg"/><Relationship Id="rId14" Type="http://schemas.openxmlformats.org/officeDocument/2006/relationships/image" Target="../media/image2.png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2.xml"/><Relationship Id="rId2" Type="http://schemas.openxmlformats.org/officeDocument/2006/relationships/slideLayout" Target="../slideLayouts/slideLayout71.xml"/><Relationship Id="rId13" Type="http://schemas.openxmlformats.org/officeDocument/2006/relationships/theme" Target="../theme/theme7.xml"/><Relationship Id="rId12" Type="http://schemas.openxmlformats.org/officeDocument/2006/relationships/image" Target="../media/image5.jpeg"/><Relationship Id="rId11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4" descr="Chantix-Green_titlebar"/>
          <p:cNvPicPr>
            <a:picLocks noChangeAspect="1"/>
          </p:cNvPicPr>
          <p:nvPr userDrawn="1"/>
        </p:nvPicPr>
        <p:blipFill>
          <a:blip r:embed="rId14"/>
          <a:srcRect l="2808" r="2081"/>
          <a:stretch>
            <a:fillRect/>
          </a:stretch>
        </p:blipFill>
        <p:spPr>
          <a:xfrm>
            <a:off x="0" y="-68262"/>
            <a:ext cx="9144000" cy="1482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" name="Picture 13" descr="Chantix-Green_Background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1306513"/>
            <a:ext cx="9144000" cy="5551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8800" y="6400800"/>
            <a:ext cx="965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ea typeface="MS PGothic" panose="020B0600070205080204" pitchFamily="34" charset="-128"/>
              </a:defRPr>
            </a:lvl1pPr>
          </a:lstStyle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Rectangle 4"/>
          <p:cNvSpPr>
            <a:spLocks noGrp="1" noChangeAspect="1"/>
          </p:cNvSpPr>
          <p:nvPr>
            <p:ph type="body"/>
          </p:nvPr>
        </p:nvSpPr>
        <p:spPr>
          <a:xfrm>
            <a:off x="349250" y="1649413"/>
            <a:ext cx="8226425" cy="4524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/>
          </p:cNvSpPr>
          <p:nvPr>
            <p:ph type="title"/>
          </p:nvPr>
        </p:nvSpPr>
        <p:spPr>
          <a:xfrm>
            <a:off x="349250" y="258763"/>
            <a:ext cx="8229600" cy="8302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random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90830" indent="-2908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7018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00A2BB"/>
        </a:buClr>
        <a:buChar char="•"/>
        <a:defRPr sz="2000">
          <a:solidFill>
            <a:schemeClr val="tx1"/>
          </a:solidFill>
          <a:latin typeface="+mn-lt"/>
        </a:defRPr>
      </a:lvl2pPr>
      <a:lvl3pPr marL="863600" indent="-174625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Arial Narrow" pitchFamily="2" charset="0"/>
        <a:buChar char="–"/>
        <a:defRPr sz="2400">
          <a:solidFill>
            <a:schemeClr val="tx1"/>
          </a:solidFill>
          <a:latin typeface="+mn-lt"/>
        </a:defRPr>
      </a:lvl3pPr>
      <a:lvl4pPr marL="12065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w"/>
        <a:defRPr sz="1600">
          <a:solidFill>
            <a:schemeClr val="tx1"/>
          </a:solidFill>
          <a:latin typeface="+mn-lt"/>
        </a:defRPr>
      </a:lvl4pPr>
      <a:lvl5pPr marL="15494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5pPr>
      <a:lvl6pPr marL="20066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6pPr>
      <a:lvl7pPr marL="24638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7pPr>
      <a:lvl8pPr marL="29210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8pPr>
      <a:lvl9pPr marL="33782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ea typeface="MS PGothic" panose="020B0600070205080204" pitchFamily="34" charset="-128"/>
              </a:defRPr>
            </a:lvl1pPr>
          </a:lstStyle>
          <a:p>
            <a:pPr lvl="0" eaLnBrk="0" fontAlgn="base" hangingPunct="0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/>
          </p:cNvSpPr>
          <p:nvPr>
            <p:ph type="title"/>
          </p:nvPr>
        </p:nvSpPr>
        <p:spPr>
          <a:xfrm>
            <a:off x="428625" y="2943225"/>
            <a:ext cx="7788275" cy="1216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random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2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2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2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2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2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2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2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2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4"/>
          <p:cNvSpPr>
            <a:spLocks noGrp="1" noChangeAspect="1"/>
          </p:cNvSpPr>
          <p:nvPr>
            <p:ph type="body"/>
          </p:nvPr>
        </p:nvSpPr>
        <p:spPr>
          <a:xfrm>
            <a:off x="349250" y="1649413"/>
            <a:ext cx="8226425" cy="4524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3075" name="Rectangle 6"/>
          <p:cNvSpPr>
            <a:spLocks noGrp="1"/>
          </p:cNvSpPr>
          <p:nvPr>
            <p:ph type="title"/>
          </p:nvPr>
        </p:nvSpPr>
        <p:spPr>
          <a:xfrm>
            <a:off x="349250" y="258763"/>
            <a:ext cx="8229600" cy="8302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random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90830" indent="-2908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7018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00A2BB"/>
        </a:buClr>
        <a:buChar char="•"/>
        <a:defRPr sz="2000">
          <a:solidFill>
            <a:schemeClr val="tx1"/>
          </a:solidFill>
          <a:latin typeface="+mn-lt"/>
        </a:defRPr>
      </a:lvl2pPr>
      <a:lvl3pPr marL="863600" indent="-174625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Arial Narrow" pitchFamily="2" charset="0"/>
        <a:buChar char="–"/>
        <a:defRPr sz="2400">
          <a:solidFill>
            <a:schemeClr val="tx1"/>
          </a:solidFill>
          <a:latin typeface="+mn-lt"/>
        </a:defRPr>
      </a:lvl3pPr>
      <a:lvl4pPr marL="12065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w"/>
        <a:defRPr sz="1600">
          <a:solidFill>
            <a:schemeClr val="tx1"/>
          </a:solidFill>
          <a:latin typeface="+mn-lt"/>
        </a:defRPr>
      </a:lvl4pPr>
      <a:lvl5pPr marL="15494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5pPr>
      <a:lvl6pPr marL="20066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6pPr>
      <a:lvl7pPr marL="24638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7pPr>
      <a:lvl8pPr marL="29210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8pPr>
      <a:lvl9pPr marL="33782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098" name="Picture 7" descr="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949950"/>
            <a:ext cx="2057400" cy="908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100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endParaRPr lang="zh-CN" altLang="zh-CN" dirty="0"/>
          </a:p>
        </p:txBody>
      </p:sp>
      <p:sp>
        <p:nvSpPr>
          <p:cNvPr id="51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C7421C-A9DE-4D84-86EA-04FA698C425E}" type="datetime1"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>
                <a:ea typeface="黑体" panose="02010609060101010101" pitchFamily="49" charset="-122"/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5122" name="Picture 14" descr="Chantix-Green_titlebar"/>
          <p:cNvPicPr>
            <a:picLocks noChangeAspect="1"/>
          </p:cNvPicPr>
          <p:nvPr userDrawn="1"/>
        </p:nvPicPr>
        <p:blipFill>
          <a:blip r:embed="rId14"/>
          <a:srcRect l="2808" r="2081"/>
          <a:stretch>
            <a:fillRect/>
          </a:stretch>
        </p:blipFill>
        <p:spPr>
          <a:xfrm>
            <a:off x="0" y="-68262"/>
            <a:ext cx="9144000" cy="1482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13" descr="Chantix-Green_Background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1306513"/>
            <a:ext cx="9144000" cy="5551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8800" y="6400800"/>
            <a:ext cx="965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ea typeface="MS PGothic" panose="020B0600070205080204" pitchFamily="34" charset="-128"/>
              </a:defRPr>
            </a:lvl1pPr>
          </a:lstStyle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sp>
        <p:nvSpPr>
          <p:cNvPr id="5125" name="Rectangle 4"/>
          <p:cNvSpPr>
            <a:spLocks noGrp="1" noChangeAspect="1"/>
          </p:cNvSpPr>
          <p:nvPr>
            <p:ph type="body"/>
          </p:nvPr>
        </p:nvSpPr>
        <p:spPr>
          <a:xfrm>
            <a:off x="349250" y="1649413"/>
            <a:ext cx="8226425" cy="4524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5126" name="Rectangle 6"/>
          <p:cNvSpPr>
            <a:spLocks noGrp="1"/>
          </p:cNvSpPr>
          <p:nvPr>
            <p:ph type="title"/>
          </p:nvPr>
        </p:nvSpPr>
        <p:spPr>
          <a:xfrm>
            <a:off x="349250" y="258763"/>
            <a:ext cx="8229600" cy="8302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 spd="med">
    <p:random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90830" indent="-2908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7018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00A2BB"/>
        </a:buClr>
        <a:buChar char="•"/>
        <a:defRPr sz="2000">
          <a:solidFill>
            <a:schemeClr val="tx1"/>
          </a:solidFill>
          <a:latin typeface="+mn-lt"/>
        </a:defRPr>
      </a:lvl2pPr>
      <a:lvl3pPr marL="863600" indent="-174625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Arial Narrow" pitchFamily="2" charset="0"/>
        <a:buChar char="–"/>
        <a:defRPr sz="2400">
          <a:solidFill>
            <a:schemeClr val="tx1"/>
          </a:solidFill>
          <a:latin typeface="+mn-lt"/>
        </a:defRPr>
      </a:lvl3pPr>
      <a:lvl4pPr marL="12065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w"/>
        <a:defRPr sz="1600">
          <a:solidFill>
            <a:schemeClr val="tx1"/>
          </a:solidFill>
          <a:latin typeface="+mn-lt"/>
        </a:defRPr>
      </a:lvl4pPr>
      <a:lvl5pPr marL="15494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5pPr>
      <a:lvl6pPr marL="20066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6pPr>
      <a:lvl7pPr marL="24638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7pPr>
      <a:lvl8pPr marL="29210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8pPr>
      <a:lvl9pPr marL="33782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4" descr="Chantix-Green_titlebar"/>
          <p:cNvPicPr>
            <a:picLocks noChangeAspect="1"/>
          </p:cNvPicPr>
          <p:nvPr userDrawn="1"/>
        </p:nvPicPr>
        <p:blipFill>
          <a:blip r:embed="rId14"/>
          <a:srcRect l="2808" r="2081"/>
          <a:stretch>
            <a:fillRect/>
          </a:stretch>
        </p:blipFill>
        <p:spPr>
          <a:xfrm>
            <a:off x="0" y="-68262"/>
            <a:ext cx="9144000" cy="1482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" name="Picture 13" descr="Chantix-Green_Background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1306513"/>
            <a:ext cx="9144000" cy="5551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8800" y="6400800"/>
            <a:ext cx="965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ea typeface="MS PGothic" panose="020B0600070205080204" pitchFamily="34" charset="-128"/>
              </a:defRPr>
            </a:lvl1pPr>
          </a:lstStyle>
          <a:p>
            <a:pPr lvl="0" eaLnBrk="0" fontAlgn="base" hangingPunct="0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Rectangle 4"/>
          <p:cNvSpPr>
            <a:spLocks noGrp="1" noChangeAspect="1"/>
          </p:cNvSpPr>
          <p:nvPr>
            <p:ph type="body"/>
          </p:nvPr>
        </p:nvSpPr>
        <p:spPr>
          <a:xfrm>
            <a:off x="349250" y="1649413"/>
            <a:ext cx="8226425" cy="4524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/>
          </p:cNvSpPr>
          <p:nvPr>
            <p:ph type="title"/>
          </p:nvPr>
        </p:nvSpPr>
        <p:spPr>
          <a:xfrm>
            <a:off x="349250" y="258763"/>
            <a:ext cx="8229600" cy="8302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ransition spd="med">
    <p:random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90830" indent="-2908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7018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00A2BB"/>
        </a:buClr>
        <a:buChar char="•"/>
        <a:defRPr sz="2000">
          <a:solidFill>
            <a:schemeClr val="tx1"/>
          </a:solidFill>
          <a:latin typeface="+mn-lt"/>
        </a:defRPr>
      </a:lvl2pPr>
      <a:lvl3pPr marL="863600" indent="-174625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Arial Narrow" pitchFamily="2" charset="0"/>
        <a:buChar char="–"/>
        <a:defRPr sz="2400">
          <a:solidFill>
            <a:schemeClr val="tx1"/>
          </a:solidFill>
          <a:latin typeface="+mn-lt"/>
        </a:defRPr>
      </a:lvl3pPr>
      <a:lvl4pPr marL="12065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w"/>
        <a:defRPr sz="1600">
          <a:solidFill>
            <a:schemeClr val="tx1"/>
          </a:solidFill>
          <a:latin typeface="+mn-lt"/>
        </a:defRPr>
      </a:lvl4pPr>
      <a:lvl5pPr marL="15494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5pPr>
      <a:lvl6pPr marL="20066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6pPr>
      <a:lvl7pPr marL="24638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7pPr>
      <a:lvl8pPr marL="29210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8pPr>
      <a:lvl9pPr marL="33782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4"/>
          <p:cNvSpPr>
            <a:spLocks noGrp="1" noChangeAspect="1"/>
          </p:cNvSpPr>
          <p:nvPr>
            <p:ph type="body"/>
          </p:nvPr>
        </p:nvSpPr>
        <p:spPr>
          <a:xfrm>
            <a:off x="349250" y="1649413"/>
            <a:ext cx="8226425" cy="4524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3075" name="Rectangle 6"/>
          <p:cNvSpPr>
            <a:spLocks noGrp="1"/>
          </p:cNvSpPr>
          <p:nvPr>
            <p:ph type="title"/>
          </p:nvPr>
        </p:nvSpPr>
        <p:spPr>
          <a:xfrm>
            <a:off x="349250" y="258763"/>
            <a:ext cx="8229600" cy="8302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med">
    <p:random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90830" indent="-2908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7018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00A2BB"/>
        </a:buClr>
        <a:buChar char="•"/>
        <a:defRPr sz="2000">
          <a:solidFill>
            <a:schemeClr val="tx1"/>
          </a:solidFill>
          <a:latin typeface="+mn-lt"/>
        </a:defRPr>
      </a:lvl2pPr>
      <a:lvl3pPr marL="863600" indent="-174625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Arial Narrow" pitchFamily="2" charset="0"/>
        <a:buChar char="–"/>
        <a:defRPr sz="2400">
          <a:solidFill>
            <a:schemeClr val="tx1"/>
          </a:solidFill>
          <a:latin typeface="+mn-lt"/>
        </a:defRPr>
      </a:lvl3pPr>
      <a:lvl4pPr marL="12065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Font typeface="Wingdings" panose="05000000000000000000" pitchFamily="2" charset="2"/>
        <a:buChar char="w"/>
        <a:defRPr sz="1600">
          <a:solidFill>
            <a:schemeClr val="tx1"/>
          </a:solidFill>
          <a:latin typeface="+mn-lt"/>
        </a:defRPr>
      </a:lvl4pPr>
      <a:lvl5pPr marL="15494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5pPr>
      <a:lvl6pPr marL="20066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6pPr>
      <a:lvl7pPr marL="24638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7pPr>
      <a:lvl8pPr marL="29210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8pPr>
      <a:lvl9pPr marL="33782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A2BB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30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2"/>
          <p:cNvSpPr>
            <a:spLocks noGrp="1"/>
          </p:cNvSpPr>
          <p:nvPr>
            <p:ph type="ctrTitle"/>
          </p:nvPr>
        </p:nvSpPr>
        <p:spPr>
          <a:xfrm>
            <a:off x="476250" y="2906713"/>
            <a:ext cx="7924800" cy="1216025"/>
          </a:xfrm>
        </p:spPr>
        <p:txBody>
          <a:bodyPr vert="horz" wrap="square" lIns="91440" tIns="45720" rIns="91440" bIns="45720"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 algn="ctr" eaLnBrk="1" hangingPunct="1"/>
            <a:r>
              <a:rPr lang="zh-CN" altLang="zh-CN" sz="4800" dirty="0">
                <a:solidFill>
                  <a:schemeClr val="hlink"/>
                </a:solidFill>
                <a:ea typeface="宋体" panose="02010600030101010101" pitchFamily="2" charset="-122"/>
              </a:rPr>
              <a:t>　　　科学育儿知识讲座</a:t>
            </a:r>
            <a:endParaRPr lang="zh-CN" altLang="zh-CN" sz="4800" dirty="0">
              <a:solidFill>
                <a:schemeClr val="hlink"/>
              </a:solidFill>
              <a:ea typeface="宋体" panose="02010600030101010101" pitchFamily="2" charset="-122"/>
            </a:endParaRPr>
          </a:p>
        </p:txBody>
      </p:sp>
      <p:sp>
        <p:nvSpPr>
          <p:cNvPr id="7170" name="Rectangle 3"/>
          <p:cNvSpPr>
            <a:spLocks noGrp="1"/>
          </p:cNvSpPr>
          <p:nvPr>
            <p:ph type="subTitle"/>
          </p:nvPr>
        </p:nvSpPr>
        <p:spPr>
          <a:xfrm>
            <a:off x="2039938" y="4527550"/>
            <a:ext cx="5951537" cy="1460500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>
                <a:srgbClr val="00A2BB"/>
              </a:buClr>
              <a:buSzTx/>
              <a:buFont typeface="Wingdings" panose="05000000000000000000" pitchFamily="2" charset="2"/>
              <a:defRPr/>
            </a:lvl1pPr>
            <a:lvl2pPr marL="457200" lvl="1" indent="-52070" algn="ctr">
              <a:buClr>
                <a:srgbClr val="00A2BB"/>
              </a:buClr>
              <a:buSzTx/>
              <a:buFontTx/>
              <a:defRPr/>
            </a:lvl2pPr>
            <a:lvl3pPr marL="914400" lvl="2" indent="-225425" algn="ctr">
              <a:buClr>
                <a:srgbClr val="00A2BB"/>
              </a:buClr>
              <a:buSzTx/>
              <a:buFont typeface="Arial Narrow" pitchFamily="2" charset="0"/>
              <a:defRPr/>
            </a:lvl3pPr>
            <a:lvl4pPr marL="1371600" lvl="3" indent="-393700" algn="ctr">
              <a:buClr>
                <a:srgbClr val="00A2BB"/>
              </a:buClr>
              <a:buSzTx/>
              <a:buFont typeface="Wingdings" panose="05000000000000000000" pitchFamily="2" charset="2"/>
              <a:defRPr/>
            </a:lvl4pPr>
            <a:lvl5pPr marL="1828800" lvl="4" indent="-508000" algn="ctr">
              <a:buClr>
                <a:srgbClr val="00A2BB"/>
              </a:buClr>
              <a:buSzTx/>
              <a:buFontTx/>
              <a:defRPr/>
            </a:lvl5pPr>
          </a:lstStyle>
          <a:p>
            <a:pPr marL="0" lvl="0" indent="0" algn="ctr">
              <a:buClr>
                <a:srgbClr val="00A2BB"/>
              </a:buClr>
              <a:buNone/>
            </a:pPr>
            <a:r>
              <a:rPr lang="zh-CN" altLang="en-US" sz="3200" dirty="0">
                <a:ea typeface="宋体" panose="02010600030101010101" pitchFamily="2" charset="-122"/>
              </a:rPr>
              <a:t>仓埠中心卫生院妇幼保健科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 marL="0" lvl="0" indent="0" algn="ctr">
              <a:buClr>
                <a:srgbClr val="00A2BB"/>
              </a:buClr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李珍宏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graphicFrame>
        <p:nvGraphicFramePr>
          <p:cNvPr id="7171" name="Object 4"/>
          <p:cNvGraphicFramePr/>
          <p:nvPr/>
        </p:nvGraphicFramePr>
        <p:xfrm>
          <a:off x="0" y="0"/>
          <a:ext cx="1830388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146300" imgH="2047875" progId="CorelDRAW.Graphic.9">
                  <p:embed/>
                </p:oleObj>
              </mc:Choice>
              <mc:Fallback>
                <p:oleObj name="" r:id="rId1" imgW="2146300" imgH="2047875" progId="CorelDRAW.Graphic.9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830388" cy="1797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wrap="square" lIns="91440" tIns="45720" rIns="91440" bIns="4572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0" hangingPunct="0">
              <a:buSzTx/>
            </a:pPr>
            <a:fld id="{9A0DB2DC-4C9A-4742-B13C-FB6460FD3503}" type="slidenum">
              <a:rPr lang="en-US" altLang="zh-CN" sz="1400" dirty="0">
                <a:ea typeface="MS PGothic" panose="020B0600070205080204" pitchFamily="34" charset="-128"/>
              </a:rPr>
            </a:fld>
            <a:endParaRPr lang="en-US" altLang="zh-CN" sz="1400" dirty="0">
              <a:ea typeface="MS PGothic" panose="020B0600070205080204" pitchFamily="34" charset="-128"/>
            </a:endParaRPr>
          </a:p>
        </p:txBody>
      </p:sp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ctr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科学育儿　助力儿童健康成长</a:t>
            </a:r>
            <a:endParaRPr lang="zh-CN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3" name="Rectangle 3"/>
          <p:cNvSpPr>
            <a:spLocks noGrp="1" noChangeAspect="1"/>
          </p:cNvSpPr>
          <p:nvPr>
            <p:ph idx="1"/>
          </p:nvPr>
        </p:nvSpPr>
        <p:spPr>
          <a:xfrm>
            <a:off x="226060" y="1649730"/>
            <a:ext cx="8917305" cy="4524375"/>
          </a:xfrm>
        </p:spPr>
        <p:txBody>
          <a:bodyPr vert="horz" wrap="square" lIns="91440" tIns="45720" rIns="91440" bIns="45720" anchor="t" anchorCtr="0"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家是社会基本组成单位，是儿童健康成长的第一场所，父母对孩子的身体健康及心理健康起着关键性的作用！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面对养育子女的重任，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在孩子的成长过程中，我们需要全面深入了解和关注！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作为家长，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不仅需要我们付出极大的耐心和努力，更需要我们掌握科学、合理、有效的教育方法和技巧，为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提高了家长育儿水平，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助推儿童健康成长，让我们走近孩子，陪伴孩子一起成长吧！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wrap="square" lIns="91440" tIns="45720" rIns="91440" bIns="4572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0" hangingPunct="0">
              <a:buSzTx/>
            </a:pPr>
            <a:fld id="{9A0DB2DC-4C9A-4742-B13C-FB6460FD3503}" type="slidenum">
              <a:rPr lang="en-US" altLang="zh-CN" sz="1400" dirty="0">
                <a:ea typeface="MS PGothic" panose="020B0600070205080204" pitchFamily="34" charset="-128"/>
              </a:rPr>
            </a:fld>
            <a:endParaRPr lang="en-US" altLang="zh-CN" sz="1400" dirty="0">
              <a:ea typeface="MS PGothic" panose="020B0600070205080204" pitchFamily="34" charset="-128"/>
            </a:endParaRPr>
          </a:p>
        </p:txBody>
      </p:sp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ctr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儿童健康成长四大因素</a:t>
            </a:r>
            <a:endParaRPr lang="zh-CN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3" name="Rectangle 3"/>
          <p:cNvSpPr>
            <a:spLocks noGrp="1" noChangeAspect="1"/>
          </p:cNvSpPr>
          <p:nvPr>
            <p:ph idx="1"/>
          </p:nvPr>
        </p:nvSpPr>
        <p:spPr>
          <a:xfrm>
            <a:off x="0" y="1649730"/>
            <a:ext cx="9144000" cy="4524375"/>
          </a:xfrm>
        </p:spPr>
        <p:txBody>
          <a:bodyPr vert="horz" wrap="square" lIns="91440" tIns="45720" rIns="91440" bIns="45720" anchor="t" anchorCtr="0"/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一、儿童的合理喂养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二、如何促进儿童智力的发育：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三、患病儿童的家庭护理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四、影响儿童身心的家庭因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素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wrap="square" lIns="91440" tIns="45720" rIns="91440" bIns="4572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0" hangingPunct="0">
              <a:buSzTx/>
            </a:pPr>
            <a:fld id="{9A0DB2DC-4C9A-4742-B13C-FB6460FD3503}" type="slidenum">
              <a:rPr lang="en-US" altLang="zh-CN" sz="1400" dirty="0">
                <a:ea typeface="MS PGothic" panose="020B0600070205080204" pitchFamily="34" charset="-128"/>
              </a:rPr>
            </a:fld>
            <a:endParaRPr lang="en-US" altLang="zh-CN" sz="1400" dirty="0">
              <a:ea typeface="MS PGothic" panose="020B0600070205080204" pitchFamily="34" charset="-128"/>
            </a:endParaRPr>
          </a:p>
        </p:txBody>
      </p:sp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ctr"/>
            <a:r>
              <a:rPr lang="zh-CN" altLang="en-US" sz="4800" dirty="0">
                <a:ea typeface="宋体" panose="02010600030101010101" pitchFamily="2" charset="-122"/>
              </a:rPr>
              <a:t>儿童的合理喂养</a:t>
            </a:r>
            <a:endParaRPr lang="zh-CN" altLang="en-US" sz="4800" dirty="0">
              <a:ea typeface="宋体" panose="02010600030101010101" pitchFamily="2" charset="-122"/>
            </a:endParaRPr>
          </a:p>
        </p:txBody>
      </p:sp>
      <p:sp>
        <p:nvSpPr>
          <p:cNvPr id="8195" name="Rectangle 3"/>
          <p:cNvSpPr>
            <a:spLocks noGrp="1" noChangeAspect="1"/>
          </p:cNvSpPr>
          <p:nvPr>
            <p:ph idx="1"/>
          </p:nvPr>
        </p:nvSpPr>
        <p:spPr>
          <a:xfrm>
            <a:off x="100330" y="1459230"/>
            <a:ext cx="8936355" cy="4714875"/>
          </a:xfrm>
        </p:spPr>
        <p:txBody>
          <a:bodyPr vert="horz" wrap="square" lIns="91440" tIns="45720" rIns="91440" bIns="45720" anchor="t" anchorCtr="0"/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饮食充分，孩子处于生长发育比较快速的阶段，保证孩子充足蛋白质的摄入。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饮食多样，不要过于单一。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饮食要符合年龄段，不同年龄段对于饮食的要求不同。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饮食要遵循少量多餐，促进消化的原则</a:t>
            </a:r>
            <a:r>
              <a:rPr lang="zh-CN" altLang="en-US" sz="3600" dirty="0">
                <a:solidFill>
                  <a:srgbClr val="FF3399"/>
                </a:solidFill>
                <a:ea typeface="宋体" panose="02010600030101010101" pitchFamily="2" charset="-122"/>
              </a:rPr>
              <a:t>。</a:t>
            </a:r>
            <a:endParaRPr lang="zh-CN" altLang="en-US" sz="3600" dirty="0">
              <a:solidFill>
                <a:srgbClr val="FF339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wrap="square" lIns="91440" tIns="45720" rIns="91440" bIns="4572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0" hangingPunct="0">
              <a:buSzTx/>
            </a:pPr>
            <a:fld id="{9A0DB2DC-4C9A-4742-B13C-FB6460FD3503}" type="slidenum">
              <a:rPr lang="en-US" altLang="zh-CN" sz="1400" dirty="0">
                <a:ea typeface="MS PGothic" panose="020B0600070205080204" pitchFamily="34" charset="-128"/>
              </a:rPr>
            </a:fld>
            <a:endParaRPr lang="en-US" altLang="zh-CN" sz="1400" dirty="0">
              <a:ea typeface="MS PGothic" panose="020B0600070205080204" pitchFamily="34" charset="-128"/>
            </a:endParaRPr>
          </a:p>
        </p:txBody>
      </p:sp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ctr"/>
            <a:r>
              <a:rPr lang="zh-CN" altLang="en-US" sz="4400" dirty="0">
                <a:ea typeface="宋体" panose="02010600030101010101" pitchFamily="2" charset="-122"/>
              </a:rPr>
              <a:t>如何促进儿童智力的发育</a:t>
            </a:r>
            <a:endParaRPr lang="zh-CN" altLang="en-US" sz="4400" dirty="0">
              <a:ea typeface="宋体" panose="02010600030101010101" pitchFamily="2" charset="-122"/>
            </a:endParaRPr>
          </a:p>
        </p:txBody>
      </p:sp>
      <p:sp>
        <p:nvSpPr>
          <p:cNvPr id="9219" name="Rectangle 3"/>
          <p:cNvSpPr>
            <a:spLocks noGrp="1" noChangeAspect="1"/>
          </p:cNvSpPr>
          <p:nvPr>
            <p:ph idx="1"/>
            <p:custDataLst>
              <p:tags r:id="rId1"/>
            </p:custDataLst>
          </p:nvPr>
        </p:nvSpPr>
        <p:spPr>
          <a:xfrm>
            <a:off x="635" y="1503045"/>
            <a:ext cx="9143365" cy="4388485"/>
          </a:xfrm>
        </p:spPr>
        <p:txBody>
          <a:bodyPr vert="horz" wrap="square" lIns="91440" tIns="45720" rIns="91440" bIns="45720" anchor="t" anchorCtr="0"/>
          <a:p>
            <a:pPr algn="l">
              <a:lnSpc>
                <a:spcPct val="90000"/>
              </a:lnSpc>
              <a:buSzTx/>
            </a:pPr>
            <a:r>
              <a:rPr lang="zh-CN" altLang="en-US" dirty="0">
                <a:ea typeface="宋体" panose="02010600030101010101" pitchFamily="2" charset="-122"/>
              </a:rPr>
              <a:t>要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促进儿童感知发育。要给予孩子多一些刺激，这样才能促进孩子感知学的发育。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90000"/>
              </a:lnSpc>
              <a:buSzTx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要养成良好饮食习惯和生活习惯。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饮食均衡很重要，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避免偏食，节制零食，按时进食，提倡“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三分饥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”，防止乳食无度；生活上要养成良好的作息习惯，保证充足的睡眠时间，良好的饮食和生活习惯是孩子健康成长的基石！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90000"/>
              </a:lnSpc>
              <a:buSzTx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多做益智游戏。多和孩子玩耍，训练孩子的思维能力。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90000"/>
              </a:lnSpc>
              <a:buSzTx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多运动。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经常户外活动，以增强体质；另外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运动对刺激大脑发育也是很有帮助的。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wrap="square" lIns="91440" tIns="45720" rIns="91440" bIns="4572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0" hangingPunct="0">
              <a:buSzTx/>
            </a:pPr>
            <a:fld id="{9A0DB2DC-4C9A-4742-B13C-FB6460FD3503}" type="slidenum">
              <a:rPr lang="en-US" altLang="zh-CN" sz="1400" dirty="0">
                <a:ea typeface="MS PGothic" panose="020B0600070205080204" pitchFamily="34" charset="-128"/>
              </a:rPr>
            </a:fld>
            <a:endParaRPr lang="en-US" altLang="zh-CN" sz="1400" dirty="0">
              <a:ea typeface="MS PGothic" panose="020B0600070205080204" pitchFamily="34" charset="-128"/>
            </a:endParaRPr>
          </a:p>
        </p:txBody>
      </p:sp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ctr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患病儿童的家庭护理</a:t>
            </a:r>
            <a:endParaRPr lang="zh-CN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3" name="Rectangle 3"/>
          <p:cNvSpPr>
            <a:spLocks noGrp="1" noChangeAspect="1"/>
          </p:cNvSpPr>
          <p:nvPr>
            <p:ph idx="1"/>
          </p:nvPr>
        </p:nvSpPr>
        <p:spPr>
          <a:xfrm>
            <a:off x="0" y="1649730"/>
            <a:ext cx="9144000" cy="4524375"/>
          </a:xfrm>
        </p:spPr>
        <p:txBody>
          <a:bodyPr vert="horz" wrap="square" lIns="91440" tIns="45720" rIns="91440" bIns="45720" anchor="t" anchorCtr="0"/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首先，患病儿童的免疫力低下，要注意保暖，避免风寒，有利于的疾病恢复。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其次，平衡饮食，让儿童的营养平衡，饮食清淡，注意避免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孩子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出现偏食情况，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荤类的食物比例稍小。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buSzTx/>
            </a:pP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wrap="square" lIns="91440" tIns="45720" rIns="91440" bIns="4572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0" hangingPunct="0">
              <a:buSzTx/>
            </a:pPr>
            <a:fld id="{9A0DB2DC-4C9A-4742-B13C-FB6460FD3503}" type="slidenum">
              <a:rPr lang="en-US" altLang="zh-CN" sz="1400" dirty="0">
                <a:ea typeface="MS PGothic" panose="020B0600070205080204" pitchFamily="34" charset="-128"/>
              </a:rPr>
            </a:fld>
            <a:endParaRPr lang="en-US" altLang="zh-CN" sz="1400" dirty="0">
              <a:ea typeface="MS PGothic" panose="020B0600070205080204" pitchFamily="34" charset="-128"/>
            </a:endParaRPr>
          </a:p>
        </p:txBody>
      </p:sp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ctr"/>
            <a:r>
              <a:rPr lang="zh-CN" altLang="en-US" sz="3600" dirty="0">
                <a:ea typeface="宋体" panose="02010600030101010101" pitchFamily="2" charset="-122"/>
              </a:rPr>
              <a:t>影响儿童身心的家庭因素</a:t>
            </a:r>
            <a:br>
              <a:rPr lang="zh-CN" altLang="en-US" sz="3600" dirty="0">
                <a:ea typeface="宋体" panose="02010600030101010101" pitchFamily="2" charset="-122"/>
              </a:rPr>
            </a:br>
            <a:r>
              <a:rPr lang="en-US" altLang="zh-CN" sz="3200" dirty="0">
                <a:ea typeface="宋体" panose="02010600030101010101" pitchFamily="2" charset="-122"/>
              </a:rPr>
              <a:t>——</a:t>
            </a:r>
            <a:r>
              <a:rPr lang="zh-CN" altLang="en-US" sz="3200" dirty="0">
                <a:ea typeface="宋体" panose="02010600030101010101" pitchFamily="2" charset="-122"/>
              </a:rPr>
              <a:t>榜样的力量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sp>
        <p:nvSpPr>
          <p:cNvPr id="11267" name="Rectangle 3"/>
          <p:cNvSpPr>
            <a:spLocks noGrp="1" noChangeAspect="1"/>
          </p:cNvSpPr>
          <p:nvPr>
            <p:ph idx="1"/>
          </p:nvPr>
        </p:nvSpPr>
        <p:spPr>
          <a:xfrm>
            <a:off x="156210" y="1649730"/>
            <a:ext cx="8419465" cy="4524375"/>
          </a:xfrm>
        </p:spPr>
        <p:txBody>
          <a:bodyPr vert="horz" wrap="square" lIns="91440" tIns="45720" rIns="91440" bIns="45720" anchor="t" anchorCtr="0"/>
          <a:p>
            <a:pPr algn="l">
              <a:lnSpc>
                <a:spcPct val="90000"/>
              </a:lnSpc>
              <a:spcBef>
                <a:spcPct val="50000"/>
              </a:spcBef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榜样的力量是指以好思想好行为来影响教育子女，主要从以下两点做起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家长自身素养和家庭环境是影响儿童身心健康的主要原因。作为家长在日常生活中应时刻注意自己的言行，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要懂得控制自己的情绪。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2.家长要有意识地创造良好的生活环境，使孩子受到感染和熏陶。作为家长要坚持正确的道德行为准则，建立井井有条的生活秩序，促进儿童的健康发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展！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wrap="square" lIns="91440" tIns="45720" rIns="91440" bIns="4572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0" hangingPunct="0">
              <a:buSzTx/>
            </a:pPr>
            <a:fld id="{9A0DB2DC-4C9A-4742-B13C-FB6460FD3503}" type="slidenum">
              <a:rPr lang="en-US" altLang="zh-CN" sz="1400" dirty="0">
                <a:ea typeface="MS PGothic" panose="020B0600070205080204" pitchFamily="34" charset="-128"/>
              </a:rPr>
            </a:fld>
            <a:endParaRPr lang="en-US" altLang="zh-CN" sz="1400" dirty="0">
              <a:ea typeface="MS PGothic" panose="020B0600070205080204" pitchFamily="34" charset="-128"/>
            </a:endParaRPr>
          </a:p>
        </p:txBody>
      </p:sp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ctr"/>
            <a:r>
              <a:rPr lang="zh-CN" altLang="en-US" sz="4400" b="0" dirty="0">
                <a:ea typeface="宋体" panose="02010600030101010101" pitchFamily="2" charset="-122"/>
              </a:rPr>
              <a:t>科学育儿　助力儿童健康成长</a:t>
            </a:r>
            <a:endParaRPr lang="zh-CN" altLang="en-US" sz="4400" b="0" dirty="0">
              <a:ea typeface="宋体" panose="02010600030101010101" pitchFamily="2" charset="-122"/>
            </a:endParaRPr>
          </a:p>
        </p:txBody>
      </p:sp>
      <p:sp>
        <p:nvSpPr>
          <p:cNvPr id="12291" name="Rectangle 3"/>
          <p:cNvSpPr>
            <a:spLocks noGrp="1" noChangeAspect="1"/>
          </p:cNvSpPr>
          <p:nvPr>
            <p:ph idx="1"/>
          </p:nvPr>
        </p:nvSpPr>
        <p:spPr>
          <a:xfrm>
            <a:off x="349250" y="1649730"/>
            <a:ext cx="8531860" cy="4524375"/>
          </a:xfrm>
        </p:spPr>
        <p:txBody>
          <a:bodyPr vert="horz" wrap="square" lIns="91440" tIns="45720" rIns="91440" bIns="45720" anchor="t" anchorCtr="0"/>
          <a:p>
            <a:pPr algn="just">
              <a:lnSpc>
                <a:spcPct val="120000"/>
              </a:lnSpc>
            </a:pPr>
            <a:endParaRPr lang="zh-CN" altLang="en-US" sz="3200" dirty="0">
              <a:ea typeface="宋体" panose="02010600030101010101" pitchFamily="2" charset="-122"/>
            </a:endParaRPr>
          </a:p>
          <a:p>
            <a:pPr algn="l">
              <a:lnSpc>
                <a:spcPct val="90000"/>
              </a:lnSpc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只有有效掌握科学育儿方法，才能全面促进儿童早期发展！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90000"/>
              </a:lnSpc>
              <a:buSzTx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让我们共同携手，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用爱心和耐心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陪伴孩子健康成长！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</p:sld>
</file>

<file path=ppt/tags/tag1.xml><?xml version="1.0" encoding="utf-8"?>
<p:tagLst xmlns:p="http://schemas.openxmlformats.org/presentationml/2006/main">
  <p:tag name="KSO_WM_UNIT_PLACING_PICTURE_USER_VIEWPORT" val="{&quot;height&quot;:7125,&quot;width&quot;:12955}"/>
</p:tagLst>
</file>

<file path=ppt/tags/tag2.xml><?xml version="1.0" encoding="utf-8"?>
<p:tagLst xmlns:p="http://schemas.openxmlformats.org/presentationml/2006/main">
  <p:tag name="commondata" val="eyJoZGlkIjoiMGU2ODRkMTczNTc3MDQ3OGUxZmM3NDJjMmFiNzNmZDMifQ=="/>
</p:tagLst>
</file>

<file path=ppt/theme/theme1.xml><?xml version="1.0" encoding="utf-8"?>
<a:theme xmlns:a="http://schemas.openxmlformats.org/drawingml/2006/main" name="1_Title Slide">
  <a:themeElements>
    <a:clrScheme name="1_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itle 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itle Slide">
  <a:themeElements>
    <a:clrScheme name="2_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Title 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2_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itle Slide">
  <a:themeElements>
    <a:clrScheme name="1_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itle 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Title Slide">
  <a:themeElements>
    <a:clrScheme name="1_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itle 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Title Slide">
  <a:themeElements>
    <a:clrScheme name="2_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Title 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2_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WPS 演示</Application>
  <PresentationFormat/>
  <Paragraphs>66</Paragraphs>
  <Slides>8</Slides>
  <Notes>4</Notes>
  <HiddenSlides>2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7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7" baseType="lpstr">
      <vt:lpstr>Arial</vt:lpstr>
      <vt:lpstr>宋体</vt:lpstr>
      <vt:lpstr>Wingdings</vt:lpstr>
      <vt:lpstr>MS PGothic</vt:lpstr>
      <vt:lpstr>Calibri</vt:lpstr>
      <vt:lpstr>Arial Narrow</vt:lpstr>
      <vt:lpstr>黑体</vt:lpstr>
      <vt:lpstr>Times New Roman</vt:lpstr>
      <vt:lpstr>Symbol</vt:lpstr>
      <vt:lpstr>微软雅黑</vt:lpstr>
      <vt:lpstr>Arial Unicode MS</vt:lpstr>
      <vt:lpstr>1_Title Slide</vt:lpstr>
      <vt:lpstr>Title Only</vt:lpstr>
      <vt:lpstr>2_Title Slide</vt:lpstr>
      <vt:lpstr>1_默认设计模板</vt:lpstr>
      <vt:lpstr>3_Title Slide</vt:lpstr>
      <vt:lpstr>4_Title Slide</vt:lpstr>
      <vt:lpstr>5_Title Slide</vt:lpstr>
      <vt:lpstr>CorelDRAW.Graphic.9</vt:lpstr>
      <vt:lpstr>　　　科学育儿知识讲座</vt:lpstr>
      <vt:lpstr>科学育儿　助力儿童健康成长</vt:lpstr>
      <vt:lpstr>儿童健康成长四大因素</vt:lpstr>
      <vt:lpstr>儿童的合理喂养</vt:lpstr>
      <vt:lpstr>如何促进儿童智力的发育</vt:lpstr>
      <vt:lpstr>患病儿童的家庭护理</vt:lpstr>
      <vt:lpstr>影响儿童身心的家庭因素 ——榜样的力量</vt:lpstr>
      <vt:lpstr>科学育儿　助力儿童健康成长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A3051055 China Study Results</dc:title>
  <dc:creator>xielx</dc:creator>
  <cp:lastModifiedBy> Shine</cp:lastModifiedBy>
  <cp:revision>2612</cp:revision>
  <cp:lastPrinted>2006-06-14T03:43:00Z</cp:lastPrinted>
  <dcterms:created xsi:type="dcterms:W3CDTF">2006-03-16T16:28:00Z</dcterms:created>
  <dcterms:modified xsi:type="dcterms:W3CDTF">2024-03-25T01:17:37Z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2CF20F07CD1542C69C06611D41BF1F60_13</vt:lpwstr>
  </property>
</Properties>
</file>