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509" r:id="rId3"/>
    <p:sldId id="517" r:id="rId4"/>
    <p:sldId id="511" r:id="rId5"/>
    <p:sldId id="515" r:id="rId6"/>
    <p:sldId id="677" r:id="rId7"/>
    <p:sldId id="513" r:id="rId8"/>
    <p:sldId id="514" r:id="rId9"/>
    <p:sldId id="518" r:id="rId10"/>
    <p:sldId id="597" r:id="rId11"/>
    <p:sldId id="598" r:id="rId12"/>
    <p:sldId id="676" r:id="rId13"/>
    <p:sldId id="735" r:id="rId14"/>
    <p:sldId id="732" r:id="rId15"/>
    <p:sldId id="733" r:id="rId16"/>
    <p:sldId id="734" r:id="rId17"/>
    <p:sldId id="736" r:id="rId18"/>
    <p:sldId id="330" r:id="rId19"/>
    <p:sldId id="329" r:id="rId20"/>
    <p:sldId id="326" r:id="rId21"/>
    <p:sldId id="715" r:id="rId22"/>
    <p:sldId id="719" r:id="rId23"/>
    <p:sldId id="720" r:id="rId24"/>
    <p:sldId id="716" r:id="rId25"/>
    <p:sldId id="717" r:id="rId26"/>
    <p:sldId id="316" r:id="rId27"/>
    <p:sldId id="446" r:id="rId28"/>
    <p:sldId id="311" r:id="rId29"/>
    <p:sldId id="464" r:id="rId30"/>
    <p:sldId id="313" r:id="rId31"/>
    <p:sldId id="312" r:id="rId32"/>
    <p:sldId id="334" r:id="rId33"/>
    <p:sldId id="318" r:id="rId34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5f56f1f-9171-40ef-9fcb-f99faa049b3d}">
          <p14:sldIdLst>
            <p14:sldId id="514"/>
            <p14:sldId id="518"/>
            <p14:sldId id="597"/>
            <p14:sldId id="598"/>
            <p14:sldId id="676"/>
            <p14:sldId id="735"/>
            <p14:sldId id="732"/>
            <p14:sldId id="733"/>
            <p14:sldId id="734"/>
            <p14:sldId id="719"/>
            <p14:sldId id="720"/>
            <p14:sldId id="312"/>
            <p14:sldId id="334"/>
            <p14:sldId id="509"/>
            <p14:sldId id="517"/>
            <p14:sldId id="515"/>
            <p14:sldId id="677"/>
            <p14:sldId id="513"/>
            <p14:sldId id="715"/>
            <p14:sldId id="736"/>
            <p14:sldId id="511"/>
            <p14:sldId id="330"/>
            <p14:sldId id="326"/>
            <p14:sldId id="716"/>
            <p14:sldId id="717"/>
            <p14:sldId id="316"/>
            <p14:sldId id="446"/>
            <p14:sldId id="311"/>
            <p14:sldId id="464"/>
            <p14:sldId id="329"/>
            <p14:sldId id="313"/>
          </p14:sldIdLst>
        </p14:section>
        <p14:section name="无标题节" id="{e42282af-2539-4584-a20d-3ab07b7a697b}">
          <p14:sldIdLst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565" y="1690242"/>
            <a:ext cx="1035486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8386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9D9C70D-B7C8-466D-B87C-22D855EF72C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F9045BA-9AC9-4435-A9A0-D822685BA7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117" y="1577416"/>
            <a:ext cx="7763764" cy="560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2604" y="2295803"/>
            <a:ext cx="8606790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6955" y="590550"/>
            <a:ext cx="10236835" cy="830580"/>
          </a:xfrm>
        </p:spPr>
        <p:txBody>
          <a:bodyPr wrap="square"/>
          <a:p>
            <a:r>
              <a:rPr lang="en-US" altLang="zh-CN"/>
              <a:t>           9.20</a:t>
            </a:r>
            <a:r>
              <a:rPr lang="zh-CN" altLang="en-US"/>
              <a:t>全国爱牙日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779780" y="2875915"/>
            <a:ext cx="9583420" cy="3016250"/>
          </a:xfrm>
        </p:spPr>
        <p:txBody>
          <a:bodyPr wrap="square"/>
          <a:p>
            <a:r>
              <a:rPr lang="en-US" altLang="zh-CN"/>
              <a:t>1.</a:t>
            </a:r>
            <a:r>
              <a:rPr lang="zh-CN" altLang="en-US"/>
              <a:t>了解牙齿</a:t>
            </a:r>
            <a:endParaRPr lang="zh-CN" altLang="en-US" sz="1600" b="1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牙齿常见的疾病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如何护理牙齿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096524c61fd34e80f36d9e12fbd199"/>
          <p:cNvPicPr>
            <a:picLocks noChangeAspect="1"/>
          </p:cNvPicPr>
          <p:nvPr/>
        </p:nvPicPr>
        <p:blipFill>
          <a:blip r:embed="rId1"/>
          <a:srcRect l="11982" t="17657" r="39893" b="28331"/>
          <a:stretch>
            <a:fillRect/>
          </a:stretch>
        </p:blipFill>
        <p:spPr>
          <a:xfrm>
            <a:off x="145415" y="-22225"/>
            <a:ext cx="12472670" cy="71266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7065" y="5722620"/>
            <a:ext cx="2990850" cy="1219200"/>
            <a:chOff x="1125" y="9867"/>
            <a:chExt cx="4710" cy="1920"/>
          </a:xfrm>
        </p:grpSpPr>
        <p:sp>
          <p:nvSpPr>
            <p:cNvPr id="5" name="矩形 4"/>
            <p:cNvSpPr/>
            <p:nvPr/>
          </p:nvSpPr>
          <p:spPr>
            <a:xfrm>
              <a:off x="1200" y="9867"/>
              <a:ext cx="4560" cy="19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25" y="10513"/>
              <a:ext cx="4710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 sz="2000" b="1"/>
                <a:t>早期无症状或轻微的症状</a:t>
              </a:r>
              <a:endParaRPr lang="zh-CN" altLang="zh-CN" sz="2000" b="1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01210" y="5312410"/>
            <a:ext cx="3158490" cy="1336040"/>
            <a:chOff x="1125" y="9867"/>
            <a:chExt cx="4710" cy="1920"/>
          </a:xfrm>
        </p:grpSpPr>
        <p:sp>
          <p:nvSpPr>
            <p:cNvPr id="9" name="矩形 8"/>
            <p:cNvSpPr/>
            <p:nvPr/>
          </p:nvSpPr>
          <p:spPr>
            <a:xfrm>
              <a:off x="1200" y="9867"/>
              <a:ext cx="4560" cy="19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25" y="10271"/>
              <a:ext cx="47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2000" b="1"/>
                <a:t>持续或自发痛的感觉时</a:t>
              </a:r>
              <a:endParaRPr lang="zh-CN" altLang="zh-CN" sz="2000" b="1"/>
            </a:p>
            <a:p>
              <a:r>
                <a:rPr lang="zh-CN" altLang="zh-CN" sz="2000" b="1"/>
                <a:t>感染多可能已经波及牙髓</a:t>
              </a:r>
              <a:endParaRPr lang="zh-CN" altLang="zh-CN" sz="2000" b="1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93073" y="4313555"/>
            <a:ext cx="3006725" cy="1496060"/>
            <a:chOff x="1200" y="9867"/>
            <a:chExt cx="4710" cy="1920"/>
          </a:xfrm>
        </p:grpSpPr>
        <p:sp>
          <p:nvSpPr>
            <p:cNvPr id="12" name="矩形 11"/>
            <p:cNvSpPr/>
            <p:nvPr/>
          </p:nvSpPr>
          <p:spPr>
            <a:xfrm>
              <a:off x="1200" y="9867"/>
              <a:ext cx="4560" cy="19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0" y="10176"/>
              <a:ext cx="4710" cy="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2000" b="1"/>
                <a:t>感染得不到及时控制继发严重的颜面部感染甚至危及生命</a:t>
              </a:r>
              <a:endParaRPr lang="zh-CN" altLang="zh-CN" sz="2000" b="1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rcRect l="10125" t="6394" r="29836" b="2541"/>
          <a:stretch>
            <a:fillRect/>
          </a:stretch>
        </p:blipFill>
        <p:spPr>
          <a:xfrm>
            <a:off x="-598170" y="50800"/>
            <a:ext cx="12719685" cy="6793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845" y="518795"/>
            <a:ext cx="10555605" cy="830580"/>
          </a:xfrm>
        </p:spPr>
        <p:txBody>
          <a:bodyPr wrap="square"/>
          <a:p>
            <a:r>
              <a:rPr lang="en-US" altLang="zh-CN"/>
              <a:t>               </a:t>
            </a:r>
            <a:r>
              <a:rPr lang="zh-CN" altLang="en-US"/>
              <a:t>牙龈疾病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1192530" y="1818005"/>
            <a:ext cx="9505315" cy="4308475"/>
          </a:xfrm>
        </p:spPr>
        <p:txBody>
          <a:bodyPr wrap="square"/>
          <a:p>
            <a:r>
              <a:rPr lang="zh-CN" altLang="en-US"/>
              <a:t>牙龈疾病临床表现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</a:t>
            </a:r>
            <a:r>
              <a:rPr lang="en-US" altLang="zh-CN"/>
              <a:t>1.</a:t>
            </a:r>
            <a:r>
              <a:rPr lang="zh-CN" altLang="en-US"/>
              <a:t>自觉症状</a:t>
            </a:r>
            <a:r>
              <a:rPr lang="en-US" altLang="zh-CN"/>
              <a:t>: </a:t>
            </a:r>
            <a:r>
              <a:rPr lang="zh-CN" altLang="en-US"/>
              <a:t>常在刷牙或咬硬物时出血，一般无自发性出血。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</a:t>
            </a:r>
            <a:r>
              <a:rPr lang="en-US" altLang="zh-CN"/>
              <a:t>2.</a:t>
            </a:r>
            <a:r>
              <a:rPr lang="zh-CN" altLang="zh-CN"/>
              <a:t>牙龈色泽：牙龈乳头变为鲜红或暗红色。</a:t>
            </a:r>
            <a:endParaRPr lang="zh-CN" altLang="zh-CN"/>
          </a:p>
          <a:p>
            <a:endParaRPr lang="zh-CN" altLang="zh-CN"/>
          </a:p>
          <a:p>
            <a:r>
              <a:rPr lang="zh-CN" altLang="zh-CN"/>
              <a:t>     </a:t>
            </a:r>
            <a:r>
              <a:rPr lang="en-US" altLang="zh-CN"/>
              <a:t>3.</a:t>
            </a:r>
            <a:r>
              <a:rPr lang="zh-CN" altLang="zh-CN"/>
              <a:t>牙龈外形：牙龈组织水肿，龈缘变厚，不在紧贴牙面。</a:t>
            </a:r>
            <a:endParaRPr lang="zh-CN" altLang="zh-CN"/>
          </a:p>
          <a:p>
            <a:endParaRPr lang="zh-CN" altLang="zh-CN"/>
          </a:p>
          <a:p>
            <a:r>
              <a:rPr lang="zh-CN" altLang="zh-CN"/>
              <a:t>     </a:t>
            </a:r>
            <a:r>
              <a:rPr lang="en-US" altLang="zh-CN"/>
              <a:t>4.</a:t>
            </a:r>
            <a:r>
              <a:rPr lang="zh-CN" altLang="zh-CN"/>
              <a:t>牙龈质地</a:t>
            </a:r>
            <a:r>
              <a:rPr lang="en-US" altLang="zh-CN"/>
              <a:t>:  </a:t>
            </a:r>
            <a:r>
              <a:rPr lang="zh-CN" altLang="en-US"/>
              <a:t>牙龈变得松软脆弱，缺乏弹性。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c0caca8e9a867846d390ddd2cac36bb"/>
          <p:cNvPicPr>
            <a:picLocks noChangeAspect="1"/>
          </p:cNvPicPr>
          <p:nvPr/>
        </p:nvPicPr>
        <p:blipFill>
          <a:blip r:embed="rId1"/>
          <a:srcRect l="18857" r="19779"/>
          <a:stretch>
            <a:fillRect/>
          </a:stretch>
        </p:blipFill>
        <p:spPr>
          <a:xfrm>
            <a:off x="-133985" y="-1425575"/>
            <a:ext cx="12385040" cy="9117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a91e9e0358ad525dbff2a44d70fe9c"/>
          <p:cNvPicPr>
            <a:picLocks noChangeAspect="1"/>
          </p:cNvPicPr>
          <p:nvPr/>
        </p:nvPicPr>
        <p:blipFill>
          <a:blip r:embed="rId1"/>
          <a:srcRect l="18674" r="19691"/>
          <a:stretch>
            <a:fillRect/>
          </a:stretch>
        </p:blipFill>
        <p:spPr>
          <a:xfrm>
            <a:off x="-410210" y="-1952625"/>
            <a:ext cx="13013055" cy="9316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845" y="962660"/>
            <a:ext cx="10371455" cy="830580"/>
          </a:xfrm>
        </p:spPr>
        <p:txBody>
          <a:bodyPr wrap="square"/>
          <a:p>
            <a:r>
              <a:rPr lang="en-US" altLang="zh-CN"/>
              <a:t>                </a:t>
            </a:r>
            <a:r>
              <a:rPr lang="zh-CN" altLang="en-US"/>
              <a:t>牙周疾病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1202055" y="2113280"/>
            <a:ext cx="8534400" cy="5170805"/>
          </a:xfrm>
        </p:spPr>
        <p:txBody>
          <a:bodyPr/>
          <a:p>
            <a:r>
              <a:rPr lang="en-US" altLang="zh-CN"/>
              <a:t>      </a:t>
            </a:r>
            <a:r>
              <a:rPr lang="zh-CN" altLang="en-US"/>
              <a:t>牙周疾病是发生在牙齿周围的一种慢性进行性疾病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可因牙龈发生炎症、水肿、牙周袋形成、牙齿松动、咀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r>
              <a:rPr lang="zh-CN" altLang="en-US"/>
              <a:t>嚼功能下降所导致，</a:t>
            </a:r>
            <a:r>
              <a:rPr lang="zh-CN" altLang="en-US">
                <a:sym typeface="+mn-ea"/>
              </a:rPr>
              <a:t>如未能及时治疗，炎症可由牙龈向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深层扩散到牙周膜、牙槽骨而发展为牙周病，最终导致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牙齿脱落。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副标题 5"/>
          <p:cNvSpPr/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20"/>
          <p:cNvPicPr>
            <a:picLocks noChangeAspect="1"/>
          </p:cNvPicPr>
          <p:nvPr/>
        </p:nvPicPr>
        <p:blipFill>
          <a:blip r:embed="rId1"/>
          <a:srcRect t="36629" b="32077"/>
          <a:stretch>
            <a:fillRect/>
          </a:stretch>
        </p:blipFill>
        <p:spPr>
          <a:xfrm>
            <a:off x="800735" y="402590"/>
            <a:ext cx="10125075" cy="61410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437" y="1283547"/>
            <a:ext cx="3351107" cy="59055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5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牙齿缺失的危害</a:t>
            </a:r>
            <a:endParaRPr sz="373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337" y="2142912"/>
            <a:ext cx="3742267" cy="2170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食物嵌塞，龋病，</a:t>
            </a:r>
            <a:r>
              <a:rPr lang="zh-CN" sz="3200" dirty="0">
                <a:latin typeface="微软雅黑" panose="020B0503020204020204" charset="-122"/>
                <a:cs typeface="微软雅黑" panose="020B0503020204020204" charset="-122"/>
              </a:rPr>
              <a:t>牙龈炎、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  牙周病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加速剩余牙齿脱落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15712" y="2200656"/>
            <a:ext cx="5107093" cy="3005667"/>
            <a:chOff x="3986784" y="1650492"/>
            <a:chExt cx="3830320" cy="225425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86784" y="1650492"/>
              <a:ext cx="3829812" cy="22539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07152" y="2700528"/>
              <a:ext cx="608330" cy="500380"/>
            </a:xfrm>
            <a:custGeom>
              <a:avLst/>
              <a:gdLst/>
              <a:ahLst/>
              <a:cxnLst/>
              <a:rect l="l" t="t" r="r" b="b"/>
              <a:pathLst>
                <a:path w="608329" h="500380">
                  <a:moveTo>
                    <a:pt x="0" y="249936"/>
                  </a:moveTo>
                  <a:lnTo>
                    <a:pt x="4899" y="205006"/>
                  </a:lnTo>
                  <a:lnTo>
                    <a:pt x="19023" y="162719"/>
                  </a:lnTo>
                  <a:lnTo>
                    <a:pt x="41514" y="123782"/>
                  </a:lnTo>
                  <a:lnTo>
                    <a:pt x="71513" y="88899"/>
                  </a:lnTo>
                  <a:lnTo>
                    <a:pt x="108159" y="58777"/>
                  </a:lnTo>
                  <a:lnTo>
                    <a:pt x="150593" y="34120"/>
                  </a:lnTo>
                  <a:lnTo>
                    <a:pt x="197957" y="15635"/>
                  </a:lnTo>
                  <a:lnTo>
                    <a:pt x="249392" y="4026"/>
                  </a:lnTo>
                  <a:lnTo>
                    <a:pt x="304038" y="0"/>
                  </a:lnTo>
                  <a:lnTo>
                    <a:pt x="358683" y="4026"/>
                  </a:lnTo>
                  <a:lnTo>
                    <a:pt x="410118" y="15635"/>
                  </a:lnTo>
                  <a:lnTo>
                    <a:pt x="457482" y="34120"/>
                  </a:lnTo>
                  <a:lnTo>
                    <a:pt x="499916" y="58777"/>
                  </a:lnTo>
                  <a:lnTo>
                    <a:pt x="536562" y="88900"/>
                  </a:lnTo>
                  <a:lnTo>
                    <a:pt x="566561" y="123782"/>
                  </a:lnTo>
                  <a:lnTo>
                    <a:pt x="589052" y="162719"/>
                  </a:lnTo>
                  <a:lnTo>
                    <a:pt x="603176" y="205006"/>
                  </a:lnTo>
                  <a:lnTo>
                    <a:pt x="608076" y="249936"/>
                  </a:lnTo>
                  <a:lnTo>
                    <a:pt x="603176" y="294865"/>
                  </a:lnTo>
                  <a:lnTo>
                    <a:pt x="589052" y="337152"/>
                  </a:lnTo>
                  <a:lnTo>
                    <a:pt x="566561" y="376089"/>
                  </a:lnTo>
                  <a:lnTo>
                    <a:pt x="536562" y="410972"/>
                  </a:lnTo>
                  <a:lnTo>
                    <a:pt x="499916" y="441094"/>
                  </a:lnTo>
                  <a:lnTo>
                    <a:pt x="457482" y="465751"/>
                  </a:lnTo>
                  <a:lnTo>
                    <a:pt x="410118" y="484236"/>
                  </a:lnTo>
                  <a:lnTo>
                    <a:pt x="358683" y="495845"/>
                  </a:lnTo>
                  <a:lnTo>
                    <a:pt x="304038" y="499872"/>
                  </a:lnTo>
                  <a:lnTo>
                    <a:pt x="249392" y="495845"/>
                  </a:lnTo>
                  <a:lnTo>
                    <a:pt x="197957" y="484236"/>
                  </a:lnTo>
                  <a:lnTo>
                    <a:pt x="150593" y="465751"/>
                  </a:lnTo>
                  <a:lnTo>
                    <a:pt x="108159" y="441094"/>
                  </a:lnTo>
                  <a:lnTo>
                    <a:pt x="71513" y="410972"/>
                  </a:lnTo>
                  <a:lnTo>
                    <a:pt x="41514" y="376089"/>
                  </a:lnTo>
                  <a:lnTo>
                    <a:pt x="19023" y="337152"/>
                  </a:lnTo>
                  <a:lnTo>
                    <a:pt x="4899" y="294865"/>
                  </a:lnTo>
                  <a:lnTo>
                    <a:pt x="0" y="249936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00640" y="5728749"/>
            <a:ext cx="2200485" cy="34480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spc="5" dirty="0">
                <a:latin typeface="黑体" panose="02010609060101010101" charset="-122"/>
                <a:cs typeface="黑体" panose="02010609060101010101" charset="-122"/>
              </a:rPr>
              <a:t>注</a:t>
            </a:r>
            <a:r>
              <a:rPr sz="2135" spc="-5" dirty="0">
                <a:latin typeface="黑体" panose="02010609060101010101" charset="-122"/>
                <a:cs typeface="黑体" panose="02010609060101010101" charset="-122"/>
              </a:rPr>
              <a:t>：图</a:t>
            </a:r>
            <a:r>
              <a:rPr sz="2135" spc="5" dirty="0">
                <a:latin typeface="黑体" panose="02010609060101010101" charset="-122"/>
                <a:cs typeface="黑体" panose="02010609060101010101" charset="-122"/>
              </a:rPr>
              <a:t>片</a:t>
            </a:r>
            <a:r>
              <a:rPr sz="2135" spc="-5" dirty="0">
                <a:latin typeface="黑体" panose="02010609060101010101" charset="-122"/>
                <a:cs typeface="黑体" panose="02010609060101010101" charset="-122"/>
              </a:rPr>
              <a:t>源于网络</a:t>
            </a:r>
            <a:endParaRPr sz="2135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337" y="921512"/>
            <a:ext cx="3348567" cy="59055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5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牙齿缺失的危害</a:t>
            </a:r>
            <a:endParaRPr sz="373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337" y="2142912"/>
            <a:ext cx="3742267" cy="2170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3200" spc="-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偏侧咀嚼，颞下颌 关节紊乱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面部不对称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15712" y="2200656"/>
            <a:ext cx="5522976" cy="330606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9440"/>
            <a:ext cx="12192000" cy="5659120"/>
            <a:chOff x="0" y="449580"/>
            <a:chExt cx="9144000" cy="4244340"/>
          </a:xfrm>
        </p:grpSpPr>
        <p:sp>
          <p:nvSpPr>
            <p:cNvPr id="4" name="object 4"/>
            <p:cNvSpPr/>
            <p:nvPr/>
          </p:nvSpPr>
          <p:spPr>
            <a:xfrm>
              <a:off x="455676" y="457200"/>
              <a:ext cx="8229600" cy="4229100"/>
            </a:xfrm>
            <a:custGeom>
              <a:avLst/>
              <a:gdLst/>
              <a:ahLst/>
              <a:cxnLst/>
              <a:rect l="l" t="t" r="r" b="b"/>
              <a:pathLst>
                <a:path w="8229600" h="4229100">
                  <a:moveTo>
                    <a:pt x="0" y="4229100"/>
                  </a:moveTo>
                  <a:lnTo>
                    <a:pt x="8229600" y="42291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2910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65247"/>
              <a:ext cx="571500" cy="45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071" y="2365247"/>
              <a:ext cx="566927" cy="4556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3337" y="921512"/>
            <a:ext cx="3348567" cy="59055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5" spc="-5" dirty="0">
                <a:latin typeface="微软雅黑" panose="020B0503020204020204" charset="-122"/>
                <a:cs typeface="微软雅黑" panose="020B0503020204020204" charset="-122"/>
              </a:rPr>
              <a:t>牙齿缺失的危害</a:t>
            </a:r>
            <a:endParaRPr sz="3735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9087" y="2574543"/>
            <a:ext cx="4362704" cy="28895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43337" y="2142912"/>
            <a:ext cx="4555067" cy="14935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3200" spc="-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咀嚼功能下降，影响消 化系统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6832" y="2856992"/>
            <a:ext cx="4352544" cy="232460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rcRect l="18895" r="18529"/>
          <a:stretch>
            <a:fillRect/>
          </a:stretch>
        </p:blipFill>
        <p:spPr>
          <a:xfrm>
            <a:off x="8255" y="-327660"/>
            <a:ext cx="12254230" cy="7364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8895" y="1338452"/>
            <a:ext cx="10354868" cy="830580"/>
          </a:xfrm>
        </p:spPr>
        <p:txBody>
          <a:bodyPr wrap="square"/>
          <a:p>
            <a:r>
              <a:rPr lang="en-US" altLang="zh-CN"/>
              <a:t>            </a:t>
            </a:r>
            <a:r>
              <a:rPr lang="zh-CN" altLang="zh-CN"/>
              <a:t>怎样预防龋齿的发生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639445" y="2869565"/>
            <a:ext cx="9740265" cy="3877945"/>
          </a:xfrm>
        </p:spPr>
        <p:txBody>
          <a:bodyPr wrap="square"/>
          <a:p>
            <a:r>
              <a:rPr lang="en-US" altLang="zh-CN"/>
              <a:t>1.</a:t>
            </a:r>
            <a:r>
              <a:rPr lang="zh-CN" altLang="en-US"/>
              <a:t>养成良好的口腔卫生习惯早晚刷牙</a:t>
            </a:r>
            <a:endParaRPr lang="zh-CN" altLang="en-US"/>
          </a:p>
          <a:p>
            <a:r>
              <a:rPr lang="zh-CN" altLang="en-US"/>
              <a:t>    </a:t>
            </a:r>
            <a:endParaRPr lang="zh-CN" altLang="en-US"/>
          </a:p>
          <a:p>
            <a:r>
              <a:rPr lang="en-US" altLang="zh-CN"/>
              <a:t>   A.</a:t>
            </a:r>
            <a:r>
              <a:rPr lang="zh-CN" altLang="zh-CN"/>
              <a:t>建议使用中软毛和小头牙刷能更好的清洁牙齿</a:t>
            </a:r>
            <a:endParaRPr lang="zh-CN" altLang="zh-CN"/>
          </a:p>
          <a:p>
            <a:endParaRPr lang="zh-CN" altLang="zh-CN"/>
          </a:p>
          <a:p>
            <a:r>
              <a:rPr lang="zh-CN" altLang="zh-CN"/>
              <a:t>   </a:t>
            </a:r>
            <a:r>
              <a:rPr lang="en-US" altLang="zh-CN"/>
              <a:t>B.</a:t>
            </a:r>
            <a:r>
              <a:rPr lang="zh-CN" altLang="en-US"/>
              <a:t>建议使用巴氏刷牙法更</a:t>
            </a:r>
            <a:r>
              <a:rPr lang="zh-CN" altLang="zh-CN"/>
              <a:t>效的清洁牙齿并且无遗漏</a:t>
            </a:r>
            <a:endParaRPr lang="zh-CN" altLang="zh-CN"/>
          </a:p>
          <a:p>
            <a:endParaRPr lang="zh-CN" altLang="zh-CN"/>
          </a:p>
          <a:p>
            <a:r>
              <a:rPr lang="zh-CN" altLang="zh-CN"/>
              <a:t>   </a:t>
            </a:r>
            <a:r>
              <a:rPr lang="en-US" altLang="zh-CN"/>
              <a:t>C.</a:t>
            </a:r>
            <a:r>
              <a:rPr lang="zh-CN" altLang="en-US"/>
              <a:t>建议每天刷牙两次每次刷牙三分钟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r>
              <a:rPr lang="en-US" altLang="zh-CN"/>
              <a:t>D.</a:t>
            </a:r>
            <a:r>
              <a:rPr lang="zh-CN" altLang="zh-CN"/>
              <a:t>建议每三个月更换一次牙刷</a:t>
            </a:r>
            <a:endParaRPr lang="zh-CN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6"/>
          <p:cNvPicPr>
            <a:picLocks noChangeAspect="1"/>
          </p:cNvPicPr>
          <p:nvPr/>
        </p:nvPicPr>
        <p:blipFill>
          <a:blip r:embed="rId1"/>
          <a:srcRect l="18542" r="20328"/>
          <a:stretch>
            <a:fillRect/>
          </a:stretch>
        </p:blipFill>
        <p:spPr>
          <a:xfrm>
            <a:off x="-62230" y="-46355"/>
            <a:ext cx="12075795" cy="70078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565" y="1690242"/>
            <a:ext cx="10354868" cy="848360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7"/>
          <p:cNvPicPr>
            <a:picLocks noChangeAspect="1"/>
          </p:cNvPicPr>
          <p:nvPr/>
        </p:nvPicPr>
        <p:blipFill>
          <a:blip r:embed="rId1"/>
          <a:srcRect l="19331" r="19628"/>
          <a:stretch>
            <a:fillRect/>
          </a:stretch>
        </p:blipFill>
        <p:spPr>
          <a:xfrm>
            <a:off x="-189230" y="-61595"/>
            <a:ext cx="1235265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1765" y="1690370"/>
            <a:ext cx="9852025" cy="2493010"/>
          </a:xfrm>
        </p:spPr>
        <p:txBody>
          <a:bodyPr wrap="square"/>
          <a:p>
            <a:r>
              <a:rPr lang="en-US" altLang="zh-CN"/>
              <a:t>             </a:t>
            </a:r>
            <a:r>
              <a:rPr lang="zh-CN" altLang="en-US"/>
              <a:t>怎样预防龋齿的发生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  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1421765" y="2853055"/>
            <a:ext cx="8941435" cy="4308475"/>
          </a:xfrm>
        </p:spPr>
        <p:txBody>
          <a:bodyPr wrap="square"/>
          <a:p>
            <a:r>
              <a:rPr lang="en-US" altLang="zh-CN"/>
              <a:t>2.</a:t>
            </a:r>
            <a:r>
              <a:rPr lang="zh-CN" altLang="en-US"/>
              <a:t>饭后漱口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r>
              <a:rPr lang="en-US" altLang="zh-CN"/>
              <a:t>A.</a:t>
            </a:r>
            <a:r>
              <a:rPr lang="zh-CN" altLang="en-US"/>
              <a:t>饭后马上刷口，清除口腔内的食物残渣保持口腔清洁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r>
              <a:rPr lang="en-US" altLang="zh-CN"/>
              <a:t>B.</a:t>
            </a:r>
            <a:r>
              <a:rPr lang="zh-CN" altLang="en-US"/>
              <a:t>采用漱口水的漱口方式，漱口效果更彻底，使用漱口</a:t>
            </a:r>
            <a:endParaRPr lang="zh-CN" altLang="en-US"/>
          </a:p>
          <a:p>
            <a:r>
              <a:rPr lang="zh-CN" altLang="en-US"/>
              <a:t>      水可抑制口腔内厌氧菌的产生，预防牙龈炎，龋齿等 </a:t>
            </a:r>
            <a:endParaRPr lang="zh-CN" altLang="en-US"/>
          </a:p>
          <a:p>
            <a:r>
              <a:rPr lang="zh-CN" altLang="en-US"/>
              <a:t>      口腔疾病的发生。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565" y="1690242"/>
            <a:ext cx="10354868" cy="2493010"/>
          </a:xfrm>
        </p:spPr>
        <p:txBody>
          <a:bodyPr/>
          <a:p>
            <a:r>
              <a:rPr lang="en-US" altLang="zh-CN"/>
              <a:t>         </a:t>
            </a:r>
            <a:r>
              <a:rPr lang="zh-CN" altLang="en-US"/>
              <a:t>怎样预防龋病的发生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707390" y="2953385"/>
            <a:ext cx="9655810" cy="3016250"/>
          </a:xfrm>
        </p:spPr>
        <p:txBody>
          <a:bodyPr wrap="square"/>
          <a:p>
            <a:r>
              <a:rPr lang="en-US" altLang="zh-CN"/>
              <a:t>      3.</a:t>
            </a:r>
            <a:r>
              <a:rPr lang="zh-CN" altLang="en-US"/>
              <a:t>窝沟封闭</a:t>
            </a:r>
            <a:endParaRPr lang="zh-CN" altLang="en-US"/>
          </a:p>
          <a:p>
            <a:r>
              <a:rPr lang="zh-CN" altLang="en-US"/>
              <a:t>         窝沟封闭又称点隙裂沟封闭，是目前预防龋病最有效的 </a:t>
            </a:r>
            <a:endParaRPr lang="zh-CN" altLang="en-US"/>
          </a:p>
          <a:p>
            <a:r>
              <a:rPr lang="zh-CN" altLang="en-US"/>
              <a:t>         方法。</a:t>
            </a:r>
            <a:endParaRPr lang="zh-CN" altLang="en-US"/>
          </a:p>
          <a:p>
            <a:r>
              <a:rPr lang="zh-CN" altLang="en-US"/>
              <a:t>         其原理是在牙齿的十字型窝沟内涂上窝沟封闭剂。</a:t>
            </a:r>
            <a:endParaRPr lang="zh-CN" altLang="en-US"/>
          </a:p>
          <a:p>
            <a:r>
              <a:rPr lang="zh-CN" altLang="en-US"/>
              <a:t>         封闭剂作为屏障，使得窝沟与口腔环境隔绝，能够阻止</a:t>
            </a:r>
            <a:endParaRPr lang="zh-CN" altLang="en-US"/>
          </a:p>
          <a:p>
            <a:r>
              <a:rPr lang="zh-CN" altLang="en-US"/>
              <a:t>         细菌及食物残渣等致龋因子进入窝沟从而防治龋病的发</a:t>
            </a:r>
            <a:endParaRPr lang="zh-CN" altLang="en-US"/>
          </a:p>
          <a:p>
            <a:r>
              <a:rPr lang="zh-CN" altLang="en-US"/>
              <a:t>         生。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117" y="1577416"/>
            <a:ext cx="5809615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窝</a:t>
            </a:r>
            <a:r>
              <a:rPr spc="-10" dirty="0"/>
              <a:t>沟</a:t>
            </a:r>
            <a:r>
              <a:rPr dirty="0"/>
              <a:t>封闭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2645" y="2295803"/>
            <a:ext cx="793940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285" algn="just">
              <a:lnSpc>
                <a:spcPct val="150000"/>
              </a:lnSpc>
              <a:spcBef>
                <a:spcPts val="100"/>
              </a:spcBef>
            </a:pP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六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龄</a:t>
            </a:r>
            <a:r>
              <a:rPr sz="2800" spc="7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牙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”是萌出时间最早的恒磨</a:t>
            </a:r>
            <a:r>
              <a:rPr sz="2800" spc="7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牙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，其咀嚼 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功能最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2800" spc="4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也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容易发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龋</a:t>
            </a:r>
            <a:r>
              <a:rPr sz="2800" spc="4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病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窝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沟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封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闭是预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防 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恒磨牙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窝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沟龋的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有效方</a:t>
            </a:r>
            <a:r>
              <a:rPr sz="2800" spc="4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其原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高分子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材 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料把牙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齿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的窝沟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填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牙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面变得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光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滑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易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洁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细 </a:t>
            </a:r>
            <a:r>
              <a:rPr sz="2800" spc="-1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菌不易存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留</a:t>
            </a:r>
            <a:r>
              <a:rPr sz="2800" spc="-1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，达到预防窝沟龋的作</a:t>
            </a:r>
            <a:r>
              <a:rPr sz="2800" spc="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Text Box 7"/>
          <p:cNvSpPr txBox="1"/>
          <p:nvPr/>
        </p:nvSpPr>
        <p:spPr>
          <a:xfrm>
            <a:off x="3119438" y="5124450"/>
            <a:ext cx="18288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封闭前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42" name="Text Box 9"/>
          <p:cNvSpPr txBox="1"/>
          <p:nvPr/>
        </p:nvSpPr>
        <p:spPr>
          <a:xfrm>
            <a:off x="6915150" y="5148263"/>
            <a:ext cx="247015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封闭后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7043" name="图片 4" descr="图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600" y="2241550"/>
            <a:ext cx="3835400" cy="270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图片 5" descr="图片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0" y="2241550"/>
            <a:ext cx="3602038" cy="27257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箭头连接符 2"/>
          <p:cNvCxnSpPr/>
          <p:nvPr/>
        </p:nvCxnSpPr>
        <p:spPr>
          <a:xfrm flipH="1">
            <a:off x="7785100" y="2112963"/>
            <a:ext cx="112713" cy="981075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51688" y="3638550"/>
            <a:ext cx="387350" cy="1265238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8526463" y="3319463"/>
            <a:ext cx="1295400" cy="122238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74888" y="1220788"/>
            <a:ext cx="3130550" cy="571500"/>
          </a:xfrm>
        </p:spPr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窝沟封闭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117" y="1577416"/>
            <a:ext cx="447548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dirty="0"/>
              <a:t>四 </a:t>
            </a:r>
            <a:r>
              <a:rPr dirty="0"/>
              <a:t>提倡使用含氟牙膏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2645" y="2295803"/>
            <a:ext cx="79375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285" algn="just">
              <a:lnSpc>
                <a:spcPct val="150000"/>
              </a:lnSpc>
              <a:spcBef>
                <a:spcPts val="100"/>
              </a:spcBef>
            </a:pP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含氟牙膏刷牙是安</a:t>
            </a:r>
            <a:r>
              <a:rPr sz="2800" spc="9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、有效的防龋措施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三岁以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的儿童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次用量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黄豆粒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spc="7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2800" spc="2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成人每次 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刷牙只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用大</a:t>
            </a:r>
            <a:r>
              <a:rPr sz="2800" spc="8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800" spc="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0.5-1</a:t>
            </a:r>
            <a:r>
              <a:rPr sz="2800" spc="5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克</a:t>
            </a:r>
            <a:r>
              <a:rPr sz="2800" spc="4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spc="5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长度约</a:t>
            </a:r>
            <a:r>
              <a:rPr sz="2800" spc="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0.5-1</a:t>
            </a:r>
            <a:r>
              <a:rPr sz="2800" spc="5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厘</a:t>
            </a:r>
            <a:r>
              <a:rPr sz="2800" spc="4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米</a:t>
            </a:r>
            <a:r>
              <a:rPr sz="2800" spc="5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）的膏 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体即可。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114425"/>
            <a:ext cx="5543550" cy="493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114425"/>
            <a:ext cx="66675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117" y="1577416"/>
            <a:ext cx="4475480" cy="1090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dirty="0"/>
              <a:t>五</a:t>
            </a:r>
            <a:r>
              <a:rPr dirty="0"/>
              <a:t>、定期进行口腔检查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2645" y="2295803"/>
            <a:ext cx="7938770" cy="271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285">
              <a:lnSpc>
                <a:spcPct val="150000"/>
              </a:lnSpc>
              <a:spcBef>
                <a:spcPts val="100"/>
              </a:spcBef>
            </a:pP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至少一次的口腔健康检</a:t>
            </a:r>
            <a:r>
              <a:rPr sz="2800" spc="9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，能及时发现口 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腔疾病，早期治</a:t>
            </a:r>
            <a:r>
              <a:rPr sz="2800" spc="-1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疗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629285">
              <a:lnSpc>
                <a:spcPct val="150000"/>
              </a:lnSpc>
              <a:spcBef>
                <a:spcPts val="1000"/>
              </a:spcBef>
            </a:pP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每年一次洁</a:t>
            </a:r>
            <a:r>
              <a:rPr sz="2800" spc="8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牙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（洗牙），保持牙齿坚固和 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牙周健康。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1"/>
          <a:srcRect l="19072" t="69" r="18731"/>
          <a:stretch>
            <a:fillRect/>
          </a:stretch>
        </p:blipFill>
        <p:spPr>
          <a:xfrm>
            <a:off x="-246380" y="379730"/>
            <a:ext cx="12268200" cy="67367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117" y="1577416"/>
            <a:ext cx="447548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dirty="0"/>
              <a:t>六</a:t>
            </a:r>
            <a:r>
              <a:rPr dirty="0"/>
              <a:t>健康饮食保护牙</a:t>
            </a:r>
            <a:r>
              <a:rPr lang="zh-CN" dirty="0"/>
              <a:t>齿</a:t>
            </a:r>
            <a:endParaRPr lang="zh-CN" dirty="0"/>
          </a:p>
        </p:txBody>
      </p:sp>
      <p:sp>
        <p:nvSpPr>
          <p:cNvPr id="3" name="object 3"/>
          <p:cNvSpPr txBox="1"/>
          <p:nvPr/>
        </p:nvSpPr>
        <p:spPr>
          <a:xfrm>
            <a:off x="2112645" y="2295803"/>
            <a:ext cx="79394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285" algn="just">
              <a:lnSpc>
                <a:spcPct val="150000"/>
              </a:lnSpc>
              <a:spcBef>
                <a:spcPts val="100"/>
              </a:spcBef>
            </a:pP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2800" spc="5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倡</a:t>
            </a:r>
            <a:r>
              <a:rPr sz="2800" spc="6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科学吃糖非常重</a:t>
            </a:r>
            <a:r>
              <a:rPr sz="2800" spc="9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800" spc="6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。吃糖次数越多，牙齿 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受损机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越</a:t>
            </a:r>
            <a:r>
              <a:rPr sz="2800" spc="4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尽量减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每天吃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糖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2800" spc="5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，少喝 碳酸饮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进食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用清水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800" spc="2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茶水漱</a:t>
            </a:r>
            <a:r>
              <a:rPr sz="2800" spc="4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口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spc="1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晚</a:t>
            </a:r>
            <a:r>
              <a:rPr sz="2800" spc="30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上睡前</a:t>
            </a:r>
            <a:r>
              <a:rPr sz="2800" spc="-5" dirty="0">
                <a:solidFill>
                  <a:srgbClr val="005179"/>
                </a:solidFill>
                <a:latin typeface="微软雅黑" panose="020B0503020204020204" charset="-122"/>
                <a:cs typeface="微软雅黑" panose="020B0503020204020204" charset="-122"/>
              </a:rPr>
              <a:t>刷 牙后不能再进食。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540" y="978747"/>
            <a:ext cx="5860627" cy="59055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5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维护牙列完整性</a:t>
            </a:r>
            <a:r>
              <a:rPr sz="3735" spc="-5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735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防患于未然</a:t>
            </a:r>
            <a:endParaRPr sz="373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0223" y="2969521"/>
            <a:ext cx="812800" cy="515620"/>
          </a:xfrm>
          <a:prstGeom prst="rect">
            <a:avLst/>
          </a:prstGeom>
        </p:spPr>
        <p:txBody>
          <a:bodyPr vert="horz" wrap="square" lIns="0" tIns="2370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7239" y="1999596"/>
            <a:ext cx="4886960" cy="210820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299085" indent="-287020" defTabSz="-635">
              <a:lnSpc>
                <a:spcPct val="100000"/>
              </a:lnSpc>
              <a:spcBef>
                <a:spcPts val="1545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定期检查，龋病及时治疗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-635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定期洗牙，防止牙周病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-635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牙齿缺失后，及时修复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05295" y="1971040"/>
            <a:ext cx="4620768" cy="34096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67239" y="4736727"/>
            <a:ext cx="4315460" cy="11068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970"/>
              </a:lnSpc>
              <a:spcBef>
                <a:spcPts val="525"/>
              </a:spcBef>
            </a:pPr>
            <a:r>
              <a:rPr sz="4800" b="1" spc="5" dirty="0">
                <a:solidFill>
                  <a:srgbClr val="A13B33"/>
                </a:solidFill>
                <a:latin typeface="微软雅黑" panose="020B0503020204020204" charset="-122"/>
                <a:cs typeface="微软雅黑" panose="020B0503020204020204" charset="-122"/>
              </a:rPr>
              <a:t>小洞不补，大洞 </a:t>
            </a:r>
            <a:r>
              <a:rPr sz="4800" b="1" spc="10" dirty="0">
                <a:solidFill>
                  <a:srgbClr val="A13B33"/>
                </a:solidFill>
                <a:latin typeface="微软雅黑" panose="020B0503020204020204" charset="-122"/>
                <a:cs typeface="微软雅黑" panose="020B0503020204020204" charset="-122"/>
              </a:rPr>
              <a:t>吃苦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3400" y="958564"/>
            <a:ext cx="11122914" cy="357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511" y="3625584"/>
            <a:ext cx="981468" cy="5986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720" y="3602735"/>
            <a:ext cx="2474214" cy="1581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43373" y="2326335"/>
            <a:ext cx="29279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-635">
              <a:lnSpc>
                <a:spcPct val="100000"/>
              </a:lnSpc>
              <a:spcBef>
                <a:spcPts val="95"/>
              </a:spcBef>
              <a:tabLst>
                <a:tab pos="1797050" algn="l"/>
              </a:tabLst>
            </a:pPr>
            <a:r>
              <a:rPr sz="8800" b="1" spc="-5" dirty="0">
                <a:solidFill>
                  <a:srgbClr val="083762"/>
                </a:solidFill>
                <a:latin typeface="微软雅黑" panose="020B0503020204020204" charset="-122"/>
                <a:cs typeface="微软雅黑" panose="020B0503020204020204" charset="-122"/>
              </a:rPr>
              <a:t>谢	谢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rcRect l="18409" r="18655"/>
          <a:stretch>
            <a:fillRect/>
          </a:stretch>
        </p:blipFill>
        <p:spPr>
          <a:xfrm>
            <a:off x="-103505" y="200025"/>
            <a:ext cx="12242165" cy="6458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27a8dad56569c72a7ab8db158eae3a7"/>
          <p:cNvPicPr>
            <a:picLocks noChangeAspect="1"/>
          </p:cNvPicPr>
          <p:nvPr/>
        </p:nvPicPr>
        <p:blipFill>
          <a:blip r:embed="rId1"/>
          <a:srcRect l="8990" r="8813"/>
          <a:stretch>
            <a:fillRect/>
          </a:stretch>
        </p:blipFill>
        <p:spPr>
          <a:xfrm>
            <a:off x="2540" y="-55245"/>
            <a:ext cx="12226290" cy="703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rcRect l="18541" r="18981"/>
          <a:stretch>
            <a:fillRect/>
          </a:stretch>
        </p:blipFill>
        <p:spPr>
          <a:xfrm>
            <a:off x="-66040" y="-96520"/>
            <a:ext cx="12217400" cy="6776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rcRect l="18617" r="18573"/>
          <a:stretch>
            <a:fillRect/>
          </a:stretch>
        </p:blipFill>
        <p:spPr>
          <a:xfrm>
            <a:off x="-24130" y="-107950"/>
            <a:ext cx="12339955" cy="6899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rcRect l="18706" r="18870"/>
          <a:stretch>
            <a:fillRect/>
          </a:stretch>
        </p:blipFill>
        <p:spPr>
          <a:xfrm>
            <a:off x="-76200" y="-496570"/>
            <a:ext cx="12312650" cy="7754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cb2f4fbe65880ad05404f3fd9d5913"/>
          <p:cNvPicPr>
            <a:picLocks noChangeAspect="1"/>
          </p:cNvPicPr>
          <p:nvPr/>
        </p:nvPicPr>
        <p:blipFill>
          <a:blip r:embed="rId1"/>
          <a:srcRect l="9438" t="8840" r="10164"/>
          <a:stretch>
            <a:fillRect/>
          </a:stretch>
        </p:blipFill>
        <p:spPr>
          <a:xfrm>
            <a:off x="11430" y="-76835"/>
            <a:ext cx="12172950" cy="7049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WPS 演示</Application>
  <PresentationFormat>On-screen Show (4:3)</PresentationFormat>
  <Paragraphs>130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Wingdings</vt:lpstr>
      <vt:lpstr>Office Theme</vt:lpstr>
      <vt:lpstr>           9.20全国爱牙日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牙龈疾病</vt:lpstr>
      <vt:lpstr>PowerPoint 演示文稿</vt:lpstr>
      <vt:lpstr>PowerPoint 演示文稿</vt:lpstr>
      <vt:lpstr>                牙周疾病</vt:lpstr>
      <vt:lpstr>PowerPoint 演示文稿</vt:lpstr>
      <vt:lpstr>牙齿缺失的危害</vt:lpstr>
      <vt:lpstr>牙齿缺失的危害</vt:lpstr>
      <vt:lpstr>PowerPoint 演示文稿</vt:lpstr>
      <vt:lpstr>            怎样预防龋齿的发生</vt:lpstr>
      <vt:lpstr>PowerPoint 演示文稿</vt:lpstr>
      <vt:lpstr>PowerPoint 演示文稿</vt:lpstr>
      <vt:lpstr>             怎样预防龋齿的发生      </vt:lpstr>
      <vt:lpstr>         怎样预防龋病的发生   </vt:lpstr>
      <vt:lpstr>窝沟封闭</vt:lpstr>
      <vt:lpstr>窝沟封闭</vt:lpstr>
      <vt:lpstr>四 提倡使用含氟牙膏</vt:lpstr>
      <vt:lpstr>PowerPoint 演示文稿</vt:lpstr>
      <vt:lpstr>五、定期进行口腔检查</vt:lpstr>
      <vt:lpstr>六健康饮食保护牙齿</vt:lpstr>
      <vt:lpstr>维护牙列完整性 防患于未然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中国居民口腔健康状况及防控策略</dc:title>
  <dc:creator>wang xiong</dc:creator>
  <cp:lastModifiedBy>Administrator</cp:lastModifiedBy>
  <cp:revision>45</cp:revision>
  <dcterms:created xsi:type="dcterms:W3CDTF">2020-11-10T08:39:00Z</dcterms:created>
  <dcterms:modified xsi:type="dcterms:W3CDTF">2023-09-18T08:54:27Z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1900-01-01T00:00:00Z</vt:filetime>
  </property>
  <property fmtid="{D5CDD505-2E9C-101B-9397-08002B2CF9AE}" pid="5" name="KSOProductBuildVer">
    <vt:lpwstr>2052-10.8.0.6423</vt:lpwstr>
  </property>
</Properties>
</file>