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12"/>
  </p:notesMasterIdLst>
  <p:handoutMasterIdLst>
    <p:handoutMasterId r:id="rId16"/>
  </p:handoutMasterIdLst>
  <p:sldIdLst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3"/>
    <p:sldId id="303" r:id="rId14"/>
    <p:sldId id="304" r:id="rId15"/>
  </p:sldIdLst>
  <p:sldSz cx="9144000" cy="6858000" type="screen4x3"/>
  <p:notesSz cx="6858000" cy="9144000"/>
  <p:embeddedFontLst>
    <p:embeddedFont>
      <p:font typeface="微软雅黑" panose="020B0503020204020204" charset="-122"/>
      <p:regular r:id="rId21"/>
    </p:embeddedFont>
    <p:embeddedFont>
      <p:font typeface="汉仪尚巍手书W" pitchFamily="18" charset="-122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  <p:embeddedFont>
      <p:font typeface="汉仪颜楷简" panose="00020600040101010101" charset="-122"/>
      <p:regular r:id="rId27"/>
    </p:embeddedFont>
    <p:embeddedFont>
      <p:font typeface="汉仪超粗宋简" panose="02010600000101010101" charset="-122"/>
      <p:regular r:id="rId28"/>
    </p:embeddedFont>
    <p:embeddedFont>
      <p:font typeface="黑体" panose="02010609060101010101" charset="-122"/>
      <p:regular r:id="rId29"/>
    </p:embeddedFont>
  </p:embeddedFontLst>
  <p:custDataLst>
    <p:tags r:id="rId3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26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218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48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8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765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1.png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image" Target="../media/image2.jpeg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image" Target="../media/image2.jpe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image" Target="../media/image2.jpeg"/><Relationship Id="rId2" Type="http://schemas.openxmlformats.org/officeDocument/2006/relationships/tags" Target="../tags/tag85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image" Target="../media/image2.jpeg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image" Target="../media/image2.jpeg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0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image" Target="../media/image2.jpeg"/><Relationship Id="rId2" Type="http://schemas.openxmlformats.org/officeDocument/2006/relationships/tags" Target="../tags/tag142.xml"/><Relationship Id="rId10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image" Target="../media/image4.jpeg"/><Relationship Id="rId2" Type="http://schemas.openxmlformats.org/officeDocument/2006/relationships/tags" Target="../tags/tag150.xml"/><Relationship Id="rId10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image" Target="../media/image2.jpeg"/><Relationship Id="rId2" Type="http://schemas.openxmlformats.org/officeDocument/2006/relationships/tags" Target="../tags/tag15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image" Target="../media/image4.jpeg"/><Relationship Id="rId4" Type="http://schemas.openxmlformats.org/officeDocument/2006/relationships/tags" Target="../tags/tag169.xml"/><Relationship Id="rId3" Type="http://schemas.openxmlformats.org/officeDocument/2006/relationships/image" Target="../media/image2.jpeg"/><Relationship Id="rId2" Type="http://schemas.openxmlformats.org/officeDocument/2006/relationships/tags" Target="../tags/tag168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07976" y="959644"/>
            <a:ext cx="8528050" cy="2470556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4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5624513"/>
            <a:ext cx="2057400" cy="273844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307976" y="3815098"/>
            <a:ext cx="8528049" cy="1707020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1100" y="1127250"/>
            <a:ext cx="8100000" cy="540000"/>
          </a:xfrm>
        </p:spPr>
        <p:txBody>
          <a:bodyPr vert="horz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21494" y="1829276"/>
            <a:ext cx="8100060" cy="431959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800" b="0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55601" y="1225550"/>
            <a:ext cx="8432800" cy="222370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4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5624513"/>
            <a:ext cx="2057400" cy="273844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355601" y="3810049"/>
            <a:ext cx="8432799" cy="1739852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476" y="0"/>
            <a:ext cx="9144953" cy="68586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1964055" y="2245519"/>
            <a:ext cx="5215890" cy="820103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 spc="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尚巍手书W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2462212" y="3385503"/>
            <a:ext cx="4228148" cy="672465"/>
          </a:xfrm>
        </p:spPr>
        <p:txBody>
          <a:bodyPr lIns="90000" tIns="46800" rIns="90000" bIns="46800" anchor="t" anchorCtr="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隶书" pitchFamily="49" charset="-122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502411" y="1626121"/>
            <a:ext cx="8139178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隶书" pitchFamily="49" charset="-122"/>
                <a:ea typeface="隶书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隶书" pitchFamily="49" charset="-122"/>
                <a:ea typeface="隶书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隶书" pitchFamily="49" charset="-122"/>
                <a:ea typeface="隶书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隶书" pitchFamily="49" charset="-122"/>
                <a:ea typeface="隶书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隶书" pitchFamily="49" charset="-122"/>
                <a:ea typeface="隶书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622949" y="2629536"/>
            <a:ext cx="3898103" cy="468634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27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622949" y="3379598"/>
            <a:ext cx="3898103" cy="808489"/>
          </a:xfrm>
        </p:spPr>
        <p:txBody>
          <a:bodyPr lIns="90000" tIns="46800" rIns="90000" bIns="46800" anchor="t" anchorCtr="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5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4679158" y="1626121"/>
            <a:ext cx="3962432" cy="4041680"/>
          </a:xfrm>
        </p:spPr>
        <p:txBody>
          <a:bodyPr lIns="90170" tIns="46990" rIns="90170" bIns="46990">
            <a:normAutofit/>
          </a:bodyPr>
          <a:lstStyle>
            <a:lvl1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502447" y="1000133"/>
            <a:ext cx="3962432" cy="285752"/>
          </a:xfrm>
        </p:spPr>
        <p:txBody>
          <a:bodyPr lIns="90170" tIns="46990" rIns="90170" bIns="4699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502444" y="2023369"/>
            <a:ext cx="3962400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4676812" y="1000133"/>
            <a:ext cx="3962432" cy="285752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4676812" y="2023369"/>
            <a:ext cx="3962432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1" y="498476"/>
            <a:ext cx="8139178" cy="33147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47" y="498479"/>
            <a:ext cx="8139178" cy="33147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4679194" y="162612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5980" y="273050"/>
            <a:ext cx="8712041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sym typeface="+mn-ea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7928351" y="1626121"/>
            <a:ext cx="713238" cy="4041680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502444" y="1626113"/>
            <a:ext cx="7371076" cy="4041680"/>
          </a:xfrm>
        </p:spPr>
        <p:txBody>
          <a:bodyPr vert="eaVert" lIns="90170" tIns="46990" rIns="90170" bIns="46990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5980" y="273050"/>
            <a:ext cx="8712041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02447" y="1626121"/>
            <a:ext cx="8139178" cy="404168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979257" y="2060897"/>
            <a:ext cx="3185487" cy="786786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5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1" y="498476"/>
            <a:ext cx="8139178" cy="331473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itchFamily="49" charset="-122"/>
                <a:ea typeface="隶书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>
            <a:lvl1pPr>
              <a:defRPr baseline="0">
                <a:latin typeface="隶书" pitchFamily="49" charset="-122"/>
                <a:ea typeface="隶书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>
            <a:lvl1pPr>
              <a:defRPr baseline="0">
                <a:latin typeface="隶书" pitchFamily="49" charset="-122"/>
                <a:ea typeface="隶书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>
            <a:lvl1pPr>
              <a:defRPr baseline="0">
                <a:latin typeface="隶书" pitchFamily="49" charset="-122"/>
                <a:ea typeface="隶书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15980" y="273050"/>
            <a:ext cx="8712041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1339650"/>
            <a:ext cx="7219800" cy="542700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2594250"/>
            <a:ext cx="7219950" cy="2583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0477" y="-4445"/>
            <a:ext cx="3815239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880650"/>
            <a:ext cx="2970000" cy="661500"/>
          </a:xfrm>
        </p:spPr>
        <p:txBody>
          <a:bodyPr anchor="ctr">
            <a:normAutofit/>
          </a:bodyPr>
          <a:lstStyle>
            <a:lvl1pPr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2275650"/>
            <a:ext cx="2967300" cy="3069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1405930"/>
            <a:ext cx="4860000" cy="381595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593977" y="3307978"/>
            <a:ext cx="6862445" cy="237600"/>
          </a:xfrm>
          <a:custGeom>
            <a:avLst/>
            <a:gdLst>
              <a:gd name="connsiteX0" fmla="*/ 0 w 6862445"/>
              <a:gd name="connsiteY0" fmla="*/ 316800 h 316800"/>
              <a:gd name="connsiteX1" fmla="*/ 0 w 6862445"/>
              <a:gd name="connsiteY1" fmla="*/ 0 h 316800"/>
              <a:gd name="connsiteX2" fmla="*/ 6862445 w 6862445"/>
              <a:gd name="connsiteY2" fmla="*/ 0 h 316800"/>
              <a:gd name="connsiteX3" fmla="*/ 6862445 w 6862445"/>
              <a:gd name="connsiteY3" fmla="*/ 316800 h 3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2445" h="316800">
                <a:moveTo>
                  <a:pt x="0" y="316800"/>
                </a:moveTo>
                <a:lnTo>
                  <a:pt x="0" y="0"/>
                </a:lnTo>
                <a:lnTo>
                  <a:pt x="6862445" y="0"/>
                </a:lnTo>
                <a:lnTo>
                  <a:pt x="6862445" y="31680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9144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59000" y="859500"/>
            <a:ext cx="8232300" cy="469800"/>
          </a:xfrm>
        </p:spPr>
        <p:txBody>
          <a:bodyPr anchor="ctr">
            <a:normAutofit/>
          </a:bodyPr>
          <a:lstStyle>
            <a:lvl1pPr algn="ctr"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459000" y="1763100"/>
            <a:ext cx="8231981" cy="621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459581" y="3236850"/>
            <a:ext cx="8224200" cy="25731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9144000" cy="3168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2858" y="5020946"/>
            <a:ext cx="9144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53600" y="740250"/>
            <a:ext cx="8232300" cy="423900"/>
          </a:xfrm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453628" y="2082600"/>
            <a:ext cx="8243100" cy="2408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435022" y="5306850"/>
            <a:ext cx="8251200" cy="7587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34700" y="292846"/>
            <a:ext cx="8278200" cy="33147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434700" y="2025000"/>
            <a:ext cx="4006800" cy="217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4681800" y="2025000"/>
            <a:ext cx="4025700" cy="217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429300" y="4914450"/>
            <a:ext cx="4006800" cy="585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4689900" y="4910850"/>
            <a:ext cx="4025700" cy="585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135"/>
            <a:ext cx="9144000" cy="316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9144000" cy="316865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1576668"/>
            <a:ext cx="9144000" cy="370466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637550"/>
            <a:ext cx="6858000" cy="1790100"/>
          </a:xfrm>
        </p:spPr>
        <p:txBody>
          <a:bodyPr anchor="b">
            <a:normAutofit/>
          </a:bodyPr>
          <a:lstStyle>
            <a:lvl1pPr algn="ctr">
              <a:defRPr sz="4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322307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2592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120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4069800"/>
            <a:ext cx="6858000" cy="1242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3341" y="1470024"/>
            <a:ext cx="2160000" cy="3867150"/>
          </a:xfrm>
        </p:spPr>
        <p:txBody>
          <a:bodyPr wrap="square" anchor="ctr">
            <a:normAutofit/>
          </a:bodyPr>
          <a:lstStyle>
            <a:lvl1pPr algn="ctr">
              <a:defRPr sz="50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15975" y="3627833"/>
            <a:ext cx="7512050" cy="1839517"/>
          </a:xfrm>
        </p:spPr>
        <p:txBody>
          <a:bodyPr wrap="square" anchor="t">
            <a:normAutofit/>
          </a:bodyPr>
          <a:lstStyle>
            <a:lvl1pPr algn="ctr">
              <a:defRPr sz="42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815975" y="1092201"/>
            <a:ext cx="7512050" cy="2196305"/>
          </a:xfrm>
        </p:spPr>
        <p:txBody>
          <a:bodyPr wrap="square" anchor="b">
            <a:normAutofit/>
          </a:bodyPr>
          <a:lstStyle>
            <a:lvl1pPr marL="0" indent="0" algn="ctr">
              <a:buNone/>
              <a:defRPr sz="8000" b="1">
                <a:solidFill>
                  <a:schemeClr val="accent1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+mn-ea"/>
                <a:ea typeface="+mn-ea"/>
                <a:cs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21018" y="1880550"/>
            <a:ext cx="3886200" cy="360990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734878" y="1880550"/>
            <a:ext cx="3886200" cy="360990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1100" y="1127250"/>
            <a:ext cx="8100000" cy="540000"/>
          </a:xfrm>
        </p:spPr>
        <p:txBody>
          <a:bodyPr vert="horz" wrap="square" lIns="0" tIns="0" rIns="0" bIns="0" rtlCol="0" anchor="b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20780" y="1884360"/>
            <a:ext cx="3868340" cy="405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20780" y="2407016"/>
            <a:ext cx="3868340" cy="3096291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733449" y="1873406"/>
            <a:ext cx="3887391" cy="405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733449" y="2396063"/>
            <a:ext cx="3887391" cy="3096291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27250"/>
            <a:ext cx="7886700" cy="436320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81.xml"/><Relationship Id="rId23" Type="http://schemas.openxmlformats.org/officeDocument/2006/relationships/tags" Target="../tags/tag180.xml"/><Relationship Id="rId22" Type="http://schemas.openxmlformats.org/officeDocument/2006/relationships/tags" Target="../tags/tag179.xml"/><Relationship Id="rId21" Type="http://schemas.openxmlformats.org/officeDocument/2006/relationships/tags" Target="../tags/tag178.xml"/><Relationship Id="rId20" Type="http://schemas.openxmlformats.org/officeDocument/2006/relationships/tags" Target="../tags/tag177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76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21100" y="1127250"/>
            <a:ext cx="8100000" cy="54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21018" y="1880711"/>
            <a:ext cx="8099584" cy="360997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521018" y="562451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28950" y="562451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565583" y="562451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ea"/>
          <a:ea typeface="+mn-ea"/>
          <a:cs typeface="+mn-ea"/>
          <a:sym typeface="+mn-ea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ea"/>
          <a:sym typeface="+mn-ea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1571631"/>
            <a:ext cx="8139178" cy="40416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隶书" pitchFamily="49" charset="-122"/>
          <a:ea typeface="隶书" pitchFamily="49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隶书" pitchFamily="49" charset="-122"/>
          <a:ea typeface="隶书" pitchFamily="49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隶书" pitchFamily="49" charset="-122"/>
          <a:ea typeface="隶书" pitchFamily="49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隶书" pitchFamily="49" charset="-122"/>
          <a:ea typeface="隶书" pitchFamily="49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隶书" pitchFamily="49" charset="-122"/>
          <a:ea typeface="隶书" pitchFamily="49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隶书" pitchFamily="49" charset="-122"/>
          <a:ea typeface="隶书" pitchFamily="49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image" Target="../media/image11.jpeg"/><Relationship Id="rId3" Type="http://schemas.openxmlformats.org/officeDocument/2006/relationships/tags" Target="../tags/tag214.xml"/><Relationship Id="rId2" Type="http://schemas.openxmlformats.org/officeDocument/2006/relationships/image" Target="../media/image2.jpeg"/><Relationship Id="rId1" Type="http://schemas.openxmlformats.org/officeDocument/2006/relationships/tags" Target="../tags/tag2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7.xml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86.xml"/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tags" Target="../tags/tag185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image" Target="../media/image2.jpeg"/><Relationship Id="rId1" Type="http://schemas.openxmlformats.org/officeDocument/2006/relationships/tags" Target="../tags/tag187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94.xml"/><Relationship Id="rId5" Type="http://schemas.openxmlformats.org/officeDocument/2006/relationships/image" Target="../media/image6.jpeg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image" Target="../media/image2.jpeg"/><Relationship Id="rId1" Type="http://schemas.openxmlformats.org/officeDocument/2006/relationships/tags" Target="../tags/tag19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98.xml"/><Relationship Id="rId5" Type="http://schemas.openxmlformats.org/officeDocument/2006/relationships/image" Target="../media/image7.jpeg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image" Target="../media/image2.jpeg"/><Relationship Id="rId1" Type="http://schemas.openxmlformats.org/officeDocument/2006/relationships/tags" Target="../tags/tag19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01.xml"/><Relationship Id="rId4" Type="http://schemas.openxmlformats.org/officeDocument/2006/relationships/image" Target="../media/image8.jpeg"/><Relationship Id="rId3" Type="http://schemas.openxmlformats.org/officeDocument/2006/relationships/tags" Target="../tags/tag200.xml"/><Relationship Id="rId2" Type="http://schemas.openxmlformats.org/officeDocument/2006/relationships/image" Target="../media/image2.jpeg"/><Relationship Id="rId1" Type="http://schemas.openxmlformats.org/officeDocument/2006/relationships/tags" Target="../tags/tag19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image" Target="../media/image2.jpeg"/><Relationship Id="rId1" Type="http://schemas.openxmlformats.org/officeDocument/2006/relationships/tags" Target="../tags/tag20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08.xml"/><Relationship Id="rId5" Type="http://schemas.openxmlformats.org/officeDocument/2006/relationships/image" Target="../media/image9.png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image" Target="../media/image2.jpeg"/><Relationship Id="rId1" Type="http://schemas.openxmlformats.org/officeDocument/2006/relationships/tags" Target="../tags/tag20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12.xml"/><Relationship Id="rId5" Type="http://schemas.openxmlformats.org/officeDocument/2006/relationships/image" Target="../media/image10.jpeg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image" Target="../media/image2.jpeg"/><Relationship Id="rId1" Type="http://schemas.openxmlformats.org/officeDocument/2006/relationships/tags" Target="../tags/tag2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94740" y="1426210"/>
            <a:ext cx="6954520" cy="1776095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5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武汉东湖风景区</a:t>
            </a:r>
            <a:br>
              <a:rPr lang="zh-CN" altLang="en-US" sz="45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zh-CN" altLang="en-US" sz="45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第一社区卫生服务中心</a:t>
            </a:r>
            <a:endParaRPr lang="zh-CN" altLang="en-US" sz="45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57521" y="3273425"/>
            <a:ext cx="5637530" cy="896620"/>
          </a:xfrm>
        </p:spPr>
        <p:txBody>
          <a:bodyPr>
            <a:normAutofit lnSpcReduction="20000"/>
          </a:bodyPr>
          <a:p>
            <a:pPr marL="0" lv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en-US" altLang="zh-CN" sz="2400">
                <a:solidFill>
                  <a:schemeClr val="dk1">
                    <a:lumMod val="75000"/>
                    <a:lumOff val="25000"/>
                  </a:schemeClr>
                </a:solidFill>
              </a:rPr>
              <a:t>                                 </a:t>
            </a:r>
            <a:r>
              <a:rPr lang="zh-CN" altLang="en-US" sz="2400">
                <a:solidFill>
                  <a:schemeClr val="dk1">
                    <a:lumMod val="75000"/>
                    <a:lumOff val="25000"/>
                  </a:schemeClr>
                </a:solidFill>
              </a:rPr>
              <a:t>主讲人：王呈</a:t>
            </a:r>
            <a:endParaRPr lang="zh-CN" altLang="en-US" sz="2400">
              <a:solidFill>
                <a:schemeClr val="dk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6" name="节编号"/>
          <p:cNvSpPr>
            <a:spLocks noGrp="1"/>
          </p:cNvSpPr>
          <p:nvPr>
            <p:ph type="body" sz="quarter" idx="4294967295"/>
            <p:custDataLst>
              <p:tags r:id="rId3"/>
            </p:custDataLst>
          </p:nvPr>
        </p:nvSpPr>
        <p:spPr>
          <a:xfrm>
            <a:off x="2289810" y="626110"/>
            <a:ext cx="4645660" cy="377190"/>
          </a:xfrm>
        </p:spPr>
        <p:txBody>
          <a:bodyPr wrap="square">
            <a:normAutofit fontScale="90000" lnSpcReduction="20000"/>
          </a:bodyPr>
          <a:lstStyle/>
          <a:p>
            <a:pPr marL="0" indent="0">
              <a:buNone/>
            </a:pPr>
            <a:r>
              <a:rPr lang="zh-CN" altLang="en-US" sz="2400" b="1" spc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charset="0"/>
                <a:ea typeface="隶书" charset="0"/>
                <a:cs typeface="隶书" charset="0"/>
              </a:rPr>
              <a:t>七、肺结核能治好吗？</a:t>
            </a:r>
            <a:endParaRPr lang="zh-CN" altLang="en-US" sz="2400" b="1" spc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隶书" charset="0"/>
              <a:ea typeface="隶书" charset="0"/>
              <a:cs typeface="隶书" charset="0"/>
            </a:endParaRPr>
          </a:p>
        </p:txBody>
      </p:sp>
      <p:pic>
        <p:nvPicPr>
          <p:cNvPr id="3" name="图片 2" descr="微信图片_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85" y="2214245"/>
            <a:ext cx="7457440" cy="3942715"/>
          </a:xfrm>
          <a:prstGeom prst="rect">
            <a:avLst/>
          </a:prstGeom>
        </p:spPr>
      </p:pic>
      <p:sp>
        <p:nvSpPr>
          <p:cNvPr id="4" name="标题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815975" y="1069340"/>
            <a:ext cx="7512050" cy="114554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indent="720090" algn="l">
              <a:lnSpc>
                <a:spcPct val="100000"/>
              </a:lnSpc>
              <a:buClrTx/>
              <a:buSzTx/>
              <a:buFontTx/>
            </a:pPr>
            <a:r>
              <a:rPr lang="zh-CN" altLang="en-US" sz="1600" b="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肺结核治疗全程为6-8个月，耐药肺结核治疗全程为18-24个月。按医生要求规范治疗，绝大多数肺结核病人都可以治愈。自己恢复健康，同时保护家人。肺结核病人如果不规范治疗，容易产生耐药肺结核。病人一旦耐药，治愈率低，治疗费用高，社会危害大。</a:t>
            </a:r>
            <a:endParaRPr lang="zh-CN" altLang="en-US" sz="1600" b="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内容占位符 8" descr="c28323841412fae83e0a30a6f430727"/>
          <p:cNvPicPr>
            <a:picLocks noChangeAspect="1"/>
          </p:cNvPicPr>
          <p:nvPr>
            <p:ph idx="1"/>
          </p:nvPr>
        </p:nvPicPr>
        <p:blipFill>
          <a:blip r:embed="rId1">
            <a:alphaModFix am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文本框 9" descr="7b0a2020202022776f7264617274223a2022220a7d0a"/>
          <p:cNvSpPr txBox="1"/>
          <p:nvPr/>
        </p:nvSpPr>
        <p:spPr>
          <a:xfrm>
            <a:off x="6985" y="2781300"/>
            <a:ext cx="9137015" cy="12973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bliqueTopRight"/>
              <a:lightRig rig="flat" dir="t"/>
            </a:scene3d>
            <a:sp3d prstMaterial="matte">
              <a:extrusionClr>
                <a:schemeClr val="tx2">
                  <a:lumMod val="90000"/>
                  <a:lumOff val="10000"/>
                </a:schemeClr>
              </a:extrusionClr>
              <a:contourClr>
                <a:schemeClr val="bg1"/>
              </a:contourClr>
            </a:sp3d>
          </a:bodyPr>
          <a:p>
            <a:pPr algn="ctr"/>
            <a:r>
              <a:rPr lang="zh-CN" altLang="en-US" sz="8000">
                <a:ln w="17753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21849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sym typeface="汉仪颜楷简" panose="00020600040101010101" charset="-122"/>
              </a:rPr>
              <a:t>感谢大家聆听！</a:t>
            </a:r>
            <a:endParaRPr lang="zh-CN" altLang="en-US" sz="8000">
              <a:ln w="17753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21849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sym typeface="汉仪颜楷简" panose="00020600040101010101" charset="-122"/>
            </a:endParaRPr>
          </a:p>
          <a:p>
            <a:pPr algn="ctr"/>
            <a:endParaRPr lang="zh-CN" altLang="en-US" sz="8000">
              <a:ln w="17753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21849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sym typeface="汉仪颜楷简" panose="00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1490" y="4375785"/>
            <a:ext cx="86525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中心地址：武汉市东湖生态旅游风景区礼和路与欢乐大道辅路交叉口西北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100米(欢乐谷斜对面)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咨询电话：027-86360983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pic>
        <p:nvPicPr>
          <p:cNvPr id="4" name="图片 3" descr="微信图片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05"/>
            <a:ext cx="9144000" cy="6884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851910" y="621030"/>
            <a:ext cx="4550410" cy="4724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altLang="zh-CN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en-US" altLang="zh-CN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en-US" altLang="zh-CN" sz="1800">
                <a:solidFill>
                  <a:schemeClr val="dk1"/>
                </a:solidFill>
                <a:latin typeface="隶书" charset="0"/>
                <a:ea typeface="隶书" charset="0"/>
              </a:rPr>
              <a:t>一、结核病</a:t>
            </a:r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概念</a:t>
            </a:r>
            <a:endParaRPr lang="en-US" altLang="zh-CN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二、肺结核的症状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三、肺结核传播途经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四、结核病易得人群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五、如何预防肺结核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六、家人得了肺结核病治疗方法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七、肺结核预后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</p:txBody>
      </p:sp>
      <p:sp>
        <p:nvSpPr>
          <p:cNvPr id="4" name="标题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93420" y="846455"/>
            <a:ext cx="2858770" cy="412305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endParaRPr lang="zh-CN" altLang="en-US" sz="4000" b="0" dirty="0">
              <a:solidFill>
                <a:schemeClr val="accent1"/>
              </a:solidFill>
              <a:latin typeface="汉仪尚巍手书W" pitchFamily="18" charset="-122"/>
              <a:ea typeface="汉仪尚巍手书W" pitchFamily="18" charset="-122"/>
            </a:endParaRPr>
          </a:p>
          <a:p>
            <a:r>
              <a:rPr lang="zh-CN" altLang="en-US" sz="4800" dirty="0">
                <a:solidFill>
                  <a:schemeClr val="accent1"/>
                </a:solidFill>
                <a:latin typeface="汉仪尚巍手书W" pitchFamily="18" charset="-122"/>
                <a:ea typeface="汉仪尚巍手书W" pitchFamily="18" charset="-122"/>
              </a:rPr>
              <a:t>宣讲内容</a:t>
            </a:r>
            <a:endParaRPr lang="zh-CN" altLang="en-US" sz="4800" dirty="0">
              <a:solidFill>
                <a:schemeClr val="accent1"/>
              </a:solidFill>
              <a:latin typeface="汉仪尚巍手书W" pitchFamily="18" charset="-122"/>
              <a:ea typeface="汉仪尚巍手书W" pitchFamily="18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098550" y="908685"/>
            <a:ext cx="7061835" cy="1029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/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结核病是一种慢性传染病，它由结核杆菌侵入人体引起，结核杆菌可累及人体除指甲、毛发以外的全身各个脏器，其中以累及肺部即肺结核最为常见。结核病是一种由结核杆菌引起的慢性传染病。结核病可以发生在身体的任何部位，最常见的是肺结核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538730" y="421005"/>
            <a:ext cx="3877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charset="0"/>
                <a:ea typeface="隶书" charset="0"/>
                <a:cs typeface="隶书" charset="0"/>
              </a:rPr>
              <a:t>   </a:t>
            </a:r>
            <a:r>
              <a:rPr lang="en-US" altLang="zh-CN" sz="2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charset="0"/>
                <a:ea typeface="隶书" charset="0"/>
                <a:cs typeface="隶书" charset="0"/>
              </a:rPr>
              <a:t> </a:t>
            </a:r>
            <a:r>
              <a:rPr lang="zh-CN" altLang="en-US" sz="2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charset="0"/>
                <a:ea typeface="隶书" charset="0"/>
                <a:cs typeface="隶书" charset="0"/>
              </a:rPr>
              <a:t>一、什么是结核病？</a:t>
            </a:r>
            <a:endParaRPr lang="zh-CN" altLang="en-US" sz="2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隶书" charset="0"/>
              <a:ea typeface="隶书" charset="0"/>
              <a:cs typeface="隶书" charset="0"/>
            </a:endParaRPr>
          </a:p>
        </p:txBody>
      </p:sp>
      <p:pic>
        <p:nvPicPr>
          <p:cNvPr id="6" name="图片 5" descr="微信图片_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0" y="2061210"/>
            <a:ext cx="7031990" cy="42170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789430" y="350520"/>
            <a:ext cx="4563110" cy="61595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charset="0"/>
                <a:ea typeface="隶书" charset="0"/>
                <a:cs typeface="隶书" charset="0"/>
              </a:rPr>
              <a:t>     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charset="0"/>
                <a:ea typeface="隶书" charset="0"/>
                <a:cs typeface="隶书" charset="0"/>
              </a:rPr>
              <a:t>二、肺结核的症状有哪些？</a:t>
            </a:r>
            <a:endParaRPr lang="zh-CN" altLang="en-US" sz="2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隶书" charset="0"/>
              <a:ea typeface="隶书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853440" y="981075"/>
            <a:ext cx="6973570" cy="59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/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</a:rPr>
              <a:t>肺结核的主要症状是咳嗽、咳痰、痰中带血、午后低热、胸痛、食欲不振、疲乏和消瘦。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</a:endParaRPr>
          </a:p>
        </p:txBody>
      </p:sp>
      <p:pic>
        <p:nvPicPr>
          <p:cNvPr id="6" name="图片 5" descr="微信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280" y="1553210"/>
            <a:ext cx="5674360" cy="46850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67585" y="260985"/>
            <a:ext cx="4714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charset="0"/>
                <a:ea typeface="隶书" charset="0"/>
                <a:cs typeface="隶书" charset="0"/>
              </a:rPr>
              <a:t>三、肺结核是如何传播的？</a:t>
            </a:r>
            <a:r>
              <a:rPr lang="zh-CN" altLang="en-US" sz="1800">
                <a:solidFill>
                  <a:srgbClr val="000000"/>
                </a:solidFill>
                <a:latin typeface="隶书" charset="0"/>
                <a:ea typeface="隶书" charset="0"/>
                <a:cs typeface="隶书" charset="0"/>
              </a:rPr>
              <a:t>‍</a:t>
            </a:r>
            <a:endParaRPr lang="zh-CN" altLang="en-US" sz="1800">
              <a:solidFill>
                <a:srgbClr val="000000"/>
              </a:solidFill>
              <a:latin typeface="隶书" charset="0"/>
              <a:ea typeface="隶书" charset="0"/>
              <a:cs typeface="隶书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44295" y="798830"/>
            <a:ext cx="59556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20090"/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肺结核主要由结核杆菌经空气传播。当肺结核患者咳嗽、打喷嚏或大声说话时，会把带有结核菌的飞沫播散到空气中，周围人群吸入带有结核菌的飞沫即可能受到传染。健康人可能通过吸入传染性肺结核患者喷出的飞沫而被感染。感染结核菌的人群一生中发生结核病的概率约为5%-10%，一般人感染结核菌后不会发病，只有身体抵抗力低的时候才会发病，因此绝大多数感染结核菌的人可以一生平安，感染结核菌后不发病的人，也不会传染他人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</p:txBody>
      </p:sp>
      <p:pic>
        <p:nvPicPr>
          <p:cNvPr id="6" name="图片 5" descr="微信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2932430"/>
            <a:ext cx="5965825" cy="36442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27630" y="476885"/>
            <a:ext cx="4010025" cy="403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charset="0"/>
                <a:ea typeface="隶书" charset="0"/>
                <a:cs typeface="隶书" charset="0"/>
                <a:sym typeface="+mn-ea"/>
              </a:rPr>
              <a:t>四、哪些人容易得结核病？</a:t>
            </a:r>
            <a:endParaRPr lang="zh-CN" altLang="en-US" sz="2000">
              <a:solidFill>
                <a:srgbClr val="000000"/>
              </a:solidFill>
              <a:latin typeface="隶书" charset="0"/>
              <a:ea typeface="隶书" charset="0"/>
            </a:endParaRPr>
          </a:p>
          <a:p>
            <a:endParaRPr lang="zh-CN" altLang="en-US" sz="2000">
              <a:solidFill>
                <a:srgbClr val="000000"/>
              </a:solidFill>
              <a:latin typeface="隶书" charset="0"/>
              <a:ea typeface="隶书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554480" y="1016000"/>
            <a:ext cx="6245860" cy="748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/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容易患结核病主要取决于两个因素：一是侵入人体的结核菌数量和毒力；二是人体的抵抗力。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以下人群容易患结核病：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①儿童、青少年、妊娠或生产后妇女、老年人等人群抵抗力弱；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②患有糖尿病、矽肺、艾滋病等疾病的患者抵抗力低，容易发生结核病；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③长期使用肾上腺皮质激素的人；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④生活过度紧张或疲劳过度，生活不规律等也易发生结核病；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  <a:p>
            <a:r>
              <a:rPr lang="zh-CN" altLang="en-US" sz="1800">
                <a:solidFill>
                  <a:schemeClr val="dk1"/>
                </a:solidFill>
                <a:latin typeface="隶书" charset="0"/>
                <a:ea typeface="隶书" charset="0"/>
              </a:rPr>
              <a:t>⑤与结核病患者密切接触严重感染结核菌的人。</a:t>
            </a:r>
            <a:endParaRPr lang="zh-CN" altLang="en-US" sz="1800">
              <a:solidFill>
                <a:schemeClr val="dk1"/>
              </a:solidFill>
              <a:latin typeface="隶书" charset="0"/>
              <a:ea typeface="隶书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811145" y="332740"/>
            <a:ext cx="3521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charset="0"/>
                <a:ea typeface="隶书" charset="0"/>
                <a:cs typeface="隶书" charset="0"/>
              </a:rPr>
              <a:t>五、如何预防肺结核？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隶书" charset="0"/>
              <a:ea typeface="隶书" charset="0"/>
              <a:cs typeface="隶书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357630" y="1000760"/>
            <a:ext cx="6095365" cy="3007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1、接种疫苗。卡介苗对预防儿童结核病，尤其是严重的结核性脑膜炎、粟粒型肺结核方面有很好的效果。不过随着时间的延长，这种抵抗力会逐渐减弱直至消失，孩子长大后，接触的外部环境更多更杂，如果本人抵抗力弱，则很可能从外界传染新的结核杆菌。研究显示，成年后再重新种卡介苗，预防结核杆菌的感染及结核发病的作用很弱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  <a:p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2、平时要养成良好的生活习惯。每天保证充足的睡眠，合理的饮食，保持良好的心态，加强体育锻炼，提高身体抵抗力；勤开窗通风，让室内空气保持流通；咳嗽、打喷嚏应捂住口鼻，不要随地吐痰。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  <a:p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3、早到医疗机构做胸部X线检查，做到早发现，早诊断，早治疗。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  <a:p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了解结核病防治科普宣传，你我共同努力，终结结核流行。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</p:txBody>
      </p:sp>
      <p:pic>
        <p:nvPicPr>
          <p:cNvPr id="8" name="图片 7" descr="微信图片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355" y="4004945"/>
            <a:ext cx="6147435" cy="28536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41200"/>
            <a:ext cx="9144000" cy="3168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991360" y="100330"/>
            <a:ext cx="5290185" cy="36004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charset="0"/>
                <a:ea typeface="隶书" charset="0"/>
                <a:cs typeface="隶书" charset="0"/>
              </a:rPr>
              <a:t>六、家人得了肺结核病，该怎么办？</a:t>
            </a:r>
            <a:endParaRPr lang="zh-CN" altLang="en-US" sz="2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隶书" charset="0"/>
              <a:ea typeface="隶书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90270" y="532765"/>
            <a:ext cx="7277735" cy="2755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/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如果家人得了肺结核，首先不要恐慌，先督促患者到结核病定点诊疗机构进行积极的治疗，同时应注意以下几点：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  <a:p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1、应当尽量与肺结核病人分室居住，佩戴口罩，避免家人被感染。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  <a:p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2、对病人的居住场所定时开窗通风，保持室内空气新鲜。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  <a:p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3、督促病人按时全程服药，定期查痰，在痰菌未转阴前，应采取适当隔离，做好病人痰液的消毒处理。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  <a:p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4、肺结核是慢性消耗性疾病，病人应该加强营养，增加高蛋白、高热量、高维生素食物的摄入，保证充分休息，不宜过度劳累。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  <a:p>
            <a:r>
              <a:rPr lang="zh-CN" altLang="en-US" sz="1600">
                <a:solidFill>
                  <a:schemeClr val="dk1"/>
                </a:solidFill>
                <a:latin typeface="隶书" charset="0"/>
                <a:ea typeface="隶书" charset="0"/>
                <a:cs typeface="隶书" charset="0"/>
              </a:rPr>
              <a:t>5、家里的密切接触者也应到结核病诊治定点机构进行筛查，发现患病者应及时治疗；如无异常，3～6个月后最好再进行一次检查。</a:t>
            </a:r>
            <a:endParaRPr lang="zh-CN" altLang="en-US" sz="1600">
              <a:solidFill>
                <a:schemeClr val="dk1"/>
              </a:solidFill>
              <a:latin typeface="隶书" charset="0"/>
              <a:ea typeface="隶书" charset="0"/>
              <a:cs typeface="隶书" charset="0"/>
            </a:endParaRPr>
          </a:p>
        </p:txBody>
      </p:sp>
      <p:pic>
        <p:nvPicPr>
          <p:cNvPr id="7" name="图片 6" descr="微信图片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095" y="3224530"/>
            <a:ext cx="7189470" cy="33172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1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4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15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16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7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4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4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TEMPLATE_SUBCATEGORY" val="0"/>
  <p:tag name="KSO_WM_TEMPLATE_COLOR_TYPE" val="1"/>
  <p:tag name="KSO_WM_TEMPLATE_THUMBS_INDEX" val="1、6、7、8、9、10、11、12、13、14、15"/>
  <p:tag name="KSO_WM_TAG_VERSION" val="1.0"/>
  <p:tag name="KSO_WM_BEAUTIFY_FLAG" val="#wm#"/>
  <p:tag name="KSO_WM_TEMPLATE_CATEGORY" val="custom"/>
  <p:tag name="KSO_WM_TEMPLATE_INDEX" val="20202641"/>
  <p:tag name="KSO_WM_TEMPLATE_MASTER_TYPE" val="1"/>
  <p:tag name="KSO_WM_TEMPLATE_MASTER_THUMB_INDEX" val="12"/>
</p:tagLst>
</file>

<file path=ppt/tags/tag182.xml><?xml version="1.0" encoding="utf-8"?>
<p:tagLst xmlns:p="http://schemas.openxmlformats.org/presentationml/2006/main">
  <p:tag name="KSO_WM_UNIT_ISCONTENTSTITLE" val="0"/>
  <p:tag name="KSO_WM_UNIT_PRESET_TEXT" val="中国古韵文化通用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641_1*a*1"/>
  <p:tag name="KSO_WM_TEMPLATE_CATEGORY" val="custom"/>
  <p:tag name="KSO_WM_TEMPLATE_INDEX" val="2020264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18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641_1*b*1"/>
  <p:tag name="KSO_WM_TEMPLATE_CATEGORY" val="custom"/>
  <p:tag name="KSO_WM_TEMPLATE_INDEX" val="2020264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2641"/>
  <p:tag name="KSO_WM_TEMPLATE_THUMBS_INDEX" val="1、6、7、8、9、10、11、12、13、14、15"/>
  <p:tag name="KSO_WM_SLIDE_ID" val="custom20202641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SLIDE_LAYOUT" val="a_b"/>
  <p:tag name="KSO_WM_SLIDE_LAYOUT_CNT" val="1_1"/>
</p:tagLst>
</file>

<file path=ppt/tags/tag1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86.xml><?xml version="1.0" encoding="utf-8"?>
<p:tagLst xmlns:p="http://schemas.openxmlformats.org/presentationml/2006/main">
  <p:tag name="KSO_WM_TEMPLATE_THUMBS_INDEX" val="1、6、7、8、9、10、11、12、13、14、15"/>
  <p:tag name="KSO_WM_SLIDE_ID" val="custom20202641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641"/>
  <p:tag name="KSO_WM_SLIDE_LAYOUT" val="a_b"/>
  <p:tag name="KSO_WM_SLIDE_LAYOUT_CNT" val="1_1"/>
  <p:tag name="KSO_WM_SLIDE_BK_DARK_LIGHT" val="2"/>
  <p:tag name="KSO_WM_SLIDE_BACKGROUND_TYPE" val="general"/>
</p:tagLst>
</file>

<file path=ppt/tags/tag18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8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488_4*a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目录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90.xml><?xml version="1.0" encoding="utf-8"?>
<p:tagLst xmlns:p="http://schemas.openxmlformats.org/presentationml/2006/main">
  <p:tag name="KSO_WM_SLIDE_ID" val="custom20233488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3488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  <p:tag name="KSO_WM_SLIDE_BK_DARK_LIGHT" val="2"/>
  <p:tag name="KSO_WM_SLIDE_BACKGROUND_TYPE" val="general"/>
</p:tagLst>
</file>

<file path=ppt/tags/tag19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9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4.xml><?xml version="1.0" encoding="utf-8"?>
<p:tagLst xmlns:p="http://schemas.openxmlformats.org/presentationml/2006/main">
  <p:tag name="KSO_WM_BEAUTIFY_FLAG" val="#wm#"/>
  <p:tag name="KSO_WM_TEMPLATE_CATEGORY" val="custom"/>
  <p:tag name="KSO_WM_TEMPLATE_INDEX" val="20202641"/>
  <p:tag name="KSO_WM_SLIDE_BK_DARK_LIGHT" val="2"/>
  <p:tag name="KSO_WM_SLIDE_BACKGROUND_TYPE" val="general"/>
</p:tagLst>
</file>

<file path=ppt/tags/tag19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96.xml><?xml version="1.0" encoding="utf-8"?>
<p:tagLst xmlns:p="http://schemas.openxmlformats.org/presentationml/2006/main">
  <p:tag name="KSO_WM_UNIT_TEXT_FILL_FORE_SCHEMECOLOR_INDEX_BRIGHTNESS" val="0.6"/>
  <p:tag name="KSO_WM_UNIT_TEXT_FILL_FORE_SCHEMECOLOR_INDEX" val="6"/>
  <p:tag name="KSO_WM_UNIT_TEXT_FILL_TYPE" val="1"/>
  <p:tag name="KSO_WM_UNIT_TEXT_LINE_FORE_SCHEMECOLOR_INDEX_BRIGHTNESS" val="0"/>
  <p:tag name="KSO_WM_UNIT_TEXT_LINE_FORE_SCHEMECOLOR_INDEX" val="6"/>
  <p:tag name="KSO_WM_UNIT_TEXT_LINE_FILL_TYPE" val="2"/>
</p:tagLst>
</file>

<file path=ppt/tags/tag19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41"/>
  <p:tag name="KSO_WM_SLIDE_BK_DARK_LIGHT" val="2"/>
  <p:tag name="KSO_WM_SLIDE_BACKGROUND_TYPE" val="general"/>
</p:tagLst>
</file>

<file path=ppt/tags/tag19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0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41"/>
  <p:tag name="KSO_WM_SLIDE_BK_DARK_LIGHT" val="2"/>
  <p:tag name="KSO_WM_SLIDE_BACKGROUND_TYPE" val="general"/>
</p:tagLst>
</file>

<file path=ppt/tags/tag20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0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2641"/>
  <p:tag name="KSO_WM_SLIDE_BK_DARK_LIGHT" val="2"/>
  <p:tag name="KSO_WM_SLIDE_BACKGROUND_TYPE" val="general"/>
</p:tagLst>
</file>

<file path=ppt/tags/tag20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06.xml><?xml version="1.0" encoding="utf-8"?>
<p:tagLst xmlns:p="http://schemas.openxmlformats.org/presentationml/2006/main">
  <p:tag name="KSO_WM_UNIT_TEXT_FILL_FORE_SCHEMECOLOR_INDEX_BRIGHTNESS" val="0.6"/>
  <p:tag name="KSO_WM_UNIT_TEXT_FILL_FORE_SCHEMECOLOR_INDEX" val="6"/>
  <p:tag name="KSO_WM_UNIT_TEXT_FILL_TYPE" val="1"/>
  <p:tag name="KSO_WM_UNIT_TEXT_LINE_FORE_SCHEMECOLOR_INDEX_BRIGHTNESS" val="0"/>
  <p:tag name="KSO_WM_UNIT_TEXT_LINE_FORE_SCHEMECOLOR_INDEX" val="6"/>
  <p:tag name="KSO_WM_UNIT_TEXT_LINE_FILL_TYPE" val="2"/>
</p:tagLst>
</file>

<file path=ppt/tags/tag20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41"/>
  <p:tag name="KSO_WM_SLIDE_BK_DARK_LIGHT" val="2"/>
  <p:tag name="KSO_WM_SLIDE_BACKGROUND_TYPE" val="general"/>
</p:tagLst>
</file>

<file path=ppt/tags/tag20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60"/>
</p:tagLst>
</file>

<file path=ppt/tags/tag210.xml><?xml version="1.0" encoding="utf-8"?>
<p:tagLst xmlns:p="http://schemas.openxmlformats.org/presentationml/2006/main">
  <p:tag name="KSO_WM_UNIT_TEXT_FILL_FORE_SCHEMECOLOR_INDEX_BRIGHTNESS" val="0.6"/>
  <p:tag name="KSO_WM_UNIT_TEXT_FILL_FORE_SCHEMECOLOR_INDEX" val="6"/>
  <p:tag name="KSO_WM_UNIT_TEXT_FILL_TYPE" val="1"/>
  <p:tag name="KSO_WM_UNIT_TEXT_LINE_FORE_SCHEMECOLOR_INDEX_BRIGHTNESS" val="0"/>
  <p:tag name="KSO_WM_UNIT_TEXT_LINE_FORE_SCHEMECOLOR_INDEX" val="6"/>
  <p:tag name="KSO_WM_UNIT_TEXT_LINE_FILL_TYPE" val="2"/>
</p:tagLst>
</file>

<file path=ppt/tags/tag21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2641"/>
  <p:tag name="KSO_WM_SLIDE_BK_DARK_LIGHT" val="2"/>
  <p:tag name="KSO_WM_SLIDE_BACKGROUND_TYPE" val="general"/>
</p:tagLst>
</file>

<file path=ppt/tags/tag21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14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3488_7*e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1"/>
  <p:tag name="KSO_WM_UNIT_TEXT_FILL_FORE_SCHEMECOLOR_INDEX_BRIGHTNESS" val="0"/>
  <p:tag name="KSO_WM_UNIT_TEXT_FILL_FORE_SCHEMECOLOR_INDEX" val="5"/>
  <p:tag name="KSO_WM_UNIT_TEXT_FILL_TYPE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488_7*a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216.xml><?xml version="1.0" encoding="utf-8"?>
<p:tagLst xmlns:p="http://schemas.openxmlformats.org/presentationml/2006/main">
  <p:tag name="KSO_WM_SLIDE_ID" val="custom20233488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488"/>
  <p:tag name="KSO_WM_SLIDE_TYPE" val="sectionTitle"/>
  <p:tag name="KSO_WM_SLIDE_SUBTYPE" val="pureTxt"/>
  <p:tag name="KSO_WM_SLIDE_LAYOUT" val="a_e"/>
  <p:tag name="KSO_WM_SLIDE_LAYOUT_CNT" val="1_1"/>
  <p:tag name="KSO_WM_SLIDE_BK_DARK_LIGHT" val="2"/>
  <p:tag name="KSO_WM_SLIDE_BACKGROUND_TYPE" val="general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33488"/>
</p:tagLst>
</file>

<file path=ppt/tags/tag218.xml><?xml version="1.0" encoding="utf-8"?>
<p:tagLst xmlns:p="http://schemas.openxmlformats.org/presentationml/2006/main">
  <p:tag name="commondata" val="eyJoZGlkIjoiOGRjYTE0YzQ1ZjIwM2M1YWRjZTU1OTk4YzMzMjQ1MTgifQ=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50"/>
  <p:tag name="KSO_WM_TEMPLATE_CATEGORY" val="custom"/>
  <p:tag name="KSO_WM_TEMPLATE_INDEX" val="20233488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40"/>
  <p:tag name="KSO_WM_TEMPLATE_CATEGORY" val="custom"/>
  <p:tag name="KSO_WM_TEMPLATE_INDEX" val="2023348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0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488"/>
  <p:tag name="KSO_WM_TEMPLATE_THUMBS_INDEX" val="1、9"/>
</p:tagLst>
</file>

<file path=ppt/tags/tag6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DEEBF7"/>
      </a:dk2>
      <a:lt2>
        <a:srgbClr val="FFFFFF"/>
      </a:lt2>
      <a:accent1>
        <a:srgbClr val="447CA0"/>
      </a:accent1>
      <a:accent2>
        <a:srgbClr val="528592"/>
      </a:accent2>
      <a:accent3>
        <a:srgbClr val="588D86"/>
      </a:accent3>
      <a:accent4>
        <a:srgbClr val="5E947A"/>
      </a:accent4>
      <a:accent5>
        <a:srgbClr val="649C6F"/>
      </a:accent5>
      <a:accent6>
        <a:srgbClr val="6CA564"/>
      </a:accent6>
      <a:hlink>
        <a:srgbClr val="0563C1"/>
      </a:hlink>
      <a:folHlink>
        <a:srgbClr val="954D72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">
      <a:dk1>
        <a:srgbClr val="000000"/>
      </a:dk1>
      <a:lt1>
        <a:srgbClr val="FFFFFF"/>
      </a:lt1>
      <a:dk2>
        <a:srgbClr val="DEEBF7"/>
      </a:dk2>
      <a:lt2>
        <a:srgbClr val="FFFFFF"/>
      </a:lt2>
      <a:accent1>
        <a:srgbClr val="447CA0"/>
      </a:accent1>
      <a:accent2>
        <a:srgbClr val="528592"/>
      </a:accent2>
      <a:accent3>
        <a:srgbClr val="588D86"/>
      </a:accent3>
      <a:accent4>
        <a:srgbClr val="5E947A"/>
      </a:accent4>
      <a:accent5>
        <a:srgbClr val="649C6F"/>
      </a:accent5>
      <a:accent6>
        <a:srgbClr val="6CA56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1491</Words>
  <Application>WPS 演示</Application>
  <PresentationFormat/>
  <Paragraphs>77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4" baseType="lpstr">
      <vt:lpstr>Arial</vt:lpstr>
      <vt:lpstr>宋体</vt:lpstr>
      <vt:lpstr>Wingdings</vt:lpstr>
      <vt:lpstr>隶书</vt:lpstr>
      <vt:lpstr>微软雅黑</vt:lpstr>
      <vt:lpstr>汉仪尚巍手书W</vt:lpstr>
      <vt:lpstr>Wingdings</vt:lpstr>
      <vt:lpstr>楷体</vt:lpstr>
      <vt:lpstr>Arial Unicode MS</vt:lpstr>
      <vt:lpstr>Calibri</vt:lpstr>
      <vt:lpstr>隶书</vt:lpstr>
      <vt:lpstr>汉仪颜楷简</vt:lpstr>
      <vt:lpstr>汉仪超粗宋简</vt:lpstr>
      <vt:lpstr>汉仪行楷简</vt:lpstr>
      <vt:lpstr>仿宋</vt:lpstr>
      <vt:lpstr>微软雅黑 Light</vt:lpstr>
      <vt:lpstr>方正仿宋_GB2312</vt:lpstr>
      <vt:lpstr>方正小标宋简体</vt:lpstr>
      <vt:lpstr>新宋体</vt:lpstr>
      <vt:lpstr>等线 Light</vt:lpstr>
      <vt:lpstr>黑体</vt:lpstr>
      <vt:lpstr>2_Office 主题​​</vt:lpstr>
      <vt:lpstr>3_Office 主题​​</vt:lpstr>
      <vt:lpstr>东湖生态旅游风景区第一社区卫生服务中心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武汉东湖风景区 第一社区卫生服务中心 体检套餐明细公示</dc:title>
  <dc:creator>Administrator</dc:creator>
  <cp:lastModifiedBy>firefly</cp:lastModifiedBy>
  <cp:revision>33</cp:revision>
  <dcterms:created xsi:type="dcterms:W3CDTF">2024-01-22T09:12:00Z</dcterms:created>
  <dcterms:modified xsi:type="dcterms:W3CDTF">2024-03-14T09:42:58Z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6CEF03976FC14217878B199DECE55C40_12</vt:lpwstr>
  </property>
</Properties>
</file>