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352" r:id="rId2"/>
    <p:sldId id="351" r:id="rId3"/>
    <p:sldId id="474" r:id="rId4"/>
    <p:sldId id="494" r:id="rId5"/>
    <p:sldId id="466" r:id="rId6"/>
    <p:sldId id="355" r:id="rId7"/>
    <p:sldId id="507" r:id="rId8"/>
    <p:sldId id="482" r:id="rId9"/>
    <p:sldId id="473" r:id="rId10"/>
    <p:sldId id="356" r:id="rId11"/>
    <p:sldId id="358" r:id="rId12"/>
    <p:sldId id="360" r:id="rId13"/>
    <p:sldId id="430" r:id="rId14"/>
    <p:sldId id="479" r:id="rId15"/>
    <p:sldId id="365" r:id="rId16"/>
    <p:sldId id="367" r:id="rId17"/>
    <p:sldId id="374" r:id="rId18"/>
    <p:sldId id="435" r:id="rId19"/>
    <p:sldId id="438" r:id="rId20"/>
    <p:sldId id="486" r:id="rId21"/>
    <p:sldId id="487" r:id="rId22"/>
    <p:sldId id="470" r:id="rId23"/>
    <p:sldId id="461" r:id="rId24"/>
    <p:sldId id="383" r:id="rId25"/>
    <p:sldId id="444" r:id="rId26"/>
    <p:sldId id="495" r:id="rId27"/>
    <p:sldId id="496" r:id="rId28"/>
    <p:sldId id="498" r:id="rId29"/>
    <p:sldId id="499" r:id="rId30"/>
    <p:sldId id="500" r:id="rId31"/>
    <p:sldId id="497" r:id="rId32"/>
    <p:sldId id="504" r:id="rId33"/>
    <p:sldId id="505" r:id="rId34"/>
    <p:sldId id="506" r:id="rId35"/>
    <p:sldId id="468" r:id="rId36"/>
    <p:sldId id="483" r:id="rId37"/>
    <p:sldId id="484" r:id="rId38"/>
    <p:sldId id="485" r:id="rId39"/>
    <p:sldId id="463" r:id="rId40"/>
    <p:sldId id="379" r:id="rId4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耿兴义" initials="gx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CC66"/>
    <a:srgbClr val="14BC94"/>
    <a:srgbClr val="00CC99"/>
    <a:srgbClr val="44A884"/>
    <a:srgbClr val="470AC0"/>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0" autoAdjust="0"/>
    <p:restoredTop sz="91024" autoAdjust="0"/>
  </p:normalViewPr>
  <p:slideViewPr>
    <p:cSldViewPr>
      <p:cViewPr>
        <p:scale>
          <a:sx n="60" d="100"/>
          <a:sy n="60" d="100"/>
        </p:scale>
        <p:origin x="-1422" y="-180"/>
      </p:cViewPr>
      <p:guideLst>
        <p:guide orient="horz" pos="2160"/>
        <p:guide pos="2880"/>
      </p:guideLst>
    </p:cSldViewPr>
  </p:slideViewPr>
  <p:outlineViewPr>
    <p:cViewPr>
      <p:scale>
        <a:sx n="33" d="100"/>
        <a:sy n="33" d="100"/>
      </p:scale>
      <p:origin x="0" y="10838"/>
    </p:cViewPr>
  </p:outlineViewPr>
  <p:notesTextViewPr>
    <p:cViewPr>
      <p:scale>
        <a:sx n="1" d="1"/>
        <a:sy n="1" d="1"/>
      </p:scale>
      <p:origin x="0" y="0"/>
    </p:cViewPr>
  </p:notesTextViewPr>
  <p:sorterViewPr>
    <p:cViewPr>
      <p:scale>
        <a:sx n="100" d="100"/>
        <a:sy n="100" d="100"/>
      </p:scale>
      <p:origin x="0" y="3888"/>
    </p:cViewPr>
  </p:sorterViewPr>
  <p:notesViewPr>
    <p:cSldViewPr showGuides="1">
      <p:cViewPr varScale="1">
        <p:scale>
          <a:sx n="51" d="100"/>
          <a:sy n="51" d="100"/>
        </p:scale>
        <p:origin x="-264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C:\Users\admin\Desktop\Ebola\&#25968;&#25454;&#24211;.xlsx" TargetMode="External"/><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admin\Desktop\Ebola\&#25968;&#25454;&#24211;.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13518517566103"/>
          <c:y val="5.5648223477845725E-2"/>
          <c:w val="0.85713470172858042"/>
          <c:h val="0.73022658370509974"/>
        </c:manualLayout>
      </c:layout>
      <c:lineChart>
        <c:grouping val="standard"/>
        <c:varyColors val="0"/>
        <c:ser>
          <c:idx val="0"/>
          <c:order val="0"/>
          <c:tx>
            <c:strRef>
              <c:f>天调整!$B$2</c:f>
              <c:strCache>
                <c:ptCount val="1"/>
                <c:pt idx="0">
                  <c:v>几内亚</c:v>
                </c:pt>
              </c:strCache>
            </c:strRef>
          </c:tx>
          <c:spPr>
            <a:ln w="38100" cap="rnd">
              <a:solidFill>
                <a:srgbClr val="0070C0"/>
              </a:solidFill>
              <a:round/>
            </a:ln>
            <a:effectLst/>
          </c:spPr>
          <c:marker>
            <c:symbol val="none"/>
          </c:marker>
          <c:cat>
            <c:numRef>
              <c:f>天调整!$A$114:$A$274</c:f>
              <c:numCache>
                <c:formatCode>m/d;@</c:formatCode>
                <c:ptCount val="161"/>
                <c:pt idx="0">
                  <c:v>41720</c:v>
                </c:pt>
                <c:pt idx="1">
                  <c:v>41721</c:v>
                </c:pt>
                <c:pt idx="2">
                  <c:v>41722</c:v>
                </c:pt>
                <c:pt idx="3">
                  <c:v>41723</c:v>
                </c:pt>
                <c:pt idx="4">
                  <c:v>41724</c:v>
                </c:pt>
                <c:pt idx="5">
                  <c:v>41725</c:v>
                </c:pt>
                <c:pt idx="6">
                  <c:v>41726</c:v>
                </c:pt>
                <c:pt idx="7">
                  <c:v>41727</c:v>
                </c:pt>
                <c:pt idx="8">
                  <c:v>41728</c:v>
                </c:pt>
                <c:pt idx="9">
                  <c:v>41729</c:v>
                </c:pt>
                <c:pt idx="10">
                  <c:v>41730</c:v>
                </c:pt>
                <c:pt idx="11">
                  <c:v>41731</c:v>
                </c:pt>
                <c:pt idx="12">
                  <c:v>41732</c:v>
                </c:pt>
                <c:pt idx="13">
                  <c:v>41733</c:v>
                </c:pt>
                <c:pt idx="14">
                  <c:v>41734</c:v>
                </c:pt>
                <c:pt idx="15">
                  <c:v>41735</c:v>
                </c:pt>
                <c:pt idx="16">
                  <c:v>41736</c:v>
                </c:pt>
                <c:pt idx="17">
                  <c:v>41737</c:v>
                </c:pt>
                <c:pt idx="18">
                  <c:v>41738</c:v>
                </c:pt>
                <c:pt idx="19">
                  <c:v>41739</c:v>
                </c:pt>
                <c:pt idx="20">
                  <c:v>41740</c:v>
                </c:pt>
                <c:pt idx="21">
                  <c:v>41741</c:v>
                </c:pt>
                <c:pt idx="22">
                  <c:v>41742</c:v>
                </c:pt>
                <c:pt idx="23">
                  <c:v>41743</c:v>
                </c:pt>
                <c:pt idx="24">
                  <c:v>41744</c:v>
                </c:pt>
                <c:pt idx="25">
                  <c:v>41745</c:v>
                </c:pt>
                <c:pt idx="26">
                  <c:v>41746</c:v>
                </c:pt>
                <c:pt idx="27">
                  <c:v>41747</c:v>
                </c:pt>
                <c:pt idx="28">
                  <c:v>41748</c:v>
                </c:pt>
                <c:pt idx="29">
                  <c:v>41749</c:v>
                </c:pt>
                <c:pt idx="30">
                  <c:v>41750</c:v>
                </c:pt>
                <c:pt idx="31">
                  <c:v>41751</c:v>
                </c:pt>
                <c:pt idx="32">
                  <c:v>41752</c:v>
                </c:pt>
                <c:pt idx="33">
                  <c:v>41753</c:v>
                </c:pt>
                <c:pt idx="34">
                  <c:v>41754</c:v>
                </c:pt>
                <c:pt idx="35">
                  <c:v>41755</c:v>
                </c:pt>
                <c:pt idx="36">
                  <c:v>41756</c:v>
                </c:pt>
                <c:pt idx="37">
                  <c:v>41757</c:v>
                </c:pt>
                <c:pt idx="38">
                  <c:v>41758</c:v>
                </c:pt>
                <c:pt idx="39">
                  <c:v>41759</c:v>
                </c:pt>
                <c:pt idx="40">
                  <c:v>41760</c:v>
                </c:pt>
                <c:pt idx="41">
                  <c:v>41761</c:v>
                </c:pt>
                <c:pt idx="42">
                  <c:v>41762</c:v>
                </c:pt>
                <c:pt idx="43">
                  <c:v>41763</c:v>
                </c:pt>
                <c:pt idx="44">
                  <c:v>41764</c:v>
                </c:pt>
                <c:pt idx="45">
                  <c:v>41765</c:v>
                </c:pt>
                <c:pt idx="46">
                  <c:v>41766</c:v>
                </c:pt>
                <c:pt idx="47">
                  <c:v>41767</c:v>
                </c:pt>
                <c:pt idx="48">
                  <c:v>41768</c:v>
                </c:pt>
                <c:pt idx="49">
                  <c:v>41769</c:v>
                </c:pt>
                <c:pt idx="50">
                  <c:v>41770</c:v>
                </c:pt>
                <c:pt idx="51">
                  <c:v>41771</c:v>
                </c:pt>
                <c:pt idx="52">
                  <c:v>41772</c:v>
                </c:pt>
                <c:pt idx="53">
                  <c:v>41773</c:v>
                </c:pt>
                <c:pt idx="54">
                  <c:v>41774</c:v>
                </c:pt>
                <c:pt idx="55">
                  <c:v>41775</c:v>
                </c:pt>
                <c:pt idx="56">
                  <c:v>41776</c:v>
                </c:pt>
                <c:pt idx="57">
                  <c:v>41777</c:v>
                </c:pt>
                <c:pt idx="58">
                  <c:v>41778</c:v>
                </c:pt>
                <c:pt idx="59">
                  <c:v>41779</c:v>
                </c:pt>
                <c:pt idx="60">
                  <c:v>41780</c:v>
                </c:pt>
                <c:pt idx="61">
                  <c:v>41781</c:v>
                </c:pt>
                <c:pt idx="62">
                  <c:v>41782</c:v>
                </c:pt>
                <c:pt idx="63">
                  <c:v>41783</c:v>
                </c:pt>
                <c:pt idx="64">
                  <c:v>41784</c:v>
                </c:pt>
                <c:pt idx="65">
                  <c:v>41785</c:v>
                </c:pt>
                <c:pt idx="66">
                  <c:v>41786</c:v>
                </c:pt>
                <c:pt idx="67">
                  <c:v>41787</c:v>
                </c:pt>
                <c:pt idx="68">
                  <c:v>41788</c:v>
                </c:pt>
                <c:pt idx="69">
                  <c:v>41789</c:v>
                </c:pt>
                <c:pt idx="70">
                  <c:v>41790</c:v>
                </c:pt>
                <c:pt idx="71">
                  <c:v>41791</c:v>
                </c:pt>
                <c:pt idx="72">
                  <c:v>41792</c:v>
                </c:pt>
                <c:pt idx="73">
                  <c:v>41793</c:v>
                </c:pt>
                <c:pt idx="74">
                  <c:v>41794</c:v>
                </c:pt>
                <c:pt idx="75">
                  <c:v>41795</c:v>
                </c:pt>
                <c:pt idx="76">
                  <c:v>41796</c:v>
                </c:pt>
                <c:pt idx="77">
                  <c:v>41797</c:v>
                </c:pt>
                <c:pt idx="78">
                  <c:v>41798</c:v>
                </c:pt>
                <c:pt idx="79">
                  <c:v>41799</c:v>
                </c:pt>
                <c:pt idx="80">
                  <c:v>41800</c:v>
                </c:pt>
                <c:pt idx="81">
                  <c:v>41801</c:v>
                </c:pt>
                <c:pt idx="82">
                  <c:v>41802</c:v>
                </c:pt>
                <c:pt idx="83">
                  <c:v>41803</c:v>
                </c:pt>
                <c:pt idx="84">
                  <c:v>41804</c:v>
                </c:pt>
                <c:pt idx="85">
                  <c:v>41805</c:v>
                </c:pt>
                <c:pt idx="86">
                  <c:v>41806</c:v>
                </c:pt>
                <c:pt idx="87">
                  <c:v>41807</c:v>
                </c:pt>
                <c:pt idx="88">
                  <c:v>41808</c:v>
                </c:pt>
                <c:pt idx="89">
                  <c:v>41809</c:v>
                </c:pt>
                <c:pt idx="90">
                  <c:v>41810</c:v>
                </c:pt>
                <c:pt idx="91">
                  <c:v>41811</c:v>
                </c:pt>
                <c:pt idx="92">
                  <c:v>41812</c:v>
                </c:pt>
                <c:pt idx="93">
                  <c:v>41813</c:v>
                </c:pt>
                <c:pt idx="94">
                  <c:v>41814</c:v>
                </c:pt>
                <c:pt idx="95">
                  <c:v>41815</c:v>
                </c:pt>
                <c:pt idx="96">
                  <c:v>41816</c:v>
                </c:pt>
                <c:pt idx="97">
                  <c:v>41817</c:v>
                </c:pt>
                <c:pt idx="98">
                  <c:v>41818</c:v>
                </c:pt>
                <c:pt idx="99">
                  <c:v>41819</c:v>
                </c:pt>
                <c:pt idx="100">
                  <c:v>41820</c:v>
                </c:pt>
                <c:pt idx="101">
                  <c:v>41821</c:v>
                </c:pt>
                <c:pt idx="102">
                  <c:v>41822</c:v>
                </c:pt>
                <c:pt idx="103">
                  <c:v>41823</c:v>
                </c:pt>
                <c:pt idx="104">
                  <c:v>41824</c:v>
                </c:pt>
                <c:pt idx="105">
                  <c:v>41825</c:v>
                </c:pt>
                <c:pt idx="106">
                  <c:v>41826</c:v>
                </c:pt>
                <c:pt idx="107">
                  <c:v>41827</c:v>
                </c:pt>
                <c:pt idx="108">
                  <c:v>41828</c:v>
                </c:pt>
                <c:pt idx="109">
                  <c:v>41829</c:v>
                </c:pt>
                <c:pt idx="110">
                  <c:v>41830</c:v>
                </c:pt>
                <c:pt idx="111">
                  <c:v>41831</c:v>
                </c:pt>
                <c:pt idx="112">
                  <c:v>41832</c:v>
                </c:pt>
                <c:pt idx="113">
                  <c:v>41833</c:v>
                </c:pt>
                <c:pt idx="114">
                  <c:v>41834</c:v>
                </c:pt>
                <c:pt idx="115">
                  <c:v>41835</c:v>
                </c:pt>
                <c:pt idx="116">
                  <c:v>41836</c:v>
                </c:pt>
                <c:pt idx="117">
                  <c:v>41837</c:v>
                </c:pt>
                <c:pt idx="118">
                  <c:v>41838</c:v>
                </c:pt>
                <c:pt idx="119">
                  <c:v>41839</c:v>
                </c:pt>
                <c:pt idx="120">
                  <c:v>41840</c:v>
                </c:pt>
                <c:pt idx="121">
                  <c:v>41841</c:v>
                </c:pt>
                <c:pt idx="122">
                  <c:v>41842</c:v>
                </c:pt>
                <c:pt idx="123">
                  <c:v>41843</c:v>
                </c:pt>
                <c:pt idx="124">
                  <c:v>41844</c:v>
                </c:pt>
                <c:pt idx="125">
                  <c:v>41845</c:v>
                </c:pt>
                <c:pt idx="126">
                  <c:v>41846</c:v>
                </c:pt>
                <c:pt idx="127">
                  <c:v>41847</c:v>
                </c:pt>
                <c:pt idx="128">
                  <c:v>41848</c:v>
                </c:pt>
                <c:pt idx="129">
                  <c:v>41849</c:v>
                </c:pt>
                <c:pt idx="130">
                  <c:v>41850</c:v>
                </c:pt>
                <c:pt idx="131">
                  <c:v>41851</c:v>
                </c:pt>
                <c:pt idx="132">
                  <c:v>41852</c:v>
                </c:pt>
                <c:pt idx="133">
                  <c:v>41853</c:v>
                </c:pt>
                <c:pt idx="134">
                  <c:v>41854</c:v>
                </c:pt>
                <c:pt idx="135">
                  <c:v>41855</c:v>
                </c:pt>
                <c:pt idx="136">
                  <c:v>41856</c:v>
                </c:pt>
                <c:pt idx="137">
                  <c:v>41857</c:v>
                </c:pt>
                <c:pt idx="138">
                  <c:v>41858</c:v>
                </c:pt>
                <c:pt idx="139">
                  <c:v>41859</c:v>
                </c:pt>
                <c:pt idx="140">
                  <c:v>41860</c:v>
                </c:pt>
                <c:pt idx="141">
                  <c:v>41861</c:v>
                </c:pt>
                <c:pt idx="142">
                  <c:v>41862</c:v>
                </c:pt>
                <c:pt idx="143">
                  <c:v>41863</c:v>
                </c:pt>
                <c:pt idx="144">
                  <c:v>41864</c:v>
                </c:pt>
                <c:pt idx="145">
                  <c:v>41865</c:v>
                </c:pt>
                <c:pt idx="146">
                  <c:v>41866</c:v>
                </c:pt>
                <c:pt idx="147">
                  <c:v>41867</c:v>
                </c:pt>
                <c:pt idx="148">
                  <c:v>41868</c:v>
                </c:pt>
                <c:pt idx="149">
                  <c:v>41869</c:v>
                </c:pt>
                <c:pt idx="150">
                  <c:v>41870</c:v>
                </c:pt>
                <c:pt idx="151">
                  <c:v>41871</c:v>
                </c:pt>
                <c:pt idx="152">
                  <c:v>41872</c:v>
                </c:pt>
                <c:pt idx="153">
                  <c:v>41873</c:v>
                </c:pt>
                <c:pt idx="154">
                  <c:v>41874</c:v>
                </c:pt>
                <c:pt idx="155">
                  <c:v>41875</c:v>
                </c:pt>
                <c:pt idx="156">
                  <c:v>41876</c:v>
                </c:pt>
                <c:pt idx="157">
                  <c:v>41877</c:v>
                </c:pt>
                <c:pt idx="158">
                  <c:v>41878</c:v>
                </c:pt>
                <c:pt idx="159">
                  <c:v>41879</c:v>
                </c:pt>
                <c:pt idx="160">
                  <c:v>41880</c:v>
                </c:pt>
              </c:numCache>
            </c:numRef>
          </c:cat>
          <c:val>
            <c:numRef>
              <c:f>天调整!$B$114:$B$274</c:f>
              <c:numCache>
                <c:formatCode>General</c:formatCode>
                <c:ptCount val="161"/>
                <c:pt idx="0">
                  <c:v>49</c:v>
                </c:pt>
                <c:pt idx="1">
                  <c:v>49</c:v>
                </c:pt>
                <c:pt idx="2">
                  <c:v>86</c:v>
                </c:pt>
                <c:pt idx="3">
                  <c:v>86</c:v>
                </c:pt>
                <c:pt idx="4">
                  <c:v>86</c:v>
                </c:pt>
                <c:pt idx="5">
                  <c:v>103</c:v>
                </c:pt>
                <c:pt idx="6">
                  <c:v>112</c:v>
                </c:pt>
                <c:pt idx="7">
                  <c:v>112</c:v>
                </c:pt>
                <c:pt idx="8">
                  <c:v>112</c:v>
                </c:pt>
                <c:pt idx="9">
                  <c:v>122</c:v>
                </c:pt>
                <c:pt idx="10">
                  <c:v>127</c:v>
                </c:pt>
                <c:pt idx="11">
                  <c:v>127</c:v>
                </c:pt>
                <c:pt idx="12">
                  <c:v>127</c:v>
                </c:pt>
                <c:pt idx="13">
                  <c:v>143</c:v>
                </c:pt>
                <c:pt idx="14">
                  <c:v>143</c:v>
                </c:pt>
                <c:pt idx="15">
                  <c:v>143</c:v>
                </c:pt>
                <c:pt idx="16">
                  <c:v>151</c:v>
                </c:pt>
                <c:pt idx="17">
                  <c:v>151</c:v>
                </c:pt>
                <c:pt idx="18">
                  <c:v>158</c:v>
                </c:pt>
                <c:pt idx="19">
                  <c:v>158</c:v>
                </c:pt>
                <c:pt idx="20">
                  <c:v>158</c:v>
                </c:pt>
                <c:pt idx="21">
                  <c:v>158</c:v>
                </c:pt>
                <c:pt idx="22">
                  <c:v>158</c:v>
                </c:pt>
                <c:pt idx="23">
                  <c:v>168</c:v>
                </c:pt>
                <c:pt idx="24">
                  <c:v>168</c:v>
                </c:pt>
                <c:pt idx="25">
                  <c:v>197</c:v>
                </c:pt>
                <c:pt idx="26">
                  <c:v>203</c:v>
                </c:pt>
                <c:pt idx="27">
                  <c:v>203</c:v>
                </c:pt>
                <c:pt idx="28">
                  <c:v>203</c:v>
                </c:pt>
                <c:pt idx="29">
                  <c:v>208</c:v>
                </c:pt>
                <c:pt idx="30">
                  <c:v>208</c:v>
                </c:pt>
                <c:pt idx="31">
                  <c:v>208</c:v>
                </c:pt>
                <c:pt idx="32">
                  <c:v>218</c:v>
                </c:pt>
                <c:pt idx="33">
                  <c:v>218</c:v>
                </c:pt>
                <c:pt idx="34">
                  <c:v>218</c:v>
                </c:pt>
                <c:pt idx="35">
                  <c:v>224</c:v>
                </c:pt>
                <c:pt idx="36">
                  <c:v>224</c:v>
                </c:pt>
                <c:pt idx="37">
                  <c:v>224</c:v>
                </c:pt>
                <c:pt idx="38">
                  <c:v>224</c:v>
                </c:pt>
                <c:pt idx="39">
                  <c:v>224</c:v>
                </c:pt>
                <c:pt idx="40">
                  <c:v>226</c:v>
                </c:pt>
                <c:pt idx="41">
                  <c:v>226</c:v>
                </c:pt>
                <c:pt idx="42">
                  <c:v>231</c:v>
                </c:pt>
                <c:pt idx="43">
                  <c:v>231</c:v>
                </c:pt>
                <c:pt idx="44">
                  <c:v>233</c:v>
                </c:pt>
                <c:pt idx="45">
                  <c:v>233</c:v>
                </c:pt>
                <c:pt idx="46">
                  <c:v>233</c:v>
                </c:pt>
                <c:pt idx="47">
                  <c:v>233</c:v>
                </c:pt>
                <c:pt idx="48">
                  <c:v>233</c:v>
                </c:pt>
                <c:pt idx="49">
                  <c:v>233</c:v>
                </c:pt>
                <c:pt idx="50">
                  <c:v>233</c:v>
                </c:pt>
                <c:pt idx="51">
                  <c:v>248</c:v>
                </c:pt>
                <c:pt idx="52">
                  <c:v>248</c:v>
                </c:pt>
                <c:pt idx="53">
                  <c:v>248</c:v>
                </c:pt>
                <c:pt idx="54">
                  <c:v>248</c:v>
                </c:pt>
                <c:pt idx="55">
                  <c:v>248</c:v>
                </c:pt>
                <c:pt idx="56">
                  <c:v>248</c:v>
                </c:pt>
                <c:pt idx="57">
                  <c:v>248</c:v>
                </c:pt>
                <c:pt idx="58">
                  <c:v>248</c:v>
                </c:pt>
                <c:pt idx="59">
                  <c:v>248</c:v>
                </c:pt>
                <c:pt idx="60">
                  <c:v>248</c:v>
                </c:pt>
                <c:pt idx="61">
                  <c:v>248</c:v>
                </c:pt>
                <c:pt idx="62">
                  <c:v>258</c:v>
                </c:pt>
                <c:pt idx="63">
                  <c:v>258</c:v>
                </c:pt>
                <c:pt idx="64">
                  <c:v>258</c:v>
                </c:pt>
                <c:pt idx="65">
                  <c:v>258</c:v>
                </c:pt>
                <c:pt idx="66">
                  <c:v>281</c:v>
                </c:pt>
                <c:pt idx="67">
                  <c:v>291</c:v>
                </c:pt>
                <c:pt idx="68">
                  <c:v>291</c:v>
                </c:pt>
                <c:pt idx="69">
                  <c:v>291</c:v>
                </c:pt>
                <c:pt idx="70">
                  <c:v>291</c:v>
                </c:pt>
                <c:pt idx="71">
                  <c:v>328</c:v>
                </c:pt>
                <c:pt idx="72">
                  <c:v>328</c:v>
                </c:pt>
                <c:pt idx="73">
                  <c:v>344</c:v>
                </c:pt>
                <c:pt idx="74">
                  <c:v>344</c:v>
                </c:pt>
                <c:pt idx="75">
                  <c:v>351</c:v>
                </c:pt>
                <c:pt idx="76">
                  <c:v>351</c:v>
                </c:pt>
                <c:pt idx="77">
                  <c:v>351</c:v>
                </c:pt>
                <c:pt idx="78">
                  <c:v>351</c:v>
                </c:pt>
                <c:pt idx="79">
                  <c:v>351</c:v>
                </c:pt>
                <c:pt idx="80">
                  <c:v>351</c:v>
                </c:pt>
                <c:pt idx="81">
                  <c:v>351</c:v>
                </c:pt>
                <c:pt idx="82">
                  <c:v>351</c:v>
                </c:pt>
                <c:pt idx="83">
                  <c:v>351</c:v>
                </c:pt>
                <c:pt idx="84">
                  <c:v>351</c:v>
                </c:pt>
                <c:pt idx="85">
                  <c:v>351</c:v>
                </c:pt>
                <c:pt idx="86">
                  <c:v>398</c:v>
                </c:pt>
                <c:pt idx="87">
                  <c:v>398</c:v>
                </c:pt>
                <c:pt idx="88">
                  <c:v>390</c:v>
                </c:pt>
                <c:pt idx="89">
                  <c:v>390</c:v>
                </c:pt>
                <c:pt idx="90">
                  <c:v>390</c:v>
                </c:pt>
                <c:pt idx="91">
                  <c:v>390</c:v>
                </c:pt>
                <c:pt idx="92">
                  <c:v>390</c:v>
                </c:pt>
                <c:pt idx="93">
                  <c:v>390</c:v>
                </c:pt>
                <c:pt idx="94">
                  <c:v>390</c:v>
                </c:pt>
                <c:pt idx="95">
                  <c:v>390</c:v>
                </c:pt>
                <c:pt idx="96">
                  <c:v>390</c:v>
                </c:pt>
                <c:pt idx="97">
                  <c:v>390</c:v>
                </c:pt>
                <c:pt idx="98">
                  <c:v>390</c:v>
                </c:pt>
                <c:pt idx="99">
                  <c:v>390</c:v>
                </c:pt>
                <c:pt idx="100">
                  <c:v>413</c:v>
                </c:pt>
                <c:pt idx="101">
                  <c:v>413</c:v>
                </c:pt>
                <c:pt idx="102">
                  <c:v>412</c:v>
                </c:pt>
                <c:pt idx="103">
                  <c:v>412</c:v>
                </c:pt>
                <c:pt idx="104">
                  <c:v>412</c:v>
                </c:pt>
                <c:pt idx="105">
                  <c:v>412</c:v>
                </c:pt>
                <c:pt idx="106">
                  <c:v>408</c:v>
                </c:pt>
                <c:pt idx="107">
                  <c:v>408</c:v>
                </c:pt>
                <c:pt idx="108">
                  <c:v>409</c:v>
                </c:pt>
                <c:pt idx="109">
                  <c:v>409</c:v>
                </c:pt>
                <c:pt idx="110">
                  <c:v>409</c:v>
                </c:pt>
                <c:pt idx="111">
                  <c:v>409</c:v>
                </c:pt>
                <c:pt idx="112">
                  <c:v>406</c:v>
                </c:pt>
                <c:pt idx="113">
                  <c:v>406</c:v>
                </c:pt>
                <c:pt idx="114">
                  <c:v>411</c:v>
                </c:pt>
                <c:pt idx="115">
                  <c:v>411</c:v>
                </c:pt>
                <c:pt idx="116">
                  <c:v>411</c:v>
                </c:pt>
                <c:pt idx="117">
                  <c:v>410</c:v>
                </c:pt>
                <c:pt idx="118">
                  <c:v>410</c:v>
                </c:pt>
                <c:pt idx="119">
                  <c:v>410</c:v>
                </c:pt>
                <c:pt idx="120">
                  <c:v>415</c:v>
                </c:pt>
                <c:pt idx="121">
                  <c:v>415</c:v>
                </c:pt>
                <c:pt idx="122">
                  <c:v>415</c:v>
                </c:pt>
                <c:pt idx="123">
                  <c:v>427</c:v>
                </c:pt>
                <c:pt idx="124">
                  <c:v>427</c:v>
                </c:pt>
                <c:pt idx="125">
                  <c:v>427</c:v>
                </c:pt>
                <c:pt idx="126">
                  <c:v>427</c:v>
                </c:pt>
                <c:pt idx="127">
                  <c:v>460</c:v>
                </c:pt>
                <c:pt idx="128">
                  <c:v>460</c:v>
                </c:pt>
                <c:pt idx="129">
                  <c:v>472</c:v>
                </c:pt>
                <c:pt idx="130">
                  <c:v>481</c:v>
                </c:pt>
                <c:pt idx="131">
                  <c:v>480</c:v>
                </c:pt>
                <c:pt idx="132">
                  <c:v>485</c:v>
                </c:pt>
                <c:pt idx="133">
                  <c:v>493</c:v>
                </c:pt>
                <c:pt idx="134">
                  <c:v>493</c:v>
                </c:pt>
                <c:pt idx="135">
                  <c:v>495</c:v>
                </c:pt>
                <c:pt idx="136">
                  <c:v>497</c:v>
                </c:pt>
                <c:pt idx="137">
                  <c:v>495</c:v>
                </c:pt>
                <c:pt idx="138">
                  <c:v>500</c:v>
                </c:pt>
                <c:pt idx="139">
                  <c:v>503</c:v>
                </c:pt>
                <c:pt idx="140">
                  <c:v>506</c:v>
                </c:pt>
                <c:pt idx="141">
                  <c:v>509</c:v>
                </c:pt>
                <c:pt idx="142">
                  <c:v>510</c:v>
                </c:pt>
                <c:pt idx="143">
                  <c:v>515</c:v>
                </c:pt>
                <c:pt idx="144">
                  <c:v>519</c:v>
                </c:pt>
                <c:pt idx="145">
                  <c:v>523</c:v>
                </c:pt>
                <c:pt idx="146">
                  <c:v>536</c:v>
                </c:pt>
                <c:pt idx="147">
                  <c:v>543</c:v>
                </c:pt>
                <c:pt idx="148">
                  <c:v>559</c:v>
                </c:pt>
                <c:pt idx="149">
                  <c:v>579</c:v>
                </c:pt>
                <c:pt idx="150">
                  <c:v>599</c:v>
                </c:pt>
                <c:pt idx="151">
                  <c:v>607</c:v>
                </c:pt>
                <c:pt idx="152">
                  <c:v>607</c:v>
                </c:pt>
                <c:pt idx="153">
                  <c:v>631</c:v>
                </c:pt>
                <c:pt idx="154">
                  <c:v>631</c:v>
                </c:pt>
                <c:pt idx="155">
                  <c:v>631</c:v>
                </c:pt>
                <c:pt idx="156">
                  <c:v>631</c:v>
                </c:pt>
                <c:pt idx="157">
                  <c:v>648</c:v>
                </c:pt>
                <c:pt idx="158">
                  <c:v>648</c:v>
                </c:pt>
                <c:pt idx="159">
                  <c:v>648</c:v>
                </c:pt>
                <c:pt idx="160">
                  <c:v>690</c:v>
                </c:pt>
              </c:numCache>
            </c:numRef>
          </c:val>
          <c:smooth val="1"/>
        </c:ser>
        <c:ser>
          <c:idx val="2"/>
          <c:order val="1"/>
          <c:tx>
            <c:strRef>
              <c:f>天调整!$D$2</c:f>
              <c:strCache>
                <c:ptCount val="1"/>
                <c:pt idx="0">
                  <c:v>利比里亚</c:v>
                </c:pt>
              </c:strCache>
            </c:strRef>
          </c:tx>
          <c:spPr>
            <a:ln w="38100" cap="rnd">
              <a:solidFill>
                <a:srgbClr val="C00000"/>
              </a:solidFill>
              <a:round/>
            </a:ln>
            <a:effectLst/>
          </c:spPr>
          <c:marker>
            <c:symbol val="none"/>
          </c:marker>
          <c:cat>
            <c:numRef>
              <c:f>天调整!$A$114:$A$274</c:f>
              <c:numCache>
                <c:formatCode>m/d;@</c:formatCode>
                <c:ptCount val="161"/>
                <c:pt idx="0">
                  <c:v>41720</c:v>
                </c:pt>
                <c:pt idx="1">
                  <c:v>41721</c:v>
                </c:pt>
                <c:pt idx="2">
                  <c:v>41722</c:v>
                </c:pt>
                <c:pt idx="3">
                  <c:v>41723</c:v>
                </c:pt>
                <c:pt idx="4">
                  <c:v>41724</c:v>
                </c:pt>
                <c:pt idx="5">
                  <c:v>41725</c:v>
                </c:pt>
                <c:pt idx="6">
                  <c:v>41726</c:v>
                </c:pt>
                <c:pt idx="7">
                  <c:v>41727</c:v>
                </c:pt>
                <c:pt idx="8">
                  <c:v>41728</c:v>
                </c:pt>
                <c:pt idx="9">
                  <c:v>41729</c:v>
                </c:pt>
                <c:pt idx="10">
                  <c:v>41730</c:v>
                </c:pt>
                <c:pt idx="11">
                  <c:v>41731</c:v>
                </c:pt>
                <c:pt idx="12">
                  <c:v>41732</c:v>
                </c:pt>
                <c:pt idx="13">
                  <c:v>41733</c:v>
                </c:pt>
                <c:pt idx="14">
                  <c:v>41734</c:v>
                </c:pt>
                <c:pt idx="15">
                  <c:v>41735</c:v>
                </c:pt>
                <c:pt idx="16">
                  <c:v>41736</c:v>
                </c:pt>
                <c:pt idx="17">
                  <c:v>41737</c:v>
                </c:pt>
                <c:pt idx="18">
                  <c:v>41738</c:v>
                </c:pt>
                <c:pt idx="19">
                  <c:v>41739</c:v>
                </c:pt>
                <c:pt idx="20">
                  <c:v>41740</c:v>
                </c:pt>
                <c:pt idx="21">
                  <c:v>41741</c:v>
                </c:pt>
                <c:pt idx="22">
                  <c:v>41742</c:v>
                </c:pt>
                <c:pt idx="23">
                  <c:v>41743</c:v>
                </c:pt>
                <c:pt idx="24">
                  <c:v>41744</c:v>
                </c:pt>
                <c:pt idx="25">
                  <c:v>41745</c:v>
                </c:pt>
                <c:pt idx="26">
                  <c:v>41746</c:v>
                </c:pt>
                <c:pt idx="27">
                  <c:v>41747</c:v>
                </c:pt>
                <c:pt idx="28">
                  <c:v>41748</c:v>
                </c:pt>
                <c:pt idx="29">
                  <c:v>41749</c:v>
                </c:pt>
                <c:pt idx="30">
                  <c:v>41750</c:v>
                </c:pt>
                <c:pt idx="31">
                  <c:v>41751</c:v>
                </c:pt>
                <c:pt idx="32">
                  <c:v>41752</c:v>
                </c:pt>
                <c:pt idx="33">
                  <c:v>41753</c:v>
                </c:pt>
                <c:pt idx="34">
                  <c:v>41754</c:v>
                </c:pt>
                <c:pt idx="35">
                  <c:v>41755</c:v>
                </c:pt>
                <c:pt idx="36">
                  <c:v>41756</c:v>
                </c:pt>
                <c:pt idx="37">
                  <c:v>41757</c:v>
                </c:pt>
                <c:pt idx="38">
                  <c:v>41758</c:v>
                </c:pt>
                <c:pt idx="39">
                  <c:v>41759</c:v>
                </c:pt>
                <c:pt idx="40">
                  <c:v>41760</c:v>
                </c:pt>
                <c:pt idx="41">
                  <c:v>41761</c:v>
                </c:pt>
                <c:pt idx="42">
                  <c:v>41762</c:v>
                </c:pt>
                <c:pt idx="43">
                  <c:v>41763</c:v>
                </c:pt>
                <c:pt idx="44">
                  <c:v>41764</c:v>
                </c:pt>
                <c:pt idx="45">
                  <c:v>41765</c:v>
                </c:pt>
                <c:pt idx="46">
                  <c:v>41766</c:v>
                </c:pt>
                <c:pt idx="47">
                  <c:v>41767</c:v>
                </c:pt>
                <c:pt idx="48">
                  <c:v>41768</c:v>
                </c:pt>
                <c:pt idx="49">
                  <c:v>41769</c:v>
                </c:pt>
                <c:pt idx="50">
                  <c:v>41770</c:v>
                </c:pt>
                <c:pt idx="51">
                  <c:v>41771</c:v>
                </c:pt>
                <c:pt idx="52">
                  <c:v>41772</c:v>
                </c:pt>
                <c:pt idx="53">
                  <c:v>41773</c:v>
                </c:pt>
                <c:pt idx="54">
                  <c:v>41774</c:v>
                </c:pt>
                <c:pt idx="55">
                  <c:v>41775</c:v>
                </c:pt>
                <c:pt idx="56">
                  <c:v>41776</c:v>
                </c:pt>
                <c:pt idx="57">
                  <c:v>41777</c:v>
                </c:pt>
                <c:pt idx="58">
                  <c:v>41778</c:v>
                </c:pt>
                <c:pt idx="59">
                  <c:v>41779</c:v>
                </c:pt>
                <c:pt idx="60">
                  <c:v>41780</c:v>
                </c:pt>
                <c:pt idx="61">
                  <c:v>41781</c:v>
                </c:pt>
                <c:pt idx="62">
                  <c:v>41782</c:v>
                </c:pt>
                <c:pt idx="63">
                  <c:v>41783</c:v>
                </c:pt>
                <c:pt idx="64">
                  <c:v>41784</c:v>
                </c:pt>
                <c:pt idx="65">
                  <c:v>41785</c:v>
                </c:pt>
                <c:pt idx="66">
                  <c:v>41786</c:v>
                </c:pt>
                <c:pt idx="67">
                  <c:v>41787</c:v>
                </c:pt>
                <c:pt idx="68">
                  <c:v>41788</c:v>
                </c:pt>
                <c:pt idx="69">
                  <c:v>41789</c:v>
                </c:pt>
                <c:pt idx="70">
                  <c:v>41790</c:v>
                </c:pt>
                <c:pt idx="71">
                  <c:v>41791</c:v>
                </c:pt>
                <c:pt idx="72">
                  <c:v>41792</c:v>
                </c:pt>
                <c:pt idx="73">
                  <c:v>41793</c:v>
                </c:pt>
                <c:pt idx="74">
                  <c:v>41794</c:v>
                </c:pt>
                <c:pt idx="75">
                  <c:v>41795</c:v>
                </c:pt>
                <c:pt idx="76">
                  <c:v>41796</c:v>
                </c:pt>
                <c:pt idx="77">
                  <c:v>41797</c:v>
                </c:pt>
                <c:pt idx="78">
                  <c:v>41798</c:v>
                </c:pt>
                <c:pt idx="79">
                  <c:v>41799</c:v>
                </c:pt>
                <c:pt idx="80">
                  <c:v>41800</c:v>
                </c:pt>
                <c:pt idx="81">
                  <c:v>41801</c:v>
                </c:pt>
                <c:pt idx="82">
                  <c:v>41802</c:v>
                </c:pt>
                <c:pt idx="83">
                  <c:v>41803</c:v>
                </c:pt>
                <c:pt idx="84">
                  <c:v>41804</c:v>
                </c:pt>
                <c:pt idx="85">
                  <c:v>41805</c:v>
                </c:pt>
                <c:pt idx="86">
                  <c:v>41806</c:v>
                </c:pt>
                <c:pt idx="87">
                  <c:v>41807</c:v>
                </c:pt>
                <c:pt idx="88">
                  <c:v>41808</c:v>
                </c:pt>
                <c:pt idx="89">
                  <c:v>41809</c:v>
                </c:pt>
                <c:pt idx="90">
                  <c:v>41810</c:v>
                </c:pt>
                <c:pt idx="91">
                  <c:v>41811</c:v>
                </c:pt>
                <c:pt idx="92">
                  <c:v>41812</c:v>
                </c:pt>
                <c:pt idx="93">
                  <c:v>41813</c:v>
                </c:pt>
                <c:pt idx="94">
                  <c:v>41814</c:v>
                </c:pt>
                <c:pt idx="95">
                  <c:v>41815</c:v>
                </c:pt>
                <c:pt idx="96">
                  <c:v>41816</c:v>
                </c:pt>
                <c:pt idx="97">
                  <c:v>41817</c:v>
                </c:pt>
                <c:pt idx="98">
                  <c:v>41818</c:v>
                </c:pt>
                <c:pt idx="99">
                  <c:v>41819</c:v>
                </c:pt>
                <c:pt idx="100">
                  <c:v>41820</c:v>
                </c:pt>
                <c:pt idx="101">
                  <c:v>41821</c:v>
                </c:pt>
                <c:pt idx="102">
                  <c:v>41822</c:v>
                </c:pt>
                <c:pt idx="103">
                  <c:v>41823</c:v>
                </c:pt>
                <c:pt idx="104">
                  <c:v>41824</c:v>
                </c:pt>
                <c:pt idx="105">
                  <c:v>41825</c:v>
                </c:pt>
                <c:pt idx="106">
                  <c:v>41826</c:v>
                </c:pt>
                <c:pt idx="107">
                  <c:v>41827</c:v>
                </c:pt>
                <c:pt idx="108">
                  <c:v>41828</c:v>
                </c:pt>
                <c:pt idx="109">
                  <c:v>41829</c:v>
                </c:pt>
                <c:pt idx="110">
                  <c:v>41830</c:v>
                </c:pt>
                <c:pt idx="111">
                  <c:v>41831</c:v>
                </c:pt>
                <c:pt idx="112">
                  <c:v>41832</c:v>
                </c:pt>
                <c:pt idx="113">
                  <c:v>41833</c:v>
                </c:pt>
                <c:pt idx="114">
                  <c:v>41834</c:v>
                </c:pt>
                <c:pt idx="115">
                  <c:v>41835</c:v>
                </c:pt>
                <c:pt idx="116">
                  <c:v>41836</c:v>
                </c:pt>
                <c:pt idx="117">
                  <c:v>41837</c:v>
                </c:pt>
                <c:pt idx="118">
                  <c:v>41838</c:v>
                </c:pt>
                <c:pt idx="119">
                  <c:v>41839</c:v>
                </c:pt>
                <c:pt idx="120">
                  <c:v>41840</c:v>
                </c:pt>
                <c:pt idx="121">
                  <c:v>41841</c:v>
                </c:pt>
                <c:pt idx="122">
                  <c:v>41842</c:v>
                </c:pt>
                <c:pt idx="123">
                  <c:v>41843</c:v>
                </c:pt>
                <c:pt idx="124">
                  <c:v>41844</c:v>
                </c:pt>
                <c:pt idx="125">
                  <c:v>41845</c:v>
                </c:pt>
                <c:pt idx="126">
                  <c:v>41846</c:v>
                </c:pt>
                <c:pt idx="127">
                  <c:v>41847</c:v>
                </c:pt>
                <c:pt idx="128">
                  <c:v>41848</c:v>
                </c:pt>
                <c:pt idx="129">
                  <c:v>41849</c:v>
                </c:pt>
                <c:pt idx="130">
                  <c:v>41850</c:v>
                </c:pt>
                <c:pt idx="131">
                  <c:v>41851</c:v>
                </c:pt>
                <c:pt idx="132">
                  <c:v>41852</c:v>
                </c:pt>
                <c:pt idx="133">
                  <c:v>41853</c:v>
                </c:pt>
                <c:pt idx="134">
                  <c:v>41854</c:v>
                </c:pt>
                <c:pt idx="135">
                  <c:v>41855</c:v>
                </c:pt>
                <c:pt idx="136">
                  <c:v>41856</c:v>
                </c:pt>
                <c:pt idx="137">
                  <c:v>41857</c:v>
                </c:pt>
                <c:pt idx="138">
                  <c:v>41858</c:v>
                </c:pt>
                <c:pt idx="139">
                  <c:v>41859</c:v>
                </c:pt>
                <c:pt idx="140">
                  <c:v>41860</c:v>
                </c:pt>
                <c:pt idx="141">
                  <c:v>41861</c:v>
                </c:pt>
                <c:pt idx="142">
                  <c:v>41862</c:v>
                </c:pt>
                <c:pt idx="143">
                  <c:v>41863</c:v>
                </c:pt>
                <c:pt idx="144">
                  <c:v>41864</c:v>
                </c:pt>
                <c:pt idx="145">
                  <c:v>41865</c:v>
                </c:pt>
                <c:pt idx="146">
                  <c:v>41866</c:v>
                </c:pt>
                <c:pt idx="147">
                  <c:v>41867</c:v>
                </c:pt>
                <c:pt idx="148">
                  <c:v>41868</c:v>
                </c:pt>
                <c:pt idx="149">
                  <c:v>41869</c:v>
                </c:pt>
                <c:pt idx="150">
                  <c:v>41870</c:v>
                </c:pt>
                <c:pt idx="151">
                  <c:v>41871</c:v>
                </c:pt>
                <c:pt idx="152">
                  <c:v>41872</c:v>
                </c:pt>
                <c:pt idx="153">
                  <c:v>41873</c:v>
                </c:pt>
                <c:pt idx="154">
                  <c:v>41874</c:v>
                </c:pt>
                <c:pt idx="155">
                  <c:v>41875</c:v>
                </c:pt>
                <c:pt idx="156">
                  <c:v>41876</c:v>
                </c:pt>
                <c:pt idx="157">
                  <c:v>41877</c:v>
                </c:pt>
                <c:pt idx="158">
                  <c:v>41878</c:v>
                </c:pt>
                <c:pt idx="159">
                  <c:v>41879</c:v>
                </c:pt>
                <c:pt idx="160">
                  <c:v>41880</c:v>
                </c:pt>
              </c:numCache>
            </c:numRef>
          </c:cat>
          <c:val>
            <c:numRef>
              <c:f>天调整!$D$114:$D$274</c:f>
              <c:numCache>
                <c:formatCode>General</c:formatCode>
                <c:ptCount val="161"/>
                <c:pt idx="5">
                  <c:v>8</c:v>
                </c:pt>
                <c:pt idx="6">
                  <c:v>8</c:v>
                </c:pt>
                <c:pt idx="7">
                  <c:v>8</c:v>
                </c:pt>
                <c:pt idx="8">
                  <c:v>8</c:v>
                </c:pt>
                <c:pt idx="9">
                  <c:v>8</c:v>
                </c:pt>
                <c:pt idx="10">
                  <c:v>8</c:v>
                </c:pt>
                <c:pt idx="11">
                  <c:v>8</c:v>
                </c:pt>
                <c:pt idx="12">
                  <c:v>8</c:v>
                </c:pt>
                <c:pt idx="13">
                  <c:v>18</c:v>
                </c:pt>
                <c:pt idx="14">
                  <c:v>18</c:v>
                </c:pt>
                <c:pt idx="15">
                  <c:v>18</c:v>
                </c:pt>
                <c:pt idx="16">
                  <c:v>21</c:v>
                </c:pt>
                <c:pt idx="17">
                  <c:v>21</c:v>
                </c:pt>
                <c:pt idx="18">
                  <c:v>25</c:v>
                </c:pt>
                <c:pt idx="19">
                  <c:v>25</c:v>
                </c:pt>
                <c:pt idx="20">
                  <c:v>26</c:v>
                </c:pt>
                <c:pt idx="21">
                  <c:v>26</c:v>
                </c:pt>
                <c:pt idx="22">
                  <c:v>26</c:v>
                </c:pt>
                <c:pt idx="23">
                  <c:v>26</c:v>
                </c:pt>
                <c:pt idx="24">
                  <c:v>26</c:v>
                </c:pt>
                <c:pt idx="25">
                  <c:v>27</c:v>
                </c:pt>
                <c:pt idx="26">
                  <c:v>27</c:v>
                </c:pt>
                <c:pt idx="27">
                  <c:v>27</c:v>
                </c:pt>
                <c:pt idx="28">
                  <c:v>27</c:v>
                </c:pt>
                <c:pt idx="29">
                  <c:v>27</c:v>
                </c:pt>
                <c:pt idx="30">
                  <c:v>34</c:v>
                </c:pt>
                <c:pt idx="31">
                  <c:v>34</c:v>
                </c:pt>
                <c:pt idx="32">
                  <c:v>35</c:v>
                </c:pt>
                <c:pt idx="33">
                  <c:v>35</c:v>
                </c:pt>
                <c:pt idx="34">
                  <c:v>35</c:v>
                </c:pt>
                <c:pt idx="35">
                  <c:v>35</c:v>
                </c:pt>
                <c:pt idx="36">
                  <c:v>35</c:v>
                </c:pt>
                <c:pt idx="37">
                  <c:v>35</c:v>
                </c:pt>
                <c:pt idx="38">
                  <c:v>35</c:v>
                </c:pt>
                <c:pt idx="39">
                  <c:v>35</c:v>
                </c:pt>
                <c:pt idx="40">
                  <c:v>13</c:v>
                </c:pt>
                <c:pt idx="41">
                  <c:v>13</c:v>
                </c:pt>
                <c:pt idx="42">
                  <c:v>13</c:v>
                </c:pt>
                <c:pt idx="43">
                  <c:v>13</c:v>
                </c:pt>
                <c:pt idx="44">
                  <c:v>13</c:v>
                </c:pt>
                <c:pt idx="45">
                  <c:v>13</c:v>
                </c:pt>
                <c:pt idx="46">
                  <c:v>13</c:v>
                </c:pt>
                <c:pt idx="47">
                  <c:v>13</c:v>
                </c:pt>
                <c:pt idx="48">
                  <c:v>13</c:v>
                </c:pt>
                <c:pt idx="49">
                  <c:v>12</c:v>
                </c:pt>
                <c:pt idx="50">
                  <c:v>12</c:v>
                </c:pt>
                <c:pt idx="51">
                  <c:v>12</c:v>
                </c:pt>
                <c:pt idx="52">
                  <c:v>12</c:v>
                </c:pt>
                <c:pt idx="53">
                  <c:v>12</c:v>
                </c:pt>
                <c:pt idx="54">
                  <c:v>12</c:v>
                </c:pt>
                <c:pt idx="55">
                  <c:v>12</c:v>
                </c:pt>
                <c:pt idx="56">
                  <c:v>12</c:v>
                </c:pt>
                <c:pt idx="57">
                  <c:v>12</c:v>
                </c:pt>
                <c:pt idx="58">
                  <c:v>12</c:v>
                </c:pt>
                <c:pt idx="59">
                  <c:v>12</c:v>
                </c:pt>
                <c:pt idx="60">
                  <c:v>12</c:v>
                </c:pt>
                <c:pt idx="61">
                  <c:v>12</c:v>
                </c:pt>
                <c:pt idx="62">
                  <c:v>12</c:v>
                </c:pt>
                <c:pt idx="63">
                  <c:v>12</c:v>
                </c:pt>
                <c:pt idx="64">
                  <c:v>12</c:v>
                </c:pt>
                <c:pt idx="65">
                  <c:v>12</c:v>
                </c:pt>
                <c:pt idx="66">
                  <c:v>12</c:v>
                </c:pt>
                <c:pt idx="67">
                  <c:v>13</c:v>
                </c:pt>
                <c:pt idx="68">
                  <c:v>13</c:v>
                </c:pt>
                <c:pt idx="69">
                  <c:v>13</c:v>
                </c:pt>
                <c:pt idx="70">
                  <c:v>13</c:v>
                </c:pt>
                <c:pt idx="71">
                  <c:v>13</c:v>
                </c:pt>
                <c:pt idx="72">
                  <c:v>13</c:v>
                </c:pt>
                <c:pt idx="73">
                  <c:v>13</c:v>
                </c:pt>
                <c:pt idx="74">
                  <c:v>13</c:v>
                </c:pt>
                <c:pt idx="75">
                  <c:v>13</c:v>
                </c:pt>
                <c:pt idx="76">
                  <c:v>13</c:v>
                </c:pt>
                <c:pt idx="77">
                  <c:v>13</c:v>
                </c:pt>
                <c:pt idx="78">
                  <c:v>13</c:v>
                </c:pt>
                <c:pt idx="79">
                  <c:v>13</c:v>
                </c:pt>
                <c:pt idx="80">
                  <c:v>13</c:v>
                </c:pt>
                <c:pt idx="81">
                  <c:v>13</c:v>
                </c:pt>
                <c:pt idx="82">
                  <c:v>13</c:v>
                </c:pt>
                <c:pt idx="83">
                  <c:v>13</c:v>
                </c:pt>
                <c:pt idx="84">
                  <c:v>13</c:v>
                </c:pt>
                <c:pt idx="85">
                  <c:v>13</c:v>
                </c:pt>
                <c:pt idx="86">
                  <c:v>33</c:v>
                </c:pt>
                <c:pt idx="87">
                  <c:v>33</c:v>
                </c:pt>
                <c:pt idx="88">
                  <c:v>41</c:v>
                </c:pt>
                <c:pt idx="89">
                  <c:v>41</c:v>
                </c:pt>
                <c:pt idx="90">
                  <c:v>41</c:v>
                </c:pt>
                <c:pt idx="91">
                  <c:v>41</c:v>
                </c:pt>
                <c:pt idx="92">
                  <c:v>51</c:v>
                </c:pt>
                <c:pt idx="93">
                  <c:v>51</c:v>
                </c:pt>
                <c:pt idx="94">
                  <c:v>51</c:v>
                </c:pt>
                <c:pt idx="95">
                  <c:v>51</c:v>
                </c:pt>
                <c:pt idx="96">
                  <c:v>51</c:v>
                </c:pt>
                <c:pt idx="97">
                  <c:v>51</c:v>
                </c:pt>
                <c:pt idx="98">
                  <c:v>51</c:v>
                </c:pt>
                <c:pt idx="99">
                  <c:v>51</c:v>
                </c:pt>
                <c:pt idx="100">
                  <c:v>107</c:v>
                </c:pt>
                <c:pt idx="101">
                  <c:v>107</c:v>
                </c:pt>
                <c:pt idx="102">
                  <c:v>115</c:v>
                </c:pt>
                <c:pt idx="103">
                  <c:v>115</c:v>
                </c:pt>
                <c:pt idx="104">
                  <c:v>115</c:v>
                </c:pt>
                <c:pt idx="105">
                  <c:v>115</c:v>
                </c:pt>
                <c:pt idx="106">
                  <c:v>131</c:v>
                </c:pt>
                <c:pt idx="107">
                  <c:v>131</c:v>
                </c:pt>
                <c:pt idx="108">
                  <c:v>142</c:v>
                </c:pt>
                <c:pt idx="109">
                  <c:v>142</c:v>
                </c:pt>
                <c:pt idx="110">
                  <c:v>142</c:v>
                </c:pt>
                <c:pt idx="111">
                  <c:v>142</c:v>
                </c:pt>
                <c:pt idx="112">
                  <c:v>172</c:v>
                </c:pt>
                <c:pt idx="113">
                  <c:v>172</c:v>
                </c:pt>
                <c:pt idx="114">
                  <c:v>174</c:v>
                </c:pt>
                <c:pt idx="115">
                  <c:v>174</c:v>
                </c:pt>
                <c:pt idx="116">
                  <c:v>174</c:v>
                </c:pt>
                <c:pt idx="117">
                  <c:v>196</c:v>
                </c:pt>
                <c:pt idx="118">
                  <c:v>196</c:v>
                </c:pt>
                <c:pt idx="119">
                  <c:v>196</c:v>
                </c:pt>
                <c:pt idx="120">
                  <c:v>224</c:v>
                </c:pt>
                <c:pt idx="121">
                  <c:v>224</c:v>
                </c:pt>
                <c:pt idx="122">
                  <c:v>224</c:v>
                </c:pt>
                <c:pt idx="123">
                  <c:v>249</c:v>
                </c:pt>
                <c:pt idx="124">
                  <c:v>249</c:v>
                </c:pt>
                <c:pt idx="125">
                  <c:v>249</c:v>
                </c:pt>
                <c:pt idx="126">
                  <c:v>249</c:v>
                </c:pt>
                <c:pt idx="127">
                  <c:v>329</c:v>
                </c:pt>
                <c:pt idx="128">
                  <c:v>329</c:v>
                </c:pt>
                <c:pt idx="129">
                  <c:v>329</c:v>
                </c:pt>
                <c:pt idx="130">
                  <c:v>375</c:v>
                </c:pt>
                <c:pt idx="131">
                  <c:v>426</c:v>
                </c:pt>
                <c:pt idx="132">
                  <c:v>460</c:v>
                </c:pt>
                <c:pt idx="133">
                  <c:v>471</c:v>
                </c:pt>
                <c:pt idx="134">
                  <c:v>492</c:v>
                </c:pt>
                <c:pt idx="135">
                  <c:v>508</c:v>
                </c:pt>
                <c:pt idx="136">
                  <c:v>525</c:v>
                </c:pt>
                <c:pt idx="137">
                  <c:v>546</c:v>
                </c:pt>
                <c:pt idx="138">
                  <c:v>579</c:v>
                </c:pt>
                <c:pt idx="139">
                  <c:v>591</c:v>
                </c:pt>
                <c:pt idx="140">
                  <c:v>591</c:v>
                </c:pt>
                <c:pt idx="141">
                  <c:v>605</c:v>
                </c:pt>
                <c:pt idx="142">
                  <c:v>662</c:v>
                </c:pt>
                <c:pt idx="143">
                  <c:v>721</c:v>
                </c:pt>
                <c:pt idx="144">
                  <c:v>778</c:v>
                </c:pt>
                <c:pt idx="145">
                  <c:v>810</c:v>
                </c:pt>
                <c:pt idx="146">
                  <c:v>826</c:v>
                </c:pt>
                <c:pt idx="147">
                  <c:v>838</c:v>
                </c:pt>
                <c:pt idx="148">
                  <c:v>862</c:v>
                </c:pt>
                <c:pt idx="149">
                  <c:v>964</c:v>
                </c:pt>
                <c:pt idx="150">
                  <c:v>1024</c:v>
                </c:pt>
                <c:pt idx="151">
                  <c:v>1074</c:v>
                </c:pt>
                <c:pt idx="152">
                  <c:v>1082</c:v>
                </c:pt>
                <c:pt idx="153">
                  <c:v>1082</c:v>
                </c:pt>
                <c:pt idx="154">
                  <c:v>1082</c:v>
                </c:pt>
                <c:pt idx="155">
                  <c:v>1082</c:v>
                </c:pt>
                <c:pt idx="156">
                  <c:v>1082</c:v>
                </c:pt>
                <c:pt idx="157">
                  <c:v>1378</c:v>
                </c:pt>
                <c:pt idx="158">
                  <c:v>1378</c:v>
                </c:pt>
                <c:pt idx="159">
                  <c:v>1378</c:v>
                </c:pt>
                <c:pt idx="160">
                  <c:v>1582</c:v>
                </c:pt>
              </c:numCache>
            </c:numRef>
          </c:val>
          <c:smooth val="1"/>
        </c:ser>
        <c:ser>
          <c:idx val="4"/>
          <c:order val="2"/>
          <c:tx>
            <c:strRef>
              <c:f>天调整!$F$2</c:f>
              <c:strCache>
                <c:ptCount val="1"/>
                <c:pt idx="0">
                  <c:v>塞拉利昂</c:v>
                </c:pt>
              </c:strCache>
            </c:strRef>
          </c:tx>
          <c:spPr>
            <a:ln w="38100" cap="rnd">
              <a:solidFill>
                <a:srgbClr val="FFC000"/>
              </a:solidFill>
              <a:round/>
            </a:ln>
            <a:effectLst/>
          </c:spPr>
          <c:marker>
            <c:symbol val="none"/>
          </c:marker>
          <c:cat>
            <c:numRef>
              <c:f>天调整!$A$114:$A$274</c:f>
              <c:numCache>
                <c:formatCode>m/d;@</c:formatCode>
                <c:ptCount val="161"/>
                <c:pt idx="0">
                  <c:v>41720</c:v>
                </c:pt>
                <c:pt idx="1">
                  <c:v>41721</c:v>
                </c:pt>
                <c:pt idx="2">
                  <c:v>41722</c:v>
                </c:pt>
                <c:pt idx="3">
                  <c:v>41723</c:v>
                </c:pt>
                <c:pt idx="4">
                  <c:v>41724</c:v>
                </c:pt>
                <c:pt idx="5">
                  <c:v>41725</c:v>
                </c:pt>
                <c:pt idx="6">
                  <c:v>41726</c:v>
                </c:pt>
                <c:pt idx="7">
                  <c:v>41727</c:v>
                </c:pt>
                <c:pt idx="8">
                  <c:v>41728</c:v>
                </c:pt>
                <c:pt idx="9">
                  <c:v>41729</c:v>
                </c:pt>
                <c:pt idx="10">
                  <c:v>41730</c:v>
                </c:pt>
                <c:pt idx="11">
                  <c:v>41731</c:v>
                </c:pt>
                <c:pt idx="12">
                  <c:v>41732</c:v>
                </c:pt>
                <c:pt idx="13">
                  <c:v>41733</c:v>
                </c:pt>
                <c:pt idx="14">
                  <c:v>41734</c:v>
                </c:pt>
                <c:pt idx="15">
                  <c:v>41735</c:v>
                </c:pt>
                <c:pt idx="16">
                  <c:v>41736</c:v>
                </c:pt>
                <c:pt idx="17">
                  <c:v>41737</c:v>
                </c:pt>
                <c:pt idx="18">
                  <c:v>41738</c:v>
                </c:pt>
                <c:pt idx="19">
                  <c:v>41739</c:v>
                </c:pt>
                <c:pt idx="20">
                  <c:v>41740</c:v>
                </c:pt>
                <c:pt idx="21">
                  <c:v>41741</c:v>
                </c:pt>
                <c:pt idx="22">
                  <c:v>41742</c:v>
                </c:pt>
                <c:pt idx="23">
                  <c:v>41743</c:v>
                </c:pt>
                <c:pt idx="24">
                  <c:v>41744</c:v>
                </c:pt>
                <c:pt idx="25">
                  <c:v>41745</c:v>
                </c:pt>
                <c:pt idx="26">
                  <c:v>41746</c:v>
                </c:pt>
                <c:pt idx="27">
                  <c:v>41747</c:v>
                </c:pt>
                <c:pt idx="28">
                  <c:v>41748</c:v>
                </c:pt>
                <c:pt idx="29">
                  <c:v>41749</c:v>
                </c:pt>
                <c:pt idx="30">
                  <c:v>41750</c:v>
                </c:pt>
                <c:pt idx="31">
                  <c:v>41751</c:v>
                </c:pt>
                <c:pt idx="32">
                  <c:v>41752</c:v>
                </c:pt>
                <c:pt idx="33">
                  <c:v>41753</c:v>
                </c:pt>
                <c:pt idx="34">
                  <c:v>41754</c:v>
                </c:pt>
                <c:pt idx="35">
                  <c:v>41755</c:v>
                </c:pt>
                <c:pt idx="36">
                  <c:v>41756</c:v>
                </c:pt>
                <c:pt idx="37">
                  <c:v>41757</c:v>
                </c:pt>
                <c:pt idx="38">
                  <c:v>41758</c:v>
                </c:pt>
                <c:pt idx="39">
                  <c:v>41759</c:v>
                </c:pt>
                <c:pt idx="40">
                  <c:v>41760</c:v>
                </c:pt>
                <c:pt idx="41">
                  <c:v>41761</c:v>
                </c:pt>
                <c:pt idx="42">
                  <c:v>41762</c:v>
                </c:pt>
                <c:pt idx="43">
                  <c:v>41763</c:v>
                </c:pt>
                <c:pt idx="44">
                  <c:v>41764</c:v>
                </c:pt>
                <c:pt idx="45">
                  <c:v>41765</c:v>
                </c:pt>
                <c:pt idx="46">
                  <c:v>41766</c:v>
                </c:pt>
                <c:pt idx="47">
                  <c:v>41767</c:v>
                </c:pt>
                <c:pt idx="48">
                  <c:v>41768</c:v>
                </c:pt>
                <c:pt idx="49">
                  <c:v>41769</c:v>
                </c:pt>
                <c:pt idx="50">
                  <c:v>41770</c:v>
                </c:pt>
                <c:pt idx="51">
                  <c:v>41771</c:v>
                </c:pt>
                <c:pt idx="52">
                  <c:v>41772</c:v>
                </c:pt>
                <c:pt idx="53">
                  <c:v>41773</c:v>
                </c:pt>
                <c:pt idx="54">
                  <c:v>41774</c:v>
                </c:pt>
                <c:pt idx="55">
                  <c:v>41775</c:v>
                </c:pt>
                <c:pt idx="56">
                  <c:v>41776</c:v>
                </c:pt>
                <c:pt idx="57">
                  <c:v>41777</c:v>
                </c:pt>
                <c:pt idx="58">
                  <c:v>41778</c:v>
                </c:pt>
                <c:pt idx="59">
                  <c:v>41779</c:v>
                </c:pt>
                <c:pt idx="60">
                  <c:v>41780</c:v>
                </c:pt>
                <c:pt idx="61">
                  <c:v>41781</c:v>
                </c:pt>
                <c:pt idx="62">
                  <c:v>41782</c:v>
                </c:pt>
                <c:pt idx="63">
                  <c:v>41783</c:v>
                </c:pt>
                <c:pt idx="64">
                  <c:v>41784</c:v>
                </c:pt>
                <c:pt idx="65">
                  <c:v>41785</c:v>
                </c:pt>
                <c:pt idx="66">
                  <c:v>41786</c:v>
                </c:pt>
                <c:pt idx="67">
                  <c:v>41787</c:v>
                </c:pt>
                <c:pt idx="68">
                  <c:v>41788</c:v>
                </c:pt>
                <c:pt idx="69">
                  <c:v>41789</c:v>
                </c:pt>
                <c:pt idx="70">
                  <c:v>41790</c:v>
                </c:pt>
                <c:pt idx="71">
                  <c:v>41791</c:v>
                </c:pt>
                <c:pt idx="72">
                  <c:v>41792</c:v>
                </c:pt>
                <c:pt idx="73">
                  <c:v>41793</c:v>
                </c:pt>
                <c:pt idx="74">
                  <c:v>41794</c:v>
                </c:pt>
                <c:pt idx="75">
                  <c:v>41795</c:v>
                </c:pt>
                <c:pt idx="76">
                  <c:v>41796</c:v>
                </c:pt>
                <c:pt idx="77">
                  <c:v>41797</c:v>
                </c:pt>
                <c:pt idx="78">
                  <c:v>41798</c:v>
                </c:pt>
                <c:pt idx="79">
                  <c:v>41799</c:v>
                </c:pt>
                <c:pt idx="80">
                  <c:v>41800</c:v>
                </c:pt>
                <c:pt idx="81">
                  <c:v>41801</c:v>
                </c:pt>
                <c:pt idx="82">
                  <c:v>41802</c:v>
                </c:pt>
                <c:pt idx="83">
                  <c:v>41803</c:v>
                </c:pt>
                <c:pt idx="84">
                  <c:v>41804</c:v>
                </c:pt>
                <c:pt idx="85">
                  <c:v>41805</c:v>
                </c:pt>
                <c:pt idx="86">
                  <c:v>41806</c:v>
                </c:pt>
                <c:pt idx="87">
                  <c:v>41807</c:v>
                </c:pt>
                <c:pt idx="88">
                  <c:v>41808</c:v>
                </c:pt>
                <c:pt idx="89">
                  <c:v>41809</c:v>
                </c:pt>
                <c:pt idx="90">
                  <c:v>41810</c:v>
                </c:pt>
                <c:pt idx="91">
                  <c:v>41811</c:v>
                </c:pt>
                <c:pt idx="92">
                  <c:v>41812</c:v>
                </c:pt>
                <c:pt idx="93">
                  <c:v>41813</c:v>
                </c:pt>
                <c:pt idx="94">
                  <c:v>41814</c:v>
                </c:pt>
                <c:pt idx="95">
                  <c:v>41815</c:v>
                </c:pt>
                <c:pt idx="96">
                  <c:v>41816</c:v>
                </c:pt>
                <c:pt idx="97">
                  <c:v>41817</c:v>
                </c:pt>
                <c:pt idx="98">
                  <c:v>41818</c:v>
                </c:pt>
                <c:pt idx="99">
                  <c:v>41819</c:v>
                </c:pt>
                <c:pt idx="100">
                  <c:v>41820</c:v>
                </c:pt>
                <c:pt idx="101">
                  <c:v>41821</c:v>
                </c:pt>
                <c:pt idx="102">
                  <c:v>41822</c:v>
                </c:pt>
                <c:pt idx="103">
                  <c:v>41823</c:v>
                </c:pt>
                <c:pt idx="104">
                  <c:v>41824</c:v>
                </c:pt>
                <c:pt idx="105">
                  <c:v>41825</c:v>
                </c:pt>
                <c:pt idx="106">
                  <c:v>41826</c:v>
                </c:pt>
                <c:pt idx="107">
                  <c:v>41827</c:v>
                </c:pt>
                <c:pt idx="108">
                  <c:v>41828</c:v>
                </c:pt>
                <c:pt idx="109">
                  <c:v>41829</c:v>
                </c:pt>
                <c:pt idx="110">
                  <c:v>41830</c:v>
                </c:pt>
                <c:pt idx="111">
                  <c:v>41831</c:v>
                </c:pt>
                <c:pt idx="112">
                  <c:v>41832</c:v>
                </c:pt>
                <c:pt idx="113">
                  <c:v>41833</c:v>
                </c:pt>
                <c:pt idx="114">
                  <c:v>41834</c:v>
                </c:pt>
                <c:pt idx="115">
                  <c:v>41835</c:v>
                </c:pt>
                <c:pt idx="116">
                  <c:v>41836</c:v>
                </c:pt>
                <c:pt idx="117">
                  <c:v>41837</c:v>
                </c:pt>
                <c:pt idx="118">
                  <c:v>41838</c:v>
                </c:pt>
                <c:pt idx="119">
                  <c:v>41839</c:v>
                </c:pt>
                <c:pt idx="120">
                  <c:v>41840</c:v>
                </c:pt>
                <c:pt idx="121">
                  <c:v>41841</c:v>
                </c:pt>
                <c:pt idx="122">
                  <c:v>41842</c:v>
                </c:pt>
                <c:pt idx="123">
                  <c:v>41843</c:v>
                </c:pt>
                <c:pt idx="124">
                  <c:v>41844</c:v>
                </c:pt>
                <c:pt idx="125">
                  <c:v>41845</c:v>
                </c:pt>
                <c:pt idx="126">
                  <c:v>41846</c:v>
                </c:pt>
                <c:pt idx="127">
                  <c:v>41847</c:v>
                </c:pt>
                <c:pt idx="128">
                  <c:v>41848</c:v>
                </c:pt>
                <c:pt idx="129">
                  <c:v>41849</c:v>
                </c:pt>
                <c:pt idx="130">
                  <c:v>41850</c:v>
                </c:pt>
                <c:pt idx="131">
                  <c:v>41851</c:v>
                </c:pt>
                <c:pt idx="132">
                  <c:v>41852</c:v>
                </c:pt>
                <c:pt idx="133">
                  <c:v>41853</c:v>
                </c:pt>
                <c:pt idx="134">
                  <c:v>41854</c:v>
                </c:pt>
                <c:pt idx="135">
                  <c:v>41855</c:v>
                </c:pt>
                <c:pt idx="136">
                  <c:v>41856</c:v>
                </c:pt>
                <c:pt idx="137">
                  <c:v>41857</c:v>
                </c:pt>
                <c:pt idx="138">
                  <c:v>41858</c:v>
                </c:pt>
                <c:pt idx="139">
                  <c:v>41859</c:v>
                </c:pt>
                <c:pt idx="140">
                  <c:v>41860</c:v>
                </c:pt>
                <c:pt idx="141">
                  <c:v>41861</c:v>
                </c:pt>
                <c:pt idx="142">
                  <c:v>41862</c:v>
                </c:pt>
                <c:pt idx="143">
                  <c:v>41863</c:v>
                </c:pt>
                <c:pt idx="144">
                  <c:v>41864</c:v>
                </c:pt>
                <c:pt idx="145">
                  <c:v>41865</c:v>
                </c:pt>
                <c:pt idx="146">
                  <c:v>41866</c:v>
                </c:pt>
                <c:pt idx="147">
                  <c:v>41867</c:v>
                </c:pt>
                <c:pt idx="148">
                  <c:v>41868</c:v>
                </c:pt>
                <c:pt idx="149">
                  <c:v>41869</c:v>
                </c:pt>
                <c:pt idx="150">
                  <c:v>41870</c:v>
                </c:pt>
                <c:pt idx="151">
                  <c:v>41871</c:v>
                </c:pt>
                <c:pt idx="152">
                  <c:v>41872</c:v>
                </c:pt>
                <c:pt idx="153">
                  <c:v>41873</c:v>
                </c:pt>
                <c:pt idx="154">
                  <c:v>41874</c:v>
                </c:pt>
                <c:pt idx="155">
                  <c:v>41875</c:v>
                </c:pt>
                <c:pt idx="156">
                  <c:v>41876</c:v>
                </c:pt>
                <c:pt idx="157">
                  <c:v>41877</c:v>
                </c:pt>
                <c:pt idx="158">
                  <c:v>41878</c:v>
                </c:pt>
                <c:pt idx="159">
                  <c:v>41879</c:v>
                </c:pt>
                <c:pt idx="160">
                  <c:v>41880</c:v>
                </c:pt>
              </c:numCache>
            </c:numRef>
          </c:cat>
          <c:val>
            <c:numRef>
              <c:f>天调整!$F$114:$F$274</c:f>
              <c:numCache>
                <c:formatCode>General</c:formatCode>
                <c:ptCount val="161"/>
                <c:pt idx="5">
                  <c:v>6</c:v>
                </c:pt>
                <c:pt idx="6">
                  <c:v>6</c:v>
                </c:pt>
                <c:pt idx="7">
                  <c:v>6</c:v>
                </c:pt>
                <c:pt idx="8">
                  <c:v>6</c:v>
                </c:pt>
                <c:pt idx="9">
                  <c:v>6</c:v>
                </c:pt>
                <c:pt idx="10">
                  <c:v>6</c:v>
                </c:pt>
                <c:pt idx="11">
                  <c:v>6</c:v>
                </c:pt>
                <c:pt idx="12">
                  <c:v>6</c:v>
                </c:pt>
                <c:pt idx="13">
                  <c:v>6</c:v>
                </c:pt>
                <c:pt idx="14">
                  <c:v>6</c:v>
                </c:pt>
                <c:pt idx="15">
                  <c:v>6</c:v>
                </c:pt>
                <c:pt idx="16">
                  <c:v>6</c:v>
                </c:pt>
                <c:pt idx="17">
                  <c:v>6</c:v>
                </c:pt>
                <c:pt idx="18">
                  <c:v>6</c:v>
                </c:pt>
                <c:pt idx="19">
                  <c:v>6</c:v>
                </c:pt>
                <c:pt idx="20">
                  <c:v>6</c:v>
                </c:pt>
                <c:pt idx="21">
                  <c:v>6</c:v>
                </c:pt>
                <c:pt idx="22">
                  <c:v>6</c:v>
                </c:pt>
                <c:pt idx="23">
                  <c:v>6</c:v>
                </c:pt>
                <c:pt idx="24">
                  <c:v>6</c:v>
                </c:pt>
                <c:pt idx="25">
                  <c:v>12</c:v>
                </c:pt>
                <c:pt idx="26">
                  <c:v>12</c:v>
                </c:pt>
                <c:pt idx="27">
                  <c:v>12</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12</c:v>
                </c:pt>
                <c:pt idx="45">
                  <c:v>12</c:v>
                </c:pt>
                <c:pt idx="46">
                  <c:v>12</c:v>
                </c:pt>
                <c:pt idx="47">
                  <c:v>12</c:v>
                </c:pt>
                <c:pt idx="48">
                  <c:v>12</c:v>
                </c:pt>
                <c:pt idx="49">
                  <c:v>12</c:v>
                </c:pt>
                <c:pt idx="50">
                  <c:v>12</c:v>
                </c:pt>
                <c:pt idx="51">
                  <c:v>12</c:v>
                </c:pt>
                <c:pt idx="52">
                  <c:v>12</c:v>
                </c:pt>
                <c:pt idx="53">
                  <c:v>12</c:v>
                </c:pt>
                <c:pt idx="54">
                  <c:v>12</c:v>
                </c:pt>
                <c:pt idx="55">
                  <c:v>12</c:v>
                </c:pt>
                <c:pt idx="56">
                  <c:v>12</c:v>
                </c:pt>
                <c:pt idx="57">
                  <c:v>12</c:v>
                </c:pt>
                <c:pt idx="58">
                  <c:v>12</c:v>
                </c:pt>
                <c:pt idx="59">
                  <c:v>12</c:v>
                </c:pt>
                <c:pt idx="60">
                  <c:v>12</c:v>
                </c:pt>
                <c:pt idx="61">
                  <c:v>12</c:v>
                </c:pt>
                <c:pt idx="62">
                  <c:v>12</c:v>
                </c:pt>
                <c:pt idx="63">
                  <c:v>12</c:v>
                </c:pt>
                <c:pt idx="64">
                  <c:v>12</c:v>
                </c:pt>
                <c:pt idx="65">
                  <c:v>12</c:v>
                </c:pt>
                <c:pt idx="66">
                  <c:v>16</c:v>
                </c:pt>
                <c:pt idx="67">
                  <c:v>50</c:v>
                </c:pt>
                <c:pt idx="68">
                  <c:v>50</c:v>
                </c:pt>
                <c:pt idx="69">
                  <c:v>50</c:v>
                </c:pt>
                <c:pt idx="70">
                  <c:v>50</c:v>
                </c:pt>
                <c:pt idx="71">
                  <c:v>79</c:v>
                </c:pt>
                <c:pt idx="72">
                  <c:v>79</c:v>
                </c:pt>
                <c:pt idx="73">
                  <c:v>81</c:v>
                </c:pt>
                <c:pt idx="74">
                  <c:v>81</c:v>
                </c:pt>
                <c:pt idx="75">
                  <c:v>89</c:v>
                </c:pt>
                <c:pt idx="76">
                  <c:v>89</c:v>
                </c:pt>
                <c:pt idx="77">
                  <c:v>89</c:v>
                </c:pt>
                <c:pt idx="78">
                  <c:v>89</c:v>
                </c:pt>
                <c:pt idx="79">
                  <c:v>89</c:v>
                </c:pt>
                <c:pt idx="80">
                  <c:v>89</c:v>
                </c:pt>
                <c:pt idx="81">
                  <c:v>89</c:v>
                </c:pt>
                <c:pt idx="82">
                  <c:v>89</c:v>
                </c:pt>
                <c:pt idx="83">
                  <c:v>89</c:v>
                </c:pt>
                <c:pt idx="84">
                  <c:v>89</c:v>
                </c:pt>
                <c:pt idx="85">
                  <c:v>89</c:v>
                </c:pt>
                <c:pt idx="86">
                  <c:v>97</c:v>
                </c:pt>
                <c:pt idx="87">
                  <c:v>97</c:v>
                </c:pt>
                <c:pt idx="88">
                  <c:v>136</c:v>
                </c:pt>
                <c:pt idx="89">
                  <c:v>136</c:v>
                </c:pt>
                <c:pt idx="90">
                  <c:v>158</c:v>
                </c:pt>
                <c:pt idx="91">
                  <c:v>158</c:v>
                </c:pt>
                <c:pt idx="92">
                  <c:v>158</c:v>
                </c:pt>
                <c:pt idx="93">
                  <c:v>158</c:v>
                </c:pt>
                <c:pt idx="94">
                  <c:v>158</c:v>
                </c:pt>
                <c:pt idx="95">
                  <c:v>158</c:v>
                </c:pt>
                <c:pt idx="96">
                  <c:v>158</c:v>
                </c:pt>
                <c:pt idx="97">
                  <c:v>158</c:v>
                </c:pt>
                <c:pt idx="98">
                  <c:v>158</c:v>
                </c:pt>
                <c:pt idx="99">
                  <c:v>158</c:v>
                </c:pt>
                <c:pt idx="100">
                  <c:v>239</c:v>
                </c:pt>
                <c:pt idx="101">
                  <c:v>239</c:v>
                </c:pt>
                <c:pt idx="102">
                  <c:v>252</c:v>
                </c:pt>
                <c:pt idx="103">
                  <c:v>252</c:v>
                </c:pt>
                <c:pt idx="104">
                  <c:v>252</c:v>
                </c:pt>
                <c:pt idx="105">
                  <c:v>252</c:v>
                </c:pt>
                <c:pt idx="106">
                  <c:v>305</c:v>
                </c:pt>
                <c:pt idx="107">
                  <c:v>305</c:v>
                </c:pt>
                <c:pt idx="108">
                  <c:v>337</c:v>
                </c:pt>
                <c:pt idx="109">
                  <c:v>337</c:v>
                </c:pt>
                <c:pt idx="110">
                  <c:v>337</c:v>
                </c:pt>
                <c:pt idx="111">
                  <c:v>337</c:v>
                </c:pt>
                <c:pt idx="112">
                  <c:v>386</c:v>
                </c:pt>
                <c:pt idx="113">
                  <c:v>386</c:v>
                </c:pt>
                <c:pt idx="114">
                  <c:v>397</c:v>
                </c:pt>
                <c:pt idx="115">
                  <c:v>397</c:v>
                </c:pt>
                <c:pt idx="116">
                  <c:v>397</c:v>
                </c:pt>
                <c:pt idx="117">
                  <c:v>442</c:v>
                </c:pt>
                <c:pt idx="118">
                  <c:v>442</c:v>
                </c:pt>
                <c:pt idx="119">
                  <c:v>442</c:v>
                </c:pt>
                <c:pt idx="120">
                  <c:v>454</c:v>
                </c:pt>
                <c:pt idx="121">
                  <c:v>454</c:v>
                </c:pt>
                <c:pt idx="122">
                  <c:v>454</c:v>
                </c:pt>
                <c:pt idx="123">
                  <c:v>525</c:v>
                </c:pt>
                <c:pt idx="124">
                  <c:v>525</c:v>
                </c:pt>
                <c:pt idx="125">
                  <c:v>525</c:v>
                </c:pt>
                <c:pt idx="126">
                  <c:v>525</c:v>
                </c:pt>
                <c:pt idx="127">
                  <c:v>533</c:v>
                </c:pt>
                <c:pt idx="128">
                  <c:v>533</c:v>
                </c:pt>
                <c:pt idx="129">
                  <c:v>574</c:v>
                </c:pt>
                <c:pt idx="130">
                  <c:v>593</c:v>
                </c:pt>
                <c:pt idx="131">
                  <c:v>642</c:v>
                </c:pt>
                <c:pt idx="132">
                  <c:v>646</c:v>
                </c:pt>
                <c:pt idx="133">
                  <c:v>665</c:v>
                </c:pt>
                <c:pt idx="134">
                  <c:v>691</c:v>
                </c:pt>
                <c:pt idx="135">
                  <c:v>711</c:v>
                </c:pt>
                <c:pt idx="136">
                  <c:v>715</c:v>
                </c:pt>
                <c:pt idx="137">
                  <c:v>717</c:v>
                </c:pt>
                <c:pt idx="138">
                  <c:v>735</c:v>
                </c:pt>
                <c:pt idx="139">
                  <c:v>730</c:v>
                </c:pt>
                <c:pt idx="140">
                  <c:v>730</c:v>
                </c:pt>
                <c:pt idx="141">
                  <c:v>759</c:v>
                </c:pt>
                <c:pt idx="142">
                  <c:v>783</c:v>
                </c:pt>
                <c:pt idx="143">
                  <c:v>812</c:v>
                </c:pt>
                <c:pt idx="144">
                  <c:v>810</c:v>
                </c:pt>
                <c:pt idx="145">
                  <c:v>830</c:v>
                </c:pt>
                <c:pt idx="146">
                  <c:v>849</c:v>
                </c:pt>
                <c:pt idx="147">
                  <c:v>848</c:v>
                </c:pt>
                <c:pt idx="148">
                  <c:v>863</c:v>
                </c:pt>
                <c:pt idx="149">
                  <c:v>907</c:v>
                </c:pt>
                <c:pt idx="150">
                  <c:v>907</c:v>
                </c:pt>
                <c:pt idx="151">
                  <c:v>910</c:v>
                </c:pt>
                <c:pt idx="152">
                  <c:v>913</c:v>
                </c:pt>
                <c:pt idx="153">
                  <c:v>913</c:v>
                </c:pt>
                <c:pt idx="154">
                  <c:v>913</c:v>
                </c:pt>
                <c:pt idx="155">
                  <c:v>913</c:v>
                </c:pt>
                <c:pt idx="156">
                  <c:v>913</c:v>
                </c:pt>
                <c:pt idx="157">
                  <c:v>1026</c:v>
                </c:pt>
                <c:pt idx="158">
                  <c:v>1026</c:v>
                </c:pt>
                <c:pt idx="159">
                  <c:v>1026</c:v>
                </c:pt>
                <c:pt idx="160">
                  <c:v>1117</c:v>
                </c:pt>
              </c:numCache>
            </c:numRef>
          </c:val>
          <c:smooth val="1"/>
        </c:ser>
        <c:ser>
          <c:idx val="6"/>
          <c:order val="3"/>
          <c:tx>
            <c:strRef>
              <c:f>天调整!$H$2</c:f>
              <c:strCache>
                <c:ptCount val="1"/>
                <c:pt idx="0">
                  <c:v>尼日利亚</c:v>
                </c:pt>
              </c:strCache>
            </c:strRef>
          </c:tx>
          <c:spPr>
            <a:ln w="38100" cap="rnd">
              <a:solidFill>
                <a:schemeClr val="accent4">
                  <a:lumMod val="65000"/>
                  <a:lumOff val="35000"/>
                </a:schemeClr>
              </a:solidFill>
              <a:round/>
            </a:ln>
            <a:effectLst/>
          </c:spPr>
          <c:marker>
            <c:symbol val="none"/>
          </c:marker>
          <c:cat>
            <c:numRef>
              <c:f>天调整!$A$114:$A$274</c:f>
              <c:numCache>
                <c:formatCode>m/d;@</c:formatCode>
                <c:ptCount val="161"/>
                <c:pt idx="0">
                  <c:v>41720</c:v>
                </c:pt>
                <c:pt idx="1">
                  <c:v>41721</c:v>
                </c:pt>
                <c:pt idx="2">
                  <c:v>41722</c:v>
                </c:pt>
                <c:pt idx="3">
                  <c:v>41723</c:v>
                </c:pt>
                <c:pt idx="4">
                  <c:v>41724</c:v>
                </c:pt>
                <c:pt idx="5">
                  <c:v>41725</c:v>
                </c:pt>
                <c:pt idx="6">
                  <c:v>41726</c:v>
                </c:pt>
                <c:pt idx="7">
                  <c:v>41727</c:v>
                </c:pt>
                <c:pt idx="8">
                  <c:v>41728</c:v>
                </c:pt>
                <c:pt idx="9">
                  <c:v>41729</c:v>
                </c:pt>
                <c:pt idx="10">
                  <c:v>41730</c:v>
                </c:pt>
                <c:pt idx="11">
                  <c:v>41731</c:v>
                </c:pt>
                <c:pt idx="12">
                  <c:v>41732</c:v>
                </c:pt>
                <c:pt idx="13">
                  <c:v>41733</c:v>
                </c:pt>
                <c:pt idx="14">
                  <c:v>41734</c:v>
                </c:pt>
                <c:pt idx="15">
                  <c:v>41735</c:v>
                </c:pt>
                <c:pt idx="16">
                  <c:v>41736</c:v>
                </c:pt>
                <c:pt idx="17">
                  <c:v>41737</c:v>
                </c:pt>
                <c:pt idx="18">
                  <c:v>41738</c:v>
                </c:pt>
                <c:pt idx="19">
                  <c:v>41739</c:v>
                </c:pt>
                <c:pt idx="20">
                  <c:v>41740</c:v>
                </c:pt>
                <c:pt idx="21">
                  <c:v>41741</c:v>
                </c:pt>
                <c:pt idx="22">
                  <c:v>41742</c:v>
                </c:pt>
                <c:pt idx="23">
                  <c:v>41743</c:v>
                </c:pt>
                <c:pt idx="24">
                  <c:v>41744</c:v>
                </c:pt>
                <c:pt idx="25">
                  <c:v>41745</c:v>
                </c:pt>
                <c:pt idx="26">
                  <c:v>41746</c:v>
                </c:pt>
                <c:pt idx="27">
                  <c:v>41747</c:v>
                </c:pt>
                <c:pt idx="28">
                  <c:v>41748</c:v>
                </c:pt>
                <c:pt idx="29">
                  <c:v>41749</c:v>
                </c:pt>
                <c:pt idx="30">
                  <c:v>41750</c:v>
                </c:pt>
                <c:pt idx="31">
                  <c:v>41751</c:v>
                </c:pt>
                <c:pt idx="32">
                  <c:v>41752</c:v>
                </c:pt>
                <c:pt idx="33">
                  <c:v>41753</c:v>
                </c:pt>
                <c:pt idx="34">
                  <c:v>41754</c:v>
                </c:pt>
                <c:pt idx="35">
                  <c:v>41755</c:v>
                </c:pt>
                <c:pt idx="36">
                  <c:v>41756</c:v>
                </c:pt>
                <c:pt idx="37">
                  <c:v>41757</c:v>
                </c:pt>
                <c:pt idx="38">
                  <c:v>41758</c:v>
                </c:pt>
                <c:pt idx="39">
                  <c:v>41759</c:v>
                </c:pt>
                <c:pt idx="40">
                  <c:v>41760</c:v>
                </c:pt>
                <c:pt idx="41">
                  <c:v>41761</c:v>
                </c:pt>
                <c:pt idx="42">
                  <c:v>41762</c:v>
                </c:pt>
                <c:pt idx="43">
                  <c:v>41763</c:v>
                </c:pt>
                <c:pt idx="44">
                  <c:v>41764</c:v>
                </c:pt>
                <c:pt idx="45">
                  <c:v>41765</c:v>
                </c:pt>
                <c:pt idx="46">
                  <c:v>41766</c:v>
                </c:pt>
                <c:pt idx="47">
                  <c:v>41767</c:v>
                </c:pt>
                <c:pt idx="48">
                  <c:v>41768</c:v>
                </c:pt>
                <c:pt idx="49">
                  <c:v>41769</c:v>
                </c:pt>
                <c:pt idx="50">
                  <c:v>41770</c:v>
                </c:pt>
                <c:pt idx="51">
                  <c:v>41771</c:v>
                </c:pt>
                <c:pt idx="52">
                  <c:v>41772</c:v>
                </c:pt>
                <c:pt idx="53">
                  <c:v>41773</c:v>
                </c:pt>
                <c:pt idx="54">
                  <c:v>41774</c:v>
                </c:pt>
                <c:pt idx="55">
                  <c:v>41775</c:v>
                </c:pt>
                <c:pt idx="56">
                  <c:v>41776</c:v>
                </c:pt>
                <c:pt idx="57">
                  <c:v>41777</c:v>
                </c:pt>
                <c:pt idx="58">
                  <c:v>41778</c:v>
                </c:pt>
                <c:pt idx="59">
                  <c:v>41779</c:v>
                </c:pt>
                <c:pt idx="60">
                  <c:v>41780</c:v>
                </c:pt>
                <c:pt idx="61">
                  <c:v>41781</c:v>
                </c:pt>
                <c:pt idx="62">
                  <c:v>41782</c:v>
                </c:pt>
                <c:pt idx="63">
                  <c:v>41783</c:v>
                </c:pt>
                <c:pt idx="64">
                  <c:v>41784</c:v>
                </c:pt>
                <c:pt idx="65">
                  <c:v>41785</c:v>
                </c:pt>
                <c:pt idx="66">
                  <c:v>41786</c:v>
                </c:pt>
                <c:pt idx="67">
                  <c:v>41787</c:v>
                </c:pt>
                <c:pt idx="68">
                  <c:v>41788</c:v>
                </c:pt>
                <c:pt idx="69">
                  <c:v>41789</c:v>
                </c:pt>
                <c:pt idx="70">
                  <c:v>41790</c:v>
                </c:pt>
                <c:pt idx="71">
                  <c:v>41791</c:v>
                </c:pt>
                <c:pt idx="72">
                  <c:v>41792</c:v>
                </c:pt>
                <c:pt idx="73">
                  <c:v>41793</c:v>
                </c:pt>
                <c:pt idx="74">
                  <c:v>41794</c:v>
                </c:pt>
                <c:pt idx="75">
                  <c:v>41795</c:v>
                </c:pt>
                <c:pt idx="76">
                  <c:v>41796</c:v>
                </c:pt>
                <c:pt idx="77">
                  <c:v>41797</c:v>
                </c:pt>
                <c:pt idx="78">
                  <c:v>41798</c:v>
                </c:pt>
                <c:pt idx="79">
                  <c:v>41799</c:v>
                </c:pt>
                <c:pt idx="80">
                  <c:v>41800</c:v>
                </c:pt>
                <c:pt idx="81">
                  <c:v>41801</c:v>
                </c:pt>
                <c:pt idx="82">
                  <c:v>41802</c:v>
                </c:pt>
                <c:pt idx="83">
                  <c:v>41803</c:v>
                </c:pt>
                <c:pt idx="84">
                  <c:v>41804</c:v>
                </c:pt>
                <c:pt idx="85">
                  <c:v>41805</c:v>
                </c:pt>
                <c:pt idx="86">
                  <c:v>41806</c:v>
                </c:pt>
                <c:pt idx="87">
                  <c:v>41807</c:v>
                </c:pt>
                <c:pt idx="88">
                  <c:v>41808</c:v>
                </c:pt>
                <c:pt idx="89">
                  <c:v>41809</c:v>
                </c:pt>
                <c:pt idx="90">
                  <c:v>41810</c:v>
                </c:pt>
                <c:pt idx="91">
                  <c:v>41811</c:v>
                </c:pt>
                <c:pt idx="92">
                  <c:v>41812</c:v>
                </c:pt>
                <c:pt idx="93">
                  <c:v>41813</c:v>
                </c:pt>
                <c:pt idx="94">
                  <c:v>41814</c:v>
                </c:pt>
                <c:pt idx="95">
                  <c:v>41815</c:v>
                </c:pt>
                <c:pt idx="96">
                  <c:v>41816</c:v>
                </c:pt>
                <c:pt idx="97">
                  <c:v>41817</c:v>
                </c:pt>
                <c:pt idx="98">
                  <c:v>41818</c:v>
                </c:pt>
                <c:pt idx="99">
                  <c:v>41819</c:v>
                </c:pt>
                <c:pt idx="100">
                  <c:v>41820</c:v>
                </c:pt>
                <c:pt idx="101">
                  <c:v>41821</c:v>
                </c:pt>
                <c:pt idx="102">
                  <c:v>41822</c:v>
                </c:pt>
                <c:pt idx="103">
                  <c:v>41823</c:v>
                </c:pt>
                <c:pt idx="104">
                  <c:v>41824</c:v>
                </c:pt>
                <c:pt idx="105">
                  <c:v>41825</c:v>
                </c:pt>
                <c:pt idx="106">
                  <c:v>41826</c:v>
                </c:pt>
                <c:pt idx="107">
                  <c:v>41827</c:v>
                </c:pt>
                <c:pt idx="108">
                  <c:v>41828</c:v>
                </c:pt>
                <c:pt idx="109">
                  <c:v>41829</c:v>
                </c:pt>
                <c:pt idx="110">
                  <c:v>41830</c:v>
                </c:pt>
                <c:pt idx="111">
                  <c:v>41831</c:v>
                </c:pt>
                <c:pt idx="112">
                  <c:v>41832</c:v>
                </c:pt>
                <c:pt idx="113">
                  <c:v>41833</c:v>
                </c:pt>
                <c:pt idx="114">
                  <c:v>41834</c:v>
                </c:pt>
                <c:pt idx="115">
                  <c:v>41835</c:v>
                </c:pt>
                <c:pt idx="116">
                  <c:v>41836</c:v>
                </c:pt>
                <c:pt idx="117">
                  <c:v>41837</c:v>
                </c:pt>
                <c:pt idx="118">
                  <c:v>41838</c:v>
                </c:pt>
                <c:pt idx="119">
                  <c:v>41839</c:v>
                </c:pt>
                <c:pt idx="120">
                  <c:v>41840</c:v>
                </c:pt>
                <c:pt idx="121">
                  <c:v>41841</c:v>
                </c:pt>
                <c:pt idx="122">
                  <c:v>41842</c:v>
                </c:pt>
                <c:pt idx="123">
                  <c:v>41843</c:v>
                </c:pt>
                <c:pt idx="124">
                  <c:v>41844</c:v>
                </c:pt>
                <c:pt idx="125">
                  <c:v>41845</c:v>
                </c:pt>
                <c:pt idx="126">
                  <c:v>41846</c:v>
                </c:pt>
                <c:pt idx="127">
                  <c:v>41847</c:v>
                </c:pt>
                <c:pt idx="128">
                  <c:v>41848</c:v>
                </c:pt>
                <c:pt idx="129">
                  <c:v>41849</c:v>
                </c:pt>
                <c:pt idx="130">
                  <c:v>41850</c:v>
                </c:pt>
                <c:pt idx="131">
                  <c:v>41851</c:v>
                </c:pt>
                <c:pt idx="132">
                  <c:v>41852</c:v>
                </c:pt>
                <c:pt idx="133">
                  <c:v>41853</c:v>
                </c:pt>
                <c:pt idx="134">
                  <c:v>41854</c:v>
                </c:pt>
                <c:pt idx="135">
                  <c:v>41855</c:v>
                </c:pt>
                <c:pt idx="136">
                  <c:v>41856</c:v>
                </c:pt>
                <c:pt idx="137">
                  <c:v>41857</c:v>
                </c:pt>
                <c:pt idx="138">
                  <c:v>41858</c:v>
                </c:pt>
                <c:pt idx="139">
                  <c:v>41859</c:v>
                </c:pt>
                <c:pt idx="140">
                  <c:v>41860</c:v>
                </c:pt>
                <c:pt idx="141">
                  <c:v>41861</c:v>
                </c:pt>
                <c:pt idx="142">
                  <c:v>41862</c:v>
                </c:pt>
                <c:pt idx="143">
                  <c:v>41863</c:v>
                </c:pt>
                <c:pt idx="144">
                  <c:v>41864</c:v>
                </c:pt>
                <c:pt idx="145">
                  <c:v>41865</c:v>
                </c:pt>
                <c:pt idx="146">
                  <c:v>41866</c:v>
                </c:pt>
                <c:pt idx="147">
                  <c:v>41867</c:v>
                </c:pt>
                <c:pt idx="148">
                  <c:v>41868</c:v>
                </c:pt>
                <c:pt idx="149">
                  <c:v>41869</c:v>
                </c:pt>
                <c:pt idx="150">
                  <c:v>41870</c:v>
                </c:pt>
                <c:pt idx="151">
                  <c:v>41871</c:v>
                </c:pt>
                <c:pt idx="152">
                  <c:v>41872</c:v>
                </c:pt>
                <c:pt idx="153">
                  <c:v>41873</c:v>
                </c:pt>
                <c:pt idx="154">
                  <c:v>41874</c:v>
                </c:pt>
                <c:pt idx="155">
                  <c:v>41875</c:v>
                </c:pt>
                <c:pt idx="156">
                  <c:v>41876</c:v>
                </c:pt>
                <c:pt idx="157">
                  <c:v>41877</c:v>
                </c:pt>
                <c:pt idx="158">
                  <c:v>41878</c:v>
                </c:pt>
                <c:pt idx="159">
                  <c:v>41879</c:v>
                </c:pt>
                <c:pt idx="160">
                  <c:v>41880</c:v>
                </c:pt>
              </c:numCache>
            </c:numRef>
          </c:cat>
          <c:val>
            <c:numRef>
              <c:f>天调整!$H$114:$H$274</c:f>
              <c:numCache>
                <c:formatCode>General</c:formatCode>
                <c:ptCount val="161"/>
                <c:pt idx="127">
                  <c:v>1</c:v>
                </c:pt>
                <c:pt idx="128">
                  <c:v>1</c:v>
                </c:pt>
                <c:pt idx="129">
                  <c:v>1</c:v>
                </c:pt>
                <c:pt idx="130">
                  <c:v>1</c:v>
                </c:pt>
                <c:pt idx="131">
                  <c:v>1</c:v>
                </c:pt>
                <c:pt idx="132">
                  <c:v>4</c:v>
                </c:pt>
                <c:pt idx="133">
                  <c:v>4</c:v>
                </c:pt>
                <c:pt idx="134">
                  <c:v>4</c:v>
                </c:pt>
                <c:pt idx="135">
                  <c:v>9</c:v>
                </c:pt>
                <c:pt idx="136">
                  <c:v>9</c:v>
                </c:pt>
                <c:pt idx="137">
                  <c:v>13</c:v>
                </c:pt>
                <c:pt idx="138">
                  <c:v>13</c:v>
                </c:pt>
                <c:pt idx="139">
                  <c:v>13</c:v>
                </c:pt>
                <c:pt idx="140">
                  <c:v>13</c:v>
                </c:pt>
                <c:pt idx="141">
                  <c:v>13</c:v>
                </c:pt>
                <c:pt idx="142">
                  <c:v>12</c:v>
                </c:pt>
                <c:pt idx="143">
                  <c:v>12</c:v>
                </c:pt>
                <c:pt idx="144">
                  <c:v>12</c:v>
                </c:pt>
                <c:pt idx="145">
                  <c:v>12</c:v>
                </c:pt>
                <c:pt idx="146">
                  <c:v>12</c:v>
                </c:pt>
                <c:pt idx="147">
                  <c:v>15</c:v>
                </c:pt>
                <c:pt idx="148">
                  <c:v>15</c:v>
                </c:pt>
                <c:pt idx="149">
                  <c:v>15</c:v>
                </c:pt>
                <c:pt idx="150">
                  <c:v>15</c:v>
                </c:pt>
                <c:pt idx="151">
                  <c:v>16</c:v>
                </c:pt>
                <c:pt idx="152">
                  <c:v>16</c:v>
                </c:pt>
                <c:pt idx="153">
                  <c:v>16</c:v>
                </c:pt>
                <c:pt idx="154">
                  <c:v>16</c:v>
                </c:pt>
                <c:pt idx="155">
                  <c:v>16</c:v>
                </c:pt>
                <c:pt idx="156">
                  <c:v>16</c:v>
                </c:pt>
                <c:pt idx="157">
                  <c:v>17</c:v>
                </c:pt>
                <c:pt idx="158">
                  <c:v>17</c:v>
                </c:pt>
                <c:pt idx="159">
                  <c:v>17</c:v>
                </c:pt>
                <c:pt idx="160">
                  <c:v>17</c:v>
                </c:pt>
              </c:numCache>
            </c:numRef>
          </c:val>
          <c:smooth val="1"/>
        </c:ser>
        <c:ser>
          <c:idx val="8"/>
          <c:order val="4"/>
          <c:tx>
            <c:strRef>
              <c:f>天调整!$J$2</c:f>
              <c:strCache>
                <c:ptCount val="1"/>
                <c:pt idx="0">
                  <c:v>合计</c:v>
                </c:pt>
              </c:strCache>
            </c:strRef>
          </c:tx>
          <c:spPr>
            <a:ln w="38100" cap="rnd">
              <a:solidFill>
                <a:schemeClr val="tx1"/>
              </a:solidFill>
              <a:round/>
            </a:ln>
            <a:effectLst/>
          </c:spPr>
          <c:marker>
            <c:symbol val="none"/>
          </c:marker>
          <c:cat>
            <c:numRef>
              <c:f>天调整!$A$114:$A$274</c:f>
              <c:numCache>
                <c:formatCode>m/d;@</c:formatCode>
                <c:ptCount val="161"/>
                <c:pt idx="0">
                  <c:v>41720</c:v>
                </c:pt>
                <c:pt idx="1">
                  <c:v>41721</c:v>
                </c:pt>
                <c:pt idx="2">
                  <c:v>41722</c:v>
                </c:pt>
                <c:pt idx="3">
                  <c:v>41723</c:v>
                </c:pt>
                <c:pt idx="4">
                  <c:v>41724</c:v>
                </c:pt>
                <c:pt idx="5">
                  <c:v>41725</c:v>
                </c:pt>
                <c:pt idx="6">
                  <c:v>41726</c:v>
                </c:pt>
                <c:pt idx="7">
                  <c:v>41727</c:v>
                </c:pt>
                <c:pt idx="8">
                  <c:v>41728</c:v>
                </c:pt>
                <c:pt idx="9">
                  <c:v>41729</c:v>
                </c:pt>
                <c:pt idx="10">
                  <c:v>41730</c:v>
                </c:pt>
                <c:pt idx="11">
                  <c:v>41731</c:v>
                </c:pt>
                <c:pt idx="12">
                  <c:v>41732</c:v>
                </c:pt>
                <c:pt idx="13">
                  <c:v>41733</c:v>
                </c:pt>
                <c:pt idx="14">
                  <c:v>41734</c:v>
                </c:pt>
                <c:pt idx="15">
                  <c:v>41735</c:v>
                </c:pt>
                <c:pt idx="16">
                  <c:v>41736</c:v>
                </c:pt>
                <c:pt idx="17">
                  <c:v>41737</c:v>
                </c:pt>
                <c:pt idx="18">
                  <c:v>41738</c:v>
                </c:pt>
                <c:pt idx="19">
                  <c:v>41739</c:v>
                </c:pt>
                <c:pt idx="20">
                  <c:v>41740</c:v>
                </c:pt>
                <c:pt idx="21">
                  <c:v>41741</c:v>
                </c:pt>
                <c:pt idx="22">
                  <c:v>41742</c:v>
                </c:pt>
                <c:pt idx="23">
                  <c:v>41743</c:v>
                </c:pt>
                <c:pt idx="24">
                  <c:v>41744</c:v>
                </c:pt>
                <c:pt idx="25">
                  <c:v>41745</c:v>
                </c:pt>
                <c:pt idx="26">
                  <c:v>41746</c:v>
                </c:pt>
                <c:pt idx="27">
                  <c:v>41747</c:v>
                </c:pt>
                <c:pt idx="28">
                  <c:v>41748</c:v>
                </c:pt>
                <c:pt idx="29">
                  <c:v>41749</c:v>
                </c:pt>
                <c:pt idx="30">
                  <c:v>41750</c:v>
                </c:pt>
                <c:pt idx="31">
                  <c:v>41751</c:v>
                </c:pt>
                <c:pt idx="32">
                  <c:v>41752</c:v>
                </c:pt>
                <c:pt idx="33">
                  <c:v>41753</c:v>
                </c:pt>
                <c:pt idx="34">
                  <c:v>41754</c:v>
                </c:pt>
                <c:pt idx="35">
                  <c:v>41755</c:v>
                </c:pt>
                <c:pt idx="36">
                  <c:v>41756</c:v>
                </c:pt>
                <c:pt idx="37">
                  <c:v>41757</c:v>
                </c:pt>
                <c:pt idx="38">
                  <c:v>41758</c:v>
                </c:pt>
                <c:pt idx="39">
                  <c:v>41759</c:v>
                </c:pt>
                <c:pt idx="40">
                  <c:v>41760</c:v>
                </c:pt>
                <c:pt idx="41">
                  <c:v>41761</c:v>
                </c:pt>
                <c:pt idx="42">
                  <c:v>41762</c:v>
                </c:pt>
                <c:pt idx="43">
                  <c:v>41763</c:v>
                </c:pt>
                <c:pt idx="44">
                  <c:v>41764</c:v>
                </c:pt>
                <c:pt idx="45">
                  <c:v>41765</c:v>
                </c:pt>
                <c:pt idx="46">
                  <c:v>41766</c:v>
                </c:pt>
                <c:pt idx="47">
                  <c:v>41767</c:v>
                </c:pt>
                <c:pt idx="48">
                  <c:v>41768</c:v>
                </c:pt>
                <c:pt idx="49">
                  <c:v>41769</c:v>
                </c:pt>
                <c:pt idx="50">
                  <c:v>41770</c:v>
                </c:pt>
                <c:pt idx="51">
                  <c:v>41771</c:v>
                </c:pt>
                <c:pt idx="52">
                  <c:v>41772</c:v>
                </c:pt>
                <c:pt idx="53">
                  <c:v>41773</c:v>
                </c:pt>
                <c:pt idx="54">
                  <c:v>41774</c:v>
                </c:pt>
                <c:pt idx="55">
                  <c:v>41775</c:v>
                </c:pt>
                <c:pt idx="56">
                  <c:v>41776</c:v>
                </c:pt>
                <c:pt idx="57">
                  <c:v>41777</c:v>
                </c:pt>
                <c:pt idx="58">
                  <c:v>41778</c:v>
                </c:pt>
                <c:pt idx="59">
                  <c:v>41779</c:v>
                </c:pt>
                <c:pt idx="60">
                  <c:v>41780</c:v>
                </c:pt>
                <c:pt idx="61">
                  <c:v>41781</c:v>
                </c:pt>
                <c:pt idx="62">
                  <c:v>41782</c:v>
                </c:pt>
                <c:pt idx="63">
                  <c:v>41783</c:v>
                </c:pt>
                <c:pt idx="64">
                  <c:v>41784</c:v>
                </c:pt>
                <c:pt idx="65">
                  <c:v>41785</c:v>
                </c:pt>
                <c:pt idx="66">
                  <c:v>41786</c:v>
                </c:pt>
                <c:pt idx="67">
                  <c:v>41787</c:v>
                </c:pt>
                <c:pt idx="68">
                  <c:v>41788</c:v>
                </c:pt>
                <c:pt idx="69">
                  <c:v>41789</c:v>
                </c:pt>
                <c:pt idx="70">
                  <c:v>41790</c:v>
                </c:pt>
                <c:pt idx="71">
                  <c:v>41791</c:v>
                </c:pt>
                <c:pt idx="72">
                  <c:v>41792</c:v>
                </c:pt>
                <c:pt idx="73">
                  <c:v>41793</c:v>
                </c:pt>
                <c:pt idx="74">
                  <c:v>41794</c:v>
                </c:pt>
                <c:pt idx="75">
                  <c:v>41795</c:v>
                </c:pt>
                <c:pt idx="76">
                  <c:v>41796</c:v>
                </c:pt>
                <c:pt idx="77">
                  <c:v>41797</c:v>
                </c:pt>
                <c:pt idx="78">
                  <c:v>41798</c:v>
                </c:pt>
                <c:pt idx="79">
                  <c:v>41799</c:v>
                </c:pt>
                <c:pt idx="80">
                  <c:v>41800</c:v>
                </c:pt>
                <c:pt idx="81">
                  <c:v>41801</c:v>
                </c:pt>
                <c:pt idx="82">
                  <c:v>41802</c:v>
                </c:pt>
                <c:pt idx="83">
                  <c:v>41803</c:v>
                </c:pt>
                <c:pt idx="84">
                  <c:v>41804</c:v>
                </c:pt>
                <c:pt idx="85">
                  <c:v>41805</c:v>
                </c:pt>
                <c:pt idx="86">
                  <c:v>41806</c:v>
                </c:pt>
                <c:pt idx="87">
                  <c:v>41807</c:v>
                </c:pt>
                <c:pt idx="88">
                  <c:v>41808</c:v>
                </c:pt>
                <c:pt idx="89">
                  <c:v>41809</c:v>
                </c:pt>
                <c:pt idx="90">
                  <c:v>41810</c:v>
                </c:pt>
                <c:pt idx="91">
                  <c:v>41811</c:v>
                </c:pt>
                <c:pt idx="92">
                  <c:v>41812</c:v>
                </c:pt>
                <c:pt idx="93">
                  <c:v>41813</c:v>
                </c:pt>
                <c:pt idx="94">
                  <c:v>41814</c:v>
                </c:pt>
                <c:pt idx="95">
                  <c:v>41815</c:v>
                </c:pt>
                <c:pt idx="96">
                  <c:v>41816</c:v>
                </c:pt>
                <c:pt idx="97">
                  <c:v>41817</c:v>
                </c:pt>
                <c:pt idx="98">
                  <c:v>41818</c:v>
                </c:pt>
                <c:pt idx="99">
                  <c:v>41819</c:v>
                </c:pt>
                <c:pt idx="100">
                  <c:v>41820</c:v>
                </c:pt>
                <c:pt idx="101">
                  <c:v>41821</c:v>
                </c:pt>
                <c:pt idx="102">
                  <c:v>41822</c:v>
                </c:pt>
                <c:pt idx="103">
                  <c:v>41823</c:v>
                </c:pt>
                <c:pt idx="104">
                  <c:v>41824</c:v>
                </c:pt>
                <c:pt idx="105">
                  <c:v>41825</c:v>
                </c:pt>
                <c:pt idx="106">
                  <c:v>41826</c:v>
                </c:pt>
                <c:pt idx="107">
                  <c:v>41827</c:v>
                </c:pt>
                <c:pt idx="108">
                  <c:v>41828</c:v>
                </c:pt>
                <c:pt idx="109">
                  <c:v>41829</c:v>
                </c:pt>
                <c:pt idx="110">
                  <c:v>41830</c:v>
                </c:pt>
                <c:pt idx="111">
                  <c:v>41831</c:v>
                </c:pt>
                <c:pt idx="112">
                  <c:v>41832</c:v>
                </c:pt>
                <c:pt idx="113">
                  <c:v>41833</c:v>
                </c:pt>
                <c:pt idx="114">
                  <c:v>41834</c:v>
                </c:pt>
                <c:pt idx="115">
                  <c:v>41835</c:v>
                </c:pt>
                <c:pt idx="116">
                  <c:v>41836</c:v>
                </c:pt>
                <c:pt idx="117">
                  <c:v>41837</c:v>
                </c:pt>
                <c:pt idx="118">
                  <c:v>41838</c:v>
                </c:pt>
                <c:pt idx="119">
                  <c:v>41839</c:v>
                </c:pt>
                <c:pt idx="120">
                  <c:v>41840</c:v>
                </c:pt>
                <c:pt idx="121">
                  <c:v>41841</c:v>
                </c:pt>
                <c:pt idx="122">
                  <c:v>41842</c:v>
                </c:pt>
                <c:pt idx="123">
                  <c:v>41843</c:v>
                </c:pt>
                <c:pt idx="124">
                  <c:v>41844</c:v>
                </c:pt>
                <c:pt idx="125">
                  <c:v>41845</c:v>
                </c:pt>
                <c:pt idx="126">
                  <c:v>41846</c:v>
                </c:pt>
                <c:pt idx="127">
                  <c:v>41847</c:v>
                </c:pt>
                <c:pt idx="128">
                  <c:v>41848</c:v>
                </c:pt>
                <c:pt idx="129">
                  <c:v>41849</c:v>
                </c:pt>
                <c:pt idx="130">
                  <c:v>41850</c:v>
                </c:pt>
                <c:pt idx="131">
                  <c:v>41851</c:v>
                </c:pt>
                <c:pt idx="132">
                  <c:v>41852</c:v>
                </c:pt>
                <c:pt idx="133">
                  <c:v>41853</c:v>
                </c:pt>
                <c:pt idx="134">
                  <c:v>41854</c:v>
                </c:pt>
                <c:pt idx="135">
                  <c:v>41855</c:v>
                </c:pt>
                <c:pt idx="136">
                  <c:v>41856</c:v>
                </c:pt>
                <c:pt idx="137">
                  <c:v>41857</c:v>
                </c:pt>
                <c:pt idx="138">
                  <c:v>41858</c:v>
                </c:pt>
                <c:pt idx="139">
                  <c:v>41859</c:v>
                </c:pt>
                <c:pt idx="140">
                  <c:v>41860</c:v>
                </c:pt>
                <c:pt idx="141">
                  <c:v>41861</c:v>
                </c:pt>
                <c:pt idx="142">
                  <c:v>41862</c:v>
                </c:pt>
                <c:pt idx="143">
                  <c:v>41863</c:v>
                </c:pt>
                <c:pt idx="144">
                  <c:v>41864</c:v>
                </c:pt>
                <c:pt idx="145">
                  <c:v>41865</c:v>
                </c:pt>
                <c:pt idx="146">
                  <c:v>41866</c:v>
                </c:pt>
                <c:pt idx="147">
                  <c:v>41867</c:v>
                </c:pt>
                <c:pt idx="148">
                  <c:v>41868</c:v>
                </c:pt>
                <c:pt idx="149">
                  <c:v>41869</c:v>
                </c:pt>
                <c:pt idx="150">
                  <c:v>41870</c:v>
                </c:pt>
                <c:pt idx="151">
                  <c:v>41871</c:v>
                </c:pt>
                <c:pt idx="152">
                  <c:v>41872</c:v>
                </c:pt>
                <c:pt idx="153">
                  <c:v>41873</c:v>
                </c:pt>
                <c:pt idx="154">
                  <c:v>41874</c:v>
                </c:pt>
                <c:pt idx="155">
                  <c:v>41875</c:v>
                </c:pt>
                <c:pt idx="156">
                  <c:v>41876</c:v>
                </c:pt>
                <c:pt idx="157">
                  <c:v>41877</c:v>
                </c:pt>
                <c:pt idx="158">
                  <c:v>41878</c:v>
                </c:pt>
                <c:pt idx="159">
                  <c:v>41879</c:v>
                </c:pt>
                <c:pt idx="160">
                  <c:v>41880</c:v>
                </c:pt>
              </c:numCache>
            </c:numRef>
          </c:cat>
          <c:val>
            <c:numRef>
              <c:f>天调整!$J$114:$J$274</c:f>
              <c:numCache>
                <c:formatCode>General</c:formatCode>
                <c:ptCount val="161"/>
                <c:pt idx="0">
                  <c:v>49</c:v>
                </c:pt>
                <c:pt idx="1">
                  <c:v>49</c:v>
                </c:pt>
                <c:pt idx="2">
                  <c:v>86</c:v>
                </c:pt>
                <c:pt idx="3">
                  <c:v>86</c:v>
                </c:pt>
                <c:pt idx="4">
                  <c:v>86</c:v>
                </c:pt>
                <c:pt idx="5">
                  <c:v>117</c:v>
                </c:pt>
                <c:pt idx="6">
                  <c:v>126</c:v>
                </c:pt>
                <c:pt idx="7">
                  <c:v>126</c:v>
                </c:pt>
                <c:pt idx="8">
                  <c:v>126</c:v>
                </c:pt>
                <c:pt idx="9">
                  <c:v>136</c:v>
                </c:pt>
                <c:pt idx="10">
                  <c:v>141</c:v>
                </c:pt>
                <c:pt idx="11">
                  <c:v>141</c:v>
                </c:pt>
                <c:pt idx="12">
                  <c:v>141</c:v>
                </c:pt>
                <c:pt idx="13">
                  <c:v>167</c:v>
                </c:pt>
                <c:pt idx="14">
                  <c:v>167</c:v>
                </c:pt>
                <c:pt idx="15">
                  <c:v>167</c:v>
                </c:pt>
                <c:pt idx="16">
                  <c:v>178</c:v>
                </c:pt>
                <c:pt idx="17">
                  <c:v>178</c:v>
                </c:pt>
                <c:pt idx="18">
                  <c:v>189</c:v>
                </c:pt>
                <c:pt idx="19">
                  <c:v>189</c:v>
                </c:pt>
                <c:pt idx="20">
                  <c:v>190</c:v>
                </c:pt>
                <c:pt idx="21">
                  <c:v>190</c:v>
                </c:pt>
                <c:pt idx="22">
                  <c:v>190</c:v>
                </c:pt>
                <c:pt idx="23">
                  <c:v>200</c:v>
                </c:pt>
                <c:pt idx="24">
                  <c:v>200</c:v>
                </c:pt>
                <c:pt idx="25">
                  <c:v>236</c:v>
                </c:pt>
                <c:pt idx="26">
                  <c:v>242</c:v>
                </c:pt>
                <c:pt idx="27">
                  <c:v>242</c:v>
                </c:pt>
                <c:pt idx="28">
                  <c:v>242</c:v>
                </c:pt>
                <c:pt idx="29">
                  <c:v>247</c:v>
                </c:pt>
                <c:pt idx="30">
                  <c:v>254</c:v>
                </c:pt>
                <c:pt idx="31">
                  <c:v>254</c:v>
                </c:pt>
                <c:pt idx="32">
                  <c:v>265</c:v>
                </c:pt>
                <c:pt idx="33">
                  <c:v>265</c:v>
                </c:pt>
                <c:pt idx="34">
                  <c:v>265</c:v>
                </c:pt>
                <c:pt idx="35">
                  <c:v>271</c:v>
                </c:pt>
                <c:pt idx="36">
                  <c:v>271</c:v>
                </c:pt>
                <c:pt idx="37">
                  <c:v>271</c:v>
                </c:pt>
                <c:pt idx="38">
                  <c:v>271</c:v>
                </c:pt>
                <c:pt idx="39">
                  <c:v>271</c:v>
                </c:pt>
                <c:pt idx="40">
                  <c:v>251</c:v>
                </c:pt>
                <c:pt idx="41">
                  <c:v>251</c:v>
                </c:pt>
                <c:pt idx="42">
                  <c:v>256</c:v>
                </c:pt>
                <c:pt idx="43">
                  <c:v>256</c:v>
                </c:pt>
                <c:pt idx="44">
                  <c:v>258</c:v>
                </c:pt>
                <c:pt idx="45">
                  <c:v>258</c:v>
                </c:pt>
                <c:pt idx="46">
                  <c:v>258</c:v>
                </c:pt>
                <c:pt idx="47">
                  <c:v>258</c:v>
                </c:pt>
                <c:pt idx="48">
                  <c:v>258</c:v>
                </c:pt>
                <c:pt idx="49">
                  <c:v>257</c:v>
                </c:pt>
                <c:pt idx="50">
                  <c:v>257</c:v>
                </c:pt>
                <c:pt idx="51">
                  <c:v>272</c:v>
                </c:pt>
                <c:pt idx="52">
                  <c:v>272</c:v>
                </c:pt>
                <c:pt idx="53">
                  <c:v>272</c:v>
                </c:pt>
                <c:pt idx="54">
                  <c:v>272</c:v>
                </c:pt>
                <c:pt idx="55">
                  <c:v>272</c:v>
                </c:pt>
                <c:pt idx="56">
                  <c:v>272</c:v>
                </c:pt>
                <c:pt idx="57">
                  <c:v>272</c:v>
                </c:pt>
                <c:pt idx="58">
                  <c:v>272</c:v>
                </c:pt>
                <c:pt idx="59">
                  <c:v>272</c:v>
                </c:pt>
                <c:pt idx="60">
                  <c:v>272</c:v>
                </c:pt>
                <c:pt idx="61">
                  <c:v>272</c:v>
                </c:pt>
                <c:pt idx="62">
                  <c:v>282</c:v>
                </c:pt>
                <c:pt idx="63">
                  <c:v>282</c:v>
                </c:pt>
                <c:pt idx="64">
                  <c:v>282</c:v>
                </c:pt>
                <c:pt idx="65">
                  <c:v>282</c:v>
                </c:pt>
                <c:pt idx="66">
                  <c:v>309</c:v>
                </c:pt>
                <c:pt idx="67">
                  <c:v>354</c:v>
                </c:pt>
                <c:pt idx="68">
                  <c:v>354</c:v>
                </c:pt>
                <c:pt idx="69">
                  <c:v>354</c:v>
                </c:pt>
                <c:pt idx="70">
                  <c:v>354</c:v>
                </c:pt>
                <c:pt idx="71">
                  <c:v>420</c:v>
                </c:pt>
                <c:pt idx="72">
                  <c:v>420</c:v>
                </c:pt>
                <c:pt idx="73">
                  <c:v>438</c:v>
                </c:pt>
                <c:pt idx="74">
                  <c:v>438</c:v>
                </c:pt>
                <c:pt idx="75">
                  <c:v>453</c:v>
                </c:pt>
                <c:pt idx="76">
                  <c:v>453</c:v>
                </c:pt>
                <c:pt idx="77">
                  <c:v>453</c:v>
                </c:pt>
                <c:pt idx="78">
                  <c:v>453</c:v>
                </c:pt>
                <c:pt idx="79">
                  <c:v>453</c:v>
                </c:pt>
                <c:pt idx="80">
                  <c:v>453</c:v>
                </c:pt>
                <c:pt idx="81">
                  <c:v>453</c:v>
                </c:pt>
                <c:pt idx="82">
                  <c:v>453</c:v>
                </c:pt>
                <c:pt idx="83">
                  <c:v>453</c:v>
                </c:pt>
                <c:pt idx="84">
                  <c:v>453</c:v>
                </c:pt>
                <c:pt idx="85">
                  <c:v>453</c:v>
                </c:pt>
                <c:pt idx="86">
                  <c:v>528</c:v>
                </c:pt>
                <c:pt idx="87">
                  <c:v>528</c:v>
                </c:pt>
                <c:pt idx="88">
                  <c:v>567</c:v>
                </c:pt>
                <c:pt idx="89">
                  <c:v>567</c:v>
                </c:pt>
                <c:pt idx="90">
                  <c:v>589</c:v>
                </c:pt>
                <c:pt idx="91">
                  <c:v>589</c:v>
                </c:pt>
                <c:pt idx="92">
                  <c:v>599</c:v>
                </c:pt>
                <c:pt idx="93">
                  <c:v>599</c:v>
                </c:pt>
                <c:pt idx="94">
                  <c:v>599</c:v>
                </c:pt>
                <c:pt idx="95">
                  <c:v>599</c:v>
                </c:pt>
                <c:pt idx="96">
                  <c:v>599</c:v>
                </c:pt>
                <c:pt idx="97">
                  <c:v>599</c:v>
                </c:pt>
                <c:pt idx="98">
                  <c:v>599</c:v>
                </c:pt>
                <c:pt idx="99">
                  <c:v>599</c:v>
                </c:pt>
                <c:pt idx="100">
                  <c:v>759</c:v>
                </c:pt>
                <c:pt idx="101">
                  <c:v>759</c:v>
                </c:pt>
                <c:pt idx="102">
                  <c:v>779</c:v>
                </c:pt>
                <c:pt idx="103">
                  <c:v>779</c:v>
                </c:pt>
                <c:pt idx="104">
                  <c:v>779</c:v>
                </c:pt>
                <c:pt idx="105">
                  <c:v>779</c:v>
                </c:pt>
                <c:pt idx="106">
                  <c:v>844</c:v>
                </c:pt>
                <c:pt idx="107">
                  <c:v>844</c:v>
                </c:pt>
                <c:pt idx="108">
                  <c:v>888</c:v>
                </c:pt>
                <c:pt idx="109">
                  <c:v>888</c:v>
                </c:pt>
                <c:pt idx="110">
                  <c:v>888</c:v>
                </c:pt>
                <c:pt idx="111">
                  <c:v>888</c:v>
                </c:pt>
                <c:pt idx="112">
                  <c:v>964</c:v>
                </c:pt>
                <c:pt idx="113">
                  <c:v>964</c:v>
                </c:pt>
                <c:pt idx="114">
                  <c:v>982</c:v>
                </c:pt>
                <c:pt idx="115">
                  <c:v>982</c:v>
                </c:pt>
                <c:pt idx="116">
                  <c:v>982</c:v>
                </c:pt>
                <c:pt idx="117">
                  <c:v>1048</c:v>
                </c:pt>
                <c:pt idx="118">
                  <c:v>1048</c:v>
                </c:pt>
                <c:pt idx="119">
                  <c:v>1048</c:v>
                </c:pt>
                <c:pt idx="120">
                  <c:v>1093</c:v>
                </c:pt>
                <c:pt idx="121">
                  <c:v>1093</c:v>
                </c:pt>
                <c:pt idx="122">
                  <c:v>1093</c:v>
                </c:pt>
                <c:pt idx="123">
                  <c:v>1201</c:v>
                </c:pt>
                <c:pt idx="124">
                  <c:v>1201</c:v>
                </c:pt>
                <c:pt idx="125">
                  <c:v>1201</c:v>
                </c:pt>
                <c:pt idx="126">
                  <c:v>1201</c:v>
                </c:pt>
                <c:pt idx="127">
                  <c:v>1323</c:v>
                </c:pt>
                <c:pt idx="128">
                  <c:v>1323</c:v>
                </c:pt>
                <c:pt idx="129">
                  <c:v>1376</c:v>
                </c:pt>
                <c:pt idx="130">
                  <c:v>1450</c:v>
                </c:pt>
                <c:pt idx="131">
                  <c:v>1549</c:v>
                </c:pt>
                <c:pt idx="132">
                  <c:v>1595</c:v>
                </c:pt>
                <c:pt idx="133">
                  <c:v>1633</c:v>
                </c:pt>
                <c:pt idx="134">
                  <c:v>1680</c:v>
                </c:pt>
                <c:pt idx="135">
                  <c:v>1723</c:v>
                </c:pt>
                <c:pt idx="136">
                  <c:v>1746</c:v>
                </c:pt>
                <c:pt idx="137">
                  <c:v>1771</c:v>
                </c:pt>
                <c:pt idx="138">
                  <c:v>1827</c:v>
                </c:pt>
                <c:pt idx="139">
                  <c:v>1837</c:v>
                </c:pt>
                <c:pt idx="140">
                  <c:v>1840</c:v>
                </c:pt>
                <c:pt idx="141">
                  <c:v>1886</c:v>
                </c:pt>
                <c:pt idx="142">
                  <c:v>1967</c:v>
                </c:pt>
                <c:pt idx="143">
                  <c:v>2060</c:v>
                </c:pt>
                <c:pt idx="144">
                  <c:v>2119</c:v>
                </c:pt>
                <c:pt idx="145">
                  <c:v>2175</c:v>
                </c:pt>
                <c:pt idx="146">
                  <c:v>2223</c:v>
                </c:pt>
                <c:pt idx="147">
                  <c:v>2244</c:v>
                </c:pt>
                <c:pt idx="148">
                  <c:v>2299</c:v>
                </c:pt>
                <c:pt idx="149">
                  <c:v>2465</c:v>
                </c:pt>
                <c:pt idx="150">
                  <c:v>2545</c:v>
                </c:pt>
                <c:pt idx="151">
                  <c:v>2607</c:v>
                </c:pt>
                <c:pt idx="152">
                  <c:v>2618</c:v>
                </c:pt>
                <c:pt idx="153">
                  <c:v>2642</c:v>
                </c:pt>
                <c:pt idx="154">
                  <c:v>2642</c:v>
                </c:pt>
                <c:pt idx="155">
                  <c:v>2642</c:v>
                </c:pt>
                <c:pt idx="156">
                  <c:v>2642</c:v>
                </c:pt>
                <c:pt idx="157">
                  <c:v>3069</c:v>
                </c:pt>
                <c:pt idx="158">
                  <c:v>3069</c:v>
                </c:pt>
                <c:pt idx="159">
                  <c:v>3069</c:v>
                </c:pt>
                <c:pt idx="160">
                  <c:v>3406</c:v>
                </c:pt>
              </c:numCache>
            </c:numRef>
          </c:val>
          <c:smooth val="0"/>
        </c:ser>
        <c:dLbls>
          <c:showLegendKey val="0"/>
          <c:showVal val="0"/>
          <c:showCatName val="0"/>
          <c:showSerName val="0"/>
          <c:showPercent val="0"/>
          <c:showBubbleSize val="0"/>
        </c:dLbls>
        <c:marker val="1"/>
        <c:smooth val="0"/>
        <c:axId val="116009216"/>
        <c:axId val="116019584"/>
        <c:extLst/>
      </c:lineChart>
      <c:dateAx>
        <c:axId val="116009216"/>
        <c:scaling>
          <c:orientation val="minMax"/>
          <c:max val="41887"/>
          <c:min val="41718"/>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zh-CN" b="1">
                    <a:solidFill>
                      <a:schemeClr val="tx1"/>
                    </a:solidFill>
                  </a:rPr>
                  <a:t>报告日期</a:t>
                </a:r>
              </a:p>
            </c:rich>
          </c:tx>
          <c:layout>
            <c:manualLayout>
              <c:xMode val="edge"/>
              <c:yMode val="edge"/>
              <c:x val="0.84068248327221695"/>
              <c:y val="0.92013786240361728"/>
            </c:manualLayout>
          </c:layout>
          <c:overlay val="0"/>
          <c:spPr>
            <a:noFill/>
            <a:ln>
              <a:noFill/>
            </a:ln>
            <a:effectLst/>
          </c:spPr>
        </c:title>
        <c:numFmt formatCode="m/d;@" sourceLinked="1"/>
        <c:majorTickMark val="out"/>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zh-CN"/>
          </a:p>
        </c:txPr>
        <c:crossAx val="116019584"/>
        <c:crosses val="autoZero"/>
        <c:auto val="0"/>
        <c:lblOffset val="100"/>
        <c:baseTimeUnit val="days"/>
        <c:majorUnit val="7"/>
        <c:minorUnit val="1"/>
      </c:dateAx>
      <c:valAx>
        <c:axId val="116019584"/>
        <c:scaling>
          <c:orientation val="minMax"/>
          <c:max val="4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zh-CN" b="1">
                    <a:solidFill>
                      <a:schemeClr val="tx1"/>
                    </a:solidFill>
                  </a:rPr>
                  <a:t>累计病例报告数</a:t>
                </a:r>
              </a:p>
            </c:rich>
          </c:tx>
          <c:layout>
            <c:manualLayout>
              <c:xMode val="edge"/>
              <c:yMode val="edge"/>
              <c:x val="4.3217987353310477E-3"/>
              <c:y val="0.23769102839134351"/>
            </c:manualLayout>
          </c:layout>
          <c:overlay val="0"/>
          <c:spPr>
            <a:noFill/>
            <a:ln>
              <a:noFill/>
            </a:ln>
            <a:effectLst/>
          </c:spPr>
        </c:title>
        <c:numFmt formatCode="General" sourceLinked="1"/>
        <c:majorTickMark val="out"/>
        <c:minorTickMark val="none"/>
        <c:tickLblPos val="nextTo"/>
        <c:spPr>
          <a:noFill/>
          <a:ln w="25400">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zh-CN"/>
          </a:p>
        </c:txPr>
        <c:crossAx val="116009216"/>
        <c:crosses val="autoZero"/>
        <c:crossBetween val="between"/>
        <c:majorUnit val="500"/>
      </c:valAx>
      <c:spPr>
        <a:noFill/>
        <a:ln>
          <a:noFill/>
        </a:ln>
        <a:effectLst/>
      </c:spPr>
    </c:plotArea>
    <c:legend>
      <c:legendPos val="b"/>
      <c:layout>
        <c:manualLayout>
          <c:xMode val="edge"/>
          <c:yMode val="edge"/>
          <c:x val="0.13704768125408229"/>
          <c:y val="6.4497448277294436E-2"/>
          <c:w val="0.17449790556854794"/>
          <c:h val="0.31107691941584259"/>
        </c:manualLayout>
      </c:layout>
      <c:overlay val="0"/>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sz="1400"/>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50823660105844"/>
          <c:y val="0.18616956507743107"/>
          <c:w val="0.85456656912007467"/>
          <c:h val="0.6329971554072954"/>
        </c:manualLayout>
      </c:layout>
      <c:barChart>
        <c:barDir val="col"/>
        <c:grouping val="stacked"/>
        <c:varyColors val="0"/>
        <c:ser>
          <c:idx val="3"/>
          <c:order val="0"/>
          <c:tx>
            <c:strRef>
              <c:f>周调整!$E$2</c:f>
              <c:strCache>
                <c:ptCount val="1"/>
                <c:pt idx="0">
                  <c:v>尼日利亚</c:v>
                </c:pt>
              </c:strCache>
            </c:strRef>
          </c:tx>
          <c:spPr>
            <a:solidFill>
              <a:schemeClr val="accent4"/>
            </a:solidFill>
            <a:ln>
              <a:noFill/>
            </a:ln>
            <a:effectLst/>
          </c:spPr>
          <c:invertIfNegative val="0"/>
          <c:cat>
            <c:strRef>
              <c:f>周调整!$A$3:$A$25</c:f>
              <c:strCache>
                <c:ptCount val="23"/>
                <c:pt idx="0">
                  <c:v>12周</c:v>
                </c:pt>
                <c:pt idx="1">
                  <c:v>13周</c:v>
                </c:pt>
                <c:pt idx="2">
                  <c:v>14周</c:v>
                </c:pt>
                <c:pt idx="3">
                  <c:v>15周</c:v>
                </c:pt>
                <c:pt idx="4">
                  <c:v>16周</c:v>
                </c:pt>
                <c:pt idx="5">
                  <c:v>17周</c:v>
                </c:pt>
                <c:pt idx="6">
                  <c:v>18周</c:v>
                </c:pt>
                <c:pt idx="7">
                  <c:v>19周</c:v>
                </c:pt>
                <c:pt idx="8">
                  <c:v>20周</c:v>
                </c:pt>
                <c:pt idx="9">
                  <c:v>21周</c:v>
                </c:pt>
                <c:pt idx="10">
                  <c:v>22周</c:v>
                </c:pt>
                <c:pt idx="11">
                  <c:v>23周</c:v>
                </c:pt>
                <c:pt idx="12">
                  <c:v>24周</c:v>
                </c:pt>
                <c:pt idx="13">
                  <c:v>25周</c:v>
                </c:pt>
                <c:pt idx="14">
                  <c:v>26周</c:v>
                </c:pt>
                <c:pt idx="15">
                  <c:v>27周</c:v>
                </c:pt>
                <c:pt idx="16">
                  <c:v>28周</c:v>
                </c:pt>
                <c:pt idx="17">
                  <c:v>29周</c:v>
                </c:pt>
                <c:pt idx="18">
                  <c:v>30周</c:v>
                </c:pt>
                <c:pt idx="19">
                  <c:v>31周</c:v>
                </c:pt>
                <c:pt idx="20">
                  <c:v>32周</c:v>
                </c:pt>
                <c:pt idx="21">
                  <c:v>33周</c:v>
                </c:pt>
                <c:pt idx="22">
                  <c:v>34周</c:v>
                </c:pt>
              </c:strCache>
            </c:strRef>
          </c:cat>
          <c:val>
            <c:numRef>
              <c:f>周调整!$E$3:$E$25</c:f>
              <c:numCache>
                <c:formatCode>General</c:formatCode>
                <c:ptCount val="23"/>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4</c:v>
                </c:pt>
                <c:pt idx="20">
                  <c:v>9</c:v>
                </c:pt>
                <c:pt idx="21">
                  <c:v>2</c:v>
                </c:pt>
                <c:pt idx="22">
                  <c:v>1</c:v>
                </c:pt>
              </c:numCache>
            </c:numRef>
          </c:val>
        </c:ser>
        <c:ser>
          <c:idx val="2"/>
          <c:order val="1"/>
          <c:tx>
            <c:strRef>
              <c:f>周调整!$D$2</c:f>
              <c:strCache>
                <c:ptCount val="1"/>
                <c:pt idx="0">
                  <c:v>塞拉利昂</c:v>
                </c:pt>
              </c:strCache>
            </c:strRef>
          </c:tx>
          <c:spPr>
            <a:solidFill>
              <a:srgbClr val="FFC000"/>
            </a:solidFill>
            <a:ln>
              <a:noFill/>
            </a:ln>
            <a:effectLst/>
          </c:spPr>
          <c:invertIfNegative val="0"/>
          <c:cat>
            <c:strRef>
              <c:f>周调整!$A$3:$A$25</c:f>
              <c:strCache>
                <c:ptCount val="23"/>
                <c:pt idx="0">
                  <c:v>12周</c:v>
                </c:pt>
                <c:pt idx="1">
                  <c:v>13周</c:v>
                </c:pt>
                <c:pt idx="2">
                  <c:v>14周</c:v>
                </c:pt>
                <c:pt idx="3">
                  <c:v>15周</c:v>
                </c:pt>
                <c:pt idx="4">
                  <c:v>16周</c:v>
                </c:pt>
                <c:pt idx="5">
                  <c:v>17周</c:v>
                </c:pt>
                <c:pt idx="6">
                  <c:v>18周</c:v>
                </c:pt>
                <c:pt idx="7">
                  <c:v>19周</c:v>
                </c:pt>
                <c:pt idx="8">
                  <c:v>20周</c:v>
                </c:pt>
                <c:pt idx="9">
                  <c:v>21周</c:v>
                </c:pt>
                <c:pt idx="10">
                  <c:v>22周</c:v>
                </c:pt>
                <c:pt idx="11">
                  <c:v>23周</c:v>
                </c:pt>
                <c:pt idx="12">
                  <c:v>24周</c:v>
                </c:pt>
                <c:pt idx="13">
                  <c:v>25周</c:v>
                </c:pt>
                <c:pt idx="14">
                  <c:v>26周</c:v>
                </c:pt>
                <c:pt idx="15">
                  <c:v>27周</c:v>
                </c:pt>
                <c:pt idx="16">
                  <c:v>28周</c:v>
                </c:pt>
                <c:pt idx="17">
                  <c:v>29周</c:v>
                </c:pt>
                <c:pt idx="18">
                  <c:v>30周</c:v>
                </c:pt>
                <c:pt idx="19">
                  <c:v>31周</c:v>
                </c:pt>
                <c:pt idx="20">
                  <c:v>32周</c:v>
                </c:pt>
                <c:pt idx="21">
                  <c:v>33周</c:v>
                </c:pt>
                <c:pt idx="22">
                  <c:v>34周</c:v>
                </c:pt>
              </c:strCache>
            </c:strRef>
          </c:cat>
          <c:val>
            <c:numRef>
              <c:f>周调整!$D$3:$D$25</c:f>
              <c:numCache>
                <c:formatCode>General</c:formatCode>
                <c:ptCount val="23"/>
                <c:pt idx="1">
                  <c:v>6</c:v>
                </c:pt>
                <c:pt idx="2">
                  <c:v>0</c:v>
                </c:pt>
                <c:pt idx="4">
                  <c:v>6</c:v>
                </c:pt>
                <c:pt idx="6">
                  <c:v>0</c:v>
                </c:pt>
                <c:pt idx="7">
                  <c:v>0</c:v>
                </c:pt>
                <c:pt idx="8">
                  <c:v>0</c:v>
                </c:pt>
                <c:pt idx="9">
                  <c:v>0</c:v>
                </c:pt>
                <c:pt idx="10">
                  <c:v>38</c:v>
                </c:pt>
                <c:pt idx="11">
                  <c:v>39</c:v>
                </c:pt>
                <c:pt idx="13">
                  <c:v>69</c:v>
                </c:pt>
                <c:pt idx="15">
                  <c:v>94</c:v>
                </c:pt>
                <c:pt idx="16">
                  <c:v>134</c:v>
                </c:pt>
                <c:pt idx="17">
                  <c:v>56</c:v>
                </c:pt>
                <c:pt idx="18">
                  <c:v>83</c:v>
                </c:pt>
                <c:pt idx="19">
                  <c:v>121</c:v>
                </c:pt>
                <c:pt idx="20">
                  <c:v>84</c:v>
                </c:pt>
                <c:pt idx="21">
                  <c:v>118</c:v>
                </c:pt>
                <c:pt idx="22">
                  <c:v>65</c:v>
                </c:pt>
              </c:numCache>
            </c:numRef>
          </c:val>
        </c:ser>
        <c:ser>
          <c:idx val="1"/>
          <c:order val="2"/>
          <c:tx>
            <c:strRef>
              <c:f>周调整!$C$2</c:f>
              <c:strCache>
                <c:ptCount val="1"/>
                <c:pt idx="0">
                  <c:v>利比里亚</c:v>
                </c:pt>
              </c:strCache>
            </c:strRef>
          </c:tx>
          <c:spPr>
            <a:solidFill>
              <a:schemeClr val="accent2"/>
            </a:solidFill>
            <a:ln>
              <a:noFill/>
            </a:ln>
            <a:effectLst/>
          </c:spPr>
          <c:invertIfNegative val="0"/>
          <c:cat>
            <c:strRef>
              <c:f>周调整!$A$3:$A$25</c:f>
              <c:strCache>
                <c:ptCount val="23"/>
                <c:pt idx="0">
                  <c:v>12周</c:v>
                </c:pt>
                <c:pt idx="1">
                  <c:v>13周</c:v>
                </c:pt>
                <c:pt idx="2">
                  <c:v>14周</c:v>
                </c:pt>
                <c:pt idx="3">
                  <c:v>15周</c:v>
                </c:pt>
                <c:pt idx="4">
                  <c:v>16周</c:v>
                </c:pt>
                <c:pt idx="5">
                  <c:v>17周</c:v>
                </c:pt>
                <c:pt idx="6">
                  <c:v>18周</c:v>
                </c:pt>
                <c:pt idx="7">
                  <c:v>19周</c:v>
                </c:pt>
                <c:pt idx="8">
                  <c:v>20周</c:v>
                </c:pt>
                <c:pt idx="9">
                  <c:v>21周</c:v>
                </c:pt>
                <c:pt idx="10">
                  <c:v>22周</c:v>
                </c:pt>
                <c:pt idx="11">
                  <c:v>23周</c:v>
                </c:pt>
                <c:pt idx="12">
                  <c:v>24周</c:v>
                </c:pt>
                <c:pt idx="13">
                  <c:v>25周</c:v>
                </c:pt>
                <c:pt idx="14">
                  <c:v>26周</c:v>
                </c:pt>
                <c:pt idx="15">
                  <c:v>27周</c:v>
                </c:pt>
                <c:pt idx="16">
                  <c:v>28周</c:v>
                </c:pt>
                <c:pt idx="17">
                  <c:v>29周</c:v>
                </c:pt>
                <c:pt idx="18">
                  <c:v>30周</c:v>
                </c:pt>
                <c:pt idx="19">
                  <c:v>31周</c:v>
                </c:pt>
                <c:pt idx="20">
                  <c:v>32周</c:v>
                </c:pt>
                <c:pt idx="21">
                  <c:v>33周</c:v>
                </c:pt>
                <c:pt idx="22">
                  <c:v>34周</c:v>
                </c:pt>
              </c:strCache>
            </c:strRef>
          </c:cat>
          <c:val>
            <c:numRef>
              <c:f>周调整!$C$3:$C$25</c:f>
              <c:numCache>
                <c:formatCode>General</c:formatCode>
                <c:ptCount val="23"/>
                <c:pt idx="1">
                  <c:v>8</c:v>
                </c:pt>
                <c:pt idx="2">
                  <c:v>10</c:v>
                </c:pt>
                <c:pt idx="3">
                  <c:v>8</c:v>
                </c:pt>
                <c:pt idx="4">
                  <c:v>1</c:v>
                </c:pt>
                <c:pt idx="5">
                  <c:v>8</c:v>
                </c:pt>
                <c:pt idx="9">
                  <c:v>0</c:v>
                </c:pt>
                <c:pt idx="10">
                  <c:v>1</c:v>
                </c:pt>
                <c:pt idx="12">
                  <c:v>0</c:v>
                </c:pt>
                <c:pt idx="13">
                  <c:v>28</c:v>
                </c:pt>
                <c:pt idx="14">
                  <c:v>10</c:v>
                </c:pt>
                <c:pt idx="15">
                  <c:v>64</c:v>
                </c:pt>
                <c:pt idx="16">
                  <c:v>57</c:v>
                </c:pt>
                <c:pt idx="17">
                  <c:v>24</c:v>
                </c:pt>
                <c:pt idx="18">
                  <c:v>53</c:v>
                </c:pt>
                <c:pt idx="19">
                  <c:v>219</c:v>
                </c:pt>
                <c:pt idx="20">
                  <c:v>131</c:v>
                </c:pt>
                <c:pt idx="21">
                  <c:v>235</c:v>
                </c:pt>
                <c:pt idx="22">
                  <c:v>244</c:v>
                </c:pt>
              </c:numCache>
            </c:numRef>
          </c:val>
        </c:ser>
        <c:ser>
          <c:idx val="0"/>
          <c:order val="3"/>
          <c:tx>
            <c:strRef>
              <c:f>周调整!$B$2</c:f>
              <c:strCache>
                <c:ptCount val="1"/>
                <c:pt idx="0">
                  <c:v>几内亚</c:v>
                </c:pt>
              </c:strCache>
            </c:strRef>
          </c:tx>
          <c:spPr>
            <a:solidFill>
              <a:srgbClr val="00B050"/>
            </a:solidFill>
            <a:ln>
              <a:noFill/>
            </a:ln>
            <a:effectLst/>
          </c:spPr>
          <c:invertIfNegative val="0"/>
          <c:cat>
            <c:strRef>
              <c:f>周调整!$A$3:$A$25</c:f>
              <c:strCache>
                <c:ptCount val="23"/>
                <c:pt idx="0">
                  <c:v>12周</c:v>
                </c:pt>
                <c:pt idx="1">
                  <c:v>13周</c:v>
                </c:pt>
                <c:pt idx="2">
                  <c:v>14周</c:v>
                </c:pt>
                <c:pt idx="3">
                  <c:v>15周</c:v>
                </c:pt>
                <c:pt idx="4">
                  <c:v>16周</c:v>
                </c:pt>
                <c:pt idx="5">
                  <c:v>17周</c:v>
                </c:pt>
                <c:pt idx="6">
                  <c:v>18周</c:v>
                </c:pt>
                <c:pt idx="7">
                  <c:v>19周</c:v>
                </c:pt>
                <c:pt idx="8">
                  <c:v>20周</c:v>
                </c:pt>
                <c:pt idx="9">
                  <c:v>21周</c:v>
                </c:pt>
                <c:pt idx="10">
                  <c:v>22周</c:v>
                </c:pt>
                <c:pt idx="11">
                  <c:v>23周</c:v>
                </c:pt>
                <c:pt idx="12">
                  <c:v>24周</c:v>
                </c:pt>
                <c:pt idx="13">
                  <c:v>25周</c:v>
                </c:pt>
                <c:pt idx="14">
                  <c:v>26周</c:v>
                </c:pt>
                <c:pt idx="15">
                  <c:v>27周</c:v>
                </c:pt>
                <c:pt idx="16">
                  <c:v>28周</c:v>
                </c:pt>
                <c:pt idx="17">
                  <c:v>29周</c:v>
                </c:pt>
                <c:pt idx="18">
                  <c:v>30周</c:v>
                </c:pt>
                <c:pt idx="19">
                  <c:v>31周</c:v>
                </c:pt>
                <c:pt idx="20">
                  <c:v>32周</c:v>
                </c:pt>
                <c:pt idx="21">
                  <c:v>33周</c:v>
                </c:pt>
                <c:pt idx="22">
                  <c:v>34周</c:v>
                </c:pt>
              </c:strCache>
            </c:strRef>
          </c:cat>
          <c:val>
            <c:numRef>
              <c:f>周调整!$B$3:$B$25</c:f>
              <c:numCache>
                <c:formatCode>General</c:formatCode>
                <c:ptCount val="23"/>
                <c:pt idx="0">
                  <c:v>49</c:v>
                </c:pt>
                <c:pt idx="1">
                  <c:v>63</c:v>
                </c:pt>
                <c:pt idx="2">
                  <c:v>31</c:v>
                </c:pt>
                <c:pt idx="3">
                  <c:v>15</c:v>
                </c:pt>
                <c:pt idx="4">
                  <c:v>45</c:v>
                </c:pt>
                <c:pt idx="5">
                  <c:v>21</c:v>
                </c:pt>
                <c:pt idx="6">
                  <c:v>7</c:v>
                </c:pt>
                <c:pt idx="7">
                  <c:v>2</c:v>
                </c:pt>
                <c:pt idx="8">
                  <c:v>15</c:v>
                </c:pt>
                <c:pt idx="9">
                  <c:v>10</c:v>
                </c:pt>
                <c:pt idx="10">
                  <c:v>33</c:v>
                </c:pt>
                <c:pt idx="11">
                  <c:v>60</c:v>
                </c:pt>
                <c:pt idx="13">
                  <c:v>39</c:v>
                </c:pt>
                <c:pt idx="15">
                  <c:v>22</c:v>
                </c:pt>
                <c:pt idx="17">
                  <c:v>4</c:v>
                </c:pt>
                <c:pt idx="18">
                  <c:v>17</c:v>
                </c:pt>
                <c:pt idx="19">
                  <c:v>58</c:v>
                </c:pt>
                <c:pt idx="20">
                  <c:v>21</c:v>
                </c:pt>
                <c:pt idx="21">
                  <c:v>37</c:v>
                </c:pt>
                <c:pt idx="22">
                  <c:v>88</c:v>
                </c:pt>
              </c:numCache>
            </c:numRef>
          </c:val>
        </c:ser>
        <c:dLbls>
          <c:showLegendKey val="0"/>
          <c:showVal val="0"/>
          <c:showCatName val="0"/>
          <c:showSerName val="0"/>
          <c:showPercent val="0"/>
          <c:showBubbleSize val="0"/>
        </c:dLbls>
        <c:gapWidth val="0"/>
        <c:overlap val="100"/>
        <c:axId val="141460608"/>
        <c:axId val="141462144"/>
      </c:barChart>
      <c:catAx>
        <c:axId val="141460608"/>
        <c:scaling>
          <c:orientation val="minMax"/>
        </c:scaling>
        <c:delete val="0"/>
        <c:axPos val="b"/>
        <c:numFmt formatCode="General" sourceLinked="1"/>
        <c:majorTickMark val="out"/>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zh-CN"/>
          </a:p>
        </c:txPr>
        <c:crossAx val="141462144"/>
        <c:crosses val="autoZero"/>
        <c:auto val="1"/>
        <c:lblAlgn val="ctr"/>
        <c:lblOffset val="100"/>
        <c:noMultiLvlLbl val="0"/>
      </c:catAx>
      <c:valAx>
        <c:axId val="141462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zh-CN"/>
                  <a:t>报告病例数</a:t>
                </a:r>
              </a:p>
            </c:rich>
          </c:tx>
          <c:layout>
            <c:manualLayout>
              <c:xMode val="edge"/>
              <c:yMode val="edge"/>
              <c:x val="8.6635774055349567E-3"/>
              <c:y val="0.35033637453690636"/>
            </c:manualLayout>
          </c:layout>
          <c:overlay val="0"/>
          <c:spPr>
            <a:noFill/>
            <a:ln>
              <a:noFill/>
            </a:ln>
            <a:effectLst/>
          </c:spPr>
        </c:title>
        <c:numFmt formatCode="General" sourceLinked="1"/>
        <c:majorTickMark val="out"/>
        <c:minorTickMark val="none"/>
        <c:tickLblPos val="nextTo"/>
        <c:spPr>
          <a:noFill/>
          <a:ln w="25400">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zh-CN"/>
          </a:p>
        </c:txPr>
        <c:crossAx val="141460608"/>
        <c:crosses val="autoZero"/>
        <c:crossBetween val="between"/>
      </c:valAx>
      <c:spPr>
        <a:noFill/>
        <a:ln>
          <a:noFill/>
        </a:ln>
        <a:effectLst/>
      </c:spPr>
    </c:plotArea>
    <c:legend>
      <c:legendPos val="r"/>
      <c:layout>
        <c:manualLayout>
          <c:xMode val="edge"/>
          <c:yMode val="edge"/>
          <c:x val="0.17760343919006025"/>
          <c:y val="2.1179827437696683E-3"/>
          <c:w val="0.2781195434613028"/>
          <c:h val="0.1908984165961901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sz="1400" b="1">
          <a:solidFill>
            <a:schemeClr val="tx1"/>
          </a:solidFill>
        </a:defRPr>
      </a:pPr>
      <a:endParaRPr lang="zh-CN"/>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0.13703</cdr:x>
      <cdr:y>0.32179</cdr:y>
    </cdr:from>
    <cdr:to>
      <cdr:x>0.65745</cdr:x>
      <cdr:y>0.76749</cdr:y>
    </cdr:to>
    <cdr:grpSp>
      <cdr:nvGrpSpPr>
        <cdr:cNvPr id="2" name="组合 1"/>
        <cdr:cNvGrpSpPr/>
      </cdr:nvGrpSpPr>
      <cdr:grpSpPr>
        <a:xfrm xmlns:a="http://schemas.openxmlformats.org/drawingml/2006/main">
          <a:off x="1153236" y="1440166"/>
          <a:ext cx="4379820" cy="1994724"/>
          <a:chOff x="845035" y="917746"/>
          <a:chExt cx="1917727" cy="1214161"/>
        </a:xfrm>
      </cdr:grpSpPr>
      <cdr:sp macro="" textlink="">
        <cdr:nvSpPr>
          <cdr:cNvPr id="3" name="圆角矩形 2"/>
          <cdr:cNvSpPr/>
        </cdr:nvSpPr>
        <cdr:spPr>
          <a:xfrm xmlns:a="http://schemas.openxmlformats.org/drawingml/2006/main">
            <a:off x="1054012" y="917750"/>
            <a:ext cx="151152" cy="1214157"/>
          </a:xfrm>
          <a:prstGeom xmlns:a="http://schemas.openxmlformats.org/drawingml/2006/main" prst="roundRect">
            <a:avLst>
              <a:gd name="adj" fmla="val 0"/>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eaVert" wrap="square">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altLang="zh-CN" sz="1400" b="1" kern="500" spc="-100" baseline="0" dirty="0" smtClean="0">
                <a:solidFill>
                  <a:srgbClr val="FF0000"/>
                </a:solidFill>
              </a:rPr>
              <a:t>WHO</a:t>
            </a:r>
            <a:r>
              <a:rPr lang="zh-CN" altLang="en-US" sz="1400" b="1" kern="500" spc="-100" baseline="0" dirty="0" smtClean="0">
                <a:solidFill>
                  <a:srgbClr val="FF0000"/>
                </a:solidFill>
              </a:rPr>
              <a:t>启动</a:t>
            </a:r>
            <a:r>
              <a:rPr lang="zh-CN" altLang="en-US" sz="1400" b="1" kern="500" spc="-100" baseline="0" dirty="0">
                <a:solidFill>
                  <a:srgbClr val="FF0000"/>
                </a:solidFill>
              </a:rPr>
              <a:t>暴发应急响应</a:t>
            </a:r>
          </a:p>
        </cdr:txBody>
      </cdr:sp>
      <cdr:cxnSp macro="">
        <cdr:nvCxnSpPr>
          <cdr:cNvPr id="4" name="直接连接符 3"/>
          <cdr:cNvCxnSpPr/>
        </cdr:nvCxnSpPr>
        <cdr:spPr>
          <a:xfrm xmlns:a="http://schemas.openxmlformats.org/drawingml/2006/main" flipH="1" flipV="1">
            <a:off x="1047519" y="917746"/>
            <a:ext cx="4838" cy="1199482"/>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nvGrpSpPr>
          <cdr:cNvPr id="5" name="组合 4"/>
          <cdr:cNvGrpSpPr/>
        </cdr:nvGrpSpPr>
        <cdr:grpSpPr>
          <a:xfrm xmlns:a="http://schemas.openxmlformats.org/drawingml/2006/main">
            <a:off x="845035" y="1058238"/>
            <a:ext cx="154370" cy="918284"/>
            <a:chOff x="911006" y="1106774"/>
            <a:chExt cx="98482" cy="1029210"/>
          </a:xfrm>
        </cdr:grpSpPr>
        <cdr:sp macro="" textlink="">
          <cdr:nvSpPr>
            <cdr:cNvPr id="12" name="圆角矩形 11"/>
            <cdr:cNvSpPr/>
          </cdr:nvSpPr>
          <cdr:spPr>
            <a:xfrm xmlns:a="http://schemas.openxmlformats.org/drawingml/2006/main">
              <a:off x="911006" y="1106774"/>
              <a:ext cx="98482" cy="728772"/>
            </a:xfrm>
            <a:prstGeom xmlns:a="http://schemas.openxmlformats.org/drawingml/2006/main" prst="roundRect">
              <a:avLst>
                <a:gd name="adj" fmla="val 0"/>
              </a:avLst>
            </a:prstGeom>
            <a:solidFill xmlns:a="http://schemas.openxmlformats.org/drawingml/2006/main">
              <a:srgbClr val="FFC000"/>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eaVert" wrap="square">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zh-CN" altLang="en-US" sz="1400" b="1" dirty="0">
                  <a:solidFill>
                    <a:schemeClr val="tx1"/>
                  </a:solidFill>
                </a:rPr>
                <a:t>实验室确认</a:t>
              </a:r>
            </a:p>
          </cdr:txBody>
        </cdr:sp>
        <cdr:cxnSp macro="">
          <cdr:nvCxnSpPr>
            <cdr:cNvPr id="13" name="直接箭头连接符 12"/>
            <cdr:cNvCxnSpPr/>
          </cdr:nvCxnSpPr>
          <cdr:spPr>
            <a:xfrm xmlns:a="http://schemas.openxmlformats.org/drawingml/2006/main" flipH="1">
              <a:off x="960605" y="1835797"/>
              <a:ext cx="0" cy="300187"/>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grpSp>
        <cdr:nvGrpSpPr>
          <cdr:cNvPr id="6" name="组合 5"/>
          <cdr:cNvGrpSpPr/>
        </cdr:nvGrpSpPr>
        <cdr:grpSpPr>
          <a:xfrm xmlns:a="http://schemas.openxmlformats.org/drawingml/2006/main">
            <a:off x="1892267" y="1443713"/>
            <a:ext cx="663176" cy="313516"/>
            <a:chOff x="1927184" y="1402444"/>
            <a:chExt cx="663196" cy="313513"/>
          </a:xfrm>
        </cdr:grpSpPr>
        <cdr:sp macro="" textlink="">
          <cdr:nvSpPr>
            <cdr:cNvPr id="10" name="圆角矩形 9"/>
            <cdr:cNvSpPr/>
          </cdr:nvSpPr>
          <cdr:spPr>
            <a:xfrm xmlns:a="http://schemas.openxmlformats.org/drawingml/2006/main">
              <a:off x="1927184" y="1402444"/>
              <a:ext cx="423626" cy="313513"/>
            </a:xfrm>
            <a:prstGeom xmlns:a="http://schemas.openxmlformats.org/drawingml/2006/main" prst="roundRect">
              <a:avLst>
                <a:gd name="adj" fmla="val 0"/>
              </a:avLst>
            </a:prstGeom>
            <a:solidFill xmlns:a="http://schemas.openxmlformats.org/drawingml/2006/main">
              <a:srgbClr val="FFC000"/>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zh-CN" altLang="en-US" sz="1400" b="1" dirty="0">
                  <a:solidFill>
                    <a:schemeClr val="tx1"/>
                  </a:solidFill>
                </a:rPr>
                <a:t>塞拉利昂出现暴发</a:t>
              </a:r>
            </a:p>
          </cdr:txBody>
        </cdr:sp>
        <cdr:cxnSp macro="">
          <cdr:nvCxnSpPr>
            <cdr:cNvPr id="11" name="直接箭头连接符 10"/>
            <cdr:cNvCxnSpPr/>
          </cdr:nvCxnSpPr>
          <cdr:spPr>
            <a:xfrm xmlns:a="http://schemas.openxmlformats.org/drawingml/2006/main">
              <a:off x="2590380" y="1437851"/>
              <a:ext cx="0" cy="247648"/>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grpSp>
        <cdr:nvGrpSpPr>
          <cdr:cNvPr id="7" name="组合 6"/>
          <cdr:cNvGrpSpPr/>
        </cdr:nvGrpSpPr>
        <cdr:grpSpPr>
          <a:xfrm xmlns:a="http://schemas.openxmlformats.org/drawingml/2006/main">
            <a:off x="2146061" y="1211285"/>
            <a:ext cx="616701" cy="790132"/>
            <a:chOff x="1682481" y="1424010"/>
            <a:chExt cx="616720" cy="790154"/>
          </a:xfrm>
        </cdr:grpSpPr>
        <cdr:sp macro="" textlink="">
          <cdr:nvSpPr>
            <cdr:cNvPr id="8" name="圆角矩形 7"/>
            <cdr:cNvSpPr/>
          </cdr:nvSpPr>
          <cdr:spPr>
            <a:xfrm xmlns:a="http://schemas.openxmlformats.org/drawingml/2006/main">
              <a:off x="1880060" y="1424010"/>
              <a:ext cx="419141" cy="306103"/>
            </a:xfrm>
            <a:prstGeom xmlns:a="http://schemas.openxmlformats.org/drawingml/2006/main" prst="roundRect">
              <a:avLst>
                <a:gd name="adj" fmla="val 0"/>
              </a:avLst>
            </a:prstGeom>
            <a:solidFill xmlns:a="http://schemas.openxmlformats.org/drawingml/2006/main">
              <a:srgbClr val="FFC000"/>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zh-CN" altLang="en-US" sz="1400" b="1" dirty="0" smtClean="0">
                  <a:solidFill>
                    <a:schemeClr val="tx1"/>
                  </a:solidFill>
                </a:rPr>
                <a:t>利比里亚再现</a:t>
              </a:r>
              <a:r>
                <a:rPr lang="zh-CN" altLang="en-US" sz="1400" b="1" dirty="0">
                  <a:solidFill>
                    <a:schemeClr val="tx1"/>
                  </a:solidFill>
                </a:rPr>
                <a:t>暴发</a:t>
              </a:r>
            </a:p>
          </cdr:txBody>
        </cdr:sp>
        <cdr:cxnSp macro="">
          <cdr:nvCxnSpPr>
            <cdr:cNvPr id="9" name="直接箭头连接符 8"/>
            <cdr:cNvCxnSpPr/>
          </cdr:nvCxnSpPr>
          <cdr:spPr>
            <a:xfrm xmlns:a="http://schemas.openxmlformats.org/drawingml/2006/main">
              <a:off x="1682481" y="1966507"/>
              <a:ext cx="0" cy="247657"/>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grpSp>
  </cdr:relSizeAnchor>
  <cdr:relSizeAnchor xmlns:cdr="http://schemas.openxmlformats.org/drawingml/2006/chartDrawing">
    <cdr:from>
      <cdr:x>0.84994</cdr:x>
      <cdr:y>0.01609</cdr:y>
    </cdr:from>
    <cdr:to>
      <cdr:x>0.89469</cdr:x>
      <cdr:y>0.47977</cdr:y>
    </cdr:to>
    <cdr:grpSp>
      <cdr:nvGrpSpPr>
        <cdr:cNvPr id="21" name="组合 20"/>
        <cdr:cNvGrpSpPr/>
      </cdr:nvGrpSpPr>
      <cdr:grpSpPr>
        <a:xfrm xmlns:a="http://schemas.openxmlformats.org/drawingml/2006/main">
          <a:off x="7153040" y="72011"/>
          <a:ext cx="376613" cy="2075192"/>
          <a:chOff x="4140180" y="758820"/>
          <a:chExt cx="434980" cy="2294116"/>
        </a:xfrm>
      </cdr:grpSpPr>
      <cdr:cxnSp macro="">
        <cdr:nvCxnSpPr>
          <cdr:cNvPr id="17" name="直接连接符 16"/>
          <cdr:cNvCxnSpPr/>
        </cdr:nvCxnSpPr>
        <cdr:spPr>
          <a:xfrm xmlns:a="http://schemas.openxmlformats.org/drawingml/2006/main">
            <a:off x="4212854" y="820687"/>
            <a:ext cx="12372" cy="2210037"/>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18" name="圆角矩形 17"/>
          <cdr:cNvSpPr/>
        </cdr:nvSpPr>
        <cdr:spPr>
          <a:xfrm xmlns:a="http://schemas.openxmlformats.org/drawingml/2006/main">
            <a:off x="4140180" y="758820"/>
            <a:ext cx="434980" cy="2294116"/>
          </a:xfrm>
          <a:prstGeom xmlns:a="http://schemas.openxmlformats.org/drawingml/2006/main" prst="roundRect">
            <a:avLst>
              <a:gd name="adj" fmla="val 0"/>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zh-CN" altLang="en-US" sz="1400" b="1" kern="500" spc="-100" baseline="0" dirty="0">
                <a:solidFill>
                  <a:srgbClr val="FF0000"/>
                </a:solidFill>
              </a:rPr>
              <a:t>世卫宣布</a:t>
            </a:r>
            <a:r>
              <a:rPr lang="en-US" altLang="zh-CN" sz="1400" b="1" kern="500" spc="-100" baseline="0" dirty="0" smtClean="0">
                <a:solidFill>
                  <a:srgbClr val="FF0000"/>
                </a:solidFill>
              </a:rPr>
              <a:t>PHE</a:t>
            </a:r>
          </a:p>
          <a:p xmlns:a="http://schemas.openxmlformats.org/drawingml/2006/main">
            <a:r>
              <a:rPr lang="en-US" altLang="zh-CN" sz="1400" b="1" kern="500" spc="-100" baseline="0" dirty="0" smtClean="0">
                <a:solidFill>
                  <a:srgbClr val="FF0000"/>
                </a:solidFill>
              </a:rPr>
              <a:t>I</a:t>
            </a:r>
          </a:p>
          <a:p xmlns:a="http://schemas.openxmlformats.org/drawingml/2006/main">
            <a:r>
              <a:rPr lang="en-US" altLang="zh-CN" sz="1400" b="1" kern="500" spc="-100" baseline="0" dirty="0" smtClean="0">
                <a:solidFill>
                  <a:srgbClr val="FF0000"/>
                </a:solidFill>
              </a:rPr>
              <a:t>C</a:t>
            </a:r>
            <a:endParaRPr lang="zh-CN" altLang="en-US" sz="1400" b="1" kern="500" spc="-100" baseline="0" dirty="0">
              <a:solidFill>
                <a:srgbClr val="FF0000"/>
              </a:solidFill>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476185-0FF4-46CF-BD02-2E9E3B4571DE}" type="datetime1">
              <a:rPr lang="zh-CN" altLang="en-US" smtClean="0"/>
              <a:pPr/>
              <a:t>2014/9/3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9CD6EA-68B6-4024-8C29-06E083B2BFD3}" type="slidenum">
              <a:rPr lang="zh-CN" altLang="en-US" smtClean="0"/>
              <a:pPr/>
              <a:t>‹#›</a:t>
            </a:fld>
            <a:endParaRPr lang="zh-CN" altLang="en-US"/>
          </a:p>
        </p:txBody>
      </p:sp>
    </p:spTree>
    <p:extLst>
      <p:ext uri="{BB962C8B-B14F-4D97-AF65-F5344CB8AC3E}">
        <p14:creationId xmlns:p14="http://schemas.microsoft.com/office/powerpoint/2010/main" val="380168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FBEE4A-1B48-4A4E-8772-20877AF535F3}" type="datetime1">
              <a:rPr lang="zh-CN" altLang="en-US" smtClean="0"/>
              <a:pPr/>
              <a:t>2014/9/3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9117C5-25B6-4AB3-A652-F407BB62496E}" type="slidenum">
              <a:rPr lang="zh-CN" altLang="en-US" smtClean="0"/>
              <a:pPr/>
              <a:t>‹#›</a:t>
            </a:fld>
            <a:endParaRPr lang="zh-CN" altLang="en-US"/>
          </a:p>
        </p:txBody>
      </p:sp>
    </p:spTree>
    <p:extLst>
      <p:ext uri="{BB962C8B-B14F-4D97-AF65-F5344CB8AC3E}">
        <p14:creationId xmlns:p14="http://schemas.microsoft.com/office/powerpoint/2010/main" val="28998517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9117C5-25B6-4AB3-A652-F407BB62496E}" type="slidenum">
              <a:rPr lang="zh-CN" altLang="en-US" smtClean="0"/>
              <a:pPr/>
              <a:t>5</a:t>
            </a:fld>
            <a:endParaRPr lang="zh-CN" altLang="en-US"/>
          </a:p>
        </p:txBody>
      </p:sp>
    </p:spTree>
    <p:extLst>
      <p:ext uri="{BB962C8B-B14F-4D97-AF65-F5344CB8AC3E}">
        <p14:creationId xmlns:p14="http://schemas.microsoft.com/office/powerpoint/2010/main" val="2884652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按新三版</a:t>
            </a:r>
            <a:endParaRPr lang="zh-CN" altLang="en-US" dirty="0"/>
          </a:p>
        </p:txBody>
      </p:sp>
      <p:sp>
        <p:nvSpPr>
          <p:cNvPr id="4" name="灯片编号占位符 3"/>
          <p:cNvSpPr>
            <a:spLocks noGrp="1"/>
          </p:cNvSpPr>
          <p:nvPr>
            <p:ph type="sldNum" sz="quarter" idx="10"/>
          </p:nvPr>
        </p:nvSpPr>
        <p:spPr/>
        <p:txBody>
          <a:bodyPr/>
          <a:lstStyle/>
          <a:p>
            <a:fld id="{039117C5-25B6-4AB3-A652-F407BB62496E}" type="slidenum">
              <a:rPr lang="zh-CN" altLang="en-US" smtClean="0"/>
              <a:pPr/>
              <a:t>26</a:t>
            </a:fld>
            <a:endParaRPr lang="zh-CN" altLang="en-US"/>
          </a:p>
        </p:txBody>
      </p:sp>
    </p:spTree>
    <p:extLst>
      <p:ext uri="{BB962C8B-B14F-4D97-AF65-F5344CB8AC3E}">
        <p14:creationId xmlns:p14="http://schemas.microsoft.com/office/powerpoint/2010/main" val="4020764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加不同场景，分别写防护要求（院感控制，）；医用一次性防护服，是否就具备防渗漏功能？</a:t>
            </a:r>
            <a:endParaRPr lang="zh-CN" altLang="en-US" dirty="0"/>
          </a:p>
        </p:txBody>
      </p:sp>
      <p:sp>
        <p:nvSpPr>
          <p:cNvPr id="4" name="灯片编号占位符 3"/>
          <p:cNvSpPr>
            <a:spLocks noGrp="1"/>
          </p:cNvSpPr>
          <p:nvPr>
            <p:ph type="sldNum" sz="quarter" idx="10"/>
          </p:nvPr>
        </p:nvSpPr>
        <p:spPr/>
        <p:txBody>
          <a:bodyPr/>
          <a:lstStyle/>
          <a:p>
            <a:fld id="{039117C5-25B6-4AB3-A652-F407BB62496E}" type="slidenum">
              <a:rPr lang="zh-CN" altLang="en-US" smtClean="0"/>
              <a:pPr/>
              <a:t>35</a:t>
            </a:fld>
            <a:endParaRPr lang="zh-CN" altLang="en-US"/>
          </a:p>
        </p:txBody>
      </p:sp>
    </p:spTree>
    <p:extLst>
      <p:ext uri="{BB962C8B-B14F-4D97-AF65-F5344CB8AC3E}">
        <p14:creationId xmlns:p14="http://schemas.microsoft.com/office/powerpoint/2010/main" val="410219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9117C5-25B6-4AB3-A652-F407BB62496E}" type="slidenum">
              <a:rPr lang="zh-CN" altLang="en-US" smtClean="0"/>
              <a:pPr/>
              <a:t>6</a:t>
            </a:fld>
            <a:endParaRPr lang="zh-CN" altLang="en-US"/>
          </a:p>
        </p:txBody>
      </p:sp>
    </p:spTree>
    <p:extLst>
      <p:ext uri="{BB962C8B-B14F-4D97-AF65-F5344CB8AC3E}">
        <p14:creationId xmlns:p14="http://schemas.microsoft.com/office/powerpoint/2010/main" val="336182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WHOI</a:t>
            </a:r>
            <a:r>
              <a:rPr lang="zh-CN" altLang="en-US" dirty="0" smtClean="0"/>
              <a:t>启动</a:t>
            </a:r>
            <a:endParaRPr lang="zh-CN" altLang="en-US" dirty="0"/>
          </a:p>
        </p:txBody>
      </p:sp>
      <p:sp>
        <p:nvSpPr>
          <p:cNvPr id="4" name="灯片编号占位符 3"/>
          <p:cNvSpPr>
            <a:spLocks noGrp="1"/>
          </p:cNvSpPr>
          <p:nvPr>
            <p:ph type="sldNum" sz="quarter" idx="10"/>
          </p:nvPr>
        </p:nvSpPr>
        <p:spPr/>
        <p:txBody>
          <a:bodyPr/>
          <a:lstStyle/>
          <a:p>
            <a:fld id="{039117C5-25B6-4AB3-A652-F407BB62496E}" type="slidenum">
              <a:rPr lang="zh-CN" altLang="en-US" smtClean="0"/>
              <a:pPr/>
              <a:t>7</a:t>
            </a:fld>
            <a:endParaRPr lang="zh-CN" altLang="en-US"/>
          </a:p>
        </p:txBody>
      </p:sp>
    </p:spTree>
    <p:extLst>
      <p:ext uri="{BB962C8B-B14F-4D97-AF65-F5344CB8AC3E}">
        <p14:creationId xmlns:p14="http://schemas.microsoft.com/office/powerpoint/2010/main" val="336182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9117C5-25B6-4AB3-A652-F407BB62496E}" type="slidenum">
              <a:rPr lang="zh-CN" altLang="en-US" smtClean="0"/>
              <a:pPr/>
              <a:t>8</a:t>
            </a:fld>
            <a:endParaRPr lang="zh-CN" altLang="en-US"/>
          </a:p>
        </p:txBody>
      </p:sp>
    </p:spTree>
    <p:extLst>
      <p:ext uri="{BB962C8B-B14F-4D97-AF65-F5344CB8AC3E}">
        <p14:creationId xmlns:p14="http://schemas.microsoft.com/office/powerpoint/2010/main" val="1325770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六种力量解释</a:t>
            </a:r>
            <a:endParaRPr lang="zh-CN" altLang="en-US" dirty="0"/>
          </a:p>
        </p:txBody>
      </p:sp>
      <p:sp>
        <p:nvSpPr>
          <p:cNvPr id="4" name="灯片编号占位符 3"/>
          <p:cNvSpPr>
            <a:spLocks noGrp="1"/>
          </p:cNvSpPr>
          <p:nvPr>
            <p:ph type="sldNum" sz="quarter" idx="10"/>
          </p:nvPr>
        </p:nvSpPr>
        <p:spPr/>
        <p:txBody>
          <a:bodyPr/>
          <a:lstStyle/>
          <a:p>
            <a:fld id="{039117C5-25B6-4AB3-A652-F407BB62496E}" type="slidenum">
              <a:rPr lang="zh-CN" altLang="en-US" smtClean="0"/>
              <a:pPr/>
              <a:t>9</a:t>
            </a:fld>
            <a:endParaRPr lang="zh-CN" altLang="en-US"/>
          </a:p>
        </p:txBody>
      </p:sp>
    </p:spTree>
    <p:extLst>
      <p:ext uri="{BB962C8B-B14F-4D97-AF65-F5344CB8AC3E}">
        <p14:creationId xmlns:p14="http://schemas.microsoft.com/office/powerpoint/2010/main" val="1292608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9117C5-25B6-4AB3-A652-F407BB62496E}" type="slidenum">
              <a:rPr lang="zh-CN" altLang="en-US" smtClean="0"/>
              <a:pPr/>
              <a:t>12</a:t>
            </a:fld>
            <a:endParaRPr lang="zh-CN" altLang="en-US"/>
          </a:p>
        </p:txBody>
      </p:sp>
    </p:spTree>
    <p:extLst>
      <p:ext uri="{BB962C8B-B14F-4D97-AF65-F5344CB8AC3E}">
        <p14:creationId xmlns:p14="http://schemas.microsoft.com/office/powerpoint/2010/main" val="2850866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05149" eaLnBrk="0" hangingPunct="0">
              <a:defRPr>
                <a:solidFill>
                  <a:schemeClr val="tx1"/>
                </a:solidFill>
                <a:latin typeface="Arial" pitchFamily="34" charset="0"/>
                <a:cs typeface="Arial" pitchFamily="34" charset="0"/>
              </a:defRPr>
            </a:lvl1pPr>
            <a:lvl2pPr marL="720424" indent="-277086" defTabSz="905149" eaLnBrk="0" hangingPunct="0">
              <a:defRPr>
                <a:solidFill>
                  <a:schemeClr val="tx1"/>
                </a:solidFill>
                <a:latin typeface="Arial" pitchFamily="34" charset="0"/>
                <a:cs typeface="Arial" pitchFamily="34" charset="0"/>
              </a:defRPr>
            </a:lvl2pPr>
            <a:lvl3pPr marL="1108345" indent="-221669" defTabSz="905149" eaLnBrk="0" hangingPunct="0">
              <a:defRPr>
                <a:solidFill>
                  <a:schemeClr val="tx1"/>
                </a:solidFill>
                <a:latin typeface="Arial" pitchFamily="34" charset="0"/>
                <a:cs typeface="Arial" pitchFamily="34" charset="0"/>
              </a:defRPr>
            </a:lvl3pPr>
            <a:lvl4pPr marL="1551684" indent="-221669" defTabSz="905149" eaLnBrk="0" hangingPunct="0">
              <a:defRPr>
                <a:solidFill>
                  <a:schemeClr val="tx1"/>
                </a:solidFill>
                <a:latin typeface="Arial" pitchFamily="34" charset="0"/>
                <a:cs typeface="Arial" pitchFamily="34" charset="0"/>
              </a:defRPr>
            </a:lvl4pPr>
            <a:lvl5pPr marL="1995021" indent="-221669" defTabSz="905149" eaLnBrk="0" hangingPunct="0">
              <a:defRPr>
                <a:solidFill>
                  <a:schemeClr val="tx1"/>
                </a:solidFill>
                <a:latin typeface="Arial" pitchFamily="34" charset="0"/>
                <a:cs typeface="Arial" pitchFamily="34" charset="0"/>
              </a:defRPr>
            </a:lvl5pPr>
            <a:lvl6pPr marL="2438360" indent="-221669" defTabSz="905149" eaLnBrk="0" fontAlgn="base" hangingPunct="0">
              <a:spcBef>
                <a:spcPct val="0"/>
              </a:spcBef>
              <a:spcAft>
                <a:spcPct val="0"/>
              </a:spcAft>
              <a:defRPr>
                <a:solidFill>
                  <a:schemeClr val="tx1"/>
                </a:solidFill>
                <a:latin typeface="Arial" pitchFamily="34" charset="0"/>
                <a:cs typeface="Arial" pitchFamily="34" charset="0"/>
              </a:defRPr>
            </a:lvl6pPr>
            <a:lvl7pPr marL="2881698" indent="-221669" defTabSz="905149" eaLnBrk="0" fontAlgn="base" hangingPunct="0">
              <a:spcBef>
                <a:spcPct val="0"/>
              </a:spcBef>
              <a:spcAft>
                <a:spcPct val="0"/>
              </a:spcAft>
              <a:defRPr>
                <a:solidFill>
                  <a:schemeClr val="tx1"/>
                </a:solidFill>
                <a:latin typeface="Arial" pitchFamily="34" charset="0"/>
                <a:cs typeface="Arial" pitchFamily="34" charset="0"/>
              </a:defRPr>
            </a:lvl7pPr>
            <a:lvl8pPr marL="3325036" indent="-221669" defTabSz="905149" eaLnBrk="0" fontAlgn="base" hangingPunct="0">
              <a:spcBef>
                <a:spcPct val="0"/>
              </a:spcBef>
              <a:spcAft>
                <a:spcPct val="0"/>
              </a:spcAft>
              <a:defRPr>
                <a:solidFill>
                  <a:schemeClr val="tx1"/>
                </a:solidFill>
                <a:latin typeface="Arial" pitchFamily="34" charset="0"/>
                <a:cs typeface="Arial" pitchFamily="34" charset="0"/>
              </a:defRPr>
            </a:lvl8pPr>
            <a:lvl9pPr marL="3768374" indent="-221669" defTabSz="90514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2B1A828-676E-44BB-96AE-CECDC68A91A4}" type="slidenum">
              <a:rPr lang="en-US"/>
              <a:pPr eaLnBrk="1" hangingPunct="1"/>
              <a:t>13</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fr-FR" dirty="0" smtClean="0">
                <a:latin typeface="Arial" pitchFamily="34" charset="0"/>
                <a:cs typeface="Arial" pitchFamily="34" charset="0"/>
              </a:rPr>
              <a:t>Figure 2. Hypothèses sur la transmission du virus Ebola à l'interface homme-animal</a:t>
            </a:r>
          </a:p>
        </p:txBody>
      </p:sp>
      <p:sp>
        <p:nvSpPr>
          <p:cNvPr id="2" name="Date Placeholder 1"/>
          <p:cNvSpPr>
            <a:spLocks noGrp="1"/>
          </p:cNvSpPr>
          <p:nvPr>
            <p:ph type="dt" idx="10"/>
          </p:nvPr>
        </p:nvSpPr>
        <p:spPr/>
        <p:txBody>
          <a:bodyPr/>
          <a:lstStyle/>
          <a:p>
            <a:pPr>
              <a:defRPr/>
            </a:pPr>
            <a:fld id="{EDE40600-8CF7-4CFC-9532-DC77D660662E}" type="datetime1">
              <a:rPr lang="en-US" smtClean="0"/>
              <a:pPr>
                <a:defRPr/>
              </a:pPr>
              <a:t>9/3/2014</a:t>
            </a:fld>
            <a:endParaRPr lang="en-GB"/>
          </a:p>
        </p:txBody>
      </p:sp>
    </p:spTree>
    <p:extLst>
      <p:ext uri="{BB962C8B-B14F-4D97-AF65-F5344CB8AC3E}">
        <p14:creationId xmlns:p14="http://schemas.microsoft.com/office/powerpoint/2010/main" val="2164494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100" b="0" dirty="0"/>
          </a:p>
        </p:txBody>
      </p:sp>
      <p:sp>
        <p:nvSpPr>
          <p:cNvPr id="4" name="灯片编号占位符 3"/>
          <p:cNvSpPr>
            <a:spLocks noGrp="1"/>
          </p:cNvSpPr>
          <p:nvPr>
            <p:ph type="sldNum" sz="quarter" idx="10"/>
          </p:nvPr>
        </p:nvSpPr>
        <p:spPr/>
        <p:txBody>
          <a:bodyPr/>
          <a:lstStyle/>
          <a:p>
            <a:fld id="{039117C5-25B6-4AB3-A652-F407BB62496E}" type="slidenum">
              <a:rPr lang="zh-CN" altLang="en-US" smtClean="0"/>
              <a:pPr/>
              <a:t>16</a:t>
            </a:fld>
            <a:endParaRPr lang="zh-CN" altLang="en-US"/>
          </a:p>
        </p:txBody>
      </p:sp>
    </p:spTree>
    <p:extLst>
      <p:ext uri="{BB962C8B-B14F-4D97-AF65-F5344CB8AC3E}">
        <p14:creationId xmlns:p14="http://schemas.microsoft.com/office/powerpoint/2010/main" val="384682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改</a:t>
            </a:r>
            <a:endParaRPr lang="en-US" altLang="zh-CN" dirty="0" smtClean="0"/>
          </a:p>
        </p:txBody>
      </p:sp>
      <p:sp>
        <p:nvSpPr>
          <p:cNvPr id="4" name="灯片编号占位符 3"/>
          <p:cNvSpPr>
            <a:spLocks noGrp="1"/>
          </p:cNvSpPr>
          <p:nvPr>
            <p:ph type="sldNum" sz="quarter" idx="10"/>
          </p:nvPr>
        </p:nvSpPr>
        <p:spPr/>
        <p:txBody>
          <a:bodyPr/>
          <a:lstStyle/>
          <a:p>
            <a:fld id="{039117C5-25B6-4AB3-A652-F407BB62496E}" type="slidenum">
              <a:rPr lang="zh-CN" altLang="en-US" smtClean="0"/>
              <a:pPr/>
              <a:t>18</a:t>
            </a:fld>
            <a:endParaRPr lang="zh-CN" altLang="en-US"/>
          </a:p>
        </p:txBody>
      </p:sp>
    </p:spTree>
    <p:extLst>
      <p:ext uri="{BB962C8B-B14F-4D97-AF65-F5344CB8AC3E}">
        <p14:creationId xmlns:p14="http://schemas.microsoft.com/office/powerpoint/2010/main" val="2445039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C0400375-1D3B-4E56-A72E-0E3325099A23}" type="datetime1">
              <a:rPr lang="zh-CN" altLang="en-US" smtClean="0"/>
              <a:pPr/>
              <a:t>2014/9/3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231CB911-2066-4397-A15F-96E65C73650C}" type="slidenum">
              <a:rPr lang="zh-CN" altLang="en-US" smtClean="0"/>
              <a:pPr/>
              <a:t>‹#›</a:t>
            </a:fld>
            <a:endParaRPr lang="zh-CN" altLang="en-US"/>
          </a:p>
        </p:txBody>
      </p:sp>
    </p:spTree>
    <p:extLst>
      <p:ext uri="{BB962C8B-B14F-4D97-AF65-F5344CB8AC3E}">
        <p14:creationId xmlns:p14="http://schemas.microsoft.com/office/powerpoint/2010/main" val="41263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03972883-9993-4430-8F31-A7F15BECAD90}" type="datetime1">
              <a:rPr lang="zh-CN" altLang="en-US" smtClean="0"/>
              <a:pPr/>
              <a:t>2014/9/3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231CB911-2066-4397-A15F-96E65C73650C}" type="slidenum">
              <a:rPr lang="zh-CN" altLang="en-US" smtClean="0"/>
              <a:pPr/>
              <a:t>‹#›</a:t>
            </a:fld>
            <a:endParaRPr lang="zh-CN" altLang="en-US"/>
          </a:p>
        </p:txBody>
      </p:sp>
    </p:spTree>
    <p:extLst>
      <p:ext uri="{BB962C8B-B14F-4D97-AF65-F5344CB8AC3E}">
        <p14:creationId xmlns:p14="http://schemas.microsoft.com/office/powerpoint/2010/main" val="1275969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42EB24B1-F800-4E7E-8C5D-DD32855A983E}" type="datetime1">
              <a:rPr lang="zh-CN" altLang="en-US" smtClean="0"/>
              <a:pPr/>
              <a:t>2014/9/3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231CB911-2066-4397-A15F-96E65C73650C}" type="slidenum">
              <a:rPr lang="zh-CN" altLang="en-US" smtClean="0"/>
              <a:pPr/>
              <a:t>‹#›</a:t>
            </a:fld>
            <a:endParaRPr lang="zh-CN" altLang="en-US"/>
          </a:p>
        </p:txBody>
      </p:sp>
    </p:spTree>
    <p:extLst>
      <p:ext uri="{BB962C8B-B14F-4D97-AF65-F5344CB8AC3E}">
        <p14:creationId xmlns:p14="http://schemas.microsoft.com/office/powerpoint/2010/main" val="3166719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charteo.com / Design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557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14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90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75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A6F91A01-6D43-42AD-8772-E989448A5B5D}" type="datetime1">
              <a:rPr lang="zh-CN" altLang="en-US" smtClean="0"/>
              <a:pPr/>
              <a:t>2014/9/3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231CB911-2066-4397-A15F-96E65C73650C}" type="slidenum">
              <a:rPr lang="zh-CN" altLang="en-US" smtClean="0"/>
              <a:pPr/>
              <a:t>‹#›</a:t>
            </a:fld>
            <a:endParaRPr lang="zh-CN" altLang="en-US"/>
          </a:p>
        </p:txBody>
      </p:sp>
    </p:spTree>
    <p:extLst>
      <p:ext uri="{BB962C8B-B14F-4D97-AF65-F5344CB8AC3E}">
        <p14:creationId xmlns:p14="http://schemas.microsoft.com/office/powerpoint/2010/main" val="14351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0B1518A3-98E7-439D-A4E4-A6B175FF892E}" type="datetime1">
              <a:rPr lang="zh-CN" altLang="en-US" smtClean="0"/>
              <a:pPr/>
              <a:t>2014/9/3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231CB911-2066-4397-A15F-96E65C73650C}" type="slidenum">
              <a:rPr lang="zh-CN" altLang="en-US" smtClean="0"/>
              <a:pPr/>
              <a:t>‹#›</a:t>
            </a:fld>
            <a:endParaRPr lang="zh-CN" altLang="en-US"/>
          </a:p>
        </p:txBody>
      </p:sp>
    </p:spTree>
    <p:extLst>
      <p:ext uri="{BB962C8B-B14F-4D97-AF65-F5344CB8AC3E}">
        <p14:creationId xmlns:p14="http://schemas.microsoft.com/office/powerpoint/2010/main" val="2150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96138269-8AD2-4F6F-9428-067FED1656F7}" type="datetime1">
              <a:rPr lang="zh-CN" altLang="en-US" smtClean="0"/>
              <a:pPr/>
              <a:t>2014/9/3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231CB911-2066-4397-A15F-96E65C73650C}" type="slidenum">
              <a:rPr lang="zh-CN" altLang="en-US" smtClean="0"/>
              <a:pPr/>
              <a:t>‹#›</a:t>
            </a:fld>
            <a:endParaRPr lang="zh-CN" altLang="en-US"/>
          </a:p>
        </p:txBody>
      </p:sp>
    </p:spTree>
    <p:extLst>
      <p:ext uri="{BB962C8B-B14F-4D97-AF65-F5344CB8AC3E}">
        <p14:creationId xmlns:p14="http://schemas.microsoft.com/office/powerpoint/2010/main" val="314417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E47792C3-BDB2-4680-A46F-FB91B4CB567D}" type="datetime1">
              <a:rPr lang="zh-CN" altLang="en-US" smtClean="0"/>
              <a:pPr/>
              <a:t>2014/9/3</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231CB911-2066-4397-A15F-96E65C73650C}" type="slidenum">
              <a:rPr lang="zh-CN" altLang="en-US" smtClean="0"/>
              <a:pPr/>
              <a:t>‹#›</a:t>
            </a:fld>
            <a:endParaRPr lang="zh-CN" altLang="en-US"/>
          </a:p>
        </p:txBody>
      </p:sp>
    </p:spTree>
    <p:extLst>
      <p:ext uri="{BB962C8B-B14F-4D97-AF65-F5344CB8AC3E}">
        <p14:creationId xmlns:p14="http://schemas.microsoft.com/office/powerpoint/2010/main" val="2772058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1A2E6F99-875A-4CA3-961A-17391CFB6FFD}" type="datetime1">
              <a:rPr lang="zh-CN" altLang="en-US" smtClean="0"/>
              <a:pPr/>
              <a:t>2014/9/3</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231CB911-2066-4397-A15F-96E65C73650C}" type="slidenum">
              <a:rPr lang="zh-CN" altLang="en-US" smtClean="0"/>
              <a:pPr/>
              <a:t>‹#›</a:t>
            </a:fld>
            <a:endParaRPr lang="zh-CN" altLang="en-US"/>
          </a:p>
        </p:txBody>
      </p:sp>
    </p:spTree>
    <p:extLst>
      <p:ext uri="{BB962C8B-B14F-4D97-AF65-F5344CB8AC3E}">
        <p14:creationId xmlns:p14="http://schemas.microsoft.com/office/powerpoint/2010/main" val="4264981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2E68B991-1D21-46D6-8987-AA9D3C977692}" type="datetime1">
              <a:rPr lang="zh-CN" altLang="en-US" smtClean="0"/>
              <a:pPr/>
              <a:t>2014/9/3</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231CB911-2066-4397-A15F-96E65C73650C}" type="slidenum">
              <a:rPr lang="zh-CN" altLang="en-US" smtClean="0"/>
              <a:pPr/>
              <a:t>‹#›</a:t>
            </a:fld>
            <a:endParaRPr lang="zh-CN" altLang="en-US"/>
          </a:p>
        </p:txBody>
      </p:sp>
    </p:spTree>
    <p:extLst>
      <p:ext uri="{BB962C8B-B14F-4D97-AF65-F5344CB8AC3E}">
        <p14:creationId xmlns:p14="http://schemas.microsoft.com/office/powerpoint/2010/main" val="48097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AF368C89-2E25-4C85-9149-0E6CF1AB6151}" type="datetime1">
              <a:rPr lang="zh-CN" altLang="en-US" smtClean="0"/>
              <a:pPr/>
              <a:t>2014/9/3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231CB911-2066-4397-A15F-96E65C73650C}" type="slidenum">
              <a:rPr lang="zh-CN" altLang="en-US" smtClean="0"/>
              <a:pPr/>
              <a:t>‹#›</a:t>
            </a:fld>
            <a:endParaRPr lang="zh-CN" altLang="en-US"/>
          </a:p>
        </p:txBody>
      </p:sp>
    </p:spTree>
    <p:extLst>
      <p:ext uri="{BB962C8B-B14F-4D97-AF65-F5344CB8AC3E}">
        <p14:creationId xmlns:p14="http://schemas.microsoft.com/office/powerpoint/2010/main" val="313916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6BA0EE04-D2E2-4F42-BC9C-E9FC4B134ECD}" type="datetime1">
              <a:rPr lang="zh-CN" altLang="en-US" smtClean="0"/>
              <a:pPr/>
              <a:t>2014/9/3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231CB911-2066-4397-A15F-96E65C73650C}" type="slidenum">
              <a:rPr lang="zh-CN" altLang="en-US" smtClean="0"/>
              <a:pPr/>
              <a:t>‹#›</a:t>
            </a:fld>
            <a:endParaRPr lang="zh-CN" altLang="en-US"/>
          </a:p>
        </p:txBody>
      </p:sp>
    </p:spTree>
    <p:extLst>
      <p:ext uri="{BB962C8B-B14F-4D97-AF65-F5344CB8AC3E}">
        <p14:creationId xmlns:p14="http://schemas.microsoft.com/office/powerpoint/2010/main" val="2869172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6690136"/>
            <a:ext cx="7956000" cy="10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userDrawn="1"/>
        </p:nvSpPr>
        <p:spPr>
          <a:xfrm>
            <a:off x="8784000" y="6690136"/>
            <a:ext cx="360000" cy="10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pic>
        <p:nvPicPr>
          <p:cNvPr id="10" name="Picture 6"/>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96719" y="6288282"/>
            <a:ext cx="579737" cy="56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423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5" r:id="rId14"/>
    <p:sldLayoutId id="2147483666"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7772"/>
          <a:stretch/>
        </p:blipFill>
        <p:spPr bwMode="auto">
          <a:xfrm>
            <a:off x="-1" y="-8827"/>
            <a:ext cx="9143999" cy="4392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uppieren 6"/>
          <p:cNvGrpSpPr/>
          <p:nvPr/>
        </p:nvGrpSpPr>
        <p:grpSpPr>
          <a:xfrm>
            <a:off x="-2" y="4383174"/>
            <a:ext cx="9144001" cy="2474827"/>
            <a:chOff x="-2" y="4383174"/>
            <a:chExt cx="9144001" cy="2474827"/>
          </a:xfrm>
        </p:grpSpPr>
        <p:sp>
          <p:nvSpPr>
            <p:cNvPr id="9" name="Rechteck 8"/>
            <p:cNvSpPr/>
            <p:nvPr/>
          </p:nvSpPr>
          <p:spPr bwMode="auto">
            <a:xfrm flipH="1">
              <a:off x="-2" y="4563175"/>
              <a:ext cx="9144001" cy="2294826"/>
            </a:xfrm>
            <a:prstGeom prst="rect">
              <a:avLst/>
            </a:prstGeom>
            <a:gradFill flip="none" rotWithShape="1">
              <a:gsLst>
                <a:gs pos="0">
                  <a:srgbClr val="D7D7D7"/>
                </a:gs>
                <a:gs pos="64000">
                  <a:srgbClr val="FFFFFF">
                    <a:shade val="100000"/>
                    <a:satMod val="115000"/>
                  </a:srgbClr>
                </a:gs>
              </a:gsLst>
              <a:lin ang="10800000" scaled="1"/>
              <a:tileRect/>
            </a:gradFill>
            <a:ln w="12700">
              <a:noFill/>
              <a:round/>
              <a:headEnd/>
              <a:tailEnd/>
            </a:ln>
          </p:spPr>
          <p:txBody>
            <a:bodyPr rtlCol="0" anchor="ctr"/>
            <a:lstStyle/>
            <a:p>
              <a:pPr algn="ctr"/>
              <a:endParaRPr lang="de-DE" dirty="0"/>
            </a:p>
          </p:txBody>
        </p:sp>
        <p:sp>
          <p:nvSpPr>
            <p:cNvPr id="10" name="Rechteck 9"/>
            <p:cNvSpPr/>
            <p:nvPr/>
          </p:nvSpPr>
          <p:spPr bwMode="auto">
            <a:xfrm rot="10800000" flipH="1" flipV="1">
              <a:off x="-1" y="4383174"/>
              <a:ext cx="9144000" cy="180000"/>
            </a:xfrm>
            <a:prstGeom prst="rect">
              <a:avLst/>
            </a:prstGeom>
            <a:solidFill>
              <a:srgbClr val="0070C0"/>
            </a:solidFill>
            <a:ln w="12700">
              <a:noFill/>
              <a:round/>
              <a:headEnd/>
              <a:tailEnd/>
            </a:ln>
          </p:spPr>
          <p:txBody>
            <a:bodyPr rtlCol="0" anchor="ctr"/>
            <a:lstStyle/>
            <a:p>
              <a:pPr algn="ctr"/>
              <a:endParaRPr lang="de-DE" dirty="0">
                <a:solidFill>
                  <a:schemeClr val="accent1"/>
                </a:solidFill>
              </a:endParaRPr>
            </a:p>
          </p:txBody>
        </p:sp>
      </p:grpSp>
      <p:sp>
        <p:nvSpPr>
          <p:cNvPr id="11" name="Titel 1"/>
          <p:cNvSpPr txBox="1">
            <a:spLocks/>
          </p:cNvSpPr>
          <p:nvPr/>
        </p:nvSpPr>
        <p:spPr>
          <a:xfrm>
            <a:off x="611560" y="5029595"/>
            <a:ext cx="7856218" cy="677108"/>
          </a:xfrm>
          <a:prstGeom prst="rect">
            <a:avLst/>
          </a:prstGeom>
          <a:ln>
            <a:noFill/>
          </a:ln>
        </p:spPr>
        <p:txBody>
          <a:bodyPr lIns="0" tIns="0" rIns="0" bIns="0" anchor="t" anchorCtr="0">
            <a:noAutofit/>
          </a:bodyPr>
          <a:lstStyle>
            <a:lvl1pPr>
              <a:lnSpc>
                <a:spcPct val="90000"/>
              </a:lnSpc>
              <a:defRPr sz="4400">
                <a:solidFill>
                  <a:schemeClr val="tx1"/>
                </a:solidFill>
              </a:defRPr>
            </a:lvl1pPr>
          </a:lstStyle>
          <a:p>
            <a:r>
              <a:rPr lang="zh-CN" altLang="en-US" b="1" dirty="0">
                <a:solidFill>
                  <a:prstClr val="black"/>
                </a:solidFill>
                <a:latin typeface="微软雅黑" panose="020B0503020204020204" pitchFamily="34" charset="-122"/>
                <a:ea typeface="微软雅黑" panose="020B0503020204020204" pitchFamily="34" charset="-122"/>
              </a:rPr>
              <a:t>埃博拉出血热预防控制</a:t>
            </a:r>
            <a:endParaRPr lang="zh-CN" altLang="en-US" dirty="0"/>
          </a:p>
        </p:txBody>
      </p:sp>
      <p:sp>
        <p:nvSpPr>
          <p:cNvPr id="12" name="Untertitel 2"/>
          <p:cNvSpPr txBox="1">
            <a:spLocks/>
          </p:cNvSpPr>
          <p:nvPr/>
        </p:nvSpPr>
        <p:spPr>
          <a:xfrm>
            <a:off x="640080" y="5731064"/>
            <a:ext cx="7856218" cy="938296"/>
          </a:xfrm>
          <a:prstGeom prst="rect">
            <a:avLst/>
          </a:prstGeom>
        </p:spPr>
        <p:txBody>
          <a:bodyPr lIns="0" tIns="0" rIns="0" bIns="0">
            <a:noAutofit/>
          </a:bodyPr>
          <a:lstStyle>
            <a:lvl1pPr marL="0" indent="0" algn="l">
              <a:lnSpc>
                <a:spcPct val="125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lnSpc>
                <a:spcPct val="100000"/>
              </a:lnSpc>
              <a:spcBef>
                <a:spcPct val="20000"/>
              </a:spcBef>
            </a:pP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中国疾病预防控制中心  </a:t>
            </a: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rPr>
              <a:t>2014</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9</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月</a:t>
            </a:r>
            <a:endPar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lvl="0">
              <a:lnSpc>
                <a:spcPct val="100000"/>
              </a:lnSpc>
              <a:spcBef>
                <a:spcPct val="20000"/>
              </a:spcBef>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 Chinese Center for Disease Control and Prevention</a:t>
            </a: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lvl="0">
              <a:spcBef>
                <a:spcPct val="20000"/>
              </a:spcBef>
            </a:pP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5029595"/>
            <a:ext cx="1159474" cy="1139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925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6" name="矩形 15"/>
          <p:cNvSpPr/>
          <p:nvPr/>
        </p:nvSpPr>
        <p:spPr>
          <a:xfrm>
            <a:off x="1798915" y="275870"/>
            <a:ext cx="1620957" cy="523220"/>
          </a:xfrm>
          <a:prstGeom prst="rect">
            <a:avLst/>
          </a:prstGeom>
        </p:spPr>
        <p:txBody>
          <a:bodyPr wrap="none">
            <a:spAutoFit/>
          </a:bodyPr>
          <a:lstStyle/>
          <a:p>
            <a:pPr lvl="0">
              <a:spcBef>
                <a:spcPct val="20000"/>
              </a:spcBef>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疫情</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概况</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2" name="矩形 21"/>
          <p:cNvSpPr/>
          <p:nvPr/>
        </p:nvSpPr>
        <p:spPr>
          <a:xfrm>
            <a:off x="3419872" y="275870"/>
            <a:ext cx="3788217" cy="523220"/>
          </a:xfrm>
          <a:prstGeom prst="rect">
            <a:avLst/>
          </a:prstGeom>
        </p:spPr>
        <p:txBody>
          <a:bodyPr wrap="none">
            <a:spAutoFit/>
          </a:bodyPr>
          <a:lstStyle/>
          <a:p>
            <a:pPr lvl="0">
              <a:spcBef>
                <a:spcPct val="20000"/>
              </a:spcBef>
            </a:pPr>
            <a:r>
              <a:rPr lang="en-US" altLang="zh-CN"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疫情流行原因及特点</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0" name="组合 19"/>
          <p:cNvGrpSpPr/>
          <p:nvPr/>
        </p:nvGrpSpPr>
        <p:grpSpPr>
          <a:xfrm>
            <a:off x="4968044" y="1425541"/>
            <a:ext cx="3352513" cy="3343155"/>
            <a:chOff x="638708" y="1353533"/>
            <a:chExt cx="3352513" cy="3343155"/>
          </a:xfrm>
        </p:grpSpPr>
        <p:grpSp>
          <p:nvGrpSpPr>
            <p:cNvPr id="30" name="组合 33"/>
            <p:cNvGrpSpPr/>
            <p:nvPr/>
          </p:nvGrpSpPr>
          <p:grpSpPr>
            <a:xfrm>
              <a:off x="638708" y="1353533"/>
              <a:ext cx="3352513" cy="541264"/>
              <a:chOff x="3024807" y="1666672"/>
              <a:chExt cx="3217594" cy="541264"/>
            </a:xfrm>
          </p:grpSpPr>
          <p:sp>
            <p:nvSpPr>
              <p:cNvPr id="34" name="剪去对角的矩形 33"/>
              <p:cNvSpPr/>
              <p:nvPr/>
            </p:nvSpPr>
            <p:spPr bwMode="auto">
              <a:xfrm flipH="1">
                <a:off x="3024807" y="1666672"/>
                <a:ext cx="3217594" cy="541264"/>
              </a:xfrm>
              <a:prstGeom prst="snip2DiagRect">
                <a:avLst>
                  <a:gd name="adj1" fmla="val 0"/>
                  <a:gd name="adj2" fmla="val 0"/>
                </a:avLst>
              </a:prstGeom>
              <a:solidFill>
                <a:srgbClr val="00B0F0">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5" name="矩形 34"/>
              <p:cNvSpPr/>
              <p:nvPr/>
            </p:nvSpPr>
            <p:spPr>
              <a:xfrm>
                <a:off x="3954206" y="1702449"/>
                <a:ext cx="1358795" cy="461665"/>
              </a:xfrm>
              <a:prstGeom prst="rect">
                <a:avLst/>
              </a:prstGeom>
            </p:spPr>
            <p:txBody>
              <a:bodyPr wrap="none">
                <a:spAutoFit/>
              </a:bodyPr>
              <a:lstStyle/>
              <a:p>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疫情特点</a:t>
                </a:r>
              </a:p>
            </p:txBody>
          </p:sp>
        </p:grpSp>
        <p:grpSp>
          <p:nvGrpSpPr>
            <p:cNvPr id="31" name="组合 34"/>
            <p:cNvGrpSpPr/>
            <p:nvPr/>
          </p:nvGrpSpPr>
          <p:grpSpPr>
            <a:xfrm>
              <a:off x="733762" y="2132856"/>
              <a:ext cx="3162404" cy="2563832"/>
              <a:chOff x="676053" y="2852936"/>
              <a:chExt cx="3162404" cy="2563832"/>
            </a:xfrm>
          </p:grpSpPr>
          <p:sp>
            <p:nvSpPr>
              <p:cNvPr id="32" name="矩形 31"/>
              <p:cNvSpPr/>
              <p:nvPr/>
            </p:nvSpPr>
            <p:spPr>
              <a:xfrm>
                <a:off x="725631" y="3016111"/>
                <a:ext cx="3063248" cy="2400657"/>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持续时间长</a:t>
                </a:r>
              </a:p>
              <a:p>
                <a:pPr marL="342900" indent="-342900" algn="just">
                  <a:lnSpc>
                    <a:spcPct val="150000"/>
                  </a:lnSpc>
                  <a:buFont typeface="Wingdings" panose="05000000000000000000" pitchFamily="2" charset="2"/>
                  <a:buChar char="Ø"/>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规模最大、范围最广的一次</a:t>
                </a:r>
              </a:p>
              <a:p>
                <a:pPr marL="342900" indent="-342900" algn="just">
                  <a:lnSpc>
                    <a:spcPct val="150000"/>
                  </a:lnSpc>
                  <a:buFont typeface="Wingdings" panose="05000000000000000000" pitchFamily="2" charset="2"/>
                  <a:buChar char="Ø"/>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城市和农村均有流行</a:t>
                </a:r>
              </a:p>
              <a:p>
                <a:pPr marL="342900" indent="-342900" algn="just">
                  <a:lnSpc>
                    <a:spcPct val="150000"/>
                  </a:lnSpc>
                  <a:buFont typeface="Wingdings" panose="05000000000000000000" pitchFamily="2" charset="2"/>
                  <a:buChar char="Ø"/>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医务人员感染严重</a:t>
                </a:r>
              </a:p>
            </p:txBody>
          </p:sp>
          <p:cxnSp>
            <p:nvCxnSpPr>
              <p:cNvPr id="33" name="直接连接符 32"/>
              <p:cNvCxnSpPr/>
              <p:nvPr/>
            </p:nvCxnSpPr>
            <p:spPr>
              <a:xfrm>
                <a:off x="676053" y="2852936"/>
                <a:ext cx="3162404" cy="0"/>
              </a:xfrm>
              <a:prstGeom prst="line">
                <a:avLst/>
              </a:prstGeom>
              <a:noFill/>
              <a:ln w="127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6" name="组合 35"/>
          <p:cNvGrpSpPr/>
          <p:nvPr/>
        </p:nvGrpSpPr>
        <p:grpSpPr>
          <a:xfrm>
            <a:off x="638708" y="1425541"/>
            <a:ext cx="3861284" cy="4266485"/>
            <a:chOff x="638708" y="1353533"/>
            <a:chExt cx="3352513" cy="4266485"/>
          </a:xfrm>
        </p:grpSpPr>
        <p:grpSp>
          <p:nvGrpSpPr>
            <p:cNvPr id="37" name="组合 22"/>
            <p:cNvGrpSpPr/>
            <p:nvPr/>
          </p:nvGrpSpPr>
          <p:grpSpPr>
            <a:xfrm>
              <a:off x="638708" y="1353533"/>
              <a:ext cx="3352513" cy="541264"/>
              <a:chOff x="3024807" y="1666672"/>
              <a:chExt cx="3217594" cy="541264"/>
            </a:xfrm>
          </p:grpSpPr>
          <p:sp>
            <p:nvSpPr>
              <p:cNvPr id="41" name="剪去对角的矩形 40"/>
              <p:cNvSpPr/>
              <p:nvPr/>
            </p:nvSpPr>
            <p:spPr bwMode="auto">
              <a:xfrm flipH="1">
                <a:off x="3024807" y="1666672"/>
                <a:ext cx="3217594" cy="541264"/>
              </a:xfrm>
              <a:prstGeom prst="snip2DiagRect">
                <a:avLst>
                  <a:gd name="adj1" fmla="val 0"/>
                  <a:gd name="adj2" fmla="val 0"/>
                </a:avLst>
              </a:prstGeom>
              <a:solidFill>
                <a:srgbClr val="00B0F0">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2" name="矩形 41"/>
              <p:cNvSpPr/>
              <p:nvPr/>
            </p:nvSpPr>
            <p:spPr>
              <a:xfrm>
                <a:off x="3215730" y="1702449"/>
                <a:ext cx="2835747" cy="461665"/>
              </a:xfrm>
              <a:prstGeom prst="rect">
                <a:avLst/>
              </a:prstGeom>
            </p:spPr>
            <p:txBody>
              <a:bodyPr wrap="none">
                <a:spAutoFit/>
              </a:bodyPr>
              <a:lstStyle/>
              <a:p>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疫情大规模流行原因</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38" name="组合 6"/>
            <p:cNvGrpSpPr/>
            <p:nvPr/>
          </p:nvGrpSpPr>
          <p:grpSpPr>
            <a:xfrm>
              <a:off x="733762" y="2132856"/>
              <a:ext cx="3162404" cy="3487162"/>
              <a:chOff x="676053" y="2852936"/>
              <a:chExt cx="3162404" cy="3487162"/>
            </a:xfrm>
          </p:grpSpPr>
          <p:sp>
            <p:nvSpPr>
              <p:cNvPr id="39" name="矩形 38"/>
              <p:cNvSpPr/>
              <p:nvPr/>
            </p:nvSpPr>
            <p:spPr>
              <a:xfrm>
                <a:off x="725631" y="3016111"/>
                <a:ext cx="3063248" cy="3323987"/>
              </a:xfrm>
              <a:prstGeom prst="rect">
                <a:avLst/>
              </a:prstGeom>
            </p:spPr>
            <p:txBody>
              <a:bodyPr wrap="square">
                <a:spAutoFit/>
              </a:bodyPr>
              <a:lstStyle/>
              <a:p>
                <a:pPr marL="342900" lvl="0" indent="-342900" algn="just">
                  <a:lnSpc>
                    <a:spcPct val="150000"/>
                  </a:lnSpc>
                  <a:buFont typeface="Wingdings" panose="05000000000000000000" pitchFamily="2" charset="2"/>
                  <a:buChar char="Ø"/>
                </a:pP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首次在西非国家发生，</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缺乏处置</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经验</a:t>
                </a:r>
                <a:endPar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342900" lvl="0" indent="-342900" algn="just">
                  <a:lnSpc>
                    <a:spcPct val="150000"/>
                  </a:lnSpc>
                  <a:buFont typeface="Wingdings" panose="05000000000000000000" pitchFamily="2" charset="2"/>
                  <a:buChar char="Ø"/>
                </a:pP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当地医疗卫生服务能力、环境卫生、丧葬习俗及宗教信仰影响</a:t>
                </a:r>
                <a:endPar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Ø"/>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人口</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跨境流动</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频繁</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Ø"/>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疫区分布在人口密集区域</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676053" y="2852936"/>
                <a:ext cx="3162404" cy="0"/>
              </a:xfrm>
              <a:prstGeom prst="line">
                <a:avLst/>
              </a:prstGeom>
              <a:noFill/>
              <a:ln w="127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grpSp>
    </p:spTree>
    <p:extLst>
      <p:ext uri="{BB962C8B-B14F-4D97-AF65-F5344CB8AC3E}">
        <p14:creationId xmlns:p14="http://schemas.microsoft.com/office/powerpoint/2010/main" val="2867602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6" name="矩形 15"/>
          <p:cNvSpPr/>
          <p:nvPr/>
        </p:nvSpPr>
        <p:spPr>
          <a:xfrm>
            <a:off x="1798915" y="275870"/>
            <a:ext cx="1261884" cy="523220"/>
          </a:xfrm>
          <a:prstGeom prst="rect">
            <a:avLst/>
          </a:prstGeom>
        </p:spPr>
        <p:txBody>
          <a:bodyPr wrap="none">
            <a:spAutoFit/>
          </a:bodyPr>
          <a:lstStyle/>
          <a:p>
            <a:pPr lvl="0">
              <a:spcBef>
                <a:spcPct val="20000"/>
              </a:spcBef>
            </a:pP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病原学</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323528" y="980728"/>
            <a:ext cx="8496944" cy="5566152"/>
          </a:xfrm>
          <a:prstGeom prst="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68865" y="1210564"/>
            <a:ext cx="4979599" cy="5672322"/>
          </a:xfrm>
          <a:prstGeom prst="rect">
            <a:avLst/>
          </a:prstGeom>
        </p:spPr>
        <p:txBody>
          <a:bodyPr wrap="square" anchor="ctr">
            <a:spAutoFit/>
          </a:bodyPr>
          <a:lstStyle/>
          <a:p>
            <a:pPr marL="285750" lvl="1" indent="-285750">
              <a:lnSpc>
                <a:spcPct val="130000"/>
              </a:lnSpc>
              <a:spcAft>
                <a:spcPts val="600"/>
              </a:spcAft>
              <a:buFont typeface="Wingdings" panose="05000000000000000000" pitchFamily="2" charset="2"/>
              <a:buChar char="Ø"/>
            </a:pPr>
            <a:r>
              <a:rPr lang="zh-CN" altLang="en-US" b="1" dirty="0" smtClean="0">
                <a:solidFill>
                  <a:srgbClr val="00B0F0"/>
                </a:solidFill>
                <a:latin typeface="微软雅黑" panose="020B0503020204020204" pitchFamily="34" charset="-122"/>
                <a:ea typeface="微软雅黑" panose="020B0503020204020204" pitchFamily="34" charset="-122"/>
              </a:rPr>
              <a:t>丝状</a:t>
            </a:r>
            <a:r>
              <a:rPr lang="zh-CN" altLang="en-US" b="1" dirty="0">
                <a:solidFill>
                  <a:srgbClr val="00B0F0"/>
                </a:solidFill>
                <a:latin typeface="微软雅黑" panose="020B0503020204020204" pitchFamily="34" charset="-122"/>
                <a:ea typeface="微软雅黑" panose="020B0503020204020204" pitchFamily="34" charset="-122"/>
              </a:rPr>
              <a:t>病毒科</a:t>
            </a:r>
            <a:r>
              <a:rPr lang="zh-CN" altLang="en-US" dirty="0" smtClean="0">
                <a:latin typeface="微软雅黑" panose="020B0503020204020204" pitchFamily="34" charset="-122"/>
                <a:ea typeface="微软雅黑" panose="020B0503020204020204" pitchFamily="34" charset="-122"/>
              </a:rPr>
              <a:t>，不分节段的单股负链</a:t>
            </a:r>
            <a:r>
              <a:rPr lang="en-US" altLang="zh-CN" dirty="0" smtClean="0">
                <a:latin typeface="微软雅黑" panose="020B0503020204020204" pitchFamily="34" charset="-122"/>
                <a:ea typeface="微软雅黑" panose="020B0503020204020204" pitchFamily="34" charset="-122"/>
              </a:rPr>
              <a:t>RNA</a:t>
            </a:r>
            <a:r>
              <a:rPr lang="zh-CN" altLang="en-US" dirty="0" smtClean="0">
                <a:latin typeface="微软雅黑" panose="020B0503020204020204" pitchFamily="34" charset="-122"/>
                <a:ea typeface="微软雅黑" panose="020B0503020204020204" pitchFamily="34" charset="-122"/>
              </a:rPr>
              <a:t>病毒</a:t>
            </a:r>
            <a:endParaRPr lang="en-US" altLang="zh-CN" dirty="0">
              <a:latin typeface="微软雅黑" panose="020B0503020204020204" pitchFamily="34" charset="-122"/>
              <a:ea typeface="微软雅黑" panose="020B0503020204020204" pitchFamily="34" charset="-122"/>
            </a:endParaRPr>
          </a:p>
          <a:p>
            <a:pPr marL="285750" lvl="0" indent="-285750">
              <a:lnSpc>
                <a:spcPct val="130000"/>
              </a:lnSpc>
              <a:spcAft>
                <a:spcPts val="600"/>
              </a:spcAft>
              <a:buFont typeface="Wingdings" panose="05000000000000000000" pitchFamily="2" charset="2"/>
              <a:buChar char="Ø"/>
            </a:pPr>
            <a:r>
              <a:rPr lang="zh-CN" altLang="zh-CN" dirty="0" smtClean="0">
                <a:latin typeface="微软雅黑" panose="020B0503020204020204" pitchFamily="34" charset="-122"/>
                <a:ea typeface="微软雅黑" panose="020B0503020204020204" pitchFamily="34" charset="-122"/>
              </a:rPr>
              <a:t>呈</a:t>
            </a:r>
            <a:r>
              <a:rPr lang="zh-CN" altLang="zh-CN" dirty="0">
                <a:latin typeface="微软雅黑" panose="020B0503020204020204" pitchFamily="34" charset="-122"/>
                <a:ea typeface="微软雅黑" panose="020B0503020204020204" pitchFamily="34" charset="-122"/>
              </a:rPr>
              <a:t>多形性，一般呈</a:t>
            </a:r>
            <a:r>
              <a:rPr lang="zh-CN" altLang="zh-CN" b="1" dirty="0">
                <a:solidFill>
                  <a:srgbClr val="00B0F0"/>
                </a:solidFill>
                <a:latin typeface="微软雅黑" panose="020B0503020204020204" pitchFamily="34" charset="-122"/>
                <a:ea typeface="微软雅黑" panose="020B0503020204020204" pitchFamily="34" charset="-122"/>
              </a:rPr>
              <a:t>长丝状</a:t>
            </a:r>
            <a:r>
              <a:rPr lang="zh-CN" altLang="zh-CN" dirty="0">
                <a:latin typeface="微软雅黑" panose="020B0503020204020204" pitchFamily="34" charset="-122"/>
                <a:ea typeface="微软雅黑" panose="020B0503020204020204" pitchFamily="34" charset="-122"/>
              </a:rPr>
              <a:t>，有时有</a:t>
            </a:r>
            <a:r>
              <a:rPr lang="zh-CN" altLang="zh-CN" dirty="0" smtClean="0">
                <a:latin typeface="微软雅黑" panose="020B0503020204020204" pitchFamily="34" charset="-122"/>
                <a:ea typeface="微软雅黑" panose="020B0503020204020204" pitchFamily="34" charset="-122"/>
              </a:rPr>
              <a:t>分支</a:t>
            </a:r>
            <a:endParaRPr lang="en-US" altLang="zh-CN" dirty="0" smtClean="0">
              <a:latin typeface="微软雅黑" panose="020B0503020204020204" pitchFamily="34" charset="-122"/>
              <a:ea typeface="微软雅黑" panose="020B0503020204020204" pitchFamily="34" charset="-122"/>
            </a:endParaRPr>
          </a:p>
          <a:p>
            <a:pPr marL="285750" lvl="0" indent="-285750">
              <a:lnSpc>
                <a:spcPct val="130000"/>
              </a:lnSpc>
              <a:spcAft>
                <a:spcPts val="600"/>
              </a:spcAft>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直径</a:t>
            </a:r>
            <a:r>
              <a:rPr lang="zh-CN" altLang="en-US" dirty="0">
                <a:latin typeface="微软雅黑" panose="020B0503020204020204" pitchFamily="34" charset="-122"/>
                <a:ea typeface="微软雅黑" panose="020B0503020204020204" pitchFamily="34" charset="-122"/>
              </a:rPr>
              <a:t>大约为</a:t>
            </a:r>
            <a:r>
              <a:rPr lang="en-US" altLang="zh-CN" dirty="0">
                <a:latin typeface="微软雅黑" panose="020B0503020204020204" pitchFamily="34" charset="-122"/>
                <a:ea typeface="微软雅黑" panose="020B0503020204020204" pitchFamily="34" charset="-122"/>
              </a:rPr>
              <a:t>80</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100 nm</a:t>
            </a:r>
            <a:r>
              <a:rPr lang="zh-CN" altLang="en-US" dirty="0" smtClean="0">
                <a:latin typeface="微软雅黑" panose="020B0503020204020204" pitchFamily="34" charset="-122"/>
                <a:ea typeface="微软雅黑" panose="020B0503020204020204" pitchFamily="34" charset="-122"/>
              </a:rPr>
              <a:t>，平均长度约</a:t>
            </a:r>
            <a:r>
              <a:rPr lang="en-US" altLang="zh-CN" dirty="0">
                <a:latin typeface="微软雅黑" panose="020B0503020204020204" pitchFamily="34" charset="-122"/>
                <a:ea typeface="微软雅黑" panose="020B0503020204020204" pitchFamily="34" charset="-122"/>
              </a:rPr>
              <a:t>1000 nm</a:t>
            </a:r>
            <a:r>
              <a:rPr lang="zh-CN" altLang="en-US" dirty="0" smtClean="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285750" lvl="0" indent="-285750">
              <a:lnSpc>
                <a:spcPct val="130000"/>
              </a:lnSpc>
              <a:spcAft>
                <a:spcPts val="600"/>
              </a:spcAft>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有</a:t>
            </a:r>
            <a:r>
              <a:rPr lang="zh-CN" altLang="en-US" dirty="0">
                <a:latin typeface="微软雅黑" panose="020B0503020204020204" pitchFamily="34" charset="-122"/>
                <a:ea typeface="微软雅黑" panose="020B0503020204020204" pitchFamily="34" charset="-122"/>
              </a:rPr>
              <a:t>脂质包膜，表面有</a:t>
            </a: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10nm</a:t>
            </a:r>
            <a:r>
              <a:rPr lang="zh-CN" altLang="en-US" dirty="0">
                <a:latin typeface="微软雅黑" panose="020B0503020204020204" pitchFamily="34" charset="-122"/>
                <a:ea typeface="微软雅黑" panose="020B0503020204020204" pitchFamily="34" charset="-122"/>
              </a:rPr>
              <a:t>长的纤突</a:t>
            </a:r>
            <a:r>
              <a:rPr lang="zh-CN" altLang="en-US" dirty="0" smtClean="0">
                <a:latin typeface="微软雅黑" panose="020B0503020204020204" pitchFamily="34" charset="-122"/>
                <a:ea typeface="微软雅黑" panose="020B0503020204020204" pitchFamily="34" charset="-122"/>
              </a:rPr>
              <a:t>。由</a:t>
            </a:r>
            <a:r>
              <a:rPr lang="zh-CN" altLang="en-US" dirty="0">
                <a:latin typeface="微软雅黑" panose="020B0503020204020204" pitchFamily="34" charset="-122"/>
                <a:ea typeface="微软雅黑" panose="020B0503020204020204" pitchFamily="34" charset="-122"/>
              </a:rPr>
              <a:t>一个螺旋形核糖核衣壳复合体构成，含</a:t>
            </a:r>
            <a:r>
              <a:rPr lang="zh-CN" altLang="en-US" b="1" dirty="0">
                <a:solidFill>
                  <a:srgbClr val="00B0F0"/>
                </a:solidFill>
                <a:latin typeface="微软雅黑" panose="020B0503020204020204" pitchFamily="34" charset="-122"/>
                <a:ea typeface="微软雅黑" panose="020B0503020204020204" pitchFamily="34" charset="-122"/>
              </a:rPr>
              <a:t>负链线性</a:t>
            </a:r>
            <a:r>
              <a:rPr lang="en-US" altLang="zh-CN" b="1" dirty="0">
                <a:solidFill>
                  <a:srgbClr val="00B0F0"/>
                </a:solidFill>
                <a:latin typeface="微软雅黑" panose="020B0503020204020204" pitchFamily="34" charset="-122"/>
                <a:ea typeface="微软雅黑" panose="020B0503020204020204" pitchFamily="34" charset="-122"/>
              </a:rPr>
              <a:t>RNA</a:t>
            </a:r>
            <a:r>
              <a:rPr lang="zh-CN" altLang="en-US" b="1" dirty="0">
                <a:solidFill>
                  <a:srgbClr val="00B0F0"/>
                </a:solidFill>
                <a:latin typeface="微软雅黑" panose="020B0503020204020204" pitchFamily="34" charset="-122"/>
                <a:ea typeface="微软雅黑" panose="020B0503020204020204" pitchFamily="34" charset="-122"/>
              </a:rPr>
              <a:t>分子</a:t>
            </a:r>
            <a:r>
              <a:rPr lang="zh-CN" altLang="en-US" dirty="0">
                <a:latin typeface="微软雅黑" panose="020B0503020204020204" pitchFamily="34" charset="-122"/>
                <a:ea typeface="微软雅黑" panose="020B0503020204020204" pitchFamily="34" charset="-122"/>
              </a:rPr>
              <a:t>和</a:t>
            </a:r>
            <a:r>
              <a:rPr lang="en-US" altLang="zh-CN" b="1" dirty="0">
                <a:solidFill>
                  <a:srgbClr val="00B0F0"/>
                </a:solidFill>
                <a:latin typeface="微软雅黑" panose="020B0503020204020204" pitchFamily="34" charset="-122"/>
                <a:ea typeface="微软雅黑" panose="020B0503020204020204" pitchFamily="34" charset="-122"/>
              </a:rPr>
              <a:t>4</a:t>
            </a:r>
            <a:r>
              <a:rPr lang="zh-CN" altLang="en-US" b="1" dirty="0">
                <a:solidFill>
                  <a:srgbClr val="00B0F0"/>
                </a:solidFill>
                <a:latin typeface="微软雅黑" panose="020B0503020204020204" pitchFamily="34" charset="-122"/>
                <a:ea typeface="微软雅黑" panose="020B0503020204020204" pitchFamily="34" charset="-122"/>
              </a:rPr>
              <a:t>个毒粒结构</a:t>
            </a:r>
            <a:r>
              <a:rPr lang="zh-CN" altLang="en-US" b="1" dirty="0" smtClean="0">
                <a:solidFill>
                  <a:srgbClr val="00B0F0"/>
                </a:solidFill>
                <a:latin typeface="微软雅黑" panose="020B0503020204020204" pitchFamily="34" charset="-122"/>
                <a:ea typeface="微软雅黑" panose="020B0503020204020204" pitchFamily="34" charset="-122"/>
              </a:rPr>
              <a:t>蛋白</a:t>
            </a:r>
            <a:endParaRPr lang="en-US" altLang="zh-CN" b="1" dirty="0" smtClean="0">
              <a:solidFill>
                <a:srgbClr val="00B0F0"/>
              </a:solidFill>
              <a:latin typeface="微软雅黑" panose="020B0503020204020204" pitchFamily="34" charset="-122"/>
              <a:ea typeface="微软雅黑" panose="020B0503020204020204" pitchFamily="34" charset="-122"/>
            </a:endParaRPr>
          </a:p>
          <a:p>
            <a:pPr marL="285750" lvl="0" indent="-285750">
              <a:lnSpc>
                <a:spcPct val="130000"/>
              </a:lnSpc>
              <a:spcAft>
                <a:spcPts val="600"/>
              </a:spcAft>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对热有中度抵抗力</a:t>
            </a:r>
          </a:p>
          <a:p>
            <a:pPr marL="742950" lvl="1" indent="-285750">
              <a:lnSpc>
                <a:spcPct val="130000"/>
              </a:lnSpc>
              <a:spcAft>
                <a:spcPts val="600"/>
              </a:spcAft>
              <a:buFont typeface="Wingdings" panose="05000000000000000000" pitchFamily="2" charset="2"/>
              <a:buChar char="n"/>
            </a:pPr>
            <a:r>
              <a:rPr lang="zh-CN" altLang="en-US" dirty="0" smtClean="0">
                <a:latin typeface="微软雅黑" panose="020B0503020204020204" pitchFamily="34" charset="-122"/>
                <a:ea typeface="微软雅黑" panose="020B0503020204020204" pitchFamily="34" charset="-122"/>
              </a:rPr>
              <a:t>在</a:t>
            </a:r>
            <a:r>
              <a:rPr lang="zh-CN" altLang="en-US" dirty="0">
                <a:latin typeface="微软雅黑" panose="020B0503020204020204" pitchFamily="34" charset="-122"/>
                <a:ea typeface="微软雅黑" panose="020B0503020204020204" pitchFamily="34" charset="-122"/>
              </a:rPr>
              <a:t>血液样本或病尸中可存活数周；</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条件下存放</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周其感染性保持不变；</a:t>
            </a:r>
            <a:r>
              <a:rPr lang="en-US" altLang="zh-CN" dirty="0">
                <a:latin typeface="微软雅黑" panose="020B0503020204020204" pitchFamily="34" charset="-122"/>
                <a:ea typeface="微软雅黑" panose="020B0503020204020204" pitchFamily="34" charset="-122"/>
              </a:rPr>
              <a:t>60℃</a:t>
            </a:r>
            <a:r>
              <a:rPr lang="zh-CN" altLang="en-US" dirty="0">
                <a:latin typeface="微软雅黑" panose="020B0503020204020204" pitchFamily="34" charset="-122"/>
                <a:ea typeface="微软雅黑" panose="020B0503020204020204" pitchFamily="34" charset="-122"/>
              </a:rPr>
              <a:t>灭活需要</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小时；</a:t>
            </a:r>
            <a:r>
              <a:rPr lang="en-US" altLang="zh-CN" dirty="0">
                <a:latin typeface="微软雅黑" panose="020B0503020204020204" pitchFamily="34" charset="-122"/>
                <a:ea typeface="微软雅黑" panose="020B0503020204020204" pitchFamily="34" charset="-122"/>
              </a:rPr>
              <a:t> 100 ℃</a:t>
            </a:r>
            <a:r>
              <a:rPr lang="zh-CN" altLang="en-US" dirty="0">
                <a:latin typeface="微软雅黑" panose="020B0503020204020204" pitchFamily="34" charset="-122"/>
                <a:ea typeface="微软雅黑" panose="020B0503020204020204" pitchFamily="34" charset="-122"/>
              </a:rPr>
              <a:t>灭活需要</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分钟</a:t>
            </a:r>
          </a:p>
          <a:p>
            <a:pPr marL="285750" lvl="0" indent="-285750">
              <a:lnSpc>
                <a:spcPct val="130000"/>
              </a:lnSpc>
              <a:spcAft>
                <a:spcPts val="600"/>
              </a:spcAft>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对紫外线、</a:t>
            </a:r>
            <a:r>
              <a:rPr lang="en-US" altLang="zh-CN" dirty="0" smtClean="0">
                <a:latin typeface="微软雅黑" panose="020B0503020204020204" pitchFamily="34" charset="-122"/>
                <a:ea typeface="微软雅黑" panose="020B0503020204020204" pitchFamily="34" charset="-122"/>
              </a:rPr>
              <a:t>γ</a:t>
            </a:r>
            <a:r>
              <a:rPr lang="zh-CN" altLang="en-US" dirty="0" smtClean="0">
                <a:latin typeface="微软雅黑" panose="020B0503020204020204" pitchFamily="34" charset="-122"/>
                <a:ea typeface="微软雅黑" panose="020B0503020204020204" pitchFamily="34" charset="-122"/>
              </a:rPr>
              <a:t>射线、甲醛、次氯酸、酚类等消毒剂和脂溶剂敏感</a:t>
            </a:r>
          </a:p>
          <a:p>
            <a:pPr marL="285750" lvl="0" indent="-285750">
              <a:lnSpc>
                <a:spcPct val="130000"/>
              </a:lnSpc>
              <a:spcAft>
                <a:spcPts val="600"/>
              </a:spcAft>
              <a:buFont typeface="Wingdings" panose="05000000000000000000" pitchFamily="2" charset="2"/>
              <a:buChar char="Ø"/>
            </a:pPr>
            <a:endParaRPr lang="zh-CN" altLang="en-US" b="1" dirty="0">
              <a:solidFill>
                <a:srgbClr val="00B0F0"/>
              </a:solidFill>
              <a:latin typeface="微软雅黑" panose="020B0503020204020204" pitchFamily="34" charset="-122"/>
              <a:ea typeface="微软雅黑" panose="020B0503020204020204" pitchFamily="34" charset="-122"/>
            </a:endParaRPr>
          </a:p>
        </p:txBody>
      </p:sp>
      <p:sp>
        <p:nvSpPr>
          <p:cNvPr id="23" name="矩形 22"/>
          <p:cNvSpPr/>
          <p:nvPr/>
        </p:nvSpPr>
        <p:spPr>
          <a:xfrm>
            <a:off x="2987824" y="275870"/>
            <a:ext cx="2351926"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埃博</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拉病毒</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2" name="组合 21"/>
          <p:cNvGrpSpPr/>
          <p:nvPr/>
        </p:nvGrpSpPr>
        <p:grpSpPr>
          <a:xfrm>
            <a:off x="467544" y="1017336"/>
            <a:ext cx="3177505" cy="5384868"/>
            <a:chOff x="386383" y="1017336"/>
            <a:chExt cx="3177505" cy="5384868"/>
          </a:xfrm>
        </p:grpSpPr>
        <p:pic>
          <p:nvPicPr>
            <p:cNvPr id="24" name="Picture 6"/>
            <p:cNvPicPr>
              <a:picLocks noChangeAspect="1" noChangeArrowheads="1"/>
            </p:cNvPicPr>
            <p:nvPr/>
          </p:nvPicPr>
          <p:blipFill rotWithShape="1">
            <a:blip r:embed="rId2" cstate="print"/>
            <a:srcRect r="50000"/>
            <a:stretch/>
          </p:blipFill>
          <p:spPr bwMode="auto">
            <a:xfrm>
              <a:off x="386383" y="1017336"/>
              <a:ext cx="3167245" cy="1656790"/>
            </a:xfrm>
            <a:prstGeom prst="roundRect">
              <a:avLst>
                <a:gd name="adj" fmla="val 2950"/>
              </a:avLst>
            </a:prstGeom>
            <a:blipFill>
              <a:blip r:embed="rId3" cstate="print"/>
              <a:stretch>
                <a:fillRect/>
              </a:stretch>
            </a:blipFill>
            <a:ln>
              <a:noFill/>
            </a:ln>
          </p:spPr>
        </p:pic>
        <p:pic>
          <p:nvPicPr>
            <p:cNvPr id="25" name="Picture 6"/>
            <p:cNvPicPr>
              <a:picLocks noChangeAspect="1" noChangeArrowheads="1"/>
            </p:cNvPicPr>
            <p:nvPr/>
          </p:nvPicPr>
          <p:blipFill rotWithShape="1">
            <a:blip r:embed="rId2" cstate="print"/>
            <a:srcRect l="54838" t="3323" r="1013" b="8614"/>
            <a:stretch/>
          </p:blipFill>
          <p:spPr bwMode="auto">
            <a:xfrm>
              <a:off x="386384" y="2674311"/>
              <a:ext cx="3175690" cy="1656790"/>
            </a:xfrm>
            <a:prstGeom prst="roundRect">
              <a:avLst>
                <a:gd name="adj" fmla="val 2950"/>
              </a:avLst>
            </a:prstGeom>
            <a:blipFill>
              <a:blip r:embed="rId4" cstate="print"/>
              <a:stretch>
                <a:fillRect/>
              </a:stretch>
            </a:blipFill>
            <a:ln>
              <a:noFill/>
            </a:ln>
          </p:spPr>
        </p:pic>
        <p:pic>
          <p:nvPicPr>
            <p:cNvPr id="26" name="Picture 6" descr="Ebola形态"/>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4229" y="4331101"/>
              <a:ext cx="1589659" cy="2071103"/>
            </a:xfrm>
            <a:prstGeom prst="roundRect">
              <a:avLst>
                <a:gd name="adj" fmla="val 2950"/>
              </a:avLst>
            </a:prstGeom>
            <a:blipFill>
              <a:blip r:embed="rId6" cstate="print"/>
              <a:stretch>
                <a:fillRect/>
              </a:stretch>
            </a:blipFill>
            <a:ln>
              <a:noFill/>
            </a:ln>
            <a:extLst/>
          </p:spPr>
        </p:pic>
        <p:pic>
          <p:nvPicPr>
            <p:cNvPr id="27" name="Picture 5" descr="Ebol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383" y="4331101"/>
              <a:ext cx="1547398" cy="2071103"/>
            </a:xfrm>
            <a:prstGeom prst="roundRect">
              <a:avLst>
                <a:gd name="adj" fmla="val 2950"/>
              </a:avLst>
            </a:prstGeom>
            <a:blipFill>
              <a:blip r:embed="rId8" cstate="print"/>
              <a:stretch>
                <a:fillRect/>
              </a:stretch>
            </a:blipFill>
            <a:ln>
              <a:noFill/>
            </a:ln>
            <a:extLst/>
          </p:spPr>
        </p:pic>
      </p:grpSp>
    </p:spTree>
    <p:extLst>
      <p:ext uri="{BB962C8B-B14F-4D97-AF65-F5344CB8AC3E}">
        <p14:creationId xmlns:p14="http://schemas.microsoft.com/office/powerpoint/2010/main" val="2735515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6" name="矩形 15"/>
          <p:cNvSpPr/>
          <p:nvPr/>
        </p:nvSpPr>
        <p:spPr>
          <a:xfrm>
            <a:off x="1798915" y="275870"/>
            <a:ext cx="1261884" cy="523220"/>
          </a:xfrm>
          <a:prstGeom prst="rect">
            <a:avLst/>
          </a:prstGeom>
        </p:spPr>
        <p:txBody>
          <a:bodyPr wrap="none">
            <a:spAutoFit/>
          </a:bodyPr>
          <a:lstStyle/>
          <a:p>
            <a:pPr lvl="0">
              <a:spcBef>
                <a:spcPct val="20000"/>
              </a:spcBef>
            </a:pP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病原学</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3" name="矩形 22"/>
          <p:cNvSpPr/>
          <p:nvPr/>
        </p:nvSpPr>
        <p:spPr>
          <a:xfrm>
            <a:off x="2987824" y="275870"/>
            <a:ext cx="3070071"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埃</a:t>
            </a:r>
            <a:r>
              <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博拉病毒分型</a:t>
            </a:r>
          </a:p>
        </p:txBody>
      </p:sp>
      <p:grpSp>
        <p:nvGrpSpPr>
          <p:cNvPr id="50" name="组合 49"/>
          <p:cNvGrpSpPr/>
          <p:nvPr/>
        </p:nvGrpSpPr>
        <p:grpSpPr>
          <a:xfrm>
            <a:off x="0" y="1340768"/>
            <a:ext cx="9157997" cy="4940221"/>
            <a:chOff x="0" y="1532860"/>
            <a:chExt cx="9157997" cy="4940221"/>
          </a:xfrm>
        </p:grpSpPr>
        <p:grpSp>
          <p:nvGrpSpPr>
            <p:cNvPr id="51" name="组合 6"/>
            <p:cNvGrpSpPr/>
            <p:nvPr/>
          </p:nvGrpSpPr>
          <p:grpSpPr>
            <a:xfrm>
              <a:off x="0" y="1532860"/>
              <a:ext cx="9157997" cy="4940221"/>
              <a:chOff x="0" y="1532860"/>
              <a:chExt cx="9157997" cy="4940221"/>
            </a:xfrm>
          </p:grpSpPr>
          <p:sp>
            <p:nvSpPr>
              <p:cNvPr id="67" name="矩形 66"/>
              <p:cNvSpPr/>
              <p:nvPr/>
            </p:nvSpPr>
            <p:spPr>
              <a:xfrm>
                <a:off x="0" y="1532860"/>
                <a:ext cx="9144000" cy="4776460"/>
              </a:xfrm>
              <a:prstGeom prst="rect">
                <a:avLst/>
              </a:prstGeom>
              <a:noFill/>
              <a:ln w="19050" algn="ctr">
                <a:solidFill>
                  <a:srgbClr val="5F5F5F"/>
                </a:solidFill>
                <a:prstDash val="sysDot"/>
                <a:round/>
                <a:headEnd/>
                <a:tailEnd/>
              </a:ln>
              <a:effectLst/>
            </p:spPr>
            <p:txBody>
              <a:bodyPr wrap="none" lIns="87313" tIns="44450" rIns="87313" bIns="44450" anchor="ctr"/>
              <a:lstStyle/>
              <a:p>
                <a:endParaRPr lang="zh-CN" altLang="en-US" sz="1600" kern="0">
                  <a:solidFill>
                    <a:srgbClr val="000000"/>
                  </a:solidFill>
                  <a:latin typeface="Verdana"/>
                  <a:ea typeface="PMingLiU" pitchFamily="18" charset="-120"/>
                </a:endParaRPr>
              </a:p>
            </p:txBody>
          </p:sp>
          <p:sp>
            <p:nvSpPr>
              <p:cNvPr id="68" name="Freeform 5"/>
              <p:cNvSpPr>
                <a:spLocks/>
              </p:cNvSpPr>
              <p:nvPr/>
            </p:nvSpPr>
            <p:spPr bwMode="auto">
              <a:xfrm>
                <a:off x="13997" y="4240832"/>
                <a:ext cx="9144000" cy="1264323"/>
              </a:xfrm>
              <a:custGeom>
                <a:avLst/>
                <a:gdLst>
                  <a:gd name="T0" fmla="*/ 0 w 5760"/>
                  <a:gd name="T1" fmla="*/ 0 h 700"/>
                  <a:gd name="T2" fmla="*/ 72 w 5760"/>
                  <a:gd name="T3" fmla="*/ 38 h 700"/>
                  <a:gd name="T4" fmla="*/ 197 w 5760"/>
                  <a:gd name="T5" fmla="*/ 96 h 700"/>
                  <a:gd name="T6" fmla="*/ 378 w 5760"/>
                  <a:gd name="T7" fmla="*/ 175 h 700"/>
                  <a:gd name="T8" fmla="*/ 613 w 5760"/>
                  <a:gd name="T9" fmla="*/ 266 h 700"/>
                  <a:gd name="T10" fmla="*/ 748 w 5760"/>
                  <a:gd name="T11" fmla="*/ 314 h 700"/>
                  <a:gd name="T12" fmla="*/ 895 w 5760"/>
                  <a:gd name="T13" fmla="*/ 363 h 700"/>
                  <a:gd name="T14" fmla="*/ 1053 w 5760"/>
                  <a:gd name="T15" fmla="*/ 412 h 700"/>
                  <a:gd name="T16" fmla="*/ 1221 w 5760"/>
                  <a:gd name="T17" fmla="*/ 458 h 700"/>
                  <a:gd name="T18" fmla="*/ 1400 w 5760"/>
                  <a:gd name="T19" fmla="*/ 504 h 700"/>
                  <a:gd name="T20" fmla="*/ 1588 w 5760"/>
                  <a:gd name="T21" fmla="*/ 547 h 700"/>
                  <a:gd name="T22" fmla="*/ 1786 w 5760"/>
                  <a:gd name="T23" fmla="*/ 586 h 700"/>
                  <a:gd name="T24" fmla="*/ 1991 w 5760"/>
                  <a:gd name="T25" fmla="*/ 621 h 700"/>
                  <a:gd name="T26" fmla="*/ 2206 w 5760"/>
                  <a:gd name="T27" fmla="*/ 651 h 700"/>
                  <a:gd name="T28" fmla="*/ 2427 w 5760"/>
                  <a:gd name="T29" fmla="*/ 674 h 700"/>
                  <a:gd name="T30" fmla="*/ 2656 w 5760"/>
                  <a:gd name="T31" fmla="*/ 691 h 700"/>
                  <a:gd name="T32" fmla="*/ 2890 w 5760"/>
                  <a:gd name="T33" fmla="*/ 699 h 700"/>
                  <a:gd name="T34" fmla="*/ 3132 w 5760"/>
                  <a:gd name="T35" fmla="*/ 699 h 700"/>
                  <a:gd name="T36" fmla="*/ 3378 w 5760"/>
                  <a:gd name="T37" fmla="*/ 690 h 700"/>
                  <a:gd name="T38" fmla="*/ 3630 w 5760"/>
                  <a:gd name="T39" fmla="*/ 670 h 700"/>
                  <a:gd name="T40" fmla="*/ 3821 w 5760"/>
                  <a:gd name="T41" fmla="*/ 648 h 700"/>
                  <a:gd name="T42" fmla="*/ 3950 w 5760"/>
                  <a:gd name="T43" fmla="*/ 629 h 700"/>
                  <a:gd name="T44" fmla="*/ 4080 w 5760"/>
                  <a:gd name="T45" fmla="*/ 608 h 700"/>
                  <a:gd name="T46" fmla="*/ 4211 w 5760"/>
                  <a:gd name="T47" fmla="*/ 583 h 700"/>
                  <a:gd name="T48" fmla="*/ 4343 w 5760"/>
                  <a:gd name="T49" fmla="*/ 555 h 700"/>
                  <a:gd name="T50" fmla="*/ 4475 w 5760"/>
                  <a:gd name="T51" fmla="*/ 523 h 700"/>
                  <a:gd name="T52" fmla="*/ 4608 w 5760"/>
                  <a:gd name="T53" fmla="*/ 489 h 700"/>
                  <a:gd name="T54" fmla="*/ 4742 w 5760"/>
                  <a:gd name="T55" fmla="*/ 450 h 700"/>
                  <a:gd name="T56" fmla="*/ 4876 w 5760"/>
                  <a:gd name="T57" fmla="*/ 408 h 700"/>
                  <a:gd name="T58" fmla="*/ 5012 w 5760"/>
                  <a:gd name="T59" fmla="*/ 363 h 700"/>
                  <a:gd name="T60" fmla="*/ 5146 w 5760"/>
                  <a:gd name="T61" fmla="*/ 313 h 700"/>
                  <a:gd name="T62" fmla="*/ 5283 w 5760"/>
                  <a:gd name="T63" fmla="*/ 259 h 700"/>
                  <a:gd name="T64" fmla="*/ 5418 w 5760"/>
                  <a:gd name="T65" fmla="*/ 201 h 700"/>
                  <a:gd name="T66" fmla="*/ 5555 w 5760"/>
                  <a:gd name="T67" fmla="*/ 138 h 700"/>
                  <a:gd name="T68" fmla="*/ 5692 w 5760"/>
                  <a:gd name="T69" fmla="*/ 72 h 700"/>
                  <a:gd name="T70" fmla="*/ 5760 w 5760"/>
                  <a:gd name="T71" fmla="*/ 37 h 700"/>
                  <a:gd name="T72" fmla="*/ 5623 w 5760"/>
                  <a:gd name="T73" fmla="*/ 63 h 700"/>
                  <a:gd name="T74" fmla="*/ 5460 w 5760"/>
                  <a:gd name="T75" fmla="*/ 92 h 700"/>
                  <a:gd name="T76" fmla="*/ 5242 w 5760"/>
                  <a:gd name="T77" fmla="*/ 127 h 700"/>
                  <a:gd name="T78" fmla="*/ 4971 w 5760"/>
                  <a:gd name="T79" fmla="*/ 164 h 700"/>
                  <a:gd name="T80" fmla="*/ 4653 w 5760"/>
                  <a:gd name="T81" fmla="*/ 203 h 700"/>
                  <a:gd name="T82" fmla="*/ 4294 w 5760"/>
                  <a:gd name="T83" fmla="*/ 241 h 700"/>
                  <a:gd name="T84" fmla="*/ 3898 w 5760"/>
                  <a:gd name="T85" fmla="*/ 272 h 700"/>
                  <a:gd name="T86" fmla="*/ 3579 w 5760"/>
                  <a:gd name="T87" fmla="*/ 291 h 700"/>
                  <a:gd name="T88" fmla="*/ 3358 w 5760"/>
                  <a:gd name="T89" fmla="*/ 300 h 700"/>
                  <a:gd name="T90" fmla="*/ 3132 w 5760"/>
                  <a:gd name="T91" fmla="*/ 307 h 700"/>
                  <a:gd name="T92" fmla="*/ 2898 w 5760"/>
                  <a:gd name="T93" fmla="*/ 310 h 700"/>
                  <a:gd name="T94" fmla="*/ 2660 w 5760"/>
                  <a:gd name="T95" fmla="*/ 309 h 700"/>
                  <a:gd name="T96" fmla="*/ 2417 w 5760"/>
                  <a:gd name="T97" fmla="*/ 306 h 700"/>
                  <a:gd name="T98" fmla="*/ 2170 w 5760"/>
                  <a:gd name="T99" fmla="*/ 297 h 700"/>
                  <a:gd name="T100" fmla="*/ 1920 w 5760"/>
                  <a:gd name="T101" fmla="*/ 284 h 700"/>
                  <a:gd name="T102" fmla="*/ 1667 w 5760"/>
                  <a:gd name="T103" fmla="*/ 266 h 700"/>
                  <a:gd name="T104" fmla="*/ 1412 w 5760"/>
                  <a:gd name="T105" fmla="*/ 242 h 700"/>
                  <a:gd name="T106" fmla="*/ 1155 w 5760"/>
                  <a:gd name="T107" fmla="*/ 212 h 700"/>
                  <a:gd name="T108" fmla="*/ 898 w 5760"/>
                  <a:gd name="T109" fmla="*/ 177 h 700"/>
                  <a:gd name="T110" fmla="*/ 640 w 5760"/>
                  <a:gd name="T111" fmla="*/ 136 h 700"/>
                  <a:gd name="T112" fmla="*/ 383 w 5760"/>
                  <a:gd name="T113" fmla="*/ 87 h 700"/>
                  <a:gd name="T114" fmla="*/ 128 w 5760"/>
                  <a:gd name="T115" fmla="*/ 31 h 700"/>
                  <a:gd name="T116" fmla="*/ 0 w 5760"/>
                  <a:gd name="T117"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60" h="700">
                    <a:moveTo>
                      <a:pt x="0" y="0"/>
                    </a:moveTo>
                    <a:lnTo>
                      <a:pt x="0" y="0"/>
                    </a:lnTo>
                    <a:lnTo>
                      <a:pt x="32" y="17"/>
                    </a:lnTo>
                    <a:lnTo>
                      <a:pt x="72" y="38"/>
                    </a:lnTo>
                    <a:lnTo>
                      <a:pt x="128" y="64"/>
                    </a:lnTo>
                    <a:lnTo>
                      <a:pt x="197" y="96"/>
                    </a:lnTo>
                    <a:lnTo>
                      <a:pt x="281" y="134"/>
                    </a:lnTo>
                    <a:lnTo>
                      <a:pt x="378" y="175"/>
                    </a:lnTo>
                    <a:lnTo>
                      <a:pt x="490" y="219"/>
                    </a:lnTo>
                    <a:lnTo>
                      <a:pt x="613" y="266"/>
                    </a:lnTo>
                    <a:lnTo>
                      <a:pt x="679" y="290"/>
                    </a:lnTo>
                    <a:lnTo>
                      <a:pt x="748" y="314"/>
                    </a:lnTo>
                    <a:lnTo>
                      <a:pt x="820" y="339"/>
                    </a:lnTo>
                    <a:lnTo>
                      <a:pt x="895" y="363"/>
                    </a:lnTo>
                    <a:lnTo>
                      <a:pt x="973" y="387"/>
                    </a:lnTo>
                    <a:lnTo>
                      <a:pt x="1053" y="412"/>
                    </a:lnTo>
                    <a:lnTo>
                      <a:pt x="1136" y="436"/>
                    </a:lnTo>
                    <a:lnTo>
                      <a:pt x="1221" y="458"/>
                    </a:lnTo>
                    <a:lnTo>
                      <a:pt x="1310" y="482"/>
                    </a:lnTo>
                    <a:lnTo>
                      <a:pt x="1400" y="504"/>
                    </a:lnTo>
                    <a:lnTo>
                      <a:pt x="1494" y="526"/>
                    </a:lnTo>
                    <a:lnTo>
                      <a:pt x="1588" y="547"/>
                    </a:lnTo>
                    <a:lnTo>
                      <a:pt x="1686" y="568"/>
                    </a:lnTo>
                    <a:lnTo>
                      <a:pt x="1786" y="586"/>
                    </a:lnTo>
                    <a:lnTo>
                      <a:pt x="1888" y="604"/>
                    </a:lnTo>
                    <a:lnTo>
                      <a:pt x="1991" y="621"/>
                    </a:lnTo>
                    <a:lnTo>
                      <a:pt x="2097" y="636"/>
                    </a:lnTo>
                    <a:lnTo>
                      <a:pt x="2206" y="651"/>
                    </a:lnTo>
                    <a:lnTo>
                      <a:pt x="2315" y="664"/>
                    </a:lnTo>
                    <a:lnTo>
                      <a:pt x="2427" y="674"/>
                    </a:lnTo>
                    <a:lnTo>
                      <a:pt x="2541" y="683"/>
                    </a:lnTo>
                    <a:lnTo>
                      <a:pt x="2656" y="691"/>
                    </a:lnTo>
                    <a:lnTo>
                      <a:pt x="2772" y="695"/>
                    </a:lnTo>
                    <a:lnTo>
                      <a:pt x="2890" y="699"/>
                    </a:lnTo>
                    <a:lnTo>
                      <a:pt x="3010" y="700"/>
                    </a:lnTo>
                    <a:lnTo>
                      <a:pt x="3132" y="699"/>
                    </a:lnTo>
                    <a:lnTo>
                      <a:pt x="3254" y="695"/>
                    </a:lnTo>
                    <a:lnTo>
                      <a:pt x="3378" y="690"/>
                    </a:lnTo>
                    <a:lnTo>
                      <a:pt x="3503" y="681"/>
                    </a:lnTo>
                    <a:lnTo>
                      <a:pt x="3630" y="670"/>
                    </a:lnTo>
                    <a:lnTo>
                      <a:pt x="3756" y="656"/>
                    </a:lnTo>
                    <a:lnTo>
                      <a:pt x="3821" y="648"/>
                    </a:lnTo>
                    <a:lnTo>
                      <a:pt x="3885" y="638"/>
                    </a:lnTo>
                    <a:lnTo>
                      <a:pt x="3950" y="629"/>
                    </a:lnTo>
                    <a:lnTo>
                      <a:pt x="4015" y="619"/>
                    </a:lnTo>
                    <a:lnTo>
                      <a:pt x="4080" y="608"/>
                    </a:lnTo>
                    <a:lnTo>
                      <a:pt x="4145" y="596"/>
                    </a:lnTo>
                    <a:lnTo>
                      <a:pt x="4211" y="583"/>
                    </a:lnTo>
                    <a:lnTo>
                      <a:pt x="4277" y="569"/>
                    </a:lnTo>
                    <a:lnTo>
                      <a:pt x="4343" y="555"/>
                    </a:lnTo>
                    <a:lnTo>
                      <a:pt x="4409" y="539"/>
                    </a:lnTo>
                    <a:lnTo>
                      <a:pt x="4475" y="523"/>
                    </a:lnTo>
                    <a:lnTo>
                      <a:pt x="4541" y="506"/>
                    </a:lnTo>
                    <a:lnTo>
                      <a:pt x="4608" y="489"/>
                    </a:lnTo>
                    <a:lnTo>
                      <a:pt x="4674" y="470"/>
                    </a:lnTo>
                    <a:lnTo>
                      <a:pt x="4742" y="450"/>
                    </a:lnTo>
                    <a:lnTo>
                      <a:pt x="4809" y="430"/>
                    </a:lnTo>
                    <a:lnTo>
                      <a:pt x="4876" y="408"/>
                    </a:lnTo>
                    <a:lnTo>
                      <a:pt x="4943" y="386"/>
                    </a:lnTo>
                    <a:lnTo>
                      <a:pt x="5012" y="363"/>
                    </a:lnTo>
                    <a:lnTo>
                      <a:pt x="5079" y="338"/>
                    </a:lnTo>
                    <a:lnTo>
                      <a:pt x="5146" y="313"/>
                    </a:lnTo>
                    <a:lnTo>
                      <a:pt x="5214" y="286"/>
                    </a:lnTo>
                    <a:lnTo>
                      <a:pt x="5283" y="259"/>
                    </a:lnTo>
                    <a:lnTo>
                      <a:pt x="5350" y="231"/>
                    </a:lnTo>
                    <a:lnTo>
                      <a:pt x="5418" y="201"/>
                    </a:lnTo>
                    <a:lnTo>
                      <a:pt x="5487" y="170"/>
                    </a:lnTo>
                    <a:lnTo>
                      <a:pt x="5555" y="138"/>
                    </a:lnTo>
                    <a:lnTo>
                      <a:pt x="5623" y="106"/>
                    </a:lnTo>
                    <a:lnTo>
                      <a:pt x="5692" y="72"/>
                    </a:lnTo>
                    <a:lnTo>
                      <a:pt x="5760" y="37"/>
                    </a:lnTo>
                    <a:lnTo>
                      <a:pt x="5760" y="37"/>
                    </a:lnTo>
                    <a:lnTo>
                      <a:pt x="5725" y="44"/>
                    </a:lnTo>
                    <a:lnTo>
                      <a:pt x="5623" y="63"/>
                    </a:lnTo>
                    <a:lnTo>
                      <a:pt x="5549" y="77"/>
                    </a:lnTo>
                    <a:lnTo>
                      <a:pt x="5460" y="92"/>
                    </a:lnTo>
                    <a:lnTo>
                      <a:pt x="5358" y="109"/>
                    </a:lnTo>
                    <a:lnTo>
                      <a:pt x="5242" y="127"/>
                    </a:lnTo>
                    <a:lnTo>
                      <a:pt x="5112" y="145"/>
                    </a:lnTo>
                    <a:lnTo>
                      <a:pt x="4971" y="164"/>
                    </a:lnTo>
                    <a:lnTo>
                      <a:pt x="4818" y="184"/>
                    </a:lnTo>
                    <a:lnTo>
                      <a:pt x="4653" y="203"/>
                    </a:lnTo>
                    <a:lnTo>
                      <a:pt x="4478" y="223"/>
                    </a:lnTo>
                    <a:lnTo>
                      <a:pt x="4294" y="241"/>
                    </a:lnTo>
                    <a:lnTo>
                      <a:pt x="4100" y="257"/>
                    </a:lnTo>
                    <a:lnTo>
                      <a:pt x="3898" y="272"/>
                    </a:lnTo>
                    <a:lnTo>
                      <a:pt x="3688" y="285"/>
                    </a:lnTo>
                    <a:lnTo>
                      <a:pt x="3579" y="291"/>
                    </a:lnTo>
                    <a:lnTo>
                      <a:pt x="3470" y="296"/>
                    </a:lnTo>
                    <a:lnTo>
                      <a:pt x="3358" y="300"/>
                    </a:lnTo>
                    <a:lnTo>
                      <a:pt x="3246" y="303"/>
                    </a:lnTo>
                    <a:lnTo>
                      <a:pt x="3132" y="307"/>
                    </a:lnTo>
                    <a:lnTo>
                      <a:pt x="3016" y="309"/>
                    </a:lnTo>
                    <a:lnTo>
                      <a:pt x="2898" y="310"/>
                    </a:lnTo>
                    <a:lnTo>
                      <a:pt x="2780" y="310"/>
                    </a:lnTo>
                    <a:lnTo>
                      <a:pt x="2660" y="309"/>
                    </a:lnTo>
                    <a:lnTo>
                      <a:pt x="2539" y="308"/>
                    </a:lnTo>
                    <a:lnTo>
                      <a:pt x="2417" y="306"/>
                    </a:lnTo>
                    <a:lnTo>
                      <a:pt x="2294" y="302"/>
                    </a:lnTo>
                    <a:lnTo>
                      <a:pt x="2170" y="297"/>
                    </a:lnTo>
                    <a:lnTo>
                      <a:pt x="2045" y="291"/>
                    </a:lnTo>
                    <a:lnTo>
                      <a:pt x="1920" y="284"/>
                    </a:lnTo>
                    <a:lnTo>
                      <a:pt x="1793" y="275"/>
                    </a:lnTo>
                    <a:lnTo>
                      <a:pt x="1667" y="266"/>
                    </a:lnTo>
                    <a:lnTo>
                      <a:pt x="1539" y="254"/>
                    </a:lnTo>
                    <a:lnTo>
                      <a:pt x="1412" y="242"/>
                    </a:lnTo>
                    <a:lnTo>
                      <a:pt x="1284" y="228"/>
                    </a:lnTo>
                    <a:lnTo>
                      <a:pt x="1155" y="212"/>
                    </a:lnTo>
                    <a:lnTo>
                      <a:pt x="1026" y="196"/>
                    </a:lnTo>
                    <a:lnTo>
                      <a:pt x="898" y="177"/>
                    </a:lnTo>
                    <a:lnTo>
                      <a:pt x="769" y="158"/>
                    </a:lnTo>
                    <a:lnTo>
                      <a:pt x="640" y="136"/>
                    </a:lnTo>
                    <a:lnTo>
                      <a:pt x="512" y="112"/>
                    </a:lnTo>
                    <a:lnTo>
                      <a:pt x="383" y="87"/>
                    </a:lnTo>
                    <a:lnTo>
                      <a:pt x="255" y="60"/>
                    </a:lnTo>
                    <a:lnTo>
                      <a:pt x="128" y="31"/>
                    </a:lnTo>
                    <a:lnTo>
                      <a:pt x="0" y="0"/>
                    </a:lnTo>
                    <a:lnTo>
                      <a:pt x="0" y="0"/>
                    </a:ln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69" name="组合 85"/>
              <p:cNvGrpSpPr/>
              <p:nvPr/>
            </p:nvGrpSpPr>
            <p:grpSpPr>
              <a:xfrm>
                <a:off x="290201" y="2276872"/>
                <a:ext cx="8709151" cy="4196209"/>
                <a:chOff x="109673" y="2193816"/>
                <a:chExt cx="8709151" cy="4196209"/>
              </a:xfrm>
            </p:grpSpPr>
            <p:grpSp>
              <p:nvGrpSpPr>
                <p:cNvPr id="70" name="组合 84"/>
                <p:cNvGrpSpPr/>
                <p:nvPr/>
              </p:nvGrpSpPr>
              <p:grpSpPr>
                <a:xfrm>
                  <a:off x="109673" y="2193816"/>
                  <a:ext cx="2160587" cy="2808312"/>
                  <a:chOff x="109673" y="2193816"/>
                  <a:chExt cx="2160587" cy="2808312"/>
                </a:xfrm>
              </p:grpSpPr>
              <p:grpSp>
                <p:nvGrpSpPr>
                  <p:cNvPr id="104" name="组合 30"/>
                  <p:cNvGrpSpPr/>
                  <p:nvPr/>
                </p:nvGrpSpPr>
                <p:grpSpPr>
                  <a:xfrm>
                    <a:off x="109673" y="2193816"/>
                    <a:ext cx="2160587" cy="1061306"/>
                    <a:chOff x="253689" y="903388"/>
                    <a:chExt cx="2160587" cy="1061306"/>
                  </a:xfrm>
                </p:grpSpPr>
                <p:sp>
                  <p:nvSpPr>
                    <p:cNvPr id="107" name="TextBox 16"/>
                    <p:cNvSpPr txBox="1">
                      <a:spLocks noChangeArrowheads="1"/>
                    </p:cNvSpPr>
                    <p:nvPr/>
                  </p:nvSpPr>
                  <p:spPr bwMode="auto">
                    <a:xfrm>
                      <a:off x="253689" y="903388"/>
                      <a:ext cx="21605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zh-CN" altLang="en-US" sz="2000" dirty="0" smtClean="0">
                          <a:solidFill>
                            <a:schemeClr val="tx1">
                              <a:lumMod val="75000"/>
                              <a:lumOff val="25000"/>
                            </a:schemeClr>
                          </a:solidFill>
                          <a:latin typeface="微软雅黑" pitchFamily="34" charset="-122"/>
                          <a:ea typeface="微软雅黑" pitchFamily="34" charset="-122"/>
                        </a:rPr>
                        <a:t>毒力最强</a:t>
                      </a:r>
                      <a:endParaRPr lang="en-US" altLang="zh-CN" sz="2000" dirty="0" smtClean="0">
                        <a:solidFill>
                          <a:schemeClr val="tx1">
                            <a:lumMod val="75000"/>
                            <a:lumOff val="25000"/>
                          </a:schemeClr>
                        </a:solidFill>
                        <a:latin typeface="微软雅黑" pitchFamily="34" charset="-122"/>
                        <a:ea typeface="微软雅黑" pitchFamily="34" charset="-122"/>
                      </a:endParaRPr>
                    </a:p>
                    <a:p>
                      <a:pPr eaLnBrk="1" hangingPunct="1">
                        <a:spcBef>
                          <a:spcPct val="0"/>
                        </a:spcBef>
                        <a:buClrTx/>
                        <a:buFontTx/>
                        <a:buNone/>
                      </a:pPr>
                      <a:r>
                        <a:rPr lang="zh-CN" altLang="en-US" sz="2000" dirty="0" smtClean="0">
                          <a:solidFill>
                            <a:srgbClr val="C00000"/>
                          </a:solidFill>
                          <a:latin typeface="微软雅黑" pitchFamily="34" charset="-122"/>
                          <a:ea typeface="微软雅黑" pitchFamily="34" charset="-122"/>
                        </a:rPr>
                        <a:t>曾</a:t>
                      </a:r>
                      <a:r>
                        <a:rPr lang="zh-CN" altLang="en-US" sz="2000" dirty="0">
                          <a:solidFill>
                            <a:srgbClr val="C00000"/>
                          </a:solidFill>
                          <a:latin typeface="微软雅黑" pitchFamily="34" charset="-122"/>
                          <a:ea typeface="微软雅黑" pitchFamily="34" charset="-122"/>
                        </a:rPr>
                        <a:t>引起暴发</a:t>
                      </a:r>
                    </a:p>
                  </p:txBody>
                </p:sp>
                <p:cxnSp>
                  <p:nvCxnSpPr>
                    <p:cNvPr id="108" name="肘形连接符 107"/>
                    <p:cNvCxnSpPr/>
                    <p:nvPr/>
                  </p:nvCxnSpPr>
                  <p:spPr>
                    <a:xfrm flipH="1" flipV="1">
                      <a:off x="395536" y="1623468"/>
                      <a:ext cx="1187795" cy="341226"/>
                    </a:xfrm>
                    <a:prstGeom prst="bentConnector3">
                      <a:avLst>
                        <a:gd name="adj1" fmla="val 69"/>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05" name="Freeform 12"/>
                  <p:cNvSpPr>
                    <a:spLocks/>
                  </p:cNvSpPr>
                  <p:nvPr/>
                </p:nvSpPr>
                <p:spPr bwMode="auto">
                  <a:xfrm>
                    <a:off x="179512" y="3201928"/>
                    <a:ext cx="1872208" cy="1800200"/>
                  </a:xfrm>
                  <a:custGeom>
                    <a:avLst/>
                    <a:gdLst>
                      <a:gd name="T0" fmla="*/ 641 w 642"/>
                      <a:gd name="T1" fmla="*/ 338 h 643"/>
                      <a:gd name="T2" fmla="*/ 636 w 642"/>
                      <a:gd name="T3" fmla="*/ 386 h 643"/>
                      <a:gd name="T4" fmla="*/ 623 w 642"/>
                      <a:gd name="T5" fmla="*/ 432 h 643"/>
                      <a:gd name="T6" fmla="*/ 604 w 642"/>
                      <a:gd name="T7" fmla="*/ 474 h 643"/>
                      <a:gd name="T8" fmla="*/ 579 w 642"/>
                      <a:gd name="T9" fmla="*/ 514 h 643"/>
                      <a:gd name="T10" fmla="*/ 548 w 642"/>
                      <a:gd name="T11" fmla="*/ 548 h 643"/>
                      <a:gd name="T12" fmla="*/ 514 w 642"/>
                      <a:gd name="T13" fmla="*/ 579 h 643"/>
                      <a:gd name="T14" fmla="*/ 474 w 642"/>
                      <a:gd name="T15" fmla="*/ 604 h 643"/>
                      <a:gd name="T16" fmla="*/ 432 w 642"/>
                      <a:gd name="T17" fmla="*/ 623 h 643"/>
                      <a:gd name="T18" fmla="*/ 386 w 642"/>
                      <a:gd name="T19" fmla="*/ 636 h 643"/>
                      <a:gd name="T20" fmla="*/ 337 w 642"/>
                      <a:gd name="T21" fmla="*/ 643 h 643"/>
                      <a:gd name="T22" fmla="*/ 304 w 642"/>
                      <a:gd name="T23" fmla="*/ 643 h 643"/>
                      <a:gd name="T24" fmla="*/ 256 w 642"/>
                      <a:gd name="T25" fmla="*/ 636 h 643"/>
                      <a:gd name="T26" fmla="*/ 211 w 642"/>
                      <a:gd name="T27" fmla="*/ 623 h 643"/>
                      <a:gd name="T28" fmla="*/ 167 w 642"/>
                      <a:gd name="T29" fmla="*/ 604 h 643"/>
                      <a:gd name="T30" fmla="*/ 129 w 642"/>
                      <a:gd name="T31" fmla="*/ 579 h 643"/>
                      <a:gd name="T32" fmla="*/ 93 w 642"/>
                      <a:gd name="T33" fmla="*/ 548 h 643"/>
                      <a:gd name="T34" fmla="*/ 64 w 642"/>
                      <a:gd name="T35" fmla="*/ 514 h 643"/>
                      <a:gd name="T36" fmla="*/ 39 w 642"/>
                      <a:gd name="T37" fmla="*/ 474 h 643"/>
                      <a:gd name="T38" fmla="*/ 19 w 642"/>
                      <a:gd name="T39" fmla="*/ 432 h 643"/>
                      <a:gd name="T40" fmla="*/ 7 w 642"/>
                      <a:gd name="T41" fmla="*/ 386 h 643"/>
                      <a:gd name="T42" fmla="*/ 0 w 642"/>
                      <a:gd name="T43" fmla="*/ 338 h 643"/>
                      <a:gd name="T44" fmla="*/ 0 w 642"/>
                      <a:gd name="T45" fmla="*/ 304 h 643"/>
                      <a:gd name="T46" fmla="*/ 7 w 642"/>
                      <a:gd name="T47" fmla="*/ 256 h 643"/>
                      <a:gd name="T48" fmla="*/ 19 w 642"/>
                      <a:gd name="T49" fmla="*/ 211 h 643"/>
                      <a:gd name="T50" fmla="*/ 39 w 642"/>
                      <a:gd name="T51" fmla="*/ 169 h 643"/>
                      <a:gd name="T52" fmla="*/ 64 w 642"/>
                      <a:gd name="T53" fmla="*/ 129 h 643"/>
                      <a:gd name="T54" fmla="*/ 93 w 642"/>
                      <a:gd name="T55" fmla="*/ 95 h 643"/>
                      <a:gd name="T56" fmla="*/ 129 w 642"/>
                      <a:gd name="T57" fmla="*/ 64 h 643"/>
                      <a:gd name="T58" fmla="*/ 167 w 642"/>
                      <a:gd name="T59" fmla="*/ 39 h 643"/>
                      <a:gd name="T60" fmla="*/ 211 w 642"/>
                      <a:gd name="T61" fmla="*/ 19 h 643"/>
                      <a:gd name="T62" fmla="*/ 256 w 642"/>
                      <a:gd name="T63" fmla="*/ 7 h 643"/>
                      <a:gd name="T64" fmla="*/ 304 w 642"/>
                      <a:gd name="T65" fmla="*/ 0 h 643"/>
                      <a:gd name="T66" fmla="*/ 337 w 642"/>
                      <a:gd name="T67" fmla="*/ 0 h 643"/>
                      <a:gd name="T68" fmla="*/ 386 w 642"/>
                      <a:gd name="T69" fmla="*/ 7 h 643"/>
                      <a:gd name="T70" fmla="*/ 432 w 642"/>
                      <a:gd name="T71" fmla="*/ 19 h 643"/>
                      <a:gd name="T72" fmla="*/ 474 w 642"/>
                      <a:gd name="T73" fmla="*/ 39 h 643"/>
                      <a:gd name="T74" fmla="*/ 514 w 642"/>
                      <a:gd name="T75" fmla="*/ 64 h 643"/>
                      <a:gd name="T76" fmla="*/ 548 w 642"/>
                      <a:gd name="T77" fmla="*/ 95 h 643"/>
                      <a:gd name="T78" fmla="*/ 579 w 642"/>
                      <a:gd name="T79" fmla="*/ 129 h 643"/>
                      <a:gd name="T80" fmla="*/ 604 w 642"/>
                      <a:gd name="T81" fmla="*/ 169 h 643"/>
                      <a:gd name="T82" fmla="*/ 623 w 642"/>
                      <a:gd name="T83" fmla="*/ 211 h 643"/>
                      <a:gd name="T84" fmla="*/ 636 w 642"/>
                      <a:gd name="T85" fmla="*/ 256 h 643"/>
                      <a:gd name="T86" fmla="*/ 641 w 642"/>
                      <a:gd name="T87" fmla="*/ 30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2" h="643">
                        <a:moveTo>
                          <a:pt x="642" y="321"/>
                        </a:moveTo>
                        <a:lnTo>
                          <a:pt x="642" y="321"/>
                        </a:lnTo>
                        <a:lnTo>
                          <a:pt x="641" y="338"/>
                        </a:lnTo>
                        <a:lnTo>
                          <a:pt x="640" y="354"/>
                        </a:lnTo>
                        <a:lnTo>
                          <a:pt x="639" y="370"/>
                        </a:lnTo>
                        <a:lnTo>
                          <a:pt x="636" y="386"/>
                        </a:lnTo>
                        <a:lnTo>
                          <a:pt x="632" y="401"/>
                        </a:lnTo>
                        <a:lnTo>
                          <a:pt x="628" y="417"/>
                        </a:lnTo>
                        <a:lnTo>
                          <a:pt x="623" y="432"/>
                        </a:lnTo>
                        <a:lnTo>
                          <a:pt x="617" y="447"/>
                        </a:lnTo>
                        <a:lnTo>
                          <a:pt x="611" y="460"/>
                        </a:lnTo>
                        <a:lnTo>
                          <a:pt x="604" y="474"/>
                        </a:lnTo>
                        <a:lnTo>
                          <a:pt x="596" y="488"/>
                        </a:lnTo>
                        <a:lnTo>
                          <a:pt x="588" y="501"/>
                        </a:lnTo>
                        <a:lnTo>
                          <a:pt x="579" y="514"/>
                        </a:lnTo>
                        <a:lnTo>
                          <a:pt x="568" y="525"/>
                        </a:lnTo>
                        <a:lnTo>
                          <a:pt x="559" y="538"/>
                        </a:lnTo>
                        <a:lnTo>
                          <a:pt x="548" y="548"/>
                        </a:lnTo>
                        <a:lnTo>
                          <a:pt x="536" y="559"/>
                        </a:lnTo>
                        <a:lnTo>
                          <a:pt x="525" y="570"/>
                        </a:lnTo>
                        <a:lnTo>
                          <a:pt x="514" y="579"/>
                        </a:lnTo>
                        <a:lnTo>
                          <a:pt x="501" y="588"/>
                        </a:lnTo>
                        <a:lnTo>
                          <a:pt x="487" y="596"/>
                        </a:lnTo>
                        <a:lnTo>
                          <a:pt x="474" y="604"/>
                        </a:lnTo>
                        <a:lnTo>
                          <a:pt x="460" y="611"/>
                        </a:lnTo>
                        <a:lnTo>
                          <a:pt x="446" y="618"/>
                        </a:lnTo>
                        <a:lnTo>
                          <a:pt x="432" y="623"/>
                        </a:lnTo>
                        <a:lnTo>
                          <a:pt x="417" y="628"/>
                        </a:lnTo>
                        <a:lnTo>
                          <a:pt x="401" y="632"/>
                        </a:lnTo>
                        <a:lnTo>
                          <a:pt x="386" y="636"/>
                        </a:lnTo>
                        <a:lnTo>
                          <a:pt x="370" y="639"/>
                        </a:lnTo>
                        <a:lnTo>
                          <a:pt x="354" y="641"/>
                        </a:lnTo>
                        <a:lnTo>
                          <a:pt x="337" y="643"/>
                        </a:lnTo>
                        <a:lnTo>
                          <a:pt x="321" y="643"/>
                        </a:lnTo>
                        <a:lnTo>
                          <a:pt x="321" y="643"/>
                        </a:lnTo>
                        <a:lnTo>
                          <a:pt x="304" y="643"/>
                        </a:lnTo>
                        <a:lnTo>
                          <a:pt x="288" y="641"/>
                        </a:lnTo>
                        <a:lnTo>
                          <a:pt x="272" y="639"/>
                        </a:lnTo>
                        <a:lnTo>
                          <a:pt x="256" y="636"/>
                        </a:lnTo>
                        <a:lnTo>
                          <a:pt x="240" y="632"/>
                        </a:lnTo>
                        <a:lnTo>
                          <a:pt x="225" y="628"/>
                        </a:lnTo>
                        <a:lnTo>
                          <a:pt x="211" y="623"/>
                        </a:lnTo>
                        <a:lnTo>
                          <a:pt x="196" y="618"/>
                        </a:lnTo>
                        <a:lnTo>
                          <a:pt x="182" y="611"/>
                        </a:lnTo>
                        <a:lnTo>
                          <a:pt x="167" y="604"/>
                        </a:lnTo>
                        <a:lnTo>
                          <a:pt x="155" y="596"/>
                        </a:lnTo>
                        <a:lnTo>
                          <a:pt x="141" y="588"/>
                        </a:lnTo>
                        <a:lnTo>
                          <a:pt x="129" y="579"/>
                        </a:lnTo>
                        <a:lnTo>
                          <a:pt x="116" y="570"/>
                        </a:lnTo>
                        <a:lnTo>
                          <a:pt x="105" y="559"/>
                        </a:lnTo>
                        <a:lnTo>
                          <a:pt x="93" y="548"/>
                        </a:lnTo>
                        <a:lnTo>
                          <a:pt x="83" y="538"/>
                        </a:lnTo>
                        <a:lnTo>
                          <a:pt x="73" y="525"/>
                        </a:lnTo>
                        <a:lnTo>
                          <a:pt x="64" y="514"/>
                        </a:lnTo>
                        <a:lnTo>
                          <a:pt x="55" y="501"/>
                        </a:lnTo>
                        <a:lnTo>
                          <a:pt x="47" y="488"/>
                        </a:lnTo>
                        <a:lnTo>
                          <a:pt x="39" y="474"/>
                        </a:lnTo>
                        <a:lnTo>
                          <a:pt x="32" y="460"/>
                        </a:lnTo>
                        <a:lnTo>
                          <a:pt x="25" y="447"/>
                        </a:lnTo>
                        <a:lnTo>
                          <a:pt x="19" y="432"/>
                        </a:lnTo>
                        <a:lnTo>
                          <a:pt x="14" y="417"/>
                        </a:lnTo>
                        <a:lnTo>
                          <a:pt x="10" y="401"/>
                        </a:lnTo>
                        <a:lnTo>
                          <a:pt x="7" y="386"/>
                        </a:lnTo>
                        <a:lnTo>
                          <a:pt x="3" y="370"/>
                        </a:lnTo>
                        <a:lnTo>
                          <a:pt x="1" y="354"/>
                        </a:lnTo>
                        <a:lnTo>
                          <a:pt x="0" y="338"/>
                        </a:lnTo>
                        <a:lnTo>
                          <a:pt x="0" y="321"/>
                        </a:lnTo>
                        <a:lnTo>
                          <a:pt x="0" y="321"/>
                        </a:lnTo>
                        <a:lnTo>
                          <a:pt x="0" y="304"/>
                        </a:lnTo>
                        <a:lnTo>
                          <a:pt x="1" y="288"/>
                        </a:lnTo>
                        <a:lnTo>
                          <a:pt x="3" y="272"/>
                        </a:lnTo>
                        <a:lnTo>
                          <a:pt x="7" y="256"/>
                        </a:lnTo>
                        <a:lnTo>
                          <a:pt x="10" y="242"/>
                        </a:lnTo>
                        <a:lnTo>
                          <a:pt x="14" y="226"/>
                        </a:lnTo>
                        <a:lnTo>
                          <a:pt x="19" y="211"/>
                        </a:lnTo>
                        <a:lnTo>
                          <a:pt x="25" y="196"/>
                        </a:lnTo>
                        <a:lnTo>
                          <a:pt x="32" y="182"/>
                        </a:lnTo>
                        <a:lnTo>
                          <a:pt x="39" y="169"/>
                        </a:lnTo>
                        <a:lnTo>
                          <a:pt x="47" y="155"/>
                        </a:lnTo>
                        <a:lnTo>
                          <a:pt x="55" y="141"/>
                        </a:lnTo>
                        <a:lnTo>
                          <a:pt x="64" y="129"/>
                        </a:lnTo>
                        <a:lnTo>
                          <a:pt x="73" y="117"/>
                        </a:lnTo>
                        <a:lnTo>
                          <a:pt x="83" y="105"/>
                        </a:lnTo>
                        <a:lnTo>
                          <a:pt x="93" y="95"/>
                        </a:lnTo>
                        <a:lnTo>
                          <a:pt x="105" y="83"/>
                        </a:lnTo>
                        <a:lnTo>
                          <a:pt x="116" y="73"/>
                        </a:lnTo>
                        <a:lnTo>
                          <a:pt x="129" y="64"/>
                        </a:lnTo>
                        <a:lnTo>
                          <a:pt x="141" y="55"/>
                        </a:lnTo>
                        <a:lnTo>
                          <a:pt x="155" y="47"/>
                        </a:lnTo>
                        <a:lnTo>
                          <a:pt x="167" y="39"/>
                        </a:lnTo>
                        <a:lnTo>
                          <a:pt x="182" y="32"/>
                        </a:lnTo>
                        <a:lnTo>
                          <a:pt x="196" y="25"/>
                        </a:lnTo>
                        <a:lnTo>
                          <a:pt x="211" y="19"/>
                        </a:lnTo>
                        <a:lnTo>
                          <a:pt x="225" y="15"/>
                        </a:lnTo>
                        <a:lnTo>
                          <a:pt x="240" y="10"/>
                        </a:lnTo>
                        <a:lnTo>
                          <a:pt x="256" y="7"/>
                        </a:lnTo>
                        <a:lnTo>
                          <a:pt x="272" y="3"/>
                        </a:lnTo>
                        <a:lnTo>
                          <a:pt x="288" y="1"/>
                        </a:lnTo>
                        <a:lnTo>
                          <a:pt x="304" y="0"/>
                        </a:lnTo>
                        <a:lnTo>
                          <a:pt x="321" y="0"/>
                        </a:lnTo>
                        <a:lnTo>
                          <a:pt x="321" y="0"/>
                        </a:lnTo>
                        <a:lnTo>
                          <a:pt x="337" y="0"/>
                        </a:lnTo>
                        <a:lnTo>
                          <a:pt x="354" y="1"/>
                        </a:lnTo>
                        <a:lnTo>
                          <a:pt x="370" y="3"/>
                        </a:lnTo>
                        <a:lnTo>
                          <a:pt x="386" y="7"/>
                        </a:lnTo>
                        <a:lnTo>
                          <a:pt x="401" y="10"/>
                        </a:lnTo>
                        <a:lnTo>
                          <a:pt x="417" y="15"/>
                        </a:lnTo>
                        <a:lnTo>
                          <a:pt x="432" y="19"/>
                        </a:lnTo>
                        <a:lnTo>
                          <a:pt x="446" y="25"/>
                        </a:lnTo>
                        <a:lnTo>
                          <a:pt x="460" y="32"/>
                        </a:lnTo>
                        <a:lnTo>
                          <a:pt x="474" y="39"/>
                        </a:lnTo>
                        <a:lnTo>
                          <a:pt x="487" y="47"/>
                        </a:lnTo>
                        <a:lnTo>
                          <a:pt x="501" y="55"/>
                        </a:lnTo>
                        <a:lnTo>
                          <a:pt x="514" y="64"/>
                        </a:lnTo>
                        <a:lnTo>
                          <a:pt x="525" y="73"/>
                        </a:lnTo>
                        <a:lnTo>
                          <a:pt x="536" y="83"/>
                        </a:lnTo>
                        <a:lnTo>
                          <a:pt x="548" y="95"/>
                        </a:lnTo>
                        <a:lnTo>
                          <a:pt x="559" y="105"/>
                        </a:lnTo>
                        <a:lnTo>
                          <a:pt x="568" y="117"/>
                        </a:lnTo>
                        <a:lnTo>
                          <a:pt x="579" y="129"/>
                        </a:lnTo>
                        <a:lnTo>
                          <a:pt x="588" y="141"/>
                        </a:lnTo>
                        <a:lnTo>
                          <a:pt x="596" y="155"/>
                        </a:lnTo>
                        <a:lnTo>
                          <a:pt x="604" y="169"/>
                        </a:lnTo>
                        <a:lnTo>
                          <a:pt x="611" y="182"/>
                        </a:lnTo>
                        <a:lnTo>
                          <a:pt x="617" y="196"/>
                        </a:lnTo>
                        <a:lnTo>
                          <a:pt x="623" y="211"/>
                        </a:lnTo>
                        <a:lnTo>
                          <a:pt x="628" y="226"/>
                        </a:lnTo>
                        <a:lnTo>
                          <a:pt x="632" y="242"/>
                        </a:lnTo>
                        <a:lnTo>
                          <a:pt x="636" y="256"/>
                        </a:lnTo>
                        <a:lnTo>
                          <a:pt x="639" y="272"/>
                        </a:lnTo>
                        <a:lnTo>
                          <a:pt x="640" y="288"/>
                        </a:lnTo>
                        <a:lnTo>
                          <a:pt x="641" y="304"/>
                        </a:lnTo>
                        <a:lnTo>
                          <a:pt x="642" y="321"/>
                        </a:lnTo>
                        <a:lnTo>
                          <a:pt x="642" y="321"/>
                        </a:ln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106" name="Rectangle 14"/>
                  <p:cNvSpPr>
                    <a:spLocks noChangeArrowheads="1"/>
                  </p:cNvSpPr>
                  <p:nvPr/>
                </p:nvSpPr>
                <p:spPr bwMode="auto">
                  <a:xfrm>
                    <a:off x="568492" y="3850000"/>
                    <a:ext cx="102592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lvl="0" algn="ctr"/>
                    <a:r>
                      <a:rPr lang="zh-CN" altLang="en-US" sz="2000" b="1" dirty="0" smtClean="0">
                        <a:solidFill>
                          <a:schemeClr val="bg1"/>
                        </a:solidFill>
                        <a:latin typeface="微软雅黑" panose="020B0503020204020204" pitchFamily="34" charset="-122"/>
                        <a:ea typeface="微软雅黑" panose="020B0503020204020204" pitchFamily="34" charset="-122"/>
                      </a:rPr>
                      <a:t>扎伊尔型</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lvl="0" algn="ctr"/>
                    <a:r>
                      <a:rPr lang="en-US" altLang="zh-CN" sz="2000" b="1" dirty="0">
                        <a:solidFill>
                          <a:schemeClr val="bg1"/>
                        </a:solidFill>
                        <a:latin typeface="微软雅黑" panose="020B0503020204020204" pitchFamily="34" charset="-122"/>
                        <a:ea typeface="微软雅黑" panose="020B0503020204020204" pitchFamily="34" charset="-122"/>
                      </a:rPr>
                      <a:t>EBOV</a:t>
                    </a:r>
                    <a:endParaRPr kumimoji="0" lang="zh-CN" altLang="zh-CN" sz="2000" b="1" i="0" u="none" strike="noStrike" cap="none" normalizeH="0" baseline="0" dirty="0" smtClean="0">
                      <a:ln>
                        <a:noFill/>
                      </a:ln>
                      <a:solidFill>
                        <a:schemeClr val="bg1"/>
                      </a:solidFill>
                      <a:latin typeface="微软雅黑" panose="020B0503020204020204" pitchFamily="34" charset="-122"/>
                      <a:ea typeface="微软雅黑" panose="020B0503020204020204" pitchFamily="34" charset="-122"/>
                    </a:endParaRPr>
                  </a:p>
                </p:txBody>
              </p:sp>
            </p:grpSp>
            <p:grpSp>
              <p:nvGrpSpPr>
                <p:cNvPr id="71" name="组合 16"/>
                <p:cNvGrpSpPr/>
                <p:nvPr/>
              </p:nvGrpSpPr>
              <p:grpSpPr>
                <a:xfrm>
                  <a:off x="664773" y="3417952"/>
                  <a:ext cx="3115139" cy="2972073"/>
                  <a:chOff x="779004" y="3328428"/>
                  <a:chExt cx="3115139" cy="2972073"/>
                </a:xfrm>
              </p:grpSpPr>
              <p:grpSp>
                <p:nvGrpSpPr>
                  <p:cNvPr id="97" name="组合 12"/>
                  <p:cNvGrpSpPr/>
                  <p:nvPr/>
                </p:nvGrpSpPr>
                <p:grpSpPr>
                  <a:xfrm>
                    <a:off x="779004" y="3328428"/>
                    <a:ext cx="3115139" cy="2972073"/>
                    <a:chOff x="779004" y="3328428"/>
                    <a:chExt cx="3115139" cy="2972073"/>
                  </a:xfrm>
                </p:grpSpPr>
                <p:grpSp>
                  <p:nvGrpSpPr>
                    <p:cNvPr id="100" name="组合 37"/>
                    <p:cNvGrpSpPr/>
                    <p:nvPr/>
                  </p:nvGrpSpPr>
                  <p:grpSpPr>
                    <a:xfrm>
                      <a:off x="779004" y="4752911"/>
                      <a:ext cx="2242597" cy="1547590"/>
                      <a:chOff x="741210" y="3395758"/>
                      <a:chExt cx="2242597" cy="1547590"/>
                    </a:xfrm>
                  </p:grpSpPr>
                  <p:cxnSp>
                    <p:nvCxnSpPr>
                      <p:cNvPr id="102" name="肘形连接符 101"/>
                      <p:cNvCxnSpPr>
                        <a:stCxn id="101" idx="12"/>
                      </p:cNvCxnSpPr>
                      <p:nvPr/>
                    </p:nvCxnSpPr>
                    <p:spPr>
                      <a:xfrm flipH="1">
                        <a:off x="1768117" y="3395758"/>
                        <a:ext cx="1215690" cy="519733"/>
                      </a:xfrm>
                      <a:prstGeom prst="bentConnector3">
                        <a:avLst>
                          <a:gd name="adj1" fmla="val -9392"/>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3" name="TextBox 16"/>
                      <p:cNvSpPr txBox="1">
                        <a:spLocks noChangeArrowheads="1"/>
                      </p:cNvSpPr>
                      <p:nvPr/>
                    </p:nvSpPr>
                    <p:spPr bwMode="auto">
                      <a:xfrm>
                        <a:off x="741210" y="3927685"/>
                        <a:ext cx="20648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zh-CN" altLang="en-US" sz="2000" dirty="0" smtClean="0">
                            <a:solidFill>
                              <a:schemeClr val="tx1">
                                <a:lumMod val="75000"/>
                                <a:lumOff val="25000"/>
                              </a:schemeClr>
                            </a:solidFill>
                            <a:latin typeface="微软雅黑" pitchFamily="34" charset="-122"/>
                            <a:ea typeface="微软雅黑" pitchFamily="34" charset="-122"/>
                          </a:rPr>
                          <a:t>毒力介于</a:t>
                        </a:r>
                        <a:r>
                          <a:rPr lang="en-US" altLang="zh-CN" sz="2000" dirty="0" smtClean="0">
                            <a:solidFill>
                              <a:schemeClr val="tx1">
                                <a:lumMod val="75000"/>
                                <a:lumOff val="25000"/>
                              </a:schemeClr>
                            </a:solidFill>
                            <a:latin typeface="微软雅黑" pitchFamily="34" charset="-122"/>
                            <a:ea typeface="微软雅黑" pitchFamily="34" charset="-122"/>
                          </a:rPr>
                          <a:t>EBOV</a:t>
                        </a:r>
                        <a:r>
                          <a:rPr lang="zh-CN" altLang="en-US" sz="2000" dirty="0" smtClean="0">
                            <a:solidFill>
                              <a:schemeClr val="tx1">
                                <a:lumMod val="75000"/>
                                <a:lumOff val="25000"/>
                              </a:schemeClr>
                            </a:solidFill>
                            <a:latin typeface="微软雅黑" pitchFamily="34" charset="-122"/>
                            <a:ea typeface="微软雅黑" pitchFamily="34" charset="-122"/>
                          </a:rPr>
                          <a:t>和</a:t>
                        </a:r>
                        <a:r>
                          <a:rPr lang="en-US" altLang="zh-CN" sz="2000" dirty="0" smtClean="0">
                            <a:solidFill>
                              <a:schemeClr val="tx1">
                                <a:lumMod val="75000"/>
                                <a:lumOff val="25000"/>
                              </a:schemeClr>
                            </a:solidFill>
                            <a:latin typeface="微软雅黑" pitchFamily="34" charset="-122"/>
                            <a:ea typeface="微软雅黑" pitchFamily="34" charset="-122"/>
                          </a:rPr>
                          <a:t>BDBV</a:t>
                        </a:r>
                        <a:r>
                          <a:rPr lang="zh-CN" altLang="en-US" sz="2000" dirty="0" smtClean="0">
                            <a:solidFill>
                              <a:schemeClr val="tx1">
                                <a:lumMod val="75000"/>
                                <a:lumOff val="25000"/>
                              </a:schemeClr>
                            </a:solidFill>
                            <a:latin typeface="微软雅黑" pitchFamily="34" charset="-122"/>
                            <a:ea typeface="微软雅黑" pitchFamily="34" charset="-122"/>
                          </a:rPr>
                          <a:t>间</a:t>
                        </a:r>
                        <a:endParaRPr lang="en-US" altLang="zh-CN" sz="2000" dirty="0" smtClean="0">
                          <a:solidFill>
                            <a:schemeClr val="tx1">
                              <a:lumMod val="75000"/>
                              <a:lumOff val="25000"/>
                            </a:schemeClr>
                          </a:solidFill>
                          <a:latin typeface="微软雅黑" pitchFamily="34" charset="-122"/>
                          <a:ea typeface="微软雅黑" pitchFamily="34" charset="-122"/>
                        </a:endParaRPr>
                      </a:p>
                      <a:p>
                        <a:pPr eaLnBrk="1" hangingPunct="1">
                          <a:spcBef>
                            <a:spcPct val="0"/>
                          </a:spcBef>
                          <a:buClrTx/>
                          <a:buFontTx/>
                          <a:buNone/>
                        </a:pPr>
                        <a:r>
                          <a:rPr lang="zh-CN" altLang="en-US" sz="2000" dirty="0" smtClean="0">
                            <a:solidFill>
                              <a:srgbClr val="C00000"/>
                            </a:solidFill>
                            <a:latin typeface="微软雅黑" pitchFamily="34" charset="-122"/>
                            <a:ea typeface="微软雅黑" pitchFamily="34" charset="-122"/>
                          </a:rPr>
                          <a:t>曾</a:t>
                        </a:r>
                        <a:r>
                          <a:rPr lang="zh-CN" altLang="en-US" sz="2000" dirty="0">
                            <a:solidFill>
                              <a:srgbClr val="C00000"/>
                            </a:solidFill>
                            <a:latin typeface="微软雅黑" pitchFamily="34" charset="-122"/>
                            <a:ea typeface="微软雅黑" pitchFamily="34" charset="-122"/>
                          </a:rPr>
                          <a:t>引起暴发</a:t>
                        </a:r>
                      </a:p>
                    </p:txBody>
                  </p:sp>
                </p:grpSp>
                <p:sp>
                  <p:nvSpPr>
                    <p:cNvPr id="101" name="Freeform 11"/>
                    <p:cNvSpPr>
                      <a:spLocks/>
                    </p:cNvSpPr>
                    <p:nvPr/>
                  </p:nvSpPr>
                  <p:spPr bwMode="auto">
                    <a:xfrm>
                      <a:off x="2442920" y="3328428"/>
                      <a:ext cx="1451223" cy="1440161"/>
                    </a:xfrm>
                    <a:custGeom>
                      <a:avLst/>
                      <a:gdLst>
                        <a:gd name="T0" fmla="*/ 642 w 642"/>
                        <a:gd name="T1" fmla="*/ 338 h 643"/>
                        <a:gd name="T2" fmla="*/ 635 w 642"/>
                        <a:gd name="T3" fmla="*/ 386 h 643"/>
                        <a:gd name="T4" fmla="*/ 623 w 642"/>
                        <a:gd name="T5" fmla="*/ 432 h 643"/>
                        <a:gd name="T6" fmla="*/ 603 w 642"/>
                        <a:gd name="T7" fmla="*/ 474 h 643"/>
                        <a:gd name="T8" fmla="*/ 578 w 642"/>
                        <a:gd name="T9" fmla="*/ 514 h 643"/>
                        <a:gd name="T10" fmla="*/ 548 w 642"/>
                        <a:gd name="T11" fmla="*/ 548 h 643"/>
                        <a:gd name="T12" fmla="*/ 513 w 642"/>
                        <a:gd name="T13" fmla="*/ 579 h 643"/>
                        <a:gd name="T14" fmla="*/ 474 w 642"/>
                        <a:gd name="T15" fmla="*/ 604 h 643"/>
                        <a:gd name="T16" fmla="*/ 431 w 642"/>
                        <a:gd name="T17" fmla="*/ 623 h 643"/>
                        <a:gd name="T18" fmla="*/ 386 w 642"/>
                        <a:gd name="T19" fmla="*/ 636 h 643"/>
                        <a:gd name="T20" fmla="*/ 337 w 642"/>
                        <a:gd name="T21" fmla="*/ 643 h 643"/>
                        <a:gd name="T22" fmla="*/ 304 w 642"/>
                        <a:gd name="T23" fmla="*/ 643 h 643"/>
                        <a:gd name="T24" fmla="*/ 256 w 642"/>
                        <a:gd name="T25" fmla="*/ 636 h 643"/>
                        <a:gd name="T26" fmla="*/ 210 w 642"/>
                        <a:gd name="T27" fmla="*/ 623 h 643"/>
                        <a:gd name="T28" fmla="*/ 167 w 642"/>
                        <a:gd name="T29" fmla="*/ 604 h 643"/>
                        <a:gd name="T30" fmla="*/ 128 w 642"/>
                        <a:gd name="T31" fmla="*/ 579 h 643"/>
                        <a:gd name="T32" fmla="*/ 93 w 642"/>
                        <a:gd name="T33" fmla="*/ 548 h 643"/>
                        <a:gd name="T34" fmla="*/ 63 w 642"/>
                        <a:gd name="T35" fmla="*/ 514 h 643"/>
                        <a:gd name="T36" fmla="*/ 38 w 642"/>
                        <a:gd name="T37" fmla="*/ 474 h 643"/>
                        <a:gd name="T38" fmla="*/ 19 w 642"/>
                        <a:gd name="T39" fmla="*/ 432 h 643"/>
                        <a:gd name="T40" fmla="*/ 7 w 642"/>
                        <a:gd name="T41" fmla="*/ 386 h 643"/>
                        <a:gd name="T42" fmla="*/ 0 w 642"/>
                        <a:gd name="T43" fmla="*/ 338 h 643"/>
                        <a:gd name="T44" fmla="*/ 0 w 642"/>
                        <a:gd name="T45" fmla="*/ 304 h 643"/>
                        <a:gd name="T46" fmla="*/ 7 w 642"/>
                        <a:gd name="T47" fmla="*/ 256 h 643"/>
                        <a:gd name="T48" fmla="*/ 19 w 642"/>
                        <a:gd name="T49" fmla="*/ 211 h 643"/>
                        <a:gd name="T50" fmla="*/ 38 w 642"/>
                        <a:gd name="T51" fmla="*/ 169 h 643"/>
                        <a:gd name="T52" fmla="*/ 63 w 642"/>
                        <a:gd name="T53" fmla="*/ 129 h 643"/>
                        <a:gd name="T54" fmla="*/ 93 w 642"/>
                        <a:gd name="T55" fmla="*/ 95 h 643"/>
                        <a:gd name="T56" fmla="*/ 128 w 642"/>
                        <a:gd name="T57" fmla="*/ 64 h 643"/>
                        <a:gd name="T58" fmla="*/ 167 w 642"/>
                        <a:gd name="T59" fmla="*/ 39 h 643"/>
                        <a:gd name="T60" fmla="*/ 210 w 642"/>
                        <a:gd name="T61" fmla="*/ 19 h 643"/>
                        <a:gd name="T62" fmla="*/ 256 w 642"/>
                        <a:gd name="T63" fmla="*/ 7 h 643"/>
                        <a:gd name="T64" fmla="*/ 304 w 642"/>
                        <a:gd name="T65" fmla="*/ 0 h 643"/>
                        <a:gd name="T66" fmla="*/ 337 w 642"/>
                        <a:gd name="T67" fmla="*/ 0 h 643"/>
                        <a:gd name="T68" fmla="*/ 386 w 642"/>
                        <a:gd name="T69" fmla="*/ 7 h 643"/>
                        <a:gd name="T70" fmla="*/ 431 w 642"/>
                        <a:gd name="T71" fmla="*/ 19 h 643"/>
                        <a:gd name="T72" fmla="*/ 474 w 642"/>
                        <a:gd name="T73" fmla="*/ 39 h 643"/>
                        <a:gd name="T74" fmla="*/ 513 w 642"/>
                        <a:gd name="T75" fmla="*/ 64 h 643"/>
                        <a:gd name="T76" fmla="*/ 548 w 642"/>
                        <a:gd name="T77" fmla="*/ 95 h 643"/>
                        <a:gd name="T78" fmla="*/ 578 w 642"/>
                        <a:gd name="T79" fmla="*/ 129 h 643"/>
                        <a:gd name="T80" fmla="*/ 603 w 642"/>
                        <a:gd name="T81" fmla="*/ 169 h 643"/>
                        <a:gd name="T82" fmla="*/ 623 w 642"/>
                        <a:gd name="T83" fmla="*/ 211 h 643"/>
                        <a:gd name="T84" fmla="*/ 635 w 642"/>
                        <a:gd name="T85" fmla="*/ 256 h 643"/>
                        <a:gd name="T86" fmla="*/ 642 w 642"/>
                        <a:gd name="T87" fmla="*/ 30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2" h="643">
                          <a:moveTo>
                            <a:pt x="642" y="321"/>
                          </a:moveTo>
                          <a:lnTo>
                            <a:pt x="642" y="321"/>
                          </a:lnTo>
                          <a:lnTo>
                            <a:pt x="642" y="338"/>
                          </a:lnTo>
                          <a:lnTo>
                            <a:pt x="640" y="354"/>
                          </a:lnTo>
                          <a:lnTo>
                            <a:pt x="639" y="370"/>
                          </a:lnTo>
                          <a:lnTo>
                            <a:pt x="635" y="386"/>
                          </a:lnTo>
                          <a:lnTo>
                            <a:pt x="632" y="401"/>
                          </a:lnTo>
                          <a:lnTo>
                            <a:pt x="627" y="417"/>
                          </a:lnTo>
                          <a:lnTo>
                            <a:pt x="623" y="432"/>
                          </a:lnTo>
                          <a:lnTo>
                            <a:pt x="617" y="447"/>
                          </a:lnTo>
                          <a:lnTo>
                            <a:pt x="610" y="460"/>
                          </a:lnTo>
                          <a:lnTo>
                            <a:pt x="603" y="474"/>
                          </a:lnTo>
                          <a:lnTo>
                            <a:pt x="596" y="488"/>
                          </a:lnTo>
                          <a:lnTo>
                            <a:pt x="588" y="501"/>
                          </a:lnTo>
                          <a:lnTo>
                            <a:pt x="578" y="514"/>
                          </a:lnTo>
                          <a:lnTo>
                            <a:pt x="569" y="525"/>
                          </a:lnTo>
                          <a:lnTo>
                            <a:pt x="559" y="538"/>
                          </a:lnTo>
                          <a:lnTo>
                            <a:pt x="548" y="548"/>
                          </a:lnTo>
                          <a:lnTo>
                            <a:pt x="537" y="560"/>
                          </a:lnTo>
                          <a:lnTo>
                            <a:pt x="525" y="570"/>
                          </a:lnTo>
                          <a:lnTo>
                            <a:pt x="513" y="579"/>
                          </a:lnTo>
                          <a:lnTo>
                            <a:pt x="501" y="588"/>
                          </a:lnTo>
                          <a:lnTo>
                            <a:pt x="487" y="596"/>
                          </a:lnTo>
                          <a:lnTo>
                            <a:pt x="474" y="604"/>
                          </a:lnTo>
                          <a:lnTo>
                            <a:pt x="460" y="611"/>
                          </a:lnTo>
                          <a:lnTo>
                            <a:pt x="446" y="618"/>
                          </a:lnTo>
                          <a:lnTo>
                            <a:pt x="431" y="623"/>
                          </a:lnTo>
                          <a:lnTo>
                            <a:pt x="417" y="628"/>
                          </a:lnTo>
                          <a:lnTo>
                            <a:pt x="401" y="632"/>
                          </a:lnTo>
                          <a:lnTo>
                            <a:pt x="386" y="636"/>
                          </a:lnTo>
                          <a:lnTo>
                            <a:pt x="370" y="639"/>
                          </a:lnTo>
                          <a:lnTo>
                            <a:pt x="354" y="642"/>
                          </a:lnTo>
                          <a:lnTo>
                            <a:pt x="337" y="643"/>
                          </a:lnTo>
                          <a:lnTo>
                            <a:pt x="321" y="643"/>
                          </a:lnTo>
                          <a:lnTo>
                            <a:pt x="321" y="643"/>
                          </a:lnTo>
                          <a:lnTo>
                            <a:pt x="304" y="643"/>
                          </a:lnTo>
                          <a:lnTo>
                            <a:pt x="288" y="642"/>
                          </a:lnTo>
                          <a:lnTo>
                            <a:pt x="272" y="639"/>
                          </a:lnTo>
                          <a:lnTo>
                            <a:pt x="256" y="636"/>
                          </a:lnTo>
                          <a:lnTo>
                            <a:pt x="240" y="632"/>
                          </a:lnTo>
                          <a:lnTo>
                            <a:pt x="225" y="628"/>
                          </a:lnTo>
                          <a:lnTo>
                            <a:pt x="210" y="623"/>
                          </a:lnTo>
                          <a:lnTo>
                            <a:pt x="196" y="618"/>
                          </a:lnTo>
                          <a:lnTo>
                            <a:pt x="182" y="611"/>
                          </a:lnTo>
                          <a:lnTo>
                            <a:pt x="167" y="604"/>
                          </a:lnTo>
                          <a:lnTo>
                            <a:pt x="155" y="596"/>
                          </a:lnTo>
                          <a:lnTo>
                            <a:pt x="141" y="588"/>
                          </a:lnTo>
                          <a:lnTo>
                            <a:pt x="128" y="579"/>
                          </a:lnTo>
                          <a:lnTo>
                            <a:pt x="117" y="570"/>
                          </a:lnTo>
                          <a:lnTo>
                            <a:pt x="105" y="560"/>
                          </a:lnTo>
                          <a:lnTo>
                            <a:pt x="93" y="548"/>
                          </a:lnTo>
                          <a:lnTo>
                            <a:pt x="83" y="538"/>
                          </a:lnTo>
                          <a:lnTo>
                            <a:pt x="73" y="525"/>
                          </a:lnTo>
                          <a:lnTo>
                            <a:pt x="63" y="514"/>
                          </a:lnTo>
                          <a:lnTo>
                            <a:pt x="54" y="501"/>
                          </a:lnTo>
                          <a:lnTo>
                            <a:pt x="46" y="488"/>
                          </a:lnTo>
                          <a:lnTo>
                            <a:pt x="38" y="474"/>
                          </a:lnTo>
                          <a:lnTo>
                            <a:pt x="32" y="460"/>
                          </a:lnTo>
                          <a:lnTo>
                            <a:pt x="25" y="447"/>
                          </a:lnTo>
                          <a:lnTo>
                            <a:pt x="19" y="432"/>
                          </a:lnTo>
                          <a:lnTo>
                            <a:pt x="15" y="417"/>
                          </a:lnTo>
                          <a:lnTo>
                            <a:pt x="10" y="401"/>
                          </a:lnTo>
                          <a:lnTo>
                            <a:pt x="7" y="386"/>
                          </a:lnTo>
                          <a:lnTo>
                            <a:pt x="3" y="370"/>
                          </a:lnTo>
                          <a:lnTo>
                            <a:pt x="1" y="354"/>
                          </a:lnTo>
                          <a:lnTo>
                            <a:pt x="0" y="338"/>
                          </a:lnTo>
                          <a:lnTo>
                            <a:pt x="0" y="321"/>
                          </a:lnTo>
                          <a:lnTo>
                            <a:pt x="0" y="321"/>
                          </a:lnTo>
                          <a:lnTo>
                            <a:pt x="0" y="304"/>
                          </a:lnTo>
                          <a:lnTo>
                            <a:pt x="1" y="288"/>
                          </a:lnTo>
                          <a:lnTo>
                            <a:pt x="3" y="272"/>
                          </a:lnTo>
                          <a:lnTo>
                            <a:pt x="7" y="256"/>
                          </a:lnTo>
                          <a:lnTo>
                            <a:pt x="10" y="242"/>
                          </a:lnTo>
                          <a:lnTo>
                            <a:pt x="15" y="226"/>
                          </a:lnTo>
                          <a:lnTo>
                            <a:pt x="19" y="211"/>
                          </a:lnTo>
                          <a:lnTo>
                            <a:pt x="25" y="196"/>
                          </a:lnTo>
                          <a:lnTo>
                            <a:pt x="32" y="182"/>
                          </a:lnTo>
                          <a:lnTo>
                            <a:pt x="38" y="169"/>
                          </a:lnTo>
                          <a:lnTo>
                            <a:pt x="46" y="155"/>
                          </a:lnTo>
                          <a:lnTo>
                            <a:pt x="54" y="141"/>
                          </a:lnTo>
                          <a:lnTo>
                            <a:pt x="63" y="129"/>
                          </a:lnTo>
                          <a:lnTo>
                            <a:pt x="73" y="117"/>
                          </a:lnTo>
                          <a:lnTo>
                            <a:pt x="83" y="105"/>
                          </a:lnTo>
                          <a:lnTo>
                            <a:pt x="93" y="95"/>
                          </a:lnTo>
                          <a:lnTo>
                            <a:pt x="105" y="83"/>
                          </a:lnTo>
                          <a:lnTo>
                            <a:pt x="117" y="73"/>
                          </a:lnTo>
                          <a:lnTo>
                            <a:pt x="128" y="64"/>
                          </a:lnTo>
                          <a:lnTo>
                            <a:pt x="141" y="55"/>
                          </a:lnTo>
                          <a:lnTo>
                            <a:pt x="155" y="47"/>
                          </a:lnTo>
                          <a:lnTo>
                            <a:pt x="167" y="39"/>
                          </a:lnTo>
                          <a:lnTo>
                            <a:pt x="182" y="32"/>
                          </a:lnTo>
                          <a:lnTo>
                            <a:pt x="196" y="25"/>
                          </a:lnTo>
                          <a:lnTo>
                            <a:pt x="210" y="19"/>
                          </a:lnTo>
                          <a:lnTo>
                            <a:pt x="225" y="15"/>
                          </a:lnTo>
                          <a:lnTo>
                            <a:pt x="240" y="10"/>
                          </a:lnTo>
                          <a:lnTo>
                            <a:pt x="256" y="7"/>
                          </a:lnTo>
                          <a:lnTo>
                            <a:pt x="272" y="3"/>
                          </a:lnTo>
                          <a:lnTo>
                            <a:pt x="288" y="1"/>
                          </a:lnTo>
                          <a:lnTo>
                            <a:pt x="304" y="0"/>
                          </a:lnTo>
                          <a:lnTo>
                            <a:pt x="321" y="0"/>
                          </a:lnTo>
                          <a:lnTo>
                            <a:pt x="321" y="0"/>
                          </a:lnTo>
                          <a:lnTo>
                            <a:pt x="337" y="0"/>
                          </a:lnTo>
                          <a:lnTo>
                            <a:pt x="354" y="1"/>
                          </a:lnTo>
                          <a:lnTo>
                            <a:pt x="370" y="3"/>
                          </a:lnTo>
                          <a:lnTo>
                            <a:pt x="386" y="7"/>
                          </a:lnTo>
                          <a:lnTo>
                            <a:pt x="401" y="10"/>
                          </a:lnTo>
                          <a:lnTo>
                            <a:pt x="417" y="15"/>
                          </a:lnTo>
                          <a:lnTo>
                            <a:pt x="431" y="19"/>
                          </a:lnTo>
                          <a:lnTo>
                            <a:pt x="446" y="25"/>
                          </a:lnTo>
                          <a:lnTo>
                            <a:pt x="460" y="32"/>
                          </a:lnTo>
                          <a:lnTo>
                            <a:pt x="474" y="39"/>
                          </a:lnTo>
                          <a:lnTo>
                            <a:pt x="487" y="47"/>
                          </a:lnTo>
                          <a:lnTo>
                            <a:pt x="501" y="55"/>
                          </a:lnTo>
                          <a:lnTo>
                            <a:pt x="513" y="64"/>
                          </a:lnTo>
                          <a:lnTo>
                            <a:pt x="525" y="73"/>
                          </a:lnTo>
                          <a:lnTo>
                            <a:pt x="537" y="83"/>
                          </a:lnTo>
                          <a:lnTo>
                            <a:pt x="548" y="95"/>
                          </a:lnTo>
                          <a:lnTo>
                            <a:pt x="559" y="105"/>
                          </a:lnTo>
                          <a:lnTo>
                            <a:pt x="569" y="117"/>
                          </a:lnTo>
                          <a:lnTo>
                            <a:pt x="578" y="129"/>
                          </a:lnTo>
                          <a:lnTo>
                            <a:pt x="588" y="141"/>
                          </a:lnTo>
                          <a:lnTo>
                            <a:pt x="596" y="155"/>
                          </a:lnTo>
                          <a:lnTo>
                            <a:pt x="603" y="169"/>
                          </a:lnTo>
                          <a:lnTo>
                            <a:pt x="610" y="182"/>
                          </a:lnTo>
                          <a:lnTo>
                            <a:pt x="617" y="196"/>
                          </a:lnTo>
                          <a:lnTo>
                            <a:pt x="623" y="211"/>
                          </a:lnTo>
                          <a:lnTo>
                            <a:pt x="627" y="226"/>
                          </a:lnTo>
                          <a:lnTo>
                            <a:pt x="632" y="242"/>
                          </a:lnTo>
                          <a:lnTo>
                            <a:pt x="635" y="256"/>
                          </a:lnTo>
                          <a:lnTo>
                            <a:pt x="639" y="272"/>
                          </a:lnTo>
                          <a:lnTo>
                            <a:pt x="640" y="288"/>
                          </a:lnTo>
                          <a:lnTo>
                            <a:pt x="642" y="304"/>
                          </a:lnTo>
                          <a:lnTo>
                            <a:pt x="642" y="321"/>
                          </a:lnTo>
                          <a:lnTo>
                            <a:pt x="642" y="321"/>
                          </a:ln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pPr algn="ctr"/>
                      <a:endParaRPr lang="zh-CN" altLang="en-US"/>
                    </a:p>
                  </p:txBody>
                </p:sp>
              </p:grpSp>
              <p:sp>
                <p:nvSpPr>
                  <p:cNvPr id="98" name="Rectangle 14"/>
                  <p:cNvSpPr>
                    <a:spLocks noChangeArrowheads="1"/>
                  </p:cNvSpPr>
                  <p:nvPr/>
                </p:nvSpPr>
                <p:spPr bwMode="auto">
                  <a:xfrm>
                    <a:off x="2742015" y="3760476"/>
                    <a:ext cx="91345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lvl="0" algn="ctr"/>
                    <a:r>
                      <a:rPr lang="zh-CN" altLang="en-US" sz="2000" b="1" dirty="0" smtClean="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苏丹型</a:t>
                    </a:r>
                    <a:endParaRPr lang="en-US" altLang="zh-CN" sz="2000" b="1" dirty="0" smtClean="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lvl="0" algn="ctr"/>
                    <a:r>
                      <a:rPr lang="en-US" altLang="zh-CN" sz="2000" b="1" dirty="0" smtClean="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SUDV</a:t>
                    </a:r>
                    <a:endParaRPr kumimoji="0" lang="zh-CN" altLang="zh-CN" sz="20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72" name="组合 74"/>
                <p:cNvGrpSpPr/>
                <p:nvPr/>
              </p:nvGrpSpPr>
              <p:grpSpPr>
                <a:xfrm>
                  <a:off x="3406925" y="2572243"/>
                  <a:ext cx="2101179" cy="2141853"/>
                  <a:chOff x="3694957" y="2656445"/>
                  <a:chExt cx="2101179" cy="2141853"/>
                </a:xfrm>
              </p:grpSpPr>
              <p:grpSp>
                <p:nvGrpSpPr>
                  <p:cNvPr id="92" name="组合 44"/>
                  <p:cNvGrpSpPr/>
                  <p:nvPr/>
                </p:nvGrpSpPr>
                <p:grpSpPr>
                  <a:xfrm>
                    <a:off x="3694957" y="2656445"/>
                    <a:ext cx="1997087" cy="1061733"/>
                    <a:chOff x="3694957" y="1322201"/>
                    <a:chExt cx="1997087" cy="1061733"/>
                  </a:xfrm>
                </p:grpSpPr>
                <p:cxnSp>
                  <p:nvCxnSpPr>
                    <p:cNvPr id="95" name="直接连接符 94"/>
                    <p:cNvCxnSpPr>
                      <a:stCxn id="93" idx="33"/>
                      <a:endCxn id="96" idx="2"/>
                    </p:cNvCxnSpPr>
                    <p:nvPr/>
                  </p:nvCxnSpPr>
                  <p:spPr>
                    <a:xfrm flipH="1" flipV="1">
                      <a:off x="4693501" y="2030087"/>
                      <a:ext cx="483276" cy="353847"/>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6" name="TextBox 27"/>
                    <p:cNvSpPr txBox="1">
                      <a:spLocks noChangeArrowheads="1"/>
                    </p:cNvSpPr>
                    <p:nvPr/>
                  </p:nvSpPr>
                  <p:spPr bwMode="auto">
                    <a:xfrm>
                      <a:off x="3694957" y="1322201"/>
                      <a:ext cx="19970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zh-CN" altLang="en-US" sz="2000" dirty="0" smtClean="0">
                          <a:solidFill>
                            <a:schemeClr val="tx1">
                              <a:lumMod val="75000"/>
                              <a:lumOff val="25000"/>
                            </a:schemeClr>
                          </a:solidFill>
                          <a:latin typeface="微软雅黑" pitchFamily="34" charset="-122"/>
                          <a:ea typeface="微软雅黑" pitchFamily="34" charset="-122"/>
                        </a:rPr>
                        <a:t>毒力较</a:t>
                      </a:r>
                      <a:r>
                        <a:rPr lang="en-US" altLang="zh-CN" sz="2000" dirty="0" smtClean="0">
                          <a:solidFill>
                            <a:schemeClr val="tx1">
                              <a:lumMod val="75000"/>
                              <a:lumOff val="25000"/>
                            </a:schemeClr>
                          </a:solidFill>
                          <a:latin typeface="微软雅黑" pitchFamily="34" charset="-122"/>
                          <a:ea typeface="微软雅黑" pitchFamily="34" charset="-122"/>
                        </a:rPr>
                        <a:t>SUDV</a:t>
                      </a:r>
                      <a:r>
                        <a:rPr lang="zh-CN" altLang="en-US" sz="2000" dirty="0" smtClean="0">
                          <a:solidFill>
                            <a:schemeClr val="tx1">
                              <a:lumMod val="75000"/>
                              <a:lumOff val="25000"/>
                            </a:schemeClr>
                          </a:solidFill>
                          <a:latin typeface="微软雅黑" pitchFamily="34" charset="-122"/>
                          <a:ea typeface="微软雅黑" pitchFamily="34" charset="-122"/>
                        </a:rPr>
                        <a:t>低</a:t>
                      </a:r>
                      <a:endParaRPr lang="en-US" altLang="zh-CN" sz="2000" dirty="0" smtClean="0">
                        <a:solidFill>
                          <a:schemeClr val="tx1">
                            <a:lumMod val="75000"/>
                            <a:lumOff val="25000"/>
                          </a:schemeClr>
                        </a:solidFill>
                        <a:latin typeface="微软雅黑" pitchFamily="34" charset="-122"/>
                        <a:ea typeface="微软雅黑" pitchFamily="34" charset="-122"/>
                      </a:endParaRPr>
                    </a:p>
                    <a:p>
                      <a:pPr eaLnBrk="1" hangingPunct="1">
                        <a:spcBef>
                          <a:spcPct val="0"/>
                        </a:spcBef>
                        <a:buClrTx/>
                        <a:buFontTx/>
                        <a:buNone/>
                      </a:pPr>
                      <a:r>
                        <a:rPr lang="zh-CN" altLang="en-US" sz="2000" dirty="0" smtClean="0">
                          <a:solidFill>
                            <a:srgbClr val="C00000"/>
                          </a:solidFill>
                          <a:latin typeface="微软雅黑" pitchFamily="34" charset="-122"/>
                          <a:ea typeface="微软雅黑" pitchFamily="34" charset="-122"/>
                        </a:rPr>
                        <a:t>曾</a:t>
                      </a:r>
                      <a:r>
                        <a:rPr lang="zh-CN" altLang="en-US" sz="2000" dirty="0">
                          <a:solidFill>
                            <a:srgbClr val="C00000"/>
                          </a:solidFill>
                          <a:latin typeface="微软雅黑" pitchFamily="34" charset="-122"/>
                          <a:ea typeface="微软雅黑" pitchFamily="34" charset="-122"/>
                        </a:rPr>
                        <a:t>引起暴发</a:t>
                      </a:r>
                    </a:p>
                  </p:txBody>
                </p:sp>
              </p:grpSp>
              <p:sp>
                <p:nvSpPr>
                  <p:cNvPr id="93" name="Freeform 10"/>
                  <p:cNvSpPr>
                    <a:spLocks/>
                  </p:cNvSpPr>
                  <p:nvPr/>
                </p:nvSpPr>
                <p:spPr bwMode="auto">
                  <a:xfrm>
                    <a:off x="4572000" y="3718178"/>
                    <a:ext cx="1152128" cy="1080120"/>
                  </a:xfrm>
                  <a:custGeom>
                    <a:avLst/>
                    <a:gdLst>
                      <a:gd name="T0" fmla="*/ 642 w 642"/>
                      <a:gd name="T1" fmla="*/ 339 h 643"/>
                      <a:gd name="T2" fmla="*/ 635 w 642"/>
                      <a:gd name="T3" fmla="*/ 386 h 643"/>
                      <a:gd name="T4" fmla="*/ 623 w 642"/>
                      <a:gd name="T5" fmla="*/ 432 h 643"/>
                      <a:gd name="T6" fmla="*/ 603 w 642"/>
                      <a:gd name="T7" fmla="*/ 474 h 643"/>
                      <a:gd name="T8" fmla="*/ 578 w 642"/>
                      <a:gd name="T9" fmla="*/ 514 h 643"/>
                      <a:gd name="T10" fmla="*/ 547 w 642"/>
                      <a:gd name="T11" fmla="*/ 548 h 643"/>
                      <a:gd name="T12" fmla="*/ 513 w 642"/>
                      <a:gd name="T13" fmla="*/ 579 h 643"/>
                      <a:gd name="T14" fmla="*/ 473 w 642"/>
                      <a:gd name="T15" fmla="*/ 604 h 643"/>
                      <a:gd name="T16" fmla="*/ 431 w 642"/>
                      <a:gd name="T17" fmla="*/ 623 h 643"/>
                      <a:gd name="T18" fmla="*/ 386 w 642"/>
                      <a:gd name="T19" fmla="*/ 636 h 643"/>
                      <a:gd name="T20" fmla="*/ 337 w 642"/>
                      <a:gd name="T21" fmla="*/ 643 h 643"/>
                      <a:gd name="T22" fmla="*/ 304 w 642"/>
                      <a:gd name="T23" fmla="*/ 643 h 643"/>
                      <a:gd name="T24" fmla="*/ 256 w 642"/>
                      <a:gd name="T25" fmla="*/ 636 h 643"/>
                      <a:gd name="T26" fmla="*/ 210 w 642"/>
                      <a:gd name="T27" fmla="*/ 623 h 643"/>
                      <a:gd name="T28" fmla="*/ 168 w 642"/>
                      <a:gd name="T29" fmla="*/ 604 h 643"/>
                      <a:gd name="T30" fmla="*/ 128 w 642"/>
                      <a:gd name="T31" fmla="*/ 579 h 643"/>
                      <a:gd name="T32" fmla="*/ 94 w 642"/>
                      <a:gd name="T33" fmla="*/ 548 h 643"/>
                      <a:gd name="T34" fmla="*/ 63 w 642"/>
                      <a:gd name="T35" fmla="*/ 514 h 643"/>
                      <a:gd name="T36" fmla="*/ 38 w 642"/>
                      <a:gd name="T37" fmla="*/ 474 h 643"/>
                      <a:gd name="T38" fmla="*/ 19 w 642"/>
                      <a:gd name="T39" fmla="*/ 432 h 643"/>
                      <a:gd name="T40" fmla="*/ 6 w 642"/>
                      <a:gd name="T41" fmla="*/ 386 h 643"/>
                      <a:gd name="T42" fmla="*/ 0 w 642"/>
                      <a:gd name="T43" fmla="*/ 339 h 643"/>
                      <a:gd name="T44" fmla="*/ 0 w 642"/>
                      <a:gd name="T45" fmla="*/ 305 h 643"/>
                      <a:gd name="T46" fmla="*/ 6 w 642"/>
                      <a:gd name="T47" fmla="*/ 256 h 643"/>
                      <a:gd name="T48" fmla="*/ 19 w 642"/>
                      <a:gd name="T49" fmla="*/ 211 h 643"/>
                      <a:gd name="T50" fmla="*/ 38 w 642"/>
                      <a:gd name="T51" fmla="*/ 169 h 643"/>
                      <a:gd name="T52" fmla="*/ 63 w 642"/>
                      <a:gd name="T53" fmla="*/ 129 h 643"/>
                      <a:gd name="T54" fmla="*/ 94 w 642"/>
                      <a:gd name="T55" fmla="*/ 95 h 643"/>
                      <a:gd name="T56" fmla="*/ 128 w 642"/>
                      <a:gd name="T57" fmla="*/ 64 h 643"/>
                      <a:gd name="T58" fmla="*/ 168 w 642"/>
                      <a:gd name="T59" fmla="*/ 39 h 643"/>
                      <a:gd name="T60" fmla="*/ 210 w 642"/>
                      <a:gd name="T61" fmla="*/ 19 h 643"/>
                      <a:gd name="T62" fmla="*/ 256 w 642"/>
                      <a:gd name="T63" fmla="*/ 7 h 643"/>
                      <a:gd name="T64" fmla="*/ 304 w 642"/>
                      <a:gd name="T65" fmla="*/ 0 h 643"/>
                      <a:gd name="T66" fmla="*/ 337 w 642"/>
                      <a:gd name="T67" fmla="*/ 0 h 643"/>
                      <a:gd name="T68" fmla="*/ 386 w 642"/>
                      <a:gd name="T69" fmla="*/ 7 h 643"/>
                      <a:gd name="T70" fmla="*/ 431 w 642"/>
                      <a:gd name="T71" fmla="*/ 19 h 643"/>
                      <a:gd name="T72" fmla="*/ 473 w 642"/>
                      <a:gd name="T73" fmla="*/ 39 h 643"/>
                      <a:gd name="T74" fmla="*/ 513 w 642"/>
                      <a:gd name="T75" fmla="*/ 64 h 643"/>
                      <a:gd name="T76" fmla="*/ 547 w 642"/>
                      <a:gd name="T77" fmla="*/ 95 h 643"/>
                      <a:gd name="T78" fmla="*/ 578 w 642"/>
                      <a:gd name="T79" fmla="*/ 129 h 643"/>
                      <a:gd name="T80" fmla="*/ 603 w 642"/>
                      <a:gd name="T81" fmla="*/ 169 h 643"/>
                      <a:gd name="T82" fmla="*/ 623 w 642"/>
                      <a:gd name="T83" fmla="*/ 211 h 643"/>
                      <a:gd name="T84" fmla="*/ 635 w 642"/>
                      <a:gd name="T85" fmla="*/ 256 h 643"/>
                      <a:gd name="T86" fmla="*/ 642 w 642"/>
                      <a:gd name="T87" fmla="*/ 305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2" h="643">
                        <a:moveTo>
                          <a:pt x="642" y="321"/>
                        </a:moveTo>
                        <a:lnTo>
                          <a:pt x="642" y="321"/>
                        </a:lnTo>
                        <a:lnTo>
                          <a:pt x="642" y="339"/>
                        </a:lnTo>
                        <a:lnTo>
                          <a:pt x="641" y="354"/>
                        </a:lnTo>
                        <a:lnTo>
                          <a:pt x="639" y="370"/>
                        </a:lnTo>
                        <a:lnTo>
                          <a:pt x="635" y="386"/>
                        </a:lnTo>
                        <a:lnTo>
                          <a:pt x="632" y="402"/>
                        </a:lnTo>
                        <a:lnTo>
                          <a:pt x="627" y="417"/>
                        </a:lnTo>
                        <a:lnTo>
                          <a:pt x="623" y="432"/>
                        </a:lnTo>
                        <a:lnTo>
                          <a:pt x="617" y="447"/>
                        </a:lnTo>
                        <a:lnTo>
                          <a:pt x="610" y="460"/>
                        </a:lnTo>
                        <a:lnTo>
                          <a:pt x="603" y="474"/>
                        </a:lnTo>
                        <a:lnTo>
                          <a:pt x="595" y="488"/>
                        </a:lnTo>
                        <a:lnTo>
                          <a:pt x="587" y="501"/>
                        </a:lnTo>
                        <a:lnTo>
                          <a:pt x="578" y="514"/>
                        </a:lnTo>
                        <a:lnTo>
                          <a:pt x="569" y="525"/>
                        </a:lnTo>
                        <a:lnTo>
                          <a:pt x="559" y="538"/>
                        </a:lnTo>
                        <a:lnTo>
                          <a:pt x="547" y="548"/>
                        </a:lnTo>
                        <a:lnTo>
                          <a:pt x="537" y="560"/>
                        </a:lnTo>
                        <a:lnTo>
                          <a:pt x="525" y="570"/>
                        </a:lnTo>
                        <a:lnTo>
                          <a:pt x="513" y="579"/>
                        </a:lnTo>
                        <a:lnTo>
                          <a:pt x="501" y="588"/>
                        </a:lnTo>
                        <a:lnTo>
                          <a:pt x="487" y="596"/>
                        </a:lnTo>
                        <a:lnTo>
                          <a:pt x="473" y="604"/>
                        </a:lnTo>
                        <a:lnTo>
                          <a:pt x="460" y="611"/>
                        </a:lnTo>
                        <a:lnTo>
                          <a:pt x="446" y="618"/>
                        </a:lnTo>
                        <a:lnTo>
                          <a:pt x="431" y="623"/>
                        </a:lnTo>
                        <a:lnTo>
                          <a:pt x="416" y="628"/>
                        </a:lnTo>
                        <a:lnTo>
                          <a:pt x="401" y="632"/>
                        </a:lnTo>
                        <a:lnTo>
                          <a:pt x="386" y="636"/>
                        </a:lnTo>
                        <a:lnTo>
                          <a:pt x="370" y="639"/>
                        </a:lnTo>
                        <a:lnTo>
                          <a:pt x="354" y="642"/>
                        </a:lnTo>
                        <a:lnTo>
                          <a:pt x="337" y="643"/>
                        </a:lnTo>
                        <a:lnTo>
                          <a:pt x="321" y="643"/>
                        </a:lnTo>
                        <a:lnTo>
                          <a:pt x="321" y="643"/>
                        </a:lnTo>
                        <a:lnTo>
                          <a:pt x="304" y="643"/>
                        </a:lnTo>
                        <a:lnTo>
                          <a:pt x="288" y="642"/>
                        </a:lnTo>
                        <a:lnTo>
                          <a:pt x="272" y="639"/>
                        </a:lnTo>
                        <a:lnTo>
                          <a:pt x="256" y="636"/>
                        </a:lnTo>
                        <a:lnTo>
                          <a:pt x="240" y="632"/>
                        </a:lnTo>
                        <a:lnTo>
                          <a:pt x="225" y="628"/>
                        </a:lnTo>
                        <a:lnTo>
                          <a:pt x="210" y="623"/>
                        </a:lnTo>
                        <a:lnTo>
                          <a:pt x="195" y="618"/>
                        </a:lnTo>
                        <a:lnTo>
                          <a:pt x="182" y="611"/>
                        </a:lnTo>
                        <a:lnTo>
                          <a:pt x="168" y="604"/>
                        </a:lnTo>
                        <a:lnTo>
                          <a:pt x="154" y="596"/>
                        </a:lnTo>
                        <a:lnTo>
                          <a:pt x="141" y="588"/>
                        </a:lnTo>
                        <a:lnTo>
                          <a:pt x="128" y="579"/>
                        </a:lnTo>
                        <a:lnTo>
                          <a:pt x="117" y="570"/>
                        </a:lnTo>
                        <a:lnTo>
                          <a:pt x="104" y="560"/>
                        </a:lnTo>
                        <a:lnTo>
                          <a:pt x="94" y="548"/>
                        </a:lnTo>
                        <a:lnTo>
                          <a:pt x="83" y="538"/>
                        </a:lnTo>
                        <a:lnTo>
                          <a:pt x="72" y="525"/>
                        </a:lnTo>
                        <a:lnTo>
                          <a:pt x="63" y="514"/>
                        </a:lnTo>
                        <a:lnTo>
                          <a:pt x="54" y="501"/>
                        </a:lnTo>
                        <a:lnTo>
                          <a:pt x="46" y="488"/>
                        </a:lnTo>
                        <a:lnTo>
                          <a:pt x="38" y="474"/>
                        </a:lnTo>
                        <a:lnTo>
                          <a:pt x="31" y="460"/>
                        </a:lnTo>
                        <a:lnTo>
                          <a:pt x="25" y="447"/>
                        </a:lnTo>
                        <a:lnTo>
                          <a:pt x="19" y="432"/>
                        </a:lnTo>
                        <a:lnTo>
                          <a:pt x="14" y="417"/>
                        </a:lnTo>
                        <a:lnTo>
                          <a:pt x="10" y="402"/>
                        </a:lnTo>
                        <a:lnTo>
                          <a:pt x="6" y="386"/>
                        </a:lnTo>
                        <a:lnTo>
                          <a:pt x="3" y="370"/>
                        </a:lnTo>
                        <a:lnTo>
                          <a:pt x="1" y="354"/>
                        </a:lnTo>
                        <a:lnTo>
                          <a:pt x="0" y="339"/>
                        </a:lnTo>
                        <a:lnTo>
                          <a:pt x="0" y="321"/>
                        </a:lnTo>
                        <a:lnTo>
                          <a:pt x="0" y="321"/>
                        </a:lnTo>
                        <a:lnTo>
                          <a:pt x="0" y="305"/>
                        </a:lnTo>
                        <a:lnTo>
                          <a:pt x="1" y="288"/>
                        </a:lnTo>
                        <a:lnTo>
                          <a:pt x="3" y="272"/>
                        </a:lnTo>
                        <a:lnTo>
                          <a:pt x="6" y="256"/>
                        </a:lnTo>
                        <a:lnTo>
                          <a:pt x="10" y="242"/>
                        </a:lnTo>
                        <a:lnTo>
                          <a:pt x="14" y="226"/>
                        </a:lnTo>
                        <a:lnTo>
                          <a:pt x="19" y="211"/>
                        </a:lnTo>
                        <a:lnTo>
                          <a:pt x="25" y="196"/>
                        </a:lnTo>
                        <a:lnTo>
                          <a:pt x="31" y="182"/>
                        </a:lnTo>
                        <a:lnTo>
                          <a:pt x="38" y="169"/>
                        </a:lnTo>
                        <a:lnTo>
                          <a:pt x="46" y="155"/>
                        </a:lnTo>
                        <a:lnTo>
                          <a:pt x="54" y="141"/>
                        </a:lnTo>
                        <a:lnTo>
                          <a:pt x="63" y="129"/>
                        </a:lnTo>
                        <a:lnTo>
                          <a:pt x="72" y="117"/>
                        </a:lnTo>
                        <a:lnTo>
                          <a:pt x="83" y="105"/>
                        </a:lnTo>
                        <a:lnTo>
                          <a:pt x="94" y="95"/>
                        </a:lnTo>
                        <a:lnTo>
                          <a:pt x="104" y="83"/>
                        </a:lnTo>
                        <a:lnTo>
                          <a:pt x="117" y="73"/>
                        </a:lnTo>
                        <a:lnTo>
                          <a:pt x="128" y="64"/>
                        </a:lnTo>
                        <a:lnTo>
                          <a:pt x="141" y="55"/>
                        </a:lnTo>
                        <a:lnTo>
                          <a:pt x="154" y="47"/>
                        </a:lnTo>
                        <a:lnTo>
                          <a:pt x="168" y="39"/>
                        </a:lnTo>
                        <a:lnTo>
                          <a:pt x="182" y="32"/>
                        </a:lnTo>
                        <a:lnTo>
                          <a:pt x="195" y="25"/>
                        </a:lnTo>
                        <a:lnTo>
                          <a:pt x="210" y="19"/>
                        </a:lnTo>
                        <a:lnTo>
                          <a:pt x="225" y="15"/>
                        </a:lnTo>
                        <a:lnTo>
                          <a:pt x="240" y="10"/>
                        </a:lnTo>
                        <a:lnTo>
                          <a:pt x="256" y="7"/>
                        </a:lnTo>
                        <a:lnTo>
                          <a:pt x="272" y="4"/>
                        </a:lnTo>
                        <a:lnTo>
                          <a:pt x="288" y="1"/>
                        </a:lnTo>
                        <a:lnTo>
                          <a:pt x="304" y="0"/>
                        </a:lnTo>
                        <a:lnTo>
                          <a:pt x="321" y="0"/>
                        </a:lnTo>
                        <a:lnTo>
                          <a:pt x="321" y="0"/>
                        </a:lnTo>
                        <a:lnTo>
                          <a:pt x="337" y="0"/>
                        </a:lnTo>
                        <a:lnTo>
                          <a:pt x="354" y="1"/>
                        </a:lnTo>
                        <a:lnTo>
                          <a:pt x="370" y="4"/>
                        </a:lnTo>
                        <a:lnTo>
                          <a:pt x="386" y="7"/>
                        </a:lnTo>
                        <a:lnTo>
                          <a:pt x="401" y="10"/>
                        </a:lnTo>
                        <a:lnTo>
                          <a:pt x="416" y="15"/>
                        </a:lnTo>
                        <a:lnTo>
                          <a:pt x="431" y="19"/>
                        </a:lnTo>
                        <a:lnTo>
                          <a:pt x="446" y="25"/>
                        </a:lnTo>
                        <a:lnTo>
                          <a:pt x="460" y="32"/>
                        </a:lnTo>
                        <a:lnTo>
                          <a:pt x="473" y="39"/>
                        </a:lnTo>
                        <a:lnTo>
                          <a:pt x="487" y="47"/>
                        </a:lnTo>
                        <a:lnTo>
                          <a:pt x="501" y="55"/>
                        </a:lnTo>
                        <a:lnTo>
                          <a:pt x="513" y="64"/>
                        </a:lnTo>
                        <a:lnTo>
                          <a:pt x="525" y="73"/>
                        </a:lnTo>
                        <a:lnTo>
                          <a:pt x="537" y="83"/>
                        </a:lnTo>
                        <a:lnTo>
                          <a:pt x="547" y="95"/>
                        </a:lnTo>
                        <a:lnTo>
                          <a:pt x="559" y="105"/>
                        </a:lnTo>
                        <a:lnTo>
                          <a:pt x="569" y="117"/>
                        </a:lnTo>
                        <a:lnTo>
                          <a:pt x="578" y="129"/>
                        </a:lnTo>
                        <a:lnTo>
                          <a:pt x="587" y="141"/>
                        </a:lnTo>
                        <a:lnTo>
                          <a:pt x="595" y="155"/>
                        </a:lnTo>
                        <a:lnTo>
                          <a:pt x="603" y="169"/>
                        </a:lnTo>
                        <a:lnTo>
                          <a:pt x="610" y="182"/>
                        </a:lnTo>
                        <a:lnTo>
                          <a:pt x="617" y="196"/>
                        </a:lnTo>
                        <a:lnTo>
                          <a:pt x="623" y="211"/>
                        </a:lnTo>
                        <a:lnTo>
                          <a:pt x="627" y="226"/>
                        </a:lnTo>
                        <a:lnTo>
                          <a:pt x="632" y="242"/>
                        </a:lnTo>
                        <a:lnTo>
                          <a:pt x="635" y="256"/>
                        </a:lnTo>
                        <a:lnTo>
                          <a:pt x="639" y="272"/>
                        </a:lnTo>
                        <a:lnTo>
                          <a:pt x="641" y="288"/>
                        </a:lnTo>
                        <a:lnTo>
                          <a:pt x="642" y="305"/>
                        </a:lnTo>
                        <a:lnTo>
                          <a:pt x="642" y="321"/>
                        </a:lnTo>
                        <a:lnTo>
                          <a:pt x="642" y="321"/>
                        </a:ln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94" name="Rectangle 14"/>
                  <p:cNvSpPr>
                    <a:spLocks noChangeArrowheads="1"/>
                  </p:cNvSpPr>
                  <p:nvPr/>
                </p:nvSpPr>
                <p:spPr bwMode="auto">
                  <a:xfrm>
                    <a:off x="4499992" y="3842494"/>
                    <a:ext cx="1296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lvl="0" algn="ctr"/>
                    <a:r>
                      <a:rPr lang="zh-CN" altLang="en-US" b="1" dirty="0">
                        <a:solidFill>
                          <a:schemeClr val="bg1">
                            <a:lumMod val="95000"/>
                          </a:schemeClr>
                        </a:solidFill>
                        <a:latin typeface="微软雅黑" panose="020B0503020204020204" pitchFamily="34" charset="-122"/>
                        <a:ea typeface="微软雅黑" panose="020B0503020204020204" pitchFamily="34" charset="-122"/>
                      </a:rPr>
                      <a:t>本迪</a:t>
                    </a:r>
                    <a:r>
                      <a:rPr lang="zh-CN" altLang="en-US" b="1" dirty="0" smtClean="0">
                        <a:solidFill>
                          <a:schemeClr val="bg1">
                            <a:lumMod val="95000"/>
                          </a:schemeClr>
                        </a:solidFill>
                        <a:latin typeface="微软雅黑" panose="020B0503020204020204" pitchFamily="34" charset="-122"/>
                        <a:ea typeface="微软雅黑" panose="020B0503020204020204" pitchFamily="34" charset="-122"/>
                      </a:rPr>
                      <a:t>布</a:t>
                    </a:r>
                    <a:endParaRPr lang="en-US" altLang="zh-CN" b="1" dirty="0" smtClean="0">
                      <a:solidFill>
                        <a:schemeClr val="bg1">
                          <a:lumMod val="95000"/>
                        </a:schemeClr>
                      </a:solidFill>
                      <a:latin typeface="微软雅黑" panose="020B0503020204020204" pitchFamily="34" charset="-122"/>
                      <a:ea typeface="微软雅黑" panose="020B0503020204020204" pitchFamily="34" charset="-122"/>
                    </a:endParaRPr>
                  </a:p>
                  <a:p>
                    <a:pPr lvl="0" algn="ctr"/>
                    <a:r>
                      <a:rPr lang="zh-CN" altLang="en-US" b="1" dirty="0" smtClean="0">
                        <a:solidFill>
                          <a:schemeClr val="bg1">
                            <a:lumMod val="95000"/>
                          </a:schemeClr>
                        </a:solidFill>
                        <a:latin typeface="微软雅黑" panose="020B0503020204020204" pitchFamily="34" charset="-122"/>
                        <a:ea typeface="微软雅黑" panose="020B0503020204020204" pitchFamily="34" charset="-122"/>
                      </a:rPr>
                      <a:t>焦型</a:t>
                    </a:r>
                    <a:endParaRPr lang="en-US" altLang="zh-CN" b="1" dirty="0" smtClean="0">
                      <a:solidFill>
                        <a:schemeClr val="bg1">
                          <a:lumMod val="95000"/>
                        </a:schemeClr>
                      </a:solidFill>
                      <a:latin typeface="微软雅黑" panose="020B0503020204020204" pitchFamily="34" charset="-122"/>
                      <a:ea typeface="微软雅黑" panose="020B0503020204020204" pitchFamily="34" charset="-122"/>
                    </a:endParaRPr>
                  </a:p>
                  <a:p>
                    <a:pPr lvl="0" algn="ctr"/>
                    <a:r>
                      <a:rPr lang="en-US" altLang="zh-CN" b="1" dirty="0" smtClean="0">
                        <a:solidFill>
                          <a:schemeClr val="bg1">
                            <a:lumMod val="95000"/>
                          </a:schemeClr>
                        </a:solidFill>
                        <a:latin typeface="微软雅黑" panose="020B0503020204020204" pitchFamily="34" charset="-122"/>
                        <a:ea typeface="微软雅黑" panose="020B0503020204020204" pitchFamily="34" charset="-122"/>
                      </a:rPr>
                      <a:t>BDBV</a:t>
                    </a:r>
                    <a:endParaRPr kumimoji="0" lang="zh-CN" altLang="zh-CN" sz="2000" b="1" i="0" u="none" strike="noStrike" cap="none" normalizeH="0" baseline="0" dirty="0" smtClean="0">
                      <a:ln>
                        <a:noFill/>
                      </a:ln>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73" name="组合 82"/>
                <p:cNvGrpSpPr/>
                <p:nvPr/>
              </p:nvGrpSpPr>
              <p:grpSpPr>
                <a:xfrm>
                  <a:off x="5345831" y="3777991"/>
                  <a:ext cx="3472993" cy="2231103"/>
                  <a:chOff x="5345831" y="3777991"/>
                  <a:chExt cx="3472993" cy="2231103"/>
                </a:xfrm>
              </p:grpSpPr>
              <p:grpSp>
                <p:nvGrpSpPr>
                  <p:cNvPr id="81" name="组合 51"/>
                  <p:cNvGrpSpPr/>
                  <p:nvPr/>
                </p:nvGrpSpPr>
                <p:grpSpPr>
                  <a:xfrm>
                    <a:off x="5345831" y="4498072"/>
                    <a:ext cx="3472993" cy="1511022"/>
                    <a:chOff x="5146416" y="3259521"/>
                    <a:chExt cx="3472993" cy="1511022"/>
                  </a:xfrm>
                </p:grpSpPr>
                <p:sp>
                  <p:nvSpPr>
                    <p:cNvPr id="90" name="TextBox 20"/>
                    <p:cNvSpPr txBox="1">
                      <a:spLocks noChangeArrowheads="1"/>
                    </p:cNvSpPr>
                    <p:nvPr/>
                  </p:nvSpPr>
                  <p:spPr bwMode="auto">
                    <a:xfrm>
                      <a:off x="5146416" y="4062657"/>
                      <a:ext cx="34729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ClrTx/>
                        <a:buFontTx/>
                        <a:buNone/>
                      </a:pPr>
                      <a:r>
                        <a:rPr lang="zh-CN" altLang="en-US" sz="2000" dirty="0">
                          <a:solidFill>
                            <a:schemeClr val="tx1">
                              <a:lumMod val="75000"/>
                              <a:lumOff val="25000"/>
                            </a:schemeClr>
                          </a:solidFill>
                          <a:latin typeface="微软雅黑" pitchFamily="34" charset="-122"/>
                          <a:ea typeface="微软雅黑" pitchFamily="34" charset="-122"/>
                        </a:rPr>
                        <a:t>至今尚无</a:t>
                      </a:r>
                      <a:r>
                        <a:rPr lang="zh-CN" altLang="en-US" sz="2000" dirty="0" smtClean="0">
                          <a:solidFill>
                            <a:schemeClr val="tx1">
                              <a:lumMod val="75000"/>
                              <a:lumOff val="25000"/>
                            </a:schemeClr>
                          </a:solidFill>
                          <a:latin typeface="微软雅黑" pitchFamily="34" charset="-122"/>
                          <a:ea typeface="微软雅黑" pitchFamily="34" charset="-122"/>
                        </a:rPr>
                        <a:t>引起人类疾</a:t>
                      </a:r>
                      <a:endParaRPr lang="en-US" altLang="zh-CN" sz="2000" dirty="0" smtClean="0">
                        <a:solidFill>
                          <a:schemeClr val="tx1">
                            <a:lumMod val="75000"/>
                            <a:lumOff val="25000"/>
                          </a:schemeClr>
                        </a:solidFill>
                        <a:latin typeface="微软雅黑" pitchFamily="34" charset="-122"/>
                        <a:ea typeface="微软雅黑" pitchFamily="34" charset="-122"/>
                      </a:endParaRPr>
                    </a:p>
                    <a:p>
                      <a:pPr algn="r" eaLnBrk="1" hangingPunct="1">
                        <a:spcBef>
                          <a:spcPct val="0"/>
                        </a:spcBef>
                        <a:buClrTx/>
                        <a:buFontTx/>
                        <a:buNone/>
                      </a:pPr>
                      <a:r>
                        <a:rPr lang="zh-CN" altLang="en-US" sz="2000" dirty="0" smtClean="0">
                          <a:solidFill>
                            <a:schemeClr val="tx1">
                              <a:lumMod val="75000"/>
                              <a:lumOff val="25000"/>
                            </a:schemeClr>
                          </a:solidFill>
                          <a:latin typeface="微软雅黑" pitchFamily="34" charset="-122"/>
                          <a:ea typeface="微软雅黑" pitchFamily="34" charset="-122"/>
                        </a:rPr>
                        <a:t>病或</a:t>
                      </a:r>
                      <a:r>
                        <a:rPr lang="zh-CN" altLang="en-US" sz="2000" dirty="0">
                          <a:solidFill>
                            <a:schemeClr val="tx1">
                              <a:lumMod val="75000"/>
                              <a:lumOff val="25000"/>
                            </a:schemeClr>
                          </a:solidFill>
                          <a:latin typeface="微软雅黑" pitchFamily="34" charset="-122"/>
                          <a:ea typeface="微软雅黑" pitchFamily="34" charset="-122"/>
                        </a:rPr>
                        <a:t>死亡的相关报道</a:t>
                      </a:r>
                    </a:p>
                  </p:txBody>
                </p:sp>
                <p:cxnSp>
                  <p:nvCxnSpPr>
                    <p:cNvPr id="91" name="肘形连接符 90"/>
                    <p:cNvCxnSpPr>
                      <a:endCxn id="88" idx="10"/>
                    </p:cNvCxnSpPr>
                    <p:nvPr/>
                  </p:nvCxnSpPr>
                  <p:spPr>
                    <a:xfrm flipV="1">
                      <a:off x="6856505" y="3259521"/>
                      <a:ext cx="885426" cy="812818"/>
                    </a:xfrm>
                    <a:prstGeom prst="bentConnector3">
                      <a:avLst>
                        <a:gd name="adj1" fmla="val 105887"/>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 name="组合 54"/>
                  <p:cNvGrpSpPr/>
                  <p:nvPr/>
                </p:nvGrpSpPr>
                <p:grpSpPr>
                  <a:xfrm>
                    <a:off x="7524328" y="3777991"/>
                    <a:ext cx="792088" cy="720081"/>
                    <a:chOff x="6666598" y="4091601"/>
                    <a:chExt cx="792088" cy="720081"/>
                  </a:xfrm>
                  <a:solidFill>
                    <a:srgbClr val="92D050"/>
                  </a:solidFill>
                </p:grpSpPr>
                <p:sp>
                  <p:nvSpPr>
                    <p:cNvPr id="88" name="Freeform 7"/>
                    <p:cNvSpPr>
                      <a:spLocks/>
                    </p:cNvSpPr>
                    <p:nvPr/>
                  </p:nvSpPr>
                  <p:spPr bwMode="auto">
                    <a:xfrm>
                      <a:off x="6666598" y="4091601"/>
                      <a:ext cx="792088" cy="720081"/>
                    </a:xfrm>
                    <a:custGeom>
                      <a:avLst/>
                      <a:gdLst>
                        <a:gd name="T0" fmla="*/ 642 w 642"/>
                        <a:gd name="T1" fmla="*/ 338 h 642"/>
                        <a:gd name="T2" fmla="*/ 636 w 642"/>
                        <a:gd name="T3" fmla="*/ 386 h 642"/>
                        <a:gd name="T4" fmla="*/ 623 w 642"/>
                        <a:gd name="T5" fmla="*/ 432 h 642"/>
                        <a:gd name="T6" fmla="*/ 604 w 642"/>
                        <a:gd name="T7" fmla="*/ 474 h 642"/>
                        <a:gd name="T8" fmla="*/ 579 w 642"/>
                        <a:gd name="T9" fmla="*/ 514 h 642"/>
                        <a:gd name="T10" fmla="*/ 549 w 642"/>
                        <a:gd name="T11" fmla="*/ 548 h 642"/>
                        <a:gd name="T12" fmla="*/ 514 w 642"/>
                        <a:gd name="T13" fmla="*/ 579 h 642"/>
                        <a:gd name="T14" fmla="*/ 475 w 642"/>
                        <a:gd name="T15" fmla="*/ 604 h 642"/>
                        <a:gd name="T16" fmla="*/ 432 w 642"/>
                        <a:gd name="T17" fmla="*/ 623 h 642"/>
                        <a:gd name="T18" fmla="*/ 386 w 642"/>
                        <a:gd name="T19" fmla="*/ 636 h 642"/>
                        <a:gd name="T20" fmla="*/ 338 w 642"/>
                        <a:gd name="T21" fmla="*/ 642 h 642"/>
                        <a:gd name="T22" fmla="*/ 305 w 642"/>
                        <a:gd name="T23" fmla="*/ 642 h 642"/>
                        <a:gd name="T24" fmla="*/ 256 w 642"/>
                        <a:gd name="T25" fmla="*/ 636 h 642"/>
                        <a:gd name="T26" fmla="*/ 211 w 642"/>
                        <a:gd name="T27" fmla="*/ 623 h 642"/>
                        <a:gd name="T28" fmla="*/ 169 w 642"/>
                        <a:gd name="T29" fmla="*/ 604 h 642"/>
                        <a:gd name="T30" fmla="*/ 129 w 642"/>
                        <a:gd name="T31" fmla="*/ 579 h 642"/>
                        <a:gd name="T32" fmla="*/ 94 w 642"/>
                        <a:gd name="T33" fmla="*/ 548 h 642"/>
                        <a:gd name="T34" fmla="*/ 64 w 642"/>
                        <a:gd name="T35" fmla="*/ 514 h 642"/>
                        <a:gd name="T36" fmla="*/ 39 w 642"/>
                        <a:gd name="T37" fmla="*/ 474 h 642"/>
                        <a:gd name="T38" fmla="*/ 19 w 642"/>
                        <a:gd name="T39" fmla="*/ 432 h 642"/>
                        <a:gd name="T40" fmla="*/ 7 w 642"/>
                        <a:gd name="T41" fmla="*/ 386 h 642"/>
                        <a:gd name="T42" fmla="*/ 1 w 642"/>
                        <a:gd name="T43" fmla="*/ 338 h 642"/>
                        <a:gd name="T44" fmla="*/ 1 w 642"/>
                        <a:gd name="T45" fmla="*/ 304 h 642"/>
                        <a:gd name="T46" fmla="*/ 7 w 642"/>
                        <a:gd name="T47" fmla="*/ 256 h 642"/>
                        <a:gd name="T48" fmla="*/ 19 w 642"/>
                        <a:gd name="T49" fmla="*/ 211 h 642"/>
                        <a:gd name="T50" fmla="*/ 39 w 642"/>
                        <a:gd name="T51" fmla="*/ 168 h 642"/>
                        <a:gd name="T52" fmla="*/ 64 w 642"/>
                        <a:gd name="T53" fmla="*/ 128 h 642"/>
                        <a:gd name="T54" fmla="*/ 94 w 642"/>
                        <a:gd name="T55" fmla="*/ 94 h 642"/>
                        <a:gd name="T56" fmla="*/ 129 w 642"/>
                        <a:gd name="T57" fmla="*/ 64 h 642"/>
                        <a:gd name="T58" fmla="*/ 169 w 642"/>
                        <a:gd name="T59" fmla="*/ 38 h 642"/>
                        <a:gd name="T60" fmla="*/ 211 w 642"/>
                        <a:gd name="T61" fmla="*/ 19 h 642"/>
                        <a:gd name="T62" fmla="*/ 256 w 642"/>
                        <a:gd name="T63" fmla="*/ 7 h 642"/>
                        <a:gd name="T64" fmla="*/ 305 w 642"/>
                        <a:gd name="T65" fmla="*/ 0 h 642"/>
                        <a:gd name="T66" fmla="*/ 338 w 642"/>
                        <a:gd name="T67" fmla="*/ 0 h 642"/>
                        <a:gd name="T68" fmla="*/ 386 w 642"/>
                        <a:gd name="T69" fmla="*/ 7 h 642"/>
                        <a:gd name="T70" fmla="*/ 432 w 642"/>
                        <a:gd name="T71" fmla="*/ 19 h 642"/>
                        <a:gd name="T72" fmla="*/ 475 w 642"/>
                        <a:gd name="T73" fmla="*/ 38 h 642"/>
                        <a:gd name="T74" fmla="*/ 514 w 642"/>
                        <a:gd name="T75" fmla="*/ 64 h 642"/>
                        <a:gd name="T76" fmla="*/ 549 w 642"/>
                        <a:gd name="T77" fmla="*/ 94 h 642"/>
                        <a:gd name="T78" fmla="*/ 579 w 642"/>
                        <a:gd name="T79" fmla="*/ 128 h 642"/>
                        <a:gd name="T80" fmla="*/ 604 w 642"/>
                        <a:gd name="T81" fmla="*/ 168 h 642"/>
                        <a:gd name="T82" fmla="*/ 623 w 642"/>
                        <a:gd name="T83" fmla="*/ 211 h 642"/>
                        <a:gd name="T84" fmla="*/ 636 w 642"/>
                        <a:gd name="T85" fmla="*/ 256 h 642"/>
                        <a:gd name="T86" fmla="*/ 642 w 642"/>
                        <a:gd name="T87" fmla="*/ 30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2" h="642">
                          <a:moveTo>
                            <a:pt x="642" y="321"/>
                          </a:moveTo>
                          <a:lnTo>
                            <a:pt x="642" y="321"/>
                          </a:lnTo>
                          <a:lnTo>
                            <a:pt x="642" y="338"/>
                          </a:lnTo>
                          <a:lnTo>
                            <a:pt x="641" y="354"/>
                          </a:lnTo>
                          <a:lnTo>
                            <a:pt x="639" y="370"/>
                          </a:lnTo>
                          <a:lnTo>
                            <a:pt x="636" y="386"/>
                          </a:lnTo>
                          <a:lnTo>
                            <a:pt x="632" y="401"/>
                          </a:lnTo>
                          <a:lnTo>
                            <a:pt x="629" y="417"/>
                          </a:lnTo>
                          <a:lnTo>
                            <a:pt x="623" y="432"/>
                          </a:lnTo>
                          <a:lnTo>
                            <a:pt x="617" y="446"/>
                          </a:lnTo>
                          <a:lnTo>
                            <a:pt x="611" y="460"/>
                          </a:lnTo>
                          <a:lnTo>
                            <a:pt x="604" y="474"/>
                          </a:lnTo>
                          <a:lnTo>
                            <a:pt x="596" y="487"/>
                          </a:lnTo>
                          <a:lnTo>
                            <a:pt x="588" y="501"/>
                          </a:lnTo>
                          <a:lnTo>
                            <a:pt x="579" y="514"/>
                          </a:lnTo>
                          <a:lnTo>
                            <a:pt x="570" y="525"/>
                          </a:lnTo>
                          <a:lnTo>
                            <a:pt x="559" y="538"/>
                          </a:lnTo>
                          <a:lnTo>
                            <a:pt x="549" y="548"/>
                          </a:lnTo>
                          <a:lnTo>
                            <a:pt x="538" y="559"/>
                          </a:lnTo>
                          <a:lnTo>
                            <a:pt x="526" y="569"/>
                          </a:lnTo>
                          <a:lnTo>
                            <a:pt x="514" y="579"/>
                          </a:lnTo>
                          <a:lnTo>
                            <a:pt x="501" y="588"/>
                          </a:lnTo>
                          <a:lnTo>
                            <a:pt x="488" y="596"/>
                          </a:lnTo>
                          <a:lnTo>
                            <a:pt x="475" y="604"/>
                          </a:lnTo>
                          <a:lnTo>
                            <a:pt x="460" y="610"/>
                          </a:lnTo>
                          <a:lnTo>
                            <a:pt x="447" y="617"/>
                          </a:lnTo>
                          <a:lnTo>
                            <a:pt x="432" y="623"/>
                          </a:lnTo>
                          <a:lnTo>
                            <a:pt x="417" y="628"/>
                          </a:lnTo>
                          <a:lnTo>
                            <a:pt x="402" y="632"/>
                          </a:lnTo>
                          <a:lnTo>
                            <a:pt x="386" y="636"/>
                          </a:lnTo>
                          <a:lnTo>
                            <a:pt x="370" y="639"/>
                          </a:lnTo>
                          <a:lnTo>
                            <a:pt x="354" y="641"/>
                          </a:lnTo>
                          <a:lnTo>
                            <a:pt x="338" y="642"/>
                          </a:lnTo>
                          <a:lnTo>
                            <a:pt x="321" y="642"/>
                          </a:lnTo>
                          <a:lnTo>
                            <a:pt x="321" y="642"/>
                          </a:lnTo>
                          <a:lnTo>
                            <a:pt x="305" y="642"/>
                          </a:lnTo>
                          <a:lnTo>
                            <a:pt x="288" y="641"/>
                          </a:lnTo>
                          <a:lnTo>
                            <a:pt x="272" y="639"/>
                          </a:lnTo>
                          <a:lnTo>
                            <a:pt x="256" y="636"/>
                          </a:lnTo>
                          <a:lnTo>
                            <a:pt x="241" y="632"/>
                          </a:lnTo>
                          <a:lnTo>
                            <a:pt x="226" y="628"/>
                          </a:lnTo>
                          <a:lnTo>
                            <a:pt x="211" y="623"/>
                          </a:lnTo>
                          <a:lnTo>
                            <a:pt x="196" y="617"/>
                          </a:lnTo>
                          <a:lnTo>
                            <a:pt x="182" y="610"/>
                          </a:lnTo>
                          <a:lnTo>
                            <a:pt x="169" y="604"/>
                          </a:lnTo>
                          <a:lnTo>
                            <a:pt x="155" y="596"/>
                          </a:lnTo>
                          <a:lnTo>
                            <a:pt x="142" y="588"/>
                          </a:lnTo>
                          <a:lnTo>
                            <a:pt x="129" y="579"/>
                          </a:lnTo>
                          <a:lnTo>
                            <a:pt x="117" y="569"/>
                          </a:lnTo>
                          <a:lnTo>
                            <a:pt x="106" y="559"/>
                          </a:lnTo>
                          <a:lnTo>
                            <a:pt x="94" y="548"/>
                          </a:lnTo>
                          <a:lnTo>
                            <a:pt x="83" y="538"/>
                          </a:lnTo>
                          <a:lnTo>
                            <a:pt x="74" y="525"/>
                          </a:lnTo>
                          <a:lnTo>
                            <a:pt x="64" y="514"/>
                          </a:lnTo>
                          <a:lnTo>
                            <a:pt x="55" y="501"/>
                          </a:lnTo>
                          <a:lnTo>
                            <a:pt x="47" y="487"/>
                          </a:lnTo>
                          <a:lnTo>
                            <a:pt x="39" y="474"/>
                          </a:lnTo>
                          <a:lnTo>
                            <a:pt x="32" y="460"/>
                          </a:lnTo>
                          <a:lnTo>
                            <a:pt x="25" y="446"/>
                          </a:lnTo>
                          <a:lnTo>
                            <a:pt x="19" y="432"/>
                          </a:lnTo>
                          <a:lnTo>
                            <a:pt x="15" y="417"/>
                          </a:lnTo>
                          <a:lnTo>
                            <a:pt x="10" y="401"/>
                          </a:lnTo>
                          <a:lnTo>
                            <a:pt x="7" y="386"/>
                          </a:lnTo>
                          <a:lnTo>
                            <a:pt x="3" y="370"/>
                          </a:lnTo>
                          <a:lnTo>
                            <a:pt x="2" y="354"/>
                          </a:lnTo>
                          <a:lnTo>
                            <a:pt x="1" y="338"/>
                          </a:lnTo>
                          <a:lnTo>
                            <a:pt x="0" y="321"/>
                          </a:lnTo>
                          <a:lnTo>
                            <a:pt x="0" y="321"/>
                          </a:lnTo>
                          <a:lnTo>
                            <a:pt x="1" y="304"/>
                          </a:lnTo>
                          <a:lnTo>
                            <a:pt x="2" y="288"/>
                          </a:lnTo>
                          <a:lnTo>
                            <a:pt x="3" y="272"/>
                          </a:lnTo>
                          <a:lnTo>
                            <a:pt x="7" y="256"/>
                          </a:lnTo>
                          <a:lnTo>
                            <a:pt x="10" y="241"/>
                          </a:lnTo>
                          <a:lnTo>
                            <a:pt x="15" y="225"/>
                          </a:lnTo>
                          <a:lnTo>
                            <a:pt x="19" y="211"/>
                          </a:lnTo>
                          <a:lnTo>
                            <a:pt x="25" y="196"/>
                          </a:lnTo>
                          <a:lnTo>
                            <a:pt x="32" y="182"/>
                          </a:lnTo>
                          <a:lnTo>
                            <a:pt x="39" y="168"/>
                          </a:lnTo>
                          <a:lnTo>
                            <a:pt x="47" y="155"/>
                          </a:lnTo>
                          <a:lnTo>
                            <a:pt x="55" y="141"/>
                          </a:lnTo>
                          <a:lnTo>
                            <a:pt x="64" y="128"/>
                          </a:lnTo>
                          <a:lnTo>
                            <a:pt x="74" y="117"/>
                          </a:lnTo>
                          <a:lnTo>
                            <a:pt x="83" y="105"/>
                          </a:lnTo>
                          <a:lnTo>
                            <a:pt x="94" y="94"/>
                          </a:lnTo>
                          <a:lnTo>
                            <a:pt x="106" y="83"/>
                          </a:lnTo>
                          <a:lnTo>
                            <a:pt x="117" y="73"/>
                          </a:lnTo>
                          <a:lnTo>
                            <a:pt x="129" y="64"/>
                          </a:lnTo>
                          <a:lnTo>
                            <a:pt x="142" y="54"/>
                          </a:lnTo>
                          <a:lnTo>
                            <a:pt x="155" y="46"/>
                          </a:lnTo>
                          <a:lnTo>
                            <a:pt x="169" y="38"/>
                          </a:lnTo>
                          <a:lnTo>
                            <a:pt x="182" y="32"/>
                          </a:lnTo>
                          <a:lnTo>
                            <a:pt x="196" y="25"/>
                          </a:lnTo>
                          <a:lnTo>
                            <a:pt x="211" y="19"/>
                          </a:lnTo>
                          <a:lnTo>
                            <a:pt x="226" y="15"/>
                          </a:lnTo>
                          <a:lnTo>
                            <a:pt x="241" y="10"/>
                          </a:lnTo>
                          <a:lnTo>
                            <a:pt x="256" y="7"/>
                          </a:lnTo>
                          <a:lnTo>
                            <a:pt x="272" y="3"/>
                          </a:lnTo>
                          <a:lnTo>
                            <a:pt x="288" y="1"/>
                          </a:lnTo>
                          <a:lnTo>
                            <a:pt x="305" y="0"/>
                          </a:lnTo>
                          <a:lnTo>
                            <a:pt x="321" y="0"/>
                          </a:lnTo>
                          <a:lnTo>
                            <a:pt x="321" y="0"/>
                          </a:lnTo>
                          <a:lnTo>
                            <a:pt x="338" y="0"/>
                          </a:lnTo>
                          <a:lnTo>
                            <a:pt x="354" y="1"/>
                          </a:lnTo>
                          <a:lnTo>
                            <a:pt x="370" y="3"/>
                          </a:lnTo>
                          <a:lnTo>
                            <a:pt x="386" y="7"/>
                          </a:lnTo>
                          <a:lnTo>
                            <a:pt x="402" y="10"/>
                          </a:lnTo>
                          <a:lnTo>
                            <a:pt x="417" y="15"/>
                          </a:lnTo>
                          <a:lnTo>
                            <a:pt x="432" y="19"/>
                          </a:lnTo>
                          <a:lnTo>
                            <a:pt x="447" y="25"/>
                          </a:lnTo>
                          <a:lnTo>
                            <a:pt x="460" y="32"/>
                          </a:lnTo>
                          <a:lnTo>
                            <a:pt x="475" y="38"/>
                          </a:lnTo>
                          <a:lnTo>
                            <a:pt x="488" y="46"/>
                          </a:lnTo>
                          <a:lnTo>
                            <a:pt x="501" y="54"/>
                          </a:lnTo>
                          <a:lnTo>
                            <a:pt x="514" y="64"/>
                          </a:lnTo>
                          <a:lnTo>
                            <a:pt x="526" y="73"/>
                          </a:lnTo>
                          <a:lnTo>
                            <a:pt x="538" y="83"/>
                          </a:lnTo>
                          <a:lnTo>
                            <a:pt x="549" y="94"/>
                          </a:lnTo>
                          <a:lnTo>
                            <a:pt x="559" y="105"/>
                          </a:lnTo>
                          <a:lnTo>
                            <a:pt x="570" y="117"/>
                          </a:lnTo>
                          <a:lnTo>
                            <a:pt x="579" y="128"/>
                          </a:lnTo>
                          <a:lnTo>
                            <a:pt x="588" y="141"/>
                          </a:lnTo>
                          <a:lnTo>
                            <a:pt x="596" y="155"/>
                          </a:lnTo>
                          <a:lnTo>
                            <a:pt x="604" y="168"/>
                          </a:lnTo>
                          <a:lnTo>
                            <a:pt x="611" y="182"/>
                          </a:lnTo>
                          <a:lnTo>
                            <a:pt x="617" y="196"/>
                          </a:lnTo>
                          <a:lnTo>
                            <a:pt x="623" y="211"/>
                          </a:lnTo>
                          <a:lnTo>
                            <a:pt x="629" y="225"/>
                          </a:lnTo>
                          <a:lnTo>
                            <a:pt x="632" y="241"/>
                          </a:lnTo>
                          <a:lnTo>
                            <a:pt x="636" y="256"/>
                          </a:lnTo>
                          <a:lnTo>
                            <a:pt x="639" y="272"/>
                          </a:lnTo>
                          <a:lnTo>
                            <a:pt x="641" y="288"/>
                          </a:lnTo>
                          <a:lnTo>
                            <a:pt x="642" y="304"/>
                          </a:lnTo>
                          <a:lnTo>
                            <a:pt x="642" y="321"/>
                          </a:lnTo>
                          <a:lnTo>
                            <a:pt x="642" y="32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solidFill>
                          <a:schemeClr val="bg1"/>
                        </a:solidFill>
                        <a:effectLst>
                          <a:outerShdw blurRad="38100" dist="38100" dir="2700000" algn="tl">
                            <a:srgbClr val="000000">
                              <a:alpha val="43137"/>
                            </a:srgbClr>
                          </a:outerShdw>
                        </a:effectLst>
                      </a:endParaRPr>
                    </a:p>
                  </p:txBody>
                </p:sp>
                <p:sp>
                  <p:nvSpPr>
                    <p:cNvPr id="89" name="Rectangle 23"/>
                    <p:cNvSpPr>
                      <a:spLocks noChangeArrowheads="1"/>
                    </p:cNvSpPr>
                    <p:nvPr/>
                  </p:nvSpPr>
                  <p:spPr bwMode="auto">
                    <a:xfrm>
                      <a:off x="7184992" y="4121150"/>
                      <a:ext cx="64" cy="276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i="0" u="none" strike="noStrike" cap="none" normalizeH="0" baseline="0" dirty="0" smtClean="0">
                        <a:ln>
                          <a:noFill/>
                        </a:ln>
                        <a:solidFill>
                          <a:schemeClr val="tx1"/>
                        </a:solidFill>
                        <a:effectLst/>
                        <a:latin typeface="+mn-lt"/>
                        <a:ea typeface="+mn-ea"/>
                        <a:cs typeface="宋体" pitchFamily="2" charset="-122"/>
                      </a:endParaRPr>
                    </a:p>
                  </p:txBody>
                </p:sp>
              </p:grpSp>
              <p:sp>
                <p:nvSpPr>
                  <p:cNvPr id="87" name="Rectangle 14"/>
                  <p:cNvSpPr>
                    <a:spLocks noChangeArrowheads="1"/>
                  </p:cNvSpPr>
                  <p:nvPr/>
                </p:nvSpPr>
                <p:spPr bwMode="auto">
                  <a:xfrm>
                    <a:off x="7561299" y="3937506"/>
                    <a:ext cx="7181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lvl="0" algn="ctr"/>
                    <a:r>
                      <a:rPr lang="zh-CN" altLang="en-US" sz="1400" b="1" dirty="0">
                        <a:latin typeface="微软雅黑" panose="020B0503020204020204" pitchFamily="34" charset="-122"/>
                        <a:ea typeface="微软雅黑" panose="020B0503020204020204" pitchFamily="34" charset="-122"/>
                      </a:rPr>
                      <a:t>赖斯顿</a:t>
                    </a:r>
                    <a:r>
                      <a:rPr lang="zh-CN" altLang="en-US" sz="1400" b="1" dirty="0" smtClean="0">
                        <a:latin typeface="微软雅黑" panose="020B0503020204020204" pitchFamily="34" charset="-122"/>
                        <a:ea typeface="微软雅黑" panose="020B0503020204020204" pitchFamily="34" charset="-122"/>
                      </a:rPr>
                      <a:t>型</a:t>
                    </a:r>
                    <a:endParaRPr lang="en-US" altLang="zh-CN" sz="1400" b="1" dirty="0" smtClean="0">
                      <a:latin typeface="微软雅黑" panose="020B0503020204020204" pitchFamily="34" charset="-122"/>
                      <a:ea typeface="微软雅黑" panose="020B0503020204020204" pitchFamily="34" charset="-122"/>
                    </a:endParaRPr>
                  </a:p>
                  <a:p>
                    <a:pPr lvl="0" algn="ctr"/>
                    <a:r>
                      <a:rPr lang="en-US" altLang="zh-CN" sz="1400" b="1" dirty="0" smtClean="0">
                        <a:latin typeface="微软雅黑" panose="020B0503020204020204" pitchFamily="34" charset="-122"/>
                        <a:ea typeface="微软雅黑" panose="020B0503020204020204" pitchFamily="34" charset="-122"/>
                      </a:rPr>
                      <a:t>RESTV</a:t>
                    </a:r>
                    <a:endParaRPr kumimoji="0" lang="zh-CN" altLang="zh-CN" sz="1400" b="1" i="0" u="none" strike="noStrike" cap="none" normalizeH="0" baseline="0" dirty="0" smtClean="0">
                      <a:ln>
                        <a:noFill/>
                      </a:ln>
                      <a:latin typeface="微软雅黑" panose="020B0503020204020204" pitchFamily="34" charset="-122"/>
                      <a:ea typeface="微软雅黑" panose="020B0503020204020204" pitchFamily="34" charset="-122"/>
                    </a:endParaRPr>
                  </a:p>
                </p:txBody>
              </p:sp>
            </p:grpSp>
            <p:grpSp>
              <p:nvGrpSpPr>
                <p:cNvPr id="74" name="组合 83"/>
                <p:cNvGrpSpPr/>
                <p:nvPr/>
              </p:nvGrpSpPr>
              <p:grpSpPr>
                <a:xfrm>
                  <a:off x="5601750" y="2706508"/>
                  <a:ext cx="2301279" cy="1863572"/>
                  <a:chOff x="5601750" y="2706508"/>
                  <a:chExt cx="2301279" cy="1863572"/>
                </a:xfrm>
              </p:grpSpPr>
              <p:sp>
                <p:nvSpPr>
                  <p:cNvPr id="76" name="Freeform 9"/>
                  <p:cNvSpPr>
                    <a:spLocks/>
                  </p:cNvSpPr>
                  <p:nvPr/>
                </p:nvSpPr>
                <p:spPr bwMode="auto">
                  <a:xfrm>
                    <a:off x="5940152" y="3705984"/>
                    <a:ext cx="848856" cy="864096"/>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8 w 643"/>
                      <a:gd name="T11" fmla="*/ 549 h 643"/>
                      <a:gd name="T12" fmla="*/ 514 w 643"/>
                      <a:gd name="T13" fmla="*/ 579 h 643"/>
                      <a:gd name="T14" fmla="*/ 474 w 643"/>
                      <a:gd name="T15" fmla="*/ 604 h 643"/>
                      <a:gd name="T16" fmla="*/ 432 w 643"/>
                      <a:gd name="T17" fmla="*/ 624 h 643"/>
                      <a:gd name="T18" fmla="*/ 387 w 643"/>
                      <a:gd name="T19" fmla="*/ 636 h 643"/>
                      <a:gd name="T20" fmla="*/ 339 w 643"/>
                      <a:gd name="T21" fmla="*/ 643 h 643"/>
                      <a:gd name="T22" fmla="*/ 306 w 643"/>
                      <a:gd name="T23" fmla="*/ 643 h 643"/>
                      <a:gd name="T24" fmla="*/ 257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20 w 643"/>
                      <a:gd name="T39" fmla="*/ 432 h 643"/>
                      <a:gd name="T40" fmla="*/ 7 w 643"/>
                      <a:gd name="T41" fmla="*/ 387 h 643"/>
                      <a:gd name="T42" fmla="*/ 0 w 643"/>
                      <a:gd name="T43" fmla="*/ 339 h 643"/>
                      <a:gd name="T44" fmla="*/ 0 w 643"/>
                      <a:gd name="T45" fmla="*/ 306 h 643"/>
                      <a:gd name="T46" fmla="*/ 7 w 643"/>
                      <a:gd name="T47" fmla="*/ 257 h 643"/>
                      <a:gd name="T48" fmla="*/ 20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7 w 643"/>
                      <a:gd name="T63" fmla="*/ 7 h 643"/>
                      <a:gd name="T64" fmla="*/ 306 w 643"/>
                      <a:gd name="T65" fmla="*/ 0 h 643"/>
                      <a:gd name="T66" fmla="*/ 339 w 643"/>
                      <a:gd name="T67" fmla="*/ 0 h 643"/>
                      <a:gd name="T68" fmla="*/ 387 w 643"/>
                      <a:gd name="T69" fmla="*/ 7 h 643"/>
                      <a:gd name="T70" fmla="*/ 432 w 643"/>
                      <a:gd name="T71" fmla="*/ 20 h 643"/>
                      <a:gd name="T72" fmla="*/ 474 w 643"/>
                      <a:gd name="T73" fmla="*/ 39 h 643"/>
                      <a:gd name="T74" fmla="*/ 514 w 643"/>
                      <a:gd name="T75" fmla="*/ 64 h 643"/>
                      <a:gd name="T76" fmla="*/ 548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3" y="403"/>
                        </a:lnTo>
                        <a:lnTo>
                          <a:pt x="628" y="417"/>
                        </a:lnTo>
                        <a:lnTo>
                          <a:pt x="623" y="432"/>
                        </a:lnTo>
                        <a:lnTo>
                          <a:pt x="618" y="447"/>
                        </a:lnTo>
                        <a:lnTo>
                          <a:pt x="611" y="461"/>
                        </a:lnTo>
                        <a:lnTo>
                          <a:pt x="604" y="474"/>
                        </a:lnTo>
                        <a:lnTo>
                          <a:pt x="596" y="488"/>
                        </a:lnTo>
                        <a:lnTo>
                          <a:pt x="588" y="502"/>
                        </a:lnTo>
                        <a:lnTo>
                          <a:pt x="579" y="514"/>
                        </a:lnTo>
                        <a:lnTo>
                          <a:pt x="570" y="526"/>
                        </a:lnTo>
                        <a:lnTo>
                          <a:pt x="560" y="538"/>
                        </a:lnTo>
                        <a:lnTo>
                          <a:pt x="548" y="549"/>
                        </a:lnTo>
                        <a:lnTo>
                          <a:pt x="538" y="560"/>
                        </a:lnTo>
                        <a:lnTo>
                          <a:pt x="526" y="570"/>
                        </a:lnTo>
                        <a:lnTo>
                          <a:pt x="514" y="579"/>
                        </a:lnTo>
                        <a:lnTo>
                          <a:pt x="502" y="588"/>
                        </a:lnTo>
                        <a:lnTo>
                          <a:pt x="488" y="596"/>
                        </a:lnTo>
                        <a:lnTo>
                          <a:pt x="474" y="604"/>
                        </a:lnTo>
                        <a:lnTo>
                          <a:pt x="461" y="611"/>
                        </a:lnTo>
                        <a:lnTo>
                          <a:pt x="447" y="618"/>
                        </a:lnTo>
                        <a:lnTo>
                          <a:pt x="432" y="624"/>
                        </a:lnTo>
                        <a:lnTo>
                          <a:pt x="417" y="628"/>
                        </a:lnTo>
                        <a:lnTo>
                          <a:pt x="402" y="633"/>
                        </a:lnTo>
                        <a:lnTo>
                          <a:pt x="387" y="636"/>
                        </a:lnTo>
                        <a:lnTo>
                          <a:pt x="371" y="640"/>
                        </a:lnTo>
                        <a:lnTo>
                          <a:pt x="355" y="642"/>
                        </a:lnTo>
                        <a:lnTo>
                          <a:pt x="339" y="643"/>
                        </a:lnTo>
                        <a:lnTo>
                          <a:pt x="322" y="643"/>
                        </a:lnTo>
                        <a:lnTo>
                          <a:pt x="322" y="643"/>
                        </a:lnTo>
                        <a:lnTo>
                          <a:pt x="306" y="643"/>
                        </a:lnTo>
                        <a:lnTo>
                          <a:pt x="289" y="642"/>
                        </a:lnTo>
                        <a:lnTo>
                          <a:pt x="273" y="640"/>
                        </a:lnTo>
                        <a:lnTo>
                          <a:pt x="257" y="636"/>
                        </a:lnTo>
                        <a:lnTo>
                          <a:pt x="242" y="633"/>
                        </a:lnTo>
                        <a:lnTo>
                          <a:pt x="226" y="628"/>
                        </a:lnTo>
                        <a:lnTo>
                          <a:pt x="211" y="624"/>
                        </a:lnTo>
                        <a:lnTo>
                          <a:pt x="196" y="618"/>
                        </a:lnTo>
                        <a:lnTo>
                          <a:pt x="183" y="611"/>
                        </a:lnTo>
                        <a:lnTo>
                          <a:pt x="169" y="604"/>
                        </a:lnTo>
                        <a:lnTo>
                          <a:pt x="155" y="596"/>
                        </a:lnTo>
                        <a:lnTo>
                          <a:pt x="142" y="588"/>
                        </a:lnTo>
                        <a:lnTo>
                          <a:pt x="129" y="579"/>
                        </a:lnTo>
                        <a:lnTo>
                          <a:pt x="118" y="570"/>
                        </a:lnTo>
                        <a:lnTo>
                          <a:pt x="105" y="560"/>
                        </a:lnTo>
                        <a:lnTo>
                          <a:pt x="95" y="549"/>
                        </a:lnTo>
                        <a:lnTo>
                          <a:pt x="83" y="538"/>
                        </a:lnTo>
                        <a:lnTo>
                          <a:pt x="73" y="526"/>
                        </a:lnTo>
                        <a:lnTo>
                          <a:pt x="64" y="514"/>
                        </a:lnTo>
                        <a:lnTo>
                          <a:pt x="55" y="502"/>
                        </a:lnTo>
                        <a:lnTo>
                          <a:pt x="47" y="488"/>
                        </a:lnTo>
                        <a:lnTo>
                          <a:pt x="39" y="474"/>
                        </a:lnTo>
                        <a:lnTo>
                          <a:pt x="32" y="461"/>
                        </a:lnTo>
                        <a:lnTo>
                          <a:pt x="25" y="447"/>
                        </a:lnTo>
                        <a:lnTo>
                          <a:pt x="20" y="432"/>
                        </a:lnTo>
                        <a:lnTo>
                          <a:pt x="15" y="417"/>
                        </a:lnTo>
                        <a:lnTo>
                          <a:pt x="11" y="403"/>
                        </a:lnTo>
                        <a:lnTo>
                          <a:pt x="7" y="387"/>
                        </a:lnTo>
                        <a:lnTo>
                          <a:pt x="4" y="371"/>
                        </a:lnTo>
                        <a:lnTo>
                          <a:pt x="1" y="355"/>
                        </a:lnTo>
                        <a:lnTo>
                          <a:pt x="0" y="339"/>
                        </a:lnTo>
                        <a:lnTo>
                          <a:pt x="0" y="322"/>
                        </a:lnTo>
                        <a:lnTo>
                          <a:pt x="0" y="322"/>
                        </a:lnTo>
                        <a:lnTo>
                          <a:pt x="0" y="306"/>
                        </a:lnTo>
                        <a:lnTo>
                          <a:pt x="1" y="289"/>
                        </a:lnTo>
                        <a:lnTo>
                          <a:pt x="4" y="273"/>
                        </a:lnTo>
                        <a:lnTo>
                          <a:pt x="7" y="257"/>
                        </a:lnTo>
                        <a:lnTo>
                          <a:pt x="11" y="242"/>
                        </a:lnTo>
                        <a:lnTo>
                          <a:pt x="15" y="226"/>
                        </a:lnTo>
                        <a:lnTo>
                          <a:pt x="20" y="211"/>
                        </a:lnTo>
                        <a:lnTo>
                          <a:pt x="25" y="196"/>
                        </a:lnTo>
                        <a:lnTo>
                          <a:pt x="32" y="183"/>
                        </a:lnTo>
                        <a:lnTo>
                          <a:pt x="39" y="169"/>
                        </a:lnTo>
                        <a:lnTo>
                          <a:pt x="47" y="155"/>
                        </a:lnTo>
                        <a:lnTo>
                          <a:pt x="55" y="142"/>
                        </a:lnTo>
                        <a:lnTo>
                          <a:pt x="64" y="129"/>
                        </a:lnTo>
                        <a:lnTo>
                          <a:pt x="73" y="118"/>
                        </a:lnTo>
                        <a:lnTo>
                          <a:pt x="83" y="105"/>
                        </a:lnTo>
                        <a:lnTo>
                          <a:pt x="95" y="95"/>
                        </a:lnTo>
                        <a:lnTo>
                          <a:pt x="105" y="84"/>
                        </a:lnTo>
                        <a:lnTo>
                          <a:pt x="118" y="73"/>
                        </a:lnTo>
                        <a:lnTo>
                          <a:pt x="129" y="64"/>
                        </a:lnTo>
                        <a:lnTo>
                          <a:pt x="142" y="55"/>
                        </a:lnTo>
                        <a:lnTo>
                          <a:pt x="155" y="47"/>
                        </a:lnTo>
                        <a:lnTo>
                          <a:pt x="169" y="39"/>
                        </a:lnTo>
                        <a:lnTo>
                          <a:pt x="183" y="32"/>
                        </a:lnTo>
                        <a:lnTo>
                          <a:pt x="196" y="26"/>
                        </a:lnTo>
                        <a:lnTo>
                          <a:pt x="211" y="20"/>
                        </a:lnTo>
                        <a:lnTo>
                          <a:pt x="226" y="15"/>
                        </a:lnTo>
                        <a:lnTo>
                          <a:pt x="242" y="11"/>
                        </a:lnTo>
                        <a:lnTo>
                          <a:pt x="257" y="7"/>
                        </a:lnTo>
                        <a:lnTo>
                          <a:pt x="273" y="4"/>
                        </a:lnTo>
                        <a:lnTo>
                          <a:pt x="289" y="2"/>
                        </a:lnTo>
                        <a:lnTo>
                          <a:pt x="306" y="0"/>
                        </a:lnTo>
                        <a:lnTo>
                          <a:pt x="322" y="0"/>
                        </a:lnTo>
                        <a:lnTo>
                          <a:pt x="322" y="0"/>
                        </a:lnTo>
                        <a:lnTo>
                          <a:pt x="339" y="0"/>
                        </a:lnTo>
                        <a:lnTo>
                          <a:pt x="355" y="2"/>
                        </a:lnTo>
                        <a:lnTo>
                          <a:pt x="371" y="4"/>
                        </a:lnTo>
                        <a:lnTo>
                          <a:pt x="387" y="7"/>
                        </a:lnTo>
                        <a:lnTo>
                          <a:pt x="402" y="11"/>
                        </a:lnTo>
                        <a:lnTo>
                          <a:pt x="417" y="15"/>
                        </a:lnTo>
                        <a:lnTo>
                          <a:pt x="432" y="20"/>
                        </a:lnTo>
                        <a:lnTo>
                          <a:pt x="447" y="26"/>
                        </a:lnTo>
                        <a:lnTo>
                          <a:pt x="461" y="32"/>
                        </a:lnTo>
                        <a:lnTo>
                          <a:pt x="474" y="39"/>
                        </a:lnTo>
                        <a:lnTo>
                          <a:pt x="488" y="47"/>
                        </a:lnTo>
                        <a:lnTo>
                          <a:pt x="502" y="55"/>
                        </a:lnTo>
                        <a:lnTo>
                          <a:pt x="514" y="64"/>
                        </a:lnTo>
                        <a:lnTo>
                          <a:pt x="526" y="73"/>
                        </a:lnTo>
                        <a:lnTo>
                          <a:pt x="538" y="84"/>
                        </a:lnTo>
                        <a:lnTo>
                          <a:pt x="548" y="95"/>
                        </a:lnTo>
                        <a:lnTo>
                          <a:pt x="560" y="105"/>
                        </a:lnTo>
                        <a:lnTo>
                          <a:pt x="570" y="118"/>
                        </a:lnTo>
                        <a:lnTo>
                          <a:pt x="579" y="129"/>
                        </a:lnTo>
                        <a:lnTo>
                          <a:pt x="588" y="142"/>
                        </a:lnTo>
                        <a:lnTo>
                          <a:pt x="596" y="155"/>
                        </a:lnTo>
                        <a:lnTo>
                          <a:pt x="604" y="169"/>
                        </a:lnTo>
                        <a:lnTo>
                          <a:pt x="611" y="183"/>
                        </a:lnTo>
                        <a:lnTo>
                          <a:pt x="618" y="196"/>
                        </a:lnTo>
                        <a:lnTo>
                          <a:pt x="623" y="211"/>
                        </a:lnTo>
                        <a:lnTo>
                          <a:pt x="628" y="226"/>
                        </a:lnTo>
                        <a:lnTo>
                          <a:pt x="633" y="242"/>
                        </a:lnTo>
                        <a:lnTo>
                          <a:pt x="636" y="257"/>
                        </a:lnTo>
                        <a:lnTo>
                          <a:pt x="639" y="273"/>
                        </a:lnTo>
                        <a:lnTo>
                          <a:pt x="642" y="289"/>
                        </a:lnTo>
                        <a:lnTo>
                          <a:pt x="643" y="306"/>
                        </a:lnTo>
                        <a:lnTo>
                          <a:pt x="643" y="322"/>
                        </a:lnTo>
                        <a:lnTo>
                          <a:pt x="643" y="322"/>
                        </a:ln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pPr algn="ctr"/>
                    <a:endParaRPr lang="zh-CN" altLang="en-US">
                      <a:solidFill>
                        <a:schemeClr val="bg1"/>
                      </a:solidFill>
                      <a:effectLst>
                        <a:outerShdw blurRad="38100" dist="38100" dir="2700000" algn="tl">
                          <a:srgbClr val="000000">
                            <a:alpha val="43137"/>
                          </a:srgbClr>
                        </a:outerShdw>
                      </a:effectLst>
                    </a:endParaRPr>
                  </a:p>
                </p:txBody>
              </p:sp>
              <p:sp>
                <p:nvSpPr>
                  <p:cNvPr id="77" name="Rectangle 14"/>
                  <p:cNvSpPr>
                    <a:spLocks noChangeArrowheads="1"/>
                  </p:cNvSpPr>
                  <p:nvPr/>
                </p:nvSpPr>
                <p:spPr bwMode="auto">
                  <a:xfrm>
                    <a:off x="6055518" y="3759408"/>
                    <a:ext cx="61555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lvl="0" algn="ctr"/>
                    <a:r>
                      <a:rPr lang="zh-CN" altLang="en-US" sz="1600" b="1" dirty="0">
                        <a:solidFill>
                          <a:schemeClr val="bg1"/>
                        </a:solidFill>
                        <a:latin typeface="微软雅黑" panose="020B0503020204020204" pitchFamily="34" charset="-122"/>
                        <a:ea typeface="微软雅黑" panose="020B0503020204020204" pitchFamily="34" charset="-122"/>
                      </a:rPr>
                      <a:t>塔伊</a:t>
                    </a:r>
                    <a:r>
                      <a:rPr lang="zh-CN" altLang="en-US" sz="1600" b="1" dirty="0" smtClean="0">
                        <a:solidFill>
                          <a:schemeClr val="bg1"/>
                        </a:solidFill>
                        <a:latin typeface="微软雅黑" panose="020B0503020204020204" pitchFamily="34" charset="-122"/>
                        <a:ea typeface="微软雅黑" panose="020B0503020204020204" pitchFamily="34" charset="-122"/>
                      </a:rPr>
                      <a:t>森</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lvl="0" algn="ctr"/>
                    <a:r>
                      <a:rPr lang="zh-CN" altLang="en-US" sz="1600" b="1" dirty="0" smtClean="0">
                        <a:solidFill>
                          <a:schemeClr val="bg1"/>
                        </a:solidFill>
                        <a:latin typeface="微软雅黑" panose="020B0503020204020204" pitchFamily="34" charset="-122"/>
                        <a:ea typeface="微软雅黑" panose="020B0503020204020204" pitchFamily="34" charset="-122"/>
                      </a:rPr>
                      <a:t>林型</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lvl="0" algn="ctr"/>
                    <a:r>
                      <a:rPr lang="en-US" altLang="zh-CN" sz="1600" b="1" dirty="0" smtClean="0">
                        <a:solidFill>
                          <a:schemeClr val="bg1"/>
                        </a:solidFill>
                        <a:latin typeface="微软雅黑" panose="020B0503020204020204" pitchFamily="34" charset="-122"/>
                        <a:ea typeface="微软雅黑" panose="020B0503020204020204" pitchFamily="34" charset="-122"/>
                      </a:rPr>
                      <a:t>TAFV</a:t>
                    </a:r>
                    <a:endParaRPr kumimoji="0" lang="zh-CN" altLang="zh-CN" sz="1600" b="1" i="0" u="none" strike="noStrike" cap="none" normalizeH="0" baseline="0" dirty="0" smtClean="0">
                      <a:ln>
                        <a:noFill/>
                      </a:ln>
                      <a:solidFill>
                        <a:schemeClr val="bg1"/>
                      </a:solidFill>
                      <a:latin typeface="微软雅黑" panose="020B0503020204020204" pitchFamily="34" charset="-122"/>
                      <a:ea typeface="微软雅黑" panose="020B0503020204020204" pitchFamily="34" charset="-122"/>
                    </a:endParaRPr>
                  </a:p>
                </p:txBody>
              </p:sp>
              <p:grpSp>
                <p:nvGrpSpPr>
                  <p:cNvPr id="78" name="组合 60"/>
                  <p:cNvGrpSpPr/>
                  <p:nvPr/>
                </p:nvGrpSpPr>
                <p:grpSpPr>
                  <a:xfrm>
                    <a:off x="5601750" y="2706508"/>
                    <a:ext cx="2301279" cy="999476"/>
                    <a:chOff x="5399595" y="1372264"/>
                    <a:chExt cx="2301279" cy="999476"/>
                  </a:xfrm>
                </p:grpSpPr>
                <p:sp>
                  <p:nvSpPr>
                    <p:cNvPr id="79" name="TextBox 18"/>
                    <p:cNvSpPr txBox="1">
                      <a:spLocks noChangeArrowheads="1"/>
                    </p:cNvSpPr>
                    <p:nvPr/>
                  </p:nvSpPr>
                  <p:spPr bwMode="auto">
                    <a:xfrm>
                      <a:off x="5399595" y="1372264"/>
                      <a:ext cx="23012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zh-CN" altLang="en-US" sz="2000" dirty="0">
                          <a:solidFill>
                            <a:schemeClr val="tx1">
                              <a:lumMod val="75000"/>
                              <a:lumOff val="25000"/>
                            </a:schemeClr>
                          </a:solidFill>
                          <a:latin typeface="微软雅黑" pitchFamily="34" charset="-122"/>
                          <a:ea typeface="微软雅黑" pitchFamily="34" charset="-122"/>
                        </a:rPr>
                        <a:t>对</a:t>
                      </a:r>
                      <a:r>
                        <a:rPr lang="zh-CN" altLang="en-US" sz="2000" dirty="0" smtClean="0">
                          <a:solidFill>
                            <a:schemeClr val="tx1">
                              <a:lumMod val="75000"/>
                              <a:lumOff val="25000"/>
                            </a:schemeClr>
                          </a:solidFill>
                          <a:latin typeface="微软雅黑" pitchFamily="34" charset="-122"/>
                          <a:ea typeface="微软雅黑" pitchFamily="34" charset="-122"/>
                        </a:rPr>
                        <a:t>黑猩猩毒力强</a:t>
                      </a:r>
                      <a:endParaRPr lang="en-US" altLang="zh-CN" sz="2000" dirty="0" smtClean="0">
                        <a:solidFill>
                          <a:schemeClr val="tx1">
                            <a:lumMod val="75000"/>
                            <a:lumOff val="25000"/>
                          </a:schemeClr>
                        </a:solidFill>
                        <a:latin typeface="微软雅黑" pitchFamily="34" charset="-122"/>
                        <a:ea typeface="微软雅黑" pitchFamily="34" charset="-122"/>
                      </a:endParaRPr>
                    </a:p>
                    <a:p>
                      <a:pPr eaLnBrk="1" hangingPunct="1">
                        <a:spcBef>
                          <a:spcPct val="0"/>
                        </a:spcBef>
                        <a:buClrTx/>
                        <a:buFontTx/>
                        <a:buNone/>
                      </a:pPr>
                      <a:r>
                        <a:rPr lang="zh-CN" altLang="en-US" sz="2000" dirty="0" smtClean="0">
                          <a:solidFill>
                            <a:schemeClr val="tx1">
                              <a:lumMod val="75000"/>
                              <a:lumOff val="25000"/>
                            </a:schemeClr>
                          </a:solidFill>
                          <a:latin typeface="微软雅黑" pitchFamily="34" charset="-122"/>
                          <a:ea typeface="微软雅黑" pitchFamily="34" charset="-122"/>
                        </a:rPr>
                        <a:t>对</a:t>
                      </a:r>
                      <a:r>
                        <a:rPr lang="zh-CN" altLang="en-US" sz="2000" dirty="0">
                          <a:solidFill>
                            <a:schemeClr val="tx1">
                              <a:lumMod val="75000"/>
                              <a:lumOff val="25000"/>
                            </a:schemeClr>
                          </a:solidFill>
                          <a:latin typeface="微软雅黑" pitchFamily="34" charset="-122"/>
                          <a:ea typeface="微软雅黑" pitchFamily="34" charset="-122"/>
                        </a:rPr>
                        <a:t>人似较弱</a:t>
                      </a:r>
                    </a:p>
                  </p:txBody>
                </p:sp>
                <p:cxnSp>
                  <p:nvCxnSpPr>
                    <p:cNvPr id="80" name="直接连接符 79"/>
                    <p:cNvCxnSpPr>
                      <a:stCxn id="76" idx="32"/>
                      <a:endCxn id="79" idx="2"/>
                    </p:cNvCxnSpPr>
                    <p:nvPr/>
                  </p:nvCxnSpPr>
                  <p:spPr>
                    <a:xfrm flipV="1">
                      <a:off x="6141963" y="2080150"/>
                      <a:ext cx="408272" cy="29159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grpSp>
        <p:grpSp>
          <p:nvGrpSpPr>
            <p:cNvPr id="59" name="组合 5"/>
            <p:cNvGrpSpPr/>
            <p:nvPr/>
          </p:nvGrpSpPr>
          <p:grpSpPr>
            <a:xfrm>
              <a:off x="2425920" y="1609307"/>
              <a:ext cx="4292161" cy="498221"/>
              <a:chOff x="2809516" y="1310595"/>
              <a:chExt cx="3776457" cy="498221"/>
            </a:xfrm>
          </p:grpSpPr>
          <p:sp>
            <p:nvSpPr>
              <p:cNvPr id="60" name="矩形 59"/>
              <p:cNvSpPr/>
              <p:nvPr/>
            </p:nvSpPr>
            <p:spPr>
              <a:xfrm>
                <a:off x="3041744" y="1340816"/>
                <a:ext cx="3312000" cy="46800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a:p>
            </p:txBody>
          </p:sp>
          <p:sp>
            <p:nvSpPr>
              <p:cNvPr id="66" name="矩形 2"/>
              <p:cNvSpPr/>
              <p:nvPr/>
            </p:nvSpPr>
            <p:spPr>
              <a:xfrm>
                <a:off x="2809516" y="1310595"/>
                <a:ext cx="3776457" cy="492443"/>
              </a:xfrm>
              <a:prstGeom prst="rect">
                <a:avLst/>
              </a:prstGeom>
            </p:spPr>
            <p:txBody>
              <a:bodyPr wrap="square" anchor="ctr">
                <a:spAutoFit/>
              </a:bodyPr>
              <a:lstStyle/>
              <a:p>
                <a:pPr marL="0" lvl="1" algn="ctr">
                  <a:lnSpc>
                    <a:spcPct val="130000"/>
                  </a:lnSpc>
                  <a:spcAft>
                    <a:spcPts val="600"/>
                  </a:spcAft>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目前已发现</a:t>
                </a:r>
                <a:r>
                  <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种埃博拉</a:t>
                </a:r>
                <a:r>
                  <a:rPr lang="zh-CN" altLang="en-US"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病毒</a:t>
                </a:r>
                <a:endPar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2822039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 name="组合 220"/>
          <p:cNvGrpSpPr/>
          <p:nvPr/>
        </p:nvGrpSpPr>
        <p:grpSpPr>
          <a:xfrm>
            <a:off x="0" y="177480"/>
            <a:ext cx="9143999" cy="741744"/>
            <a:chOff x="0" y="177480"/>
            <a:chExt cx="9143999" cy="741744"/>
          </a:xfrm>
        </p:grpSpPr>
        <p:sp>
          <p:nvSpPr>
            <p:cNvPr id="222" name="矩形 221"/>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23" name="矩形 222"/>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2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25" name="矩形 224"/>
          <p:cNvSpPr/>
          <p:nvPr/>
        </p:nvSpPr>
        <p:spPr>
          <a:xfrm>
            <a:off x="1798915" y="275870"/>
            <a:ext cx="1980029" cy="523220"/>
          </a:xfrm>
          <a:prstGeom prst="rect">
            <a:avLst/>
          </a:prstGeom>
        </p:spPr>
        <p:txBody>
          <a:bodyPr wrap="none">
            <a:spAutoFit/>
          </a:bodyPr>
          <a:lstStyle/>
          <a:p>
            <a:pPr lvl="0">
              <a:spcBef>
                <a:spcPct val="20000"/>
              </a:spcBef>
            </a:pP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病毒生态学</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26" name="矩形 225"/>
          <p:cNvSpPr/>
          <p:nvPr/>
        </p:nvSpPr>
        <p:spPr>
          <a:xfrm>
            <a:off x="3631259" y="262574"/>
            <a:ext cx="3429144"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宿主动物和传染源</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28" name="组合 227"/>
          <p:cNvGrpSpPr/>
          <p:nvPr/>
        </p:nvGrpSpPr>
        <p:grpSpPr>
          <a:xfrm>
            <a:off x="518430" y="1158818"/>
            <a:ext cx="8107140" cy="5361009"/>
            <a:chOff x="497308" y="952304"/>
            <a:chExt cx="8107140" cy="5361009"/>
          </a:xfrm>
        </p:grpSpPr>
        <p:pic>
          <p:nvPicPr>
            <p:cNvPr id="231" name="Picture 505" descr="bush buck"/>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871" y="4210204"/>
              <a:ext cx="6223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 name="Picture 219" descr="D:\@A-Datas120326\ZoologyMammalia\Phacochere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308" y="4724648"/>
              <a:ext cx="87788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 name="Picture 506" descr="gorille2"/>
            <p:cNvPicPr>
              <a:picLocks noChangeAspect="1" noChangeArrowheads="1"/>
            </p:cNvPicPr>
            <p:nvPr/>
          </p:nvPicPr>
          <p:blipFill>
            <a:blip r:embed="rId5" cstate="print">
              <a:lum contrast="6000"/>
              <a:extLst>
                <a:ext uri="{28A0092B-C50C-407E-A947-70E740481C1C}">
                  <a14:useLocalDpi xmlns:a14="http://schemas.microsoft.com/office/drawing/2010/main" val="0"/>
                </a:ext>
              </a:extLst>
            </a:blip>
            <a:srcRect/>
            <a:stretch>
              <a:fillRect/>
            </a:stretch>
          </p:blipFill>
          <p:spPr bwMode="auto">
            <a:xfrm>
              <a:off x="1591096" y="4453186"/>
              <a:ext cx="758825" cy="776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34" name="Group 562"/>
            <p:cNvGrpSpPr>
              <a:grpSpLocks/>
            </p:cNvGrpSpPr>
            <p:nvPr/>
          </p:nvGrpSpPr>
          <p:grpSpPr bwMode="auto">
            <a:xfrm>
              <a:off x="4502960" y="4310571"/>
              <a:ext cx="524830" cy="888740"/>
              <a:chOff x="1792" y="5"/>
              <a:chExt cx="2175" cy="4310"/>
            </a:xfrm>
            <a:solidFill>
              <a:schemeClr val="tx1">
                <a:lumMod val="95000"/>
                <a:lumOff val="5000"/>
              </a:schemeClr>
            </a:solidFill>
          </p:grpSpPr>
          <p:sp>
            <p:nvSpPr>
              <p:cNvPr id="440" name="Freeform 563"/>
              <p:cNvSpPr>
                <a:spLocks/>
              </p:cNvSpPr>
              <p:nvPr/>
            </p:nvSpPr>
            <p:spPr bwMode="auto">
              <a:xfrm>
                <a:off x="1792" y="5"/>
                <a:ext cx="2175" cy="4310"/>
              </a:xfrm>
              <a:custGeom>
                <a:avLst/>
                <a:gdLst>
                  <a:gd name="T0" fmla="*/ 176 w 4352"/>
                  <a:gd name="T1" fmla="*/ 840 h 8622"/>
                  <a:gd name="T2" fmla="*/ 178 w 4352"/>
                  <a:gd name="T3" fmla="*/ 740 h 8622"/>
                  <a:gd name="T4" fmla="*/ 158 w 4352"/>
                  <a:gd name="T5" fmla="*/ 596 h 8622"/>
                  <a:gd name="T6" fmla="*/ 174 w 4352"/>
                  <a:gd name="T7" fmla="*/ 493 h 8622"/>
                  <a:gd name="T8" fmla="*/ 182 w 4352"/>
                  <a:gd name="T9" fmla="*/ 401 h 8622"/>
                  <a:gd name="T10" fmla="*/ 169 w 4352"/>
                  <a:gd name="T11" fmla="*/ 354 h 8622"/>
                  <a:gd name="T12" fmla="*/ 140 w 4352"/>
                  <a:gd name="T13" fmla="*/ 435 h 8622"/>
                  <a:gd name="T14" fmla="*/ 79 w 4352"/>
                  <a:gd name="T15" fmla="*/ 528 h 8622"/>
                  <a:gd name="T16" fmla="*/ 62 w 4352"/>
                  <a:gd name="T17" fmla="*/ 580 h 8622"/>
                  <a:gd name="T18" fmla="*/ 50 w 4352"/>
                  <a:gd name="T19" fmla="*/ 591 h 8622"/>
                  <a:gd name="T20" fmla="*/ 29 w 4352"/>
                  <a:gd name="T21" fmla="*/ 591 h 8622"/>
                  <a:gd name="T22" fmla="*/ 35 w 4352"/>
                  <a:gd name="T23" fmla="*/ 555 h 8622"/>
                  <a:gd name="T24" fmla="*/ 10 w 4352"/>
                  <a:gd name="T25" fmla="*/ 577 h 8622"/>
                  <a:gd name="T26" fmla="*/ 21 w 4352"/>
                  <a:gd name="T27" fmla="*/ 532 h 8622"/>
                  <a:gd name="T28" fmla="*/ 6 w 4352"/>
                  <a:gd name="T29" fmla="*/ 529 h 8622"/>
                  <a:gd name="T30" fmla="*/ 42 w 4352"/>
                  <a:gd name="T31" fmla="*/ 499 h 8622"/>
                  <a:gd name="T32" fmla="*/ 74 w 4352"/>
                  <a:gd name="T33" fmla="*/ 428 h 8622"/>
                  <a:gd name="T34" fmla="*/ 113 w 4352"/>
                  <a:gd name="T35" fmla="*/ 355 h 8622"/>
                  <a:gd name="T36" fmla="*/ 123 w 4352"/>
                  <a:gd name="T37" fmla="*/ 244 h 8622"/>
                  <a:gd name="T38" fmla="*/ 174 w 4352"/>
                  <a:gd name="T39" fmla="*/ 192 h 8622"/>
                  <a:gd name="T40" fmla="*/ 233 w 4352"/>
                  <a:gd name="T41" fmla="*/ 146 h 8622"/>
                  <a:gd name="T42" fmla="*/ 222 w 4352"/>
                  <a:gd name="T43" fmla="*/ 104 h 8622"/>
                  <a:gd name="T44" fmla="*/ 208 w 4352"/>
                  <a:gd name="T45" fmla="*/ 80 h 8622"/>
                  <a:gd name="T46" fmla="*/ 217 w 4352"/>
                  <a:gd name="T47" fmla="*/ 32 h 8622"/>
                  <a:gd name="T48" fmla="*/ 272 w 4352"/>
                  <a:gd name="T49" fmla="*/ 0 h 8622"/>
                  <a:gd name="T50" fmla="*/ 314 w 4352"/>
                  <a:gd name="T51" fmla="*/ 37 h 8622"/>
                  <a:gd name="T52" fmla="*/ 325 w 4352"/>
                  <a:gd name="T53" fmla="*/ 68 h 8622"/>
                  <a:gd name="T54" fmla="*/ 310 w 4352"/>
                  <a:gd name="T55" fmla="*/ 115 h 8622"/>
                  <a:gd name="T56" fmla="*/ 312 w 4352"/>
                  <a:gd name="T57" fmla="*/ 179 h 8622"/>
                  <a:gd name="T58" fmla="*/ 392 w 4352"/>
                  <a:gd name="T59" fmla="*/ 208 h 8622"/>
                  <a:gd name="T60" fmla="*/ 414 w 4352"/>
                  <a:gd name="T61" fmla="*/ 286 h 8622"/>
                  <a:gd name="T62" fmla="*/ 426 w 4352"/>
                  <a:gd name="T63" fmla="*/ 370 h 8622"/>
                  <a:gd name="T64" fmla="*/ 481 w 4352"/>
                  <a:gd name="T65" fmla="*/ 490 h 8622"/>
                  <a:gd name="T66" fmla="*/ 543 w 4352"/>
                  <a:gd name="T67" fmla="*/ 524 h 8622"/>
                  <a:gd name="T68" fmla="*/ 514 w 4352"/>
                  <a:gd name="T69" fmla="*/ 523 h 8622"/>
                  <a:gd name="T70" fmla="*/ 532 w 4352"/>
                  <a:gd name="T71" fmla="*/ 561 h 8622"/>
                  <a:gd name="T72" fmla="*/ 519 w 4352"/>
                  <a:gd name="T73" fmla="*/ 563 h 8622"/>
                  <a:gd name="T74" fmla="*/ 523 w 4352"/>
                  <a:gd name="T75" fmla="*/ 586 h 8622"/>
                  <a:gd name="T76" fmla="*/ 496 w 4352"/>
                  <a:gd name="T77" fmla="*/ 559 h 8622"/>
                  <a:gd name="T78" fmla="*/ 498 w 4352"/>
                  <a:gd name="T79" fmla="*/ 591 h 8622"/>
                  <a:gd name="T80" fmla="*/ 478 w 4352"/>
                  <a:gd name="T81" fmla="*/ 587 h 8622"/>
                  <a:gd name="T82" fmla="*/ 439 w 4352"/>
                  <a:gd name="T83" fmla="*/ 501 h 8622"/>
                  <a:gd name="T84" fmla="*/ 365 w 4352"/>
                  <a:gd name="T85" fmla="*/ 383 h 8622"/>
                  <a:gd name="T86" fmla="*/ 354 w 4352"/>
                  <a:gd name="T87" fmla="*/ 465 h 8622"/>
                  <a:gd name="T88" fmla="*/ 365 w 4352"/>
                  <a:gd name="T89" fmla="*/ 523 h 8622"/>
                  <a:gd name="T90" fmla="*/ 354 w 4352"/>
                  <a:gd name="T91" fmla="*/ 717 h 8622"/>
                  <a:gd name="T92" fmla="*/ 334 w 4352"/>
                  <a:gd name="T93" fmla="*/ 883 h 8622"/>
                  <a:gd name="T94" fmla="*/ 307 w 4352"/>
                  <a:gd name="T95" fmla="*/ 1003 h 8622"/>
                  <a:gd name="T96" fmla="*/ 319 w 4352"/>
                  <a:gd name="T97" fmla="*/ 1033 h 8622"/>
                  <a:gd name="T98" fmla="*/ 320 w 4352"/>
                  <a:gd name="T99" fmla="*/ 1060 h 8622"/>
                  <a:gd name="T100" fmla="*/ 301 w 4352"/>
                  <a:gd name="T101" fmla="*/ 1073 h 8622"/>
                  <a:gd name="T102" fmla="*/ 269 w 4352"/>
                  <a:gd name="T103" fmla="*/ 1054 h 8622"/>
                  <a:gd name="T104" fmla="*/ 269 w 4352"/>
                  <a:gd name="T105" fmla="*/ 980 h 8622"/>
                  <a:gd name="T106" fmla="*/ 269 w 4352"/>
                  <a:gd name="T107" fmla="*/ 877 h 8622"/>
                  <a:gd name="T108" fmla="*/ 275 w 4352"/>
                  <a:gd name="T109" fmla="*/ 758 h 8622"/>
                  <a:gd name="T110" fmla="*/ 253 w 4352"/>
                  <a:gd name="T111" fmla="*/ 740 h 8622"/>
                  <a:gd name="T112" fmla="*/ 243 w 4352"/>
                  <a:gd name="T113" fmla="*/ 937 h 8622"/>
                  <a:gd name="T114" fmla="*/ 247 w 4352"/>
                  <a:gd name="T115" fmla="*/ 1009 h 8622"/>
                  <a:gd name="T116" fmla="*/ 226 w 4352"/>
                  <a:gd name="T117" fmla="*/ 1076 h 8622"/>
                  <a:gd name="T118" fmla="*/ 204 w 4352"/>
                  <a:gd name="T119" fmla="*/ 1065 h 8622"/>
                  <a:gd name="T120" fmla="*/ 188 w 4352"/>
                  <a:gd name="T121" fmla="*/ 1043 h 8622"/>
                  <a:gd name="T122" fmla="*/ 201 w 4352"/>
                  <a:gd name="T123" fmla="*/ 1020 h 8622"/>
                  <a:gd name="T124" fmla="*/ 202 w 4352"/>
                  <a:gd name="T125" fmla="*/ 963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52" h="8622">
                    <a:moveTo>
                      <a:pt x="1573" y="7588"/>
                    </a:moveTo>
                    <a:lnTo>
                      <a:pt x="1515" y="7412"/>
                    </a:lnTo>
                    <a:lnTo>
                      <a:pt x="1484" y="7293"/>
                    </a:lnTo>
                    <a:lnTo>
                      <a:pt x="1440" y="7103"/>
                    </a:lnTo>
                    <a:lnTo>
                      <a:pt x="1425" y="7020"/>
                    </a:lnTo>
                    <a:lnTo>
                      <a:pt x="1414" y="6918"/>
                    </a:lnTo>
                    <a:lnTo>
                      <a:pt x="1408" y="6725"/>
                    </a:lnTo>
                    <a:lnTo>
                      <a:pt x="1413" y="6628"/>
                    </a:lnTo>
                    <a:lnTo>
                      <a:pt x="1424" y="6531"/>
                    </a:lnTo>
                    <a:lnTo>
                      <a:pt x="1435" y="6429"/>
                    </a:lnTo>
                    <a:lnTo>
                      <a:pt x="1439" y="6332"/>
                    </a:lnTo>
                    <a:lnTo>
                      <a:pt x="1447" y="6130"/>
                    </a:lnTo>
                    <a:lnTo>
                      <a:pt x="1442" y="6026"/>
                    </a:lnTo>
                    <a:lnTo>
                      <a:pt x="1427" y="5922"/>
                    </a:lnTo>
                    <a:lnTo>
                      <a:pt x="1370" y="5681"/>
                    </a:lnTo>
                    <a:lnTo>
                      <a:pt x="1351" y="5613"/>
                    </a:lnTo>
                    <a:lnTo>
                      <a:pt x="1315" y="5377"/>
                    </a:lnTo>
                    <a:lnTo>
                      <a:pt x="1284" y="5149"/>
                    </a:lnTo>
                    <a:lnTo>
                      <a:pt x="1261" y="4922"/>
                    </a:lnTo>
                    <a:lnTo>
                      <a:pt x="1260" y="4847"/>
                    </a:lnTo>
                    <a:lnTo>
                      <a:pt x="1265" y="4769"/>
                    </a:lnTo>
                    <a:lnTo>
                      <a:pt x="1275" y="4616"/>
                    </a:lnTo>
                    <a:lnTo>
                      <a:pt x="1286" y="4465"/>
                    </a:lnTo>
                    <a:lnTo>
                      <a:pt x="1314" y="4312"/>
                    </a:lnTo>
                    <a:lnTo>
                      <a:pt x="1337" y="4225"/>
                    </a:lnTo>
                    <a:lnTo>
                      <a:pt x="1369" y="4131"/>
                    </a:lnTo>
                    <a:lnTo>
                      <a:pt x="1393" y="4035"/>
                    </a:lnTo>
                    <a:lnTo>
                      <a:pt x="1399" y="3951"/>
                    </a:lnTo>
                    <a:lnTo>
                      <a:pt x="1401" y="3856"/>
                    </a:lnTo>
                    <a:lnTo>
                      <a:pt x="1420" y="3774"/>
                    </a:lnTo>
                    <a:lnTo>
                      <a:pt x="1446" y="3689"/>
                    </a:lnTo>
                    <a:lnTo>
                      <a:pt x="1467" y="3588"/>
                    </a:lnTo>
                    <a:lnTo>
                      <a:pt x="1476" y="3497"/>
                    </a:lnTo>
                    <a:lnTo>
                      <a:pt x="1476" y="3403"/>
                    </a:lnTo>
                    <a:lnTo>
                      <a:pt x="1460" y="3214"/>
                    </a:lnTo>
                    <a:lnTo>
                      <a:pt x="1434" y="3025"/>
                    </a:lnTo>
                    <a:lnTo>
                      <a:pt x="1414" y="2838"/>
                    </a:lnTo>
                    <a:lnTo>
                      <a:pt x="1413" y="2780"/>
                    </a:lnTo>
                    <a:lnTo>
                      <a:pt x="1404" y="2721"/>
                    </a:lnTo>
                    <a:lnTo>
                      <a:pt x="1392" y="2748"/>
                    </a:lnTo>
                    <a:lnTo>
                      <a:pt x="1376" y="2774"/>
                    </a:lnTo>
                    <a:lnTo>
                      <a:pt x="1352" y="2839"/>
                    </a:lnTo>
                    <a:lnTo>
                      <a:pt x="1334" y="2918"/>
                    </a:lnTo>
                    <a:lnTo>
                      <a:pt x="1311" y="3074"/>
                    </a:lnTo>
                    <a:lnTo>
                      <a:pt x="1295" y="3149"/>
                    </a:lnTo>
                    <a:lnTo>
                      <a:pt x="1269" y="3226"/>
                    </a:lnTo>
                    <a:lnTo>
                      <a:pt x="1245" y="3295"/>
                    </a:lnTo>
                    <a:lnTo>
                      <a:pt x="1211" y="3360"/>
                    </a:lnTo>
                    <a:lnTo>
                      <a:pt x="1127" y="3483"/>
                    </a:lnTo>
                    <a:lnTo>
                      <a:pt x="1010" y="3634"/>
                    </a:lnTo>
                    <a:lnTo>
                      <a:pt x="883" y="3779"/>
                    </a:lnTo>
                    <a:lnTo>
                      <a:pt x="763" y="3919"/>
                    </a:lnTo>
                    <a:lnTo>
                      <a:pt x="657" y="4051"/>
                    </a:lnTo>
                    <a:lnTo>
                      <a:pt x="636" y="4097"/>
                    </a:lnTo>
                    <a:lnTo>
                      <a:pt x="640" y="4111"/>
                    </a:lnTo>
                    <a:lnTo>
                      <a:pt x="632" y="4230"/>
                    </a:lnTo>
                    <a:lnTo>
                      <a:pt x="612" y="4348"/>
                    </a:lnTo>
                    <a:lnTo>
                      <a:pt x="586" y="4519"/>
                    </a:lnTo>
                    <a:lnTo>
                      <a:pt x="572" y="4602"/>
                    </a:lnTo>
                    <a:lnTo>
                      <a:pt x="548" y="4684"/>
                    </a:lnTo>
                    <a:lnTo>
                      <a:pt x="529" y="4700"/>
                    </a:lnTo>
                    <a:lnTo>
                      <a:pt x="512" y="4701"/>
                    </a:lnTo>
                    <a:lnTo>
                      <a:pt x="500" y="4643"/>
                    </a:lnTo>
                    <a:lnTo>
                      <a:pt x="499" y="4583"/>
                    </a:lnTo>
                    <a:lnTo>
                      <a:pt x="502" y="4465"/>
                    </a:lnTo>
                    <a:lnTo>
                      <a:pt x="499" y="4467"/>
                    </a:lnTo>
                    <a:lnTo>
                      <a:pt x="493" y="4479"/>
                    </a:lnTo>
                    <a:lnTo>
                      <a:pt x="458" y="4609"/>
                    </a:lnTo>
                    <a:lnTo>
                      <a:pt x="436" y="4673"/>
                    </a:lnTo>
                    <a:lnTo>
                      <a:pt x="404" y="4736"/>
                    </a:lnTo>
                    <a:lnTo>
                      <a:pt x="385" y="4747"/>
                    </a:lnTo>
                    <a:lnTo>
                      <a:pt x="364" y="4744"/>
                    </a:lnTo>
                    <a:lnTo>
                      <a:pt x="356" y="4721"/>
                    </a:lnTo>
                    <a:lnTo>
                      <a:pt x="360" y="4694"/>
                    </a:lnTo>
                    <a:lnTo>
                      <a:pt x="401" y="4479"/>
                    </a:lnTo>
                    <a:lnTo>
                      <a:pt x="246" y="4725"/>
                    </a:lnTo>
                    <a:lnTo>
                      <a:pt x="235" y="4734"/>
                    </a:lnTo>
                    <a:lnTo>
                      <a:pt x="218" y="4739"/>
                    </a:lnTo>
                    <a:lnTo>
                      <a:pt x="188" y="4730"/>
                    </a:lnTo>
                    <a:lnTo>
                      <a:pt x="180" y="4704"/>
                    </a:lnTo>
                    <a:lnTo>
                      <a:pt x="184" y="4674"/>
                    </a:lnTo>
                    <a:lnTo>
                      <a:pt x="205" y="4616"/>
                    </a:lnTo>
                    <a:lnTo>
                      <a:pt x="232" y="4559"/>
                    </a:lnTo>
                    <a:lnTo>
                      <a:pt x="281" y="4445"/>
                    </a:lnTo>
                    <a:lnTo>
                      <a:pt x="216" y="4532"/>
                    </a:lnTo>
                    <a:lnTo>
                      <a:pt x="156" y="4626"/>
                    </a:lnTo>
                    <a:lnTo>
                      <a:pt x="142" y="4643"/>
                    </a:lnTo>
                    <a:lnTo>
                      <a:pt x="122" y="4651"/>
                    </a:lnTo>
                    <a:lnTo>
                      <a:pt x="104" y="4653"/>
                    </a:lnTo>
                    <a:lnTo>
                      <a:pt x="84" y="4643"/>
                    </a:lnTo>
                    <a:lnTo>
                      <a:pt x="80" y="4619"/>
                    </a:lnTo>
                    <a:lnTo>
                      <a:pt x="88" y="4594"/>
                    </a:lnTo>
                    <a:lnTo>
                      <a:pt x="173" y="4411"/>
                    </a:lnTo>
                    <a:lnTo>
                      <a:pt x="212" y="4320"/>
                    </a:lnTo>
                    <a:lnTo>
                      <a:pt x="243" y="4225"/>
                    </a:lnTo>
                    <a:lnTo>
                      <a:pt x="224" y="4221"/>
                    </a:lnTo>
                    <a:lnTo>
                      <a:pt x="208" y="4230"/>
                    </a:lnTo>
                    <a:lnTo>
                      <a:pt x="175" y="4256"/>
                    </a:lnTo>
                    <a:lnTo>
                      <a:pt x="155" y="4265"/>
                    </a:lnTo>
                    <a:lnTo>
                      <a:pt x="119" y="4291"/>
                    </a:lnTo>
                    <a:lnTo>
                      <a:pt x="78" y="4305"/>
                    </a:lnTo>
                    <a:lnTo>
                      <a:pt x="37" y="4304"/>
                    </a:lnTo>
                    <a:lnTo>
                      <a:pt x="0" y="4283"/>
                    </a:lnTo>
                    <a:lnTo>
                      <a:pt x="22" y="4255"/>
                    </a:lnTo>
                    <a:lnTo>
                      <a:pt x="50" y="4232"/>
                    </a:lnTo>
                    <a:lnTo>
                      <a:pt x="79" y="4211"/>
                    </a:lnTo>
                    <a:lnTo>
                      <a:pt x="104" y="4186"/>
                    </a:lnTo>
                    <a:lnTo>
                      <a:pt x="182" y="4078"/>
                    </a:lnTo>
                    <a:lnTo>
                      <a:pt x="204" y="4059"/>
                    </a:lnTo>
                    <a:lnTo>
                      <a:pt x="230" y="4044"/>
                    </a:lnTo>
                    <a:lnTo>
                      <a:pt x="306" y="4015"/>
                    </a:lnTo>
                    <a:lnTo>
                      <a:pt x="341" y="3999"/>
                    </a:lnTo>
                    <a:lnTo>
                      <a:pt x="374" y="3973"/>
                    </a:lnTo>
                    <a:lnTo>
                      <a:pt x="408" y="3924"/>
                    </a:lnTo>
                    <a:lnTo>
                      <a:pt x="437" y="3865"/>
                    </a:lnTo>
                    <a:lnTo>
                      <a:pt x="495" y="3738"/>
                    </a:lnTo>
                    <a:lnTo>
                      <a:pt x="522" y="3662"/>
                    </a:lnTo>
                    <a:lnTo>
                      <a:pt x="553" y="3552"/>
                    </a:lnTo>
                    <a:lnTo>
                      <a:pt x="593" y="3429"/>
                    </a:lnTo>
                    <a:lnTo>
                      <a:pt x="631" y="3310"/>
                    </a:lnTo>
                    <a:lnTo>
                      <a:pt x="651" y="3249"/>
                    </a:lnTo>
                    <a:lnTo>
                      <a:pt x="679" y="3197"/>
                    </a:lnTo>
                    <a:lnTo>
                      <a:pt x="727" y="3117"/>
                    </a:lnTo>
                    <a:lnTo>
                      <a:pt x="748" y="3081"/>
                    </a:lnTo>
                    <a:lnTo>
                      <a:pt x="778" y="3043"/>
                    </a:lnTo>
                    <a:lnTo>
                      <a:pt x="907" y="2845"/>
                    </a:lnTo>
                    <a:lnTo>
                      <a:pt x="947" y="2721"/>
                    </a:lnTo>
                    <a:lnTo>
                      <a:pt x="961" y="2658"/>
                    </a:lnTo>
                    <a:lnTo>
                      <a:pt x="951" y="2506"/>
                    </a:lnTo>
                    <a:lnTo>
                      <a:pt x="948" y="2362"/>
                    </a:lnTo>
                    <a:lnTo>
                      <a:pt x="959" y="2219"/>
                    </a:lnTo>
                    <a:lnTo>
                      <a:pt x="985" y="2068"/>
                    </a:lnTo>
                    <a:lnTo>
                      <a:pt x="990" y="1953"/>
                    </a:lnTo>
                    <a:lnTo>
                      <a:pt x="993" y="1896"/>
                    </a:lnTo>
                    <a:lnTo>
                      <a:pt x="1007" y="1843"/>
                    </a:lnTo>
                    <a:lnTo>
                      <a:pt x="1030" y="1791"/>
                    </a:lnTo>
                    <a:lnTo>
                      <a:pt x="1060" y="1742"/>
                    </a:lnTo>
                    <a:lnTo>
                      <a:pt x="1139" y="1659"/>
                    </a:lnTo>
                    <a:lnTo>
                      <a:pt x="1231" y="1601"/>
                    </a:lnTo>
                    <a:lnTo>
                      <a:pt x="1393" y="1536"/>
                    </a:lnTo>
                    <a:lnTo>
                      <a:pt x="1571" y="1477"/>
                    </a:lnTo>
                    <a:lnTo>
                      <a:pt x="1723" y="1421"/>
                    </a:lnTo>
                    <a:lnTo>
                      <a:pt x="1778" y="1393"/>
                    </a:lnTo>
                    <a:lnTo>
                      <a:pt x="1811" y="1366"/>
                    </a:lnTo>
                    <a:lnTo>
                      <a:pt x="1836" y="1325"/>
                    </a:lnTo>
                    <a:lnTo>
                      <a:pt x="1851" y="1277"/>
                    </a:lnTo>
                    <a:lnTo>
                      <a:pt x="1864" y="1173"/>
                    </a:lnTo>
                    <a:lnTo>
                      <a:pt x="1863" y="1085"/>
                    </a:lnTo>
                    <a:lnTo>
                      <a:pt x="1857" y="1044"/>
                    </a:lnTo>
                    <a:lnTo>
                      <a:pt x="1833" y="972"/>
                    </a:lnTo>
                    <a:lnTo>
                      <a:pt x="1815" y="896"/>
                    </a:lnTo>
                    <a:lnTo>
                      <a:pt x="1807" y="863"/>
                    </a:lnTo>
                    <a:lnTo>
                      <a:pt x="1785" y="833"/>
                    </a:lnTo>
                    <a:lnTo>
                      <a:pt x="1778" y="833"/>
                    </a:lnTo>
                    <a:lnTo>
                      <a:pt x="1768" y="840"/>
                    </a:lnTo>
                    <a:lnTo>
                      <a:pt x="1756" y="841"/>
                    </a:lnTo>
                    <a:lnTo>
                      <a:pt x="1735" y="826"/>
                    </a:lnTo>
                    <a:lnTo>
                      <a:pt x="1719" y="801"/>
                    </a:lnTo>
                    <a:lnTo>
                      <a:pt x="1715" y="780"/>
                    </a:lnTo>
                    <a:lnTo>
                      <a:pt x="1701" y="731"/>
                    </a:lnTo>
                    <a:lnTo>
                      <a:pt x="1670" y="644"/>
                    </a:lnTo>
                    <a:lnTo>
                      <a:pt x="1659" y="574"/>
                    </a:lnTo>
                    <a:lnTo>
                      <a:pt x="1663" y="529"/>
                    </a:lnTo>
                    <a:lnTo>
                      <a:pt x="1670" y="518"/>
                    </a:lnTo>
                    <a:lnTo>
                      <a:pt x="1680" y="517"/>
                    </a:lnTo>
                    <a:lnTo>
                      <a:pt x="1710" y="515"/>
                    </a:lnTo>
                    <a:lnTo>
                      <a:pt x="1711" y="386"/>
                    </a:lnTo>
                    <a:lnTo>
                      <a:pt x="1738" y="256"/>
                    </a:lnTo>
                    <a:lnTo>
                      <a:pt x="1763" y="197"/>
                    </a:lnTo>
                    <a:lnTo>
                      <a:pt x="1795" y="143"/>
                    </a:lnTo>
                    <a:lnTo>
                      <a:pt x="1840" y="97"/>
                    </a:lnTo>
                    <a:lnTo>
                      <a:pt x="1892" y="59"/>
                    </a:lnTo>
                    <a:lnTo>
                      <a:pt x="1985" y="20"/>
                    </a:lnTo>
                    <a:lnTo>
                      <a:pt x="2079" y="0"/>
                    </a:lnTo>
                    <a:lnTo>
                      <a:pt x="2178" y="4"/>
                    </a:lnTo>
                    <a:lnTo>
                      <a:pt x="2283" y="27"/>
                    </a:lnTo>
                    <a:lnTo>
                      <a:pt x="2327" y="45"/>
                    </a:lnTo>
                    <a:lnTo>
                      <a:pt x="2372" y="67"/>
                    </a:lnTo>
                    <a:lnTo>
                      <a:pt x="2413" y="97"/>
                    </a:lnTo>
                    <a:lnTo>
                      <a:pt x="2447" y="135"/>
                    </a:lnTo>
                    <a:lnTo>
                      <a:pt x="2491" y="218"/>
                    </a:lnTo>
                    <a:lnTo>
                      <a:pt x="2518" y="302"/>
                    </a:lnTo>
                    <a:lnTo>
                      <a:pt x="2533" y="391"/>
                    </a:lnTo>
                    <a:lnTo>
                      <a:pt x="2541" y="481"/>
                    </a:lnTo>
                    <a:lnTo>
                      <a:pt x="2551" y="472"/>
                    </a:lnTo>
                    <a:lnTo>
                      <a:pt x="2565" y="468"/>
                    </a:lnTo>
                    <a:lnTo>
                      <a:pt x="2581" y="472"/>
                    </a:lnTo>
                    <a:lnTo>
                      <a:pt x="2599" y="517"/>
                    </a:lnTo>
                    <a:lnTo>
                      <a:pt x="2602" y="546"/>
                    </a:lnTo>
                    <a:lnTo>
                      <a:pt x="2587" y="628"/>
                    </a:lnTo>
                    <a:lnTo>
                      <a:pt x="2573" y="731"/>
                    </a:lnTo>
                    <a:lnTo>
                      <a:pt x="2560" y="783"/>
                    </a:lnTo>
                    <a:lnTo>
                      <a:pt x="2544" y="813"/>
                    </a:lnTo>
                    <a:lnTo>
                      <a:pt x="2524" y="814"/>
                    </a:lnTo>
                    <a:lnTo>
                      <a:pt x="2504" y="864"/>
                    </a:lnTo>
                    <a:lnTo>
                      <a:pt x="2485" y="921"/>
                    </a:lnTo>
                    <a:lnTo>
                      <a:pt x="2459" y="995"/>
                    </a:lnTo>
                    <a:lnTo>
                      <a:pt x="2428" y="1087"/>
                    </a:lnTo>
                    <a:lnTo>
                      <a:pt x="2416" y="1148"/>
                    </a:lnTo>
                    <a:lnTo>
                      <a:pt x="2420" y="1225"/>
                    </a:lnTo>
                    <a:lnTo>
                      <a:pt x="2444" y="1359"/>
                    </a:lnTo>
                    <a:lnTo>
                      <a:pt x="2466" y="1404"/>
                    </a:lnTo>
                    <a:lnTo>
                      <a:pt x="2500" y="1435"/>
                    </a:lnTo>
                    <a:lnTo>
                      <a:pt x="2544" y="1455"/>
                    </a:lnTo>
                    <a:lnTo>
                      <a:pt x="2595" y="1472"/>
                    </a:lnTo>
                    <a:lnTo>
                      <a:pt x="2770" y="1515"/>
                    </a:lnTo>
                    <a:lnTo>
                      <a:pt x="2946" y="1550"/>
                    </a:lnTo>
                    <a:lnTo>
                      <a:pt x="3014" y="1575"/>
                    </a:lnTo>
                    <a:lnTo>
                      <a:pt x="3074" y="1610"/>
                    </a:lnTo>
                    <a:lnTo>
                      <a:pt x="3139" y="1665"/>
                    </a:lnTo>
                    <a:lnTo>
                      <a:pt x="3180" y="1709"/>
                    </a:lnTo>
                    <a:lnTo>
                      <a:pt x="3238" y="1799"/>
                    </a:lnTo>
                    <a:lnTo>
                      <a:pt x="3271" y="1874"/>
                    </a:lnTo>
                    <a:lnTo>
                      <a:pt x="3293" y="1957"/>
                    </a:lnTo>
                    <a:lnTo>
                      <a:pt x="3301" y="2066"/>
                    </a:lnTo>
                    <a:lnTo>
                      <a:pt x="3304" y="2172"/>
                    </a:lnTo>
                    <a:lnTo>
                      <a:pt x="3318" y="2293"/>
                    </a:lnTo>
                    <a:lnTo>
                      <a:pt x="3337" y="2389"/>
                    </a:lnTo>
                    <a:lnTo>
                      <a:pt x="3354" y="2482"/>
                    </a:lnTo>
                    <a:lnTo>
                      <a:pt x="3362" y="2597"/>
                    </a:lnTo>
                    <a:lnTo>
                      <a:pt x="3347" y="2846"/>
                    </a:lnTo>
                    <a:lnTo>
                      <a:pt x="3354" y="2877"/>
                    </a:lnTo>
                    <a:lnTo>
                      <a:pt x="3374" y="2909"/>
                    </a:lnTo>
                    <a:lnTo>
                      <a:pt x="3413" y="2960"/>
                    </a:lnTo>
                    <a:lnTo>
                      <a:pt x="3556" y="3191"/>
                    </a:lnTo>
                    <a:lnTo>
                      <a:pt x="3620" y="3312"/>
                    </a:lnTo>
                    <a:lnTo>
                      <a:pt x="3666" y="3428"/>
                    </a:lnTo>
                    <a:lnTo>
                      <a:pt x="3703" y="3545"/>
                    </a:lnTo>
                    <a:lnTo>
                      <a:pt x="3745" y="3657"/>
                    </a:lnTo>
                    <a:lnTo>
                      <a:pt x="3826" y="3884"/>
                    </a:lnTo>
                    <a:lnTo>
                      <a:pt x="3853" y="3924"/>
                    </a:lnTo>
                    <a:lnTo>
                      <a:pt x="3890" y="3948"/>
                    </a:lnTo>
                    <a:lnTo>
                      <a:pt x="3948" y="3961"/>
                    </a:lnTo>
                    <a:lnTo>
                      <a:pt x="4004" y="3981"/>
                    </a:lnTo>
                    <a:lnTo>
                      <a:pt x="4081" y="4021"/>
                    </a:lnTo>
                    <a:lnTo>
                      <a:pt x="4144" y="4078"/>
                    </a:lnTo>
                    <a:lnTo>
                      <a:pt x="4205" y="4120"/>
                    </a:lnTo>
                    <a:lnTo>
                      <a:pt x="4346" y="4195"/>
                    </a:lnTo>
                    <a:lnTo>
                      <a:pt x="4352" y="4204"/>
                    </a:lnTo>
                    <a:lnTo>
                      <a:pt x="4349" y="4217"/>
                    </a:lnTo>
                    <a:lnTo>
                      <a:pt x="4329" y="4234"/>
                    </a:lnTo>
                    <a:lnTo>
                      <a:pt x="4272" y="4244"/>
                    </a:lnTo>
                    <a:lnTo>
                      <a:pt x="4217" y="4234"/>
                    </a:lnTo>
                    <a:lnTo>
                      <a:pt x="4144" y="4198"/>
                    </a:lnTo>
                    <a:lnTo>
                      <a:pt x="4114" y="4188"/>
                    </a:lnTo>
                    <a:lnTo>
                      <a:pt x="4102" y="4189"/>
                    </a:lnTo>
                    <a:lnTo>
                      <a:pt x="4094" y="4196"/>
                    </a:lnTo>
                    <a:lnTo>
                      <a:pt x="4086" y="4217"/>
                    </a:lnTo>
                    <a:lnTo>
                      <a:pt x="4087" y="4239"/>
                    </a:lnTo>
                    <a:lnTo>
                      <a:pt x="4107" y="4287"/>
                    </a:lnTo>
                    <a:lnTo>
                      <a:pt x="4175" y="4382"/>
                    </a:lnTo>
                    <a:lnTo>
                      <a:pt x="4258" y="4491"/>
                    </a:lnTo>
                    <a:lnTo>
                      <a:pt x="4286" y="4539"/>
                    </a:lnTo>
                    <a:lnTo>
                      <a:pt x="4287" y="4557"/>
                    </a:lnTo>
                    <a:lnTo>
                      <a:pt x="4279" y="4571"/>
                    </a:lnTo>
                    <a:lnTo>
                      <a:pt x="4253" y="4581"/>
                    </a:lnTo>
                    <a:lnTo>
                      <a:pt x="4239" y="4578"/>
                    </a:lnTo>
                    <a:lnTo>
                      <a:pt x="4197" y="4540"/>
                    </a:lnTo>
                    <a:lnTo>
                      <a:pt x="4155" y="4506"/>
                    </a:lnTo>
                    <a:lnTo>
                      <a:pt x="4113" y="4472"/>
                    </a:lnTo>
                    <a:lnTo>
                      <a:pt x="4081" y="4429"/>
                    </a:lnTo>
                    <a:lnTo>
                      <a:pt x="4135" y="4545"/>
                    </a:lnTo>
                    <a:lnTo>
                      <a:pt x="4189" y="4617"/>
                    </a:lnTo>
                    <a:lnTo>
                      <a:pt x="4204" y="4654"/>
                    </a:lnTo>
                    <a:lnTo>
                      <a:pt x="4201" y="4672"/>
                    </a:lnTo>
                    <a:lnTo>
                      <a:pt x="4192" y="4692"/>
                    </a:lnTo>
                    <a:lnTo>
                      <a:pt x="4173" y="4700"/>
                    </a:lnTo>
                    <a:lnTo>
                      <a:pt x="4155" y="4694"/>
                    </a:lnTo>
                    <a:lnTo>
                      <a:pt x="4117" y="4665"/>
                    </a:lnTo>
                    <a:lnTo>
                      <a:pt x="4074" y="4621"/>
                    </a:lnTo>
                    <a:lnTo>
                      <a:pt x="4039" y="4571"/>
                    </a:lnTo>
                    <a:lnTo>
                      <a:pt x="4006" y="4520"/>
                    </a:lnTo>
                    <a:lnTo>
                      <a:pt x="3969" y="4474"/>
                    </a:lnTo>
                    <a:lnTo>
                      <a:pt x="4007" y="4566"/>
                    </a:lnTo>
                    <a:lnTo>
                      <a:pt x="4034" y="4649"/>
                    </a:lnTo>
                    <a:lnTo>
                      <a:pt x="4042" y="4711"/>
                    </a:lnTo>
                    <a:lnTo>
                      <a:pt x="4038" y="4730"/>
                    </a:lnTo>
                    <a:lnTo>
                      <a:pt x="4028" y="4741"/>
                    </a:lnTo>
                    <a:lnTo>
                      <a:pt x="4005" y="4741"/>
                    </a:lnTo>
                    <a:lnTo>
                      <a:pt x="3985" y="4732"/>
                    </a:lnTo>
                    <a:lnTo>
                      <a:pt x="3938" y="4657"/>
                    </a:lnTo>
                    <a:lnTo>
                      <a:pt x="3854" y="4484"/>
                    </a:lnTo>
                    <a:lnTo>
                      <a:pt x="3867" y="4587"/>
                    </a:lnTo>
                    <a:lnTo>
                      <a:pt x="3869" y="4638"/>
                    </a:lnTo>
                    <a:lnTo>
                      <a:pt x="3862" y="4687"/>
                    </a:lnTo>
                    <a:lnTo>
                      <a:pt x="3847" y="4704"/>
                    </a:lnTo>
                    <a:lnTo>
                      <a:pt x="3830" y="4700"/>
                    </a:lnTo>
                    <a:lnTo>
                      <a:pt x="3811" y="4680"/>
                    </a:lnTo>
                    <a:lnTo>
                      <a:pt x="3800" y="4660"/>
                    </a:lnTo>
                    <a:lnTo>
                      <a:pt x="3726" y="4397"/>
                    </a:lnTo>
                    <a:lnTo>
                      <a:pt x="3703" y="4335"/>
                    </a:lnTo>
                    <a:lnTo>
                      <a:pt x="3674" y="4272"/>
                    </a:lnTo>
                    <a:lnTo>
                      <a:pt x="3574" y="4071"/>
                    </a:lnTo>
                    <a:lnTo>
                      <a:pt x="3519" y="4010"/>
                    </a:lnTo>
                    <a:lnTo>
                      <a:pt x="3482" y="3979"/>
                    </a:lnTo>
                    <a:lnTo>
                      <a:pt x="3349" y="3829"/>
                    </a:lnTo>
                    <a:lnTo>
                      <a:pt x="3254" y="3702"/>
                    </a:lnTo>
                    <a:lnTo>
                      <a:pt x="3036" y="3339"/>
                    </a:lnTo>
                    <a:lnTo>
                      <a:pt x="3003" y="3297"/>
                    </a:lnTo>
                    <a:lnTo>
                      <a:pt x="2975" y="3253"/>
                    </a:lnTo>
                    <a:lnTo>
                      <a:pt x="2927" y="3068"/>
                    </a:lnTo>
                    <a:lnTo>
                      <a:pt x="2884" y="2882"/>
                    </a:lnTo>
                    <a:lnTo>
                      <a:pt x="2872" y="2998"/>
                    </a:lnTo>
                    <a:lnTo>
                      <a:pt x="2846" y="3147"/>
                    </a:lnTo>
                    <a:lnTo>
                      <a:pt x="2798" y="3407"/>
                    </a:lnTo>
                    <a:lnTo>
                      <a:pt x="2795" y="3492"/>
                    </a:lnTo>
                    <a:lnTo>
                      <a:pt x="2803" y="3574"/>
                    </a:lnTo>
                    <a:lnTo>
                      <a:pt x="2838" y="3723"/>
                    </a:lnTo>
                    <a:lnTo>
                      <a:pt x="2874" y="3855"/>
                    </a:lnTo>
                    <a:lnTo>
                      <a:pt x="2883" y="3916"/>
                    </a:lnTo>
                    <a:lnTo>
                      <a:pt x="2879" y="3972"/>
                    </a:lnTo>
                    <a:lnTo>
                      <a:pt x="2877" y="4029"/>
                    </a:lnTo>
                    <a:lnTo>
                      <a:pt x="2890" y="4079"/>
                    </a:lnTo>
                    <a:lnTo>
                      <a:pt x="2906" y="4128"/>
                    </a:lnTo>
                    <a:lnTo>
                      <a:pt x="2921" y="4186"/>
                    </a:lnTo>
                    <a:lnTo>
                      <a:pt x="2948" y="4416"/>
                    </a:lnTo>
                    <a:lnTo>
                      <a:pt x="2968" y="4647"/>
                    </a:lnTo>
                    <a:lnTo>
                      <a:pt x="2970" y="4846"/>
                    </a:lnTo>
                    <a:lnTo>
                      <a:pt x="2970" y="5045"/>
                    </a:lnTo>
                    <a:lnTo>
                      <a:pt x="2957" y="5165"/>
                    </a:lnTo>
                    <a:lnTo>
                      <a:pt x="2925" y="5366"/>
                    </a:lnTo>
                    <a:lnTo>
                      <a:pt x="2836" y="5744"/>
                    </a:lnTo>
                    <a:lnTo>
                      <a:pt x="2798" y="5956"/>
                    </a:lnTo>
                    <a:lnTo>
                      <a:pt x="2756" y="6194"/>
                    </a:lnTo>
                    <a:lnTo>
                      <a:pt x="2727" y="6327"/>
                    </a:lnTo>
                    <a:lnTo>
                      <a:pt x="2712" y="6455"/>
                    </a:lnTo>
                    <a:lnTo>
                      <a:pt x="2701" y="6714"/>
                    </a:lnTo>
                    <a:lnTo>
                      <a:pt x="2696" y="6893"/>
                    </a:lnTo>
                    <a:lnTo>
                      <a:pt x="2680" y="7071"/>
                    </a:lnTo>
                    <a:lnTo>
                      <a:pt x="2642" y="7273"/>
                    </a:lnTo>
                    <a:lnTo>
                      <a:pt x="2594" y="7476"/>
                    </a:lnTo>
                    <a:lnTo>
                      <a:pt x="2507" y="7721"/>
                    </a:lnTo>
                    <a:lnTo>
                      <a:pt x="2468" y="7841"/>
                    </a:lnTo>
                    <a:lnTo>
                      <a:pt x="2452" y="7896"/>
                    </a:lnTo>
                    <a:lnTo>
                      <a:pt x="2458" y="7956"/>
                    </a:lnTo>
                    <a:lnTo>
                      <a:pt x="2463" y="8029"/>
                    </a:lnTo>
                    <a:lnTo>
                      <a:pt x="2478" y="8102"/>
                    </a:lnTo>
                    <a:lnTo>
                      <a:pt x="2497" y="8135"/>
                    </a:lnTo>
                    <a:lnTo>
                      <a:pt x="2513" y="8170"/>
                    </a:lnTo>
                    <a:lnTo>
                      <a:pt x="2524" y="8214"/>
                    </a:lnTo>
                    <a:lnTo>
                      <a:pt x="2530" y="8232"/>
                    </a:lnTo>
                    <a:lnTo>
                      <a:pt x="2544" y="8248"/>
                    </a:lnTo>
                    <a:lnTo>
                      <a:pt x="2556" y="8269"/>
                    </a:lnTo>
                    <a:lnTo>
                      <a:pt x="2567" y="8292"/>
                    </a:lnTo>
                    <a:lnTo>
                      <a:pt x="2601" y="8322"/>
                    </a:lnTo>
                    <a:lnTo>
                      <a:pt x="2624" y="8361"/>
                    </a:lnTo>
                    <a:lnTo>
                      <a:pt x="2635" y="8403"/>
                    </a:lnTo>
                    <a:lnTo>
                      <a:pt x="2630" y="8445"/>
                    </a:lnTo>
                    <a:lnTo>
                      <a:pt x="2606" y="8473"/>
                    </a:lnTo>
                    <a:lnTo>
                      <a:pt x="2567" y="8487"/>
                    </a:lnTo>
                    <a:lnTo>
                      <a:pt x="2554" y="8506"/>
                    </a:lnTo>
                    <a:lnTo>
                      <a:pt x="2524" y="8518"/>
                    </a:lnTo>
                    <a:lnTo>
                      <a:pt x="2496" y="8532"/>
                    </a:lnTo>
                    <a:lnTo>
                      <a:pt x="2480" y="8544"/>
                    </a:lnTo>
                    <a:lnTo>
                      <a:pt x="2465" y="8556"/>
                    </a:lnTo>
                    <a:lnTo>
                      <a:pt x="2437" y="8569"/>
                    </a:lnTo>
                    <a:lnTo>
                      <a:pt x="2415" y="8586"/>
                    </a:lnTo>
                    <a:lnTo>
                      <a:pt x="2392" y="8603"/>
                    </a:lnTo>
                    <a:lnTo>
                      <a:pt x="2366" y="8617"/>
                    </a:lnTo>
                    <a:lnTo>
                      <a:pt x="2314" y="8622"/>
                    </a:lnTo>
                    <a:lnTo>
                      <a:pt x="2271" y="8610"/>
                    </a:lnTo>
                    <a:lnTo>
                      <a:pt x="2217" y="8558"/>
                    </a:lnTo>
                    <a:lnTo>
                      <a:pt x="2181" y="8501"/>
                    </a:lnTo>
                    <a:lnTo>
                      <a:pt x="2159" y="8437"/>
                    </a:lnTo>
                    <a:lnTo>
                      <a:pt x="2148" y="8368"/>
                    </a:lnTo>
                    <a:lnTo>
                      <a:pt x="2145" y="8225"/>
                    </a:lnTo>
                    <a:lnTo>
                      <a:pt x="2145" y="8086"/>
                    </a:lnTo>
                    <a:lnTo>
                      <a:pt x="2133" y="7982"/>
                    </a:lnTo>
                    <a:lnTo>
                      <a:pt x="2129" y="7942"/>
                    </a:lnTo>
                    <a:lnTo>
                      <a:pt x="2133" y="7902"/>
                    </a:lnTo>
                    <a:lnTo>
                      <a:pt x="2158" y="7843"/>
                    </a:lnTo>
                    <a:lnTo>
                      <a:pt x="2179" y="7760"/>
                    </a:lnTo>
                    <a:lnTo>
                      <a:pt x="2182" y="7677"/>
                    </a:lnTo>
                    <a:lnTo>
                      <a:pt x="2179" y="7506"/>
                    </a:lnTo>
                    <a:lnTo>
                      <a:pt x="2171" y="7354"/>
                    </a:lnTo>
                    <a:lnTo>
                      <a:pt x="2151" y="7203"/>
                    </a:lnTo>
                    <a:lnTo>
                      <a:pt x="2150" y="7114"/>
                    </a:lnTo>
                    <a:lnTo>
                      <a:pt x="2154" y="7020"/>
                    </a:lnTo>
                    <a:lnTo>
                      <a:pt x="2165" y="6910"/>
                    </a:lnTo>
                    <a:lnTo>
                      <a:pt x="2188" y="6794"/>
                    </a:lnTo>
                    <a:lnTo>
                      <a:pt x="2213" y="6638"/>
                    </a:lnTo>
                    <a:lnTo>
                      <a:pt x="2230" y="6504"/>
                    </a:lnTo>
                    <a:lnTo>
                      <a:pt x="2235" y="6384"/>
                    </a:lnTo>
                    <a:lnTo>
                      <a:pt x="2227" y="6229"/>
                    </a:lnTo>
                    <a:lnTo>
                      <a:pt x="2207" y="6069"/>
                    </a:lnTo>
                    <a:lnTo>
                      <a:pt x="2189" y="5965"/>
                    </a:lnTo>
                    <a:lnTo>
                      <a:pt x="2180" y="5866"/>
                    </a:lnTo>
                    <a:lnTo>
                      <a:pt x="2150" y="5398"/>
                    </a:lnTo>
                    <a:lnTo>
                      <a:pt x="2139" y="5122"/>
                    </a:lnTo>
                    <a:lnTo>
                      <a:pt x="2140" y="4967"/>
                    </a:lnTo>
                    <a:lnTo>
                      <a:pt x="2082" y="5613"/>
                    </a:lnTo>
                    <a:lnTo>
                      <a:pt x="2029" y="5922"/>
                    </a:lnTo>
                    <a:lnTo>
                      <a:pt x="1982" y="6230"/>
                    </a:lnTo>
                    <a:lnTo>
                      <a:pt x="1947" y="6461"/>
                    </a:lnTo>
                    <a:lnTo>
                      <a:pt x="1946" y="6572"/>
                    </a:lnTo>
                    <a:lnTo>
                      <a:pt x="1965" y="6695"/>
                    </a:lnTo>
                    <a:lnTo>
                      <a:pt x="1982" y="6861"/>
                    </a:lnTo>
                    <a:lnTo>
                      <a:pt x="1966" y="7255"/>
                    </a:lnTo>
                    <a:lnTo>
                      <a:pt x="1950" y="7497"/>
                    </a:lnTo>
                    <a:lnTo>
                      <a:pt x="1945" y="7665"/>
                    </a:lnTo>
                    <a:lnTo>
                      <a:pt x="1950" y="7749"/>
                    </a:lnTo>
                    <a:lnTo>
                      <a:pt x="1968" y="7832"/>
                    </a:lnTo>
                    <a:lnTo>
                      <a:pt x="1995" y="7891"/>
                    </a:lnTo>
                    <a:lnTo>
                      <a:pt x="1999" y="7930"/>
                    </a:lnTo>
                    <a:lnTo>
                      <a:pt x="1995" y="7971"/>
                    </a:lnTo>
                    <a:lnTo>
                      <a:pt x="1982" y="8074"/>
                    </a:lnTo>
                    <a:lnTo>
                      <a:pt x="1984" y="8214"/>
                    </a:lnTo>
                    <a:lnTo>
                      <a:pt x="1980" y="8358"/>
                    </a:lnTo>
                    <a:lnTo>
                      <a:pt x="1968" y="8426"/>
                    </a:lnTo>
                    <a:lnTo>
                      <a:pt x="1946" y="8489"/>
                    </a:lnTo>
                    <a:lnTo>
                      <a:pt x="1910" y="8548"/>
                    </a:lnTo>
                    <a:lnTo>
                      <a:pt x="1855" y="8599"/>
                    </a:lnTo>
                    <a:lnTo>
                      <a:pt x="1814" y="8611"/>
                    </a:lnTo>
                    <a:lnTo>
                      <a:pt x="1763" y="8606"/>
                    </a:lnTo>
                    <a:lnTo>
                      <a:pt x="1736" y="8593"/>
                    </a:lnTo>
                    <a:lnTo>
                      <a:pt x="1712" y="8576"/>
                    </a:lnTo>
                    <a:lnTo>
                      <a:pt x="1690" y="8557"/>
                    </a:lnTo>
                    <a:lnTo>
                      <a:pt x="1663" y="8544"/>
                    </a:lnTo>
                    <a:lnTo>
                      <a:pt x="1648" y="8535"/>
                    </a:lnTo>
                    <a:lnTo>
                      <a:pt x="1633" y="8521"/>
                    </a:lnTo>
                    <a:lnTo>
                      <a:pt x="1604" y="8508"/>
                    </a:lnTo>
                    <a:lnTo>
                      <a:pt x="1573" y="8495"/>
                    </a:lnTo>
                    <a:lnTo>
                      <a:pt x="1560" y="8476"/>
                    </a:lnTo>
                    <a:lnTo>
                      <a:pt x="1522" y="8461"/>
                    </a:lnTo>
                    <a:lnTo>
                      <a:pt x="1496" y="8434"/>
                    </a:lnTo>
                    <a:lnTo>
                      <a:pt x="1493" y="8391"/>
                    </a:lnTo>
                    <a:lnTo>
                      <a:pt x="1504" y="8350"/>
                    </a:lnTo>
                    <a:lnTo>
                      <a:pt x="1528" y="8313"/>
                    </a:lnTo>
                    <a:lnTo>
                      <a:pt x="1560" y="8282"/>
                    </a:lnTo>
                    <a:lnTo>
                      <a:pt x="1572" y="8260"/>
                    </a:lnTo>
                    <a:lnTo>
                      <a:pt x="1584" y="8238"/>
                    </a:lnTo>
                    <a:lnTo>
                      <a:pt x="1597" y="8221"/>
                    </a:lnTo>
                    <a:lnTo>
                      <a:pt x="1604" y="8203"/>
                    </a:lnTo>
                    <a:lnTo>
                      <a:pt x="1614" y="8161"/>
                    </a:lnTo>
                    <a:lnTo>
                      <a:pt x="1632" y="8124"/>
                    </a:lnTo>
                    <a:lnTo>
                      <a:pt x="1649" y="8092"/>
                    </a:lnTo>
                    <a:lnTo>
                      <a:pt x="1664" y="8018"/>
                    </a:lnTo>
                    <a:lnTo>
                      <a:pt x="1670" y="7944"/>
                    </a:lnTo>
                    <a:lnTo>
                      <a:pt x="1675" y="7885"/>
                    </a:lnTo>
                    <a:lnTo>
                      <a:pt x="1660" y="7830"/>
                    </a:lnTo>
                    <a:lnTo>
                      <a:pt x="1619" y="7709"/>
                    </a:lnTo>
                    <a:lnTo>
                      <a:pt x="1573" y="7588"/>
                    </a:lnTo>
                    <a:close/>
                  </a:path>
                </a:pathLst>
              </a:custGeom>
              <a:grpFill/>
              <a:ln w="7938">
                <a:solidFill>
                  <a:schemeClr val="tx1">
                    <a:lumMod val="95000"/>
                    <a:lumOff val="5000"/>
                  </a:schemeClr>
                </a:solidFill>
                <a:prstDash val="solid"/>
                <a:round/>
                <a:headEnd/>
                <a:tailEnd/>
              </a:ln>
            </p:spPr>
            <p:txBody>
              <a:bodyPr/>
              <a:lstStyle/>
              <a:p>
                <a:endParaRPr lang="en-GB"/>
              </a:p>
            </p:txBody>
          </p:sp>
          <p:sp>
            <p:nvSpPr>
              <p:cNvPr id="441" name="Line 564"/>
              <p:cNvSpPr>
                <a:spLocks noChangeShapeType="1"/>
              </p:cNvSpPr>
              <p:nvPr/>
            </p:nvSpPr>
            <p:spPr bwMode="auto">
              <a:xfrm>
                <a:off x="2851" y="2321"/>
                <a:ext cx="10" cy="167"/>
              </a:xfrm>
              <a:prstGeom prst="line">
                <a:avLst/>
              </a:prstGeom>
              <a:grpFill/>
              <a:ln w="7938">
                <a:solidFill>
                  <a:schemeClr val="tx1">
                    <a:lumMod val="95000"/>
                    <a:lumOff val="5000"/>
                  </a:schemeClr>
                </a:solidFill>
                <a:round/>
                <a:headEnd/>
                <a:tailEnd/>
              </a:ln>
              <a:extLst/>
            </p:spPr>
            <p:txBody>
              <a:bodyPr/>
              <a:lstStyle/>
              <a:p>
                <a:endParaRPr lang="en-GB"/>
              </a:p>
            </p:txBody>
          </p:sp>
          <p:sp>
            <p:nvSpPr>
              <p:cNvPr id="442" name="Line 565"/>
              <p:cNvSpPr>
                <a:spLocks noChangeShapeType="1"/>
              </p:cNvSpPr>
              <p:nvPr/>
            </p:nvSpPr>
            <p:spPr bwMode="auto">
              <a:xfrm>
                <a:off x="3231" y="1208"/>
                <a:ext cx="2" cy="237"/>
              </a:xfrm>
              <a:prstGeom prst="line">
                <a:avLst/>
              </a:prstGeom>
              <a:grpFill/>
              <a:ln w="7938">
                <a:solidFill>
                  <a:schemeClr val="tx1">
                    <a:lumMod val="95000"/>
                    <a:lumOff val="5000"/>
                  </a:schemeClr>
                </a:solidFill>
                <a:round/>
                <a:headEnd/>
                <a:tailEnd/>
              </a:ln>
              <a:extLst/>
            </p:spPr>
            <p:txBody>
              <a:bodyPr/>
              <a:lstStyle/>
              <a:p>
                <a:endParaRPr lang="en-GB"/>
              </a:p>
            </p:txBody>
          </p:sp>
          <p:sp>
            <p:nvSpPr>
              <p:cNvPr id="443" name="Line 566"/>
              <p:cNvSpPr>
                <a:spLocks noChangeShapeType="1"/>
              </p:cNvSpPr>
              <p:nvPr/>
            </p:nvSpPr>
            <p:spPr bwMode="auto">
              <a:xfrm flipH="1">
                <a:off x="2493" y="1220"/>
                <a:ext cx="16" cy="145"/>
              </a:xfrm>
              <a:prstGeom prst="line">
                <a:avLst/>
              </a:prstGeom>
              <a:grpFill/>
              <a:ln w="7938">
                <a:solidFill>
                  <a:schemeClr val="tx1">
                    <a:lumMod val="95000"/>
                    <a:lumOff val="5000"/>
                  </a:schemeClr>
                </a:solidFill>
                <a:round/>
                <a:headEnd/>
                <a:tailEnd/>
              </a:ln>
              <a:extLst/>
            </p:spPr>
            <p:txBody>
              <a:bodyPr/>
              <a:lstStyle/>
              <a:p>
                <a:endParaRPr lang="en-GB"/>
              </a:p>
            </p:txBody>
          </p:sp>
        </p:grpSp>
        <p:sp>
          <p:nvSpPr>
            <p:cNvPr id="235" name="Line 577"/>
            <p:cNvSpPr>
              <a:spLocks noChangeShapeType="1"/>
            </p:cNvSpPr>
            <p:nvPr/>
          </p:nvSpPr>
          <p:spPr bwMode="auto">
            <a:xfrm flipH="1">
              <a:off x="2670596" y="2776786"/>
              <a:ext cx="22225" cy="1731962"/>
            </a:xfrm>
            <a:prstGeom prst="line">
              <a:avLst/>
            </a:prstGeom>
            <a:noFill/>
            <a:ln w="28575">
              <a:solidFill>
                <a:srgbClr val="0070C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 name="Freeform 583"/>
            <p:cNvSpPr>
              <a:spLocks/>
            </p:cNvSpPr>
            <p:nvPr/>
          </p:nvSpPr>
          <p:spPr bwMode="auto">
            <a:xfrm>
              <a:off x="3300356" y="2558686"/>
              <a:ext cx="1314803" cy="1619068"/>
            </a:xfrm>
            <a:custGeom>
              <a:avLst/>
              <a:gdLst>
                <a:gd name="T0" fmla="*/ 0 w 768"/>
                <a:gd name="T1" fmla="*/ 0 h 1368"/>
                <a:gd name="T2" fmla="*/ 2147483647 w 768"/>
                <a:gd name="T3" fmla="*/ 2147483647 h 1368"/>
                <a:gd name="T4" fmla="*/ 0 60000 65536"/>
                <a:gd name="T5" fmla="*/ 0 60000 65536"/>
              </a:gdLst>
              <a:ahLst/>
              <a:cxnLst>
                <a:cxn ang="T4">
                  <a:pos x="T0" y="T1"/>
                </a:cxn>
                <a:cxn ang="T5">
                  <a:pos x="T2" y="T3"/>
                </a:cxn>
              </a:cxnLst>
              <a:rect l="0" t="0" r="r" b="b"/>
              <a:pathLst>
                <a:path w="768" h="1368">
                  <a:moveTo>
                    <a:pt x="0" y="0"/>
                  </a:moveTo>
                  <a:lnTo>
                    <a:pt x="768" y="1368"/>
                  </a:lnTo>
                </a:path>
              </a:pathLst>
            </a:custGeom>
            <a:noFill/>
            <a:ln w="28575" cap="rnd" cmpd="sng">
              <a:solidFill>
                <a:srgbClr val="0070C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7" name="Line 589"/>
            <p:cNvSpPr>
              <a:spLocks noChangeShapeType="1"/>
            </p:cNvSpPr>
            <p:nvPr/>
          </p:nvSpPr>
          <p:spPr bwMode="auto">
            <a:xfrm>
              <a:off x="3286323" y="4935332"/>
              <a:ext cx="1080000" cy="0"/>
            </a:xfrm>
            <a:prstGeom prst="line">
              <a:avLst/>
            </a:prstGeom>
            <a:noFill/>
            <a:ln w="28575">
              <a:solidFill>
                <a:srgbClr val="0070C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8" name="Line 784"/>
            <p:cNvSpPr>
              <a:spLocks noChangeShapeType="1"/>
            </p:cNvSpPr>
            <p:nvPr/>
          </p:nvSpPr>
          <p:spPr bwMode="auto">
            <a:xfrm>
              <a:off x="5220072" y="4935332"/>
              <a:ext cx="1080000" cy="0"/>
            </a:xfrm>
            <a:prstGeom prst="line">
              <a:avLst/>
            </a:prstGeom>
            <a:noFill/>
            <a:ln w="28575">
              <a:solidFill>
                <a:srgbClr val="0070C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39" name="组合 238"/>
            <p:cNvGrpSpPr/>
            <p:nvPr/>
          </p:nvGrpSpPr>
          <p:grpSpPr>
            <a:xfrm>
              <a:off x="6476442" y="4310571"/>
              <a:ext cx="2128006" cy="918902"/>
              <a:chOff x="6476442" y="4310571"/>
              <a:chExt cx="2128006" cy="918902"/>
            </a:xfrm>
          </p:grpSpPr>
          <p:grpSp>
            <p:nvGrpSpPr>
              <p:cNvPr id="427" name="Group 787"/>
              <p:cNvGrpSpPr>
                <a:grpSpLocks/>
              </p:cNvGrpSpPr>
              <p:nvPr/>
            </p:nvGrpSpPr>
            <p:grpSpPr bwMode="auto">
              <a:xfrm flipH="1">
                <a:off x="7288036" y="4341130"/>
                <a:ext cx="580834" cy="761572"/>
                <a:chOff x="3706" y="2299"/>
                <a:chExt cx="599" cy="753"/>
              </a:xfrm>
              <a:solidFill>
                <a:srgbClr val="0070C0"/>
              </a:solidFill>
            </p:grpSpPr>
            <p:sp>
              <p:nvSpPr>
                <p:cNvPr id="438" name="Freeform 791"/>
                <p:cNvSpPr>
                  <a:spLocks/>
                </p:cNvSpPr>
                <p:nvPr/>
              </p:nvSpPr>
              <p:spPr bwMode="auto">
                <a:xfrm>
                  <a:off x="3750" y="2299"/>
                  <a:ext cx="555" cy="500"/>
                </a:xfrm>
                <a:custGeom>
                  <a:avLst/>
                  <a:gdLst>
                    <a:gd name="T0" fmla="*/ 0 w 555"/>
                    <a:gd name="T1" fmla="*/ 79 h 335"/>
                    <a:gd name="T2" fmla="*/ 88 w 555"/>
                    <a:gd name="T3" fmla="*/ 114 h 335"/>
                    <a:gd name="T4" fmla="*/ 70 w 555"/>
                    <a:gd name="T5" fmla="*/ 79 h 335"/>
                    <a:gd name="T6" fmla="*/ 96 w 555"/>
                    <a:gd name="T7" fmla="*/ 70 h 335"/>
                    <a:gd name="T8" fmla="*/ 140 w 555"/>
                    <a:gd name="T9" fmla="*/ 70 h 335"/>
                    <a:gd name="T10" fmla="*/ 193 w 555"/>
                    <a:gd name="T11" fmla="*/ 62 h 335"/>
                    <a:gd name="T12" fmla="*/ 264 w 555"/>
                    <a:gd name="T13" fmla="*/ 79 h 335"/>
                    <a:gd name="T14" fmla="*/ 299 w 555"/>
                    <a:gd name="T15" fmla="*/ 88 h 335"/>
                    <a:gd name="T16" fmla="*/ 334 w 555"/>
                    <a:gd name="T17" fmla="*/ 106 h 335"/>
                    <a:gd name="T18" fmla="*/ 378 w 555"/>
                    <a:gd name="T19" fmla="*/ 123 h 335"/>
                    <a:gd name="T20" fmla="*/ 413 w 555"/>
                    <a:gd name="T21" fmla="*/ 150 h 335"/>
                    <a:gd name="T22" fmla="*/ 448 w 555"/>
                    <a:gd name="T23" fmla="*/ 185 h 335"/>
                    <a:gd name="T24" fmla="*/ 484 w 555"/>
                    <a:gd name="T25" fmla="*/ 229 h 335"/>
                    <a:gd name="T26" fmla="*/ 519 w 555"/>
                    <a:gd name="T27" fmla="*/ 273 h 335"/>
                    <a:gd name="T28" fmla="*/ 554 w 555"/>
                    <a:gd name="T29" fmla="*/ 334 h 335"/>
                    <a:gd name="T30" fmla="*/ 528 w 555"/>
                    <a:gd name="T31" fmla="*/ 273 h 335"/>
                    <a:gd name="T32" fmla="*/ 501 w 555"/>
                    <a:gd name="T33" fmla="*/ 220 h 335"/>
                    <a:gd name="T34" fmla="*/ 466 w 555"/>
                    <a:gd name="T35" fmla="*/ 176 h 335"/>
                    <a:gd name="T36" fmla="*/ 431 w 555"/>
                    <a:gd name="T37" fmla="*/ 141 h 335"/>
                    <a:gd name="T38" fmla="*/ 352 w 555"/>
                    <a:gd name="T39" fmla="*/ 88 h 335"/>
                    <a:gd name="T40" fmla="*/ 281 w 555"/>
                    <a:gd name="T41" fmla="*/ 44 h 335"/>
                    <a:gd name="T42" fmla="*/ 202 w 555"/>
                    <a:gd name="T43" fmla="*/ 26 h 335"/>
                    <a:gd name="T44" fmla="*/ 140 w 555"/>
                    <a:gd name="T45" fmla="*/ 18 h 335"/>
                    <a:gd name="T46" fmla="*/ 88 w 555"/>
                    <a:gd name="T47" fmla="*/ 18 h 335"/>
                    <a:gd name="T48" fmla="*/ 52 w 555"/>
                    <a:gd name="T49" fmla="*/ 35 h 335"/>
                    <a:gd name="T50" fmla="*/ 35 w 555"/>
                    <a:gd name="T51" fmla="*/ 0 h 335"/>
                    <a:gd name="T52" fmla="*/ 0 w 555"/>
                    <a:gd name="T53" fmla="*/ 79 h 3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55" h="335">
                      <a:moveTo>
                        <a:pt x="0" y="79"/>
                      </a:moveTo>
                      <a:lnTo>
                        <a:pt x="88" y="114"/>
                      </a:lnTo>
                      <a:lnTo>
                        <a:pt x="70" y="79"/>
                      </a:lnTo>
                      <a:lnTo>
                        <a:pt x="96" y="70"/>
                      </a:lnTo>
                      <a:lnTo>
                        <a:pt x="140" y="70"/>
                      </a:lnTo>
                      <a:lnTo>
                        <a:pt x="193" y="62"/>
                      </a:lnTo>
                      <a:lnTo>
                        <a:pt x="264" y="79"/>
                      </a:lnTo>
                      <a:lnTo>
                        <a:pt x="299" y="88"/>
                      </a:lnTo>
                      <a:lnTo>
                        <a:pt x="334" y="106"/>
                      </a:lnTo>
                      <a:lnTo>
                        <a:pt x="378" y="123"/>
                      </a:lnTo>
                      <a:lnTo>
                        <a:pt x="413" y="150"/>
                      </a:lnTo>
                      <a:lnTo>
                        <a:pt x="448" y="185"/>
                      </a:lnTo>
                      <a:lnTo>
                        <a:pt x="484" y="229"/>
                      </a:lnTo>
                      <a:lnTo>
                        <a:pt x="519" y="273"/>
                      </a:lnTo>
                      <a:lnTo>
                        <a:pt x="554" y="334"/>
                      </a:lnTo>
                      <a:lnTo>
                        <a:pt x="528" y="273"/>
                      </a:lnTo>
                      <a:lnTo>
                        <a:pt x="501" y="220"/>
                      </a:lnTo>
                      <a:lnTo>
                        <a:pt x="466" y="176"/>
                      </a:lnTo>
                      <a:lnTo>
                        <a:pt x="431" y="141"/>
                      </a:lnTo>
                      <a:lnTo>
                        <a:pt x="352" y="88"/>
                      </a:lnTo>
                      <a:lnTo>
                        <a:pt x="281" y="44"/>
                      </a:lnTo>
                      <a:lnTo>
                        <a:pt x="202" y="26"/>
                      </a:lnTo>
                      <a:lnTo>
                        <a:pt x="140" y="18"/>
                      </a:lnTo>
                      <a:lnTo>
                        <a:pt x="88" y="18"/>
                      </a:lnTo>
                      <a:lnTo>
                        <a:pt x="52" y="35"/>
                      </a:lnTo>
                      <a:lnTo>
                        <a:pt x="35" y="0"/>
                      </a:lnTo>
                      <a:lnTo>
                        <a:pt x="0" y="79"/>
                      </a:lnTo>
                    </a:path>
                  </a:pathLst>
                </a:custGeom>
                <a:grpFill/>
                <a:ln w="12700" cap="rnd"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9" name="Freeform 795"/>
                <p:cNvSpPr>
                  <a:spLocks/>
                </p:cNvSpPr>
                <p:nvPr/>
              </p:nvSpPr>
              <p:spPr bwMode="auto">
                <a:xfrm>
                  <a:off x="3706" y="2465"/>
                  <a:ext cx="599" cy="587"/>
                </a:xfrm>
                <a:custGeom>
                  <a:avLst/>
                  <a:gdLst>
                    <a:gd name="T0" fmla="*/ 554 w 555"/>
                    <a:gd name="T1" fmla="*/ 247 h 336"/>
                    <a:gd name="T2" fmla="*/ 466 w 555"/>
                    <a:gd name="T3" fmla="*/ 211 h 336"/>
                    <a:gd name="T4" fmla="*/ 484 w 555"/>
                    <a:gd name="T5" fmla="*/ 247 h 336"/>
                    <a:gd name="T6" fmla="*/ 457 w 555"/>
                    <a:gd name="T7" fmla="*/ 255 h 336"/>
                    <a:gd name="T8" fmla="*/ 413 w 555"/>
                    <a:gd name="T9" fmla="*/ 264 h 336"/>
                    <a:gd name="T10" fmla="*/ 352 w 555"/>
                    <a:gd name="T11" fmla="*/ 264 h 336"/>
                    <a:gd name="T12" fmla="*/ 290 w 555"/>
                    <a:gd name="T13" fmla="*/ 255 h 336"/>
                    <a:gd name="T14" fmla="*/ 255 w 555"/>
                    <a:gd name="T15" fmla="*/ 247 h 336"/>
                    <a:gd name="T16" fmla="*/ 220 w 555"/>
                    <a:gd name="T17" fmla="*/ 229 h 336"/>
                    <a:gd name="T18" fmla="*/ 176 w 555"/>
                    <a:gd name="T19" fmla="*/ 211 h 336"/>
                    <a:gd name="T20" fmla="*/ 140 w 555"/>
                    <a:gd name="T21" fmla="*/ 185 h 336"/>
                    <a:gd name="T22" fmla="*/ 105 w 555"/>
                    <a:gd name="T23" fmla="*/ 150 h 336"/>
                    <a:gd name="T24" fmla="*/ 61 w 555"/>
                    <a:gd name="T25" fmla="*/ 106 h 336"/>
                    <a:gd name="T26" fmla="*/ 26 w 555"/>
                    <a:gd name="T27" fmla="*/ 53 h 336"/>
                    <a:gd name="T28" fmla="*/ 0 w 555"/>
                    <a:gd name="T29" fmla="*/ 0 h 336"/>
                    <a:gd name="T30" fmla="*/ 26 w 555"/>
                    <a:gd name="T31" fmla="*/ 53 h 336"/>
                    <a:gd name="T32" fmla="*/ 52 w 555"/>
                    <a:gd name="T33" fmla="*/ 106 h 336"/>
                    <a:gd name="T34" fmla="*/ 88 w 555"/>
                    <a:gd name="T35" fmla="*/ 150 h 336"/>
                    <a:gd name="T36" fmla="*/ 123 w 555"/>
                    <a:gd name="T37" fmla="*/ 194 h 336"/>
                    <a:gd name="T38" fmla="*/ 202 w 555"/>
                    <a:gd name="T39" fmla="*/ 247 h 336"/>
                    <a:gd name="T40" fmla="*/ 272 w 555"/>
                    <a:gd name="T41" fmla="*/ 282 h 336"/>
                    <a:gd name="T42" fmla="*/ 352 w 555"/>
                    <a:gd name="T43" fmla="*/ 308 h 336"/>
                    <a:gd name="T44" fmla="*/ 413 w 555"/>
                    <a:gd name="T45" fmla="*/ 317 h 336"/>
                    <a:gd name="T46" fmla="*/ 466 w 555"/>
                    <a:gd name="T47" fmla="*/ 308 h 336"/>
                    <a:gd name="T48" fmla="*/ 501 w 555"/>
                    <a:gd name="T49" fmla="*/ 299 h 336"/>
                    <a:gd name="T50" fmla="*/ 519 w 555"/>
                    <a:gd name="T51" fmla="*/ 335 h 336"/>
                    <a:gd name="T52" fmla="*/ 554 w 555"/>
                    <a:gd name="T53" fmla="*/ 247 h 3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55" h="336">
                      <a:moveTo>
                        <a:pt x="554" y="247"/>
                      </a:moveTo>
                      <a:lnTo>
                        <a:pt x="466" y="211"/>
                      </a:lnTo>
                      <a:lnTo>
                        <a:pt x="484" y="247"/>
                      </a:lnTo>
                      <a:lnTo>
                        <a:pt x="457" y="255"/>
                      </a:lnTo>
                      <a:lnTo>
                        <a:pt x="413" y="264"/>
                      </a:lnTo>
                      <a:lnTo>
                        <a:pt x="352" y="264"/>
                      </a:lnTo>
                      <a:lnTo>
                        <a:pt x="290" y="255"/>
                      </a:lnTo>
                      <a:lnTo>
                        <a:pt x="255" y="247"/>
                      </a:lnTo>
                      <a:lnTo>
                        <a:pt x="220" y="229"/>
                      </a:lnTo>
                      <a:lnTo>
                        <a:pt x="176" y="211"/>
                      </a:lnTo>
                      <a:lnTo>
                        <a:pt x="140" y="185"/>
                      </a:lnTo>
                      <a:lnTo>
                        <a:pt x="105" y="150"/>
                      </a:lnTo>
                      <a:lnTo>
                        <a:pt x="61" y="106"/>
                      </a:lnTo>
                      <a:lnTo>
                        <a:pt x="26" y="53"/>
                      </a:lnTo>
                      <a:lnTo>
                        <a:pt x="0" y="0"/>
                      </a:lnTo>
                      <a:lnTo>
                        <a:pt x="26" y="53"/>
                      </a:lnTo>
                      <a:lnTo>
                        <a:pt x="52" y="106"/>
                      </a:lnTo>
                      <a:lnTo>
                        <a:pt x="88" y="150"/>
                      </a:lnTo>
                      <a:lnTo>
                        <a:pt x="123" y="194"/>
                      </a:lnTo>
                      <a:lnTo>
                        <a:pt x="202" y="247"/>
                      </a:lnTo>
                      <a:lnTo>
                        <a:pt x="272" y="282"/>
                      </a:lnTo>
                      <a:lnTo>
                        <a:pt x="352" y="308"/>
                      </a:lnTo>
                      <a:lnTo>
                        <a:pt x="413" y="317"/>
                      </a:lnTo>
                      <a:lnTo>
                        <a:pt x="466" y="308"/>
                      </a:lnTo>
                      <a:lnTo>
                        <a:pt x="501" y="299"/>
                      </a:lnTo>
                      <a:lnTo>
                        <a:pt x="519" y="335"/>
                      </a:lnTo>
                      <a:lnTo>
                        <a:pt x="554" y="247"/>
                      </a:lnTo>
                    </a:path>
                  </a:pathLst>
                </a:custGeom>
                <a:grpFill/>
                <a:ln w="12700" cap="rnd"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428" name="Group 796"/>
              <p:cNvGrpSpPr>
                <a:grpSpLocks/>
              </p:cNvGrpSpPr>
              <p:nvPr/>
            </p:nvGrpSpPr>
            <p:grpSpPr bwMode="auto">
              <a:xfrm>
                <a:off x="6476442" y="4340733"/>
                <a:ext cx="524830" cy="888740"/>
                <a:chOff x="1792" y="5"/>
                <a:chExt cx="2175" cy="4310"/>
              </a:xfrm>
              <a:solidFill>
                <a:schemeClr val="tx1">
                  <a:lumMod val="95000"/>
                  <a:lumOff val="5000"/>
                </a:schemeClr>
              </a:solidFill>
            </p:grpSpPr>
            <p:sp>
              <p:nvSpPr>
                <p:cNvPr id="434" name="Freeform 797"/>
                <p:cNvSpPr>
                  <a:spLocks/>
                </p:cNvSpPr>
                <p:nvPr/>
              </p:nvSpPr>
              <p:spPr bwMode="auto">
                <a:xfrm>
                  <a:off x="1792" y="5"/>
                  <a:ext cx="2175" cy="4310"/>
                </a:xfrm>
                <a:custGeom>
                  <a:avLst/>
                  <a:gdLst>
                    <a:gd name="T0" fmla="*/ 176 w 4352"/>
                    <a:gd name="T1" fmla="*/ 840 h 8622"/>
                    <a:gd name="T2" fmla="*/ 178 w 4352"/>
                    <a:gd name="T3" fmla="*/ 740 h 8622"/>
                    <a:gd name="T4" fmla="*/ 158 w 4352"/>
                    <a:gd name="T5" fmla="*/ 596 h 8622"/>
                    <a:gd name="T6" fmla="*/ 174 w 4352"/>
                    <a:gd name="T7" fmla="*/ 493 h 8622"/>
                    <a:gd name="T8" fmla="*/ 182 w 4352"/>
                    <a:gd name="T9" fmla="*/ 401 h 8622"/>
                    <a:gd name="T10" fmla="*/ 169 w 4352"/>
                    <a:gd name="T11" fmla="*/ 354 h 8622"/>
                    <a:gd name="T12" fmla="*/ 140 w 4352"/>
                    <a:gd name="T13" fmla="*/ 435 h 8622"/>
                    <a:gd name="T14" fmla="*/ 79 w 4352"/>
                    <a:gd name="T15" fmla="*/ 528 h 8622"/>
                    <a:gd name="T16" fmla="*/ 62 w 4352"/>
                    <a:gd name="T17" fmla="*/ 580 h 8622"/>
                    <a:gd name="T18" fmla="*/ 50 w 4352"/>
                    <a:gd name="T19" fmla="*/ 591 h 8622"/>
                    <a:gd name="T20" fmla="*/ 29 w 4352"/>
                    <a:gd name="T21" fmla="*/ 591 h 8622"/>
                    <a:gd name="T22" fmla="*/ 35 w 4352"/>
                    <a:gd name="T23" fmla="*/ 555 h 8622"/>
                    <a:gd name="T24" fmla="*/ 10 w 4352"/>
                    <a:gd name="T25" fmla="*/ 577 h 8622"/>
                    <a:gd name="T26" fmla="*/ 21 w 4352"/>
                    <a:gd name="T27" fmla="*/ 532 h 8622"/>
                    <a:gd name="T28" fmla="*/ 6 w 4352"/>
                    <a:gd name="T29" fmla="*/ 529 h 8622"/>
                    <a:gd name="T30" fmla="*/ 42 w 4352"/>
                    <a:gd name="T31" fmla="*/ 499 h 8622"/>
                    <a:gd name="T32" fmla="*/ 74 w 4352"/>
                    <a:gd name="T33" fmla="*/ 428 h 8622"/>
                    <a:gd name="T34" fmla="*/ 113 w 4352"/>
                    <a:gd name="T35" fmla="*/ 355 h 8622"/>
                    <a:gd name="T36" fmla="*/ 123 w 4352"/>
                    <a:gd name="T37" fmla="*/ 244 h 8622"/>
                    <a:gd name="T38" fmla="*/ 174 w 4352"/>
                    <a:gd name="T39" fmla="*/ 192 h 8622"/>
                    <a:gd name="T40" fmla="*/ 233 w 4352"/>
                    <a:gd name="T41" fmla="*/ 146 h 8622"/>
                    <a:gd name="T42" fmla="*/ 222 w 4352"/>
                    <a:gd name="T43" fmla="*/ 104 h 8622"/>
                    <a:gd name="T44" fmla="*/ 208 w 4352"/>
                    <a:gd name="T45" fmla="*/ 80 h 8622"/>
                    <a:gd name="T46" fmla="*/ 217 w 4352"/>
                    <a:gd name="T47" fmla="*/ 32 h 8622"/>
                    <a:gd name="T48" fmla="*/ 272 w 4352"/>
                    <a:gd name="T49" fmla="*/ 0 h 8622"/>
                    <a:gd name="T50" fmla="*/ 314 w 4352"/>
                    <a:gd name="T51" fmla="*/ 37 h 8622"/>
                    <a:gd name="T52" fmla="*/ 325 w 4352"/>
                    <a:gd name="T53" fmla="*/ 68 h 8622"/>
                    <a:gd name="T54" fmla="*/ 310 w 4352"/>
                    <a:gd name="T55" fmla="*/ 115 h 8622"/>
                    <a:gd name="T56" fmla="*/ 312 w 4352"/>
                    <a:gd name="T57" fmla="*/ 179 h 8622"/>
                    <a:gd name="T58" fmla="*/ 392 w 4352"/>
                    <a:gd name="T59" fmla="*/ 208 h 8622"/>
                    <a:gd name="T60" fmla="*/ 414 w 4352"/>
                    <a:gd name="T61" fmla="*/ 286 h 8622"/>
                    <a:gd name="T62" fmla="*/ 426 w 4352"/>
                    <a:gd name="T63" fmla="*/ 370 h 8622"/>
                    <a:gd name="T64" fmla="*/ 481 w 4352"/>
                    <a:gd name="T65" fmla="*/ 490 h 8622"/>
                    <a:gd name="T66" fmla="*/ 543 w 4352"/>
                    <a:gd name="T67" fmla="*/ 524 h 8622"/>
                    <a:gd name="T68" fmla="*/ 514 w 4352"/>
                    <a:gd name="T69" fmla="*/ 523 h 8622"/>
                    <a:gd name="T70" fmla="*/ 532 w 4352"/>
                    <a:gd name="T71" fmla="*/ 561 h 8622"/>
                    <a:gd name="T72" fmla="*/ 519 w 4352"/>
                    <a:gd name="T73" fmla="*/ 563 h 8622"/>
                    <a:gd name="T74" fmla="*/ 523 w 4352"/>
                    <a:gd name="T75" fmla="*/ 586 h 8622"/>
                    <a:gd name="T76" fmla="*/ 496 w 4352"/>
                    <a:gd name="T77" fmla="*/ 559 h 8622"/>
                    <a:gd name="T78" fmla="*/ 498 w 4352"/>
                    <a:gd name="T79" fmla="*/ 591 h 8622"/>
                    <a:gd name="T80" fmla="*/ 478 w 4352"/>
                    <a:gd name="T81" fmla="*/ 587 h 8622"/>
                    <a:gd name="T82" fmla="*/ 439 w 4352"/>
                    <a:gd name="T83" fmla="*/ 501 h 8622"/>
                    <a:gd name="T84" fmla="*/ 365 w 4352"/>
                    <a:gd name="T85" fmla="*/ 383 h 8622"/>
                    <a:gd name="T86" fmla="*/ 354 w 4352"/>
                    <a:gd name="T87" fmla="*/ 465 h 8622"/>
                    <a:gd name="T88" fmla="*/ 365 w 4352"/>
                    <a:gd name="T89" fmla="*/ 523 h 8622"/>
                    <a:gd name="T90" fmla="*/ 354 w 4352"/>
                    <a:gd name="T91" fmla="*/ 717 h 8622"/>
                    <a:gd name="T92" fmla="*/ 334 w 4352"/>
                    <a:gd name="T93" fmla="*/ 883 h 8622"/>
                    <a:gd name="T94" fmla="*/ 307 w 4352"/>
                    <a:gd name="T95" fmla="*/ 1003 h 8622"/>
                    <a:gd name="T96" fmla="*/ 319 w 4352"/>
                    <a:gd name="T97" fmla="*/ 1033 h 8622"/>
                    <a:gd name="T98" fmla="*/ 320 w 4352"/>
                    <a:gd name="T99" fmla="*/ 1060 h 8622"/>
                    <a:gd name="T100" fmla="*/ 301 w 4352"/>
                    <a:gd name="T101" fmla="*/ 1073 h 8622"/>
                    <a:gd name="T102" fmla="*/ 269 w 4352"/>
                    <a:gd name="T103" fmla="*/ 1054 h 8622"/>
                    <a:gd name="T104" fmla="*/ 269 w 4352"/>
                    <a:gd name="T105" fmla="*/ 980 h 8622"/>
                    <a:gd name="T106" fmla="*/ 269 w 4352"/>
                    <a:gd name="T107" fmla="*/ 877 h 8622"/>
                    <a:gd name="T108" fmla="*/ 275 w 4352"/>
                    <a:gd name="T109" fmla="*/ 758 h 8622"/>
                    <a:gd name="T110" fmla="*/ 253 w 4352"/>
                    <a:gd name="T111" fmla="*/ 740 h 8622"/>
                    <a:gd name="T112" fmla="*/ 243 w 4352"/>
                    <a:gd name="T113" fmla="*/ 937 h 8622"/>
                    <a:gd name="T114" fmla="*/ 247 w 4352"/>
                    <a:gd name="T115" fmla="*/ 1009 h 8622"/>
                    <a:gd name="T116" fmla="*/ 226 w 4352"/>
                    <a:gd name="T117" fmla="*/ 1076 h 8622"/>
                    <a:gd name="T118" fmla="*/ 204 w 4352"/>
                    <a:gd name="T119" fmla="*/ 1065 h 8622"/>
                    <a:gd name="T120" fmla="*/ 188 w 4352"/>
                    <a:gd name="T121" fmla="*/ 1043 h 8622"/>
                    <a:gd name="T122" fmla="*/ 201 w 4352"/>
                    <a:gd name="T123" fmla="*/ 1020 h 8622"/>
                    <a:gd name="T124" fmla="*/ 202 w 4352"/>
                    <a:gd name="T125" fmla="*/ 963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52" h="8622">
                      <a:moveTo>
                        <a:pt x="1573" y="7588"/>
                      </a:moveTo>
                      <a:lnTo>
                        <a:pt x="1515" y="7412"/>
                      </a:lnTo>
                      <a:lnTo>
                        <a:pt x="1484" y="7293"/>
                      </a:lnTo>
                      <a:lnTo>
                        <a:pt x="1440" y="7103"/>
                      </a:lnTo>
                      <a:lnTo>
                        <a:pt x="1425" y="7020"/>
                      </a:lnTo>
                      <a:lnTo>
                        <a:pt x="1414" y="6918"/>
                      </a:lnTo>
                      <a:lnTo>
                        <a:pt x="1408" y="6725"/>
                      </a:lnTo>
                      <a:lnTo>
                        <a:pt x="1413" y="6628"/>
                      </a:lnTo>
                      <a:lnTo>
                        <a:pt x="1424" y="6531"/>
                      </a:lnTo>
                      <a:lnTo>
                        <a:pt x="1435" y="6429"/>
                      </a:lnTo>
                      <a:lnTo>
                        <a:pt x="1439" y="6332"/>
                      </a:lnTo>
                      <a:lnTo>
                        <a:pt x="1447" y="6130"/>
                      </a:lnTo>
                      <a:lnTo>
                        <a:pt x="1442" y="6026"/>
                      </a:lnTo>
                      <a:lnTo>
                        <a:pt x="1427" y="5922"/>
                      </a:lnTo>
                      <a:lnTo>
                        <a:pt x="1370" y="5681"/>
                      </a:lnTo>
                      <a:lnTo>
                        <a:pt x="1351" y="5613"/>
                      </a:lnTo>
                      <a:lnTo>
                        <a:pt x="1315" y="5377"/>
                      </a:lnTo>
                      <a:lnTo>
                        <a:pt x="1284" y="5149"/>
                      </a:lnTo>
                      <a:lnTo>
                        <a:pt x="1261" y="4922"/>
                      </a:lnTo>
                      <a:lnTo>
                        <a:pt x="1260" y="4847"/>
                      </a:lnTo>
                      <a:lnTo>
                        <a:pt x="1265" y="4769"/>
                      </a:lnTo>
                      <a:lnTo>
                        <a:pt x="1275" y="4616"/>
                      </a:lnTo>
                      <a:lnTo>
                        <a:pt x="1286" y="4465"/>
                      </a:lnTo>
                      <a:lnTo>
                        <a:pt x="1314" y="4312"/>
                      </a:lnTo>
                      <a:lnTo>
                        <a:pt x="1337" y="4225"/>
                      </a:lnTo>
                      <a:lnTo>
                        <a:pt x="1369" y="4131"/>
                      </a:lnTo>
                      <a:lnTo>
                        <a:pt x="1393" y="4035"/>
                      </a:lnTo>
                      <a:lnTo>
                        <a:pt x="1399" y="3951"/>
                      </a:lnTo>
                      <a:lnTo>
                        <a:pt x="1401" y="3856"/>
                      </a:lnTo>
                      <a:lnTo>
                        <a:pt x="1420" y="3774"/>
                      </a:lnTo>
                      <a:lnTo>
                        <a:pt x="1446" y="3689"/>
                      </a:lnTo>
                      <a:lnTo>
                        <a:pt x="1467" y="3588"/>
                      </a:lnTo>
                      <a:lnTo>
                        <a:pt x="1476" y="3497"/>
                      </a:lnTo>
                      <a:lnTo>
                        <a:pt x="1476" y="3403"/>
                      </a:lnTo>
                      <a:lnTo>
                        <a:pt x="1460" y="3214"/>
                      </a:lnTo>
                      <a:lnTo>
                        <a:pt x="1434" y="3025"/>
                      </a:lnTo>
                      <a:lnTo>
                        <a:pt x="1414" y="2838"/>
                      </a:lnTo>
                      <a:lnTo>
                        <a:pt x="1413" y="2780"/>
                      </a:lnTo>
                      <a:lnTo>
                        <a:pt x="1404" y="2721"/>
                      </a:lnTo>
                      <a:lnTo>
                        <a:pt x="1392" y="2748"/>
                      </a:lnTo>
                      <a:lnTo>
                        <a:pt x="1376" y="2774"/>
                      </a:lnTo>
                      <a:lnTo>
                        <a:pt x="1352" y="2839"/>
                      </a:lnTo>
                      <a:lnTo>
                        <a:pt x="1334" y="2918"/>
                      </a:lnTo>
                      <a:lnTo>
                        <a:pt x="1311" y="3074"/>
                      </a:lnTo>
                      <a:lnTo>
                        <a:pt x="1295" y="3149"/>
                      </a:lnTo>
                      <a:lnTo>
                        <a:pt x="1269" y="3226"/>
                      </a:lnTo>
                      <a:lnTo>
                        <a:pt x="1245" y="3295"/>
                      </a:lnTo>
                      <a:lnTo>
                        <a:pt x="1211" y="3360"/>
                      </a:lnTo>
                      <a:lnTo>
                        <a:pt x="1127" y="3483"/>
                      </a:lnTo>
                      <a:lnTo>
                        <a:pt x="1010" y="3634"/>
                      </a:lnTo>
                      <a:lnTo>
                        <a:pt x="883" y="3779"/>
                      </a:lnTo>
                      <a:lnTo>
                        <a:pt x="763" y="3919"/>
                      </a:lnTo>
                      <a:lnTo>
                        <a:pt x="657" y="4051"/>
                      </a:lnTo>
                      <a:lnTo>
                        <a:pt x="636" y="4097"/>
                      </a:lnTo>
                      <a:lnTo>
                        <a:pt x="640" y="4111"/>
                      </a:lnTo>
                      <a:lnTo>
                        <a:pt x="632" y="4230"/>
                      </a:lnTo>
                      <a:lnTo>
                        <a:pt x="612" y="4348"/>
                      </a:lnTo>
                      <a:lnTo>
                        <a:pt x="586" y="4519"/>
                      </a:lnTo>
                      <a:lnTo>
                        <a:pt x="572" y="4602"/>
                      </a:lnTo>
                      <a:lnTo>
                        <a:pt x="548" y="4684"/>
                      </a:lnTo>
                      <a:lnTo>
                        <a:pt x="529" y="4700"/>
                      </a:lnTo>
                      <a:lnTo>
                        <a:pt x="512" y="4701"/>
                      </a:lnTo>
                      <a:lnTo>
                        <a:pt x="500" y="4643"/>
                      </a:lnTo>
                      <a:lnTo>
                        <a:pt x="499" y="4583"/>
                      </a:lnTo>
                      <a:lnTo>
                        <a:pt x="502" y="4465"/>
                      </a:lnTo>
                      <a:lnTo>
                        <a:pt x="499" y="4467"/>
                      </a:lnTo>
                      <a:lnTo>
                        <a:pt x="493" y="4479"/>
                      </a:lnTo>
                      <a:lnTo>
                        <a:pt x="458" y="4609"/>
                      </a:lnTo>
                      <a:lnTo>
                        <a:pt x="436" y="4673"/>
                      </a:lnTo>
                      <a:lnTo>
                        <a:pt x="404" y="4736"/>
                      </a:lnTo>
                      <a:lnTo>
                        <a:pt x="385" y="4747"/>
                      </a:lnTo>
                      <a:lnTo>
                        <a:pt x="364" y="4744"/>
                      </a:lnTo>
                      <a:lnTo>
                        <a:pt x="356" y="4721"/>
                      </a:lnTo>
                      <a:lnTo>
                        <a:pt x="360" y="4694"/>
                      </a:lnTo>
                      <a:lnTo>
                        <a:pt x="401" y="4479"/>
                      </a:lnTo>
                      <a:lnTo>
                        <a:pt x="246" y="4725"/>
                      </a:lnTo>
                      <a:lnTo>
                        <a:pt x="235" y="4734"/>
                      </a:lnTo>
                      <a:lnTo>
                        <a:pt x="218" y="4739"/>
                      </a:lnTo>
                      <a:lnTo>
                        <a:pt x="188" y="4730"/>
                      </a:lnTo>
                      <a:lnTo>
                        <a:pt x="180" y="4704"/>
                      </a:lnTo>
                      <a:lnTo>
                        <a:pt x="184" y="4674"/>
                      </a:lnTo>
                      <a:lnTo>
                        <a:pt x="205" y="4616"/>
                      </a:lnTo>
                      <a:lnTo>
                        <a:pt x="232" y="4559"/>
                      </a:lnTo>
                      <a:lnTo>
                        <a:pt x="281" y="4445"/>
                      </a:lnTo>
                      <a:lnTo>
                        <a:pt x="216" y="4532"/>
                      </a:lnTo>
                      <a:lnTo>
                        <a:pt x="156" y="4626"/>
                      </a:lnTo>
                      <a:lnTo>
                        <a:pt x="142" y="4643"/>
                      </a:lnTo>
                      <a:lnTo>
                        <a:pt x="122" y="4651"/>
                      </a:lnTo>
                      <a:lnTo>
                        <a:pt x="104" y="4653"/>
                      </a:lnTo>
                      <a:lnTo>
                        <a:pt x="84" y="4643"/>
                      </a:lnTo>
                      <a:lnTo>
                        <a:pt x="80" y="4619"/>
                      </a:lnTo>
                      <a:lnTo>
                        <a:pt x="88" y="4594"/>
                      </a:lnTo>
                      <a:lnTo>
                        <a:pt x="173" y="4411"/>
                      </a:lnTo>
                      <a:lnTo>
                        <a:pt x="212" y="4320"/>
                      </a:lnTo>
                      <a:lnTo>
                        <a:pt x="243" y="4225"/>
                      </a:lnTo>
                      <a:lnTo>
                        <a:pt x="224" y="4221"/>
                      </a:lnTo>
                      <a:lnTo>
                        <a:pt x="208" y="4230"/>
                      </a:lnTo>
                      <a:lnTo>
                        <a:pt x="175" y="4256"/>
                      </a:lnTo>
                      <a:lnTo>
                        <a:pt x="155" y="4265"/>
                      </a:lnTo>
                      <a:lnTo>
                        <a:pt x="119" y="4291"/>
                      </a:lnTo>
                      <a:lnTo>
                        <a:pt x="78" y="4305"/>
                      </a:lnTo>
                      <a:lnTo>
                        <a:pt x="37" y="4304"/>
                      </a:lnTo>
                      <a:lnTo>
                        <a:pt x="0" y="4283"/>
                      </a:lnTo>
                      <a:lnTo>
                        <a:pt x="22" y="4255"/>
                      </a:lnTo>
                      <a:lnTo>
                        <a:pt x="50" y="4232"/>
                      </a:lnTo>
                      <a:lnTo>
                        <a:pt x="79" y="4211"/>
                      </a:lnTo>
                      <a:lnTo>
                        <a:pt x="104" y="4186"/>
                      </a:lnTo>
                      <a:lnTo>
                        <a:pt x="182" y="4078"/>
                      </a:lnTo>
                      <a:lnTo>
                        <a:pt x="204" y="4059"/>
                      </a:lnTo>
                      <a:lnTo>
                        <a:pt x="230" y="4044"/>
                      </a:lnTo>
                      <a:lnTo>
                        <a:pt x="306" y="4015"/>
                      </a:lnTo>
                      <a:lnTo>
                        <a:pt x="341" y="3999"/>
                      </a:lnTo>
                      <a:lnTo>
                        <a:pt x="374" y="3973"/>
                      </a:lnTo>
                      <a:lnTo>
                        <a:pt x="408" y="3924"/>
                      </a:lnTo>
                      <a:lnTo>
                        <a:pt x="437" y="3865"/>
                      </a:lnTo>
                      <a:lnTo>
                        <a:pt x="495" y="3738"/>
                      </a:lnTo>
                      <a:lnTo>
                        <a:pt x="522" y="3662"/>
                      </a:lnTo>
                      <a:lnTo>
                        <a:pt x="553" y="3552"/>
                      </a:lnTo>
                      <a:lnTo>
                        <a:pt x="593" y="3429"/>
                      </a:lnTo>
                      <a:lnTo>
                        <a:pt x="631" y="3310"/>
                      </a:lnTo>
                      <a:lnTo>
                        <a:pt x="651" y="3249"/>
                      </a:lnTo>
                      <a:lnTo>
                        <a:pt x="679" y="3197"/>
                      </a:lnTo>
                      <a:lnTo>
                        <a:pt x="727" y="3117"/>
                      </a:lnTo>
                      <a:lnTo>
                        <a:pt x="748" y="3081"/>
                      </a:lnTo>
                      <a:lnTo>
                        <a:pt x="778" y="3043"/>
                      </a:lnTo>
                      <a:lnTo>
                        <a:pt x="907" y="2845"/>
                      </a:lnTo>
                      <a:lnTo>
                        <a:pt x="947" y="2721"/>
                      </a:lnTo>
                      <a:lnTo>
                        <a:pt x="961" y="2658"/>
                      </a:lnTo>
                      <a:lnTo>
                        <a:pt x="951" y="2506"/>
                      </a:lnTo>
                      <a:lnTo>
                        <a:pt x="948" y="2362"/>
                      </a:lnTo>
                      <a:lnTo>
                        <a:pt x="959" y="2219"/>
                      </a:lnTo>
                      <a:lnTo>
                        <a:pt x="985" y="2068"/>
                      </a:lnTo>
                      <a:lnTo>
                        <a:pt x="990" y="1953"/>
                      </a:lnTo>
                      <a:lnTo>
                        <a:pt x="993" y="1896"/>
                      </a:lnTo>
                      <a:lnTo>
                        <a:pt x="1007" y="1843"/>
                      </a:lnTo>
                      <a:lnTo>
                        <a:pt x="1030" y="1791"/>
                      </a:lnTo>
                      <a:lnTo>
                        <a:pt x="1060" y="1742"/>
                      </a:lnTo>
                      <a:lnTo>
                        <a:pt x="1139" y="1659"/>
                      </a:lnTo>
                      <a:lnTo>
                        <a:pt x="1231" y="1601"/>
                      </a:lnTo>
                      <a:lnTo>
                        <a:pt x="1393" y="1536"/>
                      </a:lnTo>
                      <a:lnTo>
                        <a:pt x="1571" y="1477"/>
                      </a:lnTo>
                      <a:lnTo>
                        <a:pt x="1723" y="1421"/>
                      </a:lnTo>
                      <a:lnTo>
                        <a:pt x="1778" y="1393"/>
                      </a:lnTo>
                      <a:lnTo>
                        <a:pt x="1811" y="1366"/>
                      </a:lnTo>
                      <a:lnTo>
                        <a:pt x="1836" y="1325"/>
                      </a:lnTo>
                      <a:lnTo>
                        <a:pt x="1851" y="1277"/>
                      </a:lnTo>
                      <a:lnTo>
                        <a:pt x="1864" y="1173"/>
                      </a:lnTo>
                      <a:lnTo>
                        <a:pt x="1863" y="1085"/>
                      </a:lnTo>
                      <a:lnTo>
                        <a:pt x="1857" y="1044"/>
                      </a:lnTo>
                      <a:lnTo>
                        <a:pt x="1833" y="972"/>
                      </a:lnTo>
                      <a:lnTo>
                        <a:pt x="1815" y="896"/>
                      </a:lnTo>
                      <a:lnTo>
                        <a:pt x="1807" y="863"/>
                      </a:lnTo>
                      <a:lnTo>
                        <a:pt x="1785" y="833"/>
                      </a:lnTo>
                      <a:lnTo>
                        <a:pt x="1778" y="833"/>
                      </a:lnTo>
                      <a:lnTo>
                        <a:pt x="1768" y="840"/>
                      </a:lnTo>
                      <a:lnTo>
                        <a:pt x="1756" y="841"/>
                      </a:lnTo>
                      <a:lnTo>
                        <a:pt x="1735" y="826"/>
                      </a:lnTo>
                      <a:lnTo>
                        <a:pt x="1719" y="801"/>
                      </a:lnTo>
                      <a:lnTo>
                        <a:pt x="1715" y="780"/>
                      </a:lnTo>
                      <a:lnTo>
                        <a:pt x="1701" y="731"/>
                      </a:lnTo>
                      <a:lnTo>
                        <a:pt x="1670" y="644"/>
                      </a:lnTo>
                      <a:lnTo>
                        <a:pt x="1659" y="574"/>
                      </a:lnTo>
                      <a:lnTo>
                        <a:pt x="1663" y="529"/>
                      </a:lnTo>
                      <a:lnTo>
                        <a:pt x="1670" y="518"/>
                      </a:lnTo>
                      <a:lnTo>
                        <a:pt x="1680" y="517"/>
                      </a:lnTo>
                      <a:lnTo>
                        <a:pt x="1710" y="515"/>
                      </a:lnTo>
                      <a:lnTo>
                        <a:pt x="1711" y="386"/>
                      </a:lnTo>
                      <a:lnTo>
                        <a:pt x="1738" y="256"/>
                      </a:lnTo>
                      <a:lnTo>
                        <a:pt x="1763" y="197"/>
                      </a:lnTo>
                      <a:lnTo>
                        <a:pt x="1795" y="143"/>
                      </a:lnTo>
                      <a:lnTo>
                        <a:pt x="1840" y="97"/>
                      </a:lnTo>
                      <a:lnTo>
                        <a:pt x="1892" y="59"/>
                      </a:lnTo>
                      <a:lnTo>
                        <a:pt x="1985" y="20"/>
                      </a:lnTo>
                      <a:lnTo>
                        <a:pt x="2079" y="0"/>
                      </a:lnTo>
                      <a:lnTo>
                        <a:pt x="2178" y="4"/>
                      </a:lnTo>
                      <a:lnTo>
                        <a:pt x="2283" y="27"/>
                      </a:lnTo>
                      <a:lnTo>
                        <a:pt x="2327" y="45"/>
                      </a:lnTo>
                      <a:lnTo>
                        <a:pt x="2372" y="67"/>
                      </a:lnTo>
                      <a:lnTo>
                        <a:pt x="2413" y="97"/>
                      </a:lnTo>
                      <a:lnTo>
                        <a:pt x="2447" y="135"/>
                      </a:lnTo>
                      <a:lnTo>
                        <a:pt x="2491" y="218"/>
                      </a:lnTo>
                      <a:lnTo>
                        <a:pt x="2518" y="302"/>
                      </a:lnTo>
                      <a:lnTo>
                        <a:pt x="2533" y="391"/>
                      </a:lnTo>
                      <a:lnTo>
                        <a:pt x="2541" y="481"/>
                      </a:lnTo>
                      <a:lnTo>
                        <a:pt x="2551" y="472"/>
                      </a:lnTo>
                      <a:lnTo>
                        <a:pt x="2565" y="468"/>
                      </a:lnTo>
                      <a:lnTo>
                        <a:pt x="2581" y="472"/>
                      </a:lnTo>
                      <a:lnTo>
                        <a:pt x="2599" y="517"/>
                      </a:lnTo>
                      <a:lnTo>
                        <a:pt x="2602" y="546"/>
                      </a:lnTo>
                      <a:lnTo>
                        <a:pt x="2587" y="628"/>
                      </a:lnTo>
                      <a:lnTo>
                        <a:pt x="2573" y="731"/>
                      </a:lnTo>
                      <a:lnTo>
                        <a:pt x="2560" y="783"/>
                      </a:lnTo>
                      <a:lnTo>
                        <a:pt x="2544" y="813"/>
                      </a:lnTo>
                      <a:lnTo>
                        <a:pt x="2524" y="814"/>
                      </a:lnTo>
                      <a:lnTo>
                        <a:pt x="2504" y="864"/>
                      </a:lnTo>
                      <a:lnTo>
                        <a:pt x="2485" y="921"/>
                      </a:lnTo>
                      <a:lnTo>
                        <a:pt x="2459" y="995"/>
                      </a:lnTo>
                      <a:lnTo>
                        <a:pt x="2428" y="1087"/>
                      </a:lnTo>
                      <a:lnTo>
                        <a:pt x="2416" y="1148"/>
                      </a:lnTo>
                      <a:lnTo>
                        <a:pt x="2420" y="1225"/>
                      </a:lnTo>
                      <a:lnTo>
                        <a:pt x="2444" y="1359"/>
                      </a:lnTo>
                      <a:lnTo>
                        <a:pt x="2466" y="1404"/>
                      </a:lnTo>
                      <a:lnTo>
                        <a:pt x="2500" y="1435"/>
                      </a:lnTo>
                      <a:lnTo>
                        <a:pt x="2544" y="1455"/>
                      </a:lnTo>
                      <a:lnTo>
                        <a:pt x="2595" y="1472"/>
                      </a:lnTo>
                      <a:lnTo>
                        <a:pt x="2770" y="1515"/>
                      </a:lnTo>
                      <a:lnTo>
                        <a:pt x="2946" y="1550"/>
                      </a:lnTo>
                      <a:lnTo>
                        <a:pt x="3014" y="1575"/>
                      </a:lnTo>
                      <a:lnTo>
                        <a:pt x="3074" y="1610"/>
                      </a:lnTo>
                      <a:lnTo>
                        <a:pt x="3139" y="1665"/>
                      </a:lnTo>
                      <a:lnTo>
                        <a:pt x="3180" y="1709"/>
                      </a:lnTo>
                      <a:lnTo>
                        <a:pt x="3238" y="1799"/>
                      </a:lnTo>
                      <a:lnTo>
                        <a:pt x="3271" y="1874"/>
                      </a:lnTo>
                      <a:lnTo>
                        <a:pt x="3293" y="1957"/>
                      </a:lnTo>
                      <a:lnTo>
                        <a:pt x="3301" y="2066"/>
                      </a:lnTo>
                      <a:lnTo>
                        <a:pt x="3304" y="2172"/>
                      </a:lnTo>
                      <a:lnTo>
                        <a:pt x="3318" y="2293"/>
                      </a:lnTo>
                      <a:lnTo>
                        <a:pt x="3337" y="2389"/>
                      </a:lnTo>
                      <a:lnTo>
                        <a:pt x="3354" y="2482"/>
                      </a:lnTo>
                      <a:lnTo>
                        <a:pt x="3362" y="2597"/>
                      </a:lnTo>
                      <a:lnTo>
                        <a:pt x="3347" y="2846"/>
                      </a:lnTo>
                      <a:lnTo>
                        <a:pt x="3354" y="2877"/>
                      </a:lnTo>
                      <a:lnTo>
                        <a:pt x="3374" y="2909"/>
                      </a:lnTo>
                      <a:lnTo>
                        <a:pt x="3413" y="2960"/>
                      </a:lnTo>
                      <a:lnTo>
                        <a:pt x="3556" y="3191"/>
                      </a:lnTo>
                      <a:lnTo>
                        <a:pt x="3620" y="3312"/>
                      </a:lnTo>
                      <a:lnTo>
                        <a:pt x="3666" y="3428"/>
                      </a:lnTo>
                      <a:lnTo>
                        <a:pt x="3703" y="3545"/>
                      </a:lnTo>
                      <a:lnTo>
                        <a:pt x="3745" y="3657"/>
                      </a:lnTo>
                      <a:lnTo>
                        <a:pt x="3826" y="3884"/>
                      </a:lnTo>
                      <a:lnTo>
                        <a:pt x="3853" y="3924"/>
                      </a:lnTo>
                      <a:lnTo>
                        <a:pt x="3890" y="3948"/>
                      </a:lnTo>
                      <a:lnTo>
                        <a:pt x="3948" y="3961"/>
                      </a:lnTo>
                      <a:lnTo>
                        <a:pt x="4004" y="3981"/>
                      </a:lnTo>
                      <a:lnTo>
                        <a:pt x="4081" y="4021"/>
                      </a:lnTo>
                      <a:lnTo>
                        <a:pt x="4144" y="4078"/>
                      </a:lnTo>
                      <a:lnTo>
                        <a:pt x="4205" y="4120"/>
                      </a:lnTo>
                      <a:lnTo>
                        <a:pt x="4346" y="4195"/>
                      </a:lnTo>
                      <a:lnTo>
                        <a:pt x="4352" y="4204"/>
                      </a:lnTo>
                      <a:lnTo>
                        <a:pt x="4349" y="4217"/>
                      </a:lnTo>
                      <a:lnTo>
                        <a:pt x="4329" y="4234"/>
                      </a:lnTo>
                      <a:lnTo>
                        <a:pt x="4272" y="4244"/>
                      </a:lnTo>
                      <a:lnTo>
                        <a:pt x="4217" y="4234"/>
                      </a:lnTo>
                      <a:lnTo>
                        <a:pt x="4144" y="4198"/>
                      </a:lnTo>
                      <a:lnTo>
                        <a:pt x="4114" y="4188"/>
                      </a:lnTo>
                      <a:lnTo>
                        <a:pt x="4102" y="4189"/>
                      </a:lnTo>
                      <a:lnTo>
                        <a:pt x="4094" y="4196"/>
                      </a:lnTo>
                      <a:lnTo>
                        <a:pt x="4086" y="4217"/>
                      </a:lnTo>
                      <a:lnTo>
                        <a:pt x="4087" y="4239"/>
                      </a:lnTo>
                      <a:lnTo>
                        <a:pt x="4107" y="4287"/>
                      </a:lnTo>
                      <a:lnTo>
                        <a:pt x="4175" y="4382"/>
                      </a:lnTo>
                      <a:lnTo>
                        <a:pt x="4258" y="4491"/>
                      </a:lnTo>
                      <a:lnTo>
                        <a:pt x="4286" y="4539"/>
                      </a:lnTo>
                      <a:lnTo>
                        <a:pt x="4287" y="4557"/>
                      </a:lnTo>
                      <a:lnTo>
                        <a:pt x="4279" y="4571"/>
                      </a:lnTo>
                      <a:lnTo>
                        <a:pt x="4253" y="4581"/>
                      </a:lnTo>
                      <a:lnTo>
                        <a:pt x="4239" y="4578"/>
                      </a:lnTo>
                      <a:lnTo>
                        <a:pt x="4197" y="4540"/>
                      </a:lnTo>
                      <a:lnTo>
                        <a:pt x="4155" y="4506"/>
                      </a:lnTo>
                      <a:lnTo>
                        <a:pt x="4113" y="4472"/>
                      </a:lnTo>
                      <a:lnTo>
                        <a:pt x="4081" y="4429"/>
                      </a:lnTo>
                      <a:lnTo>
                        <a:pt x="4135" y="4545"/>
                      </a:lnTo>
                      <a:lnTo>
                        <a:pt x="4189" y="4617"/>
                      </a:lnTo>
                      <a:lnTo>
                        <a:pt x="4204" y="4654"/>
                      </a:lnTo>
                      <a:lnTo>
                        <a:pt x="4201" y="4672"/>
                      </a:lnTo>
                      <a:lnTo>
                        <a:pt x="4192" y="4692"/>
                      </a:lnTo>
                      <a:lnTo>
                        <a:pt x="4173" y="4700"/>
                      </a:lnTo>
                      <a:lnTo>
                        <a:pt x="4155" y="4694"/>
                      </a:lnTo>
                      <a:lnTo>
                        <a:pt x="4117" y="4665"/>
                      </a:lnTo>
                      <a:lnTo>
                        <a:pt x="4074" y="4621"/>
                      </a:lnTo>
                      <a:lnTo>
                        <a:pt x="4039" y="4571"/>
                      </a:lnTo>
                      <a:lnTo>
                        <a:pt x="4006" y="4520"/>
                      </a:lnTo>
                      <a:lnTo>
                        <a:pt x="3969" y="4474"/>
                      </a:lnTo>
                      <a:lnTo>
                        <a:pt x="4007" y="4566"/>
                      </a:lnTo>
                      <a:lnTo>
                        <a:pt x="4034" y="4649"/>
                      </a:lnTo>
                      <a:lnTo>
                        <a:pt x="4042" y="4711"/>
                      </a:lnTo>
                      <a:lnTo>
                        <a:pt x="4038" y="4730"/>
                      </a:lnTo>
                      <a:lnTo>
                        <a:pt x="4028" y="4741"/>
                      </a:lnTo>
                      <a:lnTo>
                        <a:pt x="4005" y="4741"/>
                      </a:lnTo>
                      <a:lnTo>
                        <a:pt x="3985" y="4732"/>
                      </a:lnTo>
                      <a:lnTo>
                        <a:pt x="3938" y="4657"/>
                      </a:lnTo>
                      <a:lnTo>
                        <a:pt x="3854" y="4484"/>
                      </a:lnTo>
                      <a:lnTo>
                        <a:pt x="3867" y="4587"/>
                      </a:lnTo>
                      <a:lnTo>
                        <a:pt x="3869" y="4638"/>
                      </a:lnTo>
                      <a:lnTo>
                        <a:pt x="3862" y="4687"/>
                      </a:lnTo>
                      <a:lnTo>
                        <a:pt x="3847" y="4704"/>
                      </a:lnTo>
                      <a:lnTo>
                        <a:pt x="3830" y="4700"/>
                      </a:lnTo>
                      <a:lnTo>
                        <a:pt x="3811" y="4680"/>
                      </a:lnTo>
                      <a:lnTo>
                        <a:pt x="3800" y="4660"/>
                      </a:lnTo>
                      <a:lnTo>
                        <a:pt x="3726" y="4397"/>
                      </a:lnTo>
                      <a:lnTo>
                        <a:pt x="3703" y="4335"/>
                      </a:lnTo>
                      <a:lnTo>
                        <a:pt x="3674" y="4272"/>
                      </a:lnTo>
                      <a:lnTo>
                        <a:pt x="3574" y="4071"/>
                      </a:lnTo>
                      <a:lnTo>
                        <a:pt x="3519" y="4010"/>
                      </a:lnTo>
                      <a:lnTo>
                        <a:pt x="3482" y="3979"/>
                      </a:lnTo>
                      <a:lnTo>
                        <a:pt x="3349" y="3829"/>
                      </a:lnTo>
                      <a:lnTo>
                        <a:pt x="3254" y="3702"/>
                      </a:lnTo>
                      <a:lnTo>
                        <a:pt x="3036" y="3339"/>
                      </a:lnTo>
                      <a:lnTo>
                        <a:pt x="3003" y="3297"/>
                      </a:lnTo>
                      <a:lnTo>
                        <a:pt x="2975" y="3253"/>
                      </a:lnTo>
                      <a:lnTo>
                        <a:pt x="2927" y="3068"/>
                      </a:lnTo>
                      <a:lnTo>
                        <a:pt x="2884" y="2882"/>
                      </a:lnTo>
                      <a:lnTo>
                        <a:pt x="2872" y="2998"/>
                      </a:lnTo>
                      <a:lnTo>
                        <a:pt x="2846" y="3147"/>
                      </a:lnTo>
                      <a:lnTo>
                        <a:pt x="2798" y="3407"/>
                      </a:lnTo>
                      <a:lnTo>
                        <a:pt x="2795" y="3492"/>
                      </a:lnTo>
                      <a:lnTo>
                        <a:pt x="2803" y="3574"/>
                      </a:lnTo>
                      <a:lnTo>
                        <a:pt x="2838" y="3723"/>
                      </a:lnTo>
                      <a:lnTo>
                        <a:pt x="2874" y="3855"/>
                      </a:lnTo>
                      <a:lnTo>
                        <a:pt x="2883" y="3916"/>
                      </a:lnTo>
                      <a:lnTo>
                        <a:pt x="2879" y="3972"/>
                      </a:lnTo>
                      <a:lnTo>
                        <a:pt x="2877" y="4029"/>
                      </a:lnTo>
                      <a:lnTo>
                        <a:pt x="2890" y="4079"/>
                      </a:lnTo>
                      <a:lnTo>
                        <a:pt x="2906" y="4128"/>
                      </a:lnTo>
                      <a:lnTo>
                        <a:pt x="2921" y="4186"/>
                      </a:lnTo>
                      <a:lnTo>
                        <a:pt x="2948" y="4416"/>
                      </a:lnTo>
                      <a:lnTo>
                        <a:pt x="2968" y="4647"/>
                      </a:lnTo>
                      <a:lnTo>
                        <a:pt x="2970" y="4846"/>
                      </a:lnTo>
                      <a:lnTo>
                        <a:pt x="2970" y="5045"/>
                      </a:lnTo>
                      <a:lnTo>
                        <a:pt x="2957" y="5165"/>
                      </a:lnTo>
                      <a:lnTo>
                        <a:pt x="2925" y="5366"/>
                      </a:lnTo>
                      <a:lnTo>
                        <a:pt x="2836" y="5744"/>
                      </a:lnTo>
                      <a:lnTo>
                        <a:pt x="2798" y="5956"/>
                      </a:lnTo>
                      <a:lnTo>
                        <a:pt x="2756" y="6194"/>
                      </a:lnTo>
                      <a:lnTo>
                        <a:pt x="2727" y="6327"/>
                      </a:lnTo>
                      <a:lnTo>
                        <a:pt x="2712" y="6455"/>
                      </a:lnTo>
                      <a:lnTo>
                        <a:pt x="2701" y="6714"/>
                      </a:lnTo>
                      <a:lnTo>
                        <a:pt x="2696" y="6893"/>
                      </a:lnTo>
                      <a:lnTo>
                        <a:pt x="2680" y="7071"/>
                      </a:lnTo>
                      <a:lnTo>
                        <a:pt x="2642" y="7273"/>
                      </a:lnTo>
                      <a:lnTo>
                        <a:pt x="2594" y="7476"/>
                      </a:lnTo>
                      <a:lnTo>
                        <a:pt x="2507" y="7721"/>
                      </a:lnTo>
                      <a:lnTo>
                        <a:pt x="2468" y="7841"/>
                      </a:lnTo>
                      <a:lnTo>
                        <a:pt x="2452" y="7896"/>
                      </a:lnTo>
                      <a:lnTo>
                        <a:pt x="2458" y="7956"/>
                      </a:lnTo>
                      <a:lnTo>
                        <a:pt x="2463" y="8029"/>
                      </a:lnTo>
                      <a:lnTo>
                        <a:pt x="2478" y="8102"/>
                      </a:lnTo>
                      <a:lnTo>
                        <a:pt x="2497" y="8135"/>
                      </a:lnTo>
                      <a:lnTo>
                        <a:pt x="2513" y="8170"/>
                      </a:lnTo>
                      <a:lnTo>
                        <a:pt x="2524" y="8214"/>
                      </a:lnTo>
                      <a:lnTo>
                        <a:pt x="2530" y="8232"/>
                      </a:lnTo>
                      <a:lnTo>
                        <a:pt x="2544" y="8248"/>
                      </a:lnTo>
                      <a:lnTo>
                        <a:pt x="2556" y="8269"/>
                      </a:lnTo>
                      <a:lnTo>
                        <a:pt x="2567" y="8292"/>
                      </a:lnTo>
                      <a:lnTo>
                        <a:pt x="2601" y="8322"/>
                      </a:lnTo>
                      <a:lnTo>
                        <a:pt x="2624" y="8361"/>
                      </a:lnTo>
                      <a:lnTo>
                        <a:pt x="2635" y="8403"/>
                      </a:lnTo>
                      <a:lnTo>
                        <a:pt x="2630" y="8445"/>
                      </a:lnTo>
                      <a:lnTo>
                        <a:pt x="2606" y="8473"/>
                      </a:lnTo>
                      <a:lnTo>
                        <a:pt x="2567" y="8487"/>
                      </a:lnTo>
                      <a:lnTo>
                        <a:pt x="2554" y="8506"/>
                      </a:lnTo>
                      <a:lnTo>
                        <a:pt x="2524" y="8518"/>
                      </a:lnTo>
                      <a:lnTo>
                        <a:pt x="2496" y="8532"/>
                      </a:lnTo>
                      <a:lnTo>
                        <a:pt x="2480" y="8544"/>
                      </a:lnTo>
                      <a:lnTo>
                        <a:pt x="2465" y="8556"/>
                      </a:lnTo>
                      <a:lnTo>
                        <a:pt x="2437" y="8569"/>
                      </a:lnTo>
                      <a:lnTo>
                        <a:pt x="2415" y="8586"/>
                      </a:lnTo>
                      <a:lnTo>
                        <a:pt x="2392" y="8603"/>
                      </a:lnTo>
                      <a:lnTo>
                        <a:pt x="2366" y="8617"/>
                      </a:lnTo>
                      <a:lnTo>
                        <a:pt x="2314" y="8622"/>
                      </a:lnTo>
                      <a:lnTo>
                        <a:pt x="2271" y="8610"/>
                      </a:lnTo>
                      <a:lnTo>
                        <a:pt x="2217" y="8558"/>
                      </a:lnTo>
                      <a:lnTo>
                        <a:pt x="2181" y="8501"/>
                      </a:lnTo>
                      <a:lnTo>
                        <a:pt x="2159" y="8437"/>
                      </a:lnTo>
                      <a:lnTo>
                        <a:pt x="2148" y="8368"/>
                      </a:lnTo>
                      <a:lnTo>
                        <a:pt x="2145" y="8225"/>
                      </a:lnTo>
                      <a:lnTo>
                        <a:pt x="2145" y="8086"/>
                      </a:lnTo>
                      <a:lnTo>
                        <a:pt x="2133" y="7982"/>
                      </a:lnTo>
                      <a:lnTo>
                        <a:pt x="2129" y="7942"/>
                      </a:lnTo>
                      <a:lnTo>
                        <a:pt x="2133" y="7902"/>
                      </a:lnTo>
                      <a:lnTo>
                        <a:pt x="2158" y="7843"/>
                      </a:lnTo>
                      <a:lnTo>
                        <a:pt x="2179" y="7760"/>
                      </a:lnTo>
                      <a:lnTo>
                        <a:pt x="2182" y="7677"/>
                      </a:lnTo>
                      <a:lnTo>
                        <a:pt x="2179" y="7506"/>
                      </a:lnTo>
                      <a:lnTo>
                        <a:pt x="2171" y="7354"/>
                      </a:lnTo>
                      <a:lnTo>
                        <a:pt x="2151" y="7203"/>
                      </a:lnTo>
                      <a:lnTo>
                        <a:pt x="2150" y="7114"/>
                      </a:lnTo>
                      <a:lnTo>
                        <a:pt x="2154" y="7020"/>
                      </a:lnTo>
                      <a:lnTo>
                        <a:pt x="2165" y="6910"/>
                      </a:lnTo>
                      <a:lnTo>
                        <a:pt x="2188" y="6794"/>
                      </a:lnTo>
                      <a:lnTo>
                        <a:pt x="2213" y="6638"/>
                      </a:lnTo>
                      <a:lnTo>
                        <a:pt x="2230" y="6504"/>
                      </a:lnTo>
                      <a:lnTo>
                        <a:pt x="2235" y="6384"/>
                      </a:lnTo>
                      <a:lnTo>
                        <a:pt x="2227" y="6229"/>
                      </a:lnTo>
                      <a:lnTo>
                        <a:pt x="2207" y="6069"/>
                      </a:lnTo>
                      <a:lnTo>
                        <a:pt x="2189" y="5965"/>
                      </a:lnTo>
                      <a:lnTo>
                        <a:pt x="2180" y="5866"/>
                      </a:lnTo>
                      <a:lnTo>
                        <a:pt x="2150" y="5398"/>
                      </a:lnTo>
                      <a:lnTo>
                        <a:pt x="2139" y="5122"/>
                      </a:lnTo>
                      <a:lnTo>
                        <a:pt x="2140" y="4967"/>
                      </a:lnTo>
                      <a:lnTo>
                        <a:pt x="2082" y="5613"/>
                      </a:lnTo>
                      <a:lnTo>
                        <a:pt x="2029" y="5922"/>
                      </a:lnTo>
                      <a:lnTo>
                        <a:pt x="1982" y="6230"/>
                      </a:lnTo>
                      <a:lnTo>
                        <a:pt x="1947" y="6461"/>
                      </a:lnTo>
                      <a:lnTo>
                        <a:pt x="1946" y="6572"/>
                      </a:lnTo>
                      <a:lnTo>
                        <a:pt x="1965" y="6695"/>
                      </a:lnTo>
                      <a:lnTo>
                        <a:pt x="1982" y="6861"/>
                      </a:lnTo>
                      <a:lnTo>
                        <a:pt x="1966" y="7255"/>
                      </a:lnTo>
                      <a:lnTo>
                        <a:pt x="1950" y="7497"/>
                      </a:lnTo>
                      <a:lnTo>
                        <a:pt x="1945" y="7665"/>
                      </a:lnTo>
                      <a:lnTo>
                        <a:pt x="1950" y="7749"/>
                      </a:lnTo>
                      <a:lnTo>
                        <a:pt x="1968" y="7832"/>
                      </a:lnTo>
                      <a:lnTo>
                        <a:pt x="1995" y="7891"/>
                      </a:lnTo>
                      <a:lnTo>
                        <a:pt x="1999" y="7930"/>
                      </a:lnTo>
                      <a:lnTo>
                        <a:pt x="1995" y="7971"/>
                      </a:lnTo>
                      <a:lnTo>
                        <a:pt x="1982" y="8074"/>
                      </a:lnTo>
                      <a:lnTo>
                        <a:pt x="1984" y="8214"/>
                      </a:lnTo>
                      <a:lnTo>
                        <a:pt x="1980" y="8358"/>
                      </a:lnTo>
                      <a:lnTo>
                        <a:pt x="1968" y="8426"/>
                      </a:lnTo>
                      <a:lnTo>
                        <a:pt x="1946" y="8489"/>
                      </a:lnTo>
                      <a:lnTo>
                        <a:pt x="1910" y="8548"/>
                      </a:lnTo>
                      <a:lnTo>
                        <a:pt x="1855" y="8599"/>
                      </a:lnTo>
                      <a:lnTo>
                        <a:pt x="1814" y="8611"/>
                      </a:lnTo>
                      <a:lnTo>
                        <a:pt x="1763" y="8606"/>
                      </a:lnTo>
                      <a:lnTo>
                        <a:pt x="1736" y="8593"/>
                      </a:lnTo>
                      <a:lnTo>
                        <a:pt x="1712" y="8576"/>
                      </a:lnTo>
                      <a:lnTo>
                        <a:pt x="1690" y="8557"/>
                      </a:lnTo>
                      <a:lnTo>
                        <a:pt x="1663" y="8544"/>
                      </a:lnTo>
                      <a:lnTo>
                        <a:pt x="1648" y="8535"/>
                      </a:lnTo>
                      <a:lnTo>
                        <a:pt x="1633" y="8521"/>
                      </a:lnTo>
                      <a:lnTo>
                        <a:pt x="1604" y="8508"/>
                      </a:lnTo>
                      <a:lnTo>
                        <a:pt x="1573" y="8495"/>
                      </a:lnTo>
                      <a:lnTo>
                        <a:pt x="1560" y="8476"/>
                      </a:lnTo>
                      <a:lnTo>
                        <a:pt x="1522" y="8461"/>
                      </a:lnTo>
                      <a:lnTo>
                        <a:pt x="1496" y="8434"/>
                      </a:lnTo>
                      <a:lnTo>
                        <a:pt x="1493" y="8391"/>
                      </a:lnTo>
                      <a:lnTo>
                        <a:pt x="1504" y="8350"/>
                      </a:lnTo>
                      <a:lnTo>
                        <a:pt x="1528" y="8313"/>
                      </a:lnTo>
                      <a:lnTo>
                        <a:pt x="1560" y="8282"/>
                      </a:lnTo>
                      <a:lnTo>
                        <a:pt x="1572" y="8260"/>
                      </a:lnTo>
                      <a:lnTo>
                        <a:pt x="1584" y="8238"/>
                      </a:lnTo>
                      <a:lnTo>
                        <a:pt x="1597" y="8221"/>
                      </a:lnTo>
                      <a:lnTo>
                        <a:pt x="1604" y="8203"/>
                      </a:lnTo>
                      <a:lnTo>
                        <a:pt x="1614" y="8161"/>
                      </a:lnTo>
                      <a:lnTo>
                        <a:pt x="1632" y="8124"/>
                      </a:lnTo>
                      <a:lnTo>
                        <a:pt x="1649" y="8092"/>
                      </a:lnTo>
                      <a:lnTo>
                        <a:pt x="1664" y="8018"/>
                      </a:lnTo>
                      <a:lnTo>
                        <a:pt x="1670" y="7944"/>
                      </a:lnTo>
                      <a:lnTo>
                        <a:pt x="1675" y="7885"/>
                      </a:lnTo>
                      <a:lnTo>
                        <a:pt x="1660" y="7830"/>
                      </a:lnTo>
                      <a:lnTo>
                        <a:pt x="1619" y="7709"/>
                      </a:lnTo>
                      <a:lnTo>
                        <a:pt x="1573" y="7588"/>
                      </a:lnTo>
                      <a:close/>
                    </a:path>
                  </a:pathLst>
                </a:custGeom>
                <a:grpFill/>
                <a:ln w="7938">
                  <a:solidFill>
                    <a:schemeClr val="tx1">
                      <a:lumMod val="95000"/>
                      <a:lumOff val="5000"/>
                    </a:schemeClr>
                  </a:solidFill>
                  <a:prstDash val="solid"/>
                  <a:round/>
                  <a:headEnd/>
                  <a:tailEnd/>
                </a:ln>
              </p:spPr>
              <p:txBody>
                <a:bodyPr/>
                <a:lstStyle/>
                <a:p>
                  <a:endParaRPr lang="en-GB"/>
                </a:p>
              </p:txBody>
            </p:sp>
            <p:sp>
              <p:nvSpPr>
                <p:cNvPr id="435" name="Line 798"/>
                <p:cNvSpPr>
                  <a:spLocks noChangeShapeType="1"/>
                </p:cNvSpPr>
                <p:nvPr/>
              </p:nvSpPr>
              <p:spPr bwMode="auto">
                <a:xfrm>
                  <a:off x="2851" y="2321"/>
                  <a:ext cx="10" cy="167"/>
                </a:xfrm>
                <a:prstGeom prst="line">
                  <a:avLst/>
                </a:prstGeom>
                <a:grpFill/>
                <a:ln w="7938">
                  <a:solidFill>
                    <a:schemeClr val="tx1">
                      <a:lumMod val="95000"/>
                      <a:lumOff val="5000"/>
                    </a:schemeClr>
                  </a:solidFill>
                  <a:prstDash val="solid"/>
                  <a:round/>
                  <a:headEnd/>
                  <a:tailEnd/>
                </a:ln>
                <a:extLst/>
              </p:spPr>
              <p:txBody>
                <a:bodyPr/>
                <a:lstStyle/>
                <a:p>
                  <a:endParaRPr lang="en-GB"/>
                </a:p>
              </p:txBody>
            </p:sp>
            <p:sp>
              <p:nvSpPr>
                <p:cNvPr id="436" name="Line 799"/>
                <p:cNvSpPr>
                  <a:spLocks noChangeShapeType="1"/>
                </p:cNvSpPr>
                <p:nvPr/>
              </p:nvSpPr>
              <p:spPr bwMode="auto">
                <a:xfrm>
                  <a:off x="3231" y="1208"/>
                  <a:ext cx="2" cy="237"/>
                </a:xfrm>
                <a:prstGeom prst="line">
                  <a:avLst/>
                </a:prstGeom>
                <a:grpFill/>
                <a:ln w="7938">
                  <a:solidFill>
                    <a:schemeClr val="tx1">
                      <a:lumMod val="95000"/>
                      <a:lumOff val="5000"/>
                    </a:schemeClr>
                  </a:solidFill>
                  <a:prstDash val="solid"/>
                  <a:round/>
                  <a:headEnd/>
                  <a:tailEnd/>
                </a:ln>
                <a:extLst/>
              </p:spPr>
              <p:txBody>
                <a:bodyPr/>
                <a:lstStyle/>
                <a:p>
                  <a:endParaRPr lang="en-GB"/>
                </a:p>
              </p:txBody>
            </p:sp>
            <p:sp>
              <p:nvSpPr>
                <p:cNvPr id="437" name="Line 800"/>
                <p:cNvSpPr>
                  <a:spLocks noChangeShapeType="1"/>
                </p:cNvSpPr>
                <p:nvPr/>
              </p:nvSpPr>
              <p:spPr bwMode="auto">
                <a:xfrm flipH="1">
                  <a:off x="2493" y="1220"/>
                  <a:ext cx="16" cy="145"/>
                </a:xfrm>
                <a:prstGeom prst="line">
                  <a:avLst/>
                </a:prstGeom>
                <a:grpFill/>
                <a:ln w="7938">
                  <a:solidFill>
                    <a:schemeClr val="tx1">
                      <a:lumMod val="95000"/>
                      <a:lumOff val="5000"/>
                    </a:schemeClr>
                  </a:solidFill>
                  <a:prstDash val="solid"/>
                  <a:round/>
                  <a:headEnd/>
                  <a:tailEnd/>
                </a:ln>
                <a:extLst/>
              </p:spPr>
              <p:txBody>
                <a:bodyPr/>
                <a:lstStyle/>
                <a:p>
                  <a:endParaRPr lang="en-GB"/>
                </a:p>
              </p:txBody>
            </p:sp>
          </p:grpSp>
          <p:grpSp>
            <p:nvGrpSpPr>
              <p:cNvPr id="429" name="Group 801"/>
              <p:cNvGrpSpPr>
                <a:grpSpLocks/>
              </p:cNvGrpSpPr>
              <p:nvPr/>
            </p:nvGrpSpPr>
            <p:grpSpPr bwMode="auto">
              <a:xfrm>
                <a:off x="8079619" y="4310571"/>
                <a:ext cx="524829" cy="888739"/>
                <a:chOff x="1792" y="5"/>
                <a:chExt cx="2175" cy="4310"/>
              </a:xfrm>
              <a:solidFill>
                <a:schemeClr val="tx1">
                  <a:lumMod val="95000"/>
                  <a:lumOff val="5000"/>
                </a:schemeClr>
              </a:solidFill>
            </p:grpSpPr>
            <p:sp>
              <p:nvSpPr>
                <p:cNvPr id="430" name="Freeform 802"/>
                <p:cNvSpPr>
                  <a:spLocks/>
                </p:cNvSpPr>
                <p:nvPr/>
              </p:nvSpPr>
              <p:spPr bwMode="auto">
                <a:xfrm>
                  <a:off x="1792" y="5"/>
                  <a:ext cx="2175" cy="4310"/>
                </a:xfrm>
                <a:custGeom>
                  <a:avLst/>
                  <a:gdLst>
                    <a:gd name="T0" fmla="*/ 176 w 4352"/>
                    <a:gd name="T1" fmla="*/ 840 h 8622"/>
                    <a:gd name="T2" fmla="*/ 178 w 4352"/>
                    <a:gd name="T3" fmla="*/ 740 h 8622"/>
                    <a:gd name="T4" fmla="*/ 158 w 4352"/>
                    <a:gd name="T5" fmla="*/ 596 h 8622"/>
                    <a:gd name="T6" fmla="*/ 174 w 4352"/>
                    <a:gd name="T7" fmla="*/ 493 h 8622"/>
                    <a:gd name="T8" fmla="*/ 182 w 4352"/>
                    <a:gd name="T9" fmla="*/ 401 h 8622"/>
                    <a:gd name="T10" fmla="*/ 169 w 4352"/>
                    <a:gd name="T11" fmla="*/ 354 h 8622"/>
                    <a:gd name="T12" fmla="*/ 140 w 4352"/>
                    <a:gd name="T13" fmla="*/ 435 h 8622"/>
                    <a:gd name="T14" fmla="*/ 79 w 4352"/>
                    <a:gd name="T15" fmla="*/ 528 h 8622"/>
                    <a:gd name="T16" fmla="*/ 62 w 4352"/>
                    <a:gd name="T17" fmla="*/ 580 h 8622"/>
                    <a:gd name="T18" fmla="*/ 50 w 4352"/>
                    <a:gd name="T19" fmla="*/ 591 h 8622"/>
                    <a:gd name="T20" fmla="*/ 29 w 4352"/>
                    <a:gd name="T21" fmla="*/ 591 h 8622"/>
                    <a:gd name="T22" fmla="*/ 35 w 4352"/>
                    <a:gd name="T23" fmla="*/ 555 h 8622"/>
                    <a:gd name="T24" fmla="*/ 10 w 4352"/>
                    <a:gd name="T25" fmla="*/ 577 h 8622"/>
                    <a:gd name="T26" fmla="*/ 21 w 4352"/>
                    <a:gd name="T27" fmla="*/ 532 h 8622"/>
                    <a:gd name="T28" fmla="*/ 6 w 4352"/>
                    <a:gd name="T29" fmla="*/ 529 h 8622"/>
                    <a:gd name="T30" fmla="*/ 42 w 4352"/>
                    <a:gd name="T31" fmla="*/ 499 h 8622"/>
                    <a:gd name="T32" fmla="*/ 74 w 4352"/>
                    <a:gd name="T33" fmla="*/ 428 h 8622"/>
                    <a:gd name="T34" fmla="*/ 113 w 4352"/>
                    <a:gd name="T35" fmla="*/ 355 h 8622"/>
                    <a:gd name="T36" fmla="*/ 123 w 4352"/>
                    <a:gd name="T37" fmla="*/ 244 h 8622"/>
                    <a:gd name="T38" fmla="*/ 174 w 4352"/>
                    <a:gd name="T39" fmla="*/ 192 h 8622"/>
                    <a:gd name="T40" fmla="*/ 233 w 4352"/>
                    <a:gd name="T41" fmla="*/ 146 h 8622"/>
                    <a:gd name="T42" fmla="*/ 222 w 4352"/>
                    <a:gd name="T43" fmla="*/ 104 h 8622"/>
                    <a:gd name="T44" fmla="*/ 208 w 4352"/>
                    <a:gd name="T45" fmla="*/ 80 h 8622"/>
                    <a:gd name="T46" fmla="*/ 217 w 4352"/>
                    <a:gd name="T47" fmla="*/ 32 h 8622"/>
                    <a:gd name="T48" fmla="*/ 272 w 4352"/>
                    <a:gd name="T49" fmla="*/ 0 h 8622"/>
                    <a:gd name="T50" fmla="*/ 314 w 4352"/>
                    <a:gd name="T51" fmla="*/ 37 h 8622"/>
                    <a:gd name="T52" fmla="*/ 325 w 4352"/>
                    <a:gd name="T53" fmla="*/ 68 h 8622"/>
                    <a:gd name="T54" fmla="*/ 310 w 4352"/>
                    <a:gd name="T55" fmla="*/ 115 h 8622"/>
                    <a:gd name="T56" fmla="*/ 312 w 4352"/>
                    <a:gd name="T57" fmla="*/ 179 h 8622"/>
                    <a:gd name="T58" fmla="*/ 392 w 4352"/>
                    <a:gd name="T59" fmla="*/ 208 h 8622"/>
                    <a:gd name="T60" fmla="*/ 414 w 4352"/>
                    <a:gd name="T61" fmla="*/ 286 h 8622"/>
                    <a:gd name="T62" fmla="*/ 426 w 4352"/>
                    <a:gd name="T63" fmla="*/ 370 h 8622"/>
                    <a:gd name="T64" fmla="*/ 481 w 4352"/>
                    <a:gd name="T65" fmla="*/ 490 h 8622"/>
                    <a:gd name="T66" fmla="*/ 543 w 4352"/>
                    <a:gd name="T67" fmla="*/ 524 h 8622"/>
                    <a:gd name="T68" fmla="*/ 514 w 4352"/>
                    <a:gd name="T69" fmla="*/ 523 h 8622"/>
                    <a:gd name="T70" fmla="*/ 532 w 4352"/>
                    <a:gd name="T71" fmla="*/ 561 h 8622"/>
                    <a:gd name="T72" fmla="*/ 519 w 4352"/>
                    <a:gd name="T73" fmla="*/ 563 h 8622"/>
                    <a:gd name="T74" fmla="*/ 523 w 4352"/>
                    <a:gd name="T75" fmla="*/ 586 h 8622"/>
                    <a:gd name="T76" fmla="*/ 496 w 4352"/>
                    <a:gd name="T77" fmla="*/ 559 h 8622"/>
                    <a:gd name="T78" fmla="*/ 498 w 4352"/>
                    <a:gd name="T79" fmla="*/ 591 h 8622"/>
                    <a:gd name="T80" fmla="*/ 478 w 4352"/>
                    <a:gd name="T81" fmla="*/ 587 h 8622"/>
                    <a:gd name="T82" fmla="*/ 439 w 4352"/>
                    <a:gd name="T83" fmla="*/ 501 h 8622"/>
                    <a:gd name="T84" fmla="*/ 365 w 4352"/>
                    <a:gd name="T85" fmla="*/ 383 h 8622"/>
                    <a:gd name="T86" fmla="*/ 354 w 4352"/>
                    <a:gd name="T87" fmla="*/ 465 h 8622"/>
                    <a:gd name="T88" fmla="*/ 365 w 4352"/>
                    <a:gd name="T89" fmla="*/ 523 h 8622"/>
                    <a:gd name="T90" fmla="*/ 354 w 4352"/>
                    <a:gd name="T91" fmla="*/ 717 h 8622"/>
                    <a:gd name="T92" fmla="*/ 334 w 4352"/>
                    <a:gd name="T93" fmla="*/ 883 h 8622"/>
                    <a:gd name="T94" fmla="*/ 307 w 4352"/>
                    <a:gd name="T95" fmla="*/ 1003 h 8622"/>
                    <a:gd name="T96" fmla="*/ 319 w 4352"/>
                    <a:gd name="T97" fmla="*/ 1033 h 8622"/>
                    <a:gd name="T98" fmla="*/ 320 w 4352"/>
                    <a:gd name="T99" fmla="*/ 1060 h 8622"/>
                    <a:gd name="T100" fmla="*/ 301 w 4352"/>
                    <a:gd name="T101" fmla="*/ 1073 h 8622"/>
                    <a:gd name="T102" fmla="*/ 269 w 4352"/>
                    <a:gd name="T103" fmla="*/ 1054 h 8622"/>
                    <a:gd name="T104" fmla="*/ 269 w 4352"/>
                    <a:gd name="T105" fmla="*/ 980 h 8622"/>
                    <a:gd name="T106" fmla="*/ 269 w 4352"/>
                    <a:gd name="T107" fmla="*/ 877 h 8622"/>
                    <a:gd name="T108" fmla="*/ 275 w 4352"/>
                    <a:gd name="T109" fmla="*/ 758 h 8622"/>
                    <a:gd name="T110" fmla="*/ 253 w 4352"/>
                    <a:gd name="T111" fmla="*/ 740 h 8622"/>
                    <a:gd name="T112" fmla="*/ 243 w 4352"/>
                    <a:gd name="T113" fmla="*/ 937 h 8622"/>
                    <a:gd name="T114" fmla="*/ 247 w 4352"/>
                    <a:gd name="T115" fmla="*/ 1009 h 8622"/>
                    <a:gd name="T116" fmla="*/ 226 w 4352"/>
                    <a:gd name="T117" fmla="*/ 1076 h 8622"/>
                    <a:gd name="T118" fmla="*/ 204 w 4352"/>
                    <a:gd name="T119" fmla="*/ 1065 h 8622"/>
                    <a:gd name="T120" fmla="*/ 188 w 4352"/>
                    <a:gd name="T121" fmla="*/ 1043 h 8622"/>
                    <a:gd name="T122" fmla="*/ 201 w 4352"/>
                    <a:gd name="T123" fmla="*/ 1020 h 8622"/>
                    <a:gd name="T124" fmla="*/ 202 w 4352"/>
                    <a:gd name="T125" fmla="*/ 963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52" h="8622">
                      <a:moveTo>
                        <a:pt x="1573" y="7588"/>
                      </a:moveTo>
                      <a:lnTo>
                        <a:pt x="1515" y="7412"/>
                      </a:lnTo>
                      <a:lnTo>
                        <a:pt x="1484" y="7293"/>
                      </a:lnTo>
                      <a:lnTo>
                        <a:pt x="1440" y="7103"/>
                      </a:lnTo>
                      <a:lnTo>
                        <a:pt x="1425" y="7020"/>
                      </a:lnTo>
                      <a:lnTo>
                        <a:pt x="1414" y="6918"/>
                      </a:lnTo>
                      <a:lnTo>
                        <a:pt x="1408" y="6725"/>
                      </a:lnTo>
                      <a:lnTo>
                        <a:pt x="1413" y="6628"/>
                      </a:lnTo>
                      <a:lnTo>
                        <a:pt x="1424" y="6531"/>
                      </a:lnTo>
                      <a:lnTo>
                        <a:pt x="1435" y="6429"/>
                      </a:lnTo>
                      <a:lnTo>
                        <a:pt x="1439" y="6332"/>
                      </a:lnTo>
                      <a:lnTo>
                        <a:pt x="1447" y="6130"/>
                      </a:lnTo>
                      <a:lnTo>
                        <a:pt x="1442" y="6026"/>
                      </a:lnTo>
                      <a:lnTo>
                        <a:pt x="1427" y="5922"/>
                      </a:lnTo>
                      <a:lnTo>
                        <a:pt x="1370" y="5681"/>
                      </a:lnTo>
                      <a:lnTo>
                        <a:pt x="1351" y="5613"/>
                      </a:lnTo>
                      <a:lnTo>
                        <a:pt x="1315" y="5377"/>
                      </a:lnTo>
                      <a:lnTo>
                        <a:pt x="1284" y="5149"/>
                      </a:lnTo>
                      <a:lnTo>
                        <a:pt x="1261" y="4922"/>
                      </a:lnTo>
                      <a:lnTo>
                        <a:pt x="1260" y="4847"/>
                      </a:lnTo>
                      <a:lnTo>
                        <a:pt x="1265" y="4769"/>
                      </a:lnTo>
                      <a:lnTo>
                        <a:pt x="1275" y="4616"/>
                      </a:lnTo>
                      <a:lnTo>
                        <a:pt x="1286" y="4465"/>
                      </a:lnTo>
                      <a:lnTo>
                        <a:pt x="1314" y="4312"/>
                      </a:lnTo>
                      <a:lnTo>
                        <a:pt x="1337" y="4225"/>
                      </a:lnTo>
                      <a:lnTo>
                        <a:pt x="1369" y="4131"/>
                      </a:lnTo>
                      <a:lnTo>
                        <a:pt x="1393" y="4035"/>
                      </a:lnTo>
                      <a:lnTo>
                        <a:pt x="1399" y="3951"/>
                      </a:lnTo>
                      <a:lnTo>
                        <a:pt x="1401" y="3856"/>
                      </a:lnTo>
                      <a:lnTo>
                        <a:pt x="1420" y="3774"/>
                      </a:lnTo>
                      <a:lnTo>
                        <a:pt x="1446" y="3689"/>
                      </a:lnTo>
                      <a:lnTo>
                        <a:pt x="1467" y="3588"/>
                      </a:lnTo>
                      <a:lnTo>
                        <a:pt x="1476" y="3497"/>
                      </a:lnTo>
                      <a:lnTo>
                        <a:pt x="1476" y="3403"/>
                      </a:lnTo>
                      <a:lnTo>
                        <a:pt x="1460" y="3214"/>
                      </a:lnTo>
                      <a:lnTo>
                        <a:pt x="1434" y="3025"/>
                      </a:lnTo>
                      <a:lnTo>
                        <a:pt x="1414" y="2838"/>
                      </a:lnTo>
                      <a:lnTo>
                        <a:pt x="1413" y="2780"/>
                      </a:lnTo>
                      <a:lnTo>
                        <a:pt x="1404" y="2721"/>
                      </a:lnTo>
                      <a:lnTo>
                        <a:pt x="1392" y="2748"/>
                      </a:lnTo>
                      <a:lnTo>
                        <a:pt x="1376" y="2774"/>
                      </a:lnTo>
                      <a:lnTo>
                        <a:pt x="1352" y="2839"/>
                      </a:lnTo>
                      <a:lnTo>
                        <a:pt x="1334" y="2918"/>
                      </a:lnTo>
                      <a:lnTo>
                        <a:pt x="1311" y="3074"/>
                      </a:lnTo>
                      <a:lnTo>
                        <a:pt x="1295" y="3149"/>
                      </a:lnTo>
                      <a:lnTo>
                        <a:pt x="1269" y="3226"/>
                      </a:lnTo>
                      <a:lnTo>
                        <a:pt x="1245" y="3295"/>
                      </a:lnTo>
                      <a:lnTo>
                        <a:pt x="1211" y="3360"/>
                      </a:lnTo>
                      <a:lnTo>
                        <a:pt x="1127" y="3483"/>
                      </a:lnTo>
                      <a:lnTo>
                        <a:pt x="1010" y="3634"/>
                      </a:lnTo>
                      <a:lnTo>
                        <a:pt x="883" y="3779"/>
                      </a:lnTo>
                      <a:lnTo>
                        <a:pt x="763" y="3919"/>
                      </a:lnTo>
                      <a:lnTo>
                        <a:pt x="657" y="4051"/>
                      </a:lnTo>
                      <a:lnTo>
                        <a:pt x="636" y="4097"/>
                      </a:lnTo>
                      <a:lnTo>
                        <a:pt x="640" y="4111"/>
                      </a:lnTo>
                      <a:lnTo>
                        <a:pt x="632" y="4230"/>
                      </a:lnTo>
                      <a:lnTo>
                        <a:pt x="612" y="4348"/>
                      </a:lnTo>
                      <a:lnTo>
                        <a:pt x="586" y="4519"/>
                      </a:lnTo>
                      <a:lnTo>
                        <a:pt x="572" y="4602"/>
                      </a:lnTo>
                      <a:lnTo>
                        <a:pt x="548" y="4684"/>
                      </a:lnTo>
                      <a:lnTo>
                        <a:pt x="529" y="4700"/>
                      </a:lnTo>
                      <a:lnTo>
                        <a:pt x="512" y="4701"/>
                      </a:lnTo>
                      <a:lnTo>
                        <a:pt x="500" y="4643"/>
                      </a:lnTo>
                      <a:lnTo>
                        <a:pt x="499" y="4583"/>
                      </a:lnTo>
                      <a:lnTo>
                        <a:pt x="502" y="4465"/>
                      </a:lnTo>
                      <a:lnTo>
                        <a:pt x="499" y="4467"/>
                      </a:lnTo>
                      <a:lnTo>
                        <a:pt x="493" y="4479"/>
                      </a:lnTo>
                      <a:lnTo>
                        <a:pt x="458" y="4609"/>
                      </a:lnTo>
                      <a:lnTo>
                        <a:pt x="436" y="4673"/>
                      </a:lnTo>
                      <a:lnTo>
                        <a:pt x="404" y="4736"/>
                      </a:lnTo>
                      <a:lnTo>
                        <a:pt x="385" y="4747"/>
                      </a:lnTo>
                      <a:lnTo>
                        <a:pt x="364" y="4744"/>
                      </a:lnTo>
                      <a:lnTo>
                        <a:pt x="356" y="4721"/>
                      </a:lnTo>
                      <a:lnTo>
                        <a:pt x="360" y="4694"/>
                      </a:lnTo>
                      <a:lnTo>
                        <a:pt x="401" y="4479"/>
                      </a:lnTo>
                      <a:lnTo>
                        <a:pt x="246" y="4725"/>
                      </a:lnTo>
                      <a:lnTo>
                        <a:pt x="235" y="4734"/>
                      </a:lnTo>
                      <a:lnTo>
                        <a:pt x="218" y="4739"/>
                      </a:lnTo>
                      <a:lnTo>
                        <a:pt x="188" y="4730"/>
                      </a:lnTo>
                      <a:lnTo>
                        <a:pt x="180" y="4704"/>
                      </a:lnTo>
                      <a:lnTo>
                        <a:pt x="184" y="4674"/>
                      </a:lnTo>
                      <a:lnTo>
                        <a:pt x="205" y="4616"/>
                      </a:lnTo>
                      <a:lnTo>
                        <a:pt x="232" y="4559"/>
                      </a:lnTo>
                      <a:lnTo>
                        <a:pt x="281" y="4445"/>
                      </a:lnTo>
                      <a:lnTo>
                        <a:pt x="216" y="4532"/>
                      </a:lnTo>
                      <a:lnTo>
                        <a:pt x="156" y="4626"/>
                      </a:lnTo>
                      <a:lnTo>
                        <a:pt x="142" y="4643"/>
                      </a:lnTo>
                      <a:lnTo>
                        <a:pt x="122" y="4651"/>
                      </a:lnTo>
                      <a:lnTo>
                        <a:pt x="104" y="4653"/>
                      </a:lnTo>
                      <a:lnTo>
                        <a:pt x="84" y="4643"/>
                      </a:lnTo>
                      <a:lnTo>
                        <a:pt x="80" y="4619"/>
                      </a:lnTo>
                      <a:lnTo>
                        <a:pt x="88" y="4594"/>
                      </a:lnTo>
                      <a:lnTo>
                        <a:pt x="173" y="4411"/>
                      </a:lnTo>
                      <a:lnTo>
                        <a:pt x="212" y="4320"/>
                      </a:lnTo>
                      <a:lnTo>
                        <a:pt x="243" y="4225"/>
                      </a:lnTo>
                      <a:lnTo>
                        <a:pt x="224" y="4221"/>
                      </a:lnTo>
                      <a:lnTo>
                        <a:pt x="208" y="4230"/>
                      </a:lnTo>
                      <a:lnTo>
                        <a:pt x="175" y="4256"/>
                      </a:lnTo>
                      <a:lnTo>
                        <a:pt x="155" y="4265"/>
                      </a:lnTo>
                      <a:lnTo>
                        <a:pt x="119" y="4291"/>
                      </a:lnTo>
                      <a:lnTo>
                        <a:pt x="78" y="4305"/>
                      </a:lnTo>
                      <a:lnTo>
                        <a:pt x="37" y="4304"/>
                      </a:lnTo>
                      <a:lnTo>
                        <a:pt x="0" y="4283"/>
                      </a:lnTo>
                      <a:lnTo>
                        <a:pt x="22" y="4255"/>
                      </a:lnTo>
                      <a:lnTo>
                        <a:pt x="50" y="4232"/>
                      </a:lnTo>
                      <a:lnTo>
                        <a:pt x="79" y="4211"/>
                      </a:lnTo>
                      <a:lnTo>
                        <a:pt x="104" y="4186"/>
                      </a:lnTo>
                      <a:lnTo>
                        <a:pt x="182" y="4078"/>
                      </a:lnTo>
                      <a:lnTo>
                        <a:pt x="204" y="4059"/>
                      </a:lnTo>
                      <a:lnTo>
                        <a:pt x="230" y="4044"/>
                      </a:lnTo>
                      <a:lnTo>
                        <a:pt x="306" y="4015"/>
                      </a:lnTo>
                      <a:lnTo>
                        <a:pt x="341" y="3999"/>
                      </a:lnTo>
                      <a:lnTo>
                        <a:pt x="374" y="3973"/>
                      </a:lnTo>
                      <a:lnTo>
                        <a:pt x="408" y="3924"/>
                      </a:lnTo>
                      <a:lnTo>
                        <a:pt x="437" y="3865"/>
                      </a:lnTo>
                      <a:lnTo>
                        <a:pt x="495" y="3738"/>
                      </a:lnTo>
                      <a:lnTo>
                        <a:pt x="522" y="3662"/>
                      </a:lnTo>
                      <a:lnTo>
                        <a:pt x="553" y="3552"/>
                      </a:lnTo>
                      <a:lnTo>
                        <a:pt x="593" y="3429"/>
                      </a:lnTo>
                      <a:lnTo>
                        <a:pt x="631" y="3310"/>
                      </a:lnTo>
                      <a:lnTo>
                        <a:pt x="651" y="3249"/>
                      </a:lnTo>
                      <a:lnTo>
                        <a:pt x="679" y="3197"/>
                      </a:lnTo>
                      <a:lnTo>
                        <a:pt x="727" y="3117"/>
                      </a:lnTo>
                      <a:lnTo>
                        <a:pt x="748" y="3081"/>
                      </a:lnTo>
                      <a:lnTo>
                        <a:pt x="778" y="3043"/>
                      </a:lnTo>
                      <a:lnTo>
                        <a:pt x="907" y="2845"/>
                      </a:lnTo>
                      <a:lnTo>
                        <a:pt x="947" y="2721"/>
                      </a:lnTo>
                      <a:lnTo>
                        <a:pt x="961" y="2658"/>
                      </a:lnTo>
                      <a:lnTo>
                        <a:pt x="951" y="2506"/>
                      </a:lnTo>
                      <a:lnTo>
                        <a:pt x="948" y="2362"/>
                      </a:lnTo>
                      <a:lnTo>
                        <a:pt x="959" y="2219"/>
                      </a:lnTo>
                      <a:lnTo>
                        <a:pt x="985" y="2068"/>
                      </a:lnTo>
                      <a:lnTo>
                        <a:pt x="990" y="1953"/>
                      </a:lnTo>
                      <a:lnTo>
                        <a:pt x="993" y="1896"/>
                      </a:lnTo>
                      <a:lnTo>
                        <a:pt x="1007" y="1843"/>
                      </a:lnTo>
                      <a:lnTo>
                        <a:pt x="1030" y="1791"/>
                      </a:lnTo>
                      <a:lnTo>
                        <a:pt x="1060" y="1742"/>
                      </a:lnTo>
                      <a:lnTo>
                        <a:pt x="1139" y="1659"/>
                      </a:lnTo>
                      <a:lnTo>
                        <a:pt x="1231" y="1601"/>
                      </a:lnTo>
                      <a:lnTo>
                        <a:pt x="1393" y="1536"/>
                      </a:lnTo>
                      <a:lnTo>
                        <a:pt x="1571" y="1477"/>
                      </a:lnTo>
                      <a:lnTo>
                        <a:pt x="1723" y="1421"/>
                      </a:lnTo>
                      <a:lnTo>
                        <a:pt x="1778" y="1393"/>
                      </a:lnTo>
                      <a:lnTo>
                        <a:pt x="1811" y="1366"/>
                      </a:lnTo>
                      <a:lnTo>
                        <a:pt x="1836" y="1325"/>
                      </a:lnTo>
                      <a:lnTo>
                        <a:pt x="1851" y="1277"/>
                      </a:lnTo>
                      <a:lnTo>
                        <a:pt x="1864" y="1173"/>
                      </a:lnTo>
                      <a:lnTo>
                        <a:pt x="1863" y="1085"/>
                      </a:lnTo>
                      <a:lnTo>
                        <a:pt x="1857" y="1044"/>
                      </a:lnTo>
                      <a:lnTo>
                        <a:pt x="1833" y="972"/>
                      </a:lnTo>
                      <a:lnTo>
                        <a:pt x="1815" y="896"/>
                      </a:lnTo>
                      <a:lnTo>
                        <a:pt x="1807" y="863"/>
                      </a:lnTo>
                      <a:lnTo>
                        <a:pt x="1785" y="833"/>
                      </a:lnTo>
                      <a:lnTo>
                        <a:pt x="1778" y="833"/>
                      </a:lnTo>
                      <a:lnTo>
                        <a:pt x="1768" y="840"/>
                      </a:lnTo>
                      <a:lnTo>
                        <a:pt x="1756" y="841"/>
                      </a:lnTo>
                      <a:lnTo>
                        <a:pt x="1735" y="826"/>
                      </a:lnTo>
                      <a:lnTo>
                        <a:pt x="1719" y="801"/>
                      </a:lnTo>
                      <a:lnTo>
                        <a:pt x="1715" y="780"/>
                      </a:lnTo>
                      <a:lnTo>
                        <a:pt x="1701" y="731"/>
                      </a:lnTo>
                      <a:lnTo>
                        <a:pt x="1670" y="644"/>
                      </a:lnTo>
                      <a:lnTo>
                        <a:pt x="1659" y="574"/>
                      </a:lnTo>
                      <a:lnTo>
                        <a:pt x="1663" y="529"/>
                      </a:lnTo>
                      <a:lnTo>
                        <a:pt x="1670" y="518"/>
                      </a:lnTo>
                      <a:lnTo>
                        <a:pt x="1680" y="517"/>
                      </a:lnTo>
                      <a:lnTo>
                        <a:pt x="1710" y="515"/>
                      </a:lnTo>
                      <a:lnTo>
                        <a:pt x="1711" y="386"/>
                      </a:lnTo>
                      <a:lnTo>
                        <a:pt x="1738" y="256"/>
                      </a:lnTo>
                      <a:lnTo>
                        <a:pt x="1763" y="197"/>
                      </a:lnTo>
                      <a:lnTo>
                        <a:pt x="1795" y="143"/>
                      </a:lnTo>
                      <a:lnTo>
                        <a:pt x="1840" y="97"/>
                      </a:lnTo>
                      <a:lnTo>
                        <a:pt x="1892" y="59"/>
                      </a:lnTo>
                      <a:lnTo>
                        <a:pt x="1985" y="20"/>
                      </a:lnTo>
                      <a:lnTo>
                        <a:pt x="2079" y="0"/>
                      </a:lnTo>
                      <a:lnTo>
                        <a:pt x="2178" y="4"/>
                      </a:lnTo>
                      <a:lnTo>
                        <a:pt x="2283" y="27"/>
                      </a:lnTo>
                      <a:lnTo>
                        <a:pt x="2327" y="45"/>
                      </a:lnTo>
                      <a:lnTo>
                        <a:pt x="2372" y="67"/>
                      </a:lnTo>
                      <a:lnTo>
                        <a:pt x="2413" y="97"/>
                      </a:lnTo>
                      <a:lnTo>
                        <a:pt x="2447" y="135"/>
                      </a:lnTo>
                      <a:lnTo>
                        <a:pt x="2491" y="218"/>
                      </a:lnTo>
                      <a:lnTo>
                        <a:pt x="2518" y="302"/>
                      </a:lnTo>
                      <a:lnTo>
                        <a:pt x="2533" y="391"/>
                      </a:lnTo>
                      <a:lnTo>
                        <a:pt x="2541" y="481"/>
                      </a:lnTo>
                      <a:lnTo>
                        <a:pt x="2551" y="472"/>
                      </a:lnTo>
                      <a:lnTo>
                        <a:pt x="2565" y="468"/>
                      </a:lnTo>
                      <a:lnTo>
                        <a:pt x="2581" y="472"/>
                      </a:lnTo>
                      <a:lnTo>
                        <a:pt x="2599" y="517"/>
                      </a:lnTo>
                      <a:lnTo>
                        <a:pt x="2602" y="546"/>
                      </a:lnTo>
                      <a:lnTo>
                        <a:pt x="2587" y="628"/>
                      </a:lnTo>
                      <a:lnTo>
                        <a:pt x="2573" y="731"/>
                      </a:lnTo>
                      <a:lnTo>
                        <a:pt x="2560" y="783"/>
                      </a:lnTo>
                      <a:lnTo>
                        <a:pt x="2544" y="813"/>
                      </a:lnTo>
                      <a:lnTo>
                        <a:pt x="2524" y="814"/>
                      </a:lnTo>
                      <a:lnTo>
                        <a:pt x="2504" y="864"/>
                      </a:lnTo>
                      <a:lnTo>
                        <a:pt x="2485" y="921"/>
                      </a:lnTo>
                      <a:lnTo>
                        <a:pt x="2459" y="995"/>
                      </a:lnTo>
                      <a:lnTo>
                        <a:pt x="2428" y="1087"/>
                      </a:lnTo>
                      <a:lnTo>
                        <a:pt x="2416" y="1148"/>
                      </a:lnTo>
                      <a:lnTo>
                        <a:pt x="2420" y="1225"/>
                      </a:lnTo>
                      <a:lnTo>
                        <a:pt x="2444" y="1359"/>
                      </a:lnTo>
                      <a:lnTo>
                        <a:pt x="2466" y="1404"/>
                      </a:lnTo>
                      <a:lnTo>
                        <a:pt x="2500" y="1435"/>
                      </a:lnTo>
                      <a:lnTo>
                        <a:pt x="2544" y="1455"/>
                      </a:lnTo>
                      <a:lnTo>
                        <a:pt x="2595" y="1472"/>
                      </a:lnTo>
                      <a:lnTo>
                        <a:pt x="2770" y="1515"/>
                      </a:lnTo>
                      <a:lnTo>
                        <a:pt x="2946" y="1550"/>
                      </a:lnTo>
                      <a:lnTo>
                        <a:pt x="3014" y="1575"/>
                      </a:lnTo>
                      <a:lnTo>
                        <a:pt x="3074" y="1610"/>
                      </a:lnTo>
                      <a:lnTo>
                        <a:pt x="3139" y="1665"/>
                      </a:lnTo>
                      <a:lnTo>
                        <a:pt x="3180" y="1709"/>
                      </a:lnTo>
                      <a:lnTo>
                        <a:pt x="3238" y="1799"/>
                      </a:lnTo>
                      <a:lnTo>
                        <a:pt x="3271" y="1874"/>
                      </a:lnTo>
                      <a:lnTo>
                        <a:pt x="3293" y="1957"/>
                      </a:lnTo>
                      <a:lnTo>
                        <a:pt x="3301" y="2066"/>
                      </a:lnTo>
                      <a:lnTo>
                        <a:pt x="3304" y="2172"/>
                      </a:lnTo>
                      <a:lnTo>
                        <a:pt x="3318" y="2293"/>
                      </a:lnTo>
                      <a:lnTo>
                        <a:pt x="3337" y="2389"/>
                      </a:lnTo>
                      <a:lnTo>
                        <a:pt x="3354" y="2482"/>
                      </a:lnTo>
                      <a:lnTo>
                        <a:pt x="3362" y="2597"/>
                      </a:lnTo>
                      <a:lnTo>
                        <a:pt x="3347" y="2846"/>
                      </a:lnTo>
                      <a:lnTo>
                        <a:pt x="3354" y="2877"/>
                      </a:lnTo>
                      <a:lnTo>
                        <a:pt x="3374" y="2909"/>
                      </a:lnTo>
                      <a:lnTo>
                        <a:pt x="3413" y="2960"/>
                      </a:lnTo>
                      <a:lnTo>
                        <a:pt x="3556" y="3191"/>
                      </a:lnTo>
                      <a:lnTo>
                        <a:pt x="3620" y="3312"/>
                      </a:lnTo>
                      <a:lnTo>
                        <a:pt x="3666" y="3428"/>
                      </a:lnTo>
                      <a:lnTo>
                        <a:pt x="3703" y="3545"/>
                      </a:lnTo>
                      <a:lnTo>
                        <a:pt x="3745" y="3657"/>
                      </a:lnTo>
                      <a:lnTo>
                        <a:pt x="3826" y="3884"/>
                      </a:lnTo>
                      <a:lnTo>
                        <a:pt x="3853" y="3924"/>
                      </a:lnTo>
                      <a:lnTo>
                        <a:pt x="3890" y="3948"/>
                      </a:lnTo>
                      <a:lnTo>
                        <a:pt x="3948" y="3961"/>
                      </a:lnTo>
                      <a:lnTo>
                        <a:pt x="4004" y="3981"/>
                      </a:lnTo>
                      <a:lnTo>
                        <a:pt x="4081" y="4021"/>
                      </a:lnTo>
                      <a:lnTo>
                        <a:pt x="4144" y="4078"/>
                      </a:lnTo>
                      <a:lnTo>
                        <a:pt x="4205" y="4120"/>
                      </a:lnTo>
                      <a:lnTo>
                        <a:pt x="4346" y="4195"/>
                      </a:lnTo>
                      <a:lnTo>
                        <a:pt x="4352" y="4204"/>
                      </a:lnTo>
                      <a:lnTo>
                        <a:pt x="4349" y="4217"/>
                      </a:lnTo>
                      <a:lnTo>
                        <a:pt x="4329" y="4234"/>
                      </a:lnTo>
                      <a:lnTo>
                        <a:pt x="4272" y="4244"/>
                      </a:lnTo>
                      <a:lnTo>
                        <a:pt x="4217" y="4234"/>
                      </a:lnTo>
                      <a:lnTo>
                        <a:pt x="4144" y="4198"/>
                      </a:lnTo>
                      <a:lnTo>
                        <a:pt x="4114" y="4188"/>
                      </a:lnTo>
                      <a:lnTo>
                        <a:pt x="4102" y="4189"/>
                      </a:lnTo>
                      <a:lnTo>
                        <a:pt x="4094" y="4196"/>
                      </a:lnTo>
                      <a:lnTo>
                        <a:pt x="4086" y="4217"/>
                      </a:lnTo>
                      <a:lnTo>
                        <a:pt x="4087" y="4239"/>
                      </a:lnTo>
                      <a:lnTo>
                        <a:pt x="4107" y="4287"/>
                      </a:lnTo>
                      <a:lnTo>
                        <a:pt x="4175" y="4382"/>
                      </a:lnTo>
                      <a:lnTo>
                        <a:pt x="4258" y="4491"/>
                      </a:lnTo>
                      <a:lnTo>
                        <a:pt x="4286" y="4539"/>
                      </a:lnTo>
                      <a:lnTo>
                        <a:pt x="4287" y="4557"/>
                      </a:lnTo>
                      <a:lnTo>
                        <a:pt x="4279" y="4571"/>
                      </a:lnTo>
                      <a:lnTo>
                        <a:pt x="4253" y="4581"/>
                      </a:lnTo>
                      <a:lnTo>
                        <a:pt x="4239" y="4578"/>
                      </a:lnTo>
                      <a:lnTo>
                        <a:pt x="4197" y="4540"/>
                      </a:lnTo>
                      <a:lnTo>
                        <a:pt x="4155" y="4506"/>
                      </a:lnTo>
                      <a:lnTo>
                        <a:pt x="4113" y="4472"/>
                      </a:lnTo>
                      <a:lnTo>
                        <a:pt x="4081" y="4429"/>
                      </a:lnTo>
                      <a:lnTo>
                        <a:pt x="4135" y="4545"/>
                      </a:lnTo>
                      <a:lnTo>
                        <a:pt x="4189" y="4617"/>
                      </a:lnTo>
                      <a:lnTo>
                        <a:pt x="4204" y="4654"/>
                      </a:lnTo>
                      <a:lnTo>
                        <a:pt x="4201" y="4672"/>
                      </a:lnTo>
                      <a:lnTo>
                        <a:pt x="4192" y="4692"/>
                      </a:lnTo>
                      <a:lnTo>
                        <a:pt x="4173" y="4700"/>
                      </a:lnTo>
                      <a:lnTo>
                        <a:pt x="4155" y="4694"/>
                      </a:lnTo>
                      <a:lnTo>
                        <a:pt x="4117" y="4665"/>
                      </a:lnTo>
                      <a:lnTo>
                        <a:pt x="4074" y="4621"/>
                      </a:lnTo>
                      <a:lnTo>
                        <a:pt x="4039" y="4571"/>
                      </a:lnTo>
                      <a:lnTo>
                        <a:pt x="4006" y="4520"/>
                      </a:lnTo>
                      <a:lnTo>
                        <a:pt x="3969" y="4474"/>
                      </a:lnTo>
                      <a:lnTo>
                        <a:pt x="4007" y="4566"/>
                      </a:lnTo>
                      <a:lnTo>
                        <a:pt x="4034" y="4649"/>
                      </a:lnTo>
                      <a:lnTo>
                        <a:pt x="4042" y="4711"/>
                      </a:lnTo>
                      <a:lnTo>
                        <a:pt x="4038" y="4730"/>
                      </a:lnTo>
                      <a:lnTo>
                        <a:pt x="4028" y="4741"/>
                      </a:lnTo>
                      <a:lnTo>
                        <a:pt x="4005" y="4741"/>
                      </a:lnTo>
                      <a:lnTo>
                        <a:pt x="3985" y="4732"/>
                      </a:lnTo>
                      <a:lnTo>
                        <a:pt x="3938" y="4657"/>
                      </a:lnTo>
                      <a:lnTo>
                        <a:pt x="3854" y="4484"/>
                      </a:lnTo>
                      <a:lnTo>
                        <a:pt x="3867" y="4587"/>
                      </a:lnTo>
                      <a:lnTo>
                        <a:pt x="3869" y="4638"/>
                      </a:lnTo>
                      <a:lnTo>
                        <a:pt x="3862" y="4687"/>
                      </a:lnTo>
                      <a:lnTo>
                        <a:pt x="3847" y="4704"/>
                      </a:lnTo>
                      <a:lnTo>
                        <a:pt x="3830" y="4700"/>
                      </a:lnTo>
                      <a:lnTo>
                        <a:pt x="3811" y="4680"/>
                      </a:lnTo>
                      <a:lnTo>
                        <a:pt x="3800" y="4660"/>
                      </a:lnTo>
                      <a:lnTo>
                        <a:pt x="3726" y="4397"/>
                      </a:lnTo>
                      <a:lnTo>
                        <a:pt x="3703" y="4335"/>
                      </a:lnTo>
                      <a:lnTo>
                        <a:pt x="3674" y="4272"/>
                      </a:lnTo>
                      <a:lnTo>
                        <a:pt x="3574" y="4071"/>
                      </a:lnTo>
                      <a:lnTo>
                        <a:pt x="3519" y="4010"/>
                      </a:lnTo>
                      <a:lnTo>
                        <a:pt x="3482" y="3979"/>
                      </a:lnTo>
                      <a:lnTo>
                        <a:pt x="3349" y="3829"/>
                      </a:lnTo>
                      <a:lnTo>
                        <a:pt x="3254" y="3702"/>
                      </a:lnTo>
                      <a:lnTo>
                        <a:pt x="3036" y="3339"/>
                      </a:lnTo>
                      <a:lnTo>
                        <a:pt x="3003" y="3297"/>
                      </a:lnTo>
                      <a:lnTo>
                        <a:pt x="2975" y="3253"/>
                      </a:lnTo>
                      <a:lnTo>
                        <a:pt x="2927" y="3068"/>
                      </a:lnTo>
                      <a:lnTo>
                        <a:pt x="2884" y="2882"/>
                      </a:lnTo>
                      <a:lnTo>
                        <a:pt x="2872" y="2998"/>
                      </a:lnTo>
                      <a:lnTo>
                        <a:pt x="2846" y="3147"/>
                      </a:lnTo>
                      <a:lnTo>
                        <a:pt x="2798" y="3407"/>
                      </a:lnTo>
                      <a:lnTo>
                        <a:pt x="2795" y="3492"/>
                      </a:lnTo>
                      <a:lnTo>
                        <a:pt x="2803" y="3574"/>
                      </a:lnTo>
                      <a:lnTo>
                        <a:pt x="2838" y="3723"/>
                      </a:lnTo>
                      <a:lnTo>
                        <a:pt x="2874" y="3855"/>
                      </a:lnTo>
                      <a:lnTo>
                        <a:pt x="2883" y="3916"/>
                      </a:lnTo>
                      <a:lnTo>
                        <a:pt x="2879" y="3972"/>
                      </a:lnTo>
                      <a:lnTo>
                        <a:pt x="2877" y="4029"/>
                      </a:lnTo>
                      <a:lnTo>
                        <a:pt x="2890" y="4079"/>
                      </a:lnTo>
                      <a:lnTo>
                        <a:pt x="2906" y="4128"/>
                      </a:lnTo>
                      <a:lnTo>
                        <a:pt x="2921" y="4186"/>
                      </a:lnTo>
                      <a:lnTo>
                        <a:pt x="2948" y="4416"/>
                      </a:lnTo>
                      <a:lnTo>
                        <a:pt x="2968" y="4647"/>
                      </a:lnTo>
                      <a:lnTo>
                        <a:pt x="2970" y="4846"/>
                      </a:lnTo>
                      <a:lnTo>
                        <a:pt x="2970" y="5045"/>
                      </a:lnTo>
                      <a:lnTo>
                        <a:pt x="2957" y="5165"/>
                      </a:lnTo>
                      <a:lnTo>
                        <a:pt x="2925" y="5366"/>
                      </a:lnTo>
                      <a:lnTo>
                        <a:pt x="2836" y="5744"/>
                      </a:lnTo>
                      <a:lnTo>
                        <a:pt x="2798" y="5956"/>
                      </a:lnTo>
                      <a:lnTo>
                        <a:pt x="2756" y="6194"/>
                      </a:lnTo>
                      <a:lnTo>
                        <a:pt x="2727" y="6327"/>
                      </a:lnTo>
                      <a:lnTo>
                        <a:pt x="2712" y="6455"/>
                      </a:lnTo>
                      <a:lnTo>
                        <a:pt x="2701" y="6714"/>
                      </a:lnTo>
                      <a:lnTo>
                        <a:pt x="2696" y="6893"/>
                      </a:lnTo>
                      <a:lnTo>
                        <a:pt x="2680" y="7071"/>
                      </a:lnTo>
                      <a:lnTo>
                        <a:pt x="2642" y="7273"/>
                      </a:lnTo>
                      <a:lnTo>
                        <a:pt x="2594" y="7476"/>
                      </a:lnTo>
                      <a:lnTo>
                        <a:pt x="2507" y="7721"/>
                      </a:lnTo>
                      <a:lnTo>
                        <a:pt x="2468" y="7841"/>
                      </a:lnTo>
                      <a:lnTo>
                        <a:pt x="2452" y="7896"/>
                      </a:lnTo>
                      <a:lnTo>
                        <a:pt x="2458" y="7956"/>
                      </a:lnTo>
                      <a:lnTo>
                        <a:pt x="2463" y="8029"/>
                      </a:lnTo>
                      <a:lnTo>
                        <a:pt x="2478" y="8102"/>
                      </a:lnTo>
                      <a:lnTo>
                        <a:pt x="2497" y="8135"/>
                      </a:lnTo>
                      <a:lnTo>
                        <a:pt x="2513" y="8170"/>
                      </a:lnTo>
                      <a:lnTo>
                        <a:pt x="2524" y="8214"/>
                      </a:lnTo>
                      <a:lnTo>
                        <a:pt x="2530" y="8232"/>
                      </a:lnTo>
                      <a:lnTo>
                        <a:pt x="2544" y="8248"/>
                      </a:lnTo>
                      <a:lnTo>
                        <a:pt x="2556" y="8269"/>
                      </a:lnTo>
                      <a:lnTo>
                        <a:pt x="2567" y="8292"/>
                      </a:lnTo>
                      <a:lnTo>
                        <a:pt x="2601" y="8322"/>
                      </a:lnTo>
                      <a:lnTo>
                        <a:pt x="2624" y="8361"/>
                      </a:lnTo>
                      <a:lnTo>
                        <a:pt x="2635" y="8403"/>
                      </a:lnTo>
                      <a:lnTo>
                        <a:pt x="2630" y="8445"/>
                      </a:lnTo>
                      <a:lnTo>
                        <a:pt x="2606" y="8473"/>
                      </a:lnTo>
                      <a:lnTo>
                        <a:pt x="2567" y="8487"/>
                      </a:lnTo>
                      <a:lnTo>
                        <a:pt x="2554" y="8506"/>
                      </a:lnTo>
                      <a:lnTo>
                        <a:pt x="2524" y="8518"/>
                      </a:lnTo>
                      <a:lnTo>
                        <a:pt x="2496" y="8532"/>
                      </a:lnTo>
                      <a:lnTo>
                        <a:pt x="2480" y="8544"/>
                      </a:lnTo>
                      <a:lnTo>
                        <a:pt x="2465" y="8556"/>
                      </a:lnTo>
                      <a:lnTo>
                        <a:pt x="2437" y="8569"/>
                      </a:lnTo>
                      <a:lnTo>
                        <a:pt x="2415" y="8586"/>
                      </a:lnTo>
                      <a:lnTo>
                        <a:pt x="2392" y="8603"/>
                      </a:lnTo>
                      <a:lnTo>
                        <a:pt x="2366" y="8617"/>
                      </a:lnTo>
                      <a:lnTo>
                        <a:pt x="2314" y="8622"/>
                      </a:lnTo>
                      <a:lnTo>
                        <a:pt x="2271" y="8610"/>
                      </a:lnTo>
                      <a:lnTo>
                        <a:pt x="2217" y="8558"/>
                      </a:lnTo>
                      <a:lnTo>
                        <a:pt x="2181" y="8501"/>
                      </a:lnTo>
                      <a:lnTo>
                        <a:pt x="2159" y="8437"/>
                      </a:lnTo>
                      <a:lnTo>
                        <a:pt x="2148" y="8368"/>
                      </a:lnTo>
                      <a:lnTo>
                        <a:pt x="2145" y="8225"/>
                      </a:lnTo>
                      <a:lnTo>
                        <a:pt x="2145" y="8086"/>
                      </a:lnTo>
                      <a:lnTo>
                        <a:pt x="2133" y="7982"/>
                      </a:lnTo>
                      <a:lnTo>
                        <a:pt x="2129" y="7942"/>
                      </a:lnTo>
                      <a:lnTo>
                        <a:pt x="2133" y="7902"/>
                      </a:lnTo>
                      <a:lnTo>
                        <a:pt x="2158" y="7843"/>
                      </a:lnTo>
                      <a:lnTo>
                        <a:pt x="2179" y="7760"/>
                      </a:lnTo>
                      <a:lnTo>
                        <a:pt x="2182" y="7677"/>
                      </a:lnTo>
                      <a:lnTo>
                        <a:pt x="2179" y="7506"/>
                      </a:lnTo>
                      <a:lnTo>
                        <a:pt x="2171" y="7354"/>
                      </a:lnTo>
                      <a:lnTo>
                        <a:pt x="2151" y="7203"/>
                      </a:lnTo>
                      <a:lnTo>
                        <a:pt x="2150" y="7114"/>
                      </a:lnTo>
                      <a:lnTo>
                        <a:pt x="2154" y="7020"/>
                      </a:lnTo>
                      <a:lnTo>
                        <a:pt x="2165" y="6910"/>
                      </a:lnTo>
                      <a:lnTo>
                        <a:pt x="2188" y="6794"/>
                      </a:lnTo>
                      <a:lnTo>
                        <a:pt x="2213" y="6638"/>
                      </a:lnTo>
                      <a:lnTo>
                        <a:pt x="2230" y="6504"/>
                      </a:lnTo>
                      <a:lnTo>
                        <a:pt x="2235" y="6384"/>
                      </a:lnTo>
                      <a:lnTo>
                        <a:pt x="2227" y="6229"/>
                      </a:lnTo>
                      <a:lnTo>
                        <a:pt x="2207" y="6069"/>
                      </a:lnTo>
                      <a:lnTo>
                        <a:pt x="2189" y="5965"/>
                      </a:lnTo>
                      <a:lnTo>
                        <a:pt x="2180" y="5866"/>
                      </a:lnTo>
                      <a:lnTo>
                        <a:pt x="2150" y="5398"/>
                      </a:lnTo>
                      <a:lnTo>
                        <a:pt x="2139" y="5122"/>
                      </a:lnTo>
                      <a:lnTo>
                        <a:pt x="2140" y="4967"/>
                      </a:lnTo>
                      <a:lnTo>
                        <a:pt x="2082" y="5613"/>
                      </a:lnTo>
                      <a:lnTo>
                        <a:pt x="2029" y="5922"/>
                      </a:lnTo>
                      <a:lnTo>
                        <a:pt x="1982" y="6230"/>
                      </a:lnTo>
                      <a:lnTo>
                        <a:pt x="1947" y="6461"/>
                      </a:lnTo>
                      <a:lnTo>
                        <a:pt x="1946" y="6572"/>
                      </a:lnTo>
                      <a:lnTo>
                        <a:pt x="1965" y="6695"/>
                      </a:lnTo>
                      <a:lnTo>
                        <a:pt x="1982" y="6861"/>
                      </a:lnTo>
                      <a:lnTo>
                        <a:pt x="1966" y="7255"/>
                      </a:lnTo>
                      <a:lnTo>
                        <a:pt x="1950" y="7497"/>
                      </a:lnTo>
                      <a:lnTo>
                        <a:pt x="1945" y="7665"/>
                      </a:lnTo>
                      <a:lnTo>
                        <a:pt x="1950" y="7749"/>
                      </a:lnTo>
                      <a:lnTo>
                        <a:pt x="1968" y="7832"/>
                      </a:lnTo>
                      <a:lnTo>
                        <a:pt x="1995" y="7891"/>
                      </a:lnTo>
                      <a:lnTo>
                        <a:pt x="1999" y="7930"/>
                      </a:lnTo>
                      <a:lnTo>
                        <a:pt x="1995" y="7971"/>
                      </a:lnTo>
                      <a:lnTo>
                        <a:pt x="1982" y="8074"/>
                      </a:lnTo>
                      <a:lnTo>
                        <a:pt x="1984" y="8214"/>
                      </a:lnTo>
                      <a:lnTo>
                        <a:pt x="1980" y="8358"/>
                      </a:lnTo>
                      <a:lnTo>
                        <a:pt x="1968" y="8426"/>
                      </a:lnTo>
                      <a:lnTo>
                        <a:pt x="1946" y="8489"/>
                      </a:lnTo>
                      <a:lnTo>
                        <a:pt x="1910" y="8548"/>
                      </a:lnTo>
                      <a:lnTo>
                        <a:pt x="1855" y="8599"/>
                      </a:lnTo>
                      <a:lnTo>
                        <a:pt x="1814" y="8611"/>
                      </a:lnTo>
                      <a:lnTo>
                        <a:pt x="1763" y="8606"/>
                      </a:lnTo>
                      <a:lnTo>
                        <a:pt x="1736" y="8593"/>
                      </a:lnTo>
                      <a:lnTo>
                        <a:pt x="1712" y="8576"/>
                      </a:lnTo>
                      <a:lnTo>
                        <a:pt x="1690" y="8557"/>
                      </a:lnTo>
                      <a:lnTo>
                        <a:pt x="1663" y="8544"/>
                      </a:lnTo>
                      <a:lnTo>
                        <a:pt x="1648" y="8535"/>
                      </a:lnTo>
                      <a:lnTo>
                        <a:pt x="1633" y="8521"/>
                      </a:lnTo>
                      <a:lnTo>
                        <a:pt x="1604" y="8508"/>
                      </a:lnTo>
                      <a:lnTo>
                        <a:pt x="1573" y="8495"/>
                      </a:lnTo>
                      <a:lnTo>
                        <a:pt x="1560" y="8476"/>
                      </a:lnTo>
                      <a:lnTo>
                        <a:pt x="1522" y="8461"/>
                      </a:lnTo>
                      <a:lnTo>
                        <a:pt x="1496" y="8434"/>
                      </a:lnTo>
                      <a:lnTo>
                        <a:pt x="1493" y="8391"/>
                      </a:lnTo>
                      <a:lnTo>
                        <a:pt x="1504" y="8350"/>
                      </a:lnTo>
                      <a:lnTo>
                        <a:pt x="1528" y="8313"/>
                      </a:lnTo>
                      <a:lnTo>
                        <a:pt x="1560" y="8282"/>
                      </a:lnTo>
                      <a:lnTo>
                        <a:pt x="1572" y="8260"/>
                      </a:lnTo>
                      <a:lnTo>
                        <a:pt x="1584" y="8238"/>
                      </a:lnTo>
                      <a:lnTo>
                        <a:pt x="1597" y="8221"/>
                      </a:lnTo>
                      <a:lnTo>
                        <a:pt x="1604" y="8203"/>
                      </a:lnTo>
                      <a:lnTo>
                        <a:pt x="1614" y="8161"/>
                      </a:lnTo>
                      <a:lnTo>
                        <a:pt x="1632" y="8124"/>
                      </a:lnTo>
                      <a:lnTo>
                        <a:pt x="1649" y="8092"/>
                      </a:lnTo>
                      <a:lnTo>
                        <a:pt x="1664" y="8018"/>
                      </a:lnTo>
                      <a:lnTo>
                        <a:pt x="1670" y="7944"/>
                      </a:lnTo>
                      <a:lnTo>
                        <a:pt x="1675" y="7885"/>
                      </a:lnTo>
                      <a:lnTo>
                        <a:pt x="1660" y="7830"/>
                      </a:lnTo>
                      <a:lnTo>
                        <a:pt x="1619" y="7709"/>
                      </a:lnTo>
                      <a:lnTo>
                        <a:pt x="1573" y="7588"/>
                      </a:lnTo>
                      <a:close/>
                    </a:path>
                  </a:pathLst>
                </a:custGeom>
                <a:grpFill/>
                <a:ln w="7938">
                  <a:solidFill>
                    <a:schemeClr val="tx1">
                      <a:lumMod val="95000"/>
                      <a:lumOff val="5000"/>
                    </a:schemeClr>
                  </a:solidFill>
                  <a:prstDash val="solid"/>
                  <a:round/>
                  <a:headEnd/>
                  <a:tailEnd/>
                </a:ln>
              </p:spPr>
              <p:txBody>
                <a:bodyPr/>
                <a:lstStyle/>
                <a:p>
                  <a:endParaRPr lang="en-GB"/>
                </a:p>
              </p:txBody>
            </p:sp>
            <p:sp>
              <p:nvSpPr>
                <p:cNvPr id="431" name="Line 803"/>
                <p:cNvSpPr>
                  <a:spLocks noChangeShapeType="1"/>
                </p:cNvSpPr>
                <p:nvPr/>
              </p:nvSpPr>
              <p:spPr bwMode="auto">
                <a:xfrm>
                  <a:off x="2851" y="2321"/>
                  <a:ext cx="10" cy="167"/>
                </a:xfrm>
                <a:prstGeom prst="line">
                  <a:avLst/>
                </a:prstGeom>
                <a:grpFill/>
                <a:ln w="7938">
                  <a:solidFill>
                    <a:schemeClr val="tx1">
                      <a:lumMod val="95000"/>
                      <a:lumOff val="5000"/>
                    </a:schemeClr>
                  </a:solidFill>
                  <a:prstDash val="solid"/>
                  <a:round/>
                  <a:headEnd/>
                  <a:tailEnd/>
                </a:ln>
                <a:extLst/>
              </p:spPr>
              <p:txBody>
                <a:bodyPr/>
                <a:lstStyle/>
                <a:p>
                  <a:endParaRPr lang="en-GB"/>
                </a:p>
              </p:txBody>
            </p:sp>
            <p:sp>
              <p:nvSpPr>
                <p:cNvPr id="432" name="Line 804"/>
                <p:cNvSpPr>
                  <a:spLocks noChangeShapeType="1"/>
                </p:cNvSpPr>
                <p:nvPr/>
              </p:nvSpPr>
              <p:spPr bwMode="auto">
                <a:xfrm>
                  <a:off x="3231" y="1208"/>
                  <a:ext cx="2" cy="237"/>
                </a:xfrm>
                <a:prstGeom prst="line">
                  <a:avLst/>
                </a:prstGeom>
                <a:grpFill/>
                <a:ln w="7938">
                  <a:solidFill>
                    <a:schemeClr val="tx1">
                      <a:lumMod val="95000"/>
                      <a:lumOff val="5000"/>
                    </a:schemeClr>
                  </a:solidFill>
                  <a:prstDash val="solid"/>
                  <a:round/>
                  <a:headEnd/>
                  <a:tailEnd/>
                </a:ln>
                <a:extLst/>
              </p:spPr>
              <p:txBody>
                <a:bodyPr/>
                <a:lstStyle/>
                <a:p>
                  <a:endParaRPr lang="en-GB"/>
                </a:p>
              </p:txBody>
            </p:sp>
            <p:sp>
              <p:nvSpPr>
                <p:cNvPr id="433" name="Line 805"/>
                <p:cNvSpPr>
                  <a:spLocks noChangeShapeType="1"/>
                </p:cNvSpPr>
                <p:nvPr/>
              </p:nvSpPr>
              <p:spPr bwMode="auto">
                <a:xfrm flipH="1">
                  <a:off x="2493" y="1220"/>
                  <a:ext cx="16" cy="145"/>
                </a:xfrm>
                <a:prstGeom prst="line">
                  <a:avLst/>
                </a:prstGeom>
                <a:grpFill/>
                <a:ln w="7938">
                  <a:solidFill>
                    <a:schemeClr val="tx1">
                      <a:lumMod val="95000"/>
                      <a:lumOff val="5000"/>
                    </a:schemeClr>
                  </a:solidFill>
                  <a:prstDash val="solid"/>
                  <a:round/>
                  <a:headEnd/>
                  <a:tailEnd/>
                </a:ln>
                <a:extLst/>
              </p:spPr>
              <p:txBody>
                <a:bodyPr/>
                <a:lstStyle/>
                <a:p>
                  <a:endParaRPr lang="en-GB"/>
                </a:p>
              </p:txBody>
            </p:sp>
          </p:grpSp>
        </p:grpSp>
        <p:grpSp>
          <p:nvGrpSpPr>
            <p:cNvPr id="240" name="组合 9"/>
            <p:cNvGrpSpPr/>
            <p:nvPr/>
          </p:nvGrpSpPr>
          <p:grpSpPr>
            <a:xfrm>
              <a:off x="580277" y="1984623"/>
              <a:ext cx="2532063" cy="3201988"/>
              <a:chOff x="179833" y="1984623"/>
              <a:chExt cx="2532063" cy="3201988"/>
            </a:xfrm>
          </p:grpSpPr>
          <p:sp>
            <p:nvSpPr>
              <p:cNvPr id="257" name="Freeform 782"/>
              <p:cNvSpPr>
                <a:spLocks noChangeAspect="1"/>
              </p:cNvSpPr>
              <p:nvPr/>
            </p:nvSpPr>
            <p:spPr bwMode="auto">
              <a:xfrm>
                <a:off x="1980058" y="4721473"/>
                <a:ext cx="731838" cy="458788"/>
              </a:xfrm>
              <a:custGeom>
                <a:avLst/>
                <a:gdLst>
                  <a:gd name="T0" fmla="*/ 2147483647 w 4432"/>
                  <a:gd name="T1" fmla="*/ 650045743 h 2776"/>
                  <a:gd name="T2" fmla="*/ 2147483647 w 4432"/>
                  <a:gd name="T3" fmla="*/ 108327350 h 2776"/>
                  <a:gd name="T4" fmla="*/ 2147483647 w 4432"/>
                  <a:gd name="T5" fmla="*/ 361145651 h 2776"/>
                  <a:gd name="T6" fmla="*/ 2147483647 w 4432"/>
                  <a:gd name="T7" fmla="*/ 1336200548 h 2776"/>
                  <a:gd name="T8" fmla="*/ 2147483647 w 4432"/>
                  <a:gd name="T9" fmla="*/ 2147483647 h 2776"/>
                  <a:gd name="T10" fmla="*/ 2147483647 w 4432"/>
                  <a:gd name="T11" fmla="*/ 2147483647 h 2776"/>
                  <a:gd name="T12" fmla="*/ 2147483647 w 4432"/>
                  <a:gd name="T13" fmla="*/ 2147483647 h 2776"/>
                  <a:gd name="T14" fmla="*/ 2147483647 w 4432"/>
                  <a:gd name="T15" fmla="*/ 2147483647 h 2776"/>
                  <a:gd name="T16" fmla="*/ 2147483647 w 4432"/>
                  <a:gd name="T17" fmla="*/ 2147483647 h 2776"/>
                  <a:gd name="T18" fmla="*/ 2147483647 w 4432"/>
                  <a:gd name="T19" fmla="*/ 2147483647 h 2776"/>
                  <a:gd name="T20" fmla="*/ 2147483647 w 4432"/>
                  <a:gd name="T21" fmla="*/ 2147483647 h 2776"/>
                  <a:gd name="T22" fmla="*/ 2147483647 w 4432"/>
                  <a:gd name="T23" fmla="*/ 2147483647 h 2776"/>
                  <a:gd name="T24" fmla="*/ 2147483647 w 4432"/>
                  <a:gd name="T25" fmla="*/ 2147483647 h 2776"/>
                  <a:gd name="T26" fmla="*/ 2147483647 w 4432"/>
                  <a:gd name="T27" fmla="*/ 2147483647 h 2776"/>
                  <a:gd name="T28" fmla="*/ 2147483647 w 4432"/>
                  <a:gd name="T29" fmla="*/ 2147483647 h 2776"/>
                  <a:gd name="T30" fmla="*/ 2147483647 w 4432"/>
                  <a:gd name="T31" fmla="*/ 2147483647 h 2776"/>
                  <a:gd name="T32" fmla="*/ 2147483647 w 4432"/>
                  <a:gd name="T33" fmla="*/ 2147483647 h 2776"/>
                  <a:gd name="T34" fmla="*/ 2147483647 w 4432"/>
                  <a:gd name="T35" fmla="*/ 2147483647 h 2776"/>
                  <a:gd name="T36" fmla="*/ 2147483647 w 4432"/>
                  <a:gd name="T37" fmla="*/ 2147483647 h 2776"/>
                  <a:gd name="T38" fmla="*/ 2147483647 w 4432"/>
                  <a:gd name="T39" fmla="*/ 2147483647 h 2776"/>
                  <a:gd name="T40" fmla="*/ 2147483647 w 4432"/>
                  <a:gd name="T41" fmla="*/ 2147483647 h 2776"/>
                  <a:gd name="T42" fmla="*/ 2147483647 w 4432"/>
                  <a:gd name="T43" fmla="*/ 2147483647 h 2776"/>
                  <a:gd name="T44" fmla="*/ 2147483647 w 4432"/>
                  <a:gd name="T45" fmla="*/ 2147483647 h 2776"/>
                  <a:gd name="T46" fmla="*/ 2147483647 w 4432"/>
                  <a:gd name="T47" fmla="*/ 2147483647 h 2776"/>
                  <a:gd name="T48" fmla="*/ 2147483647 w 4432"/>
                  <a:gd name="T49" fmla="*/ 2147483647 h 2776"/>
                  <a:gd name="T50" fmla="*/ 2147483647 w 4432"/>
                  <a:gd name="T51" fmla="*/ 2147483647 h 2776"/>
                  <a:gd name="T52" fmla="*/ 2147483647 w 4432"/>
                  <a:gd name="T53" fmla="*/ 2147483647 h 2776"/>
                  <a:gd name="T54" fmla="*/ 2147483647 w 4432"/>
                  <a:gd name="T55" fmla="*/ 2147483647 h 2776"/>
                  <a:gd name="T56" fmla="*/ 2147483647 w 4432"/>
                  <a:gd name="T57" fmla="*/ 2147483647 h 2776"/>
                  <a:gd name="T58" fmla="*/ 2147483647 w 4432"/>
                  <a:gd name="T59" fmla="*/ 2147483647 h 2776"/>
                  <a:gd name="T60" fmla="*/ 2147483647 w 4432"/>
                  <a:gd name="T61" fmla="*/ 2147483647 h 2776"/>
                  <a:gd name="T62" fmla="*/ 2147483647 w 4432"/>
                  <a:gd name="T63" fmla="*/ 2147483647 h 2776"/>
                  <a:gd name="T64" fmla="*/ 2147483647 w 4432"/>
                  <a:gd name="T65" fmla="*/ 2147483647 h 2776"/>
                  <a:gd name="T66" fmla="*/ 2147483647 w 4432"/>
                  <a:gd name="T67" fmla="*/ 2147483647 h 2776"/>
                  <a:gd name="T68" fmla="*/ 2147483647 w 4432"/>
                  <a:gd name="T69" fmla="*/ 2147483647 h 2776"/>
                  <a:gd name="T70" fmla="*/ 2147483647 w 4432"/>
                  <a:gd name="T71" fmla="*/ 2147483647 h 2776"/>
                  <a:gd name="T72" fmla="*/ 2147483647 w 4432"/>
                  <a:gd name="T73" fmla="*/ 2147483647 h 2776"/>
                  <a:gd name="T74" fmla="*/ 2125128754 w 4432"/>
                  <a:gd name="T75" fmla="*/ 2147483647 h 2776"/>
                  <a:gd name="T76" fmla="*/ 2147483647 w 4432"/>
                  <a:gd name="T77" fmla="*/ 2147483647 h 2776"/>
                  <a:gd name="T78" fmla="*/ 792420877 w 4432"/>
                  <a:gd name="T79" fmla="*/ 2147483647 h 2776"/>
                  <a:gd name="T80" fmla="*/ 252133878 w 4432"/>
                  <a:gd name="T81" fmla="*/ 2147483647 h 2776"/>
                  <a:gd name="T82" fmla="*/ 1620860833 w 4432"/>
                  <a:gd name="T83" fmla="*/ 2147483647 h 2776"/>
                  <a:gd name="T84" fmla="*/ 2147483647 w 4432"/>
                  <a:gd name="T85" fmla="*/ 2147483647 h 2776"/>
                  <a:gd name="T86" fmla="*/ 2147483647 w 4432"/>
                  <a:gd name="T87" fmla="*/ 2147483647 h 2776"/>
                  <a:gd name="T88" fmla="*/ 2147483647 w 4432"/>
                  <a:gd name="T89" fmla="*/ 2147483647 h 2776"/>
                  <a:gd name="T90" fmla="*/ 2147483647 w 4432"/>
                  <a:gd name="T91" fmla="*/ 2147483647 h 2776"/>
                  <a:gd name="T92" fmla="*/ 2147483647 w 4432"/>
                  <a:gd name="T93" fmla="*/ 2147483647 h 2776"/>
                  <a:gd name="T94" fmla="*/ 2147483647 w 4432"/>
                  <a:gd name="T95" fmla="*/ 1047300456 h 2776"/>
                  <a:gd name="T96" fmla="*/ 2147483647 w 4432"/>
                  <a:gd name="T97" fmla="*/ 541691124 h 2776"/>
                  <a:gd name="T98" fmla="*/ 2147483647 w 4432"/>
                  <a:gd name="T99" fmla="*/ 433363774 h 27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2" h="2776">
                    <a:moveTo>
                      <a:pt x="3032" y="96"/>
                    </a:moveTo>
                    <a:cubicBezTo>
                      <a:pt x="3051" y="211"/>
                      <a:pt x="3111" y="158"/>
                      <a:pt x="3248" y="152"/>
                    </a:cubicBezTo>
                    <a:cubicBezTo>
                      <a:pt x="3264" y="149"/>
                      <a:pt x="3280" y="148"/>
                      <a:pt x="3296" y="144"/>
                    </a:cubicBezTo>
                    <a:cubicBezTo>
                      <a:pt x="3312" y="140"/>
                      <a:pt x="3344" y="128"/>
                      <a:pt x="3344" y="128"/>
                    </a:cubicBezTo>
                    <a:cubicBezTo>
                      <a:pt x="3380" y="74"/>
                      <a:pt x="3338" y="127"/>
                      <a:pt x="3384" y="96"/>
                    </a:cubicBezTo>
                    <a:cubicBezTo>
                      <a:pt x="3415" y="75"/>
                      <a:pt x="3420" y="42"/>
                      <a:pt x="3456" y="24"/>
                    </a:cubicBezTo>
                    <a:cubicBezTo>
                      <a:pt x="3487" y="8"/>
                      <a:pt x="3527" y="11"/>
                      <a:pt x="3560" y="0"/>
                    </a:cubicBezTo>
                    <a:cubicBezTo>
                      <a:pt x="3675" y="23"/>
                      <a:pt x="3795" y="12"/>
                      <a:pt x="3912" y="24"/>
                    </a:cubicBezTo>
                    <a:cubicBezTo>
                      <a:pt x="3945" y="46"/>
                      <a:pt x="3982" y="61"/>
                      <a:pt x="4016" y="80"/>
                    </a:cubicBezTo>
                    <a:cubicBezTo>
                      <a:pt x="4033" y="89"/>
                      <a:pt x="4064" y="112"/>
                      <a:pt x="4064" y="112"/>
                    </a:cubicBezTo>
                    <a:cubicBezTo>
                      <a:pt x="4080" y="136"/>
                      <a:pt x="4103" y="157"/>
                      <a:pt x="4112" y="184"/>
                    </a:cubicBezTo>
                    <a:cubicBezTo>
                      <a:pt x="4126" y="226"/>
                      <a:pt x="4139" y="271"/>
                      <a:pt x="4176" y="296"/>
                    </a:cubicBezTo>
                    <a:cubicBezTo>
                      <a:pt x="4196" y="326"/>
                      <a:pt x="4205" y="358"/>
                      <a:pt x="4216" y="392"/>
                    </a:cubicBezTo>
                    <a:cubicBezTo>
                      <a:pt x="4221" y="408"/>
                      <a:pt x="4232" y="440"/>
                      <a:pt x="4232" y="440"/>
                    </a:cubicBezTo>
                    <a:cubicBezTo>
                      <a:pt x="4219" y="606"/>
                      <a:pt x="4241" y="499"/>
                      <a:pt x="4184" y="584"/>
                    </a:cubicBezTo>
                    <a:cubicBezTo>
                      <a:pt x="4211" y="691"/>
                      <a:pt x="4265" y="978"/>
                      <a:pt x="4128" y="1024"/>
                    </a:cubicBezTo>
                    <a:cubicBezTo>
                      <a:pt x="4077" y="1075"/>
                      <a:pt x="4026" y="1090"/>
                      <a:pt x="3960" y="1112"/>
                    </a:cubicBezTo>
                    <a:cubicBezTo>
                      <a:pt x="3944" y="1117"/>
                      <a:pt x="3928" y="1123"/>
                      <a:pt x="3912" y="1128"/>
                    </a:cubicBezTo>
                    <a:cubicBezTo>
                      <a:pt x="3904" y="1131"/>
                      <a:pt x="3888" y="1136"/>
                      <a:pt x="3888" y="1136"/>
                    </a:cubicBezTo>
                    <a:cubicBezTo>
                      <a:pt x="3817" y="1130"/>
                      <a:pt x="3799" y="1132"/>
                      <a:pt x="3744" y="1104"/>
                    </a:cubicBezTo>
                    <a:cubicBezTo>
                      <a:pt x="3689" y="1031"/>
                      <a:pt x="3606" y="998"/>
                      <a:pt x="3520" y="976"/>
                    </a:cubicBezTo>
                    <a:cubicBezTo>
                      <a:pt x="3515" y="987"/>
                      <a:pt x="3506" y="996"/>
                      <a:pt x="3504" y="1008"/>
                    </a:cubicBezTo>
                    <a:cubicBezTo>
                      <a:pt x="3502" y="1021"/>
                      <a:pt x="3523" y="1088"/>
                      <a:pt x="3528" y="1104"/>
                    </a:cubicBezTo>
                    <a:cubicBezTo>
                      <a:pt x="3561" y="1215"/>
                      <a:pt x="3589" y="1313"/>
                      <a:pt x="3712" y="1344"/>
                    </a:cubicBezTo>
                    <a:cubicBezTo>
                      <a:pt x="3758" y="1390"/>
                      <a:pt x="3820" y="1417"/>
                      <a:pt x="3872" y="1456"/>
                    </a:cubicBezTo>
                    <a:cubicBezTo>
                      <a:pt x="3897" y="1475"/>
                      <a:pt x="3919" y="1501"/>
                      <a:pt x="3944" y="1520"/>
                    </a:cubicBezTo>
                    <a:cubicBezTo>
                      <a:pt x="3992" y="1558"/>
                      <a:pt x="4047" y="1587"/>
                      <a:pt x="4096" y="1624"/>
                    </a:cubicBezTo>
                    <a:cubicBezTo>
                      <a:pt x="4165" y="1676"/>
                      <a:pt x="4229" y="1740"/>
                      <a:pt x="4312" y="1768"/>
                    </a:cubicBezTo>
                    <a:cubicBezTo>
                      <a:pt x="4331" y="1825"/>
                      <a:pt x="4319" y="1802"/>
                      <a:pt x="4344" y="1840"/>
                    </a:cubicBezTo>
                    <a:cubicBezTo>
                      <a:pt x="4359" y="1901"/>
                      <a:pt x="4366" y="1961"/>
                      <a:pt x="4376" y="2024"/>
                    </a:cubicBezTo>
                    <a:cubicBezTo>
                      <a:pt x="4381" y="2056"/>
                      <a:pt x="4392" y="2120"/>
                      <a:pt x="4392" y="2120"/>
                    </a:cubicBezTo>
                    <a:cubicBezTo>
                      <a:pt x="4389" y="2240"/>
                      <a:pt x="4432" y="2217"/>
                      <a:pt x="4416" y="2336"/>
                    </a:cubicBezTo>
                    <a:cubicBezTo>
                      <a:pt x="4413" y="2358"/>
                      <a:pt x="4368" y="2520"/>
                      <a:pt x="4352" y="2536"/>
                    </a:cubicBezTo>
                    <a:cubicBezTo>
                      <a:pt x="4290" y="2598"/>
                      <a:pt x="4255" y="2599"/>
                      <a:pt x="4160" y="2608"/>
                    </a:cubicBezTo>
                    <a:cubicBezTo>
                      <a:pt x="4149" y="2603"/>
                      <a:pt x="4138" y="2598"/>
                      <a:pt x="4128" y="2592"/>
                    </a:cubicBezTo>
                    <a:cubicBezTo>
                      <a:pt x="4112" y="2582"/>
                      <a:pt x="4080" y="2560"/>
                      <a:pt x="4080" y="2560"/>
                    </a:cubicBezTo>
                    <a:cubicBezTo>
                      <a:pt x="4049" y="2513"/>
                      <a:pt x="4053" y="2517"/>
                      <a:pt x="4088" y="2464"/>
                    </a:cubicBezTo>
                    <a:cubicBezTo>
                      <a:pt x="4105" y="2441"/>
                      <a:pt x="4163" y="2448"/>
                      <a:pt x="4184" y="2424"/>
                    </a:cubicBezTo>
                    <a:cubicBezTo>
                      <a:pt x="4193" y="2405"/>
                      <a:pt x="4215" y="2340"/>
                      <a:pt x="4216" y="2320"/>
                    </a:cubicBezTo>
                    <a:cubicBezTo>
                      <a:pt x="4210" y="2312"/>
                      <a:pt x="4199" y="2310"/>
                      <a:pt x="4192" y="2304"/>
                    </a:cubicBezTo>
                    <a:cubicBezTo>
                      <a:pt x="4166" y="2283"/>
                      <a:pt x="4156" y="2259"/>
                      <a:pt x="4128" y="2240"/>
                    </a:cubicBezTo>
                    <a:cubicBezTo>
                      <a:pt x="4109" y="2183"/>
                      <a:pt x="4136" y="2252"/>
                      <a:pt x="4096" y="2192"/>
                    </a:cubicBezTo>
                    <a:cubicBezTo>
                      <a:pt x="4073" y="2157"/>
                      <a:pt x="4061" y="2111"/>
                      <a:pt x="4048" y="2072"/>
                    </a:cubicBezTo>
                    <a:cubicBezTo>
                      <a:pt x="4044" y="2061"/>
                      <a:pt x="3985" y="2040"/>
                      <a:pt x="3984" y="2040"/>
                    </a:cubicBezTo>
                    <a:cubicBezTo>
                      <a:pt x="3950" y="2025"/>
                      <a:pt x="3924" y="2003"/>
                      <a:pt x="3888" y="1992"/>
                    </a:cubicBezTo>
                    <a:cubicBezTo>
                      <a:pt x="3834" y="1976"/>
                      <a:pt x="3788" y="1968"/>
                      <a:pt x="3736" y="1944"/>
                    </a:cubicBezTo>
                    <a:cubicBezTo>
                      <a:pt x="3718" y="1936"/>
                      <a:pt x="3636" y="1904"/>
                      <a:pt x="3616" y="1888"/>
                    </a:cubicBezTo>
                    <a:cubicBezTo>
                      <a:pt x="3573" y="1853"/>
                      <a:pt x="3570" y="1833"/>
                      <a:pt x="3520" y="1816"/>
                    </a:cubicBezTo>
                    <a:cubicBezTo>
                      <a:pt x="3443" y="1739"/>
                      <a:pt x="3541" y="1830"/>
                      <a:pt x="3472" y="1784"/>
                    </a:cubicBezTo>
                    <a:cubicBezTo>
                      <a:pt x="3435" y="1759"/>
                      <a:pt x="3405" y="1727"/>
                      <a:pt x="3360" y="1712"/>
                    </a:cubicBezTo>
                    <a:cubicBezTo>
                      <a:pt x="3323" y="1684"/>
                      <a:pt x="3279" y="1639"/>
                      <a:pt x="3248" y="1616"/>
                    </a:cubicBezTo>
                    <a:cubicBezTo>
                      <a:pt x="3165" y="1570"/>
                      <a:pt x="3230" y="1594"/>
                      <a:pt x="3176" y="1576"/>
                    </a:cubicBezTo>
                    <a:cubicBezTo>
                      <a:pt x="3130" y="1645"/>
                      <a:pt x="3172" y="1573"/>
                      <a:pt x="3152" y="1752"/>
                    </a:cubicBezTo>
                    <a:cubicBezTo>
                      <a:pt x="3150" y="1774"/>
                      <a:pt x="3136" y="1816"/>
                      <a:pt x="3136" y="1816"/>
                    </a:cubicBezTo>
                    <a:cubicBezTo>
                      <a:pt x="3141" y="1960"/>
                      <a:pt x="3146" y="2103"/>
                      <a:pt x="3192" y="2240"/>
                    </a:cubicBezTo>
                    <a:cubicBezTo>
                      <a:pt x="3211" y="2335"/>
                      <a:pt x="3233" y="2352"/>
                      <a:pt x="3248" y="2384"/>
                    </a:cubicBezTo>
                    <a:cubicBezTo>
                      <a:pt x="3259" y="2400"/>
                      <a:pt x="3280" y="2432"/>
                      <a:pt x="3280" y="2432"/>
                    </a:cubicBezTo>
                    <a:cubicBezTo>
                      <a:pt x="3285" y="2511"/>
                      <a:pt x="3299" y="2647"/>
                      <a:pt x="3280" y="2720"/>
                    </a:cubicBezTo>
                    <a:cubicBezTo>
                      <a:pt x="3277" y="2733"/>
                      <a:pt x="3199" y="2747"/>
                      <a:pt x="3184" y="2752"/>
                    </a:cubicBezTo>
                    <a:cubicBezTo>
                      <a:pt x="3072" y="2749"/>
                      <a:pt x="2959" y="2761"/>
                      <a:pt x="2848" y="2744"/>
                    </a:cubicBezTo>
                    <a:cubicBezTo>
                      <a:pt x="2829" y="2741"/>
                      <a:pt x="2816" y="2696"/>
                      <a:pt x="2816" y="2696"/>
                    </a:cubicBezTo>
                    <a:cubicBezTo>
                      <a:pt x="2787" y="2579"/>
                      <a:pt x="2826" y="2537"/>
                      <a:pt x="2928" y="2512"/>
                    </a:cubicBezTo>
                    <a:cubicBezTo>
                      <a:pt x="2963" y="2459"/>
                      <a:pt x="2987" y="2429"/>
                      <a:pt x="2920" y="2384"/>
                    </a:cubicBezTo>
                    <a:cubicBezTo>
                      <a:pt x="2903" y="2344"/>
                      <a:pt x="2856" y="2319"/>
                      <a:pt x="2824" y="2272"/>
                    </a:cubicBezTo>
                    <a:cubicBezTo>
                      <a:pt x="2807" y="2205"/>
                      <a:pt x="2749" y="2167"/>
                      <a:pt x="2728" y="2104"/>
                    </a:cubicBezTo>
                    <a:cubicBezTo>
                      <a:pt x="2707" y="2057"/>
                      <a:pt x="2703" y="2039"/>
                      <a:pt x="2696" y="1992"/>
                    </a:cubicBezTo>
                    <a:cubicBezTo>
                      <a:pt x="2693" y="1936"/>
                      <a:pt x="2695" y="1880"/>
                      <a:pt x="2688" y="1824"/>
                    </a:cubicBezTo>
                    <a:cubicBezTo>
                      <a:pt x="2680" y="1777"/>
                      <a:pt x="2661" y="1756"/>
                      <a:pt x="2648" y="1712"/>
                    </a:cubicBezTo>
                    <a:cubicBezTo>
                      <a:pt x="2631" y="1662"/>
                      <a:pt x="2625" y="1610"/>
                      <a:pt x="2608" y="1560"/>
                    </a:cubicBezTo>
                    <a:cubicBezTo>
                      <a:pt x="2605" y="1509"/>
                      <a:pt x="2619" y="1455"/>
                      <a:pt x="2600" y="1408"/>
                    </a:cubicBezTo>
                    <a:cubicBezTo>
                      <a:pt x="2600" y="1408"/>
                      <a:pt x="2516" y="1436"/>
                      <a:pt x="2504" y="1440"/>
                    </a:cubicBezTo>
                    <a:cubicBezTo>
                      <a:pt x="2456" y="1456"/>
                      <a:pt x="2286" y="1460"/>
                      <a:pt x="2232" y="1464"/>
                    </a:cubicBezTo>
                    <a:cubicBezTo>
                      <a:pt x="2205" y="1469"/>
                      <a:pt x="2173" y="1463"/>
                      <a:pt x="2152" y="1480"/>
                    </a:cubicBezTo>
                    <a:cubicBezTo>
                      <a:pt x="2142" y="1489"/>
                      <a:pt x="2173" y="1496"/>
                      <a:pt x="2184" y="1504"/>
                    </a:cubicBezTo>
                    <a:cubicBezTo>
                      <a:pt x="2210" y="1523"/>
                      <a:pt x="2256" y="1568"/>
                      <a:pt x="2256" y="1568"/>
                    </a:cubicBezTo>
                    <a:cubicBezTo>
                      <a:pt x="2267" y="1602"/>
                      <a:pt x="2279" y="1623"/>
                      <a:pt x="2304" y="1648"/>
                    </a:cubicBezTo>
                    <a:cubicBezTo>
                      <a:pt x="2317" y="1701"/>
                      <a:pt x="2311" y="1756"/>
                      <a:pt x="2328" y="1808"/>
                    </a:cubicBezTo>
                    <a:cubicBezTo>
                      <a:pt x="2327" y="1853"/>
                      <a:pt x="2365" y="2098"/>
                      <a:pt x="2272" y="2160"/>
                    </a:cubicBezTo>
                    <a:cubicBezTo>
                      <a:pt x="2267" y="2168"/>
                      <a:pt x="2263" y="2177"/>
                      <a:pt x="2256" y="2184"/>
                    </a:cubicBezTo>
                    <a:cubicBezTo>
                      <a:pt x="2247" y="2193"/>
                      <a:pt x="2233" y="2198"/>
                      <a:pt x="2224" y="2208"/>
                    </a:cubicBezTo>
                    <a:cubicBezTo>
                      <a:pt x="2219" y="2214"/>
                      <a:pt x="2220" y="2225"/>
                      <a:pt x="2216" y="2232"/>
                    </a:cubicBezTo>
                    <a:cubicBezTo>
                      <a:pt x="2201" y="2257"/>
                      <a:pt x="2184" y="2280"/>
                      <a:pt x="2168" y="2304"/>
                    </a:cubicBezTo>
                    <a:cubicBezTo>
                      <a:pt x="2162" y="2313"/>
                      <a:pt x="2151" y="2319"/>
                      <a:pt x="2144" y="2328"/>
                    </a:cubicBezTo>
                    <a:cubicBezTo>
                      <a:pt x="2105" y="2379"/>
                      <a:pt x="2071" y="2427"/>
                      <a:pt x="2016" y="2464"/>
                    </a:cubicBezTo>
                    <a:cubicBezTo>
                      <a:pt x="2032" y="2467"/>
                      <a:pt x="2048" y="2470"/>
                      <a:pt x="2064" y="2472"/>
                    </a:cubicBezTo>
                    <a:cubicBezTo>
                      <a:pt x="2091" y="2475"/>
                      <a:pt x="2118" y="2476"/>
                      <a:pt x="2144" y="2480"/>
                    </a:cubicBezTo>
                    <a:cubicBezTo>
                      <a:pt x="2181" y="2486"/>
                      <a:pt x="2219" y="2503"/>
                      <a:pt x="2256" y="2512"/>
                    </a:cubicBezTo>
                    <a:cubicBezTo>
                      <a:pt x="2280" y="2528"/>
                      <a:pt x="2283" y="2525"/>
                      <a:pt x="2296" y="2552"/>
                    </a:cubicBezTo>
                    <a:cubicBezTo>
                      <a:pt x="2300" y="2560"/>
                      <a:pt x="2298" y="2570"/>
                      <a:pt x="2304" y="2576"/>
                    </a:cubicBezTo>
                    <a:cubicBezTo>
                      <a:pt x="2318" y="2590"/>
                      <a:pt x="2352" y="2608"/>
                      <a:pt x="2352" y="2608"/>
                    </a:cubicBezTo>
                    <a:cubicBezTo>
                      <a:pt x="2372" y="2648"/>
                      <a:pt x="2371" y="2660"/>
                      <a:pt x="2408" y="2688"/>
                    </a:cubicBezTo>
                    <a:cubicBezTo>
                      <a:pt x="2376" y="2712"/>
                      <a:pt x="2348" y="2718"/>
                      <a:pt x="2312" y="2736"/>
                    </a:cubicBezTo>
                    <a:cubicBezTo>
                      <a:pt x="2184" y="2727"/>
                      <a:pt x="2138" y="2714"/>
                      <a:pt x="2024" y="2680"/>
                    </a:cubicBezTo>
                    <a:cubicBezTo>
                      <a:pt x="1935" y="2673"/>
                      <a:pt x="1903" y="2708"/>
                      <a:pt x="1840" y="2712"/>
                    </a:cubicBezTo>
                    <a:cubicBezTo>
                      <a:pt x="1820" y="2771"/>
                      <a:pt x="1771" y="2738"/>
                      <a:pt x="1648" y="2704"/>
                    </a:cubicBezTo>
                    <a:cubicBezTo>
                      <a:pt x="1616" y="2695"/>
                      <a:pt x="1583" y="2598"/>
                      <a:pt x="1576" y="2568"/>
                    </a:cubicBezTo>
                    <a:cubicBezTo>
                      <a:pt x="1584" y="2247"/>
                      <a:pt x="1573" y="2336"/>
                      <a:pt x="1616" y="2144"/>
                    </a:cubicBezTo>
                    <a:cubicBezTo>
                      <a:pt x="1621" y="2120"/>
                      <a:pt x="1616" y="2091"/>
                      <a:pt x="1632" y="2072"/>
                    </a:cubicBezTo>
                    <a:cubicBezTo>
                      <a:pt x="1661" y="2037"/>
                      <a:pt x="1701" y="2024"/>
                      <a:pt x="1728" y="1984"/>
                    </a:cubicBezTo>
                    <a:cubicBezTo>
                      <a:pt x="1759" y="1947"/>
                      <a:pt x="1799" y="1875"/>
                      <a:pt x="1816" y="1848"/>
                    </a:cubicBezTo>
                    <a:cubicBezTo>
                      <a:pt x="1820" y="1839"/>
                      <a:pt x="1836" y="1833"/>
                      <a:pt x="1832" y="1824"/>
                    </a:cubicBezTo>
                    <a:cubicBezTo>
                      <a:pt x="1828" y="1813"/>
                      <a:pt x="1812" y="1810"/>
                      <a:pt x="1800" y="1808"/>
                    </a:cubicBezTo>
                    <a:cubicBezTo>
                      <a:pt x="1768" y="1802"/>
                      <a:pt x="1736" y="1803"/>
                      <a:pt x="1704" y="1800"/>
                    </a:cubicBezTo>
                    <a:cubicBezTo>
                      <a:pt x="1667" y="1788"/>
                      <a:pt x="1629" y="1780"/>
                      <a:pt x="1592" y="1768"/>
                    </a:cubicBezTo>
                    <a:cubicBezTo>
                      <a:pt x="1531" y="1776"/>
                      <a:pt x="1468" y="1778"/>
                      <a:pt x="1408" y="1792"/>
                    </a:cubicBezTo>
                    <a:cubicBezTo>
                      <a:pt x="1406" y="1792"/>
                      <a:pt x="1370" y="1851"/>
                      <a:pt x="1368" y="1856"/>
                    </a:cubicBezTo>
                    <a:cubicBezTo>
                      <a:pt x="1348" y="1899"/>
                      <a:pt x="1335" y="1952"/>
                      <a:pt x="1296" y="1984"/>
                    </a:cubicBezTo>
                    <a:cubicBezTo>
                      <a:pt x="1264" y="2021"/>
                      <a:pt x="1204" y="2056"/>
                      <a:pt x="1176" y="2080"/>
                    </a:cubicBezTo>
                    <a:cubicBezTo>
                      <a:pt x="1161" y="2097"/>
                      <a:pt x="1150" y="2123"/>
                      <a:pt x="1128" y="2128"/>
                    </a:cubicBezTo>
                    <a:cubicBezTo>
                      <a:pt x="1055" y="2146"/>
                      <a:pt x="1036" y="2167"/>
                      <a:pt x="952" y="2176"/>
                    </a:cubicBezTo>
                    <a:cubicBezTo>
                      <a:pt x="920" y="2184"/>
                      <a:pt x="886" y="2187"/>
                      <a:pt x="856" y="2200"/>
                    </a:cubicBezTo>
                    <a:cubicBezTo>
                      <a:pt x="841" y="2206"/>
                      <a:pt x="818" y="2222"/>
                      <a:pt x="800" y="2224"/>
                    </a:cubicBezTo>
                    <a:cubicBezTo>
                      <a:pt x="721" y="2234"/>
                      <a:pt x="640" y="2239"/>
                      <a:pt x="560" y="2248"/>
                    </a:cubicBezTo>
                    <a:cubicBezTo>
                      <a:pt x="530" y="2255"/>
                      <a:pt x="502" y="2265"/>
                      <a:pt x="472" y="2272"/>
                    </a:cubicBezTo>
                    <a:cubicBezTo>
                      <a:pt x="406" y="2316"/>
                      <a:pt x="464" y="2360"/>
                      <a:pt x="504" y="2400"/>
                    </a:cubicBezTo>
                    <a:cubicBezTo>
                      <a:pt x="517" y="2451"/>
                      <a:pt x="520" y="2497"/>
                      <a:pt x="544" y="2544"/>
                    </a:cubicBezTo>
                    <a:cubicBezTo>
                      <a:pt x="569" y="2668"/>
                      <a:pt x="570" y="2570"/>
                      <a:pt x="560" y="2776"/>
                    </a:cubicBezTo>
                    <a:cubicBezTo>
                      <a:pt x="514" y="2742"/>
                      <a:pt x="467" y="2709"/>
                      <a:pt x="424" y="2672"/>
                    </a:cubicBezTo>
                    <a:cubicBezTo>
                      <a:pt x="395" y="2648"/>
                      <a:pt x="396" y="2620"/>
                      <a:pt x="360" y="2608"/>
                    </a:cubicBezTo>
                    <a:cubicBezTo>
                      <a:pt x="317" y="2578"/>
                      <a:pt x="213" y="2513"/>
                      <a:pt x="176" y="2464"/>
                    </a:cubicBezTo>
                    <a:cubicBezTo>
                      <a:pt x="131" y="2421"/>
                      <a:pt x="117" y="2392"/>
                      <a:pt x="88" y="2352"/>
                    </a:cubicBezTo>
                    <a:cubicBezTo>
                      <a:pt x="48" y="2302"/>
                      <a:pt x="21" y="2286"/>
                      <a:pt x="0" y="2224"/>
                    </a:cubicBezTo>
                    <a:cubicBezTo>
                      <a:pt x="12" y="2189"/>
                      <a:pt x="20" y="2164"/>
                      <a:pt x="56" y="2152"/>
                    </a:cubicBezTo>
                    <a:cubicBezTo>
                      <a:pt x="88" y="2128"/>
                      <a:pt x="121" y="2108"/>
                      <a:pt x="160" y="2096"/>
                    </a:cubicBezTo>
                    <a:cubicBezTo>
                      <a:pt x="183" y="2089"/>
                      <a:pt x="267" y="2035"/>
                      <a:pt x="288" y="2024"/>
                    </a:cubicBezTo>
                    <a:cubicBezTo>
                      <a:pt x="321" y="2005"/>
                      <a:pt x="328" y="2008"/>
                      <a:pt x="360" y="1984"/>
                    </a:cubicBezTo>
                    <a:cubicBezTo>
                      <a:pt x="371" y="1952"/>
                      <a:pt x="385" y="1946"/>
                      <a:pt x="416" y="1936"/>
                    </a:cubicBezTo>
                    <a:cubicBezTo>
                      <a:pt x="433" y="1919"/>
                      <a:pt x="451" y="1892"/>
                      <a:pt x="464" y="1880"/>
                    </a:cubicBezTo>
                    <a:cubicBezTo>
                      <a:pt x="499" y="1856"/>
                      <a:pt x="581" y="1823"/>
                      <a:pt x="624" y="1792"/>
                    </a:cubicBezTo>
                    <a:cubicBezTo>
                      <a:pt x="663" y="1766"/>
                      <a:pt x="687" y="1729"/>
                      <a:pt x="720" y="1696"/>
                    </a:cubicBezTo>
                    <a:cubicBezTo>
                      <a:pt x="739" y="1639"/>
                      <a:pt x="712" y="1708"/>
                      <a:pt x="752" y="1648"/>
                    </a:cubicBezTo>
                    <a:cubicBezTo>
                      <a:pt x="798" y="1579"/>
                      <a:pt x="707" y="1677"/>
                      <a:pt x="784" y="1600"/>
                    </a:cubicBezTo>
                    <a:cubicBezTo>
                      <a:pt x="804" y="1539"/>
                      <a:pt x="786" y="1602"/>
                      <a:pt x="800" y="1472"/>
                    </a:cubicBezTo>
                    <a:cubicBezTo>
                      <a:pt x="804" y="1435"/>
                      <a:pt x="823" y="1411"/>
                      <a:pt x="832" y="1376"/>
                    </a:cubicBezTo>
                    <a:cubicBezTo>
                      <a:pt x="849" y="1315"/>
                      <a:pt x="865" y="1268"/>
                      <a:pt x="904" y="1216"/>
                    </a:cubicBezTo>
                    <a:cubicBezTo>
                      <a:pt x="912" y="1186"/>
                      <a:pt x="926" y="1165"/>
                      <a:pt x="936" y="1136"/>
                    </a:cubicBezTo>
                    <a:cubicBezTo>
                      <a:pt x="938" y="1114"/>
                      <a:pt x="937" y="1055"/>
                      <a:pt x="952" y="1024"/>
                    </a:cubicBezTo>
                    <a:cubicBezTo>
                      <a:pt x="980" y="968"/>
                      <a:pt x="1019" y="941"/>
                      <a:pt x="1064" y="896"/>
                    </a:cubicBezTo>
                    <a:cubicBezTo>
                      <a:pt x="1106" y="854"/>
                      <a:pt x="1203" y="691"/>
                      <a:pt x="1256" y="664"/>
                    </a:cubicBezTo>
                    <a:cubicBezTo>
                      <a:pt x="1317" y="609"/>
                      <a:pt x="1351" y="616"/>
                      <a:pt x="1432" y="568"/>
                    </a:cubicBezTo>
                    <a:cubicBezTo>
                      <a:pt x="1467" y="540"/>
                      <a:pt x="1646" y="510"/>
                      <a:pt x="1688" y="496"/>
                    </a:cubicBezTo>
                    <a:cubicBezTo>
                      <a:pt x="1722" y="445"/>
                      <a:pt x="1788" y="429"/>
                      <a:pt x="1840" y="400"/>
                    </a:cubicBezTo>
                    <a:cubicBezTo>
                      <a:pt x="1940" y="344"/>
                      <a:pt x="2013" y="304"/>
                      <a:pt x="2128" y="288"/>
                    </a:cubicBezTo>
                    <a:cubicBezTo>
                      <a:pt x="2166" y="269"/>
                      <a:pt x="2203" y="253"/>
                      <a:pt x="2240" y="232"/>
                    </a:cubicBezTo>
                    <a:cubicBezTo>
                      <a:pt x="2266" y="217"/>
                      <a:pt x="2292" y="196"/>
                      <a:pt x="2320" y="184"/>
                    </a:cubicBezTo>
                    <a:cubicBezTo>
                      <a:pt x="2366" y="164"/>
                      <a:pt x="2415" y="158"/>
                      <a:pt x="2464" y="152"/>
                    </a:cubicBezTo>
                    <a:cubicBezTo>
                      <a:pt x="2526" y="131"/>
                      <a:pt x="2572" y="128"/>
                      <a:pt x="2640" y="120"/>
                    </a:cubicBezTo>
                    <a:cubicBezTo>
                      <a:pt x="2656" y="118"/>
                      <a:pt x="2672" y="116"/>
                      <a:pt x="2688" y="112"/>
                    </a:cubicBezTo>
                    <a:cubicBezTo>
                      <a:pt x="2704" y="108"/>
                      <a:pt x="2736" y="96"/>
                      <a:pt x="2736" y="96"/>
                    </a:cubicBezTo>
                    <a:cubicBezTo>
                      <a:pt x="2984" y="105"/>
                      <a:pt x="2886" y="112"/>
                      <a:pt x="3032" y="96"/>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58" name="Group 806"/>
              <p:cNvGrpSpPr>
                <a:grpSpLocks/>
              </p:cNvGrpSpPr>
              <p:nvPr/>
            </p:nvGrpSpPr>
            <p:grpSpPr bwMode="auto">
              <a:xfrm>
                <a:off x="179833" y="1984623"/>
                <a:ext cx="1655763" cy="3201988"/>
                <a:chOff x="113" y="978"/>
                <a:chExt cx="1043" cy="2017"/>
              </a:xfrm>
            </p:grpSpPr>
            <p:sp>
              <p:nvSpPr>
                <p:cNvPr id="259" name="Freeform 807"/>
                <p:cNvSpPr>
                  <a:spLocks/>
                </p:cNvSpPr>
                <p:nvPr/>
              </p:nvSpPr>
              <p:spPr bwMode="auto">
                <a:xfrm>
                  <a:off x="113" y="980"/>
                  <a:ext cx="1043" cy="1347"/>
                </a:xfrm>
                <a:custGeom>
                  <a:avLst/>
                  <a:gdLst>
                    <a:gd name="T0" fmla="*/ 454 w 1497"/>
                    <a:gd name="T1" fmla="*/ 453 h 1893"/>
                    <a:gd name="T2" fmla="*/ 479 w 1497"/>
                    <a:gd name="T3" fmla="*/ 459 h 1893"/>
                    <a:gd name="T4" fmla="*/ 476 w 1497"/>
                    <a:gd name="T5" fmla="*/ 460 h 1893"/>
                    <a:gd name="T6" fmla="*/ 468 w 1497"/>
                    <a:gd name="T7" fmla="*/ 494 h 1893"/>
                    <a:gd name="T8" fmla="*/ 462 w 1497"/>
                    <a:gd name="T9" fmla="*/ 528 h 1893"/>
                    <a:gd name="T10" fmla="*/ 454 w 1497"/>
                    <a:gd name="T11" fmla="*/ 556 h 1893"/>
                    <a:gd name="T12" fmla="*/ 430 w 1497"/>
                    <a:gd name="T13" fmla="*/ 566 h 1893"/>
                    <a:gd name="T14" fmla="*/ 428 w 1497"/>
                    <a:gd name="T15" fmla="*/ 591 h 1893"/>
                    <a:gd name="T16" fmla="*/ 418 w 1497"/>
                    <a:gd name="T17" fmla="*/ 593 h 1893"/>
                    <a:gd name="T18" fmla="*/ 412 w 1497"/>
                    <a:gd name="T19" fmla="*/ 611 h 1893"/>
                    <a:gd name="T20" fmla="*/ 376 w 1497"/>
                    <a:gd name="T21" fmla="*/ 655 h 1893"/>
                    <a:gd name="T22" fmla="*/ 330 w 1497"/>
                    <a:gd name="T23" fmla="*/ 657 h 1893"/>
                    <a:gd name="T24" fmla="*/ 354 w 1497"/>
                    <a:gd name="T25" fmla="*/ 625 h 1893"/>
                    <a:gd name="T26" fmla="*/ 399 w 1497"/>
                    <a:gd name="T27" fmla="*/ 529 h 1893"/>
                    <a:gd name="T28" fmla="*/ 394 w 1497"/>
                    <a:gd name="T29" fmla="*/ 490 h 1893"/>
                    <a:gd name="T30" fmla="*/ 389 w 1497"/>
                    <a:gd name="T31" fmla="*/ 475 h 1893"/>
                    <a:gd name="T32" fmla="*/ 386 w 1497"/>
                    <a:gd name="T33" fmla="*/ 456 h 1893"/>
                    <a:gd name="T34" fmla="*/ 408 w 1497"/>
                    <a:gd name="T35" fmla="*/ 396 h 1893"/>
                    <a:gd name="T36" fmla="*/ 387 w 1497"/>
                    <a:gd name="T37" fmla="*/ 371 h 1893"/>
                    <a:gd name="T38" fmla="*/ 300 w 1497"/>
                    <a:gd name="T39" fmla="*/ 416 h 1893"/>
                    <a:gd name="T40" fmla="*/ 261 w 1497"/>
                    <a:gd name="T41" fmla="*/ 440 h 1893"/>
                    <a:gd name="T42" fmla="*/ 286 w 1497"/>
                    <a:gd name="T43" fmla="*/ 462 h 1893"/>
                    <a:gd name="T44" fmla="*/ 273 w 1497"/>
                    <a:gd name="T45" fmla="*/ 485 h 1893"/>
                    <a:gd name="T46" fmla="*/ 265 w 1497"/>
                    <a:gd name="T47" fmla="*/ 485 h 1893"/>
                    <a:gd name="T48" fmla="*/ 274 w 1497"/>
                    <a:gd name="T49" fmla="*/ 508 h 1893"/>
                    <a:gd name="T50" fmla="*/ 242 w 1497"/>
                    <a:gd name="T51" fmla="*/ 533 h 1893"/>
                    <a:gd name="T52" fmla="*/ 219 w 1497"/>
                    <a:gd name="T53" fmla="*/ 518 h 1893"/>
                    <a:gd name="T54" fmla="*/ 210 w 1497"/>
                    <a:gd name="T55" fmla="*/ 539 h 1893"/>
                    <a:gd name="T56" fmla="*/ 172 w 1497"/>
                    <a:gd name="T57" fmla="*/ 497 h 1893"/>
                    <a:gd name="T58" fmla="*/ 163 w 1497"/>
                    <a:gd name="T59" fmla="*/ 509 h 1893"/>
                    <a:gd name="T60" fmla="*/ 120 w 1497"/>
                    <a:gd name="T61" fmla="*/ 520 h 1893"/>
                    <a:gd name="T62" fmla="*/ 141 w 1497"/>
                    <a:gd name="T63" fmla="*/ 550 h 1893"/>
                    <a:gd name="T64" fmla="*/ 126 w 1497"/>
                    <a:gd name="T65" fmla="*/ 603 h 1893"/>
                    <a:gd name="T66" fmla="*/ 169 w 1497"/>
                    <a:gd name="T67" fmla="*/ 648 h 1893"/>
                    <a:gd name="T68" fmla="*/ 196 w 1497"/>
                    <a:gd name="T69" fmla="*/ 666 h 1893"/>
                    <a:gd name="T70" fmla="*/ 164 w 1497"/>
                    <a:gd name="T71" fmla="*/ 667 h 1893"/>
                    <a:gd name="T72" fmla="*/ 132 w 1497"/>
                    <a:gd name="T73" fmla="*/ 647 h 1893"/>
                    <a:gd name="T74" fmla="*/ 134 w 1497"/>
                    <a:gd name="T75" fmla="*/ 625 h 1893"/>
                    <a:gd name="T76" fmla="*/ 103 w 1497"/>
                    <a:gd name="T77" fmla="*/ 617 h 1893"/>
                    <a:gd name="T78" fmla="*/ 93 w 1497"/>
                    <a:gd name="T79" fmla="*/ 561 h 1893"/>
                    <a:gd name="T80" fmla="*/ 79 w 1497"/>
                    <a:gd name="T81" fmla="*/ 564 h 1893"/>
                    <a:gd name="T82" fmla="*/ 47 w 1497"/>
                    <a:gd name="T83" fmla="*/ 526 h 1893"/>
                    <a:gd name="T84" fmla="*/ 47 w 1497"/>
                    <a:gd name="T85" fmla="*/ 515 h 1893"/>
                    <a:gd name="T86" fmla="*/ 21 w 1497"/>
                    <a:gd name="T87" fmla="*/ 497 h 1893"/>
                    <a:gd name="T88" fmla="*/ 24 w 1497"/>
                    <a:gd name="T89" fmla="*/ 462 h 1893"/>
                    <a:gd name="T90" fmla="*/ 18 w 1497"/>
                    <a:gd name="T91" fmla="*/ 398 h 1893"/>
                    <a:gd name="T92" fmla="*/ 15 w 1497"/>
                    <a:gd name="T93" fmla="*/ 366 h 1893"/>
                    <a:gd name="T94" fmla="*/ 22 w 1497"/>
                    <a:gd name="T95" fmla="*/ 204 h 1893"/>
                    <a:gd name="T96" fmla="*/ 70 w 1497"/>
                    <a:gd name="T97" fmla="*/ 115 h 1893"/>
                    <a:gd name="T98" fmla="*/ 144 w 1497"/>
                    <a:gd name="T99" fmla="*/ 52 h 1893"/>
                    <a:gd name="T100" fmla="*/ 206 w 1497"/>
                    <a:gd name="T101" fmla="*/ 7 h 1893"/>
                    <a:gd name="T102" fmla="*/ 258 w 1497"/>
                    <a:gd name="T103" fmla="*/ 1 h 1893"/>
                    <a:gd name="T104" fmla="*/ 356 w 1497"/>
                    <a:gd name="T105" fmla="*/ 47 h 1893"/>
                    <a:gd name="T106" fmla="*/ 418 w 1497"/>
                    <a:gd name="T107" fmla="*/ 105 h 1893"/>
                    <a:gd name="T108" fmla="*/ 454 w 1497"/>
                    <a:gd name="T109" fmla="*/ 176 h 1893"/>
                    <a:gd name="T110" fmla="*/ 484 w 1497"/>
                    <a:gd name="T111" fmla="*/ 208 h 1893"/>
                    <a:gd name="T112" fmla="*/ 484 w 1497"/>
                    <a:gd name="T113" fmla="*/ 290 h 1893"/>
                    <a:gd name="T114" fmla="*/ 489 w 1497"/>
                    <a:gd name="T115" fmla="*/ 317 h 1893"/>
                    <a:gd name="T116" fmla="*/ 502 w 1497"/>
                    <a:gd name="T117" fmla="*/ 346 h 1893"/>
                    <a:gd name="T118" fmla="*/ 500 w 1497"/>
                    <a:gd name="T119" fmla="*/ 368 h 1893"/>
                    <a:gd name="T120" fmla="*/ 465 w 1497"/>
                    <a:gd name="T121" fmla="*/ 428 h 18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97" h="1893">
                      <a:moveTo>
                        <a:pt x="1377" y="1186"/>
                      </a:moveTo>
                      <a:lnTo>
                        <a:pt x="1379" y="1192"/>
                      </a:lnTo>
                      <a:lnTo>
                        <a:pt x="1385" y="1197"/>
                      </a:lnTo>
                      <a:lnTo>
                        <a:pt x="1398" y="1204"/>
                      </a:lnTo>
                      <a:lnTo>
                        <a:pt x="1410" y="1212"/>
                      </a:lnTo>
                      <a:lnTo>
                        <a:pt x="1412" y="1216"/>
                      </a:lnTo>
                      <a:lnTo>
                        <a:pt x="1412" y="1222"/>
                      </a:lnTo>
                      <a:lnTo>
                        <a:pt x="1408" y="1226"/>
                      </a:lnTo>
                      <a:lnTo>
                        <a:pt x="1400" y="1229"/>
                      </a:lnTo>
                      <a:lnTo>
                        <a:pt x="1375" y="1236"/>
                      </a:lnTo>
                      <a:lnTo>
                        <a:pt x="1350" y="1244"/>
                      </a:lnTo>
                      <a:lnTo>
                        <a:pt x="1343" y="1251"/>
                      </a:lnTo>
                      <a:lnTo>
                        <a:pt x="1340" y="1258"/>
                      </a:lnTo>
                      <a:lnTo>
                        <a:pt x="1341" y="1262"/>
                      </a:lnTo>
                      <a:lnTo>
                        <a:pt x="1343" y="1264"/>
                      </a:lnTo>
                      <a:lnTo>
                        <a:pt x="1353" y="1264"/>
                      </a:lnTo>
                      <a:lnTo>
                        <a:pt x="1382" y="1255"/>
                      </a:lnTo>
                      <a:lnTo>
                        <a:pt x="1398" y="1249"/>
                      </a:lnTo>
                      <a:lnTo>
                        <a:pt x="1412" y="1247"/>
                      </a:lnTo>
                      <a:lnTo>
                        <a:pt x="1424" y="1249"/>
                      </a:lnTo>
                      <a:lnTo>
                        <a:pt x="1428" y="1253"/>
                      </a:lnTo>
                      <a:lnTo>
                        <a:pt x="1431" y="1258"/>
                      </a:lnTo>
                      <a:lnTo>
                        <a:pt x="1432" y="1267"/>
                      </a:lnTo>
                      <a:lnTo>
                        <a:pt x="1429" y="1271"/>
                      </a:lnTo>
                      <a:lnTo>
                        <a:pt x="1424" y="1273"/>
                      </a:lnTo>
                      <a:lnTo>
                        <a:pt x="1417" y="1273"/>
                      </a:lnTo>
                      <a:lnTo>
                        <a:pt x="1400" y="1270"/>
                      </a:lnTo>
                      <a:lnTo>
                        <a:pt x="1392" y="1269"/>
                      </a:lnTo>
                      <a:lnTo>
                        <a:pt x="1386" y="1271"/>
                      </a:lnTo>
                      <a:lnTo>
                        <a:pt x="1380" y="1277"/>
                      </a:lnTo>
                      <a:lnTo>
                        <a:pt x="1376" y="1287"/>
                      </a:lnTo>
                      <a:lnTo>
                        <a:pt x="1374" y="1298"/>
                      </a:lnTo>
                      <a:lnTo>
                        <a:pt x="1375" y="1302"/>
                      </a:lnTo>
                      <a:lnTo>
                        <a:pt x="1377" y="1306"/>
                      </a:lnTo>
                      <a:lnTo>
                        <a:pt x="1379" y="1307"/>
                      </a:lnTo>
                      <a:lnTo>
                        <a:pt x="1383" y="1304"/>
                      </a:lnTo>
                      <a:lnTo>
                        <a:pt x="1392" y="1290"/>
                      </a:lnTo>
                      <a:lnTo>
                        <a:pt x="1402" y="1279"/>
                      </a:lnTo>
                      <a:lnTo>
                        <a:pt x="1407" y="1278"/>
                      </a:lnTo>
                      <a:lnTo>
                        <a:pt x="1412" y="1281"/>
                      </a:lnTo>
                      <a:lnTo>
                        <a:pt x="1429" y="1302"/>
                      </a:lnTo>
                      <a:lnTo>
                        <a:pt x="1433" y="1308"/>
                      </a:lnTo>
                      <a:lnTo>
                        <a:pt x="1435" y="1312"/>
                      </a:lnTo>
                      <a:lnTo>
                        <a:pt x="1432" y="1315"/>
                      </a:lnTo>
                      <a:lnTo>
                        <a:pt x="1427" y="1319"/>
                      </a:lnTo>
                      <a:lnTo>
                        <a:pt x="1403" y="1329"/>
                      </a:lnTo>
                      <a:lnTo>
                        <a:pt x="1407" y="1342"/>
                      </a:lnTo>
                      <a:lnTo>
                        <a:pt x="1407" y="1346"/>
                      </a:lnTo>
                      <a:lnTo>
                        <a:pt x="1405" y="1348"/>
                      </a:lnTo>
                      <a:lnTo>
                        <a:pt x="1398" y="1353"/>
                      </a:lnTo>
                      <a:lnTo>
                        <a:pt x="1386" y="1366"/>
                      </a:lnTo>
                      <a:lnTo>
                        <a:pt x="1383" y="1371"/>
                      </a:lnTo>
                      <a:lnTo>
                        <a:pt x="1382" y="1378"/>
                      </a:lnTo>
                      <a:lnTo>
                        <a:pt x="1382" y="1394"/>
                      </a:lnTo>
                      <a:lnTo>
                        <a:pt x="1388" y="1434"/>
                      </a:lnTo>
                      <a:lnTo>
                        <a:pt x="1394" y="1470"/>
                      </a:lnTo>
                      <a:lnTo>
                        <a:pt x="1392" y="1481"/>
                      </a:lnTo>
                      <a:lnTo>
                        <a:pt x="1390" y="1484"/>
                      </a:lnTo>
                      <a:lnTo>
                        <a:pt x="1386" y="1486"/>
                      </a:lnTo>
                      <a:lnTo>
                        <a:pt x="1382" y="1473"/>
                      </a:lnTo>
                      <a:lnTo>
                        <a:pt x="1378" y="1464"/>
                      </a:lnTo>
                      <a:lnTo>
                        <a:pt x="1374" y="1459"/>
                      </a:lnTo>
                      <a:lnTo>
                        <a:pt x="1370" y="1458"/>
                      </a:lnTo>
                      <a:lnTo>
                        <a:pt x="1368" y="1460"/>
                      </a:lnTo>
                      <a:lnTo>
                        <a:pt x="1366" y="1466"/>
                      </a:lnTo>
                      <a:lnTo>
                        <a:pt x="1368" y="1486"/>
                      </a:lnTo>
                      <a:lnTo>
                        <a:pt x="1361" y="1493"/>
                      </a:lnTo>
                      <a:lnTo>
                        <a:pt x="1350" y="1498"/>
                      </a:lnTo>
                      <a:lnTo>
                        <a:pt x="1339" y="1500"/>
                      </a:lnTo>
                      <a:lnTo>
                        <a:pt x="1330" y="1498"/>
                      </a:lnTo>
                      <a:lnTo>
                        <a:pt x="1334" y="1504"/>
                      </a:lnTo>
                      <a:lnTo>
                        <a:pt x="1338" y="1508"/>
                      </a:lnTo>
                      <a:lnTo>
                        <a:pt x="1348" y="1512"/>
                      </a:lnTo>
                      <a:lnTo>
                        <a:pt x="1351" y="1515"/>
                      </a:lnTo>
                      <a:lnTo>
                        <a:pt x="1353" y="1518"/>
                      </a:lnTo>
                      <a:lnTo>
                        <a:pt x="1352" y="1525"/>
                      </a:lnTo>
                      <a:lnTo>
                        <a:pt x="1348" y="1534"/>
                      </a:lnTo>
                      <a:lnTo>
                        <a:pt x="1342" y="1541"/>
                      </a:lnTo>
                      <a:lnTo>
                        <a:pt x="1336" y="1543"/>
                      </a:lnTo>
                      <a:lnTo>
                        <a:pt x="1330" y="1539"/>
                      </a:lnTo>
                      <a:lnTo>
                        <a:pt x="1323" y="1533"/>
                      </a:lnTo>
                      <a:lnTo>
                        <a:pt x="1312" y="1517"/>
                      </a:lnTo>
                      <a:lnTo>
                        <a:pt x="1307" y="1511"/>
                      </a:lnTo>
                      <a:lnTo>
                        <a:pt x="1302" y="1509"/>
                      </a:lnTo>
                      <a:lnTo>
                        <a:pt x="1312" y="1539"/>
                      </a:lnTo>
                      <a:lnTo>
                        <a:pt x="1315" y="1552"/>
                      </a:lnTo>
                      <a:lnTo>
                        <a:pt x="1312" y="1554"/>
                      </a:lnTo>
                      <a:lnTo>
                        <a:pt x="1306" y="1552"/>
                      </a:lnTo>
                      <a:lnTo>
                        <a:pt x="1284" y="1545"/>
                      </a:lnTo>
                      <a:lnTo>
                        <a:pt x="1276" y="1563"/>
                      </a:lnTo>
                      <a:lnTo>
                        <a:pt x="1271" y="1572"/>
                      </a:lnTo>
                      <a:lnTo>
                        <a:pt x="1267" y="1573"/>
                      </a:lnTo>
                      <a:lnTo>
                        <a:pt x="1264" y="1570"/>
                      </a:lnTo>
                      <a:lnTo>
                        <a:pt x="1255" y="1561"/>
                      </a:lnTo>
                      <a:lnTo>
                        <a:pt x="1248" y="1560"/>
                      </a:lnTo>
                      <a:lnTo>
                        <a:pt x="1239" y="1564"/>
                      </a:lnTo>
                      <a:lnTo>
                        <a:pt x="1241" y="1570"/>
                      </a:lnTo>
                      <a:lnTo>
                        <a:pt x="1246" y="1577"/>
                      </a:lnTo>
                      <a:lnTo>
                        <a:pt x="1265" y="1594"/>
                      </a:lnTo>
                      <a:lnTo>
                        <a:pt x="1282" y="1612"/>
                      </a:lnTo>
                      <a:lnTo>
                        <a:pt x="1285" y="1621"/>
                      </a:lnTo>
                      <a:lnTo>
                        <a:pt x="1284" y="1629"/>
                      </a:lnTo>
                      <a:lnTo>
                        <a:pt x="1274" y="1639"/>
                      </a:lnTo>
                      <a:lnTo>
                        <a:pt x="1265" y="1639"/>
                      </a:lnTo>
                      <a:lnTo>
                        <a:pt x="1256" y="1632"/>
                      </a:lnTo>
                      <a:lnTo>
                        <a:pt x="1246" y="1621"/>
                      </a:lnTo>
                      <a:lnTo>
                        <a:pt x="1228" y="1594"/>
                      </a:lnTo>
                      <a:lnTo>
                        <a:pt x="1218" y="1584"/>
                      </a:lnTo>
                      <a:lnTo>
                        <a:pt x="1208" y="1581"/>
                      </a:lnTo>
                      <a:lnTo>
                        <a:pt x="1203" y="1583"/>
                      </a:lnTo>
                      <a:lnTo>
                        <a:pt x="1203" y="1589"/>
                      </a:lnTo>
                      <a:lnTo>
                        <a:pt x="1211" y="1610"/>
                      </a:lnTo>
                      <a:lnTo>
                        <a:pt x="1221" y="1631"/>
                      </a:lnTo>
                      <a:lnTo>
                        <a:pt x="1222" y="1638"/>
                      </a:lnTo>
                      <a:lnTo>
                        <a:pt x="1218" y="1642"/>
                      </a:lnTo>
                      <a:lnTo>
                        <a:pt x="1229" y="1645"/>
                      </a:lnTo>
                      <a:lnTo>
                        <a:pt x="1236" y="1646"/>
                      </a:lnTo>
                      <a:lnTo>
                        <a:pt x="1242" y="1640"/>
                      </a:lnTo>
                      <a:lnTo>
                        <a:pt x="1246" y="1629"/>
                      </a:lnTo>
                      <a:lnTo>
                        <a:pt x="1281" y="1667"/>
                      </a:lnTo>
                      <a:lnTo>
                        <a:pt x="1287" y="1672"/>
                      </a:lnTo>
                      <a:lnTo>
                        <a:pt x="1287" y="1673"/>
                      </a:lnTo>
                      <a:lnTo>
                        <a:pt x="1286" y="1672"/>
                      </a:lnTo>
                      <a:lnTo>
                        <a:pt x="1280" y="1669"/>
                      </a:lnTo>
                      <a:lnTo>
                        <a:pt x="1269" y="1665"/>
                      </a:lnTo>
                      <a:lnTo>
                        <a:pt x="1254" y="1662"/>
                      </a:lnTo>
                      <a:lnTo>
                        <a:pt x="1236" y="1665"/>
                      </a:lnTo>
                      <a:lnTo>
                        <a:pt x="1228" y="1670"/>
                      </a:lnTo>
                      <a:lnTo>
                        <a:pt x="1222" y="1681"/>
                      </a:lnTo>
                      <a:lnTo>
                        <a:pt x="1218" y="1695"/>
                      </a:lnTo>
                      <a:lnTo>
                        <a:pt x="1214" y="1710"/>
                      </a:lnTo>
                      <a:lnTo>
                        <a:pt x="1208" y="1734"/>
                      </a:lnTo>
                      <a:lnTo>
                        <a:pt x="1204" y="1738"/>
                      </a:lnTo>
                      <a:lnTo>
                        <a:pt x="1200" y="1736"/>
                      </a:lnTo>
                      <a:lnTo>
                        <a:pt x="1191" y="1738"/>
                      </a:lnTo>
                      <a:lnTo>
                        <a:pt x="1183" y="1744"/>
                      </a:lnTo>
                      <a:lnTo>
                        <a:pt x="1177" y="1753"/>
                      </a:lnTo>
                      <a:lnTo>
                        <a:pt x="1172" y="1764"/>
                      </a:lnTo>
                      <a:lnTo>
                        <a:pt x="1163" y="1788"/>
                      </a:lnTo>
                      <a:lnTo>
                        <a:pt x="1159" y="1799"/>
                      </a:lnTo>
                      <a:lnTo>
                        <a:pt x="1153" y="1808"/>
                      </a:lnTo>
                      <a:lnTo>
                        <a:pt x="1115" y="1818"/>
                      </a:lnTo>
                      <a:lnTo>
                        <a:pt x="1112" y="1819"/>
                      </a:lnTo>
                      <a:lnTo>
                        <a:pt x="1107" y="1822"/>
                      </a:lnTo>
                      <a:lnTo>
                        <a:pt x="1100" y="1834"/>
                      </a:lnTo>
                      <a:lnTo>
                        <a:pt x="1093" y="1843"/>
                      </a:lnTo>
                      <a:lnTo>
                        <a:pt x="1090" y="1845"/>
                      </a:lnTo>
                      <a:lnTo>
                        <a:pt x="1088" y="1844"/>
                      </a:lnTo>
                      <a:lnTo>
                        <a:pt x="1063" y="1805"/>
                      </a:lnTo>
                      <a:lnTo>
                        <a:pt x="1058" y="1800"/>
                      </a:lnTo>
                      <a:lnTo>
                        <a:pt x="1053" y="1799"/>
                      </a:lnTo>
                      <a:lnTo>
                        <a:pt x="1048" y="1801"/>
                      </a:lnTo>
                      <a:lnTo>
                        <a:pt x="1041" y="1808"/>
                      </a:lnTo>
                      <a:lnTo>
                        <a:pt x="1003" y="1857"/>
                      </a:lnTo>
                      <a:lnTo>
                        <a:pt x="982" y="1833"/>
                      </a:lnTo>
                      <a:lnTo>
                        <a:pt x="976" y="1826"/>
                      </a:lnTo>
                      <a:lnTo>
                        <a:pt x="975" y="1819"/>
                      </a:lnTo>
                      <a:lnTo>
                        <a:pt x="978" y="1812"/>
                      </a:lnTo>
                      <a:lnTo>
                        <a:pt x="985" y="1803"/>
                      </a:lnTo>
                      <a:lnTo>
                        <a:pt x="1013" y="1772"/>
                      </a:lnTo>
                      <a:lnTo>
                        <a:pt x="1032" y="1782"/>
                      </a:lnTo>
                      <a:lnTo>
                        <a:pt x="1045" y="1785"/>
                      </a:lnTo>
                      <a:lnTo>
                        <a:pt x="1059" y="1784"/>
                      </a:lnTo>
                      <a:lnTo>
                        <a:pt x="1080" y="1779"/>
                      </a:lnTo>
                      <a:lnTo>
                        <a:pt x="1045" y="1775"/>
                      </a:lnTo>
                      <a:lnTo>
                        <a:pt x="1033" y="1770"/>
                      </a:lnTo>
                      <a:lnTo>
                        <a:pt x="1030" y="1766"/>
                      </a:lnTo>
                      <a:lnTo>
                        <a:pt x="1032" y="1762"/>
                      </a:lnTo>
                      <a:lnTo>
                        <a:pt x="1046" y="1736"/>
                      </a:lnTo>
                      <a:lnTo>
                        <a:pt x="1063" y="1712"/>
                      </a:lnTo>
                      <a:lnTo>
                        <a:pt x="1083" y="1690"/>
                      </a:lnTo>
                      <a:lnTo>
                        <a:pt x="1104" y="1669"/>
                      </a:lnTo>
                      <a:lnTo>
                        <a:pt x="1144" y="1634"/>
                      </a:lnTo>
                      <a:lnTo>
                        <a:pt x="1182" y="1606"/>
                      </a:lnTo>
                      <a:lnTo>
                        <a:pt x="1191" y="1594"/>
                      </a:lnTo>
                      <a:lnTo>
                        <a:pt x="1193" y="1581"/>
                      </a:lnTo>
                      <a:lnTo>
                        <a:pt x="1189" y="1565"/>
                      </a:lnTo>
                      <a:lnTo>
                        <a:pt x="1182" y="1549"/>
                      </a:lnTo>
                      <a:lnTo>
                        <a:pt x="1167" y="1517"/>
                      </a:lnTo>
                      <a:lnTo>
                        <a:pt x="1162" y="1503"/>
                      </a:lnTo>
                      <a:lnTo>
                        <a:pt x="1162" y="1491"/>
                      </a:lnTo>
                      <a:lnTo>
                        <a:pt x="1179" y="1469"/>
                      </a:lnTo>
                      <a:lnTo>
                        <a:pt x="1186" y="1462"/>
                      </a:lnTo>
                      <a:lnTo>
                        <a:pt x="1181" y="1461"/>
                      </a:lnTo>
                      <a:lnTo>
                        <a:pt x="1162" y="1451"/>
                      </a:lnTo>
                      <a:lnTo>
                        <a:pt x="1179" y="1460"/>
                      </a:lnTo>
                      <a:lnTo>
                        <a:pt x="1183" y="1461"/>
                      </a:lnTo>
                      <a:lnTo>
                        <a:pt x="1186" y="1459"/>
                      </a:lnTo>
                      <a:lnTo>
                        <a:pt x="1186" y="1450"/>
                      </a:lnTo>
                      <a:lnTo>
                        <a:pt x="1181" y="1437"/>
                      </a:lnTo>
                      <a:lnTo>
                        <a:pt x="1163" y="1406"/>
                      </a:lnTo>
                      <a:lnTo>
                        <a:pt x="1153" y="1390"/>
                      </a:lnTo>
                      <a:lnTo>
                        <a:pt x="1151" y="1384"/>
                      </a:lnTo>
                      <a:lnTo>
                        <a:pt x="1153" y="1376"/>
                      </a:lnTo>
                      <a:lnTo>
                        <a:pt x="1167" y="1361"/>
                      </a:lnTo>
                      <a:lnTo>
                        <a:pt x="1181" y="1346"/>
                      </a:lnTo>
                      <a:lnTo>
                        <a:pt x="1183" y="1337"/>
                      </a:lnTo>
                      <a:lnTo>
                        <a:pt x="1182" y="1329"/>
                      </a:lnTo>
                      <a:lnTo>
                        <a:pt x="1179" y="1329"/>
                      </a:lnTo>
                      <a:lnTo>
                        <a:pt x="1176" y="1330"/>
                      </a:lnTo>
                      <a:lnTo>
                        <a:pt x="1171" y="1339"/>
                      </a:lnTo>
                      <a:lnTo>
                        <a:pt x="1164" y="1349"/>
                      </a:lnTo>
                      <a:lnTo>
                        <a:pt x="1162" y="1351"/>
                      </a:lnTo>
                      <a:lnTo>
                        <a:pt x="1159" y="1349"/>
                      </a:lnTo>
                      <a:lnTo>
                        <a:pt x="1143" y="1327"/>
                      </a:lnTo>
                      <a:lnTo>
                        <a:pt x="1143" y="1323"/>
                      </a:lnTo>
                      <a:lnTo>
                        <a:pt x="1146" y="1322"/>
                      </a:lnTo>
                      <a:lnTo>
                        <a:pt x="1151" y="1319"/>
                      </a:lnTo>
                      <a:lnTo>
                        <a:pt x="1156" y="1314"/>
                      </a:lnTo>
                      <a:lnTo>
                        <a:pt x="1161" y="1302"/>
                      </a:lnTo>
                      <a:lnTo>
                        <a:pt x="1162" y="1281"/>
                      </a:lnTo>
                      <a:lnTo>
                        <a:pt x="1171" y="1278"/>
                      </a:lnTo>
                      <a:lnTo>
                        <a:pt x="1179" y="1270"/>
                      </a:lnTo>
                      <a:lnTo>
                        <a:pt x="1190" y="1258"/>
                      </a:lnTo>
                      <a:lnTo>
                        <a:pt x="1183" y="1256"/>
                      </a:lnTo>
                      <a:lnTo>
                        <a:pt x="1177" y="1257"/>
                      </a:lnTo>
                      <a:lnTo>
                        <a:pt x="1167" y="1265"/>
                      </a:lnTo>
                      <a:lnTo>
                        <a:pt x="1161" y="1270"/>
                      </a:lnTo>
                      <a:lnTo>
                        <a:pt x="1156" y="1273"/>
                      </a:lnTo>
                      <a:lnTo>
                        <a:pt x="1149" y="1271"/>
                      </a:lnTo>
                      <a:lnTo>
                        <a:pt x="1141" y="1266"/>
                      </a:lnTo>
                      <a:lnTo>
                        <a:pt x="1137" y="1261"/>
                      </a:lnTo>
                      <a:lnTo>
                        <a:pt x="1134" y="1253"/>
                      </a:lnTo>
                      <a:lnTo>
                        <a:pt x="1130" y="1230"/>
                      </a:lnTo>
                      <a:lnTo>
                        <a:pt x="1131" y="1202"/>
                      </a:lnTo>
                      <a:lnTo>
                        <a:pt x="1134" y="1173"/>
                      </a:lnTo>
                      <a:lnTo>
                        <a:pt x="1141" y="1146"/>
                      </a:lnTo>
                      <a:lnTo>
                        <a:pt x="1151" y="1126"/>
                      </a:lnTo>
                      <a:lnTo>
                        <a:pt x="1158" y="1118"/>
                      </a:lnTo>
                      <a:lnTo>
                        <a:pt x="1165" y="1114"/>
                      </a:lnTo>
                      <a:lnTo>
                        <a:pt x="1173" y="1112"/>
                      </a:lnTo>
                      <a:lnTo>
                        <a:pt x="1182" y="1114"/>
                      </a:lnTo>
                      <a:lnTo>
                        <a:pt x="1196" y="1107"/>
                      </a:lnTo>
                      <a:lnTo>
                        <a:pt x="1205" y="1099"/>
                      </a:lnTo>
                      <a:lnTo>
                        <a:pt x="1208" y="1095"/>
                      </a:lnTo>
                      <a:lnTo>
                        <a:pt x="1208" y="1091"/>
                      </a:lnTo>
                      <a:lnTo>
                        <a:pt x="1191" y="1051"/>
                      </a:lnTo>
                      <a:lnTo>
                        <a:pt x="1182" y="1034"/>
                      </a:lnTo>
                      <a:lnTo>
                        <a:pt x="1171" y="1020"/>
                      </a:lnTo>
                      <a:lnTo>
                        <a:pt x="1170" y="1038"/>
                      </a:lnTo>
                      <a:lnTo>
                        <a:pt x="1167" y="1051"/>
                      </a:lnTo>
                      <a:lnTo>
                        <a:pt x="1162" y="1057"/>
                      </a:lnTo>
                      <a:lnTo>
                        <a:pt x="1158" y="1059"/>
                      </a:lnTo>
                      <a:lnTo>
                        <a:pt x="1153" y="1056"/>
                      </a:lnTo>
                      <a:lnTo>
                        <a:pt x="1148" y="1050"/>
                      </a:lnTo>
                      <a:lnTo>
                        <a:pt x="1145" y="1041"/>
                      </a:lnTo>
                      <a:lnTo>
                        <a:pt x="1144" y="1030"/>
                      </a:lnTo>
                      <a:lnTo>
                        <a:pt x="1123" y="1050"/>
                      </a:lnTo>
                      <a:lnTo>
                        <a:pt x="1099" y="1077"/>
                      </a:lnTo>
                      <a:lnTo>
                        <a:pt x="1043" y="1141"/>
                      </a:lnTo>
                      <a:lnTo>
                        <a:pt x="1014" y="1168"/>
                      </a:lnTo>
                      <a:lnTo>
                        <a:pt x="988" y="1188"/>
                      </a:lnTo>
                      <a:lnTo>
                        <a:pt x="976" y="1194"/>
                      </a:lnTo>
                      <a:lnTo>
                        <a:pt x="965" y="1195"/>
                      </a:lnTo>
                      <a:lnTo>
                        <a:pt x="955" y="1193"/>
                      </a:lnTo>
                      <a:lnTo>
                        <a:pt x="947" y="1186"/>
                      </a:lnTo>
                      <a:lnTo>
                        <a:pt x="929" y="1163"/>
                      </a:lnTo>
                      <a:lnTo>
                        <a:pt x="911" y="1157"/>
                      </a:lnTo>
                      <a:lnTo>
                        <a:pt x="898" y="1154"/>
                      </a:lnTo>
                      <a:lnTo>
                        <a:pt x="886" y="1155"/>
                      </a:lnTo>
                      <a:lnTo>
                        <a:pt x="878" y="1158"/>
                      </a:lnTo>
                      <a:lnTo>
                        <a:pt x="873" y="1165"/>
                      </a:lnTo>
                      <a:lnTo>
                        <a:pt x="868" y="1173"/>
                      </a:lnTo>
                      <a:lnTo>
                        <a:pt x="864" y="1193"/>
                      </a:lnTo>
                      <a:lnTo>
                        <a:pt x="861" y="1236"/>
                      </a:lnTo>
                      <a:lnTo>
                        <a:pt x="859" y="1245"/>
                      </a:lnTo>
                      <a:lnTo>
                        <a:pt x="856" y="1252"/>
                      </a:lnTo>
                      <a:lnTo>
                        <a:pt x="851" y="1256"/>
                      </a:lnTo>
                      <a:lnTo>
                        <a:pt x="845" y="1258"/>
                      </a:lnTo>
                      <a:lnTo>
                        <a:pt x="825" y="1244"/>
                      </a:lnTo>
                      <a:lnTo>
                        <a:pt x="808" y="1234"/>
                      </a:lnTo>
                      <a:lnTo>
                        <a:pt x="790" y="1226"/>
                      </a:lnTo>
                      <a:lnTo>
                        <a:pt x="772" y="1220"/>
                      </a:lnTo>
                      <a:lnTo>
                        <a:pt x="757" y="1220"/>
                      </a:lnTo>
                      <a:lnTo>
                        <a:pt x="751" y="1223"/>
                      </a:lnTo>
                      <a:lnTo>
                        <a:pt x="746" y="1228"/>
                      </a:lnTo>
                      <a:lnTo>
                        <a:pt x="744" y="1235"/>
                      </a:lnTo>
                      <a:lnTo>
                        <a:pt x="742" y="1245"/>
                      </a:lnTo>
                      <a:lnTo>
                        <a:pt x="744" y="1235"/>
                      </a:lnTo>
                      <a:lnTo>
                        <a:pt x="747" y="1229"/>
                      </a:lnTo>
                      <a:lnTo>
                        <a:pt x="753" y="1226"/>
                      </a:lnTo>
                      <a:lnTo>
                        <a:pt x="760" y="1226"/>
                      </a:lnTo>
                      <a:lnTo>
                        <a:pt x="779" y="1233"/>
                      </a:lnTo>
                      <a:lnTo>
                        <a:pt x="799" y="1245"/>
                      </a:lnTo>
                      <a:lnTo>
                        <a:pt x="835" y="1273"/>
                      </a:lnTo>
                      <a:lnTo>
                        <a:pt x="845" y="1282"/>
                      </a:lnTo>
                      <a:lnTo>
                        <a:pt x="846" y="1283"/>
                      </a:lnTo>
                      <a:lnTo>
                        <a:pt x="845" y="1281"/>
                      </a:lnTo>
                      <a:lnTo>
                        <a:pt x="843" y="1285"/>
                      </a:lnTo>
                      <a:lnTo>
                        <a:pt x="838" y="1288"/>
                      </a:lnTo>
                      <a:lnTo>
                        <a:pt x="824" y="1290"/>
                      </a:lnTo>
                      <a:lnTo>
                        <a:pt x="810" y="1290"/>
                      </a:lnTo>
                      <a:lnTo>
                        <a:pt x="807" y="1292"/>
                      </a:lnTo>
                      <a:lnTo>
                        <a:pt x="807" y="1294"/>
                      </a:lnTo>
                      <a:lnTo>
                        <a:pt x="827" y="1317"/>
                      </a:lnTo>
                      <a:lnTo>
                        <a:pt x="828" y="1321"/>
                      </a:lnTo>
                      <a:lnTo>
                        <a:pt x="826" y="1325"/>
                      </a:lnTo>
                      <a:lnTo>
                        <a:pt x="819" y="1335"/>
                      </a:lnTo>
                      <a:lnTo>
                        <a:pt x="807" y="1347"/>
                      </a:lnTo>
                      <a:lnTo>
                        <a:pt x="795" y="1326"/>
                      </a:lnTo>
                      <a:lnTo>
                        <a:pt x="788" y="1305"/>
                      </a:lnTo>
                      <a:lnTo>
                        <a:pt x="780" y="1275"/>
                      </a:lnTo>
                      <a:lnTo>
                        <a:pt x="775" y="1268"/>
                      </a:lnTo>
                      <a:lnTo>
                        <a:pt x="767" y="1270"/>
                      </a:lnTo>
                      <a:lnTo>
                        <a:pt x="753" y="1282"/>
                      </a:lnTo>
                      <a:lnTo>
                        <a:pt x="733" y="1306"/>
                      </a:lnTo>
                      <a:lnTo>
                        <a:pt x="752" y="1295"/>
                      </a:lnTo>
                      <a:lnTo>
                        <a:pt x="764" y="1292"/>
                      </a:lnTo>
                      <a:lnTo>
                        <a:pt x="772" y="1294"/>
                      </a:lnTo>
                      <a:lnTo>
                        <a:pt x="775" y="1302"/>
                      </a:lnTo>
                      <a:lnTo>
                        <a:pt x="779" y="1329"/>
                      </a:lnTo>
                      <a:lnTo>
                        <a:pt x="782" y="1346"/>
                      </a:lnTo>
                      <a:lnTo>
                        <a:pt x="789" y="1366"/>
                      </a:lnTo>
                      <a:lnTo>
                        <a:pt x="804" y="1357"/>
                      </a:lnTo>
                      <a:lnTo>
                        <a:pt x="815" y="1351"/>
                      </a:lnTo>
                      <a:lnTo>
                        <a:pt x="824" y="1351"/>
                      </a:lnTo>
                      <a:lnTo>
                        <a:pt x="831" y="1354"/>
                      </a:lnTo>
                      <a:lnTo>
                        <a:pt x="836" y="1361"/>
                      </a:lnTo>
                      <a:lnTo>
                        <a:pt x="841" y="1371"/>
                      </a:lnTo>
                      <a:lnTo>
                        <a:pt x="855" y="1401"/>
                      </a:lnTo>
                      <a:lnTo>
                        <a:pt x="850" y="1408"/>
                      </a:lnTo>
                      <a:lnTo>
                        <a:pt x="843" y="1411"/>
                      </a:lnTo>
                      <a:lnTo>
                        <a:pt x="827" y="1411"/>
                      </a:lnTo>
                      <a:lnTo>
                        <a:pt x="813" y="1410"/>
                      </a:lnTo>
                      <a:lnTo>
                        <a:pt x="809" y="1411"/>
                      </a:lnTo>
                      <a:lnTo>
                        <a:pt x="807" y="1414"/>
                      </a:lnTo>
                      <a:lnTo>
                        <a:pt x="808" y="1464"/>
                      </a:lnTo>
                      <a:lnTo>
                        <a:pt x="807" y="1478"/>
                      </a:lnTo>
                      <a:lnTo>
                        <a:pt x="800" y="1467"/>
                      </a:lnTo>
                      <a:lnTo>
                        <a:pt x="780" y="1437"/>
                      </a:lnTo>
                      <a:lnTo>
                        <a:pt x="775" y="1432"/>
                      </a:lnTo>
                      <a:lnTo>
                        <a:pt x="770" y="1430"/>
                      </a:lnTo>
                      <a:lnTo>
                        <a:pt x="761" y="1433"/>
                      </a:lnTo>
                      <a:lnTo>
                        <a:pt x="751" y="1443"/>
                      </a:lnTo>
                      <a:lnTo>
                        <a:pt x="742" y="1456"/>
                      </a:lnTo>
                      <a:lnTo>
                        <a:pt x="725" y="1478"/>
                      </a:lnTo>
                      <a:lnTo>
                        <a:pt x="719" y="1481"/>
                      </a:lnTo>
                      <a:lnTo>
                        <a:pt x="717" y="1478"/>
                      </a:lnTo>
                      <a:lnTo>
                        <a:pt x="715" y="1473"/>
                      </a:lnTo>
                      <a:lnTo>
                        <a:pt x="713" y="1464"/>
                      </a:lnTo>
                      <a:lnTo>
                        <a:pt x="714" y="1457"/>
                      </a:lnTo>
                      <a:lnTo>
                        <a:pt x="718" y="1453"/>
                      </a:lnTo>
                      <a:lnTo>
                        <a:pt x="722" y="1450"/>
                      </a:lnTo>
                      <a:lnTo>
                        <a:pt x="735" y="1446"/>
                      </a:lnTo>
                      <a:lnTo>
                        <a:pt x="742" y="1442"/>
                      </a:lnTo>
                      <a:lnTo>
                        <a:pt x="748" y="1435"/>
                      </a:lnTo>
                      <a:lnTo>
                        <a:pt x="739" y="1440"/>
                      </a:lnTo>
                      <a:lnTo>
                        <a:pt x="727" y="1441"/>
                      </a:lnTo>
                      <a:lnTo>
                        <a:pt x="700" y="1440"/>
                      </a:lnTo>
                      <a:lnTo>
                        <a:pt x="672" y="1437"/>
                      </a:lnTo>
                      <a:lnTo>
                        <a:pt x="649" y="1437"/>
                      </a:lnTo>
                      <a:lnTo>
                        <a:pt x="673" y="1442"/>
                      </a:lnTo>
                      <a:lnTo>
                        <a:pt x="693" y="1449"/>
                      </a:lnTo>
                      <a:lnTo>
                        <a:pt x="699" y="1453"/>
                      </a:lnTo>
                      <a:lnTo>
                        <a:pt x="704" y="1458"/>
                      </a:lnTo>
                      <a:lnTo>
                        <a:pt x="706" y="1465"/>
                      </a:lnTo>
                      <a:lnTo>
                        <a:pt x="705" y="1473"/>
                      </a:lnTo>
                      <a:lnTo>
                        <a:pt x="697" y="1466"/>
                      </a:lnTo>
                      <a:lnTo>
                        <a:pt x="688" y="1464"/>
                      </a:lnTo>
                      <a:lnTo>
                        <a:pt x="681" y="1466"/>
                      </a:lnTo>
                      <a:lnTo>
                        <a:pt x="674" y="1470"/>
                      </a:lnTo>
                      <a:lnTo>
                        <a:pt x="649" y="1498"/>
                      </a:lnTo>
                      <a:lnTo>
                        <a:pt x="626" y="1497"/>
                      </a:lnTo>
                      <a:lnTo>
                        <a:pt x="620" y="1495"/>
                      </a:lnTo>
                      <a:lnTo>
                        <a:pt x="616" y="1491"/>
                      </a:lnTo>
                      <a:lnTo>
                        <a:pt x="606" y="1480"/>
                      </a:lnTo>
                      <a:lnTo>
                        <a:pt x="584" y="1462"/>
                      </a:lnTo>
                      <a:lnTo>
                        <a:pt x="578" y="1456"/>
                      </a:lnTo>
                      <a:lnTo>
                        <a:pt x="573" y="1447"/>
                      </a:lnTo>
                      <a:lnTo>
                        <a:pt x="566" y="1423"/>
                      </a:lnTo>
                      <a:lnTo>
                        <a:pt x="561" y="1398"/>
                      </a:lnTo>
                      <a:lnTo>
                        <a:pt x="556" y="1378"/>
                      </a:lnTo>
                      <a:lnTo>
                        <a:pt x="526" y="1353"/>
                      </a:lnTo>
                      <a:lnTo>
                        <a:pt x="512" y="1343"/>
                      </a:lnTo>
                      <a:lnTo>
                        <a:pt x="510" y="1344"/>
                      </a:lnTo>
                      <a:lnTo>
                        <a:pt x="509" y="1351"/>
                      </a:lnTo>
                      <a:lnTo>
                        <a:pt x="510" y="1378"/>
                      </a:lnTo>
                      <a:lnTo>
                        <a:pt x="509" y="1382"/>
                      </a:lnTo>
                      <a:lnTo>
                        <a:pt x="507" y="1384"/>
                      </a:lnTo>
                      <a:lnTo>
                        <a:pt x="499" y="1386"/>
                      </a:lnTo>
                      <a:lnTo>
                        <a:pt x="477" y="1377"/>
                      </a:lnTo>
                      <a:lnTo>
                        <a:pt x="455" y="1366"/>
                      </a:lnTo>
                      <a:lnTo>
                        <a:pt x="447" y="1364"/>
                      </a:lnTo>
                      <a:lnTo>
                        <a:pt x="444" y="1366"/>
                      </a:lnTo>
                      <a:lnTo>
                        <a:pt x="446" y="1375"/>
                      </a:lnTo>
                      <a:lnTo>
                        <a:pt x="451" y="1381"/>
                      </a:lnTo>
                      <a:lnTo>
                        <a:pt x="465" y="1390"/>
                      </a:lnTo>
                      <a:lnTo>
                        <a:pt x="478" y="1400"/>
                      </a:lnTo>
                      <a:lnTo>
                        <a:pt x="482" y="1406"/>
                      </a:lnTo>
                      <a:lnTo>
                        <a:pt x="482" y="1414"/>
                      </a:lnTo>
                      <a:lnTo>
                        <a:pt x="473" y="1432"/>
                      </a:lnTo>
                      <a:lnTo>
                        <a:pt x="462" y="1444"/>
                      </a:lnTo>
                      <a:lnTo>
                        <a:pt x="451" y="1450"/>
                      </a:lnTo>
                      <a:lnTo>
                        <a:pt x="440" y="1450"/>
                      </a:lnTo>
                      <a:lnTo>
                        <a:pt x="432" y="1445"/>
                      </a:lnTo>
                      <a:lnTo>
                        <a:pt x="428" y="1435"/>
                      </a:lnTo>
                      <a:lnTo>
                        <a:pt x="428" y="1420"/>
                      </a:lnTo>
                      <a:lnTo>
                        <a:pt x="434" y="1401"/>
                      </a:lnTo>
                      <a:lnTo>
                        <a:pt x="423" y="1415"/>
                      </a:lnTo>
                      <a:lnTo>
                        <a:pt x="409" y="1425"/>
                      </a:lnTo>
                      <a:lnTo>
                        <a:pt x="377" y="1435"/>
                      </a:lnTo>
                      <a:lnTo>
                        <a:pt x="364" y="1439"/>
                      </a:lnTo>
                      <a:lnTo>
                        <a:pt x="355" y="1444"/>
                      </a:lnTo>
                      <a:lnTo>
                        <a:pt x="353" y="1447"/>
                      </a:lnTo>
                      <a:lnTo>
                        <a:pt x="353" y="1451"/>
                      </a:lnTo>
                      <a:lnTo>
                        <a:pt x="360" y="1462"/>
                      </a:lnTo>
                      <a:lnTo>
                        <a:pt x="385" y="1488"/>
                      </a:lnTo>
                      <a:lnTo>
                        <a:pt x="397" y="1502"/>
                      </a:lnTo>
                      <a:lnTo>
                        <a:pt x="395" y="1505"/>
                      </a:lnTo>
                      <a:lnTo>
                        <a:pt x="387" y="1508"/>
                      </a:lnTo>
                      <a:lnTo>
                        <a:pt x="342" y="1509"/>
                      </a:lnTo>
                      <a:lnTo>
                        <a:pt x="362" y="1509"/>
                      </a:lnTo>
                      <a:lnTo>
                        <a:pt x="379" y="1511"/>
                      </a:lnTo>
                      <a:lnTo>
                        <a:pt x="397" y="1516"/>
                      </a:lnTo>
                      <a:lnTo>
                        <a:pt x="412" y="1523"/>
                      </a:lnTo>
                      <a:lnTo>
                        <a:pt x="417" y="1528"/>
                      </a:lnTo>
                      <a:lnTo>
                        <a:pt x="420" y="1534"/>
                      </a:lnTo>
                      <a:lnTo>
                        <a:pt x="422" y="1541"/>
                      </a:lnTo>
                      <a:lnTo>
                        <a:pt x="420" y="1549"/>
                      </a:lnTo>
                      <a:lnTo>
                        <a:pt x="416" y="1559"/>
                      </a:lnTo>
                      <a:lnTo>
                        <a:pt x="407" y="1570"/>
                      </a:lnTo>
                      <a:lnTo>
                        <a:pt x="391" y="1593"/>
                      </a:lnTo>
                      <a:lnTo>
                        <a:pt x="378" y="1618"/>
                      </a:lnTo>
                      <a:lnTo>
                        <a:pt x="365" y="1643"/>
                      </a:lnTo>
                      <a:lnTo>
                        <a:pt x="352" y="1665"/>
                      </a:lnTo>
                      <a:lnTo>
                        <a:pt x="348" y="1670"/>
                      </a:lnTo>
                      <a:lnTo>
                        <a:pt x="349" y="1674"/>
                      </a:lnTo>
                      <a:lnTo>
                        <a:pt x="358" y="1676"/>
                      </a:lnTo>
                      <a:lnTo>
                        <a:pt x="373" y="1672"/>
                      </a:lnTo>
                      <a:lnTo>
                        <a:pt x="388" y="1665"/>
                      </a:lnTo>
                      <a:lnTo>
                        <a:pt x="394" y="1658"/>
                      </a:lnTo>
                      <a:lnTo>
                        <a:pt x="398" y="1652"/>
                      </a:lnTo>
                      <a:lnTo>
                        <a:pt x="398" y="1644"/>
                      </a:lnTo>
                      <a:lnTo>
                        <a:pt x="399" y="1652"/>
                      </a:lnTo>
                      <a:lnTo>
                        <a:pt x="407" y="1688"/>
                      </a:lnTo>
                      <a:lnTo>
                        <a:pt x="429" y="1721"/>
                      </a:lnTo>
                      <a:lnTo>
                        <a:pt x="456" y="1763"/>
                      </a:lnTo>
                      <a:lnTo>
                        <a:pt x="469" y="1781"/>
                      </a:lnTo>
                      <a:lnTo>
                        <a:pt x="481" y="1795"/>
                      </a:lnTo>
                      <a:lnTo>
                        <a:pt x="492" y="1801"/>
                      </a:lnTo>
                      <a:lnTo>
                        <a:pt x="497" y="1800"/>
                      </a:lnTo>
                      <a:lnTo>
                        <a:pt x="500" y="1797"/>
                      </a:lnTo>
                      <a:lnTo>
                        <a:pt x="518" y="1772"/>
                      </a:lnTo>
                      <a:lnTo>
                        <a:pt x="538" y="1797"/>
                      </a:lnTo>
                      <a:lnTo>
                        <a:pt x="540" y="1804"/>
                      </a:lnTo>
                      <a:lnTo>
                        <a:pt x="537" y="1814"/>
                      </a:lnTo>
                      <a:lnTo>
                        <a:pt x="527" y="1834"/>
                      </a:lnTo>
                      <a:lnTo>
                        <a:pt x="524" y="1839"/>
                      </a:lnTo>
                      <a:lnTo>
                        <a:pt x="525" y="1838"/>
                      </a:lnTo>
                      <a:lnTo>
                        <a:pt x="546" y="1808"/>
                      </a:lnTo>
                      <a:lnTo>
                        <a:pt x="556" y="1844"/>
                      </a:lnTo>
                      <a:lnTo>
                        <a:pt x="567" y="1842"/>
                      </a:lnTo>
                      <a:lnTo>
                        <a:pt x="574" y="1844"/>
                      </a:lnTo>
                      <a:lnTo>
                        <a:pt x="579" y="1849"/>
                      </a:lnTo>
                      <a:lnTo>
                        <a:pt x="583" y="1856"/>
                      </a:lnTo>
                      <a:lnTo>
                        <a:pt x="589" y="1873"/>
                      </a:lnTo>
                      <a:lnTo>
                        <a:pt x="595" y="1890"/>
                      </a:lnTo>
                      <a:lnTo>
                        <a:pt x="574" y="1869"/>
                      </a:lnTo>
                      <a:lnTo>
                        <a:pt x="567" y="1867"/>
                      </a:lnTo>
                      <a:lnTo>
                        <a:pt x="556" y="1871"/>
                      </a:lnTo>
                      <a:lnTo>
                        <a:pt x="527" y="1884"/>
                      </a:lnTo>
                      <a:lnTo>
                        <a:pt x="512" y="1890"/>
                      </a:lnTo>
                      <a:lnTo>
                        <a:pt x="496" y="1893"/>
                      </a:lnTo>
                      <a:lnTo>
                        <a:pt x="483" y="1890"/>
                      </a:lnTo>
                      <a:lnTo>
                        <a:pt x="477" y="1886"/>
                      </a:lnTo>
                      <a:lnTo>
                        <a:pt x="472" y="1880"/>
                      </a:lnTo>
                      <a:lnTo>
                        <a:pt x="486" y="1851"/>
                      </a:lnTo>
                      <a:lnTo>
                        <a:pt x="492" y="1837"/>
                      </a:lnTo>
                      <a:lnTo>
                        <a:pt x="492" y="1834"/>
                      </a:lnTo>
                      <a:lnTo>
                        <a:pt x="489" y="1833"/>
                      </a:lnTo>
                      <a:lnTo>
                        <a:pt x="474" y="1832"/>
                      </a:lnTo>
                      <a:lnTo>
                        <a:pt x="456" y="1852"/>
                      </a:lnTo>
                      <a:lnTo>
                        <a:pt x="444" y="1863"/>
                      </a:lnTo>
                      <a:lnTo>
                        <a:pt x="437" y="1865"/>
                      </a:lnTo>
                      <a:lnTo>
                        <a:pt x="433" y="1860"/>
                      </a:lnTo>
                      <a:lnTo>
                        <a:pt x="427" y="1839"/>
                      </a:lnTo>
                      <a:lnTo>
                        <a:pt x="423" y="1825"/>
                      </a:lnTo>
                      <a:lnTo>
                        <a:pt x="415" y="1812"/>
                      </a:lnTo>
                      <a:lnTo>
                        <a:pt x="403" y="1799"/>
                      </a:lnTo>
                      <a:lnTo>
                        <a:pt x="391" y="1796"/>
                      </a:lnTo>
                      <a:lnTo>
                        <a:pt x="378" y="1800"/>
                      </a:lnTo>
                      <a:lnTo>
                        <a:pt x="360" y="1808"/>
                      </a:lnTo>
                      <a:lnTo>
                        <a:pt x="349" y="1794"/>
                      </a:lnTo>
                      <a:lnTo>
                        <a:pt x="343" y="1782"/>
                      </a:lnTo>
                      <a:lnTo>
                        <a:pt x="342" y="1777"/>
                      </a:lnTo>
                      <a:lnTo>
                        <a:pt x="342" y="1772"/>
                      </a:lnTo>
                      <a:lnTo>
                        <a:pt x="348" y="1760"/>
                      </a:lnTo>
                      <a:lnTo>
                        <a:pt x="355" y="1753"/>
                      </a:lnTo>
                      <a:lnTo>
                        <a:pt x="362" y="1749"/>
                      </a:lnTo>
                      <a:lnTo>
                        <a:pt x="370" y="1748"/>
                      </a:lnTo>
                      <a:lnTo>
                        <a:pt x="385" y="1745"/>
                      </a:lnTo>
                      <a:lnTo>
                        <a:pt x="392" y="1742"/>
                      </a:lnTo>
                      <a:lnTo>
                        <a:pt x="398" y="1736"/>
                      </a:lnTo>
                      <a:lnTo>
                        <a:pt x="399" y="1733"/>
                      </a:lnTo>
                      <a:lnTo>
                        <a:pt x="397" y="1729"/>
                      </a:lnTo>
                      <a:lnTo>
                        <a:pt x="388" y="1723"/>
                      </a:lnTo>
                      <a:lnTo>
                        <a:pt x="378" y="1721"/>
                      </a:lnTo>
                      <a:lnTo>
                        <a:pt x="373" y="1722"/>
                      </a:lnTo>
                      <a:lnTo>
                        <a:pt x="369" y="1724"/>
                      </a:lnTo>
                      <a:lnTo>
                        <a:pt x="332" y="1772"/>
                      </a:lnTo>
                      <a:lnTo>
                        <a:pt x="328" y="1772"/>
                      </a:lnTo>
                      <a:lnTo>
                        <a:pt x="323" y="1766"/>
                      </a:lnTo>
                      <a:lnTo>
                        <a:pt x="311" y="1745"/>
                      </a:lnTo>
                      <a:lnTo>
                        <a:pt x="302" y="1723"/>
                      </a:lnTo>
                      <a:lnTo>
                        <a:pt x="301" y="1716"/>
                      </a:lnTo>
                      <a:lnTo>
                        <a:pt x="304" y="1713"/>
                      </a:lnTo>
                      <a:lnTo>
                        <a:pt x="342" y="1713"/>
                      </a:lnTo>
                      <a:lnTo>
                        <a:pt x="327" y="1689"/>
                      </a:lnTo>
                      <a:lnTo>
                        <a:pt x="322" y="1673"/>
                      </a:lnTo>
                      <a:lnTo>
                        <a:pt x="322" y="1663"/>
                      </a:lnTo>
                      <a:lnTo>
                        <a:pt x="325" y="1658"/>
                      </a:lnTo>
                      <a:lnTo>
                        <a:pt x="327" y="1654"/>
                      </a:lnTo>
                      <a:lnTo>
                        <a:pt x="325" y="1652"/>
                      </a:lnTo>
                      <a:lnTo>
                        <a:pt x="295" y="1642"/>
                      </a:lnTo>
                      <a:lnTo>
                        <a:pt x="287" y="1622"/>
                      </a:lnTo>
                      <a:lnTo>
                        <a:pt x="283" y="1607"/>
                      </a:lnTo>
                      <a:lnTo>
                        <a:pt x="281" y="1591"/>
                      </a:lnTo>
                      <a:lnTo>
                        <a:pt x="276" y="1572"/>
                      </a:lnTo>
                      <a:lnTo>
                        <a:pt x="275" y="1557"/>
                      </a:lnTo>
                      <a:lnTo>
                        <a:pt x="276" y="1549"/>
                      </a:lnTo>
                      <a:lnTo>
                        <a:pt x="276" y="1547"/>
                      </a:lnTo>
                      <a:lnTo>
                        <a:pt x="273" y="1545"/>
                      </a:lnTo>
                      <a:lnTo>
                        <a:pt x="257" y="1545"/>
                      </a:lnTo>
                      <a:lnTo>
                        <a:pt x="226" y="1486"/>
                      </a:lnTo>
                      <a:lnTo>
                        <a:pt x="222" y="1482"/>
                      </a:lnTo>
                      <a:lnTo>
                        <a:pt x="223" y="1488"/>
                      </a:lnTo>
                      <a:lnTo>
                        <a:pt x="234" y="1518"/>
                      </a:lnTo>
                      <a:lnTo>
                        <a:pt x="248" y="1545"/>
                      </a:lnTo>
                      <a:lnTo>
                        <a:pt x="250" y="1549"/>
                      </a:lnTo>
                      <a:lnTo>
                        <a:pt x="251" y="1553"/>
                      </a:lnTo>
                      <a:lnTo>
                        <a:pt x="246" y="1560"/>
                      </a:lnTo>
                      <a:lnTo>
                        <a:pt x="235" y="1566"/>
                      </a:lnTo>
                      <a:lnTo>
                        <a:pt x="221" y="1572"/>
                      </a:lnTo>
                      <a:lnTo>
                        <a:pt x="189" y="1578"/>
                      </a:lnTo>
                      <a:lnTo>
                        <a:pt x="165" y="1581"/>
                      </a:lnTo>
                      <a:lnTo>
                        <a:pt x="155" y="1569"/>
                      </a:lnTo>
                      <a:lnTo>
                        <a:pt x="150" y="1555"/>
                      </a:lnTo>
                      <a:lnTo>
                        <a:pt x="149" y="1541"/>
                      </a:lnTo>
                      <a:lnTo>
                        <a:pt x="152" y="1527"/>
                      </a:lnTo>
                      <a:lnTo>
                        <a:pt x="160" y="1505"/>
                      </a:lnTo>
                      <a:lnTo>
                        <a:pt x="165" y="1498"/>
                      </a:lnTo>
                      <a:lnTo>
                        <a:pt x="164" y="1492"/>
                      </a:lnTo>
                      <a:lnTo>
                        <a:pt x="159" y="1485"/>
                      </a:lnTo>
                      <a:lnTo>
                        <a:pt x="148" y="1472"/>
                      </a:lnTo>
                      <a:lnTo>
                        <a:pt x="138" y="1460"/>
                      </a:lnTo>
                      <a:lnTo>
                        <a:pt x="136" y="1455"/>
                      </a:lnTo>
                      <a:lnTo>
                        <a:pt x="137" y="1450"/>
                      </a:lnTo>
                      <a:lnTo>
                        <a:pt x="166" y="1411"/>
                      </a:lnTo>
                      <a:lnTo>
                        <a:pt x="179" y="1386"/>
                      </a:lnTo>
                      <a:lnTo>
                        <a:pt x="181" y="1374"/>
                      </a:lnTo>
                      <a:lnTo>
                        <a:pt x="179" y="1373"/>
                      </a:lnTo>
                      <a:lnTo>
                        <a:pt x="176" y="1373"/>
                      </a:lnTo>
                      <a:lnTo>
                        <a:pt x="165" y="1379"/>
                      </a:lnTo>
                      <a:lnTo>
                        <a:pt x="154" y="1390"/>
                      </a:lnTo>
                      <a:lnTo>
                        <a:pt x="144" y="1405"/>
                      </a:lnTo>
                      <a:lnTo>
                        <a:pt x="141" y="1413"/>
                      </a:lnTo>
                      <a:lnTo>
                        <a:pt x="140" y="1420"/>
                      </a:lnTo>
                      <a:lnTo>
                        <a:pt x="140" y="1430"/>
                      </a:lnTo>
                      <a:lnTo>
                        <a:pt x="138" y="1432"/>
                      </a:lnTo>
                      <a:lnTo>
                        <a:pt x="132" y="1423"/>
                      </a:lnTo>
                      <a:lnTo>
                        <a:pt x="122" y="1411"/>
                      </a:lnTo>
                      <a:lnTo>
                        <a:pt x="116" y="1409"/>
                      </a:lnTo>
                      <a:lnTo>
                        <a:pt x="109" y="1414"/>
                      </a:lnTo>
                      <a:lnTo>
                        <a:pt x="89" y="1437"/>
                      </a:lnTo>
                      <a:lnTo>
                        <a:pt x="89" y="1390"/>
                      </a:lnTo>
                      <a:lnTo>
                        <a:pt x="88" y="1387"/>
                      </a:lnTo>
                      <a:lnTo>
                        <a:pt x="84" y="1385"/>
                      </a:lnTo>
                      <a:lnTo>
                        <a:pt x="72" y="1382"/>
                      </a:lnTo>
                      <a:lnTo>
                        <a:pt x="62" y="1381"/>
                      </a:lnTo>
                      <a:lnTo>
                        <a:pt x="60" y="1380"/>
                      </a:lnTo>
                      <a:lnTo>
                        <a:pt x="61" y="1378"/>
                      </a:lnTo>
                      <a:lnTo>
                        <a:pt x="167" y="1317"/>
                      </a:lnTo>
                      <a:lnTo>
                        <a:pt x="179" y="1309"/>
                      </a:lnTo>
                      <a:lnTo>
                        <a:pt x="172" y="1310"/>
                      </a:lnTo>
                      <a:lnTo>
                        <a:pt x="123" y="1331"/>
                      </a:lnTo>
                      <a:lnTo>
                        <a:pt x="61" y="1355"/>
                      </a:lnTo>
                      <a:lnTo>
                        <a:pt x="53" y="1354"/>
                      </a:lnTo>
                      <a:lnTo>
                        <a:pt x="49" y="1351"/>
                      </a:lnTo>
                      <a:lnTo>
                        <a:pt x="49" y="1347"/>
                      </a:lnTo>
                      <a:lnTo>
                        <a:pt x="52" y="1340"/>
                      </a:lnTo>
                      <a:lnTo>
                        <a:pt x="62" y="1321"/>
                      </a:lnTo>
                      <a:lnTo>
                        <a:pt x="67" y="1309"/>
                      </a:lnTo>
                      <a:lnTo>
                        <a:pt x="71" y="1294"/>
                      </a:lnTo>
                      <a:lnTo>
                        <a:pt x="71" y="1282"/>
                      </a:lnTo>
                      <a:lnTo>
                        <a:pt x="66" y="1268"/>
                      </a:lnTo>
                      <a:lnTo>
                        <a:pt x="50" y="1241"/>
                      </a:lnTo>
                      <a:lnTo>
                        <a:pt x="34" y="1217"/>
                      </a:lnTo>
                      <a:lnTo>
                        <a:pt x="31" y="1207"/>
                      </a:lnTo>
                      <a:lnTo>
                        <a:pt x="32" y="1203"/>
                      </a:lnTo>
                      <a:lnTo>
                        <a:pt x="33" y="1199"/>
                      </a:lnTo>
                      <a:lnTo>
                        <a:pt x="43" y="1163"/>
                      </a:lnTo>
                      <a:lnTo>
                        <a:pt x="61" y="1138"/>
                      </a:lnTo>
                      <a:lnTo>
                        <a:pt x="70" y="1122"/>
                      </a:lnTo>
                      <a:lnTo>
                        <a:pt x="71" y="1116"/>
                      </a:lnTo>
                      <a:lnTo>
                        <a:pt x="68" y="1112"/>
                      </a:lnTo>
                      <a:lnTo>
                        <a:pt x="62" y="1108"/>
                      </a:lnTo>
                      <a:lnTo>
                        <a:pt x="54" y="1106"/>
                      </a:lnTo>
                      <a:lnTo>
                        <a:pt x="25" y="1102"/>
                      </a:lnTo>
                      <a:lnTo>
                        <a:pt x="34" y="1093"/>
                      </a:lnTo>
                      <a:lnTo>
                        <a:pt x="45" y="1085"/>
                      </a:lnTo>
                      <a:lnTo>
                        <a:pt x="68" y="1068"/>
                      </a:lnTo>
                      <a:lnTo>
                        <a:pt x="79" y="1059"/>
                      </a:lnTo>
                      <a:lnTo>
                        <a:pt x="85" y="1048"/>
                      </a:lnTo>
                      <a:lnTo>
                        <a:pt x="90" y="1035"/>
                      </a:lnTo>
                      <a:lnTo>
                        <a:pt x="89" y="1020"/>
                      </a:lnTo>
                      <a:lnTo>
                        <a:pt x="87" y="1017"/>
                      </a:lnTo>
                      <a:lnTo>
                        <a:pt x="81" y="1017"/>
                      </a:lnTo>
                      <a:lnTo>
                        <a:pt x="65" y="1018"/>
                      </a:lnTo>
                      <a:lnTo>
                        <a:pt x="50" y="1018"/>
                      </a:lnTo>
                      <a:lnTo>
                        <a:pt x="45" y="1014"/>
                      </a:lnTo>
                      <a:lnTo>
                        <a:pt x="43" y="1007"/>
                      </a:lnTo>
                      <a:lnTo>
                        <a:pt x="15" y="923"/>
                      </a:lnTo>
                      <a:lnTo>
                        <a:pt x="7" y="909"/>
                      </a:lnTo>
                      <a:lnTo>
                        <a:pt x="2" y="893"/>
                      </a:lnTo>
                      <a:lnTo>
                        <a:pt x="0" y="876"/>
                      </a:lnTo>
                      <a:lnTo>
                        <a:pt x="0" y="858"/>
                      </a:lnTo>
                      <a:lnTo>
                        <a:pt x="7" y="817"/>
                      </a:lnTo>
                      <a:lnTo>
                        <a:pt x="19" y="772"/>
                      </a:lnTo>
                      <a:lnTo>
                        <a:pt x="33" y="723"/>
                      </a:lnTo>
                      <a:lnTo>
                        <a:pt x="48" y="672"/>
                      </a:lnTo>
                      <a:lnTo>
                        <a:pt x="59" y="619"/>
                      </a:lnTo>
                      <a:lnTo>
                        <a:pt x="62" y="592"/>
                      </a:lnTo>
                      <a:lnTo>
                        <a:pt x="63" y="565"/>
                      </a:lnTo>
                      <a:lnTo>
                        <a:pt x="155" y="434"/>
                      </a:lnTo>
                      <a:lnTo>
                        <a:pt x="156" y="418"/>
                      </a:lnTo>
                      <a:lnTo>
                        <a:pt x="159" y="408"/>
                      </a:lnTo>
                      <a:lnTo>
                        <a:pt x="163" y="400"/>
                      </a:lnTo>
                      <a:lnTo>
                        <a:pt x="168" y="395"/>
                      </a:lnTo>
                      <a:lnTo>
                        <a:pt x="180" y="394"/>
                      </a:lnTo>
                      <a:lnTo>
                        <a:pt x="193" y="398"/>
                      </a:lnTo>
                      <a:lnTo>
                        <a:pt x="203" y="400"/>
                      </a:lnTo>
                      <a:lnTo>
                        <a:pt x="206" y="400"/>
                      </a:lnTo>
                      <a:lnTo>
                        <a:pt x="208" y="397"/>
                      </a:lnTo>
                      <a:lnTo>
                        <a:pt x="206" y="383"/>
                      </a:lnTo>
                      <a:lnTo>
                        <a:pt x="193" y="351"/>
                      </a:lnTo>
                      <a:lnTo>
                        <a:pt x="208" y="319"/>
                      </a:lnTo>
                      <a:lnTo>
                        <a:pt x="228" y="282"/>
                      </a:lnTo>
                      <a:lnTo>
                        <a:pt x="252" y="247"/>
                      </a:lnTo>
                      <a:lnTo>
                        <a:pt x="276" y="219"/>
                      </a:lnTo>
                      <a:lnTo>
                        <a:pt x="279" y="217"/>
                      </a:lnTo>
                      <a:lnTo>
                        <a:pt x="283" y="219"/>
                      </a:lnTo>
                      <a:lnTo>
                        <a:pt x="290" y="225"/>
                      </a:lnTo>
                      <a:lnTo>
                        <a:pt x="298" y="231"/>
                      </a:lnTo>
                      <a:lnTo>
                        <a:pt x="301" y="232"/>
                      </a:lnTo>
                      <a:lnTo>
                        <a:pt x="304" y="231"/>
                      </a:lnTo>
                      <a:lnTo>
                        <a:pt x="324" y="212"/>
                      </a:lnTo>
                      <a:lnTo>
                        <a:pt x="348" y="195"/>
                      </a:lnTo>
                      <a:lnTo>
                        <a:pt x="399" y="162"/>
                      </a:lnTo>
                      <a:lnTo>
                        <a:pt x="425" y="145"/>
                      </a:lnTo>
                      <a:lnTo>
                        <a:pt x="451" y="125"/>
                      </a:lnTo>
                      <a:lnTo>
                        <a:pt x="476" y="102"/>
                      </a:lnTo>
                      <a:lnTo>
                        <a:pt x="500" y="75"/>
                      </a:lnTo>
                      <a:lnTo>
                        <a:pt x="514" y="64"/>
                      </a:lnTo>
                      <a:lnTo>
                        <a:pt x="524" y="62"/>
                      </a:lnTo>
                      <a:lnTo>
                        <a:pt x="532" y="66"/>
                      </a:lnTo>
                      <a:lnTo>
                        <a:pt x="540" y="72"/>
                      </a:lnTo>
                      <a:lnTo>
                        <a:pt x="548" y="77"/>
                      </a:lnTo>
                      <a:lnTo>
                        <a:pt x="557" y="75"/>
                      </a:lnTo>
                      <a:lnTo>
                        <a:pt x="569" y="64"/>
                      </a:lnTo>
                      <a:lnTo>
                        <a:pt x="584" y="39"/>
                      </a:lnTo>
                      <a:lnTo>
                        <a:pt x="595" y="29"/>
                      </a:lnTo>
                      <a:lnTo>
                        <a:pt x="607" y="19"/>
                      </a:lnTo>
                      <a:lnTo>
                        <a:pt x="620" y="12"/>
                      </a:lnTo>
                      <a:lnTo>
                        <a:pt x="636" y="6"/>
                      </a:lnTo>
                      <a:lnTo>
                        <a:pt x="667" y="0"/>
                      </a:lnTo>
                      <a:lnTo>
                        <a:pt x="682" y="1"/>
                      </a:lnTo>
                      <a:lnTo>
                        <a:pt x="697" y="4"/>
                      </a:lnTo>
                      <a:lnTo>
                        <a:pt x="711" y="34"/>
                      </a:lnTo>
                      <a:lnTo>
                        <a:pt x="715" y="42"/>
                      </a:lnTo>
                      <a:lnTo>
                        <a:pt x="718" y="45"/>
                      </a:lnTo>
                      <a:lnTo>
                        <a:pt x="722" y="44"/>
                      </a:lnTo>
                      <a:lnTo>
                        <a:pt x="726" y="38"/>
                      </a:lnTo>
                      <a:lnTo>
                        <a:pt x="742" y="16"/>
                      </a:lnTo>
                      <a:lnTo>
                        <a:pt x="752" y="6"/>
                      </a:lnTo>
                      <a:lnTo>
                        <a:pt x="762" y="2"/>
                      </a:lnTo>
                      <a:lnTo>
                        <a:pt x="772" y="2"/>
                      </a:lnTo>
                      <a:lnTo>
                        <a:pt x="784" y="5"/>
                      </a:lnTo>
                      <a:lnTo>
                        <a:pt x="816" y="18"/>
                      </a:lnTo>
                      <a:lnTo>
                        <a:pt x="865" y="33"/>
                      </a:lnTo>
                      <a:lnTo>
                        <a:pt x="885" y="38"/>
                      </a:lnTo>
                      <a:lnTo>
                        <a:pt x="899" y="47"/>
                      </a:lnTo>
                      <a:lnTo>
                        <a:pt x="921" y="72"/>
                      </a:lnTo>
                      <a:lnTo>
                        <a:pt x="934" y="85"/>
                      </a:lnTo>
                      <a:lnTo>
                        <a:pt x="952" y="97"/>
                      </a:lnTo>
                      <a:lnTo>
                        <a:pt x="978" y="106"/>
                      </a:lnTo>
                      <a:lnTo>
                        <a:pt x="1013" y="111"/>
                      </a:lnTo>
                      <a:lnTo>
                        <a:pt x="1032" y="121"/>
                      </a:lnTo>
                      <a:lnTo>
                        <a:pt x="1052" y="130"/>
                      </a:lnTo>
                      <a:lnTo>
                        <a:pt x="1095" y="145"/>
                      </a:lnTo>
                      <a:lnTo>
                        <a:pt x="1117" y="155"/>
                      </a:lnTo>
                      <a:lnTo>
                        <a:pt x="1137" y="168"/>
                      </a:lnTo>
                      <a:lnTo>
                        <a:pt x="1156" y="185"/>
                      </a:lnTo>
                      <a:lnTo>
                        <a:pt x="1171" y="208"/>
                      </a:lnTo>
                      <a:lnTo>
                        <a:pt x="1140" y="272"/>
                      </a:lnTo>
                      <a:lnTo>
                        <a:pt x="1136" y="287"/>
                      </a:lnTo>
                      <a:lnTo>
                        <a:pt x="1137" y="291"/>
                      </a:lnTo>
                      <a:lnTo>
                        <a:pt x="1140" y="294"/>
                      </a:lnTo>
                      <a:lnTo>
                        <a:pt x="1151" y="296"/>
                      </a:lnTo>
                      <a:lnTo>
                        <a:pt x="1171" y="294"/>
                      </a:lnTo>
                      <a:lnTo>
                        <a:pt x="1199" y="291"/>
                      </a:lnTo>
                      <a:lnTo>
                        <a:pt x="1236" y="290"/>
                      </a:lnTo>
                      <a:lnTo>
                        <a:pt x="1251" y="292"/>
                      </a:lnTo>
                      <a:lnTo>
                        <a:pt x="1266" y="298"/>
                      </a:lnTo>
                      <a:lnTo>
                        <a:pt x="1280" y="307"/>
                      </a:lnTo>
                      <a:lnTo>
                        <a:pt x="1293" y="319"/>
                      </a:lnTo>
                      <a:lnTo>
                        <a:pt x="1304" y="334"/>
                      </a:lnTo>
                      <a:lnTo>
                        <a:pt x="1312" y="350"/>
                      </a:lnTo>
                      <a:lnTo>
                        <a:pt x="1318" y="368"/>
                      </a:lnTo>
                      <a:lnTo>
                        <a:pt x="1320" y="387"/>
                      </a:lnTo>
                      <a:lnTo>
                        <a:pt x="1320" y="459"/>
                      </a:lnTo>
                      <a:lnTo>
                        <a:pt x="1323" y="477"/>
                      </a:lnTo>
                      <a:lnTo>
                        <a:pt x="1326" y="482"/>
                      </a:lnTo>
                      <a:lnTo>
                        <a:pt x="1331" y="486"/>
                      </a:lnTo>
                      <a:lnTo>
                        <a:pt x="1343" y="488"/>
                      </a:lnTo>
                      <a:lnTo>
                        <a:pt x="1357" y="487"/>
                      </a:lnTo>
                      <a:lnTo>
                        <a:pt x="1371" y="486"/>
                      </a:lnTo>
                      <a:lnTo>
                        <a:pt x="1384" y="487"/>
                      </a:lnTo>
                      <a:lnTo>
                        <a:pt x="1395" y="492"/>
                      </a:lnTo>
                      <a:lnTo>
                        <a:pt x="1400" y="498"/>
                      </a:lnTo>
                      <a:lnTo>
                        <a:pt x="1403" y="506"/>
                      </a:lnTo>
                      <a:lnTo>
                        <a:pt x="1406" y="524"/>
                      </a:lnTo>
                      <a:lnTo>
                        <a:pt x="1406" y="534"/>
                      </a:lnTo>
                      <a:lnTo>
                        <a:pt x="1404" y="540"/>
                      </a:lnTo>
                      <a:lnTo>
                        <a:pt x="1402" y="543"/>
                      </a:lnTo>
                      <a:lnTo>
                        <a:pt x="1402" y="545"/>
                      </a:lnTo>
                      <a:lnTo>
                        <a:pt x="1405" y="550"/>
                      </a:lnTo>
                      <a:lnTo>
                        <a:pt x="1431" y="577"/>
                      </a:lnTo>
                      <a:lnTo>
                        <a:pt x="1439" y="586"/>
                      </a:lnTo>
                      <a:lnTo>
                        <a:pt x="1443" y="592"/>
                      </a:lnTo>
                      <a:lnTo>
                        <a:pt x="1449" y="623"/>
                      </a:lnTo>
                      <a:lnTo>
                        <a:pt x="1445" y="642"/>
                      </a:lnTo>
                      <a:lnTo>
                        <a:pt x="1446" y="661"/>
                      </a:lnTo>
                      <a:lnTo>
                        <a:pt x="1454" y="700"/>
                      </a:lnTo>
                      <a:lnTo>
                        <a:pt x="1457" y="718"/>
                      </a:lnTo>
                      <a:lnTo>
                        <a:pt x="1458" y="736"/>
                      </a:lnTo>
                      <a:lnTo>
                        <a:pt x="1456" y="752"/>
                      </a:lnTo>
                      <a:lnTo>
                        <a:pt x="1449" y="766"/>
                      </a:lnTo>
                      <a:lnTo>
                        <a:pt x="1429" y="796"/>
                      </a:lnTo>
                      <a:lnTo>
                        <a:pt x="1427" y="801"/>
                      </a:lnTo>
                      <a:lnTo>
                        <a:pt x="1429" y="804"/>
                      </a:lnTo>
                      <a:lnTo>
                        <a:pt x="1436" y="809"/>
                      </a:lnTo>
                      <a:lnTo>
                        <a:pt x="1439" y="816"/>
                      </a:lnTo>
                      <a:lnTo>
                        <a:pt x="1440" y="828"/>
                      </a:lnTo>
                      <a:lnTo>
                        <a:pt x="1442" y="816"/>
                      </a:lnTo>
                      <a:lnTo>
                        <a:pt x="1445" y="808"/>
                      </a:lnTo>
                      <a:lnTo>
                        <a:pt x="1449" y="805"/>
                      </a:lnTo>
                      <a:lnTo>
                        <a:pt x="1455" y="804"/>
                      </a:lnTo>
                      <a:lnTo>
                        <a:pt x="1460" y="807"/>
                      </a:lnTo>
                      <a:lnTo>
                        <a:pt x="1464" y="812"/>
                      </a:lnTo>
                      <a:lnTo>
                        <a:pt x="1467" y="819"/>
                      </a:lnTo>
                      <a:lnTo>
                        <a:pt x="1469" y="828"/>
                      </a:lnTo>
                      <a:lnTo>
                        <a:pt x="1449" y="874"/>
                      </a:lnTo>
                      <a:lnTo>
                        <a:pt x="1447" y="880"/>
                      </a:lnTo>
                      <a:lnTo>
                        <a:pt x="1451" y="885"/>
                      </a:lnTo>
                      <a:lnTo>
                        <a:pt x="1469" y="893"/>
                      </a:lnTo>
                      <a:lnTo>
                        <a:pt x="1489" y="901"/>
                      </a:lnTo>
                      <a:lnTo>
                        <a:pt x="1495" y="905"/>
                      </a:lnTo>
                      <a:lnTo>
                        <a:pt x="1497" y="910"/>
                      </a:lnTo>
                      <a:lnTo>
                        <a:pt x="1492" y="920"/>
                      </a:lnTo>
                      <a:lnTo>
                        <a:pt x="1487" y="925"/>
                      </a:lnTo>
                      <a:lnTo>
                        <a:pt x="1474" y="926"/>
                      </a:lnTo>
                      <a:lnTo>
                        <a:pt x="1460" y="926"/>
                      </a:lnTo>
                      <a:lnTo>
                        <a:pt x="1454" y="929"/>
                      </a:lnTo>
                      <a:lnTo>
                        <a:pt x="1449" y="935"/>
                      </a:lnTo>
                      <a:lnTo>
                        <a:pt x="1469" y="951"/>
                      </a:lnTo>
                      <a:lnTo>
                        <a:pt x="1485" y="960"/>
                      </a:lnTo>
                      <a:lnTo>
                        <a:pt x="1491" y="967"/>
                      </a:lnTo>
                      <a:lnTo>
                        <a:pt x="1490" y="970"/>
                      </a:lnTo>
                      <a:lnTo>
                        <a:pt x="1488" y="973"/>
                      </a:lnTo>
                      <a:lnTo>
                        <a:pt x="1480" y="977"/>
                      </a:lnTo>
                      <a:lnTo>
                        <a:pt x="1456" y="983"/>
                      </a:lnTo>
                      <a:lnTo>
                        <a:pt x="1440" y="983"/>
                      </a:lnTo>
                      <a:lnTo>
                        <a:pt x="1434" y="984"/>
                      </a:lnTo>
                      <a:lnTo>
                        <a:pt x="1435" y="986"/>
                      </a:lnTo>
                      <a:lnTo>
                        <a:pt x="1450" y="992"/>
                      </a:lnTo>
                      <a:lnTo>
                        <a:pt x="1460" y="997"/>
                      </a:lnTo>
                      <a:lnTo>
                        <a:pt x="1469" y="1003"/>
                      </a:lnTo>
                      <a:lnTo>
                        <a:pt x="1475" y="1011"/>
                      </a:lnTo>
                      <a:lnTo>
                        <a:pt x="1477" y="1020"/>
                      </a:lnTo>
                      <a:lnTo>
                        <a:pt x="1474" y="1056"/>
                      </a:lnTo>
                      <a:lnTo>
                        <a:pt x="1472" y="1095"/>
                      </a:lnTo>
                      <a:lnTo>
                        <a:pt x="1469" y="1112"/>
                      </a:lnTo>
                      <a:lnTo>
                        <a:pt x="1465" y="1126"/>
                      </a:lnTo>
                      <a:lnTo>
                        <a:pt x="1458" y="1135"/>
                      </a:lnTo>
                      <a:lnTo>
                        <a:pt x="1449" y="1138"/>
                      </a:lnTo>
                      <a:lnTo>
                        <a:pt x="1407" y="1136"/>
                      </a:lnTo>
                      <a:lnTo>
                        <a:pt x="1404" y="1137"/>
                      </a:lnTo>
                      <a:lnTo>
                        <a:pt x="1407" y="1139"/>
                      </a:lnTo>
                      <a:lnTo>
                        <a:pt x="1440" y="1150"/>
                      </a:lnTo>
                      <a:lnTo>
                        <a:pt x="1425" y="1155"/>
                      </a:lnTo>
                      <a:lnTo>
                        <a:pt x="1407" y="1165"/>
                      </a:lnTo>
                      <a:lnTo>
                        <a:pt x="1377" y="1186"/>
                      </a:lnTo>
                      <a:close/>
                    </a:path>
                  </a:pathLst>
                </a:custGeom>
                <a:solidFill>
                  <a:srgbClr val="00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0" name="Freeform 808"/>
                <p:cNvSpPr>
                  <a:spLocks/>
                </p:cNvSpPr>
                <p:nvPr/>
              </p:nvSpPr>
              <p:spPr bwMode="auto">
                <a:xfrm>
                  <a:off x="113" y="980"/>
                  <a:ext cx="879" cy="1017"/>
                </a:xfrm>
                <a:custGeom>
                  <a:avLst/>
                  <a:gdLst>
                    <a:gd name="T0" fmla="*/ 404 w 1263"/>
                    <a:gd name="T1" fmla="*/ 105 h 1430"/>
                    <a:gd name="T2" fmla="*/ 383 w 1263"/>
                    <a:gd name="T3" fmla="*/ 102 h 1430"/>
                    <a:gd name="T4" fmla="*/ 377 w 1263"/>
                    <a:gd name="T5" fmla="*/ 55 h 1430"/>
                    <a:gd name="T6" fmla="*/ 330 w 1263"/>
                    <a:gd name="T7" fmla="*/ 38 h 1430"/>
                    <a:gd name="T8" fmla="*/ 299 w 1263"/>
                    <a:gd name="T9" fmla="*/ 14 h 1430"/>
                    <a:gd name="T10" fmla="*/ 257 w 1263"/>
                    <a:gd name="T11" fmla="*/ 1 h 1430"/>
                    <a:gd name="T12" fmla="*/ 242 w 1263"/>
                    <a:gd name="T13" fmla="*/ 16 h 1430"/>
                    <a:gd name="T14" fmla="*/ 225 w 1263"/>
                    <a:gd name="T15" fmla="*/ 0 h 1430"/>
                    <a:gd name="T16" fmla="*/ 197 w 1263"/>
                    <a:gd name="T17" fmla="*/ 14 h 1430"/>
                    <a:gd name="T18" fmla="*/ 180 w 1263"/>
                    <a:gd name="T19" fmla="*/ 23 h 1430"/>
                    <a:gd name="T20" fmla="*/ 152 w 1263"/>
                    <a:gd name="T21" fmla="*/ 45 h 1430"/>
                    <a:gd name="T22" fmla="*/ 103 w 1263"/>
                    <a:gd name="T23" fmla="*/ 83 h 1430"/>
                    <a:gd name="T24" fmla="*/ 95 w 1263"/>
                    <a:gd name="T25" fmla="*/ 78 h 1430"/>
                    <a:gd name="T26" fmla="*/ 65 w 1263"/>
                    <a:gd name="T27" fmla="*/ 127 h 1430"/>
                    <a:gd name="T28" fmla="*/ 65 w 1263"/>
                    <a:gd name="T29" fmla="*/ 143 h 1430"/>
                    <a:gd name="T30" fmla="*/ 53 w 1263"/>
                    <a:gd name="T31" fmla="*/ 150 h 1430"/>
                    <a:gd name="T32" fmla="*/ 17 w 1263"/>
                    <a:gd name="T33" fmla="*/ 242 h 1430"/>
                    <a:gd name="T34" fmla="*/ 0 w 1263"/>
                    <a:gd name="T35" fmla="*/ 315 h 1430"/>
                    <a:gd name="T36" fmla="*/ 15 w 1263"/>
                    <a:gd name="T37" fmla="*/ 364 h 1430"/>
                    <a:gd name="T38" fmla="*/ 31 w 1263"/>
                    <a:gd name="T39" fmla="*/ 367 h 1430"/>
                    <a:gd name="T40" fmla="*/ 15 w 1263"/>
                    <a:gd name="T41" fmla="*/ 390 h 1430"/>
                    <a:gd name="T42" fmla="*/ 23 w 1263"/>
                    <a:gd name="T43" fmla="*/ 400 h 1430"/>
                    <a:gd name="T44" fmla="*/ 29 w 1263"/>
                    <a:gd name="T45" fmla="*/ 412 h 1430"/>
                    <a:gd name="T46" fmla="*/ 33 w 1263"/>
                    <a:gd name="T47" fmla="*/ 426 h 1430"/>
                    <a:gd name="T48" fmla="*/ 33 w 1263"/>
                    <a:gd name="T49" fmla="*/ 436 h 1430"/>
                    <a:gd name="T50" fmla="*/ 44 w 1263"/>
                    <a:gd name="T51" fmla="*/ 453 h 1430"/>
                    <a:gd name="T52" fmla="*/ 74 w 1263"/>
                    <a:gd name="T53" fmla="*/ 446 h 1430"/>
                    <a:gd name="T54" fmla="*/ 100 w 1263"/>
                    <a:gd name="T55" fmla="*/ 427 h 1430"/>
                    <a:gd name="T56" fmla="*/ 109 w 1263"/>
                    <a:gd name="T57" fmla="*/ 400 h 1430"/>
                    <a:gd name="T58" fmla="*/ 120 w 1263"/>
                    <a:gd name="T59" fmla="*/ 428 h 1430"/>
                    <a:gd name="T60" fmla="*/ 127 w 1263"/>
                    <a:gd name="T61" fmla="*/ 444 h 1430"/>
                    <a:gd name="T62" fmla="*/ 110 w 1263"/>
                    <a:gd name="T63" fmla="*/ 442 h 1430"/>
                    <a:gd name="T64" fmla="*/ 78 w 1263"/>
                    <a:gd name="T65" fmla="*/ 460 h 1430"/>
                    <a:gd name="T66" fmla="*/ 74 w 1263"/>
                    <a:gd name="T67" fmla="*/ 479 h 1430"/>
                    <a:gd name="T68" fmla="*/ 84 w 1263"/>
                    <a:gd name="T69" fmla="*/ 499 h 1430"/>
                    <a:gd name="T70" fmla="*/ 92 w 1263"/>
                    <a:gd name="T71" fmla="*/ 514 h 1430"/>
                    <a:gd name="T72" fmla="*/ 118 w 1263"/>
                    <a:gd name="T73" fmla="*/ 506 h 1430"/>
                    <a:gd name="T74" fmla="*/ 134 w 1263"/>
                    <a:gd name="T75" fmla="*/ 482 h 1430"/>
                    <a:gd name="T76" fmla="*/ 149 w 1263"/>
                    <a:gd name="T77" fmla="*/ 484 h 1430"/>
                    <a:gd name="T78" fmla="*/ 165 w 1263"/>
                    <a:gd name="T79" fmla="*/ 467 h 1430"/>
                    <a:gd name="T80" fmla="*/ 187 w 1263"/>
                    <a:gd name="T81" fmla="*/ 456 h 1430"/>
                    <a:gd name="T82" fmla="*/ 192 w 1263"/>
                    <a:gd name="T83" fmla="*/ 481 h 1430"/>
                    <a:gd name="T84" fmla="*/ 214 w 1263"/>
                    <a:gd name="T85" fmla="*/ 479 h 1430"/>
                    <a:gd name="T86" fmla="*/ 225 w 1263"/>
                    <a:gd name="T87" fmla="*/ 435 h 1430"/>
                    <a:gd name="T88" fmla="*/ 200 w 1263"/>
                    <a:gd name="T89" fmla="*/ 397 h 1430"/>
                    <a:gd name="T90" fmla="*/ 164 w 1263"/>
                    <a:gd name="T91" fmla="*/ 395 h 1430"/>
                    <a:gd name="T92" fmla="*/ 168 w 1263"/>
                    <a:gd name="T93" fmla="*/ 385 h 1430"/>
                    <a:gd name="T94" fmla="*/ 188 w 1263"/>
                    <a:gd name="T95" fmla="*/ 383 h 1430"/>
                    <a:gd name="T96" fmla="*/ 214 w 1263"/>
                    <a:gd name="T97" fmla="*/ 388 h 1430"/>
                    <a:gd name="T98" fmla="*/ 255 w 1263"/>
                    <a:gd name="T99" fmla="*/ 381 h 1430"/>
                    <a:gd name="T100" fmla="*/ 291 w 1263"/>
                    <a:gd name="T101" fmla="*/ 349 h 1430"/>
                    <a:gd name="T102" fmla="*/ 326 w 1263"/>
                    <a:gd name="T103" fmla="*/ 342 h 1430"/>
                    <a:gd name="T104" fmla="*/ 365 w 1263"/>
                    <a:gd name="T105" fmla="*/ 349 h 1430"/>
                    <a:gd name="T106" fmla="*/ 365 w 1263"/>
                    <a:gd name="T107" fmla="*/ 360 h 1430"/>
                    <a:gd name="T108" fmla="*/ 331 w 1263"/>
                    <a:gd name="T109" fmla="*/ 356 h 1430"/>
                    <a:gd name="T110" fmla="*/ 290 w 1263"/>
                    <a:gd name="T111" fmla="*/ 374 h 1430"/>
                    <a:gd name="T112" fmla="*/ 285 w 1263"/>
                    <a:gd name="T113" fmla="*/ 385 h 1430"/>
                    <a:gd name="T114" fmla="*/ 307 w 1263"/>
                    <a:gd name="T115" fmla="*/ 408 h 1430"/>
                    <a:gd name="T116" fmla="*/ 345 w 1263"/>
                    <a:gd name="T117" fmla="*/ 400 h 1430"/>
                    <a:gd name="T118" fmla="*/ 374 w 1263"/>
                    <a:gd name="T119" fmla="*/ 369 h 1430"/>
                    <a:gd name="T120" fmla="*/ 397 w 1263"/>
                    <a:gd name="T121" fmla="*/ 361 h 1430"/>
                    <a:gd name="T122" fmla="*/ 418 w 1263"/>
                    <a:gd name="T123" fmla="*/ 375 h 14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63" h="1430">
                      <a:moveTo>
                        <a:pt x="1263" y="1052"/>
                      </a:moveTo>
                      <a:lnTo>
                        <a:pt x="1263" y="296"/>
                      </a:lnTo>
                      <a:lnTo>
                        <a:pt x="1252" y="292"/>
                      </a:lnTo>
                      <a:lnTo>
                        <a:pt x="1237" y="290"/>
                      </a:lnTo>
                      <a:lnTo>
                        <a:pt x="1200" y="291"/>
                      </a:lnTo>
                      <a:lnTo>
                        <a:pt x="1172" y="294"/>
                      </a:lnTo>
                      <a:lnTo>
                        <a:pt x="1152" y="295"/>
                      </a:lnTo>
                      <a:lnTo>
                        <a:pt x="1141" y="294"/>
                      </a:lnTo>
                      <a:lnTo>
                        <a:pt x="1138" y="291"/>
                      </a:lnTo>
                      <a:lnTo>
                        <a:pt x="1137" y="286"/>
                      </a:lnTo>
                      <a:lnTo>
                        <a:pt x="1141" y="271"/>
                      </a:lnTo>
                      <a:lnTo>
                        <a:pt x="1172" y="207"/>
                      </a:lnTo>
                      <a:lnTo>
                        <a:pt x="1156" y="185"/>
                      </a:lnTo>
                      <a:lnTo>
                        <a:pt x="1138" y="168"/>
                      </a:lnTo>
                      <a:lnTo>
                        <a:pt x="1118" y="155"/>
                      </a:lnTo>
                      <a:lnTo>
                        <a:pt x="1096" y="145"/>
                      </a:lnTo>
                      <a:lnTo>
                        <a:pt x="1053" y="129"/>
                      </a:lnTo>
                      <a:lnTo>
                        <a:pt x="1032" y="121"/>
                      </a:lnTo>
                      <a:lnTo>
                        <a:pt x="1014" y="111"/>
                      </a:lnTo>
                      <a:lnTo>
                        <a:pt x="978" y="106"/>
                      </a:lnTo>
                      <a:lnTo>
                        <a:pt x="953" y="97"/>
                      </a:lnTo>
                      <a:lnTo>
                        <a:pt x="935" y="85"/>
                      </a:lnTo>
                      <a:lnTo>
                        <a:pt x="922" y="72"/>
                      </a:lnTo>
                      <a:lnTo>
                        <a:pt x="900" y="47"/>
                      </a:lnTo>
                      <a:lnTo>
                        <a:pt x="886" y="38"/>
                      </a:lnTo>
                      <a:lnTo>
                        <a:pt x="866" y="32"/>
                      </a:lnTo>
                      <a:lnTo>
                        <a:pt x="816" y="18"/>
                      </a:lnTo>
                      <a:lnTo>
                        <a:pt x="784" y="4"/>
                      </a:lnTo>
                      <a:lnTo>
                        <a:pt x="773" y="1"/>
                      </a:lnTo>
                      <a:lnTo>
                        <a:pt x="762" y="1"/>
                      </a:lnTo>
                      <a:lnTo>
                        <a:pt x="753" y="6"/>
                      </a:lnTo>
                      <a:lnTo>
                        <a:pt x="743" y="16"/>
                      </a:lnTo>
                      <a:lnTo>
                        <a:pt x="727" y="38"/>
                      </a:lnTo>
                      <a:lnTo>
                        <a:pt x="722" y="43"/>
                      </a:lnTo>
                      <a:lnTo>
                        <a:pt x="719" y="45"/>
                      </a:lnTo>
                      <a:lnTo>
                        <a:pt x="716" y="41"/>
                      </a:lnTo>
                      <a:lnTo>
                        <a:pt x="712" y="33"/>
                      </a:lnTo>
                      <a:lnTo>
                        <a:pt x="697" y="4"/>
                      </a:lnTo>
                      <a:lnTo>
                        <a:pt x="683" y="1"/>
                      </a:lnTo>
                      <a:lnTo>
                        <a:pt x="668" y="0"/>
                      </a:lnTo>
                      <a:lnTo>
                        <a:pt x="636" y="6"/>
                      </a:lnTo>
                      <a:lnTo>
                        <a:pt x="621" y="12"/>
                      </a:lnTo>
                      <a:lnTo>
                        <a:pt x="608" y="19"/>
                      </a:lnTo>
                      <a:lnTo>
                        <a:pt x="595" y="28"/>
                      </a:lnTo>
                      <a:lnTo>
                        <a:pt x="584" y="39"/>
                      </a:lnTo>
                      <a:lnTo>
                        <a:pt x="569" y="64"/>
                      </a:lnTo>
                      <a:lnTo>
                        <a:pt x="558" y="75"/>
                      </a:lnTo>
                      <a:lnTo>
                        <a:pt x="548" y="76"/>
                      </a:lnTo>
                      <a:lnTo>
                        <a:pt x="541" y="72"/>
                      </a:lnTo>
                      <a:lnTo>
                        <a:pt x="533" y="66"/>
                      </a:lnTo>
                      <a:lnTo>
                        <a:pt x="524" y="62"/>
                      </a:lnTo>
                      <a:lnTo>
                        <a:pt x="514" y="63"/>
                      </a:lnTo>
                      <a:lnTo>
                        <a:pt x="501" y="75"/>
                      </a:lnTo>
                      <a:lnTo>
                        <a:pt x="477" y="102"/>
                      </a:lnTo>
                      <a:lnTo>
                        <a:pt x="452" y="125"/>
                      </a:lnTo>
                      <a:lnTo>
                        <a:pt x="425" y="145"/>
                      </a:lnTo>
                      <a:lnTo>
                        <a:pt x="399" y="162"/>
                      </a:lnTo>
                      <a:lnTo>
                        <a:pt x="348" y="195"/>
                      </a:lnTo>
                      <a:lnTo>
                        <a:pt x="325" y="212"/>
                      </a:lnTo>
                      <a:lnTo>
                        <a:pt x="305" y="231"/>
                      </a:lnTo>
                      <a:lnTo>
                        <a:pt x="302" y="232"/>
                      </a:lnTo>
                      <a:lnTo>
                        <a:pt x="299" y="231"/>
                      </a:lnTo>
                      <a:lnTo>
                        <a:pt x="291" y="225"/>
                      </a:lnTo>
                      <a:lnTo>
                        <a:pt x="283" y="218"/>
                      </a:lnTo>
                      <a:lnTo>
                        <a:pt x="280" y="217"/>
                      </a:lnTo>
                      <a:lnTo>
                        <a:pt x="276" y="218"/>
                      </a:lnTo>
                      <a:lnTo>
                        <a:pt x="252" y="246"/>
                      </a:lnTo>
                      <a:lnTo>
                        <a:pt x="229" y="282"/>
                      </a:lnTo>
                      <a:lnTo>
                        <a:pt x="208" y="318"/>
                      </a:lnTo>
                      <a:lnTo>
                        <a:pt x="194" y="351"/>
                      </a:lnTo>
                      <a:lnTo>
                        <a:pt x="206" y="382"/>
                      </a:lnTo>
                      <a:lnTo>
                        <a:pt x="209" y="397"/>
                      </a:lnTo>
                      <a:lnTo>
                        <a:pt x="207" y="400"/>
                      </a:lnTo>
                      <a:lnTo>
                        <a:pt x="204" y="400"/>
                      </a:lnTo>
                      <a:lnTo>
                        <a:pt x="193" y="397"/>
                      </a:lnTo>
                      <a:lnTo>
                        <a:pt x="181" y="394"/>
                      </a:lnTo>
                      <a:lnTo>
                        <a:pt x="169" y="395"/>
                      </a:lnTo>
                      <a:lnTo>
                        <a:pt x="164" y="400"/>
                      </a:lnTo>
                      <a:lnTo>
                        <a:pt x="160" y="407"/>
                      </a:lnTo>
                      <a:lnTo>
                        <a:pt x="157" y="418"/>
                      </a:lnTo>
                      <a:lnTo>
                        <a:pt x="156" y="433"/>
                      </a:lnTo>
                      <a:lnTo>
                        <a:pt x="64" y="564"/>
                      </a:lnTo>
                      <a:lnTo>
                        <a:pt x="62" y="591"/>
                      </a:lnTo>
                      <a:lnTo>
                        <a:pt x="59" y="618"/>
                      </a:lnTo>
                      <a:lnTo>
                        <a:pt x="49" y="672"/>
                      </a:lnTo>
                      <a:lnTo>
                        <a:pt x="34" y="722"/>
                      </a:lnTo>
                      <a:lnTo>
                        <a:pt x="20" y="771"/>
                      </a:lnTo>
                      <a:lnTo>
                        <a:pt x="8" y="817"/>
                      </a:lnTo>
                      <a:lnTo>
                        <a:pt x="1" y="858"/>
                      </a:lnTo>
                      <a:lnTo>
                        <a:pt x="0" y="876"/>
                      </a:lnTo>
                      <a:lnTo>
                        <a:pt x="3" y="893"/>
                      </a:lnTo>
                      <a:lnTo>
                        <a:pt x="8" y="909"/>
                      </a:lnTo>
                      <a:lnTo>
                        <a:pt x="16" y="922"/>
                      </a:lnTo>
                      <a:lnTo>
                        <a:pt x="44" y="1007"/>
                      </a:lnTo>
                      <a:lnTo>
                        <a:pt x="46" y="1013"/>
                      </a:lnTo>
                      <a:lnTo>
                        <a:pt x="51" y="1017"/>
                      </a:lnTo>
                      <a:lnTo>
                        <a:pt x="66" y="1018"/>
                      </a:lnTo>
                      <a:lnTo>
                        <a:pt x="82" y="1016"/>
                      </a:lnTo>
                      <a:lnTo>
                        <a:pt x="88" y="1017"/>
                      </a:lnTo>
                      <a:lnTo>
                        <a:pt x="90" y="1019"/>
                      </a:lnTo>
                      <a:lnTo>
                        <a:pt x="91" y="1035"/>
                      </a:lnTo>
                      <a:lnTo>
                        <a:pt x="86" y="1048"/>
                      </a:lnTo>
                      <a:lnTo>
                        <a:pt x="79" y="1059"/>
                      </a:lnTo>
                      <a:lnTo>
                        <a:pt x="69" y="1068"/>
                      </a:lnTo>
                      <a:lnTo>
                        <a:pt x="46" y="1084"/>
                      </a:lnTo>
                      <a:lnTo>
                        <a:pt x="35" y="1093"/>
                      </a:lnTo>
                      <a:lnTo>
                        <a:pt x="25" y="1101"/>
                      </a:lnTo>
                      <a:lnTo>
                        <a:pt x="54" y="1105"/>
                      </a:lnTo>
                      <a:lnTo>
                        <a:pt x="63" y="1108"/>
                      </a:lnTo>
                      <a:lnTo>
                        <a:pt x="69" y="1111"/>
                      </a:lnTo>
                      <a:lnTo>
                        <a:pt x="71" y="1116"/>
                      </a:lnTo>
                      <a:lnTo>
                        <a:pt x="71" y="1122"/>
                      </a:lnTo>
                      <a:lnTo>
                        <a:pt x="62" y="1138"/>
                      </a:lnTo>
                      <a:lnTo>
                        <a:pt x="75" y="1140"/>
                      </a:lnTo>
                      <a:lnTo>
                        <a:pt x="87" y="1147"/>
                      </a:lnTo>
                      <a:lnTo>
                        <a:pt x="97" y="1158"/>
                      </a:lnTo>
                      <a:lnTo>
                        <a:pt x="99" y="1165"/>
                      </a:lnTo>
                      <a:lnTo>
                        <a:pt x="100" y="1172"/>
                      </a:lnTo>
                      <a:lnTo>
                        <a:pt x="97" y="1179"/>
                      </a:lnTo>
                      <a:lnTo>
                        <a:pt x="96" y="1184"/>
                      </a:lnTo>
                      <a:lnTo>
                        <a:pt x="100" y="1192"/>
                      </a:lnTo>
                      <a:lnTo>
                        <a:pt x="102" y="1195"/>
                      </a:lnTo>
                      <a:lnTo>
                        <a:pt x="103" y="1199"/>
                      </a:lnTo>
                      <a:lnTo>
                        <a:pt x="102" y="1205"/>
                      </a:lnTo>
                      <a:lnTo>
                        <a:pt x="97" y="1212"/>
                      </a:lnTo>
                      <a:lnTo>
                        <a:pt x="99" y="1230"/>
                      </a:lnTo>
                      <a:lnTo>
                        <a:pt x="102" y="1242"/>
                      </a:lnTo>
                      <a:lnTo>
                        <a:pt x="107" y="1249"/>
                      </a:lnTo>
                      <a:lnTo>
                        <a:pt x="114" y="1253"/>
                      </a:lnTo>
                      <a:lnTo>
                        <a:pt x="131" y="1260"/>
                      </a:lnTo>
                      <a:lnTo>
                        <a:pt x="141" y="1265"/>
                      </a:lnTo>
                      <a:lnTo>
                        <a:pt x="149" y="1274"/>
                      </a:lnTo>
                      <a:lnTo>
                        <a:pt x="166" y="1271"/>
                      </a:lnTo>
                      <a:lnTo>
                        <a:pt x="183" y="1263"/>
                      </a:lnTo>
                      <a:lnTo>
                        <a:pt x="218" y="1239"/>
                      </a:lnTo>
                      <a:lnTo>
                        <a:pt x="253" y="1214"/>
                      </a:lnTo>
                      <a:lnTo>
                        <a:pt x="270" y="1207"/>
                      </a:lnTo>
                      <a:lnTo>
                        <a:pt x="287" y="1203"/>
                      </a:lnTo>
                      <a:lnTo>
                        <a:pt x="291" y="1195"/>
                      </a:lnTo>
                      <a:lnTo>
                        <a:pt x="294" y="1185"/>
                      </a:lnTo>
                      <a:lnTo>
                        <a:pt x="297" y="1162"/>
                      </a:lnTo>
                      <a:lnTo>
                        <a:pt x="301" y="1140"/>
                      </a:lnTo>
                      <a:lnTo>
                        <a:pt x="305" y="1130"/>
                      </a:lnTo>
                      <a:lnTo>
                        <a:pt x="311" y="1124"/>
                      </a:lnTo>
                      <a:lnTo>
                        <a:pt x="325" y="1111"/>
                      </a:lnTo>
                      <a:lnTo>
                        <a:pt x="331" y="1124"/>
                      </a:lnTo>
                      <a:lnTo>
                        <a:pt x="334" y="1140"/>
                      </a:lnTo>
                      <a:lnTo>
                        <a:pt x="334" y="1156"/>
                      </a:lnTo>
                      <a:lnTo>
                        <a:pt x="332" y="1168"/>
                      </a:lnTo>
                      <a:lnTo>
                        <a:pt x="355" y="1191"/>
                      </a:lnTo>
                      <a:lnTo>
                        <a:pt x="365" y="1203"/>
                      </a:lnTo>
                      <a:lnTo>
                        <a:pt x="368" y="1210"/>
                      </a:lnTo>
                      <a:lnTo>
                        <a:pt x="370" y="1216"/>
                      </a:lnTo>
                      <a:lnTo>
                        <a:pt x="376" y="1226"/>
                      </a:lnTo>
                      <a:lnTo>
                        <a:pt x="378" y="1233"/>
                      </a:lnTo>
                      <a:lnTo>
                        <a:pt x="377" y="1238"/>
                      </a:lnTo>
                      <a:lnTo>
                        <a:pt x="374" y="1239"/>
                      </a:lnTo>
                      <a:lnTo>
                        <a:pt x="362" y="1237"/>
                      </a:lnTo>
                      <a:lnTo>
                        <a:pt x="349" y="1226"/>
                      </a:lnTo>
                      <a:lnTo>
                        <a:pt x="326" y="1231"/>
                      </a:lnTo>
                      <a:lnTo>
                        <a:pt x="303" y="1242"/>
                      </a:lnTo>
                      <a:lnTo>
                        <a:pt x="280" y="1255"/>
                      </a:lnTo>
                      <a:lnTo>
                        <a:pt x="256" y="1265"/>
                      </a:lnTo>
                      <a:lnTo>
                        <a:pt x="244" y="1271"/>
                      </a:lnTo>
                      <a:lnTo>
                        <a:pt x="231" y="1280"/>
                      </a:lnTo>
                      <a:lnTo>
                        <a:pt x="218" y="1292"/>
                      </a:lnTo>
                      <a:lnTo>
                        <a:pt x="208" y="1304"/>
                      </a:lnTo>
                      <a:lnTo>
                        <a:pt x="211" y="1314"/>
                      </a:lnTo>
                      <a:lnTo>
                        <a:pt x="214" y="1321"/>
                      </a:lnTo>
                      <a:lnTo>
                        <a:pt x="221" y="1330"/>
                      </a:lnTo>
                      <a:lnTo>
                        <a:pt x="224" y="1335"/>
                      </a:lnTo>
                      <a:lnTo>
                        <a:pt x="226" y="1342"/>
                      </a:lnTo>
                      <a:lnTo>
                        <a:pt x="228" y="1371"/>
                      </a:lnTo>
                      <a:lnTo>
                        <a:pt x="240" y="1383"/>
                      </a:lnTo>
                      <a:lnTo>
                        <a:pt x="247" y="1388"/>
                      </a:lnTo>
                      <a:lnTo>
                        <a:pt x="252" y="1388"/>
                      </a:lnTo>
                      <a:lnTo>
                        <a:pt x="257" y="1415"/>
                      </a:lnTo>
                      <a:lnTo>
                        <a:pt x="261" y="1424"/>
                      </a:lnTo>
                      <a:lnTo>
                        <a:pt x="266" y="1429"/>
                      </a:lnTo>
                      <a:lnTo>
                        <a:pt x="272" y="1430"/>
                      </a:lnTo>
                      <a:lnTo>
                        <a:pt x="278" y="1429"/>
                      </a:lnTo>
                      <a:lnTo>
                        <a:pt x="286" y="1422"/>
                      </a:lnTo>
                      <a:lnTo>
                        <a:pt x="294" y="1410"/>
                      </a:lnTo>
                      <a:lnTo>
                        <a:pt x="336" y="1410"/>
                      </a:lnTo>
                      <a:lnTo>
                        <a:pt x="350" y="1407"/>
                      </a:lnTo>
                      <a:lnTo>
                        <a:pt x="361" y="1403"/>
                      </a:lnTo>
                      <a:lnTo>
                        <a:pt x="371" y="1396"/>
                      </a:lnTo>
                      <a:lnTo>
                        <a:pt x="380" y="1387"/>
                      </a:lnTo>
                      <a:lnTo>
                        <a:pt x="404" y="1358"/>
                      </a:lnTo>
                      <a:lnTo>
                        <a:pt x="400" y="1342"/>
                      </a:lnTo>
                      <a:lnTo>
                        <a:pt x="400" y="1333"/>
                      </a:lnTo>
                      <a:lnTo>
                        <a:pt x="404" y="1328"/>
                      </a:lnTo>
                      <a:lnTo>
                        <a:pt x="412" y="1328"/>
                      </a:lnTo>
                      <a:lnTo>
                        <a:pt x="429" y="1334"/>
                      </a:lnTo>
                      <a:lnTo>
                        <a:pt x="442" y="1344"/>
                      </a:lnTo>
                      <a:lnTo>
                        <a:pt x="471" y="1343"/>
                      </a:lnTo>
                      <a:lnTo>
                        <a:pt x="485" y="1341"/>
                      </a:lnTo>
                      <a:lnTo>
                        <a:pt x="494" y="1336"/>
                      </a:lnTo>
                      <a:lnTo>
                        <a:pt x="493" y="1312"/>
                      </a:lnTo>
                      <a:lnTo>
                        <a:pt x="490" y="1296"/>
                      </a:lnTo>
                      <a:lnTo>
                        <a:pt x="488" y="1285"/>
                      </a:lnTo>
                      <a:lnTo>
                        <a:pt x="489" y="1278"/>
                      </a:lnTo>
                      <a:lnTo>
                        <a:pt x="494" y="1275"/>
                      </a:lnTo>
                      <a:lnTo>
                        <a:pt x="506" y="1273"/>
                      </a:lnTo>
                      <a:lnTo>
                        <a:pt x="556" y="1269"/>
                      </a:lnTo>
                      <a:lnTo>
                        <a:pt x="562" y="1280"/>
                      </a:lnTo>
                      <a:lnTo>
                        <a:pt x="565" y="1289"/>
                      </a:lnTo>
                      <a:lnTo>
                        <a:pt x="566" y="1309"/>
                      </a:lnTo>
                      <a:lnTo>
                        <a:pt x="566" y="1328"/>
                      </a:lnTo>
                      <a:lnTo>
                        <a:pt x="570" y="1338"/>
                      </a:lnTo>
                      <a:lnTo>
                        <a:pt x="576" y="1349"/>
                      </a:lnTo>
                      <a:lnTo>
                        <a:pt x="608" y="1351"/>
                      </a:lnTo>
                      <a:lnTo>
                        <a:pt x="616" y="1351"/>
                      </a:lnTo>
                      <a:lnTo>
                        <a:pt x="621" y="1349"/>
                      </a:lnTo>
                      <a:lnTo>
                        <a:pt x="637" y="1332"/>
                      </a:lnTo>
                      <a:lnTo>
                        <a:pt x="677" y="1287"/>
                      </a:lnTo>
                      <a:lnTo>
                        <a:pt x="677" y="1261"/>
                      </a:lnTo>
                      <a:lnTo>
                        <a:pt x="674" y="1255"/>
                      </a:lnTo>
                      <a:lnTo>
                        <a:pt x="672" y="1243"/>
                      </a:lnTo>
                      <a:lnTo>
                        <a:pt x="667" y="1211"/>
                      </a:lnTo>
                      <a:lnTo>
                        <a:pt x="663" y="1155"/>
                      </a:lnTo>
                      <a:lnTo>
                        <a:pt x="646" y="1139"/>
                      </a:lnTo>
                      <a:lnTo>
                        <a:pt x="629" y="1128"/>
                      </a:lnTo>
                      <a:lnTo>
                        <a:pt x="611" y="1118"/>
                      </a:lnTo>
                      <a:lnTo>
                        <a:pt x="594" y="1102"/>
                      </a:lnTo>
                      <a:lnTo>
                        <a:pt x="573" y="1107"/>
                      </a:lnTo>
                      <a:lnTo>
                        <a:pt x="553" y="1115"/>
                      </a:lnTo>
                      <a:lnTo>
                        <a:pt x="533" y="1124"/>
                      </a:lnTo>
                      <a:lnTo>
                        <a:pt x="511" y="1128"/>
                      </a:lnTo>
                      <a:lnTo>
                        <a:pt x="485" y="1100"/>
                      </a:lnTo>
                      <a:lnTo>
                        <a:pt x="459" y="1071"/>
                      </a:lnTo>
                      <a:lnTo>
                        <a:pt x="468" y="1063"/>
                      </a:lnTo>
                      <a:lnTo>
                        <a:pt x="477" y="1058"/>
                      </a:lnTo>
                      <a:lnTo>
                        <a:pt x="488" y="1062"/>
                      </a:lnTo>
                      <a:lnTo>
                        <a:pt x="500" y="1069"/>
                      </a:lnTo>
                      <a:lnTo>
                        <a:pt x="515" y="1074"/>
                      </a:lnTo>
                      <a:lnTo>
                        <a:pt x="524" y="1074"/>
                      </a:lnTo>
                      <a:lnTo>
                        <a:pt x="535" y="1071"/>
                      </a:lnTo>
                      <a:lnTo>
                        <a:pt x="552" y="1068"/>
                      </a:lnTo>
                      <a:lnTo>
                        <a:pt x="558" y="1064"/>
                      </a:lnTo>
                      <a:lnTo>
                        <a:pt x="563" y="1058"/>
                      </a:lnTo>
                      <a:lnTo>
                        <a:pt x="584" y="1062"/>
                      </a:lnTo>
                      <a:lnTo>
                        <a:pt x="603" y="1071"/>
                      </a:lnTo>
                      <a:lnTo>
                        <a:pt x="623" y="1079"/>
                      </a:lnTo>
                      <a:lnTo>
                        <a:pt x="633" y="1080"/>
                      </a:lnTo>
                      <a:lnTo>
                        <a:pt x="645" y="1080"/>
                      </a:lnTo>
                      <a:lnTo>
                        <a:pt x="683" y="1084"/>
                      </a:lnTo>
                      <a:lnTo>
                        <a:pt x="722" y="1089"/>
                      </a:lnTo>
                      <a:lnTo>
                        <a:pt x="737" y="1073"/>
                      </a:lnTo>
                      <a:lnTo>
                        <a:pt x="756" y="1060"/>
                      </a:lnTo>
                      <a:lnTo>
                        <a:pt x="797" y="1038"/>
                      </a:lnTo>
                      <a:lnTo>
                        <a:pt x="817" y="1026"/>
                      </a:lnTo>
                      <a:lnTo>
                        <a:pt x="836" y="1011"/>
                      </a:lnTo>
                      <a:lnTo>
                        <a:pt x="851" y="993"/>
                      </a:lnTo>
                      <a:lnTo>
                        <a:pt x="863" y="970"/>
                      </a:lnTo>
                      <a:lnTo>
                        <a:pt x="867" y="963"/>
                      </a:lnTo>
                      <a:lnTo>
                        <a:pt x="875" y="958"/>
                      </a:lnTo>
                      <a:lnTo>
                        <a:pt x="891" y="952"/>
                      </a:lnTo>
                      <a:lnTo>
                        <a:pt x="929" y="954"/>
                      </a:lnTo>
                      <a:lnTo>
                        <a:pt x="968" y="951"/>
                      </a:lnTo>
                      <a:lnTo>
                        <a:pt x="1008" y="946"/>
                      </a:lnTo>
                      <a:lnTo>
                        <a:pt x="1049" y="943"/>
                      </a:lnTo>
                      <a:lnTo>
                        <a:pt x="1060" y="955"/>
                      </a:lnTo>
                      <a:lnTo>
                        <a:pt x="1072" y="966"/>
                      </a:lnTo>
                      <a:lnTo>
                        <a:pt x="1084" y="972"/>
                      </a:lnTo>
                      <a:lnTo>
                        <a:pt x="1097" y="974"/>
                      </a:lnTo>
                      <a:lnTo>
                        <a:pt x="1102" y="981"/>
                      </a:lnTo>
                      <a:lnTo>
                        <a:pt x="1104" y="992"/>
                      </a:lnTo>
                      <a:lnTo>
                        <a:pt x="1095" y="996"/>
                      </a:lnTo>
                      <a:lnTo>
                        <a:pt x="1084" y="1001"/>
                      </a:lnTo>
                      <a:lnTo>
                        <a:pt x="1076" y="993"/>
                      </a:lnTo>
                      <a:lnTo>
                        <a:pt x="1066" y="989"/>
                      </a:lnTo>
                      <a:lnTo>
                        <a:pt x="1042" y="984"/>
                      </a:lnTo>
                      <a:lnTo>
                        <a:pt x="1013" y="986"/>
                      </a:lnTo>
                      <a:lnTo>
                        <a:pt x="981" y="992"/>
                      </a:lnTo>
                      <a:lnTo>
                        <a:pt x="951" y="1002"/>
                      </a:lnTo>
                      <a:lnTo>
                        <a:pt x="924" y="1013"/>
                      </a:lnTo>
                      <a:lnTo>
                        <a:pt x="903" y="1025"/>
                      </a:lnTo>
                      <a:lnTo>
                        <a:pt x="891" y="1036"/>
                      </a:lnTo>
                      <a:lnTo>
                        <a:pt x="860" y="1039"/>
                      </a:lnTo>
                      <a:lnTo>
                        <a:pt x="851" y="1043"/>
                      </a:lnTo>
                      <a:lnTo>
                        <a:pt x="845" y="1048"/>
                      </a:lnTo>
                      <a:lnTo>
                        <a:pt x="842" y="1055"/>
                      </a:lnTo>
                      <a:lnTo>
                        <a:pt x="842" y="1063"/>
                      </a:lnTo>
                      <a:lnTo>
                        <a:pt x="844" y="1070"/>
                      </a:lnTo>
                      <a:lnTo>
                        <a:pt x="847" y="1079"/>
                      </a:lnTo>
                      <a:lnTo>
                        <a:pt x="857" y="1095"/>
                      </a:lnTo>
                      <a:lnTo>
                        <a:pt x="871" y="1111"/>
                      </a:lnTo>
                      <a:lnTo>
                        <a:pt x="891" y="1133"/>
                      </a:lnTo>
                      <a:lnTo>
                        <a:pt x="909" y="1135"/>
                      </a:lnTo>
                      <a:lnTo>
                        <a:pt x="928" y="1141"/>
                      </a:lnTo>
                      <a:lnTo>
                        <a:pt x="946" y="1150"/>
                      </a:lnTo>
                      <a:lnTo>
                        <a:pt x="963" y="1159"/>
                      </a:lnTo>
                      <a:lnTo>
                        <a:pt x="992" y="1139"/>
                      </a:lnTo>
                      <a:lnTo>
                        <a:pt x="1022" y="1113"/>
                      </a:lnTo>
                      <a:lnTo>
                        <a:pt x="1053" y="1087"/>
                      </a:lnTo>
                      <a:lnTo>
                        <a:pt x="1084" y="1067"/>
                      </a:lnTo>
                      <a:lnTo>
                        <a:pt x="1091" y="1060"/>
                      </a:lnTo>
                      <a:lnTo>
                        <a:pt x="1098" y="1048"/>
                      </a:lnTo>
                      <a:lnTo>
                        <a:pt x="1108" y="1027"/>
                      </a:lnTo>
                      <a:lnTo>
                        <a:pt x="1129" y="1021"/>
                      </a:lnTo>
                      <a:lnTo>
                        <a:pt x="1152" y="1018"/>
                      </a:lnTo>
                      <a:lnTo>
                        <a:pt x="1164" y="1006"/>
                      </a:lnTo>
                      <a:lnTo>
                        <a:pt x="1172" y="1001"/>
                      </a:lnTo>
                      <a:lnTo>
                        <a:pt x="1180" y="1003"/>
                      </a:lnTo>
                      <a:lnTo>
                        <a:pt x="1186" y="1008"/>
                      </a:lnTo>
                      <a:lnTo>
                        <a:pt x="1204" y="1023"/>
                      </a:lnTo>
                      <a:lnTo>
                        <a:pt x="1216" y="1030"/>
                      </a:lnTo>
                      <a:lnTo>
                        <a:pt x="1232" y="1032"/>
                      </a:lnTo>
                      <a:lnTo>
                        <a:pt x="1242" y="1042"/>
                      </a:lnTo>
                      <a:lnTo>
                        <a:pt x="1253" y="1048"/>
                      </a:lnTo>
                      <a:lnTo>
                        <a:pt x="1263" y="10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1" name="Freeform 809"/>
                <p:cNvSpPr>
                  <a:spLocks/>
                </p:cNvSpPr>
                <p:nvPr/>
              </p:nvSpPr>
              <p:spPr bwMode="auto">
                <a:xfrm>
                  <a:off x="1070" y="1824"/>
                  <a:ext cx="27" cy="26"/>
                </a:xfrm>
                <a:custGeom>
                  <a:avLst/>
                  <a:gdLst>
                    <a:gd name="T0" fmla="*/ 13 w 39"/>
                    <a:gd name="T1" fmla="*/ 11 h 38"/>
                    <a:gd name="T2" fmla="*/ 13 w 39"/>
                    <a:gd name="T3" fmla="*/ 10 h 38"/>
                    <a:gd name="T4" fmla="*/ 12 w 39"/>
                    <a:gd name="T5" fmla="*/ 9 h 38"/>
                    <a:gd name="T6" fmla="*/ 12 w 39"/>
                    <a:gd name="T7" fmla="*/ 8 h 38"/>
                    <a:gd name="T8" fmla="*/ 12 w 39"/>
                    <a:gd name="T9" fmla="*/ 8 h 38"/>
                    <a:gd name="T10" fmla="*/ 10 w 39"/>
                    <a:gd name="T11" fmla="*/ 7 h 38"/>
                    <a:gd name="T12" fmla="*/ 9 w 39"/>
                    <a:gd name="T13" fmla="*/ 6 h 38"/>
                    <a:gd name="T14" fmla="*/ 8 w 39"/>
                    <a:gd name="T15" fmla="*/ 5 h 38"/>
                    <a:gd name="T16" fmla="*/ 7 w 39"/>
                    <a:gd name="T17" fmla="*/ 5 h 38"/>
                    <a:gd name="T18" fmla="*/ 6 w 39"/>
                    <a:gd name="T19" fmla="*/ 5 h 38"/>
                    <a:gd name="T20" fmla="*/ 5 w 39"/>
                    <a:gd name="T21" fmla="*/ 3 h 38"/>
                    <a:gd name="T22" fmla="*/ 4 w 39"/>
                    <a:gd name="T23" fmla="*/ 3 h 38"/>
                    <a:gd name="T24" fmla="*/ 3 w 39"/>
                    <a:gd name="T25" fmla="*/ 2 h 38"/>
                    <a:gd name="T26" fmla="*/ 2 w 39"/>
                    <a:gd name="T27" fmla="*/ 2 h 38"/>
                    <a:gd name="T28" fmla="*/ 1 w 39"/>
                    <a:gd name="T29" fmla="*/ 1 h 38"/>
                    <a:gd name="T30" fmla="*/ 1 w 39"/>
                    <a:gd name="T31" fmla="*/ 1 h 38"/>
                    <a:gd name="T32" fmla="*/ 0 w 39"/>
                    <a:gd name="T33" fmla="*/ 1 h 38"/>
                    <a:gd name="T34" fmla="*/ 1 w 39"/>
                    <a:gd name="T35" fmla="*/ 1 h 38"/>
                    <a:gd name="T36" fmla="*/ 1 w 39"/>
                    <a:gd name="T37" fmla="*/ 2 h 38"/>
                    <a:gd name="T38" fmla="*/ 2 w 39"/>
                    <a:gd name="T39" fmla="*/ 3 h 38"/>
                    <a:gd name="T40" fmla="*/ 3 w 39"/>
                    <a:gd name="T41" fmla="*/ 3 h 38"/>
                    <a:gd name="T42" fmla="*/ 4 w 39"/>
                    <a:gd name="T43" fmla="*/ 5 h 38"/>
                    <a:gd name="T44" fmla="*/ 6 w 39"/>
                    <a:gd name="T45" fmla="*/ 5 h 38"/>
                    <a:gd name="T46" fmla="*/ 6 w 39"/>
                    <a:gd name="T47" fmla="*/ 5 h 38"/>
                    <a:gd name="T48" fmla="*/ 7 w 39"/>
                    <a:gd name="T49" fmla="*/ 7 h 38"/>
                    <a:gd name="T50" fmla="*/ 8 w 39"/>
                    <a:gd name="T51" fmla="*/ 7 h 38"/>
                    <a:gd name="T52" fmla="*/ 9 w 39"/>
                    <a:gd name="T53" fmla="*/ 8 h 38"/>
                    <a:gd name="T54" fmla="*/ 10 w 39"/>
                    <a:gd name="T55" fmla="*/ 8 h 38"/>
                    <a:gd name="T56" fmla="*/ 11 w 39"/>
                    <a:gd name="T57" fmla="*/ 8 h 38"/>
                    <a:gd name="T58" fmla="*/ 12 w 39"/>
                    <a:gd name="T59" fmla="*/ 10 h 38"/>
                    <a:gd name="T60" fmla="*/ 12 w 39"/>
                    <a:gd name="T61" fmla="*/ 10 h 38"/>
                    <a:gd name="T62" fmla="*/ 12 w 39"/>
                    <a:gd name="T63" fmla="*/ 10 h 38"/>
                    <a:gd name="T64" fmla="*/ 12 w 39"/>
                    <a:gd name="T65" fmla="*/ 11 h 38"/>
                    <a:gd name="T66" fmla="*/ 12 w 39"/>
                    <a:gd name="T67" fmla="*/ 11 h 38"/>
                    <a:gd name="T68" fmla="*/ 12 w 39"/>
                    <a:gd name="T69" fmla="*/ 12 h 38"/>
                    <a:gd name="T70" fmla="*/ 12 w 39"/>
                    <a:gd name="T71" fmla="*/ 12 h 38"/>
                    <a:gd name="T72" fmla="*/ 12 w 39"/>
                    <a:gd name="T73" fmla="*/ 12 h 38"/>
                    <a:gd name="T74" fmla="*/ 12 w 39"/>
                    <a:gd name="T75" fmla="*/ 12 h 38"/>
                    <a:gd name="T76" fmla="*/ 12 w 39"/>
                    <a:gd name="T77" fmla="*/ 12 h 38"/>
                    <a:gd name="T78" fmla="*/ 12 w 39"/>
                    <a:gd name="T79" fmla="*/ 12 h 38"/>
                    <a:gd name="T80" fmla="*/ 12 w 39"/>
                    <a:gd name="T81" fmla="*/ 12 h 38"/>
                    <a:gd name="T82" fmla="*/ 13 w 39"/>
                    <a:gd name="T83" fmla="*/ 12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9" h="38">
                      <a:moveTo>
                        <a:pt x="39" y="36"/>
                      </a:moveTo>
                      <a:lnTo>
                        <a:pt x="39" y="35"/>
                      </a:lnTo>
                      <a:lnTo>
                        <a:pt x="39" y="33"/>
                      </a:lnTo>
                      <a:lnTo>
                        <a:pt x="39" y="31"/>
                      </a:lnTo>
                      <a:lnTo>
                        <a:pt x="39" y="29"/>
                      </a:lnTo>
                      <a:lnTo>
                        <a:pt x="38" y="28"/>
                      </a:lnTo>
                      <a:lnTo>
                        <a:pt x="37" y="26"/>
                      </a:lnTo>
                      <a:lnTo>
                        <a:pt x="37" y="25"/>
                      </a:lnTo>
                      <a:lnTo>
                        <a:pt x="36" y="24"/>
                      </a:lnTo>
                      <a:lnTo>
                        <a:pt x="35" y="23"/>
                      </a:lnTo>
                      <a:lnTo>
                        <a:pt x="33" y="22"/>
                      </a:lnTo>
                      <a:lnTo>
                        <a:pt x="31" y="21"/>
                      </a:lnTo>
                      <a:lnTo>
                        <a:pt x="30" y="20"/>
                      </a:lnTo>
                      <a:lnTo>
                        <a:pt x="28" y="19"/>
                      </a:lnTo>
                      <a:lnTo>
                        <a:pt x="27" y="18"/>
                      </a:lnTo>
                      <a:lnTo>
                        <a:pt x="25" y="17"/>
                      </a:lnTo>
                      <a:lnTo>
                        <a:pt x="23" y="16"/>
                      </a:lnTo>
                      <a:lnTo>
                        <a:pt x="22" y="16"/>
                      </a:lnTo>
                      <a:lnTo>
                        <a:pt x="20" y="15"/>
                      </a:lnTo>
                      <a:lnTo>
                        <a:pt x="18" y="14"/>
                      </a:lnTo>
                      <a:lnTo>
                        <a:pt x="17" y="13"/>
                      </a:lnTo>
                      <a:lnTo>
                        <a:pt x="15" y="12"/>
                      </a:lnTo>
                      <a:lnTo>
                        <a:pt x="14" y="11"/>
                      </a:lnTo>
                      <a:lnTo>
                        <a:pt x="12" y="10"/>
                      </a:lnTo>
                      <a:lnTo>
                        <a:pt x="10" y="9"/>
                      </a:lnTo>
                      <a:lnTo>
                        <a:pt x="9" y="8"/>
                      </a:lnTo>
                      <a:lnTo>
                        <a:pt x="8" y="7"/>
                      </a:lnTo>
                      <a:lnTo>
                        <a:pt x="7" y="6"/>
                      </a:lnTo>
                      <a:lnTo>
                        <a:pt x="6" y="5"/>
                      </a:lnTo>
                      <a:lnTo>
                        <a:pt x="5" y="3"/>
                      </a:lnTo>
                      <a:lnTo>
                        <a:pt x="4" y="2"/>
                      </a:lnTo>
                      <a:lnTo>
                        <a:pt x="3" y="1"/>
                      </a:lnTo>
                      <a:lnTo>
                        <a:pt x="3" y="0"/>
                      </a:lnTo>
                      <a:lnTo>
                        <a:pt x="0" y="1"/>
                      </a:lnTo>
                      <a:lnTo>
                        <a:pt x="1" y="3"/>
                      </a:lnTo>
                      <a:lnTo>
                        <a:pt x="2" y="5"/>
                      </a:lnTo>
                      <a:lnTo>
                        <a:pt x="3" y="6"/>
                      </a:lnTo>
                      <a:lnTo>
                        <a:pt x="3" y="8"/>
                      </a:lnTo>
                      <a:lnTo>
                        <a:pt x="5" y="9"/>
                      </a:lnTo>
                      <a:lnTo>
                        <a:pt x="6" y="10"/>
                      </a:lnTo>
                      <a:lnTo>
                        <a:pt x="8" y="11"/>
                      </a:lnTo>
                      <a:lnTo>
                        <a:pt x="9" y="12"/>
                      </a:lnTo>
                      <a:lnTo>
                        <a:pt x="10" y="14"/>
                      </a:lnTo>
                      <a:lnTo>
                        <a:pt x="12" y="14"/>
                      </a:lnTo>
                      <a:lnTo>
                        <a:pt x="14" y="16"/>
                      </a:lnTo>
                      <a:lnTo>
                        <a:pt x="16" y="16"/>
                      </a:lnTo>
                      <a:lnTo>
                        <a:pt x="17" y="18"/>
                      </a:lnTo>
                      <a:lnTo>
                        <a:pt x="19" y="18"/>
                      </a:lnTo>
                      <a:lnTo>
                        <a:pt x="20" y="19"/>
                      </a:lnTo>
                      <a:lnTo>
                        <a:pt x="22" y="20"/>
                      </a:lnTo>
                      <a:lnTo>
                        <a:pt x="24" y="21"/>
                      </a:lnTo>
                      <a:lnTo>
                        <a:pt x="25" y="22"/>
                      </a:lnTo>
                      <a:lnTo>
                        <a:pt x="27" y="23"/>
                      </a:lnTo>
                      <a:lnTo>
                        <a:pt x="28" y="24"/>
                      </a:lnTo>
                      <a:lnTo>
                        <a:pt x="30" y="24"/>
                      </a:lnTo>
                      <a:lnTo>
                        <a:pt x="31" y="26"/>
                      </a:lnTo>
                      <a:lnTo>
                        <a:pt x="32" y="26"/>
                      </a:lnTo>
                      <a:lnTo>
                        <a:pt x="33" y="27"/>
                      </a:lnTo>
                      <a:lnTo>
                        <a:pt x="35" y="28"/>
                      </a:lnTo>
                      <a:lnTo>
                        <a:pt x="35" y="29"/>
                      </a:lnTo>
                      <a:lnTo>
                        <a:pt x="36" y="30"/>
                      </a:lnTo>
                      <a:lnTo>
                        <a:pt x="36" y="31"/>
                      </a:lnTo>
                      <a:lnTo>
                        <a:pt x="36" y="32"/>
                      </a:lnTo>
                      <a:lnTo>
                        <a:pt x="36" y="34"/>
                      </a:lnTo>
                      <a:lnTo>
                        <a:pt x="36" y="35"/>
                      </a:lnTo>
                      <a:lnTo>
                        <a:pt x="36" y="36"/>
                      </a:lnTo>
                      <a:lnTo>
                        <a:pt x="36" y="37"/>
                      </a:lnTo>
                      <a:lnTo>
                        <a:pt x="37" y="38"/>
                      </a:lnTo>
                      <a:lnTo>
                        <a:pt x="38" y="38"/>
                      </a:lnTo>
                      <a:lnTo>
                        <a:pt x="38" y="37"/>
                      </a:lnTo>
                      <a:lnTo>
                        <a:pt x="39"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2" name="Freeform 810"/>
                <p:cNvSpPr>
                  <a:spLocks/>
                </p:cNvSpPr>
                <p:nvPr/>
              </p:nvSpPr>
              <p:spPr bwMode="auto">
                <a:xfrm>
                  <a:off x="1046" y="1849"/>
                  <a:ext cx="51" cy="26"/>
                </a:xfrm>
                <a:custGeom>
                  <a:avLst/>
                  <a:gdLst>
                    <a:gd name="T0" fmla="*/ 1 w 75"/>
                    <a:gd name="T1" fmla="*/ 11 h 38"/>
                    <a:gd name="T2" fmla="*/ 1 w 75"/>
                    <a:gd name="T3" fmla="*/ 10 h 38"/>
                    <a:gd name="T4" fmla="*/ 2 w 75"/>
                    <a:gd name="T5" fmla="*/ 10 h 38"/>
                    <a:gd name="T6" fmla="*/ 3 w 75"/>
                    <a:gd name="T7" fmla="*/ 8 h 38"/>
                    <a:gd name="T8" fmla="*/ 5 w 75"/>
                    <a:gd name="T9" fmla="*/ 8 h 38"/>
                    <a:gd name="T10" fmla="*/ 7 w 75"/>
                    <a:gd name="T11" fmla="*/ 7 h 38"/>
                    <a:gd name="T12" fmla="*/ 8 w 75"/>
                    <a:gd name="T13" fmla="*/ 6 h 38"/>
                    <a:gd name="T14" fmla="*/ 10 w 75"/>
                    <a:gd name="T15" fmla="*/ 5 h 38"/>
                    <a:gd name="T16" fmla="*/ 12 w 75"/>
                    <a:gd name="T17" fmla="*/ 5 h 38"/>
                    <a:gd name="T18" fmla="*/ 14 w 75"/>
                    <a:gd name="T19" fmla="*/ 4 h 38"/>
                    <a:gd name="T20" fmla="*/ 16 w 75"/>
                    <a:gd name="T21" fmla="*/ 3 h 38"/>
                    <a:gd name="T22" fmla="*/ 18 w 75"/>
                    <a:gd name="T23" fmla="*/ 3 h 38"/>
                    <a:gd name="T24" fmla="*/ 20 w 75"/>
                    <a:gd name="T25" fmla="*/ 3 h 38"/>
                    <a:gd name="T26" fmla="*/ 21 w 75"/>
                    <a:gd name="T27" fmla="*/ 2 h 38"/>
                    <a:gd name="T28" fmla="*/ 22 w 75"/>
                    <a:gd name="T29" fmla="*/ 1 h 38"/>
                    <a:gd name="T30" fmla="*/ 23 w 75"/>
                    <a:gd name="T31" fmla="*/ 1 h 38"/>
                    <a:gd name="T32" fmla="*/ 22 w 75"/>
                    <a:gd name="T33" fmla="*/ 0 h 38"/>
                    <a:gd name="T34" fmla="*/ 22 w 75"/>
                    <a:gd name="T35" fmla="*/ 1 h 38"/>
                    <a:gd name="T36" fmla="*/ 22 w 75"/>
                    <a:gd name="T37" fmla="*/ 1 h 38"/>
                    <a:gd name="T38" fmla="*/ 20 w 75"/>
                    <a:gd name="T39" fmla="*/ 1 h 38"/>
                    <a:gd name="T40" fmla="*/ 19 w 75"/>
                    <a:gd name="T41" fmla="*/ 2 h 38"/>
                    <a:gd name="T42" fmla="*/ 17 w 75"/>
                    <a:gd name="T43" fmla="*/ 2 h 38"/>
                    <a:gd name="T44" fmla="*/ 15 w 75"/>
                    <a:gd name="T45" fmla="*/ 3 h 38"/>
                    <a:gd name="T46" fmla="*/ 14 w 75"/>
                    <a:gd name="T47" fmla="*/ 3 h 38"/>
                    <a:gd name="T48" fmla="*/ 11 w 75"/>
                    <a:gd name="T49" fmla="*/ 3 h 38"/>
                    <a:gd name="T50" fmla="*/ 10 w 75"/>
                    <a:gd name="T51" fmla="*/ 5 h 38"/>
                    <a:gd name="T52" fmla="*/ 7 w 75"/>
                    <a:gd name="T53" fmla="*/ 5 h 38"/>
                    <a:gd name="T54" fmla="*/ 5 w 75"/>
                    <a:gd name="T55" fmla="*/ 5 h 38"/>
                    <a:gd name="T56" fmla="*/ 3 w 75"/>
                    <a:gd name="T57" fmla="*/ 7 h 38"/>
                    <a:gd name="T58" fmla="*/ 2 w 75"/>
                    <a:gd name="T59" fmla="*/ 8 h 38"/>
                    <a:gd name="T60" fmla="*/ 1 w 75"/>
                    <a:gd name="T61" fmla="*/ 8 h 38"/>
                    <a:gd name="T62" fmla="*/ 0 w 75"/>
                    <a:gd name="T63" fmla="*/ 10 h 38"/>
                    <a:gd name="T64" fmla="*/ 0 w 75"/>
                    <a:gd name="T65" fmla="*/ 12 h 38"/>
                    <a:gd name="T66" fmla="*/ 0 w 75"/>
                    <a:gd name="T67" fmla="*/ 12 h 38"/>
                    <a:gd name="T68" fmla="*/ 0 w 75"/>
                    <a:gd name="T69" fmla="*/ 12 h 38"/>
                    <a:gd name="T70" fmla="*/ 0 w 75"/>
                    <a:gd name="T71" fmla="*/ 12 h 38"/>
                    <a:gd name="T72" fmla="*/ 1 w 75"/>
                    <a:gd name="T73" fmla="*/ 12 h 38"/>
                    <a:gd name="T74" fmla="*/ 1 w 75"/>
                    <a:gd name="T75" fmla="*/ 12 h 38"/>
                    <a:gd name="T76" fmla="*/ 1 w 75"/>
                    <a:gd name="T77" fmla="*/ 12 h 38"/>
                    <a:gd name="T78" fmla="*/ 1 w 75"/>
                    <a:gd name="T79" fmla="*/ 12 h 38"/>
                    <a:gd name="T80" fmla="*/ 1 w 75"/>
                    <a:gd name="T81" fmla="*/ 12 h 38"/>
                    <a:gd name="T82" fmla="*/ 1 w 75"/>
                    <a:gd name="T83" fmla="*/ 12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5" h="38">
                      <a:moveTo>
                        <a:pt x="3" y="36"/>
                      </a:moveTo>
                      <a:lnTo>
                        <a:pt x="3" y="35"/>
                      </a:lnTo>
                      <a:lnTo>
                        <a:pt x="3" y="33"/>
                      </a:lnTo>
                      <a:lnTo>
                        <a:pt x="4" y="32"/>
                      </a:lnTo>
                      <a:lnTo>
                        <a:pt x="5" y="30"/>
                      </a:lnTo>
                      <a:lnTo>
                        <a:pt x="7" y="29"/>
                      </a:lnTo>
                      <a:lnTo>
                        <a:pt x="8" y="27"/>
                      </a:lnTo>
                      <a:lnTo>
                        <a:pt x="10" y="26"/>
                      </a:lnTo>
                      <a:lnTo>
                        <a:pt x="12" y="25"/>
                      </a:lnTo>
                      <a:lnTo>
                        <a:pt x="15" y="23"/>
                      </a:lnTo>
                      <a:lnTo>
                        <a:pt x="18" y="22"/>
                      </a:lnTo>
                      <a:lnTo>
                        <a:pt x="21" y="21"/>
                      </a:lnTo>
                      <a:lnTo>
                        <a:pt x="23" y="20"/>
                      </a:lnTo>
                      <a:lnTo>
                        <a:pt x="26" y="19"/>
                      </a:lnTo>
                      <a:lnTo>
                        <a:pt x="29" y="18"/>
                      </a:lnTo>
                      <a:lnTo>
                        <a:pt x="33" y="17"/>
                      </a:lnTo>
                      <a:lnTo>
                        <a:pt x="36" y="17"/>
                      </a:lnTo>
                      <a:lnTo>
                        <a:pt x="40" y="15"/>
                      </a:lnTo>
                      <a:lnTo>
                        <a:pt x="43" y="15"/>
                      </a:lnTo>
                      <a:lnTo>
                        <a:pt x="46" y="13"/>
                      </a:lnTo>
                      <a:lnTo>
                        <a:pt x="49" y="13"/>
                      </a:lnTo>
                      <a:lnTo>
                        <a:pt x="53" y="12"/>
                      </a:lnTo>
                      <a:lnTo>
                        <a:pt x="55" y="11"/>
                      </a:lnTo>
                      <a:lnTo>
                        <a:pt x="58" y="11"/>
                      </a:lnTo>
                      <a:lnTo>
                        <a:pt x="61" y="10"/>
                      </a:lnTo>
                      <a:lnTo>
                        <a:pt x="64" y="9"/>
                      </a:lnTo>
                      <a:lnTo>
                        <a:pt x="66" y="8"/>
                      </a:lnTo>
                      <a:lnTo>
                        <a:pt x="68" y="7"/>
                      </a:lnTo>
                      <a:lnTo>
                        <a:pt x="70" y="6"/>
                      </a:lnTo>
                      <a:lnTo>
                        <a:pt x="72" y="5"/>
                      </a:lnTo>
                      <a:lnTo>
                        <a:pt x="73" y="4"/>
                      </a:lnTo>
                      <a:lnTo>
                        <a:pt x="74" y="3"/>
                      </a:lnTo>
                      <a:lnTo>
                        <a:pt x="75" y="1"/>
                      </a:lnTo>
                      <a:lnTo>
                        <a:pt x="72" y="0"/>
                      </a:lnTo>
                      <a:lnTo>
                        <a:pt x="71" y="1"/>
                      </a:lnTo>
                      <a:lnTo>
                        <a:pt x="70" y="1"/>
                      </a:lnTo>
                      <a:lnTo>
                        <a:pt x="69" y="3"/>
                      </a:lnTo>
                      <a:lnTo>
                        <a:pt x="67" y="3"/>
                      </a:lnTo>
                      <a:lnTo>
                        <a:pt x="65" y="4"/>
                      </a:lnTo>
                      <a:lnTo>
                        <a:pt x="63" y="5"/>
                      </a:lnTo>
                      <a:lnTo>
                        <a:pt x="60" y="6"/>
                      </a:lnTo>
                      <a:lnTo>
                        <a:pt x="58" y="7"/>
                      </a:lnTo>
                      <a:lnTo>
                        <a:pt x="54" y="7"/>
                      </a:lnTo>
                      <a:lnTo>
                        <a:pt x="52" y="8"/>
                      </a:lnTo>
                      <a:lnTo>
                        <a:pt x="48" y="9"/>
                      </a:lnTo>
                      <a:lnTo>
                        <a:pt x="45" y="10"/>
                      </a:lnTo>
                      <a:lnTo>
                        <a:pt x="42" y="11"/>
                      </a:lnTo>
                      <a:lnTo>
                        <a:pt x="39" y="12"/>
                      </a:lnTo>
                      <a:lnTo>
                        <a:pt x="35" y="12"/>
                      </a:lnTo>
                      <a:lnTo>
                        <a:pt x="32" y="13"/>
                      </a:lnTo>
                      <a:lnTo>
                        <a:pt x="29" y="14"/>
                      </a:lnTo>
                      <a:lnTo>
                        <a:pt x="26" y="15"/>
                      </a:lnTo>
                      <a:lnTo>
                        <a:pt x="23" y="16"/>
                      </a:lnTo>
                      <a:lnTo>
                        <a:pt x="19" y="17"/>
                      </a:lnTo>
                      <a:lnTo>
                        <a:pt x="16" y="18"/>
                      </a:lnTo>
                      <a:lnTo>
                        <a:pt x="14" y="19"/>
                      </a:lnTo>
                      <a:lnTo>
                        <a:pt x="11" y="21"/>
                      </a:lnTo>
                      <a:lnTo>
                        <a:pt x="9" y="22"/>
                      </a:lnTo>
                      <a:lnTo>
                        <a:pt x="7" y="24"/>
                      </a:lnTo>
                      <a:lnTo>
                        <a:pt x="5" y="25"/>
                      </a:lnTo>
                      <a:lnTo>
                        <a:pt x="3" y="27"/>
                      </a:lnTo>
                      <a:lnTo>
                        <a:pt x="2" y="29"/>
                      </a:lnTo>
                      <a:lnTo>
                        <a:pt x="0" y="31"/>
                      </a:lnTo>
                      <a:lnTo>
                        <a:pt x="0" y="34"/>
                      </a:lnTo>
                      <a:lnTo>
                        <a:pt x="0" y="36"/>
                      </a:lnTo>
                      <a:lnTo>
                        <a:pt x="0" y="37"/>
                      </a:lnTo>
                      <a:lnTo>
                        <a:pt x="0" y="38"/>
                      </a:lnTo>
                      <a:lnTo>
                        <a:pt x="1" y="38"/>
                      </a:lnTo>
                      <a:lnTo>
                        <a:pt x="2" y="38"/>
                      </a:lnTo>
                      <a:lnTo>
                        <a:pt x="2" y="37"/>
                      </a:lnTo>
                      <a:lnTo>
                        <a:pt x="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3" name="Freeform 811"/>
                <p:cNvSpPr>
                  <a:spLocks/>
                </p:cNvSpPr>
                <p:nvPr/>
              </p:nvSpPr>
              <p:spPr bwMode="auto">
                <a:xfrm>
                  <a:off x="1046" y="1865"/>
                  <a:ext cx="64" cy="16"/>
                </a:xfrm>
                <a:custGeom>
                  <a:avLst/>
                  <a:gdLst>
                    <a:gd name="T0" fmla="*/ 29 w 94"/>
                    <a:gd name="T1" fmla="*/ 4 h 22"/>
                    <a:gd name="T2" fmla="*/ 29 w 94"/>
                    <a:gd name="T3" fmla="*/ 1 h 22"/>
                    <a:gd name="T4" fmla="*/ 27 w 94"/>
                    <a:gd name="T5" fmla="*/ 1 h 22"/>
                    <a:gd name="T6" fmla="*/ 24 w 94"/>
                    <a:gd name="T7" fmla="*/ 0 h 22"/>
                    <a:gd name="T8" fmla="*/ 22 w 94"/>
                    <a:gd name="T9" fmla="*/ 1 h 22"/>
                    <a:gd name="T10" fmla="*/ 20 w 94"/>
                    <a:gd name="T11" fmla="*/ 1 h 22"/>
                    <a:gd name="T12" fmla="*/ 17 w 94"/>
                    <a:gd name="T13" fmla="*/ 1 h 22"/>
                    <a:gd name="T14" fmla="*/ 14 w 94"/>
                    <a:gd name="T15" fmla="*/ 3 h 22"/>
                    <a:gd name="T16" fmla="*/ 12 w 94"/>
                    <a:gd name="T17" fmla="*/ 4 h 22"/>
                    <a:gd name="T18" fmla="*/ 10 w 94"/>
                    <a:gd name="T19" fmla="*/ 5 h 22"/>
                    <a:gd name="T20" fmla="*/ 7 w 94"/>
                    <a:gd name="T21" fmla="*/ 6 h 22"/>
                    <a:gd name="T22" fmla="*/ 5 w 94"/>
                    <a:gd name="T23" fmla="*/ 7 h 22"/>
                    <a:gd name="T24" fmla="*/ 3 w 94"/>
                    <a:gd name="T25" fmla="*/ 7 h 22"/>
                    <a:gd name="T26" fmla="*/ 2 w 94"/>
                    <a:gd name="T27" fmla="*/ 7 h 22"/>
                    <a:gd name="T28" fmla="*/ 1 w 94"/>
                    <a:gd name="T29" fmla="*/ 7 h 22"/>
                    <a:gd name="T30" fmla="*/ 1 w 94"/>
                    <a:gd name="T31" fmla="*/ 6 h 22"/>
                    <a:gd name="T32" fmla="*/ 0 w 94"/>
                    <a:gd name="T33" fmla="*/ 5 h 22"/>
                    <a:gd name="T34" fmla="*/ 1 w 94"/>
                    <a:gd name="T35" fmla="*/ 7 h 22"/>
                    <a:gd name="T36" fmla="*/ 1 w 94"/>
                    <a:gd name="T37" fmla="*/ 8 h 22"/>
                    <a:gd name="T38" fmla="*/ 3 w 94"/>
                    <a:gd name="T39" fmla="*/ 9 h 22"/>
                    <a:gd name="T40" fmla="*/ 5 w 94"/>
                    <a:gd name="T41" fmla="*/ 8 h 22"/>
                    <a:gd name="T42" fmla="*/ 7 w 94"/>
                    <a:gd name="T43" fmla="*/ 8 h 22"/>
                    <a:gd name="T44" fmla="*/ 9 w 94"/>
                    <a:gd name="T45" fmla="*/ 7 h 22"/>
                    <a:gd name="T46" fmla="*/ 12 w 94"/>
                    <a:gd name="T47" fmla="*/ 6 h 22"/>
                    <a:gd name="T48" fmla="*/ 14 w 94"/>
                    <a:gd name="T49" fmla="*/ 5 h 22"/>
                    <a:gd name="T50" fmla="*/ 16 w 94"/>
                    <a:gd name="T51" fmla="*/ 4 h 22"/>
                    <a:gd name="T52" fmla="*/ 18 w 94"/>
                    <a:gd name="T53" fmla="*/ 3 h 22"/>
                    <a:gd name="T54" fmla="*/ 21 w 94"/>
                    <a:gd name="T55" fmla="*/ 2 h 22"/>
                    <a:gd name="T56" fmla="*/ 23 w 94"/>
                    <a:gd name="T57" fmla="*/ 1 h 22"/>
                    <a:gd name="T58" fmla="*/ 25 w 94"/>
                    <a:gd name="T59" fmla="*/ 2 h 22"/>
                    <a:gd name="T60" fmla="*/ 27 w 94"/>
                    <a:gd name="T61" fmla="*/ 2 h 22"/>
                    <a:gd name="T62" fmla="*/ 28 w 94"/>
                    <a:gd name="T63" fmla="*/ 4 h 22"/>
                    <a:gd name="T64" fmla="*/ 29 w 94"/>
                    <a:gd name="T65" fmla="*/ 5 h 22"/>
                    <a:gd name="T66" fmla="*/ 29 w 94"/>
                    <a:gd name="T67" fmla="*/ 6 h 22"/>
                    <a:gd name="T68" fmla="*/ 29 w 94"/>
                    <a:gd name="T69" fmla="*/ 6 h 22"/>
                    <a:gd name="T70" fmla="*/ 29 w 94"/>
                    <a:gd name="T71" fmla="*/ 7 h 22"/>
                    <a:gd name="T72" fmla="*/ 29 w 94"/>
                    <a:gd name="T73" fmla="*/ 6 h 22"/>
                    <a:gd name="T74" fmla="*/ 29 w 94"/>
                    <a:gd name="T75" fmla="*/ 6 h 22"/>
                    <a:gd name="T76" fmla="*/ 29 w 94"/>
                    <a:gd name="T77" fmla="*/ 5 h 22"/>
                    <a:gd name="T78" fmla="*/ 29 w 94"/>
                    <a:gd name="T79" fmla="*/ 5 h 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4" h="22">
                      <a:moveTo>
                        <a:pt x="93" y="13"/>
                      </a:moveTo>
                      <a:lnTo>
                        <a:pt x="92" y="10"/>
                      </a:lnTo>
                      <a:lnTo>
                        <a:pt x="90" y="6"/>
                      </a:lnTo>
                      <a:lnTo>
                        <a:pt x="89" y="4"/>
                      </a:lnTo>
                      <a:lnTo>
                        <a:pt x="86" y="3"/>
                      </a:lnTo>
                      <a:lnTo>
                        <a:pt x="83" y="2"/>
                      </a:lnTo>
                      <a:lnTo>
                        <a:pt x="80" y="1"/>
                      </a:lnTo>
                      <a:lnTo>
                        <a:pt x="77" y="0"/>
                      </a:lnTo>
                      <a:lnTo>
                        <a:pt x="74" y="0"/>
                      </a:lnTo>
                      <a:lnTo>
                        <a:pt x="70" y="1"/>
                      </a:lnTo>
                      <a:lnTo>
                        <a:pt x="66" y="1"/>
                      </a:lnTo>
                      <a:lnTo>
                        <a:pt x="63" y="2"/>
                      </a:lnTo>
                      <a:lnTo>
                        <a:pt x="59" y="3"/>
                      </a:lnTo>
                      <a:lnTo>
                        <a:pt x="55" y="4"/>
                      </a:lnTo>
                      <a:lnTo>
                        <a:pt x="51" y="5"/>
                      </a:lnTo>
                      <a:lnTo>
                        <a:pt x="46" y="7"/>
                      </a:lnTo>
                      <a:lnTo>
                        <a:pt x="43" y="8"/>
                      </a:lnTo>
                      <a:lnTo>
                        <a:pt x="39" y="10"/>
                      </a:lnTo>
                      <a:lnTo>
                        <a:pt x="34" y="11"/>
                      </a:lnTo>
                      <a:lnTo>
                        <a:pt x="31" y="13"/>
                      </a:lnTo>
                      <a:lnTo>
                        <a:pt x="27" y="14"/>
                      </a:lnTo>
                      <a:lnTo>
                        <a:pt x="23" y="15"/>
                      </a:lnTo>
                      <a:lnTo>
                        <a:pt x="20" y="16"/>
                      </a:lnTo>
                      <a:lnTo>
                        <a:pt x="17" y="17"/>
                      </a:lnTo>
                      <a:lnTo>
                        <a:pt x="14" y="17"/>
                      </a:lnTo>
                      <a:lnTo>
                        <a:pt x="11" y="18"/>
                      </a:lnTo>
                      <a:lnTo>
                        <a:pt x="9" y="18"/>
                      </a:lnTo>
                      <a:lnTo>
                        <a:pt x="7" y="18"/>
                      </a:lnTo>
                      <a:lnTo>
                        <a:pt x="5" y="18"/>
                      </a:lnTo>
                      <a:lnTo>
                        <a:pt x="4" y="17"/>
                      </a:lnTo>
                      <a:lnTo>
                        <a:pt x="3" y="16"/>
                      </a:lnTo>
                      <a:lnTo>
                        <a:pt x="3" y="15"/>
                      </a:lnTo>
                      <a:lnTo>
                        <a:pt x="3" y="13"/>
                      </a:lnTo>
                      <a:lnTo>
                        <a:pt x="0" y="13"/>
                      </a:lnTo>
                      <a:lnTo>
                        <a:pt x="0" y="16"/>
                      </a:lnTo>
                      <a:lnTo>
                        <a:pt x="1" y="19"/>
                      </a:lnTo>
                      <a:lnTo>
                        <a:pt x="2" y="21"/>
                      </a:lnTo>
                      <a:lnTo>
                        <a:pt x="4" y="21"/>
                      </a:lnTo>
                      <a:lnTo>
                        <a:pt x="7" y="22"/>
                      </a:lnTo>
                      <a:lnTo>
                        <a:pt x="9" y="22"/>
                      </a:lnTo>
                      <a:lnTo>
                        <a:pt x="11" y="22"/>
                      </a:lnTo>
                      <a:lnTo>
                        <a:pt x="14" y="21"/>
                      </a:lnTo>
                      <a:lnTo>
                        <a:pt x="18" y="21"/>
                      </a:lnTo>
                      <a:lnTo>
                        <a:pt x="21" y="20"/>
                      </a:lnTo>
                      <a:lnTo>
                        <a:pt x="24" y="19"/>
                      </a:lnTo>
                      <a:lnTo>
                        <a:pt x="28" y="18"/>
                      </a:lnTo>
                      <a:lnTo>
                        <a:pt x="31" y="16"/>
                      </a:lnTo>
                      <a:lnTo>
                        <a:pt x="36" y="15"/>
                      </a:lnTo>
                      <a:lnTo>
                        <a:pt x="39" y="13"/>
                      </a:lnTo>
                      <a:lnTo>
                        <a:pt x="44" y="12"/>
                      </a:lnTo>
                      <a:lnTo>
                        <a:pt x="48" y="11"/>
                      </a:lnTo>
                      <a:lnTo>
                        <a:pt x="52" y="9"/>
                      </a:lnTo>
                      <a:lnTo>
                        <a:pt x="56" y="8"/>
                      </a:lnTo>
                      <a:lnTo>
                        <a:pt x="59" y="7"/>
                      </a:lnTo>
                      <a:lnTo>
                        <a:pt x="63" y="6"/>
                      </a:lnTo>
                      <a:lnTo>
                        <a:pt x="67" y="5"/>
                      </a:lnTo>
                      <a:lnTo>
                        <a:pt x="71" y="4"/>
                      </a:lnTo>
                      <a:lnTo>
                        <a:pt x="74" y="4"/>
                      </a:lnTo>
                      <a:lnTo>
                        <a:pt x="77" y="4"/>
                      </a:lnTo>
                      <a:lnTo>
                        <a:pt x="80" y="5"/>
                      </a:lnTo>
                      <a:lnTo>
                        <a:pt x="82" y="5"/>
                      </a:lnTo>
                      <a:lnTo>
                        <a:pt x="85" y="6"/>
                      </a:lnTo>
                      <a:lnTo>
                        <a:pt x="87" y="8"/>
                      </a:lnTo>
                      <a:lnTo>
                        <a:pt x="88" y="9"/>
                      </a:lnTo>
                      <a:lnTo>
                        <a:pt x="90" y="12"/>
                      </a:lnTo>
                      <a:lnTo>
                        <a:pt x="90" y="14"/>
                      </a:lnTo>
                      <a:lnTo>
                        <a:pt x="90" y="15"/>
                      </a:lnTo>
                      <a:lnTo>
                        <a:pt x="91" y="15"/>
                      </a:lnTo>
                      <a:lnTo>
                        <a:pt x="92" y="15"/>
                      </a:lnTo>
                      <a:lnTo>
                        <a:pt x="92" y="16"/>
                      </a:lnTo>
                      <a:lnTo>
                        <a:pt x="92" y="15"/>
                      </a:lnTo>
                      <a:lnTo>
                        <a:pt x="93" y="15"/>
                      </a:lnTo>
                      <a:lnTo>
                        <a:pt x="93" y="14"/>
                      </a:lnTo>
                      <a:lnTo>
                        <a:pt x="94" y="14"/>
                      </a:lnTo>
                      <a:lnTo>
                        <a:pt x="9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4" name="Freeform 812"/>
                <p:cNvSpPr>
                  <a:spLocks/>
                </p:cNvSpPr>
                <p:nvPr/>
              </p:nvSpPr>
              <p:spPr bwMode="auto">
                <a:xfrm>
                  <a:off x="1077" y="1875"/>
                  <a:ext cx="33" cy="12"/>
                </a:xfrm>
                <a:custGeom>
                  <a:avLst/>
                  <a:gdLst>
                    <a:gd name="T0" fmla="*/ 1 w 49"/>
                    <a:gd name="T1" fmla="*/ 4 h 18"/>
                    <a:gd name="T2" fmla="*/ 2 w 49"/>
                    <a:gd name="T3" fmla="*/ 4 h 18"/>
                    <a:gd name="T4" fmla="*/ 3 w 49"/>
                    <a:gd name="T5" fmla="*/ 4 h 18"/>
                    <a:gd name="T6" fmla="*/ 4 w 49"/>
                    <a:gd name="T7" fmla="*/ 4 h 18"/>
                    <a:gd name="T8" fmla="*/ 5 w 49"/>
                    <a:gd name="T9" fmla="*/ 4 h 18"/>
                    <a:gd name="T10" fmla="*/ 7 w 49"/>
                    <a:gd name="T11" fmla="*/ 5 h 18"/>
                    <a:gd name="T12" fmla="*/ 8 w 49"/>
                    <a:gd name="T13" fmla="*/ 5 h 18"/>
                    <a:gd name="T14" fmla="*/ 9 w 49"/>
                    <a:gd name="T15" fmla="*/ 5 h 18"/>
                    <a:gd name="T16" fmla="*/ 10 w 49"/>
                    <a:gd name="T17" fmla="*/ 5 h 18"/>
                    <a:gd name="T18" fmla="*/ 12 w 49"/>
                    <a:gd name="T19" fmla="*/ 5 h 18"/>
                    <a:gd name="T20" fmla="*/ 13 w 49"/>
                    <a:gd name="T21" fmla="*/ 5 h 18"/>
                    <a:gd name="T22" fmla="*/ 13 w 49"/>
                    <a:gd name="T23" fmla="*/ 5 h 18"/>
                    <a:gd name="T24" fmla="*/ 15 w 49"/>
                    <a:gd name="T25" fmla="*/ 5 h 18"/>
                    <a:gd name="T26" fmla="*/ 15 w 49"/>
                    <a:gd name="T27" fmla="*/ 3 h 18"/>
                    <a:gd name="T28" fmla="*/ 15 w 49"/>
                    <a:gd name="T29" fmla="*/ 2 h 18"/>
                    <a:gd name="T30" fmla="*/ 15 w 49"/>
                    <a:gd name="T31" fmla="*/ 1 h 18"/>
                    <a:gd name="T32" fmla="*/ 13 w 49"/>
                    <a:gd name="T33" fmla="*/ 1 h 18"/>
                    <a:gd name="T34" fmla="*/ 14 w 49"/>
                    <a:gd name="T35" fmla="*/ 2 h 18"/>
                    <a:gd name="T36" fmla="*/ 14 w 49"/>
                    <a:gd name="T37" fmla="*/ 3 h 18"/>
                    <a:gd name="T38" fmla="*/ 13 w 49"/>
                    <a:gd name="T39" fmla="*/ 3 h 18"/>
                    <a:gd name="T40" fmla="*/ 13 w 49"/>
                    <a:gd name="T41" fmla="*/ 4 h 18"/>
                    <a:gd name="T42" fmla="*/ 13 w 49"/>
                    <a:gd name="T43" fmla="*/ 4 h 18"/>
                    <a:gd name="T44" fmla="*/ 12 w 49"/>
                    <a:gd name="T45" fmla="*/ 4 h 18"/>
                    <a:gd name="T46" fmla="*/ 11 w 49"/>
                    <a:gd name="T47" fmla="*/ 4 h 18"/>
                    <a:gd name="T48" fmla="*/ 10 w 49"/>
                    <a:gd name="T49" fmla="*/ 4 h 18"/>
                    <a:gd name="T50" fmla="*/ 9 w 49"/>
                    <a:gd name="T51" fmla="*/ 4 h 18"/>
                    <a:gd name="T52" fmla="*/ 7 w 49"/>
                    <a:gd name="T53" fmla="*/ 3 h 18"/>
                    <a:gd name="T54" fmla="*/ 6 w 49"/>
                    <a:gd name="T55" fmla="*/ 3 h 18"/>
                    <a:gd name="T56" fmla="*/ 5 w 49"/>
                    <a:gd name="T57" fmla="*/ 3 h 18"/>
                    <a:gd name="T58" fmla="*/ 3 w 49"/>
                    <a:gd name="T59" fmla="*/ 3 h 18"/>
                    <a:gd name="T60" fmla="*/ 2 w 49"/>
                    <a:gd name="T61" fmla="*/ 3 h 18"/>
                    <a:gd name="T62" fmla="*/ 1 w 49"/>
                    <a:gd name="T63" fmla="*/ 3 h 18"/>
                    <a:gd name="T64" fmla="*/ 1 w 49"/>
                    <a:gd name="T65" fmla="*/ 3 h 18"/>
                    <a:gd name="T66" fmla="*/ 0 w 49"/>
                    <a:gd name="T67" fmla="*/ 4 h 18"/>
                    <a:gd name="T68" fmla="*/ 0 w 49"/>
                    <a:gd name="T69" fmla="*/ 4 h 18"/>
                    <a:gd name="T70" fmla="*/ 0 w 49"/>
                    <a:gd name="T71" fmla="*/ 4 h 18"/>
                    <a:gd name="T72" fmla="*/ 0 w 49"/>
                    <a:gd name="T73" fmla="*/ 4 h 18"/>
                    <a:gd name="T74" fmla="*/ 1 w 49"/>
                    <a:gd name="T75" fmla="*/ 5 h 18"/>
                    <a:gd name="T76" fmla="*/ 1 w 49"/>
                    <a:gd name="T77" fmla="*/ 5 h 18"/>
                    <a:gd name="T78" fmla="*/ 1 w 49"/>
                    <a:gd name="T79" fmla="*/ 5 h 18"/>
                    <a:gd name="T80" fmla="*/ 1 w 49"/>
                    <a:gd name="T81" fmla="*/ 5 h 18"/>
                    <a:gd name="T82" fmla="*/ 1 w 49"/>
                    <a:gd name="T83" fmla="*/ 5 h 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9" h="18">
                      <a:moveTo>
                        <a:pt x="3" y="16"/>
                      </a:moveTo>
                      <a:lnTo>
                        <a:pt x="4" y="14"/>
                      </a:lnTo>
                      <a:lnTo>
                        <a:pt x="5" y="14"/>
                      </a:lnTo>
                      <a:lnTo>
                        <a:pt x="7" y="14"/>
                      </a:lnTo>
                      <a:lnTo>
                        <a:pt x="8" y="14"/>
                      </a:lnTo>
                      <a:lnTo>
                        <a:pt x="10" y="13"/>
                      </a:lnTo>
                      <a:lnTo>
                        <a:pt x="12" y="14"/>
                      </a:lnTo>
                      <a:lnTo>
                        <a:pt x="14" y="14"/>
                      </a:lnTo>
                      <a:lnTo>
                        <a:pt x="16" y="14"/>
                      </a:lnTo>
                      <a:lnTo>
                        <a:pt x="18" y="14"/>
                      </a:lnTo>
                      <a:lnTo>
                        <a:pt x="20" y="14"/>
                      </a:lnTo>
                      <a:lnTo>
                        <a:pt x="22" y="15"/>
                      </a:lnTo>
                      <a:lnTo>
                        <a:pt x="24" y="16"/>
                      </a:lnTo>
                      <a:lnTo>
                        <a:pt x="26" y="16"/>
                      </a:lnTo>
                      <a:lnTo>
                        <a:pt x="29" y="17"/>
                      </a:lnTo>
                      <a:lnTo>
                        <a:pt x="30" y="17"/>
                      </a:lnTo>
                      <a:lnTo>
                        <a:pt x="32" y="18"/>
                      </a:lnTo>
                      <a:lnTo>
                        <a:pt x="34" y="18"/>
                      </a:lnTo>
                      <a:lnTo>
                        <a:pt x="36" y="18"/>
                      </a:lnTo>
                      <a:lnTo>
                        <a:pt x="38" y="18"/>
                      </a:lnTo>
                      <a:lnTo>
                        <a:pt x="40" y="18"/>
                      </a:lnTo>
                      <a:lnTo>
                        <a:pt x="41" y="18"/>
                      </a:lnTo>
                      <a:lnTo>
                        <a:pt x="43" y="18"/>
                      </a:lnTo>
                      <a:lnTo>
                        <a:pt x="45" y="17"/>
                      </a:lnTo>
                      <a:lnTo>
                        <a:pt x="46" y="17"/>
                      </a:lnTo>
                      <a:lnTo>
                        <a:pt x="47" y="16"/>
                      </a:lnTo>
                      <a:lnTo>
                        <a:pt x="48" y="14"/>
                      </a:lnTo>
                      <a:lnTo>
                        <a:pt x="49" y="12"/>
                      </a:lnTo>
                      <a:lnTo>
                        <a:pt x="49" y="10"/>
                      </a:lnTo>
                      <a:lnTo>
                        <a:pt x="49" y="8"/>
                      </a:lnTo>
                      <a:lnTo>
                        <a:pt x="49" y="6"/>
                      </a:lnTo>
                      <a:lnTo>
                        <a:pt x="48" y="3"/>
                      </a:lnTo>
                      <a:lnTo>
                        <a:pt x="48" y="0"/>
                      </a:lnTo>
                      <a:lnTo>
                        <a:pt x="45" y="2"/>
                      </a:lnTo>
                      <a:lnTo>
                        <a:pt x="46" y="4"/>
                      </a:lnTo>
                      <a:lnTo>
                        <a:pt x="46" y="6"/>
                      </a:lnTo>
                      <a:lnTo>
                        <a:pt x="46" y="8"/>
                      </a:lnTo>
                      <a:lnTo>
                        <a:pt x="46" y="9"/>
                      </a:lnTo>
                      <a:lnTo>
                        <a:pt x="46" y="11"/>
                      </a:lnTo>
                      <a:lnTo>
                        <a:pt x="45" y="11"/>
                      </a:lnTo>
                      <a:lnTo>
                        <a:pt x="45" y="12"/>
                      </a:lnTo>
                      <a:lnTo>
                        <a:pt x="44" y="13"/>
                      </a:lnTo>
                      <a:lnTo>
                        <a:pt x="43" y="13"/>
                      </a:lnTo>
                      <a:lnTo>
                        <a:pt x="42" y="14"/>
                      </a:lnTo>
                      <a:lnTo>
                        <a:pt x="41" y="14"/>
                      </a:lnTo>
                      <a:lnTo>
                        <a:pt x="40" y="14"/>
                      </a:lnTo>
                      <a:lnTo>
                        <a:pt x="38" y="14"/>
                      </a:lnTo>
                      <a:lnTo>
                        <a:pt x="36" y="14"/>
                      </a:lnTo>
                      <a:lnTo>
                        <a:pt x="35" y="14"/>
                      </a:lnTo>
                      <a:lnTo>
                        <a:pt x="33" y="13"/>
                      </a:lnTo>
                      <a:lnTo>
                        <a:pt x="31" y="13"/>
                      </a:lnTo>
                      <a:lnTo>
                        <a:pt x="29" y="13"/>
                      </a:lnTo>
                      <a:lnTo>
                        <a:pt x="27" y="12"/>
                      </a:lnTo>
                      <a:lnTo>
                        <a:pt x="25" y="11"/>
                      </a:lnTo>
                      <a:lnTo>
                        <a:pt x="23" y="11"/>
                      </a:lnTo>
                      <a:lnTo>
                        <a:pt x="21" y="10"/>
                      </a:lnTo>
                      <a:lnTo>
                        <a:pt x="18" y="10"/>
                      </a:lnTo>
                      <a:lnTo>
                        <a:pt x="16" y="10"/>
                      </a:lnTo>
                      <a:lnTo>
                        <a:pt x="14" y="9"/>
                      </a:lnTo>
                      <a:lnTo>
                        <a:pt x="12" y="9"/>
                      </a:lnTo>
                      <a:lnTo>
                        <a:pt x="10" y="9"/>
                      </a:lnTo>
                      <a:lnTo>
                        <a:pt x="8" y="9"/>
                      </a:lnTo>
                      <a:lnTo>
                        <a:pt x="6" y="9"/>
                      </a:lnTo>
                      <a:lnTo>
                        <a:pt x="4" y="10"/>
                      </a:lnTo>
                      <a:lnTo>
                        <a:pt x="3" y="11"/>
                      </a:lnTo>
                      <a:lnTo>
                        <a:pt x="1" y="11"/>
                      </a:lnTo>
                      <a:lnTo>
                        <a:pt x="1" y="12"/>
                      </a:lnTo>
                      <a:lnTo>
                        <a:pt x="0" y="13"/>
                      </a:lnTo>
                      <a:lnTo>
                        <a:pt x="0" y="14"/>
                      </a:lnTo>
                      <a:lnTo>
                        <a:pt x="1" y="15"/>
                      </a:lnTo>
                      <a:lnTo>
                        <a:pt x="1" y="16"/>
                      </a:lnTo>
                      <a:lnTo>
                        <a:pt x="2" y="16"/>
                      </a:lnTo>
                      <a:lnTo>
                        <a:pt x="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5" name="Freeform 813"/>
                <p:cNvSpPr>
                  <a:spLocks/>
                </p:cNvSpPr>
                <p:nvPr/>
              </p:nvSpPr>
              <p:spPr bwMode="auto">
                <a:xfrm>
                  <a:off x="1069" y="1883"/>
                  <a:ext cx="10" cy="28"/>
                </a:xfrm>
                <a:custGeom>
                  <a:avLst/>
                  <a:gdLst>
                    <a:gd name="T0" fmla="*/ 1 w 14"/>
                    <a:gd name="T1" fmla="*/ 13 h 39"/>
                    <a:gd name="T2" fmla="*/ 1 w 14"/>
                    <a:gd name="T3" fmla="*/ 12 h 39"/>
                    <a:gd name="T4" fmla="*/ 1 w 14"/>
                    <a:gd name="T5" fmla="*/ 11 h 39"/>
                    <a:gd name="T6" fmla="*/ 1 w 14"/>
                    <a:gd name="T7" fmla="*/ 11 h 39"/>
                    <a:gd name="T8" fmla="*/ 1 w 14"/>
                    <a:gd name="T9" fmla="*/ 10 h 39"/>
                    <a:gd name="T10" fmla="*/ 1 w 14"/>
                    <a:gd name="T11" fmla="*/ 9 h 39"/>
                    <a:gd name="T12" fmla="*/ 1 w 14"/>
                    <a:gd name="T13" fmla="*/ 9 h 39"/>
                    <a:gd name="T14" fmla="*/ 1 w 14"/>
                    <a:gd name="T15" fmla="*/ 7 h 39"/>
                    <a:gd name="T16" fmla="*/ 2 w 14"/>
                    <a:gd name="T17" fmla="*/ 6 h 39"/>
                    <a:gd name="T18" fmla="*/ 2 w 14"/>
                    <a:gd name="T19" fmla="*/ 6 h 39"/>
                    <a:gd name="T20" fmla="*/ 3 w 14"/>
                    <a:gd name="T21" fmla="*/ 4 h 39"/>
                    <a:gd name="T22" fmla="*/ 3 w 14"/>
                    <a:gd name="T23" fmla="*/ 4 h 39"/>
                    <a:gd name="T24" fmla="*/ 3 w 14"/>
                    <a:gd name="T25" fmla="*/ 3 h 39"/>
                    <a:gd name="T26" fmla="*/ 4 w 14"/>
                    <a:gd name="T27" fmla="*/ 3 h 39"/>
                    <a:gd name="T28" fmla="*/ 4 w 14"/>
                    <a:gd name="T29" fmla="*/ 2 h 39"/>
                    <a:gd name="T30" fmla="*/ 4 w 14"/>
                    <a:gd name="T31" fmla="*/ 1 h 39"/>
                    <a:gd name="T32" fmla="*/ 4 w 14"/>
                    <a:gd name="T33" fmla="*/ 0 h 39"/>
                    <a:gd name="T34" fmla="*/ 4 w 14"/>
                    <a:gd name="T35" fmla="*/ 1 h 39"/>
                    <a:gd name="T36" fmla="*/ 3 w 14"/>
                    <a:gd name="T37" fmla="*/ 1 h 39"/>
                    <a:gd name="T38" fmla="*/ 3 w 14"/>
                    <a:gd name="T39" fmla="*/ 1 h 39"/>
                    <a:gd name="T40" fmla="*/ 2 w 14"/>
                    <a:gd name="T41" fmla="*/ 3 h 39"/>
                    <a:gd name="T42" fmla="*/ 2 w 14"/>
                    <a:gd name="T43" fmla="*/ 3 h 39"/>
                    <a:gd name="T44" fmla="*/ 1 w 14"/>
                    <a:gd name="T45" fmla="*/ 4 h 39"/>
                    <a:gd name="T46" fmla="*/ 1 w 14"/>
                    <a:gd name="T47" fmla="*/ 5 h 39"/>
                    <a:gd name="T48" fmla="*/ 1 w 14"/>
                    <a:gd name="T49" fmla="*/ 6 h 39"/>
                    <a:gd name="T50" fmla="*/ 1 w 14"/>
                    <a:gd name="T51" fmla="*/ 7 h 39"/>
                    <a:gd name="T52" fmla="*/ 0 w 14"/>
                    <a:gd name="T53" fmla="*/ 9 h 39"/>
                    <a:gd name="T54" fmla="*/ 0 w 14"/>
                    <a:gd name="T55" fmla="*/ 10 h 39"/>
                    <a:gd name="T56" fmla="*/ 0 w 14"/>
                    <a:gd name="T57" fmla="*/ 11 h 39"/>
                    <a:gd name="T58" fmla="*/ 0 w 14"/>
                    <a:gd name="T59" fmla="*/ 11 h 39"/>
                    <a:gd name="T60" fmla="*/ 0 w 14"/>
                    <a:gd name="T61" fmla="*/ 12 h 39"/>
                    <a:gd name="T62" fmla="*/ 1 w 14"/>
                    <a:gd name="T63" fmla="*/ 14 h 39"/>
                    <a:gd name="T64" fmla="*/ 1 w 14"/>
                    <a:gd name="T65" fmla="*/ 14 h 39"/>
                    <a:gd name="T66" fmla="*/ 1 w 14"/>
                    <a:gd name="T67" fmla="*/ 14 h 39"/>
                    <a:gd name="T68" fmla="*/ 1 w 14"/>
                    <a:gd name="T69" fmla="*/ 14 h 39"/>
                    <a:gd name="T70" fmla="*/ 1 w 14"/>
                    <a:gd name="T71" fmla="*/ 14 h 39"/>
                    <a:gd name="T72" fmla="*/ 2 w 14"/>
                    <a:gd name="T73" fmla="*/ 14 h 39"/>
                    <a:gd name="T74" fmla="*/ 2 w 14"/>
                    <a:gd name="T75" fmla="*/ 14 h 39"/>
                    <a:gd name="T76" fmla="*/ 2 w 14"/>
                    <a:gd name="T77" fmla="*/ 14 h 39"/>
                    <a:gd name="T78" fmla="*/ 2 w 14"/>
                    <a:gd name="T79" fmla="*/ 14 h 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 h="39">
                      <a:moveTo>
                        <a:pt x="5" y="36"/>
                      </a:moveTo>
                      <a:lnTo>
                        <a:pt x="4" y="35"/>
                      </a:lnTo>
                      <a:lnTo>
                        <a:pt x="3" y="34"/>
                      </a:lnTo>
                      <a:lnTo>
                        <a:pt x="3" y="33"/>
                      </a:lnTo>
                      <a:lnTo>
                        <a:pt x="3" y="31"/>
                      </a:lnTo>
                      <a:lnTo>
                        <a:pt x="2" y="31"/>
                      </a:lnTo>
                      <a:lnTo>
                        <a:pt x="2" y="29"/>
                      </a:lnTo>
                      <a:lnTo>
                        <a:pt x="2" y="28"/>
                      </a:lnTo>
                      <a:lnTo>
                        <a:pt x="2" y="26"/>
                      </a:lnTo>
                      <a:lnTo>
                        <a:pt x="3" y="25"/>
                      </a:lnTo>
                      <a:lnTo>
                        <a:pt x="3" y="24"/>
                      </a:lnTo>
                      <a:lnTo>
                        <a:pt x="3" y="23"/>
                      </a:lnTo>
                      <a:lnTo>
                        <a:pt x="4" y="21"/>
                      </a:lnTo>
                      <a:lnTo>
                        <a:pt x="4" y="20"/>
                      </a:lnTo>
                      <a:lnTo>
                        <a:pt x="5" y="19"/>
                      </a:lnTo>
                      <a:lnTo>
                        <a:pt x="5" y="18"/>
                      </a:lnTo>
                      <a:lnTo>
                        <a:pt x="5" y="16"/>
                      </a:lnTo>
                      <a:lnTo>
                        <a:pt x="6" y="15"/>
                      </a:lnTo>
                      <a:lnTo>
                        <a:pt x="6" y="14"/>
                      </a:lnTo>
                      <a:lnTo>
                        <a:pt x="7" y="13"/>
                      </a:lnTo>
                      <a:lnTo>
                        <a:pt x="7" y="11"/>
                      </a:lnTo>
                      <a:lnTo>
                        <a:pt x="8" y="10"/>
                      </a:lnTo>
                      <a:lnTo>
                        <a:pt x="9" y="9"/>
                      </a:lnTo>
                      <a:lnTo>
                        <a:pt x="9" y="8"/>
                      </a:lnTo>
                      <a:lnTo>
                        <a:pt x="10" y="7"/>
                      </a:lnTo>
                      <a:lnTo>
                        <a:pt x="11" y="6"/>
                      </a:lnTo>
                      <a:lnTo>
                        <a:pt x="12" y="5"/>
                      </a:lnTo>
                      <a:lnTo>
                        <a:pt x="12" y="4"/>
                      </a:lnTo>
                      <a:lnTo>
                        <a:pt x="13" y="4"/>
                      </a:lnTo>
                      <a:lnTo>
                        <a:pt x="14" y="4"/>
                      </a:lnTo>
                      <a:lnTo>
                        <a:pt x="12" y="0"/>
                      </a:lnTo>
                      <a:lnTo>
                        <a:pt x="12" y="1"/>
                      </a:lnTo>
                      <a:lnTo>
                        <a:pt x="10" y="1"/>
                      </a:lnTo>
                      <a:lnTo>
                        <a:pt x="10" y="2"/>
                      </a:lnTo>
                      <a:lnTo>
                        <a:pt x="9" y="2"/>
                      </a:lnTo>
                      <a:lnTo>
                        <a:pt x="8" y="4"/>
                      </a:lnTo>
                      <a:lnTo>
                        <a:pt x="7" y="6"/>
                      </a:lnTo>
                      <a:lnTo>
                        <a:pt x="6" y="7"/>
                      </a:lnTo>
                      <a:lnTo>
                        <a:pt x="5" y="8"/>
                      </a:lnTo>
                      <a:lnTo>
                        <a:pt x="5" y="9"/>
                      </a:lnTo>
                      <a:lnTo>
                        <a:pt x="4" y="11"/>
                      </a:lnTo>
                      <a:lnTo>
                        <a:pt x="4" y="12"/>
                      </a:lnTo>
                      <a:lnTo>
                        <a:pt x="3" y="13"/>
                      </a:lnTo>
                      <a:lnTo>
                        <a:pt x="2" y="14"/>
                      </a:lnTo>
                      <a:lnTo>
                        <a:pt x="2" y="16"/>
                      </a:lnTo>
                      <a:lnTo>
                        <a:pt x="1" y="17"/>
                      </a:lnTo>
                      <a:lnTo>
                        <a:pt x="1" y="19"/>
                      </a:lnTo>
                      <a:lnTo>
                        <a:pt x="1" y="20"/>
                      </a:lnTo>
                      <a:lnTo>
                        <a:pt x="0" y="21"/>
                      </a:lnTo>
                      <a:lnTo>
                        <a:pt x="0" y="23"/>
                      </a:lnTo>
                      <a:lnTo>
                        <a:pt x="0" y="24"/>
                      </a:lnTo>
                      <a:lnTo>
                        <a:pt x="0" y="26"/>
                      </a:lnTo>
                      <a:lnTo>
                        <a:pt x="0" y="27"/>
                      </a:lnTo>
                      <a:lnTo>
                        <a:pt x="0" y="29"/>
                      </a:lnTo>
                      <a:lnTo>
                        <a:pt x="0" y="30"/>
                      </a:lnTo>
                      <a:lnTo>
                        <a:pt x="0" y="31"/>
                      </a:lnTo>
                      <a:lnTo>
                        <a:pt x="0" y="33"/>
                      </a:lnTo>
                      <a:lnTo>
                        <a:pt x="0" y="34"/>
                      </a:lnTo>
                      <a:lnTo>
                        <a:pt x="0" y="35"/>
                      </a:lnTo>
                      <a:lnTo>
                        <a:pt x="1" y="37"/>
                      </a:lnTo>
                      <a:lnTo>
                        <a:pt x="2" y="37"/>
                      </a:lnTo>
                      <a:lnTo>
                        <a:pt x="2" y="39"/>
                      </a:lnTo>
                      <a:lnTo>
                        <a:pt x="3" y="39"/>
                      </a:lnTo>
                      <a:lnTo>
                        <a:pt x="4" y="39"/>
                      </a:lnTo>
                      <a:lnTo>
                        <a:pt x="5" y="39"/>
                      </a:lnTo>
                      <a:lnTo>
                        <a:pt x="5" y="38"/>
                      </a:lnTo>
                      <a:lnTo>
                        <a:pt x="5" y="37"/>
                      </a:lnTo>
                      <a:lnTo>
                        <a:pt x="5"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 name="Freeform 814"/>
                <p:cNvSpPr>
                  <a:spLocks/>
                </p:cNvSpPr>
                <p:nvPr/>
              </p:nvSpPr>
              <p:spPr bwMode="auto">
                <a:xfrm>
                  <a:off x="1070" y="1887"/>
                  <a:ext cx="27" cy="24"/>
                </a:xfrm>
                <a:custGeom>
                  <a:avLst/>
                  <a:gdLst>
                    <a:gd name="T0" fmla="*/ 12 w 39"/>
                    <a:gd name="T1" fmla="*/ 1 h 34"/>
                    <a:gd name="T2" fmla="*/ 12 w 39"/>
                    <a:gd name="T3" fmla="*/ 1 h 34"/>
                    <a:gd name="T4" fmla="*/ 10 w 39"/>
                    <a:gd name="T5" fmla="*/ 0 h 34"/>
                    <a:gd name="T6" fmla="*/ 9 w 39"/>
                    <a:gd name="T7" fmla="*/ 1 h 34"/>
                    <a:gd name="T8" fmla="*/ 8 w 39"/>
                    <a:gd name="T9" fmla="*/ 1 h 34"/>
                    <a:gd name="T10" fmla="*/ 7 w 39"/>
                    <a:gd name="T11" fmla="*/ 2 h 34"/>
                    <a:gd name="T12" fmla="*/ 6 w 39"/>
                    <a:gd name="T13" fmla="*/ 3 h 34"/>
                    <a:gd name="T14" fmla="*/ 6 w 39"/>
                    <a:gd name="T15" fmla="*/ 4 h 34"/>
                    <a:gd name="T16" fmla="*/ 5 w 39"/>
                    <a:gd name="T17" fmla="*/ 6 h 34"/>
                    <a:gd name="T18" fmla="*/ 4 w 39"/>
                    <a:gd name="T19" fmla="*/ 6 h 34"/>
                    <a:gd name="T20" fmla="*/ 3 w 39"/>
                    <a:gd name="T21" fmla="*/ 8 h 34"/>
                    <a:gd name="T22" fmla="*/ 3 w 39"/>
                    <a:gd name="T23" fmla="*/ 9 h 34"/>
                    <a:gd name="T24" fmla="*/ 2 w 39"/>
                    <a:gd name="T25" fmla="*/ 10 h 34"/>
                    <a:gd name="T26" fmla="*/ 1 w 39"/>
                    <a:gd name="T27" fmla="*/ 10 h 34"/>
                    <a:gd name="T28" fmla="*/ 1 w 39"/>
                    <a:gd name="T29" fmla="*/ 11 h 34"/>
                    <a:gd name="T30" fmla="*/ 1 w 39"/>
                    <a:gd name="T31" fmla="*/ 11 h 34"/>
                    <a:gd name="T32" fmla="*/ 1 w 39"/>
                    <a:gd name="T33" fmla="*/ 11 h 34"/>
                    <a:gd name="T34" fmla="*/ 1 w 39"/>
                    <a:gd name="T35" fmla="*/ 12 h 34"/>
                    <a:gd name="T36" fmla="*/ 2 w 39"/>
                    <a:gd name="T37" fmla="*/ 11 h 34"/>
                    <a:gd name="T38" fmla="*/ 3 w 39"/>
                    <a:gd name="T39" fmla="*/ 11 h 34"/>
                    <a:gd name="T40" fmla="*/ 3 w 39"/>
                    <a:gd name="T41" fmla="*/ 10 h 34"/>
                    <a:gd name="T42" fmla="*/ 4 w 39"/>
                    <a:gd name="T43" fmla="*/ 9 h 34"/>
                    <a:gd name="T44" fmla="*/ 5 w 39"/>
                    <a:gd name="T45" fmla="*/ 8 h 34"/>
                    <a:gd name="T46" fmla="*/ 6 w 39"/>
                    <a:gd name="T47" fmla="*/ 6 h 34"/>
                    <a:gd name="T48" fmla="*/ 6 w 39"/>
                    <a:gd name="T49" fmla="*/ 6 h 34"/>
                    <a:gd name="T50" fmla="*/ 7 w 39"/>
                    <a:gd name="T51" fmla="*/ 4 h 34"/>
                    <a:gd name="T52" fmla="*/ 8 w 39"/>
                    <a:gd name="T53" fmla="*/ 3 h 34"/>
                    <a:gd name="T54" fmla="*/ 8 w 39"/>
                    <a:gd name="T55" fmla="*/ 2 h 34"/>
                    <a:gd name="T56" fmla="*/ 9 w 39"/>
                    <a:gd name="T57" fmla="*/ 2 h 34"/>
                    <a:gd name="T58" fmla="*/ 10 w 39"/>
                    <a:gd name="T59" fmla="*/ 1 h 34"/>
                    <a:gd name="T60" fmla="*/ 11 w 39"/>
                    <a:gd name="T61" fmla="*/ 2 h 34"/>
                    <a:gd name="T62" fmla="*/ 12 w 39"/>
                    <a:gd name="T63" fmla="*/ 3 h 34"/>
                    <a:gd name="T64" fmla="*/ 12 w 39"/>
                    <a:gd name="T65" fmla="*/ 3 h 34"/>
                    <a:gd name="T66" fmla="*/ 12 w 39"/>
                    <a:gd name="T67" fmla="*/ 3 h 34"/>
                    <a:gd name="T68" fmla="*/ 12 w 39"/>
                    <a:gd name="T69" fmla="*/ 3 h 34"/>
                    <a:gd name="T70" fmla="*/ 12 w 39"/>
                    <a:gd name="T71" fmla="*/ 3 h 34"/>
                    <a:gd name="T72" fmla="*/ 12 w 39"/>
                    <a:gd name="T73" fmla="*/ 3 h 34"/>
                    <a:gd name="T74" fmla="*/ 12 w 39"/>
                    <a:gd name="T75" fmla="*/ 3 h 34"/>
                    <a:gd name="T76" fmla="*/ 13 w 39"/>
                    <a:gd name="T77" fmla="*/ 3 h 34"/>
                    <a:gd name="T78" fmla="*/ 12 w 39"/>
                    <a:gd name="T79" fmla="*/ 2 h 34"/>
                    <a:gd name="T80" fmla="*/ 12 w 39"/>
                    <a:gd name="T81" fmla="*/ 2 h 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 h="34">
                      <a:moveTo>
                        <a:pt x="38" y="5"/>
                      </a:moveTo>
                      <a:lnTo>
                        <a:pt x="37" y="3"/>
                      </a:lnTo>
                      <a:lnTo>
                        <a:pt x="35" y="2"/>
                      </a:lnTo>
                      <a:lnTo>
                        <a:pt x="34" y="1"/>
                      </a:lnTo>
                      <a:lnTo>
                        <a:pt x="32" y="0"/>
                      </a:lnTo>
                      <a:lnTo>
                        <a:pt x="31" y="0"/>
                      </a:lnTo>
                      <a:lnTo>
                        <a:pt x="29" y="0"/>
                      </a:lnTo>
                      <a:lnTo>
                        <a:pt x="27" y="1"/>
                      </a:lnTo>
                      <a:lnTo>
                        <a:pt x="26" y="2"/>
                      </a:lnTo>
                      <a:lnTo>
                        <a:pt x="25" y="3"/>
                      </a:lnTo>
                      <a:lnTo>
                        <a:pt x="23" y="4"/>
                      </a:lnTo>
                      <a:lnTo>
                        <a:pt x="22" y="5"/>
                      </a:lnTo>
                      <a:lnTo>
                        <a:pt x="20" y="7"/>
                      </a:lnTo>
                      <a:lnTo>
                        <a:pt x="19" y="8"/>
                      </a:lnTo>
                      <a:lnTo>
                        <a:pt x="18" y="10"/>
                      </a:lnTo>
                      <a:lnTo>
                        <a:pt x="17" y="12"/>
                      </a:lnTo>
                      <a:lnTo>
                        <a:pt x="15" y="13"/>
                      </a:lnTo>
                      <a:lnTo>
                        <a:pt x="14" y="15"/>
                      </a:lnTo>
                      <a:lnTo>
                        <a:pt x="13" y="17"/>
                      </a:lnTo>
                      <a:lnTo>
                        <a:pt x="12" y="19"/>
                      </a:lnTo>
                      <a:lnTo>
                        <a:pt x="11" y="20"/>
                      </a:lnTo>
                      <a:lnTo>
                        <a:pt x="10" y="22"/>
                      </a:lnTo>
                      <a:lnTo>
                        <a:pt x="9" y="24"/>
                      </a:lnTo>
                      <a:lnTo>
                        <a:pt x="8" y="25"/>
                      </a:lnTo>
                      <a:lnTo>
                        <a:pt x="7" y="27"/>
                      </a:lnTo>
                      <a:lnTo>
                        <a:pt x="6" y="28"/>
                      </a:lnTo>
                      <a:lnTo>
                        <a:pt x="5" y="29"/>
                      </a:lnTo>
                      <a:lnTo>
                        <a:pt x="4" y="29"/>
                      </a:lnTo>
                      <a:lnTo>
                        <a:pt x="4" y="30"/>
                      </a:lnTo>
                      <a:lnTo>
                        <a:pt x="3" y="30"/>
                      </a:lnTo>
                      <a:lnTo>
                        <a:pt x="0" y="32"/>
                      </a:lnTo>
                      <a:lnTo>
                        <a:pt x="1" y="33"/>
                      </a:lnTo>
                      <a:lnTo>
                        <a:pt x="3" y="34"/>
                      </a:lnTo>
                      <a:lnTo>
                        <a:pt x="4" y="34"/>
                      </a:lnTo>
                      <a:lnTo>
                        <a:pt x="5" y="34"/>
                      </a:lnTo>
                      <a:lnTo>
                        <a:pt x="6" y="33"/>
                      </a:lnTo>
                      <a:lnTo>
                        <a:pt x="7" y="32"/>
                      </a:lnTo>
                      <a:lnTo>
                        <a:pt x="8" y="31"/>
                      </a:lnTo>
                      <a:lnTo>
                        <a:pt x="9" y="30"/>
                      </a:lnTo>
                      <a:lnTo>
                        <a:pt x="10" y="28"/>
                      </a:lnTo>
                      <a:lnTo>
                        <a:pt x="11" y="27"/>
                      </a:lnTo>
                      <a:lnTo>
                        <a:pt x="12" y="25"/>
                      </a:lnTo>
                      <a:lnTo>
                        <a:pt x="13" y="23"/>
                      </a:lnTo>
                      <a:lnTo>
                        <a:pt x="14" y="22"/>
                      </a:lnTo>
                      <a:lnTo>
                        <a:pt x="16" y="20"/>
                      </a:lnTo>
                      <a:lnTo>
                        <a:pt x="17" y="18"/>
                      </a:lnTo>
                      <a:lnTo>
                        <a:pt x="18" y="16"/>
                      </a:lnTo>
                      <a:lnTo>
                        <a:pt x="19" y="15"/>
                      </a:lnTo>
                      <a:lnTo>
                        <a:pt x="20" y="13"/>
                      </a:lnTo>
                      <a:lnTo>
                        <a:pt x="22" y="11"/>
                      </a:lnTo>
                      <a:lnTo>
                        <a:pt x="23" y="10"/>
                      </a:lnTo>
                      <a:lnTo>
                        <a:pt x="24" y="8"/>
                      </a:lnTo>
                      <a:lnTo>
                        <a:pt x="25" y="7"/>
                      </a:lnTo>
                      <a:lnTo>
                        <a:pt x="26" y="6"/>
                      </a:lnTo>
                      <a:lnTo>
                        <a:pt x="27" y="5"/>
                      </a:lnTo>
                      <a:lnTo>
                        <a:pt x="28" y="5"/>
                      </a:lnTo>
                      <a:lnTo>
                        <a:pt x="30" y="4"/>
                      </a:lnTo>
                      <a:lnTo>
                        <a:pt x="31" y="4"/>
                      </a:lnTo>
                      <a:lnTo>
                        <a:pt x="32" y="4"/>
                      </a:lnTo>
                      <a:lnTo>
                        <a:pt x="33" y="5"/>
                      </a:lnTo>
                      <a:lnTo>
                        <a:pt x="34" y="5"/>
                      </a:lnTo>
                      <a:lnTo>
                        <a:pt x="35" y="7"/>
                      </a:lnTo>
                      <a:lnTo>
                        <a:pt x="36" y="8"/>
                      </a:lnTo>
                      <a:lnTo>
                        <a:pt x="37" y="8"/>
                      </a:lnTo>
                      <a:lnTo>
                        <a:pt x="38" y="8"/>
                      </a:lnTo>
                      <a:lnTo>
                        <a:pt x="38" y="7"/>
                      </a:lnTo>
                      <a:lnTo>
                        <a:pt x="39" y="7"/>
                      </a:lnTo>
                      <a:lnTo>
                        <a:pt x="39" y="6"/>
                      </a:lnTo>
                      <a:lnTo>
                        <a:pt x="38" y="6"/>
                      </a:lnTo>
                      <a:lnTo>
                        <a:pt x="3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7" name="Freeform 815"/>
                <p:cNvSpPr>
                  <a:spLocks/>
                </p:cNvSpPr>
                <p:nvPr/>
              </p:nvSpPr>
              <p:spPr bwMode="auto">
                <a:xfrm>
                  <a:off x="1089" y="1890"/>
                  <a:ext cx="23" cy="37"/>
                </a:xfrm>
                <a:custGeom>
                  <a:avLst/>
                  <a:gdLst>
                    <a:gd name="T0" fmla="*/ 1 w 35"/>
                    <a:gd name="T1" fmla="*/ 20 h 51"/>
                    <a:gd name="T2" fmla="*/ 3 w 35"/>
                    <a:gd name="T3" fmla="*/ 18 h 51"/>
                    <a:gd name="T4" fmla="*/ 5 w 35"/>
                    <a:gd name="T5" fmla="*/ 17 h 51"/>
                    <a:gd name="T6" fmla="*/ 6 w 35"/>
                    <a:gd name="T7" fmla="*/ 16 h 51"/>
                    <a:gd name="T8" fmla="*/ 7 w 35"/>
                    <a:gd name="T9" fmla="*/ 15 h 51"/>
                    <a:gd name="T10" fmla="*/ 9 w 35"/>
                    <a:gd name="T11" fmla="*/ 15 h 51"/>
                    <a:gd name="T12" fmla="*/ 9 w 35"/>
                    <a:gd name="T13" fmla="*/ 14 h 51"/>
                    <a:gd name="T14" fmla="*/ 9 w 35"/>
                    <a:gd name="T15" fmla="*/ 13 h 51"/>
                    <a:gd name="T16" fmla="*/ 10 w 35"/>
                    <a:gd name="T17" fmla="*/ 12 h 51"/>
                    <a:gd name="T18" fmla="*/ 10 w 35"/>
                    <a:gd name="T19" fmla="*/ 11 h 51"/>
                    <a:gd name="T20" fmla="*/ 9 w 35"/>
                    <a:gd name="T21" fmla="*/ 10 h 51"/>
                    <a:gd name="T22" fmla="*/ 9 w 35"/>
                    <a:gd name="T23" fmla="*/ 9 h 51"/>
                    <a:gd name="T24" fmla="*/ 8 w 35"/>
                    <a:gd name="T25" fmla="*/ 8 h 51"/>
                    <a:gd name="T26" fmla="*/ 7 w 35"/>
                    <a:gd name="T27" fmla="*/ 7 h 51"/>
                    <a:gd name="T28" fmla="*/ 6 w 35"/>
                    <a:gd name="T29" fmla="*/ 4 h 51"/>
                    <a:gd name="T30" fmla="*/ 5 w 35"/>
                    <a:gd name="T31" fmla="*/ 2 h 51"/>
                    <a:gd name="T32" fmla="*/ 3 w 35"/>
                    <a:gd name="T33" fmla="*/ 0 h 51"/>
                    <a:gd name="T34" fmla="*/ 4 w 35"/>
                    <a:gd name="T35" fmla="*/ 2 h 51"/>
                    <a:gd name="T36" fmla="*/ 5 w 35"/>
                    <a:gd name="T37" fmla="*/ 5 h 51"/>
                    <a:gd name="T38" fmla="*/ 6 w 35"/>
                    <a:gd name="T39" fmla="*/ 7 h 51"/>
                    <a:gd name="T40" fmla="*/ 7 w 35"/>
                    <a:gd name="T41" fmla="*/ 8 h 51"/>
                    <a:gd name="T42" fmla="*/ 8 w 35"/>
                    <a:gd name="T43" fmla="*/ 9 h 51"/>
                    <a:gd name="T44" fmla="*/ 9 w 35"/>
                    <a:gd name="T45" fmla="*/ 11 h 51"/>
                    <a:gd name="T46" fmla="*/ 9 w 35"/>
                    <a:gd name="T47" fmla="*/ 12 h 51"/>
                    <a:gd name="T48" fmla="*/ 9 w 35"/>
                    <a:gd name="T49" fmla="*/ 12 h 51"/>
                    <a:gd name="T50" fmla="*/ 9 w 35"/>
                    <a:gd name="T51" fmla="*/ 12 h 51"/>
                    <a:gd name="T52" fmla="*/ 9 w 35"/>
                    <a:gd name="T53" fmla="*/ 12 h 51"/>
                    <a:gd name="T54" fmla="*/ 8 w 35"/>
                    <a:gd name="T55" fmla="*/ 13 h 51"/>
                    <a:gd name="T56" fmla="*/ 7 w 35"/>
                    <a:gd name="T57" fmla="*/ 14 h 51"/>
                    <a:gd name="T58" fmla="*/ 6 w 35"/>
                    <a:gd name="T59" fmla="*/ 15 h 51"/>
                    <a:gd name="T60" fmla="*/ 5 w 35"/>
                    <a:gd name="T61" fmla="*/ 16 h 51"/>
                    <a:gd name="T62" fmla="*/ 3 w 35"/>
                    <a:gd name="T63" fmla="*/ 17 h 51"/>
                    <a:gd name="T64" fmla="*/ 1 w 35"/>
                    <a:gd name="T65" fmla="*/ 18 h 51"/>
                    <a:gd name="T66" fmla="*/ 1 w 35"/>
                    <a:gd name="T67" fmla="*/ 18 h 51"/>
                    <a:gd name="T68" fmla="*/ 1 w 35"/>
                    <a:gd name="T69" fmla="*/ 18 h 51"/>
                    <a:gd name="T70" fmla="*/ 1 w 35"/>
                    <a:gd name="T71" fmla="*/ 18 h 51"/>
                    <a:gd name="T72" fmla="*/ 0 w 35"/>
                    <a:gd name="T73" fmla="*/ 18 h 51"/>
                    <a:gd name="T74" fmla="*/ 1 w 35"/>
                    <a:gd name="T75" fmla="*/ 19 h 51"/>
                    <a:gd name="T76" fmla="*/ 1 w 35"/>
                    <a:gd name="T77" fmla="*/ 19 h 51"/>
                    <a:gd name="T78" fmla="*/ 1 w 35"/>
                    <a:gd name="T79" fmla="*/ 20 h 51"/>
                    <a:gd name="T80" fmla="*/ 1 w 35"/>
                    <a:gd name="T81" fmla="*/ 20 h 51"/>
                    <a:gd name="T82" fmla="*/ 1 w 35"/>
                    <a:gd name="T83" fmla="*/ 20 h 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 h="51">
                      <a:moveTo>
                        <a:pt x="3" y="48"/>
                      </a:moveTo>
                      <a:lnTo>
                        <a:pt x="2" y="51"/>
                      </a:lnTo>
                      <a:lnTo>
                        <a:pt x="7" y="49"/>
                      </a:lnTo>
                      <a:lnTo>
                        <a:pt x="10" y="47"/>
                      </a:lnTo>
                      <a:lnTo>
                        <a:pt x="14" y="46"/>
                      </a:lnTo>
                      <a:lnTo>
                        <a:pt x="17" y="44"/>
                      </a:lnTo>
                      <a:lnTo>
                        <a:pt x="19" y="43"/>
                      </a:lnTo>
                      <a:lnTo>
                        <a:pt x="22" y="42"/>
                      </a:lnTo>
                      <a:lnTo>
                        <a:pt x="24" y="41"/>
                      </a:lnTo>
                      <a:lnTo>
                        <a:pt x="26" y="40"/>
                      </a:lnTo>
                      <a:lnTo>
                        <a:pt x="28" y="39"/>
                      </a:lnTo>
                      <a:lnTo>
                        <a:pt x="30" y="38"/>
                      </a:lnTo>
                      <a:lnTo>
                        <a:pt x="31" y="38"/>
                      </a:lnTo>
                      <a:lnTo>
                        <a:pt x="33" y="36"/>
                      </a:lnTo>
                      <a:lnTo>
                        <a:pt x="34" y="35"/>
                      </a:lnTo>
                      <a:lnTo>
                        <a:pt x="34" y="34"/>
                      </a:lnTo>
                      <a:lnTo>
                        <a:pt x="35" y="33"/>
                      </a:lnTo>
                      <a:lnTo>
                        <a:pt x="35" y="31"/>
                      </a:lnTo>
                      <a:lnTo>
                        <a:pt x="35" y="30"/>
                      </a:lnTo>
                      <a:lnTo>
                        <a:pt x="35" y="29"/>
                      </a:lnTo>
                      <a:lnTo>
                        <a:pt x="34" y="27"/>
                      </a:lnTo>
                      <a:lnTo>
                        <a:pt x="34" y="26"/>
                      </a:lnTo>
                      <a:lnTo>
                        <a:pt x="33" y="25"/>
                      </a:lnTo>
                      <a:lnTo>
                        <a:pt x="31" y="24"/>
                      </a:lnTo>
                      <a:lnTo>
                        <a:pt x="30" y="22"/>
                      </a:lnTo>
                      <a:lnTo>
                        <a:pt x="29" y="20"/>
                      </a:lnTo>
                      <a:lnTo>
                        <a:pt x="28" y="18"/>
                      </a:lnTo>
                      <a:lnTo>
                        <a:pt x="26" y="16"/>
                      </a:lnTo>
                      <a:lnTo>
                        <a:pt x="23" y="13"/>
                      </a:lnTo>
                      <a:lnTo>
                        <a:pt x="22" y="11"/>
                      </a:lnTo>
                      <a:lnTo>
                        <a:pt x="19" y="9"/>
                      </a:lnTo>
                      <a:lnTo>
                        <a:pt x="17" y="6"/>
                      </a:lnTo>
                      <a:lnTo>
                        <a:pt x="15" y="3"/>
                      </a:lnTo>
                      <a:lnTo>
                        <a:pt x="12" y="0"/>
                      </a:lnTo>
                      <a:lnTo>
                        <a:pt x="10" y="3"/>
                      </a:lnTo>
                      <a:lnTo>
                        <a:pt x="13" y="5"/>
                      </a:lnTo>
                      <a:lnTo>
                        <a:pt x="15" y="9"/>
                      </a:lnTo>
                      <a:lnTo>
                        <a:pt x="17" y="12"/>
                      </a:lnTo>
                      <a:lnTo>
                        <a:pt x="19" y="15"/>
                      </a:lnTo>
                      <a:lnTo>
                        <a:pt x="21" y="17"/>
                      </a:lnTo>
                      <a:lnTo>
                        <a:pt x="23" y="19"/>
                      </a:lnTo>
                      <a:lnTo>
                        <a:pt x="25" y="21"/>
                      </a:lnTo>
                      <a:lnTo>
                        <a:pt x="26" y="23"/>
                      </a:lnTo>
                      <a:lnTo>
                        <a:pt x="28" y="25"/>
                      </a:lnTo>
                      <a:lnTo>
                        <a:pt x="29" y="25"/>
                      </a:lnTo>
                      <a:lnTo>
                        <a:pt x="30" y="27"/>
                      </a:lnTo>
                      <a:lnTo>
                        <a:pt x="31" y="29"/>
                      </a:lnTo>
                      <a:lnTo>
                        <a:pt x="31" y="30"/>
                      </a:lnTo>
                      <a:lnTo>
                        <a:pt x="32" y="30"/>
                      </a:lnTo>
                      <a:lnTo>
                        <a:pt x="32" y="31"/>
                      </a:lnTo>
                      <a:lnTo>
                        <a:pt x="32" y="32"/>
                      </a:lnTo>
                      <a:lnTo>
                        <a:pt x="31" y="33"/>
                      </a:lnTo>
                      <a:lnTo>
                        <a:pt x="30" y="34"/>
                      </a:lnTo>
                      <a:lnTo>
                        <a:pt x="29" y="35"/>
                      </a:lnTo>
                      <a:lnTo>
                        <a:pt x="28" y="35"/>
                      </a:lnTo>
                      <a:lnTo>
                        <a:pt x="26" y="36"/>
                      </a:lnTo>
                      <a:lnTo>
                        <a:pt x="23" y="37"/>
                      </a:lnTo>
                      <a:lnTo>
                        <a:pt x="21" y="38"/>
                      </a:lnTo>
                      <a:lnTo>
                        <a:pt x="18" y="39"/>
                      </a:lnTo>
                      <a:lnTo>
                        <a:pt x="16" y="41"/>
                      </a:lnTo>
                      <a:lnTo>
                        <a:pt x="12" y="42"/>
                      </a:lnTo>
                      <a:lnTo>
                        <a:pt x="9" y="44"/>
                      </a:lnTo>
                      <a:lnTo>
                        <a:pt x="6" y="45"/>
                      </a:lnTo>
                      <a:lnTo>
                        <a:pt x="1" y="47"/>
                      </a:lnTo>
                      <a:lnTo>
                        <a:pt x="1" y="50"/>
                      </a:lnTo>
                      <a:lnTo>
                        <a:pt x="1" y="47"/>
                      </a:lnTo>
                      <a:lnTo>
                        <a:pt x="1" y="48"/>
                      </a:lnTo>
                      <a:lnTo>
                        <a:pt x="0" y="48"/>
                      </a:lnTo>
                      <a:lnTo>
                        <a:pt x="0" y="49"/>
                      </a:lnTo>
                      <a:lnTo>
                        <a:pt x="1" y="49"/>
                      </a:lnTo>
                      <a:lnTo>
                        <a:pt x="1" y="50"/>
                      </a:lnTo>
                      <a:lnTo>
                        <a:pt x="1" y="51"/>
                      </a:lnTo>
                      <a:lnTo>
                        <a:pt x="2" y="51"/>
                      </a:lnTo>
                      <a:lnTo>
                        <a:pt x="3"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8" name="Freeform 816"/>
                <p:cNvSpPr>
                  <a:spLocks/>
                </p:cNvSpPr>
                <p:nvPr/>
              </p:nvSpPr>
              <p:spPr bwMode="auto">
                <a:xfrm>
                  <a:off x="1078" y="1925"/>
                  <a:ext cx="16" cy="28"/>
                </a:xfrm>
                <a:custGeom>
                  <a:avLst/>
                  <a:gdLst>
                    <a:gd name="T0" fmla="*/ 1 w 24"/>
                    <a:gd name="T1" fmla="*/ 14 h 39"/>
                    <a:gd name="T2" fmla="*/ 2 w 24"/>
                    <a:gd name="T3" fmla="*/ 12 h 39"/>
                    <a:gd name="T4" fmla="*/ 3 w 24"/>
                    <a:gd name="T5" fmla="*/ 11 h 39"/>
                    <a:gd name="T6" fmla="*/ 4 w 24"/>
                    <a:gd name="T7" fmla="*/ 10 h 39"/>
                    <a:gd name="T8" fmla="*/ 5 w 24"/>
                    <a:gd name="T9" fmla="*/ 9 h 39"/>
                    <a:gd name="T10" fmla="*/ 5 w 24"/>
                    <a:gd name="T11" fmla="*/ 9 h 39"/>
                    <a:gd name="T12" fmla="*/ 6 w 24"/>
                    <a:gd name="T13" fmla="*/ 9 h 39"/>
                    <a:gd name="T14" fmla="*/ 6 w 24"/>
                    <a:gd name="T15" fmla="*/ 8 h 39"/>
                    <a:gd name="T16" fmla="*/ 7 w 24"/>
                    <a:gd name="T17" fmla="*/ 7 h 39"/>
                    <a:gd name="T18" fmla="*/ 7 w 24"/>
                    <a:gd name="T19" fmla="*/ 6 h 39"/>
                    <a:gd name="T20" fmla="*/ 7 w 24"/>
                    <a:gd name="T21" fmla="*/ 6 h 39"/>
                    <a:gd name="T22" fmla="*/ 7 w 24"/>
                    <a:gd name="T23" fmla="*/ 6 h 39"/>
                    <a:gd name="T24" fmla="*/ 7 w 24"/>
                    <a:gd name="T25" fmla="*/ 4 h 39"/>
                    <a:gd name="T26" fmla="*/ 7 w 24"/>
                    <a:gd name="T27" fmla="*/ 3 h 39"/>
                    <a:gd name="T28" fmla="*/ 7 w 24"/>
                    <a:gd name="T29" fmla="*/ 2 h 39"/>
                    <a:gd name="T30" fmla="*/ 6 w 24"/>
                    <a:gd name="T31" fmla="*/ 1 h 39"/>
                    <a:gd name="T32" fmla="*/ 5 w 24"/>
                    <a:gd name="T33" fmla="*/ 1 h 39"/>
                    <a:gd name="T34" fmla="*/ 5 w 24"/>
                    <a:gd name="T35" fmla="*/ 2 h 39"/>
                    <a:gd name="T36" fmla="*/ 6 w 24"/>
                    <a:gd name="T37" fmla="*/ 3 h 39"/>
                    <a:gd name="T38" fmla="*/ 6 w 24"/>
                    <a:gd name="T39" fmla="*/ 4 h 39"/>
                    <a:gd name="T40" fmla="*/ 6 w 24"/>
                    <a:gd name="T41" fmla="*/ 5 h 39"/>
                    <a:gd name="T42" fmla="*/ 6 w 24"/>
                    <a:gd name="T43" fmla="*/ 6 h 39"/>
                    <a:gd name="T44" fmla="*/ 6 w 24"/>
                    <a:gd name="T45" fmla="*/ 6 h 39"/>
                    <a:gd name="T46" fmla="*/ 6 w 24"/>
                    <a:gd name="T47" fmla="*/ 6 h 39"/>
                    <a:gd name="T48" fmla="*/ 6 w 24"/>
                    <a:gd name="T49" fmla="*/ 6 h 39"/>
                    <a:gd name="T50" fmla="*/ 5 w 24"/>
                    <a:gd name="T51" fmla="*/ 6 h 39"/>
                    <a:gd name="T52" fmla="*/ 5 w 24"/>
                    <a:gd name="T53" fmla="*/ 7 h 39"/>
                    <a:gd name="T54" fmla="*/ 5 w 24"/>
                    <a:gd name="T55" fmla="*/ 8 h 39"/>
                    <a:gd name="T56" fmla="*/ 3 w 24"/>
                    <a:gd name="T57" fmla="*/ 9 h 39"/>
                    <a:gd name="T58" fmla="*/ 3 w 24"/>
                    <a:gd name="T59" fmla="*/ 9 h 39"/>
                    <a:gd name="T60" fmla="*/ 2 w 24"/>
                    <a:gd name="T61" fmla="*/ 10 h 39"/>
                    <a:gd name="T62" fmla="*/ 1 w 24"/>
                    <a:gd name="T63" fmla="*/ 11 h 39"/>
                    <a:gd name="T64" fmla="*/ 0 w 24"/>
                    <a:gd name="T65" fmla="*/ 13 h 39"/>
                    <a:gd name="T66" fmla="*/ 0 w 24"/>
                    <a:gd name="T67" fmla="*/ 14 h 39"/>
                    <a:gd name="T68" fmla="*/ 0 w 24"/>
                    <a:gd name="T69" fmla="*/ 14 h 39"/>
                    <a:gd name="T70" fmla="*/ 0 w 24"/>
                    <a:gd name="T71" fmla="*/ 14 h 39"/>
                    <a:gd name="T72" fmla="*/ 0 w 24"/>
                    <a:gd name="T73" fmla="*/ 14 h 39"/>
                    <a:gd name="T74" fmla="*/ 1 w 24"/>
                    <a:gd name="T75" fmla="*/ 14 h 39"/>
                    <a:gd name="T76" fmla="*/ 1 w 24"/>
                    <a:gd name="T77" fmla="*/ 14 h 39"/>
                    <a:gd name="T78" fmla="*/ 1 w 24"/>
                    <a:gd name="T79" fmla="*/ 14 h 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 h="39">
                      <a:moveTo>
                        <a:pt x="3" y="38"/>
                      </a:moveTo>
                      <a:lnTo>
                        <a:pt x="4" y="36"/>
                      </a:lnTo>
                      <a:lnTo>
                        <a:pt x="6" y="34"/>
                      </a:lnTo>
                      <a:lnTo>
                        <a:pt x="8" y="32"/>
                      </a:lnTo>
                      <a:lnTo>
                        <a:pt x="9" y="31"/>
                      </a:lnTo>
                      <a:lnTo>
                        <a:pt x="10" y="29"/>
                      </a:lnTo>
                      <a:lnTo>
                        <a:pt x="12" y="28"/>
                      </a:lnTo>
                      <a:lnTo>
                        <a:pt x="13" y="27"/>
                      </a:lnTo>
                      <a:lnTo>
                        <a:pt x="14" y="26"/>
                      </a:lnTo>
                      <a:lnTo>
                        <a:pt x="15" y="25"/>
                      </a:lnTo>
                      <a:lnTo>
                        <a:pt x="17" y="24"/>
                      </a:lnTo>
                      <a:lnTo>
                        <a:pt x="18" y="23"/>
                      </a:lnTo>
                      <a:lnTo>
                        <a:pt x="19" y="23"/>
                      </a:lnTo>
                      <a:lnTo>
                        <a:pt x="20" y="22"/>
                      </a:lnTo>
                      <a:lnTo>
                        <a:pt x="20" y="21"/>
                      </a:lnTo>
                      <a:lnTo>
                        <a:pt x="21" y="21"/>
                      </a:lnTo>
                      <a:lnTo>
                        <a:pt x="22" y="20"/>
                      </a:lnTo>
                      <a:lnTo>
                        <a:pt x="23" y="19"/>
                      </a:lnTo>
                      <a:lnTo>
                        <a:pt x="23" y="18"/>
                      </a:lnTo>
                      <a:lnTo>
                        <a:pt x="23" y="17"/>
                      </a:lnTo>
                      <a:lnTo>
                        <a:pt x="24" y="16"/>
                      </a:lnTo>
                      <a:lnTo>
                        <a:pt x="24" y="15"/>
                      </a:lnTo>
                      <a:lnTo>
                        <a:pt x="23" y="14"/>
                      </a:lnTo>
                      <a:lnTo>
                        <a:pt x="23" y="13"/>
                      </a:lnTo>
                      <a:lnTo>
                        <a:pt x="23" y="11"/>
                      </a:lnTo>
                      <a:lnTo>
                        <a:pt x="23" y="9"/>
                      </a:lnTo>
                      <a:lnTo>
                        <a:pt x="22" y="8"/>
                      </a:lnTo>
                      <a:lnTo>
                        <a:pt x="22" y="6"/>
                      </a:lnTo>
                      <a:lnTo>
                        <a:pt x="21" y="5"/>
                      </a:lnTo>
                      <a:lnTo>
                        <a:pt x="20" y="3"/>
                      </a:lnTo>
                      <a:lnTo>
                        <a:pt x="19" y="0"/>
                      </a:lnTo>
                      <a:lnTo>
                        <a:pt x="17" y="2"/>
                      </a:lnTo>
                      <a:lnTo>
                        <a:pt x="17" y="4"/>
                      </a:lnTo>
                      <a:lnTo>
                        <a:pt x="18" y="6"/>
                      </a:lnTo>
                      <a:lnTo>
                        <a:pt x="19" y="8"/>
                      </a:lnTo>
                      <a:lnTo>
                        <a:pt x="19" y="9"/>
                      </a:lnTo>
                      <a:lnTo>
                        <a:pt x="20" y="11"/>
                      </a:lnTo>
                      <a:lnTo>
                        <a:pt x="20" y="13"/>
                      </a:lnTo>
                      <a:lnTo>
                        <a:pt x="20" y="14"/>
                      </a:lnTo>
                      <a:lnTo>
                        <a:pt x="20" y="15"/>
                      </a:lnTo>
                      <a:lnTo>
                        <a:pt x="20" y="16"/>
                      </a:lnTo>
                      <a:lnTo>
                        <a:pt x="20" y="17"/>
                      </a:lnTo>
                      <a:lnTo>
                        <a:pt x="19" y="17"/>
                      </a:lnTo>
                      <a:lnTo>
                        <a:pt x="19" y="18"/>
                      </a:lnTo>
                      <a:lnTo>
                        <a:pt x="18" y="18"/>
                      </a:lnTo>
                      <a:lnTo>
                        <a:pt x="17" y="19"/>
                      </a:lnTo>
                      <a:lnTo>
                        <a:pt x="16" y="20"/>
                      </a:lnTo>
                      <a:lnTo>
                        <a:pt x="15" y="21"/>
                      </a:lnTo>
                      <a:lnTo>
                        <a:pt x="13" y="22"/>
                      </a:lnTo>
                      <a:lnTo>
                        <a:pt x="12" y="23"/>
                      </a:lnTo>
                      <a:lnTo>
                        <a:pt x="12" y="24"/>
                      </a:lnTo>
                      <a:lnTo>
                        <a:pt x="10" y="25"/>
                      </a:lnTo>
                      <a:lnTo>
                        <a:pt x="8" y="26"/>
                      </a:lnTo>
                      <a:lnTo>
                        <a:pt x="7" y="28"/>
                      </a:lnTo>
                      <a:lnTo>
                        <a:pt x="5" y="29"/>
                      </a:lnTo>
                      <a:lnTo>
                        <a:pt x="4" y="31"/>
                      </a:lnTo>
                      <a:lnTo>
                        <a:pt x="2" y="33"/>
                      </a:lnTo>
                      <a:lnTo>
                        <a:pt x="0" y="35"/>
                      </a:lnTo>
                      <a:lnTo>
                        <a:pt x="0" y="36"/>
                      </a:lnTo>
                      <a:lnTo>
                        <a:pt x="0" y="37"/>
                      </a:lnTo>
                      <a:lnTo>
                        <a:pt x="0" y="38"/>
                      </a:lnTo>
                      <a:lnTo>
                        <a:pt x="0" y="39"/>
                      </a:lnTo>
                      <a:lnTo>
                        <a:pt x="1" y="39"/>
                      </a:lnTo>
                      <a:lnTo>
                        <a:pt x="2" y="39"/>
                      </a:lnTo>
                      <a:lnTo>
                        <a:pt x="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9" name="Freeform 817"/>
                <p:cNvSpPr>
                  <a:spLocks/>
                </p:cNvSpPr>
                <p:nvPr/>
              </p:nvSpPr>
              <p:spPr bwMode="auto">
                <a:xfrm>
                  <a:off x="1074" y="1949"/>
                  <a:ext cx="11" cy="88"/>
                </a:xfrm>
                <a:custGeom>
                  <a:avLst/>
                  <a:gdLst>
                    <a:gd name="T0" fmla="*/ 2 w 16"/>
                    <a:gd name="T1" fmla="*/ 45 h 123"/>
                    <a:gd name="T2" fmla="*/ 4 w 16"/>
                    <a:gd name="T3" fmla="*/ 44 h 123"/>
                    <a:gd name="T4" fmla="*/ 5 w 16"/>
                    <a:gd name="T5" fmla="*/ 43 h 123"/>
                    <a:gd name="T6" fmla="*/ 5 w 16"/>
                    <a:gd name="T7" fmla="*/ 41 h 123"/>
                    <a:gd name="T8" fmla="*/ 6 w 16"/>
                    <a:gd name="T9" fmla="*/ 39 h 123"/>
                    <a:gd name="T10" fmla="*/ 5 w 16"/>
                    <a:gd name="T11" fmla="*/ 36 h 123"/>
                    <a:gd name="T12" fmla="*/ 5 w 16"/>
                    <a:gd name="T13" fmla="*/ 33 h 123"/>
                    <a:gd name="T14" fmla="*/ 4 w 16"/>
                    <a:gd name="T15" fmla="*/ 29 h 123"/>
                    <a:gd name="T16" fmla="*/ 4 w 16"/>
                    <a:gd name="T17" fmla="*/ 26 h 123"/>
                    <a:gd name="T18" fmla="*/ 3 w 16"/>
                    <a:gd name="T19" fmla="*/ 21 h 123"/>
                    <a:gd name="T20" fmla="*/ 2 w 16"/>
                    <a:gd name="T21" fmla="*/ 18 h 123"/>
                    <a:gd name="T22" fmla="*/ 1 w 16"/>
                    <a:gd name="T23" fmla="*/ 15 h 123"/>
                    <a:gd name="T24" fmla="*/ 1 w 16"/>
                    <a:gd name="T25" fmla="*/ 11 h 123"/>
                    <a:gd name="T26" fmla="*/ 1 w 16"/>
                    <a:gd name="T27" fmla="*/ 8 h 123"/>
                    <a:gd name="T28" fmla="*/ 1 w 16"/>
                    <a:gd name="T29" fmla="*/ 5 h 123"/>
                    <a:gd name="T30" fmla="*/ 1 w 16"/>
                    <a:gd name="T31" fmla="*/ 3 h 123"/>
                    <a:gd name="T32" fmla="*/ 2 w 16"/>
                    <a:gd name="T33" fmla="*/ 1 h 123"/>
                    <a:gd name="T34" fmla="*/ 1 w 16"/>
                    <a:gd name="T35" fmla="*/ 1 h 123"/>
                    <a:gd name="T36" fmla="*/ 1 w 16"/>
                    <a:gd name="T37" fmla="*/ 3 h 123"/>
                    <a:gd name="T38" fmla="*/ 0 w 16"/>
                    <a:gd name="T39" fmla="*/ 6 h 123"/>
                    <a:gd name="T40" fmla="*/ 0 w 16"/>
                    <a:gd name="T41" fmla="*/ 10 h 123"/>
                    <a:gd name="T42" fmla="*/ 1 w 16"/>
                    <a:gd name="T43" fmla="*/ 13 h 123"/>
                    <a:gd name="T44" fmla="*/ 1 w 16"/>
                    <a:gd name="T45" fmla="*/ 16 h 123"/>
                    <a:gd name="T46" fmla="*/ 1 w 16"/>
                    <a:gd name="T47" fmla="*/ 20 h 123"/>
                    <a:gd name="T48" fmla="*/ 2 w 16"/>
                    <a:gd name="T49" fmla="*/ 24 h 123"/>
                    <a:gd name="T50" fmla="*/ 3 w 16"/>
                    <a:gd name="T51" fmla="*/ 28 h 123"/>
                    <a:gd name="T52" fmla="*/ 3 w 16"/>
                    <a:gd name="T53" fmla="*/ 31 h 123"/>
                    <a:gd name="T54" fmla="*/ 4 w 16"/>
                    <a:gd name="T55" fmla="*/ 35 h 123"/>
                    <a:gd name="T56" fmla="*/ 4 w 16"/>
                    <a:gd name="T57" fmla="*/ 37 h 123"/>
                    <a:gd name="T58" fmla="*/ 4 w 16"/>
                    <a:gd name="T59" fmla="*/ 40 h 123"/>
                    <a:gd name="T60" fmla="*/ 4 w 16"/>
                    <a:gd name="T61" fmla="*/ 42 h 123"/>
                    <a:gd name="T62" fmla="*/ 3 w 16"/>
                    <a:gd name="T63" fmla="*/ 43 h 123"/>
                    <a:gd name="T64" fmla="*/ 3 w 16"/>
                    <a:gd name="T65" fmla="*/ 44 h 123"/>
                    <a:gd name="T66" fmla="*/ 3 w 16"/>
                    <a:gd name="T67" fmla="*/ 44 h 123"/>
                    <a:gd name="T68" fmla="*/ 2 w 16"/>
                    <a:gd name="T69" fmla="*/ 44 h 123"/>
                    <a:gd name="T70" fmla="*/ 1 w 16"/>
                    <a:gd name="T71" fmla="*/ 44 h 123"/>
                    <a:gd name="T72" fmla="*/ 1 w 16"/>
                    <a:gd name="T73" fmla="*/ 44 h 123"/>
                    <a:gd name="T74" fmla="*/ 1 w 16"/>
                    <a:gd name="T75" fmla="*/ 44 h 123"/>
                    <a:gd name="T76" fmla="*/ 1 w 16"/>
                    <a:gd name="T77" fmla="*/ 44 h 123"/>
                    <a:gd name="T78" fmla="*/ 1 w 16"/>
                    <a:gd name="T79" fmla="*/ 44 h 123"/>
                    <a:gd name="T80" fmla="*/ 1 w 16"/>
                    <a:gd name="T81" fmla="*/ 45 h 123"/>
                    <a:gd name="T82" fmla="*/ 1 w 16"/>
                    <a:gd name="T83" fmla="*/ 45 h 123"/>
                    <a:gd name="T84" fmla="*/ 2 w 16"/>
                    <a:gd name="T85" fmla="*/ 45 h 123"/>
                    <a:gd name="T86" fmla="*/ 2 w 16"/>
                    <a:gd name="T87" fmla="*/ 45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 h="123">
                      <a:moveTo>
                        <a:pt x="5" y="122"/>
                      </a:moveTo>
                      <a:lnTo>
                        <a:pt x="7" y="123"/>
                      </a:lnTo>
                      <a:lnTo>
                        <a:pt x="9" y="123"/>
                      </a:lnTo>
                      <a:lnTo>
                        <a:pt x="11" y="122"/>
                      </a:lnTo>
                      <a:lnTo>
                        <a:pt x="12" y="120"/>
                      </a:lnTo>
                      <a:lnTo>
                        <a:pt x="14" y="118"/>
                      </a:lnTo>
                      <a:lnTo>
                        <a:pt x="15" y="116"/>
                      </a:lnTo>
                      <a:lnTo>
                        <a:pt x="15" y="112"/>
                      </a:lnTo>
                      <a:lnTo>
                        <a:pt x="16" y="109"/>
                      </a:lnTo>
                      <a:lnTo>
                        <a:pt x="16" y="106"/>
                      </a:lnTo>
                      <a:lnTo>
                        <a:pt x="16" y="102"/>
                      </a:lnTo>
                      <a:lnTo>
                        <a:pt x="15" y="98"/>
                      </a:lnTo>
                      <a:lnTo>
                        <a:pt x="15" y="94"/>
                      </a:lnTo>
                      <a:lnTo>
                        <a:pt x="14" y="89"/>
                      </a:lnTo>
                      <a:lnTo>
                        <a:pt x="13" y="85"/>
                      </a:lnTo>
                      <a:lnTo>
                        <a:pt x="12" y="80"/>
                      </a:lnTo>
                      <a:lnTo>
                        <a:pt x="12" y="75"/>
                      </a:lnTo>
                      <a:lnTo>
                        <a:pt x="11" y="70"/>
                      </a:lnTo>
                      <a:lnTo>
                        <a:pt x="9" y="65"/>
                      </a:lnTo>
                      <a:lnTo>
                        <a:pt x="8" y="59"/>
                      </a:lnTo>
                      <a:lnTo>
                        <a:pt x="7" y="55"/>
                      </a:lnTo>
                      <a:lnTo>
                        <a:pt x="7" y="49"/>
                      </a:lnTo>
                      <a:lnTo>
                        <a:pt x="6" y="44"/>
                      </a:lnTo>
                      <a:lnTo>
                        <a:pt x="5" y="40"/>
                      </a:lnTo>
                      <a:lnTo>
                        <a:pt x="4" y="35"/>
                      </a:lnTo>
                      <a:lnTo>
                        <a:pt x="4" y="30"/>
                      </a:lnTo>
                      <a:lnTo>
                        <a:pt x="4" y="26"/>
                      </a:lnTo>
                      <a:lnTo>
                        <a:pt x="4" y="21"/>
                      </a:lnTo>
                      <a:lnTo>
                        <a:pt x="4" y="18"/>
                      </a:lnTo>
                      <a:lnTo>
                        <a:pt x="4" y="14"/>
                      </a:lnTo>
                      <a:lnTo>
                        <a:pt x="4" y="10"/>
                      </a:lnTo>
                      <a:lnTo>
                        <a:pt x="5" y="7"/>
                      </a:lnTo>
                      <a:lnTo>
                        <a:pt x="6" y="5"/>
                      </a:lnTo>
                      <a:lnTo>
                        <a:pt x="7" y="3"/>
                      </a:lnTo>
                      <a:lnTo>
                        <a:pt x="5" y="0"/>
                      </a:lnTo>
                      <a:lnTo>
                        <a:pt x="4" y="3"/>
                      </a:lnTo>
                      <a:lnTo>
                        <a:pt x="3" y="6"/>
                      </a:lnTo>
                      <a:lnTo>
                        <a:pt x="2" y="9"/>
                      </a:lnTo>
                      <a:lnTo>
                        <a:pt x="1" y="13"/>
                      </a:lnTo>
                      <a:lnTo>
                        <a:pt x="0" y="17"/>
                      </a:lnTo>
                      <a:lnTo>
                        <a:pt x="0" y="21"/>
                      </a:lnTo>
                      <a:lnTo>
                        <a:pt x="0" y="26"/>
                      </a:lnTo>
                      <a:lnTo>
                        <a:pt x="1" y="30"/>
                      </a:lnTo>
                      <a:lnTo>
                        <a:pt x="2" y="35"/>
                      </a:lnTo>
                      <a:lnTo>
                        <a:pt x="2" y="40"/>
                      </a:lnTo>
                      <a:lnTo>
                        <a:pt x="3" y="45"/>
                      </a:lnTo>
                      <a:lnTo>
                        <a:pt x="4" y="50"/>
                      </a:lnTo>
                      <a:lnTo>
                        <a:pt x="4" y="55"/>
                      </a:lnTo>
                      <a:lnTo>
                        <a:pt x="5" y="61"/>
                      </a:lnTo>
                      <a:lnTo>
                        <a:pt x="7" y="65"/>
                      </a:lnTo>
                      <a:lnTo>
                        <a:pt x="7" y="71"/>
                      </a:lnTo>
                      <a:lnTo>
                        <a:pt x="8" y="76"/>
                      </a:lnTo>
                      <a:lnTo>
                        <a:pt x="9" y="81"/>
                      </a:lnTo>
                      <a:lnTo>
                        <a:pt x="10" y="86"/>
                      </a:lnTo>
                      <a:lnTo>
                        <a:pt x="11" y="90"/>
                      </a:lnTo>
                      <a:lnTo>
                        <a:pt x="12" y="95"/>
                      </a:lnTo>
                      <a:lnTo>
                        <a:pt x="12" y="99"/>
                      </a:lnTo>
                      <a:lnTo>
                        <a:pt x="12" y="102"/>
                      </a:lnTo>
                      <a:lnTo>
                        <a:pt x="12" y="106"/>
                      </a:lnTo>
                      <a:lnTo>
                        <a:pt x="12" y="109"/>
                      </a:lnTo>
                      <a:lnTo>
                        <a:pt x="12" y="112"/>
                      </a:lnTo>
                      <a:lnTo>
                        <a:pt x="12" y="114"/>
                      </a:lnTo>
                      <a:lnTo>
                        <a:pt x="11" y="116"/>
                      </a:lnTo>
                      <a:lnTo>
                        <a:pt x="10" y="118"/>
                      </a:lnTo>
                      <a:lnTo>
                        <a:pt x="9" y="118"/>
                      </a:lnTo>
                      <a:lnTo>
                        <a:pt x="8" y="119"/>
                      </a:lnTo>
                      <a:lnTo>
                        <a:pt x="7" y="119"/>
                      </a:lnTo>
                      <a:lnTo>
                        <a:pt x="8" y="121"/>
                      </a:lnTo>
                      <a:lnTo>
                        <a:pt x="7" y="119"/>
                      </a:lnTo>
                      <a:lnTo>
                        <a:pt x="6" y="120"/>
                      </a:lnTo>
                      <a:lnTo>
                        <a:pt x="5" y="120"/>
                      </a:lnTo>
                      <a:lnTo>
                        <a:pt x="5" y="121"/>
                      </a:lnTo>
                      <a:lnTo>
                        <a:pt x="5" y="122"/>
                      </a:lnTo>
                      <a:lnTo>
                        <a:pt x="5" y="123"/>
                      </a:lnTo>
                      <a:lnTo>
                        <a:pt x="6" y="123"/>
                      </a:lnTo>
                      <a:lnTo>
                        <a:pt x="7" y="123"/>
                      </a:lnTo>
                      <a:lnTo>
                        <a:pt x="5"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0" name="Freeform 818"/>
                <p:cNvSpPr>
                  <a:spLocks/>
                </p:cNvSpPr>
                <p:nvPr/>
              </p:nvSpPr>
              <p:spPr bwMode="auto">
                <a:xfrm>
                  <a:off x="1063" y="2015"/>
                  <a:ext cx="16" cy="22"/>
                </a:xfrm>
                <a:custGeom>
                  <a:avLst/>
                  <a:gdLst>
                    <a:gd name="T0" fmla="*/ 1 w 23"/>
                    <a:gd name="T1" fmla="*/ 10 h 32"/>
                    <a:gd name="T2" fmla="*/ 1 w 23"/>
                    <a:gd name="T3" fmla="*/ 8 h 32"/>
                    <a:gd name="T4" fmla="*/ 1 w 23"/>
                    <a:gd name="T5" fmla="*/ 6 h 32"/>
                    <a:gd name="T6" fmla="*/ 1 w 23"/>
                    <a:gd name="T7" fmla="*/ 5 h 32"/>
                    <a:gd name="T8" fmla="*/ 1 w 23"/>
                    <a:gd name="T9" fmla="*/ 3 h 32"/>
                    <a:gd name="T10" fmla="*/ 1 w 23"/>
                    <a:gd name="T11" fmla="*/ 2 h 32"/>
                    <a:gd name="T12" fmla="*/ 1 w 23"/>
                    <a:gd name="T13" fmla="*/ 1 h 32"/>
                    <a:gd name="T14" fmla="*/ 1 w 23"/>
                    <a:gd name="T15" fmla="*/ 1 h 32"/>
                    <a:gd name="T16" fmla="*/ 2 w 23"/>
                    <a:gd name="T17" fmla="*/ 1 h 32"/>
                    <a:gd name="T18" fmla="*/ 2 w 23"/>
                    <a:gd name="T19" fmla="*/ 1 h 32"/>
                    <a:gd name="T20" fmla="*/ 3 w 23"/>
                    <a:gd name="T21" fmla="*/ 1 h 32"/>
                    <a:gd name="T22" fmla="*/ 3 w 23"/>
                    <a:gd name="T23" fmla="*/ 2 h 32"/>
                    <a:gd name="T24" fmla="*/ 4 w 23"/>
                    <a:gd name="T25" fmla="*/ 3 h 32"/>
                    <a:gd name="T26" fmla="*/ 5 w 23"/>
                    <a:gd name="T27" fmla="*/ 4 h 32"/>
                    <a:gd name="T28" fmla="*/ 6 w 23"/>
                    <a:gd name="T29" fmla="*/ 6 h 32"/>
                    <a:gd name="T30" fmla="*/ 6 w 23"/>
                    <a:gd name="T31" fmla="*/ 8 h 32"/>
                    <a:gd name="T32" fmla="*/ 7 w 23"/>
                    <a:gd name="T33" fmla="*/ 10 h 32"/>
                    <a:gd name="T34" fmla="*/ 7 w 23"/>
                    <a:gd name="T35" fmla="*/ 8 h 32"/>
                    <a:gd name="T36" fmla="*/ 7 w 23"/>
                    <a:gd name="T37" fmla="*/ 6 h 32"/>
                    <a:gd name="T38" fmla="*/ 6 w 23"/>
                    <a:gd name="T39" fmla="*/ 5 h 32"/>
                    <a:gd name="T40" fmla="*/ 5 w 23"/>
                    <a:gd name="T41" fmla="*/ 3 h 32"/>
                    <a:gd name="T42" fmla="*/ 4 w 23"/>
                    <a:gd name="T43" fmla="*/ 1 h 32"/>
                    <a:gd name="T44" fmla="*/ 4 w 23"/>
                    <a:gd name="T45" fmla="*/ 1 h 32"/>
                    <a:gd name="T46" fmla="*/ 3 w 23"/>
                    <a:gd name="T47" fmla="*/ 1 h 32"/>
                    <a:gd name="T48" fmla="*/ 2 w 23"/>
                    <a:gd name="T49" fmla="*/ 0 h 32"/>
                    <a:gd name="T50" fmla="*/ 1 w 23"/>
                    <a:gd name="T51" fmla="*/ 0 h 32"/>
                    <a:gd name="T52" fmla="*/ 1 w 23"/>
                    <a:gd name="T53" fmla="*/ 1 h 32"/>
                    <a:gd name="T54" fmla="*/ 1 w 23"/>
                    <a:gd name="T55" fmla="*/ 1 h 32"/>
                    <a:gd name="T56" fmla="*/ 0 w 23"/>
                    <a:gd name="T57" fmla="*/ 3 h 32"/>
                    <a:gd name="T58" fmla="*/ 0 w 23"/>
                    <a:gd name="T59" fmla="*/ 4 h 32"/>
                    <a:gd name="T60" fmla="*/ 0 w 23"/>
                    <a:gd name="T61" fmla="*/ 6 h 32"/>
                    <a:gd name="T62" fmla="*/ 0 w 23"/>
                    <a:gd name="T63" fmla="*/ 7 h 32"/>
                    <a:gd name="T64" fmla="*/ 1 w 23"/>
                    <a:gd name="T65" fmla="*/ 9 h 32"/>
                    <a:gd name="T66" fmla="*/ 1 w 23"/>
                    <a:gd name="T67" fmla="*/ 10 h 32"/>
                    <a:gd name="T68" fmla="*/ 1 w 23"/>
                    <a:gd name="T69" fmla="*/ 10 h 32"/>
                    <a:gd name="T70" fmla="*/ 1 w 23"/>
                    <a:gd name="T71" fmla="*/ 10 h 32"/>
                    <a:gd name="T72" fmla="*/ 1 w 23"/>
                    <a:gd name="T73" fmla="*/ 10 h 32"/>
                    <a:gd name="T74" fmla="*/ 1 w 23"/>
                    <a:gd name="T75" fmla="*/ 10 h 32"/>
                    <a:gd name="T76" fmla="*/ 1 w 23"/>
                    <a:gd name="T77" fmla="*/ 10 h 32"/>
                    <a:gd name="T78" fmla="*/ 1 w 23"/>
                    <a:gd name="T79" fmla="*/ 10 h 32"/>
                    <a:gd name="T80" fmla="*/ 1 w 23"/>
                    <a:gd name="T81" fmla="*/ 10 h 32"/>
                    <a:gd name="T82" fmla="*/ 1 w 23"/>
                    <a:gd name="T83" fmla="*/ 10 h 32"/>
                    <a:gd name="T84" fmla="*/ 1 w 23"/>
                    <a:gd name="T85" fmla="*/ 10 h 32"/>
                    <a:gd name="T86" fmla="*/ 1 w 23"/>
                    <a:gd name="T87" fmla="*/ 10 h 32"/>
                    <a:gd name="T88" fmla="*/ 1 w 23"/>
                    <a:gd name="T89" fmla="*/ 10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3" h="32">
                      <a:moveTo>
                        <a:pt x="5" y="30"/>
                      </a:moveTo>
                      <a:lnTo>
                        <a:pt x="5" y="29"/>
                      </a:lnTo>
                      <a:lnTo>
                        <a:pt x="4" y="26"/>
                      </a:lnTo>
                      <a:lnTo>
                        <a:pt x="4" y="23"/>
                      </a:lnTo>
                      <a:lnTo>
                        <a:pt x="3" y="20"/>
                      </a:lnTo>
                      <a:lnTo>
                        <a:pt x="3" y="18"/>
                      </a:lnTo>
                      <a:lnTo>
                        <a:pt x="3" y="16"/>
                      </a:lnTo>
                      <a:lnTo>
                        <a:pt x="3" y="14"/>
                      </a:lnTo>
                      <a:lnTo>
                        <a:pt x="3" y="12"/>
                      </a:lnTo>
                      <a:lnTo>
                        <a:pt x="3" y="10"/>
                      </a:lnTo>
                      <a:lnTo>
                        <a:pt x="3" y="8"/>
                      </a:lnTo>
                      <a:lnTo>
                        <a:pt x="3" y="7"/>
                      </a:lnTo>
                      <a:lnTo>
                        <a:pt x="4" y="6"/>
                      </a:lnTo>
                      <a:lnTo>
                        <a:pt x="5" y="5"/>
                      </a:lnTo>
                      <a:lnTo>
                        <a:pt x="5" y="4"/>
                      </a:lnTo>
                      <a:lnTo>
                        <a:pt x="6" y="4"/>
                      </a:lnTo>
                      <a:lnTo>
                        <a:pt x="7" y="4"/>
                      </a:lnTo>
                      <a:lnTo>
                        <a:pt x="8" y="5"/>
                      </a:lnTo>
                      <a:lnTo>
                        <a:pt x="9" y="6"/>
                      </a:lnTo>
                      <a:lnTo>
                        <a:pt x="10" y="7"/>
                      </a:lnTo>
                      <a:lnTo>
                        <a:pt x="11" y="8"/>
                      </a:lnTo>
                      <a:lnTo>
                        <a:pt x="12" y="10"/>
                      </a:lnTo>
                      <a:lnTo>
                        <a:pt x="13" y="11"/>
                      </a:lnTo>
                      <a:lnTo>
                        <a:pt x="14" y="13"/>
                      </a:lnTo>
                      <a:lnTo>
                        <a:pt x="15" y="16"/>
                      </a:lnTo>
                      <a:lnTo>
                        <a:pt x="16" y="18"/>
                      </a:lnTo>
                      <a:lnTo>
                        <a:pt x="17" y="20"/>
                      </a:lnTo>
                      <a:lnTo>
                        <a:pt x="18" y="24"/>
                      </a:lnTo>
                      <a:lnTo>
                        <a:pt x="19" y="27"/>
                      </a:lnTo>
                      <a:lnTo>
                        <a:pt x="20" y="30"/>
                      </a:lnTo>
                      <a:lnTo>
                        <a:pt x="23" y="29"/>
                      </a:lnTo>
                      <a:lnTo>
                        <a:pt x="22" y="25"/>
                      </a:lnTo>
                      <a:lnTo>
                        <a:pt x="21" y="22"/>
                      </a:lnTo>
                      <a:lnTo>
                        <a:pt x="20" y="19"/>
                      </a:lnTo>
                      <a:lnTo>
                        <a:pt x="19" y="16"/>
                      </a:lnTo>
                      <a:lnTo>
                        <a:pt x="18" y="14"/>
                      </a:lnTo>
                      <a:lnTo>
                        <a:pt x="17" y="11"/>
                      </a:lnTo>
                      <a:lnTo>
                        <a:pt x="15" y="9"/>
                      </a:lnTo>
                      <a:lnTo>
                        <a:pt x="14" y="7"/>
                      </a:lnTo>
                      <a:lnTo>
                        <a:pt x="13" y="5"/>
                      </a:lnTo>
                      <a:lnTo>
                        <a:pt x="12" y="4"/>
                      </a:lnTo>
                      <a:lnTo>
                        <a:pt x="11" y="2"/>
                      </a:lnTo>
                      <a:lnTo>
                        <a:pt x="10" y="2"/>
                      </a:lnTo>
                      <a:lnTo>
                        <a:pt x="8" y="1"/>
                      </a:lnTo>
                      <a:lnTo>
                        <a:pt x="8" y="0"/>
                      </a:lnTo>
                      <a:lnTo>
                        <a:pt x="7" y="0"/>
                      </a:lnTo>
                      <a:lnTo>
                        <a:pt x="5" y="0"/>
                      </a:lnTo>
                      <a:lnTo>
                        <a:pt x="3" y="1"/>
                      </a:lnTo>
                      <a:lnTo>
                        <a:pt x="2" y="2"/>
                      </a:lnTo>
                      <a:lnTo>
                        <a:pt x="2" y="3"/>
                      </a:lnTo>
                      <a:lnTo>
                        <a:pt x="1" y="4"/>
                      </a:lnTo>
                      <a:lnTo>
                        <a:pt x="0" y="6"/>
                      </a:lnTo>
                      <a:lnTo>
                        <a:pt x="0" y="8"/>
                      </a:lnTo>
                      <a:lnTo>
                        <a:pt x="0" y="9"/>
                      </a:lnTo>
                      <a:lnTo>
                        <a:pt x="0" y="11"/>
                      </a:lnTo>
                      <a:lnTo>
                        <a:pt x="0" y="14"/>
                      </a:lnTo>
                      <a:lnTo>
                        <a:pt x="0" y="16"/>
                      </a:lnTo>
                      <a:lnTo>
                        <a:pt x="0" y="19"/>
                      </a:lnTo>
                      <a:lnTo>
                        <a:pt x="0" y="20"/>
                      </a:lnTo>
                      <a:lnTo>
                        <a:pt x="0" y="24"/>
                      </a:lnTo>
                      <a:lnTo>
                        <a:pt x="1" y="27"/>
                      </a:lnTo>
                      <a:lnTo>
                        <a:pt x="2" y="30"/>
                      </a:lnTo>
                      <a:lnTo>
                        <a:pt x="2" y="29"/>
                      </a:lnTo>
                      <a:lnTo>
                        <a:pt x="2" y="30"/>
                      </a:lnTo>
                      <a:lnTo>
                        <a:pt x="2" y="31"/>
                      </a:lnTo>
                      <a:lnTo>
                        <a:pt x="2" y="32"/>
                      </a:lnTo>
                      <a:lnTo>
                        <a:pt x="3" y="32"/>
                      </a:lnTo>
                      <a:lnTo>
                        <a:pt x="4" y="32"/>
                      </a:lnTo>
                      <a:lnTo>
                        <a:pt x="5" y="32"/>
                      </a:lnTo>
                      <a:lnTo>
                        <a:pt x="5" y="31"/>
                      </a:lnTo>
                      <a:lnTo>
                        <a:pt x="5" y="30"/>
                      </a:lnTo>
                      <a:lnTo>
                        <a:pt x="5" y="29"/>
                      </a:lnTo>
                      <a:lnTo>
                        <a:pt x="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1" name="Freeform 819"/>
                <p:cNvSpPr>
                  <a:spLocks/>
                </p:cNvSpPr>
                <p:nvPr/>
              </p:nvSpPr>
              <p:spPr bwMode="auto">
                <a:xfrm>
                  <a:off x="1038" y="2034"/>
                  <a:ext cx="28" cy="13"/>
                </a:xfrm>
                <a:custGeom>
                  <a:avLst/>
                  <a:gdLst>
                    <a:gd name="T0" fmla="*/ 1 w 41"/>
                    <a:gd name="T1" fmla="*/ 7 h 18"/>
                    <a:gd name="T2" fmla="*/ 1 w 41"/>
                    <a:gd name="T3" fmla="*/ 7 h 18"/>
                    <a:gd name="T4" fmla="*/ 2 w 41"/>
                    <a:gd name="T5" fmla="*/ 7 h 18"/>
                    <a:gd name="T6" fmla="*/ 2 w 41"/>
                    <a:gd name="T7" fmla="*/ 7 h 18"/>
                    <a:gd name="T8" fmla="*/ 3 w 41"/>
                    <a:gd name="T9" fmla="*/ 7 h 18"/>
                    <a:gd name="T10" fmla="*/ 5 w 41"/>
                    <a:gd name="T11" fmla="*/ 7 h 18"/>
                    <a:gd name="T12" fmla="*/ 5 w 41"/>
                    <a:gd name="T13" fmla="*/ 7 h 18"/>
                    <a:gd name="T14" fmla="*/ 7 w 41"/>
                    <a:gd name="T15" fmla="*/ 7 h 18"/>
                    <a:gd name="T16" fmla="*/ 8 w 41"/>
                    <a:gd name="T17" fmla="*/ 7 h 18"/>
                    <a:gd name="T18" fmla="*/ 8 w 41"/>
                    <a:gd name="T19" fmla="*/ 6 h 18"/>
                    <a:gd name="T20" fmla="*/ 10 w 41"/>
                    <a:gd name="T21" fmla="*/ 5 h 18"/>
                    <a:gd name="T22" fmla="*/ 10 w 41"/>
                    <a:gd name="T23" fmla="*/ 5 h 18"/>
                    <a:gd name="T24" fmla="*/ 11 w 41"/>
                    <a:gd name="T25" fmla="*/ 4 h 18"/>
                    <a:gd name="T26" fmla="*/ 12 w 41"/>
                    <a:gd name="T27" fmla="*/ 4 h 18"/>
                    <a:gd name="T28" fmla="*/ 12 w 41"/>
                    <a:gd name="T29" fmla="*/ 3 h 18"/>
                    <a:gd name="T30" fmla="*/ 12 w 41"/>
                    <a:gd name="T31" fmla="*/ 1 h 18"/>
                    <a:gd name="T32" fmla="*/ 13 w 41"/>
                    <a:gd name="T33" fmla="*/ 1 h 18"/>
                    <a:gd name="T34" fmla="*/ 12 w 41"/>
                    <a:gd name="T35" fmla="*/ 1 h 18"/>
                    <a:gd name="T36" fmla="*/ 12 w 41"/>
                    <a:gd name="T37" fmla="*/ 1 h 18"/>
                    <a:gd name="T38" fmla="*/ 11 w 41"/>
                    <a:gd name="T39" fmla="*/ 1 h 18"/>
                    <a:gd name="T40" fmla="*/ 11 w 41"/>
                    <a:gd name="T41" fmla="*/ 2 h 18"/>
                    <a:gd name="T42" fmla="*/ 10 w 41"/>
                    <a:gd name="T43" fmla="*/ 3 h 18"/>
                    <a:gd name="T44" fmla="*/ 10 w 41"/>
                    <a:gd name="T45" fmla="*/ 4 h 18"/>
                    <a:gd name="T46" fmla="*/ 8 w 41"/>
                    <a:gd name="T47" fmla="*/ 4 h 18"/>
                    <a:gd name="T48" fmla="*/ 8 w 41"/>
                    <a:gd name="T49" fmla="*/ 4 h 18"/>
                    <a:gd name="T50" fmla="*/ 7 w 41"/>
                    <a:gd name="T51" fmla="*/ 5 h 18"/>
                    <a:gd name="T52" fmla="*/ 5 w 41"/>
                    <a:gd name="T53" fmla="*/ 5 h 18"/>
                    <a:gd name="T54" fmla="*/ 5 w 41"/>
                    <a:gd name="T55" fmla="*/ 5 h 18"/>
                    <a:gd name="T56" fmla="*/ 4 w 41"/>
                    <a:gd name="T57" fmla="*/ 5 h 18"/>
                    <a:gd name="T58" fmla="*/ 3 w 41"/>
                    <a:gd name="T59" fmla="*/ 5 h 18"/>
                    <a:gd name="T60" fmla="*/ 2 w 41"/>
                    <a:gd name="T61" fmla="*/ 5 h 18"/>
                    <a:gd name="T62" fmla="*/ 1 w 41"/>
                    <a:gd name="T63" fmla="*/ 5 h 18"/>
                    <a:gd name="T64" fmla="*/ 1 w 41"/>
                    <a:gd name="T65" fmla="*/ 5 h 18"/>
                    <a:gd name="T66" fmla="*/ 0 w 41"/>
                    <a:gd name="T67" fmla="*/ 6 h 18"/>
                    <a:gd name="T68" fmla="*/ 1 w 41"/>
                    <a:gd name="T69" fmla="*/ 5 h 18"/>
                    <a:gd name="T70" fmla="*/ 1 w 41"/>
                    <a:gd name="T71" fmla="*/ 5 h 18"/>
                    <a:gd name="T72" fmla="*/ 1 w 41"/>
                    <a:gd name="T73" fmla="*/ 5 h 18"/>
                    <a:gd name="T74" fmla="*/ 1 w 41"/>
                    <a:gd name="T75" fmla="*/ 5 h 18"/>
                    <a:gd name="T76" fmla="*/ 0 w 41"/>
                    <a:gd name="T77" fmla="*/ 5 h 18"/>
                    <a:gd name="T78" fmla="*/ 0 w 41"/>
                    <a:gd name="T79" fmla="*/ 5 h 18"/>
                    <a:gd name="T80" fmla="*/ 0 w 41"/>
                    <a:gd name="T81" fmla="*/ 6 h 18"/>
                    <a:gd name="T82" fmla="*/ 1 w 41"/>
                    <a:gd name="T83" fmla="*/ 7 h 18"/>
                    <a:gd name="T84" fmla="*/ 1 w 41"/>
                    <a:gd name="T85" fmla="*/ 5 h 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1" h="18">
                      <a:moveTo>
                        <a:pt x="3" y="13"/>
                      </a:moveTo>
                      <a:lnTo>
                        <a:pt x="1" y="16"/>
                      </a:lnTo>
                      <a:lnTo>
                        <a:pt x="2" y="16"/>
                      </a:lnTo>
                      <a:lnTo>
                        <a:pt x="3" y="16"/>
                      </a:lnTo>
                      <a:lnTo>
                        <a:pt x="5" y="17"/>
                      </a:lnTo>
                      <a:lnTo>
                        <a:pt x="6" y="18"/>
                      </a:lnTo>
                      <a:lnTo>
                        <a:pt x="7" y="18"/>
                      </a:lnTo>
                      <a:lnTo>
                        <a:pt x="8" y="18"/>
                      </a:lnTo>
                      <a:lnTo>
                        <a:pt x="10" y="18"/>
                      </a:lnTo>
                      <a:lnTo>
                        <a:pt x="11" y="18"/>
                      </a:lnTo>
                      <a:lnTo>
                        <a:pt x="13" y="18"/>
                      </a:lnTo>
                      <a:lnTo>
                        <a:pt x="14" y="18"/>
                      </a:lnTo>
                      <a:lnTo>
                        <a:pt x="15" y="18"/>
                      </a:lnTo>
                      <a:lnTo>
                        <a:pt x="17" y="17"/>
                      </a:lnTo>
                      <a:lnTo>
                        <a:pt x="19" y="16"/>
                      </a:lnTo>
                      <a:lnTo>
                        <a:pt x="20" y="16"/>
                      </a:lnTo>
                      <a:lnTo>
                        <a:pt x="21" y="16"/>
                      </a:lnTo>
                      <a:lnTo>
                        <a:pt x="23" y="16"/>
                      </a:lnTo>
                      <a:lnTo>
                        <a:pt x="24" y="15"/>
                      </a:lnTo>
                      <a:lnTo>
                        <a:pt x="25" y="15"/>
                      </a:lnTo>
                      <a:lnTo>
                        <a:pt x="27" y="14"/>
                      </a:lnTo>
                      <a:lnTo>
                        <a:pt x="29" y="14"/>
                      </a:lnTo>
                      <a:lnTo>
                        <a:pt x="30" y="13"/>
                      </a:lnTo>
                      <a:lnTo>
                        <a:pt x="32" y="12"/>
                      </a:lnTo>
                      <a:lnTo>
                        <a:pt x="33" y="11"/>
                      </a:lnTo>
                      <a:lnTo>
                        <a:pt x="34" y="11"/>
                      </a:lnTo>
                      <a:lnTo>
                        <a:pt x="35" y="9"/>
                      </a:lnTo>
                      <a:lnTo>
                        <a:pt x="36" y="9"/>
                      </a:lnTo>
                      <a:lnTo>
                        <a:pt x="37" y="8"/>
                      </a:lnTo>
                      <a:lnTo>
                        <a:pt x="38" y="7"/>
                      </a:lnTo>
                      <a:lnTo>
                        <a:pt x="39" y="6"/>
                      </a:lnTo>
                      <a:lnTo>
                        <a:pt x="40" y="4"/>
                      </a:lnTo>
                      <a:lnTo>
                        <a:pt x="41" y="2"/>
                      </a:lnTo>
                      <a:lnTo>
                        <a:pt x="38" y="0"/>
                      </a:lnTo>
                      <a:lnTo>
                        <a:pt x="38" y="1"/>
                      </a:lnTo>
                      <a:lnTo>
                        <a:pt x="37" y="2"/>
                      </a:lnTo>
                      <a:lnTo>
                        <a:pt x="37" y="3"/>
                      </a:lnTo>
                      <a:lnTo>
                        <a:pt x="36" y="4"/>
                      </a:lnTo>
                      <a:lnTo>
                        <a:pt x="35" y="4"/>
                      </a:lnTo>
                      <a:lnTo>
                        <a:pt x="34" y="6"/>
                      </a:lnTo>
                      <a:lnTo>
                        <a:pt x="33" y="6"/>
                      </a:lnTo>
                      <a:lnTo>
                        <a:pt x="32" y="7"/>
                      </a:lnTo>
                      <a:lnTo>
                        <a:pt x="32" y="8"/>
                      </a:lnTo>
                      <a:lnTo>
                        <a:pt x="30" y="8"/>
                      </a:lnTo>
                      <a:lnTo>
                        <a:pt x="29" y="9"/>
                      </a:lnTo>
                      <a:lnTo>
                        <a:pt x="27" y="9"/>
                      </a:lnTo>
                      <a:lnTo>
                        <a:pt x="26" y="10"/>
                      </a:lnTo>
                      <a:lnTo>
                        <a:pt x="25" y="11"/>
                      </a:lnTo>
                      <a:lnTo>
                        <a:pt x="23" y="11"/>
                      </a:lnTo>
                      <a:lnTo>
                        <a:pt x="22" y="12"/>
                      </a:lnTo>
                      <a:lnTo>
                        <a:pt x="21" y="12"/>
                      </a:lnTo>
                      <a:lnTo>
                        <a:pt x="19" y="13"/>
                      </a:lnTo>
                      <a:lnTo>
                        <a:pt x="18" y="13"/>
                      </a:lnTo>
                      <a:lnTo>
                        <a:pt x="17" y="13"/>
                      </a:lnTo>
                      <a:lnTo>
                        <a:pt x="15" y="14"/>
                      </a:lnTo>
                      <a:lnTo>
                        <a:pt x="14" y="14"/>
                      </a:lnTo>
                      <a:lnTo>
                        <a:pt x="13" y="14"/>
                      </a:lnTo>
                      <a:lnTo>
                        <a:pt x="11" y="14"/>
                      </a:lnTo>
                      <a:lnTo>
                        <a:pt x="10" y="14"/>
                      </a:lnTo>
                      <a:lnTo>
                        <a:pt x="8" y="14"/>
                      </a:lnTo>
                      <a:lnTo>
                        <a:pt x="7" y="14"/>
                      </a:lnTo>
                      <a:lnTo>
                        <a:pt x="6" y="14"/>
                      </a:lnTo>
                      <a:lnTo>
                        <a:pt x="5" y="13"/>
                      </a:lnTo>
                      <a:lnTo>
                        <a:pt x="4" y="13"/>
                      </a:lnTo>
                      <a:lnTo>
                        <a:pt x="3" y="13"/>
                      </a:lnTo>
                      <a:lnTo>
                        <a:pt x="3" y="12"/>
                      </a:lnTo>
                      <a:lnTo>
                        <a:pt x="0" y="15"/>
                      </a:lnTo>
                      <a:lnTo>
                        <a:pt x="3" y="12"/>
                      </a:lnTo>
                      <a:lnTo>
                        <a:pt x="2" y="12"/>
                      </a:lnTo>
                      <a:lnTo>
                        <a:pt x="1" y="12"/>
                      </a:lnTo>
                      <a:lnTo>
                        <a:pt x="1" y="13"/>
                      </a:lnTo>
                      <a:lnTo>
                        <a:pt x="0" y="13"/>
                      </a:lnTo>
                      <a:lnTo>
                        <a:pt x="0" y="14"/>
                      </a:lnTo>
                      <a:lnTo>
                        <a:pt x="0" y="15"/>
                      </a:lnTo>
                      <a:lnTo>
                        <a:pt x="1" y="16"/>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2" name="Freeform 820"/>
                <p:cNvSpPr>
                  <a:spLocks/>
                </p:cNvSpPr>
                <p:nvPr/>
              </p:nvSpPr>
              <p:spPr bwMode="auto">
                <a:xfrm>
                  <a:off x="1038" y="2044"/>
                  <a:ext cx="18" cy="28"/>
                </a:xfrm>
                <a:custGeom>
                  <a:avLst/>
                  <a:gdLst>
                    <a:gd name="T0" fmla="*/ 7 w 26"/>
                    <a:gd name="T1" fmla="*/ 13 h 38"/>
                    <a:gd name="T2" fmla="*/ 8 w 26"/>
                    <a:gd name="T3" fmla="*/ 11 h 38"/>
                    <a:gd name="T4" fmla="*/ 8 w 26"/>
                    <a:gd name="T5" fmla="*/ 10 h 38"/>
                    <a:gd name="T6" fmla="*/ 8 w 26"/>
                    <a:gd name="T7" fmla="*/ 8 h 38"/>
                    <a:gd name="T8" fmla="*/ 8 w 26"/>
                    <a:gd name="T9" fmla="*/ 7 h 38"/>
                    <a:gd name="T10" fmla="*/ 8 w 26"/>
                    <a:gd name="T11" fmla="*/ 7 h 38"/>
                    <a:gd name="T12" fmla="*/ 8 w 26"/>
                    <a:gd name="T13" fmla="*/ 6 h 38"/>
                    <a:gd name="T14" fmla="*/ 7 w 26"/>
                    <a:gd name="T15" fmla="*/ 5 h 38"/>
                    <a:gd name="T16" fmla="*/ 6 w 26"/>
                    <a:gd name="T17" fmla="*/ 5 h 38"/>
                    <a:gd name="T18" fmla="*/ 6 w 26"/>
                    <a:gd name="T19" fmla="*/ 4 h 38"/>
                    <a:gd name="T20" fmla="*/ 5 w 26"/>
                    <a:gd name="T21" fmla="*/ 4 h 38"/>
                    <a:gd name="T22" fmla="*/ 4 w 26"/>
                    <a:gd name="T23" fmla="*/ 4 h 38"/>
                    <a:gd name="T24" fmla="*/ 3 w 26"/>
                    <a:gd name="T25" fmla="*/ 3 h 38"/>
                    <a:gd name="T26" fmla="*/ 3 w 26"/>
                    <a:gd name="T27" fmla="*/ 2 h 38"/>
                    <a:gd name="T28" fmla="*/ 2 w 26"/>
                    <a:gd name="T29" fmla="*/ 1 h 38"/>
                    <a:gd name="T30" fmla="*/ 1 w 26"/>
                    <a:gd name="T31" fmla="*/ 1 h 38"/>
                    <a:gd name="T32" fmla="*/ 0 w 26"/>
                    <a:gd name="T33" fmla="*/ 1 h 38"/>
                    <a:gd name="T34" fmla="*/ 1 w 26"/>
                    <a:gd name="T35" fmla="*/ 2 h 38"/>
                    <a:gd name="T36" fmla="*/ 1 w 26"/>
                    <a:gd name="T37" fmla="*/ 3 h 38"/>
                    <a:gd name="T38" fmla="*/ 2 w 26"/>
                    <a:gd name="T39" fmla="*/ 4 h 38"/>
                    <a:gd name="T40" fmla="*/ 3 w 26"/>
                    <a:gd name="T41" fmla="*/ 5 h 38"/>
                    <a:gd name="T42" fmla="*/ 4 w 26"/>
                    <a:gd name="T43" fmla="*/ 5 h 38"/>
                    <a:gd name="T44" fmla="*/ 5 w 26"/>
                    <a:gd name="T45" fmla="*/ 6 h 38"/>
                    <a:gd name="T46" fmla="*/ 6 w 26"/>
                    <a:gd name="T47" fmla="*/ 6 h 38"/>
                    <a:gd name="T48" fmla="*/ 6 w 26"/>
                    <a:gd name="T49" fmla="*/ 7 h 38"/>
                    <a:gd name="T50" fmla="*/ 7 w 26"/>
                    <a:gd name="T51" fmla="*/ 7 h 38"/>
                    <a:gd name="T52" fmla="*/ 7 w 26"/>
                    <a:gd name="T53" fmla="*/ 7 h 38"/>
                    <a:gd name="T54" fmla="*/ 7 w 26"/>
                    <a:gd name="T55" fmla="*/ 7 h 38"/>
                    <a:gd name="T56" fmla="*/ 8 w 26"/>
                    <a:gd name="T57" fmla="*/ 8 h 38"/>
                    <a:gd name="T58" fmla="*/ 8 w 26"/>
                    <a:gd name="T59" fmla="*/ 10 h 38"/>
                    <a:gd name="T60" fmla="*/ 7 w 26"/>
                    <a:gd name="T61" fmla="*/ 10 h 38"/>
                    <a:gd name="T62" fmla="*/ 7 w 26"/>
                    <a:gd name="T63" fmla="*/ 12 h 38"/>
                    <a:gd name="T64" fmla="*/ 6 w 26"/>
                    <a:gd name="T65" fmla="*/ 14 h 38"/>
                    <a:gd name="T66" fmla="*/ 6 w 26"/>
                    <a:gd name="T67" fmla="*/ 15 h 38"/>
                    <a:gd name="T68" fmla="*/ 6 w 26"/>
                    <a:gd name="T69" fmla="*/ 15 h 38"/>
                    <a:gd name="T70" fmla="*/ 6 w 26"/>
                    <a:gd name="T71" fmla="*/ 15 h 38"/>
                    <a:gd name="T72" fmla="*/ 6 w 26"/>
                    <a:gd name="T73" fmla="*/ 15 h 38"/>
                    <a:gd name="T74" fmla="*/ 7 w 26"/>
                    <a:gd name="T75" fmla="*/ 15 h 38"/>
                    <a:gd name="T76" fmla="*/ 7 w 26"/>
                    <a:gd name="T77" fmla="*/ 15 h 38"/>
                    <a:gd name="T78" fmla="*/ 7 w 26"/>
                    <a:gd name="T79" fmla="*/ 15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6" h="38">
                      <a:moveTo>
                        <a:pt x="21" y="37"/>
                      </a:moveTo>
                      <a:lnTo>
                        <a:pt x="22" y="34"/>
                      </a:lnTo>
                      <a:lnTo>
                        <a:pt x="23" y="31"/>
                      </a:lnTo>
                      <a:lnTo>
                        <a:pt x="25" y="29"/>
                      </a:lnTo>
                      <a:lnTo>
                        <a:pt x="25" y="27"/>
                      </a:lnTo>
                      <a:lnTo>
                        <a:pt x="26" y="25"/>
                      </a:lnTo>
                      <a:lnTo>
                        <a:pt x="26" y="23"/>
                      </a:lnTo>
                      <a:lnTo>
                        <a:pt x="26" y="21"/>
                      </a:lnTo>
                      <a:lnTo>
                        <a:pt x="26" y="20"/>
                      </a:lnTo>
                      <a:lnTo>
                        <a:pt x="26" y="19"/>
                      </a:lnTo>
                      <a:lnTo>
                        <a:pt x="25" y="17"/>
                      </a:lnTo>
                      <a:lnTo>
                        <a:pt x="24" y="15"/>
                      </a:lnTo>
                      <a:lnTo>
                        <a:pt x="23" y="15"/>
                      </a:lnTo>
                      <a:lnTo>
                        <a:pt x="22" y="14"/>
                      </a:lnTo>
                      <a:lnTo>
                        <a:pt x="21" y="13"/>
                      </a:lnTo>
                      <a:lnTo>
                        <a:pt x="20" y="13"/>
                      </a:lnTo>
                      <a:lnTo>
                        <a:pt x="19" y="12"/>
                      </a:lnTo>
                      <a:lnTo>
                        <a:pt x="17" y="12"/>
                      </a:lnTo>
                      <a:lnTo>
                        <a:pt x="17" y="11"/>
                      </a:lnTo>
                      <a:lnTo>
                        <a:pt x="15" y="11"/>
                      </a:lnTo>
                      <a:lnTo>
                        <a:pt x="14" y="10"/>
                      </a:lnTo>
                      <a:lnTo>
                        <a:pt x="13" y="9"/>
                      </a:lnTo>
                      <a:lnTo>
                        <a:pt x="12" y="9"/>
                      </a:lnTo>
                      <a:lnTo>
                        <a:pt x="11" y="9"/>
                      </a:lnTo>
                      <a:lnTo>
                        <a:pt x="10" y="8"/>
                      </a:lnTo>
                      <a:lnTo>
                        <a:pt x="8" y="7"/>
                      </a:lnTo>
                      <a:lnTo>
                        <a:pt x="8" y="6"/>
                      </a:lnTo>
                      <a:lnTo>
                        <a:pt x="7" y="5"/>
                      </a:lnTo>
                      <a:lnTo>
                        <a:pt x="6" y="4"/>
                      </a:lnTo>
                      <a:lnTo>
                        <a:pt x="5" y="3"/>
                      </a:lnTo>
                      <a:lnTo>
                        <a:pt x="4" y="1"/>
                      </a:lnTo>
                      <a:lnTo>
                        <a:pt x="3" y="0"/>
                      </a:lnTo>
                      <a:lnTo>
                        <a:pt x="0" y="2"/>
                      </a:lnTo>
                      <a:lnTo>
                        <a:pt x="1" y="4"/>
                      </a:lnTo>
                      <a:lnTo>
                        <a:pt x="2" y="5"/>
                      </a:lnTo>
                      <a:lnTo>
                        <a:pt x="3" y="7"/>
                      </a:lnTo>
                      <a:lnTo>
                        <a:pt x="4" y="8"/>
                      </a:lnTo>
                      <a:lnTo>
                        <a:pt x="6" y="9"/>
                      </a:lnTo>
                      <a:lnTo>
                        <a:pt x="7" y="10"/>
                      </a:lnTo>
                      <a:lnTo>
                        <a:pt x="8" y="11"/>
                      </a:lnTo>
                      <a:lnTo>
                        <a:pt x="9" y="12"/>
                      </a:lnTo>
                      <a:lnTo>
                        <a:pt x="11" y="13"/>
                      </a:lnTo>
                      <a:lnTo>
                        <a:pt x="12" y="14"/>
                      </a:lnTo>
                      <a:lnTo>
                        <a:pt x="13" y="14"/>
                      </a:lnTo>
                      <a:lnTo>
                        <a:pt x="14" y="15"/>
                      </a:lnTo>
                      <a:lnTo>
                        <a:pt x="15" y="15"/>
                      </a:lnTo>
                      <a:lnTo>
                        <a:pt x="17" y="15"/>
                      </a:lnTo>
                      <a:lnTo>
                        <a:pt x="18" y="16"/>
                      </a:lnTo>
                      <a:lnTo>
                        <a:pt x="19" y="17"/>
                      </a:lnTo>
                      <a:lnTo>
                        <a:pt x="20" y="17"/>
                      </a:lnTo>
                      <a:lnTo>
                        <a:pt x="21" y="18"/>
                      </a:lnTo>
                      <a:lnTo>
                        <a:pt x="22" y="19"/>
                      </a:lnTo>
                      <a:lnTo>
                        <a:pt x="22" y="20"/>
                      </a:lnTo>
                      <a:lnTo>
                        <a:pt x="23" y="21"/>
                      </a:lnTo>
                      <a:lnTo>
                        <a:pt x="23" y="23"/>
                      </a:lnTo>
                      <a:lnTo>
                        <a:pt x="22" y="24"/>
                      </a:lnTo>
                      <a:lnTo>
                        <a:pt x="22" y="26"/>
                      </a:lnTo>
                      <a:lnTo>
                        <a:pt x="22" y="27"/>
                      </a:lnTo>
                      <a:lnTo>
                        <a:pt x="21" y="30"/>
                      </a:lnTo>
                      <a:lnTo>
                        <a:pt x="20" y="32"/>
                      </a:lnTo>
                      <a:lnTo>
                        <a:pt x="18" y="35"/>
                      </a:lnTo>
                      <a:lnTo>
                        <a:pt x="18" y="36"/>
                      </a:lnTo>
                      <a:lnTo>
                        <a:pt x="18" y="37"/>
                      </a:lnTo>
                      <a:lnTo>
                        <a:pt x="19" y="37"/>
                      </a:lnTo>
                      <a:lnTo>
                        <a:pt x="20" y="37"/>
                      </a:lnTo>
                      <a:lnTo>
                        <a:pt x="20" y="38"/>
                      </a:lnTo>
                      <a:lnTo>
                        <a:pt x="20" y="37"/>
                      </a:lnTo>
                      <a:lnTo>
                        <a:pt x="21"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3" name="Freeform 821"/>
                <p:cNvSpPr>
                  <a:spLocks/>
                </p:cNvSpPr>
                <p:nvPr/>
              </p:nvSpPr>
              <p:spPr bwMode="auto">
                <a:xfrm>
                  <a:off x="1017" y="2051"/>
                  <a:ext cx="35" cy="27"/>
                </a:xfrm>
                <a:custGeom>
                  <a:avLst/>
                  <a:gdLst>
                    <a:gd name="T0" fmla="*/ 1 w 50"/>
                    <a:gd name="T1" fmla="*/ 1 h 38"/>
                    <a:gd name="T2" fmla="*/ 1 w 50"/>
                    <a:gd name="T3" fmla="*/ 1 h 38"/>
                    <a:gd name="T4" fmla="*/ 2 w 50"/>
                    <a:gd name="T5" fmla="*/ 2 h 38"/>
                    <a:gd name="T6" fmla="*/ 3 w 50"/>
                    <a:gd name="T7" fmla="*/ 3 h 38"/>
                    <a:gd name="T8" fmla="*/ 4 w 50"/>
                    <a:gd name="T9" fmla="*/ 4 h 38"/>
                    <a:gd name="T10" fmla="*/ 5 w 50"/>
                    <a:gd name="T11" fmla="*/ 6 h 38"/>
                    <a:gd name="T12" fmla="*/ 6 w 50"/>
                    <a:gd name="T13" fmla="*/ 6 h 38"/>
                    <a:gd name="T14" fmla="*/ 7 w 50"/>
                    <a:gd name="T15" fmla="*/ 8 h 38"/>
                    <a:gd name="T16" fmla="*/ 8 w 50"/>
                    <a:gd name="T17" fmla="*/ 10 h 38"/>
                    <a:gd name="T18" fmla="*/ 9 w 50"/>
                    <a:gd name="T19" fmla="*/ 11 h 38"/>
                    <a:gd name="T20" fmla="*/ 10 w 50"/>
                    <a:gd name="T21" fmla="*/ 12 h 38"/>
                    <a:gd name="T22" fmla="*/ 11 w 50"/>
                    <a:gd name="T23" fmla="*/ 13 h 38"/>
                    <a:gd name="T24" fmla="*/ 13 w 50"/>
                    <a:gd name="T25" fmla="*/ 14 h 38"/>
                    <a:gd name="T26" fmla="*/ 13 w 50"/>
                    <a:gd name="T27" fmla="*/ 14 h 38"/>
                    <a:gd name="T28" fmla="*/ 14 w 50"/>
                    <a:gd name="T29" fmla="*/ 13 h 38"/>
                    <a:gd name="T30" fmla="*/ 15 w 50"/>
                    <a:gd name="T31" fmla="*/ 11 h 38"/>
                    <a:gd name="T32" fmla="*/ 18 w 50"/>
                    <a:gd name="T33" fmla="*/ 10 h 38"/>
                    <a:gd name="T34" fmla="*/ 15 w 50"/>
                    <a:gd name="T35" fmla="*/ 10 h 38"/>
                    <a:gd name="T36" fmla="*/ 14 w 50"/>
                    <a:gd name="T37" fmla="*/ 11 h 38"/>
                    <a:gd name="T38" fmla="*/ 14 w 50"/>
                    <a:gd name="T39" fmla="*/ 11 h 38"/>
                    <a:gd name="T40" fmla="*/ 13 w 50"/>
                    <a:gd name="T41" fmla="*/ 12 h 38"/>
                    <a:gd name="T42" fmla="*/ 13 w 50"/>
                    <a:gd name="T43" fmla="*/ 11 h 38"/>
                    <a:gd name="T44" fmla="*/ 11 w 50"/>
                    <a:gd name="T45" fmla="*/ 11 h 38"/>
                    <a:gd name="T46" fmla="*/ 10 w 50"/>
                    <a:gd name="T47" fmla="*/ 11 h 38"/>
                    <a:gd name="T48" fmla="*/ 9 w 50"/>
                    <a:gd name="T49" fmla="*/ 9 h 38"/>
                    <a:gd name="T50" fmla="*/ 8 w 50"/>
                    <a:gd name="T51" fmla="*/ 8 h 38"/>
                    <a:gd name="T52" fmla="*/ 7 w 50"/>
                    <a:gd name="T53" fmla="*/ 6 h 38"/>
                    <a:gd name="T54" fmla="*/ 6 w 50"/>
                    <a:gd name="T55" fmla="*/ 5 h 38"/>
                    <a:gd name="T56" fmla="*/ 6 w 50"/>
                    <a:gd name="T57" fmla="*/ 4 h 38"/>
                    <a:gd name="T58" fmla="*/ 4 w 50"/>
                    <a:gd name="T59" fmla="*/ 3 h 38"/>
                    <a:gd name="T60" fmla="*/ 3 w 50"/>
                    <a:gd name="T61" fmla="*/ 1 h 38"/>
                    <a:gd name="T62" fmla="*/ 2 w 50"/>
                    <a:gd name="T63" fmla="*/ 1 h 38"/>
                    <a:gd name="T64" fmla="*/ 1 w 50"/>
                    <a:gd name="T65" fmla="*/ 0 h 38"/>
                    <a:gd name="T66" fmla="*/ 0 w 50"/>
                    <a:gd name="T67" fmla="*/ 1 h 38"/>
                    <a:gd name="T68" fmla="*/ 1 w 50"/>
                    <a:gd name="T69" fmla="*/ 0 h 38"/>
                    <a:gd name="T70" fmla="*/ 1 w 50"/>
                    <a:gd name="T71" fmla="*/ 0 h 38"/>
                    <a:gd name="T72" fmla="*/ 1 w 50"/>
                    <a:gd name="T73" fmla="*/ 0 h 38"/>
                    <a:gd name="T74" fmla="*/ 0 w 50"/>
                    <a:gd name="T75" fmla="*/ 1 h 38"/>
                    <a:gd name="T76" fmla="*/ 0 w 50"/>
                    <a:gd name="T77" fmla="*/ 1 h 38"/>
                    <a:gd name="T78" fmla="*/ 0 w 50"/>
                    <a:gd name="T79" fmla="*/ 1 h 38"/>
                    <a:gd name="T80" fmla="*/ 0 w 50"/>
                    <a:gd name="T81" fmla="*/ 1 h 38"/>
                    <a:gd name="T82" fmla="*/ 1 w 50"/>
                    <a:gd name="T83" fmla="*/ 1 h 38"/>
                    <a:gd name="T84" fmla="*/ 1 w 50"/>
                    <a:gd name="T85" fmla="*/ 1 h 38"/>
                    <a:gd name="T86" fmla="*/ 1 w 50"/>
                    <a:gd name="T87" fmla="*/ 1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0" h="38">
                      <a:moveTo>
                        <a:pt x="3" y="1"/>
                      </a:moveTo>
                      <a:lnTo>
                        <a:pt x="2" y="4"/>
                      </a:lnTo>
                      <a:lnTo>
                        <a:pt x="3" y="4"/>
                      </a:lnTo>
                      <a:lnTo>
                        <a:pt x="4" y="4"/>
                      </a:lnTo>
                      <a:lnTo>
                        <a:pt x="5" y="5"/>
                      </a:lnTo>
                      <a:lnTo>
                        <a:pt x="6" y="6"/>
                      </a:lnTo>
                      <a:lnTo>
                        <a:pt x="7" y="7"/>
                      </a:lnTo>
                      <a:lnTo>
                        <a:pt x="9" y="8"/>
                      </a:lnTo>
                      <a:lnTo>
                        <a:pt x="10" y="10"/>
                      </a:lnTo>
                      <a:lnTo>
                        <a:pt x="11" y="11"/>
                      </a:lnTo>
                      <a:lnTo>
                        <a:pt x="13" y="13"/>
                      </a:lnTo>
                      <a:lnTo>
                        <a:pt x="14" y="15"/>
                      </a:lnTo>
                      <a:lnTo>
                        <a:pt x="15" y="17"/>
                      </a:lnTo>
                      <a:lnTo>
                        <a:pt x="17" y="18"/>
                      </a:lnTo>
                      <a:lnTo>
                        <a:pt x="18" y="21"/>
                      </a:lnTo>
                      <a:lnTo>
                        <a:pt x="20" y="23"/>
                      </a:lnTo>
                      <a:lnTo>
                        <a:pt x="21" y="25"/>
                      </a:lnTo>
                      <a:lnTo>
                        <a:pt x="23" y="27"/>
                      </a:lnTo>
                      <a:lnTo>
                        <a:pt x="24" y="28"/>
                      </a:lnTo>
                      <a:lnTo>
                        <a:pt x="26" y="31"/>
                      </a:lnTo>
                      <a:lnTo>
                        <a:pt x="27" y="32"/>
                      </a:lnTo>
                      <a:lnTo>
                        <a:pt x="29" y="34"/>
                      </a:lnTo>
                      <a:lnTo>
                        <a:pt x="30" y="35"/>
                      </a:lnTo>
                      <a:lnTo>
                        <a:pt x="32" y="36"/>
                      </a:lnTo>
                      <a:lnTo>
                        <a:pt x="34" y="37"/>
                      </a:lnTo>
                      <a:lnTo>
                        <a:pt x="36" y="38"/>
                      </a:lnTo>
                      <a:lnTo>
                        <a:pt x="37" y="38"/>
                      </a:lnTo>
                      <a:lnTo>
                        <a:pt x="39" y="38"/>
                      </a:lnTo>
                      <a:lnTo>
                        <a:pt x="41" y="37"/>
                      </a:lnTo>
                      <a:lnTo>
                        <a:pt x="42" y="36"/>
                      </a:lnTo>
                      <a:lnTo>
                        <a:pt x="44" y="34"/>
                      </a:lnTo>
                      <a:lnTo>
                        <a:pt x="46" y="33"/>
                      </a:lnTo>
                      <a:lnTo>
                        <a:pt x="48" y="30"/>
                      </a:lnTo>
                      <a:lnTo>
                        <a:pt x="50" y="28"/>
                      </a:lnTo>
                      <a:lnTo>
                        <a:pt x="47" y="25"/>
                      </a:lnTo>
                      <a:lnTo>
                        <a:pt x="45" y="28"/>
                      </a:lnTo>
                      <a:lnTo>
                        <a:pt x="44" y="30"/>
                      </a:lnTo>
                      <a:lnTo>
                        <a:pt x="42" y="31"/>
                      </a:lnTo>
                      <a:lnTo>
                        <a:pt x="41" y="32"/>
                      </a:lnTo>
                      <a:lnTo>
                        <a:pt x="40" y="33"/>
                      </a:lnTo>
                      <a:lnTo>
                        <a:pt x="38" y="34"/>
                      </a:lnTo>
                      <a:lnTo>
                        <a:pt x="37" y="34"/>
                      </a:lnTo>
                      <a:lnTo>
                        <a:pt x="36" y="34"/>
                      </a:lnTo>
                      <a:lnTo>
                        <a:pt x="35" y="33"/>
                      </a:lnTo>
                      <a:lnTo>
                        <a:pt x="33" y="32"/>
                      </a:lnTo>
                      <a:lnTo>
                        <a:pt x="32" y="32"/>
                      </a:lnTo>
                      <a:lnTo>
                        <a:pt x="31" y="30"/>
                      </a:lnTo>
                      <a:lnTo>
                        <a:pt x="29" y="29"/>
                      </a:lnTo>
                      <a:lnTo>
                        <a:pt x="28" y="28"/>
                      </a:lnTo>
                      <a:lnTo>
                        <a:pt x="26" y="26"/>
                      </a:lnTo>
                      <a:lnTo>
                        <a:pt x="25" y="24"/>
                      </a:lnTo>
                      <a:lnTo>
                        <a:pt x="23" y="22"/>
                      </a:lnTo>
                      <a:lnTo>
                        <a:pt x="22" y="20"/>
                      </a:lnTo>
                      <a:lnTo>
                        <a:pt x="20" y="18"/>
                      </a:lnTo>
                      <a:lnTo>
                        <a:pt x="19" y="16"/>
                      </a:lnTo>
                      <a:lnTo>
                        <a:pt x="18" y="14"/>
                      </a:lnTo>
                      <a:lnTo>
                        <a:pt x="16" y="12"/>
                      </a:lnTo>
                      <a:lnTo>
                        <a:pt x="15" y="10"/>
                      </a:lnTo>
                      <a:lnTo>
                        <a:pt x="13" y="8"/>
                      </a:lnTo>
                      <a:lnTo>
                        <a:pt x="12" y="7"/>
                      </a:lnTo>
                      <a:lnTo>
                        <a:pt x="11" y="5"/>
                      </a:lnTo>
                      <a:lnTo>
                        <a:pt x="9" y="4"/>
                      </a:lnTo>
                      <a:lnTo>
                        <a:pt x="8" y="2"/>
                      </a:lnTo>
                      <a:lnTo>
                        <a:pt x="6" y="1"/>
                      </a:lnTo>
                      <a:lnTo>
                        <a:pt x="5" y="0"/>
                      </a:lnTo>
                      <a:lnTo>
                        <a:pt x="3" y="0"/>
                      </a:lnTo>
                      <a:lnTo>
                        <a:pt x="2" y="0"/>
                      </a:lnTo>
                      <a:lnTo>
                        <a:pt x="0" y="2"/>
                      </a:lnTo>
                      <a:lnTo>
                        <a:pt x="2" y="0"/>
                      </a:lnTo>
                      <a:lnTo>
                        <a:pt x="1" y="0"/>
                      </a:lnTo>
                      <a:lnTo>
                        <a:pt x="0" y="0"/>
                      </a:lnTo>
                      <a:lnTo>
                        <a:pt x="0" y="1"/>
                      </a:lnTo>
                      <a:lnTo>
                        <a:pt x="0" y="2"/>
                      </a:lnTo>
                      <a:lnTo>
                        <a:pt x="0" y="3"/>
                      </a:lnTo>
                      <a:lnTo>
                        <a:pt x="1" y="3"/>
                      </a:lnTo>
                      <a:lnTo>
                        <a:pt x="1" y="4"/>
                      </a:lnTo>
                      <a:lnTo>
                        <a:pt x="2" y="4"/>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4" name="Freeform 822"/>
                <p:cNvSpPr>
                  <a:spLocks/>
                </p:cNvSpPr>
                <p:nvPr/>
              </p:nvSpPr>
              <p:spPr bwMode="auto">
                <a:xfrm>
                  <a:off x="1006" y="2051"/>
                  <a:ext cx="24" cy="34"/>
                </a:xfrm>
                <a:custGeom>
                  <a:avLst/>
                  <a:gdLst>
                    <a:gd name="T0" fmla="*/ 1 w 34"/>
                    <a:gd name="T1" fmla="*/ 14 h 47"/>
                    <a:gd name="T2" fmla="*/ 3 w 34"/>
                    <a:gd name="T3" fmla="*/ 16 h 47"/>
                    <a:gd name="T4" fmla="*/ 6 w 34"/>
                    <a:gd name="T5" fmla="*/ 16 h 47"/>
                    <a:gd name="T6" fmla="*/ 6 w 34"/>
                    <a:gd name="T7" fmla="*/ 17 h 47"/>
                    <a:gd name="T8" fmla="*/ 8 w 34"/>
                    <a:gd name="T9" fmla="*/ 17 h 47"/>
                    <a:gd name="T10" fmla="*/ 9 w 34"/>
                    <a:gd name="T11" fmla="*/ 18 h 47"/>
                    <a:gd name="T12" fmla="*/ 11 w 34"/>
                    <a:gd name="T13" fmla="*/ 18 h 47"/>
                    <a:gd name="T14" fmla="*/ 11 w 34"/>
                    <a:gd name="T15" fmla="*/ 18 h 47"/>
                    <a:gd name="T16" fmla="*/ 11 w 34"/>
                    <a:gd name="T17" fmla="*/ 17 h 47"/>
                    <a:gd name="T18" fmla="*/ 12 w 34"/>
                    <a:gd name="T19" fmla="*/ 16 h 47"/>
                    <a:gd name="T20" fmla="*/ 11 w 34"/>
                    <a:gd name="T21" fmla="*/ 14 h 47"/>
                    <a:gd name="T22" fmla="*/ 11 w 34"/>
                    <a:gd name="T23" fmla="*/ 13 h 47"/>
                    <a:gd name="T24" fmla="*/ 11 w 34"/>
                    <a:gd name="T25" fmla="*/ 12 h 47"/>
                    <a:gd name="T26" fmla="*/ 10 w 34"/>
                    <a:gd name="T27" fmla="*/ 9 h 47"/>
                    <a:gd name="T28" fmla="*/ 9 w 34"/>
                    <a:gd name="T29" fmla="*/ 7 h 47"/>
                    <a:gd name="T30" fmla="*/ 8 w 34"/>
                    <a:gd name="T31" fmla="*/ 4 h 47"/>
                    <a:gd name="T32" fmla="*/ 8 w 34"/>
                    <a:gd name="T33" fmla="*/ 0 h 47"/>
                    <a:gd name="T34" fmla="*/ 6 w 34"/>
                    <a:gd name="T35" fmla="*/ 2 h 47"/>
                    <a:gd name="T36" fmla="*/ 8 w 34"/>
                    <a:gd name="T37" fmla="*/ 7 h 47"/>
                    <a:gd name="T38" fmla="*/ 9 w 34"/>
                    <a:gd name="T39" fmla="*/ 9 h 47"/>
                    <a:gd name="T40" fmla="*/ 9 w 34"/>
                    <a:gd name="T41" fmla="*/ 11 h 47"/>
                    <a:gd name="T42" fmla="*/ 10 w 34"/>
                    <a:gd name="T43" fmla="*/ 13 h 47"/>
                    <a:gd name="T44" fmla="*/ 11 w 34"/>
                    <a:gd name="T45" fmla="*/ 14 h 47"/>
                    <a:gd name="T46" fmla="*/ 11 w 34"/>
                    <a:gd name="T47" fmla="*/ 16 h 47"/>
                    <a:gd name="T48" fmla="*/ 11 w 34"/>
                    <a:gd name="T49" fmla="*/ 16 h 47"/>
                    <a:gd name="T50" fmla="*/ 11 w 34"/>
                    <a:gd name="T51" fmla="*/ 17 h 47"/>
                    <a:gd name="T52" fmla="*/ 10 w 34"/>
                    <a:gd name="T53" fmla="*/ 17 h 47"/>
                    <a:gd name="T54" fmla="*/ 9 w 34"/>
                    <a:gd name="T55" fmla="*/ 16 h 47"/>
                    <a:gd name="T56" fmla="*/ 8 w 34"/>
                    <a:gd name="T57" fmla="*/ 16 h 47"/>
                    <a:gd name="T58" fmla="*/ 6 w 34"/>
                    <a:gd name="T59" fmla="*/ 15 h 47"/>
                    <a:gd name="T60" fmla="*/ 4 w 34"/>
                    <a:gd name="T61" fmla="*/ 14 h 47"/>
                    <a:gd name="T62" fmla="*/ 2 w 34"/>
                    <a:gd name="T63" fmla="*/ 14 h 47"/>
                    <a:gd name="T64" fmla="*/ 0 w 34"/>
                    <a:gd name="T65" fmla="*/ 13 h 47"/>
                    <a:gd name="T66" fmla="*/ 1 w 34"/>
                    <a:gd name="T67" fmla="*/ 13 h 47"/>
                    <a:gd name="T68" fmla="*/ 1 w 34"/>
                    <a:gd name="T69" fmla="*/ 13 h 47"/>
                    <a:gd name="T70" fmla="*/ 0 w 34"/>
                    <a:gd name="T71" fmla="*/ 13 h 47"/>
                    <a:gd name="T72" fmla="*/ 0 w 34"/>
                    <a:gd name="T73" fmla="*/ 13 h 47"/>
                    <a:gd name="T74" fmla="*/ 0 w 34"/>
                    <a:gd name="T75" fmla="*/ 14 h 47"/>
                    <a:gd name="T76" fmla="*/ 0 w 34"/>
                    <a:gd name="T77" fmla="*/ 14 h 47"/>
                    <a:gd name="T78" fmla="*/ 0 w 34"/>
                    <a:gd name="T79" fmla="*/ 14 h 47"/>
                    <a:gd name="T80" fmla="*/ 0 w 34"/>
                    <a:gd name="T81" fmla="*/ 14 h 47"/>
                    <a:gd name="T82" fmla="*/ 1 w 34"/>
                    <a:gd name="T83" fmla="*/ 14 h 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4" h="47">
                      <a:moveTo>
                        <a:pt x="3" y="38"/>
                      </a:moveTo>
                      <a:lnTo>
                        <a:pt x="1" y="38"/>
                      </a:lnTo>
                      <a:lnTo>
                        <a:pt x="5" y="39"/>
                      </a:lnTo>
                      <a:lnTo>
                        <a:pt x="8" y="41"/>
                      </a:lnTo>
                      <a:lnTo>
                        <a:pt x="12" y="42"/>
                      </a:lnTo>
                      <a:lnTo>
                        <a:pt x="15" y="43"/>
                      </a:lnTo>
                      <a:lnTo>
                        <a:pt x="17" y="44"/>
                      </a:lnTo>
                      <a:lnTo>
                        <a:pt x="19" y="45"/>
                      </a:lnTo>
                      <a:lnTo>
                        <a:pt x="22" y="45"/>
                      </a:lnTo>
                      <a:lnTo>
                        <a:pt x="23" y="46"/>
                      </a:lnTo>
                      <a:lnTo>
                        <a:pt x="25" y="46"/>
                      </a:lnTo>
                      <a:lnTo>
                        <a:pt x="27" y="47"/>
                      </a:lnTo>
                      <a:lnTo>
                        <a:pt x="28" y="47"/>
                      </a:lnTo>
                      <a:lnTo>
                        <a:pt x="30" y="47"/>
                      </a:lnTo>
                      <a:lnTo>
                        <a:pt x="31" y="47"/>
                      </a:lnTo>
                      <a:lnTo>
                        <a:pt x="32" y="47"/>
                      </a:lnTo>
                      <a:lnTo>
                        <a:pt x="33" y="46"/>
                      </a:lnTo>
                      <a:lnTo>
                        <a:pt x="33" y="45"/>
                      </a:lnTo>
                      <a:lnTo>
                        <a:pt x="34" y="44"/>
                      </a:lnTo>
                      <a:lnTo>
                        <a:pt x="34" y="42"/>
                      </a:lnTo>
                      <a:lnTo>
                        <a:pt x="33" y="40"/>
                      </a:lnTo>
                      <a:lnTo>
                        <a:pt x="33" y="39"/>
                      </a:lnTo>
                      <a:lnTo>
                        <a:pt x="33" y="37"/>
                      </a:lnTo>
                      <a:lnTo>
                        <a:pt x="32" y="35"/>
                      </a:lnTo>
                      <a:lnTo>
                        <a:pt x="31" y="33"/>
                      </a:lnTo>
                      <a:lnTo>
                        <a:pt x="31" y="30"/>
                      </a:lnTo>
                      <a:lnTo>
                        <a:pt x="30" y="27"/>
                      </a:lnTo>
                      <a:lnTo>
                        <a:pt x="29" y="24"/>
                      </a:lnTo>
                      <a:lnTo>
                        <a:pt x="28" y="21"/>
                      </a:lnTo>
                      <a:lnTo>
                        <a:pt x="26" y="17"/>
                      </a:lnTo>
                      <a:lnTo>
                        <a:pt x="25" y="14"/>
                      </a:lnTo>
                      <a:lnTo>
                        <a:pt x="23" y="9"/>
                      </a:lnTo>
                      <a:lnTo>
                        <a:pt x="22" y="5"/>
                      </a:lnTo>
                      <a:lnTo>
                        <a:pt x="21" y="0"/>
                      </a:lnTo>
                      <a:lnTo>
                        <a:pt x="18" y="1"/>
                      </a:lnTo>
                      <a:lnTo>
                        <a:pt x="19" y="6"/>
                      </a:lnTo>
                      <a:lnTo>
                        <a:pt x="21" y="11"/>
                      </a:lnTo>
                      <a:lnTo>
                        <a:pt x="22" y="16"/>
                      </a:lnTo>
                      <a:lnTo>
                        <a:pt x="23" y="19"/>
                      </a:lnTo>
                      <a:lnTo>
                        <a:pt x="25" y="23"/>
                      </a:lnTo>
                      <a:lnTo>
                        <a:pt x="26" y="26"/>
                      </a:lnTo>
                      <a:lnTo>
                        <a:pt x="27" y="29"/>
                      </a:lnTo>
                      <a:lnTo>
                        <a:pt x="28" y="32"/>
                      </a:lnTo>
                      <a:lnTo>
                        <a:pt x="29" y="34"/>
                      </a:lnTo>
                      <a:lnTo>
                        <a:pt x="30" y="37"/>
                      </a:lnTo>
                      <a:lnTo>
                        <a:pt x="30" y="38"/>
                      </a:lnTo>
                      <a:lnTo>
                        <a:pt x="30" y="40"/>
                      </a:lnTo>
                      <a:lnTo>
                        <a:pt x="31" y="41"/>
                      </a:lnTo>
                      <a:lnTo>
                        <a:pt x="31" y="42"/>
                      </a:lnTo>
                      <a:lnTo>
                        <a:pt x="31" y="43"/>
                      </a:lnTo>
                      <a:lnTo>
                        <a:pt x="31" y="44"/>
                      </a:lnTo>
                      <a:lnTo>
                        <a:pt x="30" y="44"/>
                      </a:lnTo>
                      <a:lnTo>
                        <a:pt x="29" y="44"/>
                      </a:lnTo>
                      <a:lnTo>
                        <a:pt x="27" y="43"/>
                      </a:lnTo>
                      <a:lnTo>
                        <a:pt x="26" y="42"/>
                      </a:lnTo>
                      <a:lnTo>
                        <a:pt x="24" y="42"/>
                      </a:lnTo>
                      <a:lnTo>
                        <a:pt x="22" y="41"/>
                      </a:lnTo>
                      <a:lnTo>
                        <a:pt x="20" y="41"/>
                      </a:lnTo>
                      <a:lnTo>
                        <a:pt x="18" y="40"/>
                      </a:lnTo>
                      <a:lnTo>
                        <a:pt x="15" y="39"/>
                      </a:lnTo>
                      <a:lnTo>
                        <a:pt x="12" y="38"/>
                      </a:lnTo>
                      <a:lnTo>
                        <a:pt x="9" y="37"/>
                      </a:lnTo>
                      <a:lnTo>
                        <a:pt x="5" y="36"/>
                      </a:lnTo>
                      <a:lnTo>
                        <a:pt x="2" y="35"/>
                      </a:lnTo>
                      <a:lnTo>
                        <a:pt x="0" y="35"/>
                      </a:lnTo>
                      <a:lnTo>
                        <a:pt x="2" y="35"/>
                      </a:lnTo>
                      <a:lnTo>
                        <a:pt x="2" y="34"/>
                      </a:lnTo>
                      <a:lnTo>
                        <a:pt x="1" y="34"/>
                      </a:lnTo>
                      <a:lnTo>
                        <a:pt x="1" y="35"/>
                      </a:lnTo>
                      <a:lnTo>
                        <a:pt x="0" y="35"/>
                      </a:lnTo>
                      <a:lnTo>
                        <a:pt x="0" y="36"/>
                      </a:lnTo>
                      <a:lnTo>
                        <a:pt x="0" y="37"/>
                      </a:lnTo>
                      <a:lnTo>
                        <a:pt x="0" y="38"/>
                      </a:lnTo>
                      <a:lnTo>
                        <a:pt x="1" y="38"/>
                      </a:lnTo>
                      <a:lnTo>
                        <a:pt x="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5" name="Freeform 823"/>
                <p:cNvSpPr>
                  <a:spLocks/>
                </p:cNvSpPr>
                <p:nvPr/>
              </p:nvSpPr>
              <p:spPr bwMode="auto">
                <a:xfrm>
                  <a:off x="974" y="2077"/>
                  <a:ext cx="33" cy="22"/>
                </a:xfrm>
                <a:custGeom>
                  <a:avLst/>
                  <a:gdLst>
                    <a:gd name="T0" fmla="*/ 1 w 48"/>
                    <a:gd name="T1" fmla="*/ 8 h 31"/>
                    <a:gd name="T2" fmla="*/ 2 w 48"/>
                    <a:gd name="T3" fmla="*/ 6 h 31"/>
                    <a:gd name="T4" fmla="*/ 4 w 48"/>
                    <a:gd name="T5" fmla="*/ 6 h 31"/>
                    <a:gd name="T6" fmla="*/ 5 w 48"/>
                    <a:gd name="T7" fmla="*/ 6 h 31"/>
                    <a:gd name="T8" fmla="*/ 6 w 48"/>
                    <a:gd name="T9" fmla="*/ 7 h 31"/>
                    <a:gd name="T10" fmla="*/ 7 w 48"/>
                    <a:gd name="T11" fmla="*/ 8 h 31"/>
                    <a:gd name="T12" fmla="*/ 7 w 48"/>
                    <a:gd name="T13" fmla="*/ 8 h 31"/>
                    <a:gd name="T14" fmla="*/ 8 w 48"/>
                    <a:gd name="T15" fmla="*/ 9 h 31"/>
                    <a:gd name="T16" fmla="*/ 8 w 48"/>
                    <a:gd name="T17" fmla="*/ 10 h 31"/>
                    <a:gd name="T18" fmla="*/ 9 w 48"/>
                    <a:gd name="T19" fmla="*/ 11 h 31"/>
                    <a:gd name="T20" fmla="*/ 10 w 48"/>
                    <a:gd name="T21" fmla="*/ 11 h 31"/>
                    <a:gd name="T22" fmla="*/ 10 w 48"/>
                    <a:gd name="T23" fmla="*/ 11 h 31"/>
                    <a:gd name="T24" fmla="*/ 11 w 48"/>
                    <a:gd name="T25" fmla="*/ 11 h 31"/>
                    <a:gd name="T26" fmla="*/ 12 w 48"/>
                    <a:gd name="T27" fmla="*/ 9 h 31"/>
                    <a:gd name="T28" fmla="*/ 13 w 48"/>
                    <a:gd name="T29" fmla="*/ 7 h 31"/>
                    <a:gd name="T30" fmla="*/ 14 w 48"/>
                    <a:gd name="T31" fmla="*/ 4 h 31"/>
                    <a:gd name="T32" fmla="*/ 16 w 48"/>
                    <a:gd name="T33" fmla="*/ 1 h 31"/>
                    <a:gd name="T34" fmla="*/ 14 w 48"/>
                    <a:gd name="T35" fmla="*/ 2 h 31"/>
                    <a:gd name="T36" fmla="*/ 13 w 48"/>
                    <a:gd name="T37" fmla="*/ 6 h 31"/>
                    <a:gd name="T38" fmla="*/ 12 w 48"/>
                    <a:gd name="T39" fmla="*/ 8 h 31"/>
                    <a:gd name="T40" fmla="*/ 11 w 48"/>
                    <a:gd name="T41" fmla="*/ 9 h 31"/>
                    <a:gd name="T42" fmla="*/ 10 w 48"/>
                    <a:gd name="T43" fmla="*/ 9 h 31"/>
                    <a:gd name="T44" fmla="*/ 10 w 48"/>
                    <a:gd name="T45" fmla="*/ 9 h 31"/>
                    <a:gd name="T46" fmla="*/ 10 w 48"/>
                    <a:gd name="T47" fmla="*/ 9 h 31"/>
                    <a:gd name="T48" fmla="*/ 9 w 48"/>
                    <a:gd name="T49" fmla="*/ 9 h 31"/>
                    <a:gd name="T50" fmla="*/ 9 w 48"/>
                    <a:gd name="T51" fmla="*/ 9 h 31"/>
                    <a:gd name="T52" fmla="*/ 8 w 48"/>
                    <a:gd name="T53" fmla="*/ 8 h 31"/>
                    <a:gd name="T54" fmla="*/ 8 w 48"/>
                    <a:gd name="T55" fmla="*/ 6 h 31"/>
                    <a:gd name="T56" fmla="*/ 7 w 48"/>
                    <a:gd name="T57" fmla="*/ 6 h 31"/>
                    <a:gd name="T58" fmla="*/ 6 w 48"/>
                    <a:gd name="T59" fmla="*/ 6 h 31"/>
                    <a:gd name="T60" fmla="*/ 4 w 48"/>
                    <a:gd name="T61" fmla="*/ 6 h 31"/>
                    <a:gd name="T62" fmla="*/ 3 w 48"/>
                    <a:gd name="T63" fmla="*/ 6 h 31"/>
                    <a:gd name="T64" fmla="*/ 1 w 48"/>
                    <a:gd name="T65" fmla="*/ 6 h 31"/>
                    <a:gd name="T66" fmla="*/ 1 w 48"/>
                    <a:gd name="T67" fmla="*/ 7 h 31"/>
                    <a:gd name="T68" fmla="*/ 1 w 48"/>
                    <a:gd name="T69" fmla="*/ 6 h 31"/>
                    <a:gd name="T70" fmla="*/ 1 w 48"/>
                    <a:gd name="T71" fmla="*/ 6 h 31"/>
                    <a:gd name="T72" fmla="*/ 1 w 48"/>
                    <a:gd name="T73" fmla="*/ 7 h 31"/>
                    <a:gd name="T74" fmla="*/ 0 w 48"/>
                    <a:gd name="T75" fmla="*/ 7 h 31"/>
                    <a:gd name="T76" fmla="*/ 1 w 48"/>
                    <a:gd name="T77" fmla="*/ 8 h 31"/>
                    <a:gd name="T78" fmla="*/ 1 w 48"/>
                    <a:gd name="T79" fmla="*/ 8 h 31"/>
                    <a:gd name="T80" fmla="*/ 1 w 48"/>
                    <a:gd name="T81" fmla="*/ 8 h 31"/>
                    <a:gd name="T82" fmla="*/ 1 w 48"/>
                    <a:gd name="T83" fmla="*/ 8 h 31"/>
                    <a:gd name="T84" fmla="*/ 1 w 48"/>
                    <a:gd name="T85" fmla="*/ 8 h 31"/>
                    <a:gd name="T86" fmla="*/ 1 w 48"/>
                    <a:gd name="T87" fmla="*/ 8 h 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 h="31">
                      <a:moveTo>
                        <a:pt x="3" y="21"/>
                      </a:moveTo>
                      <a:lnTo>
                        <a:pt x="3" y="22"/>
                      </a:lnTo>
                      <a:lnTo>
                        <a:pt x="5" y="20"/>
                      </a:lnTo>
                      <a:lnTo>
                        <a:pt x="7" y="19"/>
                      </a:lnTo>
                      <a:lnTo>
                        <a:pt x="10" y="19"/>
                      </a:lnTo>
                      <a:lnTo>
                        <a:pt x="12" y="18"/>
                      </a:lnTo>
                      <a:lnTo>
                        <a:pt x="13" y="18"/>
                      </a:lnTo>
                      <a:lnTo>
                        <a:pt x="15" y="18"/>
                      </a:lnTo>
                      <a:lnTo>
                        <a:pt x="16" y="19"/>
                      </a:lnTo>
                      <a:lnTo>
                        <a:pt x="17" y="20"/>
                      </a:lnTo>
                      <a:lnTo>
                        <a:pt x="19" y="20"/>
                      </a:lnTo>
                      <a:lnTo>
                        <a:pt x="20" y="21"/>
                      </a:lnTo>
                      <a:lnTo>
                        <a:pt x="21" y="22"/>
                      </a:lnTo>
                      <a:lnTo>
                        <a:pt x="22" y="23"/>
                      </a:lnTo>
                      <a:lnTo>
                        <a:pt x="22" y="25"/>
                      </a:lnTo>
                      <a:lnTo>
                        <a:pt x="23" y="26"/>
                      </a:lnTo>
                      <a:lnTo>
                        <a:pt x="24" y="27"/>
                      </a:lnTo>
                      <a:lnTo>
                        <a:pt x="25" y="28"/>
                      </a:lnTo>
                      <a:lnTo>
                        <a:pt x="26" y="29"/>
                      </a:lnTo>
                      <a:lnTo>
                        <a:pt x="27" y="30"/>
                      </a:lnTo>
                      <a:lnTo>
                        <a:pt x="28" y="31"/>
                      </a:lnTo>
                      <a:lnTo>
                        <a:pt x="29" y="31"/>
                      </a:lnTo>
                      <a:lnTo>
                        <a:pt x="30" y="31"/>
                      </a:lnTo>
                      <a:lnTo>
                        <a:pt x="32" y="31"/>
                      </a:lnTo>
                      <a:lnTo>
                        <a:pt x="33" y="30"/>
                      </a:lnTo>
                      <a:lnTo>
                        <a:pt x="34" y="29"/>
                      </a:lnTo>
                      <a:lnTo>
                        <a:pt x="36" y="28"/>
                      </a:lnTo>
                      <a:lnTo>
                        <a:pt x="37" y="26"/>
                      </a:lnTo>
                      <a:lnTo>
                        <a:pt x="38" y="23"/>
                      </a:lnTo>
                      <a:lnTo>
                        <a:pt x="40" y="20"/>
                      </a:lnTo>
                      <a:lnTo>
                        <a:pt x="42" y="17"/>
                      </a:lnTo>
                      <a:lnTo>
                        <a:pt x="44" y="12"/>
                      </a:lnTo>
                      <a:lnTo>
                        <a:pt x="46" y="7"/>
                      </a:lnTo>
                      <a:lnTo>
                        <a:pt x="48" y="2"/>
                      </a:lnTo>
                      <a:lnTo>
                        <a:pt x="45" y="0"/>
                      </a:lnTo>
                      <a:lnTo>
                        <a:pt x="43" y="6"/>
                      </a:lnTo>
                      <a:lnTo>
                        <a:pt x="41" y="10"/>
                      </a:lnTo>
                      <a:lnTo>
                        <a:pt x="39" y="15"/>
                      </a:lnTo>
                      <a:lnTo>
                        <a:pt x="37" y="18"/>
                      </a:lnTo>
                      <a:lnTo>
                        <a:pt x="36" y="21"/>
                      </a:lnTo>
                      <a:lnTo>
                        <a:pt x="35" y="23"/>
                      </a:lnTo>
                      <a:lnTo>
                        <a:pt x="33" y="25"/>
                      </a:lnTo>
                      <a:lnTo>
                        <a:pt x="32" y="26"/>
                      </a:lnTo>
                      <a:lnTo>
                        <a:pt x="31" y="27"/>
                      </a:lnTo>
                      <a:lnTo>
                        <a:pt x="30" y="27"/>
                      </a:lnTo>
                      <a:lnTo>
                        <a:pt x="29" y="27"/>
                      </a:lnTo>
                      <a:lnTo>
                        <a:pt x="28" y="26"/>
                      </a:lnTo>
                      <a:lnTo>
                        <a:pt x="27" y="25"/>
                      </a:lnTo>
                      <a:lnTo>
                        <a:pt x="27" y="24"/>
                      </a:lnTo>
                      <a:lnTo>
                        <a:pt x="26" y="23"/>
                      </a:lnTo>
                      <a:lnTo>
                        <a:pt x="25" y="22"/>
                      </a:lnTo>
                      <a:lnTo>
                        <a:pt x="24" y="20"/>
                      </a:lnTo>
                      <a:lnTo>
                        <a:pt x="23" y="19"/>
                      </a:lnTo>
                      <a:lnTo>
                        <a:pt x="22" y="18"/>
                      </a:lnTo>
                      <a:lnTo>
                        <a:pt x="20" y="17"/>
                      </a:lnTo>
                      <a:lnTo>
                        <a:pt x="19" y="16"/>
                      </a:lnTo>
                      <a:lnTo>
                        <a:pt x="17" y="15"/>
                      </a:lnTo>
                      <a:lnTo>
                        <a:pt x="15" y="15"/>
                      </a:lnTo>
                      <a:lnTo>
                        <a:pt x="13" y="15"/>
                      </a:lnTo>
                      <a:lnTo>
                        <a:pt x="11" y="15"/>
                      </a:lnTo>
                      <a:lnTo>
                        <a:pt x="9" y="15"/>
                      </a:lnTo>
                      <a:lnTo>
                        <a:pt x="6" y="16"/>
                      </a:lnTo>
                      <a:lnTo>
                        <a:pt x="4" y="17"/>
                      </a:lnTo>
                      <a:lnTo>
                        <a:pt x="1" y="18"/>
                      </a:lnTo>
                      <a:lnTo>
                        <a:pt x="1" y="20"/>
                      </a:lnTo>
                      <a:lnTo>
                        <a:pt x="1" y="18"/>
                      </a:lnTo>
                      <a:lnTo>
                        <a:pt x="1" y="19"/>
                      </a:lnTo>
                      <a:lnTo>
                        <a:pt x="1" y="20"/>
                      </a:lnTo>
                      <a:lnTo>
                        <a:pt x="0" y="20"/>
                      </a:lnTo>
                      <a:lnTo>
                        <a:pt x="1" y="20"/>
                      </a:lnTo>
                      <a:lnTo>
                        <a:pt x="1" y="21"/>
                      </a:lnTo>
                      <a:lnTo>
                        <a:pt x="1" y="22"/>
                      </a:lnTo>
                      <a:lnTo>
                        <a:pt x="2" y="22"/>
                      </a:lnTo>
                      <a:lnTo>
                        <a:pt x="3" y="22"/>
                      </a:lnTo>
                      <a:lnTo>
                        <a:pt x="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 name="Freeform 824"/>
                <p:cNvSpPr>
                  <a:spLocks/>
                </p:cNvSpPr>
                <p:nvPr/>
              </p:nvSpPr>
              <p:spPr bwMode="auto">
                <a:xfrm>
                  <a:off x="974" y="2090"/>
                  <a:ext cx="35" cy="49"/>
                </a:xfrm>
                <a:custGeom>
                  <a:avLst/>
                  <a:gdLst>
                    <a:gd name="T0" fmla="*/ 17 w 50"/>
                    <a:gd name="T1" fmla="*/ 25 h 68"/>
                    <a:gd name="T2" fmla="*/ 18 w 50"/>
                    <a:gd name="T3" fmla="*/ 22 h 68"/>
                    <a:gd name="T4" fmla="*/ 17 w 50"/>
                    <a:gd name="T5" fmla="*/ 21 h 68"/>
                    <a:gd name="T6" fmla="*/ 16 w 50"/>
                    <a:gd name="T7" fmla="*/ 19 h 68"/>
                    <a:gd name="T8" fmla="*/ 15 w 50"/>
                    <a:gd name="T9" fmla="*/ 17 h 68"/>
                    <a:gd name="T10" fmla="*/ 14 w 50"/>
                    <a:gd name="T11" fmla="*/ 16 h 68"/>
                    <a:gd name="T12" fmla="*/ 13 w 50"/>
                    <a:gd name="T13" fmla="*/ 14 h 68"/>
                    <a:gd name="T14" fmla="*/ 11 w 50"/>
                    <a:gd name="T15" fmla="*/ 12 h 68"/>
                    <a:gd name="T16" fmla="*/ 9 w 50"/>
                    <a:gd name="T17" fmla="*/ 10 h 68"/>
                    <a:gd name="T18" fmla="*/ 8 w 50"/>
                    <a:gd name="T19" fmla="*/ 9 h 68"/>
                    <a:gd name="T20" fmla="*/ 6 w 50"/>
                    <a:gd name="T21" fmla="*/ 7 h 68"/>
                    <a:gd name="T22" fmla="*/ 4 w 50"/>
                    <a:gd name="T23" fmla="*/ 6 h 68"/>
                    <a:gd name="T24" fmla="*/ 3 w 50"/>
                    <a:gd name="T25" fmla="*/ 4 h 68"/>
                    <a:gd name="T26" fmla="*/ 2 w 50"/>
                    <a:gd name="T27" fmla="*/ 3 h 68"/>
                    <a:gd name="T28" fmla="*/ 1 w 50"/>
                    <a:gd name="T29" fmla="*/ 1 h 68"/>
                    <a:gd name="T30" fmla="*/ 1 w 50"/>
                    <a:gd name="T31" fmla="*/ 1 h 68"/>
                    <a:gd name="T32" fmla="*/ 1 w 50"/>
                    <a:gd name="T33" fmla="*/ 0 h 68"/>
                    <a:gd name="T34" fmla="*/ 1 w 50"/>
                    <a:gd name="T35" fmla="*/ 1 h 68"/>
                    <a:gd name="T36" fmla="*/ 1 w 50"/>
                    <a:gd name="T37" fmla="*/ 3 h 68"/>
                    <a:gd name="T38" fmla="*/ 2 w 50"/>
                    <a:gd name="T39" fmla="*/ 4 h 68"/>
                    <a:gd name="T40" fmla="*/ 3 w 50"/>
                    <a:gd name="T41" fmla="*/ 6 h 68"/>
                    <a:gd name="T42" fmla="*/ 4 w 50"/>
                    <a:gd name="T43" fmla="*/ 7 h 68"/>
                    <a:gd name="T44" fmla="*/ 6 w 50"/>
                    <a:gd name="T45" fmla="*/ 9 h 68"/>
                    <a:gd name="T46" fmla="*/ 8 w 50"/>
                    <a:gd name="T47" fmla="*/ 10 h 68"/>
                    <a:gd name="T48" fmla="*/ 9 w 50"/>
                    <a:gd name="T49" fmla="*/ 12 h 68"/>
                    <a:gd name="T50" fmla="*/ 11 w 50"/>
                    <a:gd name="T51" fmla="*/ 14 h 68"/>
                    <a:gd name="T52" fmla="*/ 13 w 50"/>
                    <a:gd name="T53" fmla="*/ 16 h 68"/>
                    <a:gd name="T54" fmla="*/ 14 w 50"/>
                    <a:gd name="T55" fmla="*/ 17 h 68"/>
                    <a:gd name="T56" fmla="*/ 15 w 50"/>
                    <a:gd name="T57" fmla="*/ 19 h 68"/>
                    <a:gd name="T58" fmla="*/ 15 w 50"/>
                    <a:gd name="T59" fmla="*/ 20 h 68"/>
                    <a:gd name="T60" fmla="*/ 15 w 50"/>
                    <a:gd name="T61" fmla="*/ 22 h 68"/>
                    <a:gd name="T62" fmla="*/ 15 w 50"/>
                    <a:gd name="T63" fmla="*/ 23 h 68"/>
                    <a:gd name="T64" fmla="*/ 15 w 50"/>
                    <a:gd name="T65" fmla="*/ 25 h 68"/>
                    <a:gd name="T66" fmla="*/ 15 w 50"/>
                    <a:gd name="T67" fmla="*/ 25 h 68"/>
                    <a:gd name="T68" fmla="*/ 15 w 50"/>
                    <a:gd name="T69" fmla="*/ 25 h 68"/>
                    <a:gd name="T70" fmla="*/ 15 w 50"/>
                    <a:gd name="T71" fmla="*/ 25 h 68"/>
                    <a:gd name="T72" fmla="*/ 15 w 50"/>
                    <a:gd name="T73" fmla="*/ 25 h 68"/>
                    <a:gd name="T74" fmla="*/ 15 w 50"/>
                    <a:gd name="T75" fmla="*/ 25 h 68"/>
                    <a:gd name="T76" fmla="*/ 15 w 50"/>
                    <a:gd name="T77" fmla="*/ 25 h 68"/>
                    <a:gd name="T78" fmla="*/ 16 w 50"/>
                    <a:gd name="T79" fmla="*/ 25 h 68"/>
                    <a:gd name="T80" fmla="*/ 17 w 50"/>
                    <a:gd name="T81" fmla="*/ 25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 h="68">
                      <a:moveTo>
                        <a:pt x="48" y="67"/>
                      </a:moveTo>
                      <a:lnTo>
                        <a:pt x="49" y="65"/>
                      </a:lnTo>
                      <a:lnTo>
                        <a:pt x="49" y="62"/>
                      </a:lnTo>
                      <a:lnTo>
                        <a:pt x="50" y="60"/>
                      </a:lnTo>
                      <a:lnTo>
                        <a:pt x="49" y="58"/>
                      </a:lnTo>
                      <a:lnTo>
                        <a:pt x="49" y="55"/>
                      </a:lnTo>
                      <a:lnTo>
                        <a:pt x="49" y="53"/>
                      </a:lnTo>
                      <a:lnTo>
                        <a:pt x="47" y="50"/>
                      </a:lnTo>
                      <a:lnTo>
                        <a:pt x="46" y="48"/>
                      </a:lnTo>
                      <a:lnTo>
                        <a:pt x="44" y="45"/>
                      </a:lnTo>
                      <a:lnTo>
                        <a:pt x="42" y="43"/>
                      </a:lnTo>
                      <a:lnTo>
                        <a:pt x="41" y="41"/>
                      </a:lnTo>
                      <a:lnTo>
                        <a:pt x="38" y="38"/>
                      </a:lnTo>
                      <a:lnTo>
                        <a:pt x="36" y="36"/>
                      </a:lnTo>
                      <a:lnTo>
                        <a:pt x="34" y="34"/>
                      </a:lnTo>
                      <a:lnTo>
                        <a:pt x="31" y="32"/>
                      </a:lnTo>
                      <a:lnTo>
                        <a:pt x="29" y="29"/>
                      </a:lnTo>
                      <a:lnTo>
                        <a:pt x="26" y="27"/>
                      </a:lnTo>
                      <a:lnTo>
                        <a:pt x="24" y="25"/>
                      </a:lnTo>
                      <a:lnTo>
                        <a:pt x="21" y="23"/>
                      </a:lnTo>
                      <a:lnTo>
                        <a:pt x="19" y="21"/>
                      </a:lnTo>
                      <a:lnTo>
                        <a:pt x="17" y="19"/>
                      </a:lnTo>
                      <a:lnTo>
                        <a:pt x="14" y="17"/>
                      </a:lnTo>
                      <a:lnTo>
                        <a:pt x="12" y="15"/>
                      </a:lnTo>
                      <a:lnTo>
                        <a:pt x="11" y="13"/>
                      </a:lnTo>
                      <a:lnTo>
                        <a:pt x="9" y="11"/>
                      </a:lnTo>
                      <a:lnTo>
                        <a:pt x="7" y="9"/>
                      </a:lnTo>
                      <a:lnTo>
                        <a:pt x="6" y="7"/>
                      </a:lnTo>
                      <a:lnTo>
                        <a:pt x="4" y="6"/>
                      </a:lnTo>
                      <a:lnTo>
                        <a:pt x="4" y="4"/>
                      </a:lnTo>
                      <a:lnTo>
                        <a:pt x="4" y="3"/>
                      </a:lnTo>
                      <a:lnTo>
                        <a:pt x="3" y="3"/>
                      </a:lnTo>
                      <a:lnTo>
                        <a:pt x="3" y="1"/>
                      </a:lnTo>
                      <a:lnTo>
                        <a:pt x="1" y="0"/>
                      </a:lnTo>
                      <a:lnTo>
                        <a:pt x="0" y="3"/>
                      </a:lnTo>
                      <a:lnTo>
                        <a:pt x="1" y="4"/>
                      </a:lnTo>
                      <a:lnTo>
                        <a:pt x="1" y="6"/>
                      </a:lnTo>
                      <a:lnTo>
                        <a:pt x="2" y="9"/>
                      </a:lnTo>
                      <a:lnTo>
                        <a:pt x="3" y="10"/>
                      </a:lnTo>
                      <a:lnTo>
                        <a:pt x="5" y="12"/>
                      </a:lnTo>
                      <a:lnTo>
                        <a:pt x="6" y="14"/>
                      </a:lnTo>
                      <a:lnTo>
                        <a:pt x="9" y="16"/>
                      </a:lnTo>
                      <a:lnTo>
                        <a:pt x="11" y="18"/>
                      </a:lnTo>
                      <a:lnTo>
                        <a:pt x="12" y="20"/>
                      </a:lnTo>
                      <a:lnTo>
                        <a:pt x="15" y="22"/>
                      </a:lnTo>
                      <a:lnTo>
                        <a:pt x="17" y="24"/>
                      </a:lnTo>
                      <a:lnTo>
                        <a:pt x="20" y="26"/>
                      </a:lnTo>
                      <a:lnTo>
                        <a:pt x="22" y="28"/>
                      </a:lnTo>
                      <a:lnTo>
                        <a:pt x="24" y="30"/>
                      </a:lnTo>
                      <a:lnTo>
                        <a:pt x="27" y="33"/>
                      </a:lnTo>
                      <a:lnTo>
                        <a:pt x="29" y="35"/>
                      </a:lnTo>
                      <a:lnTo>
                        <a:pt x="32" y="37"/>
                      </a:lnTo>
                      <a:lnTo>
                        <a:pt x="34" y="40"/>
                      </a:lnTo>
                      <a:lnTo>
                        <a:pt x="36" y="42"/>
                      </a:lnTo>
                      <a:lnTo>
                        <a:pt x="38" y="44"/>
                      </a:lnTo>
                      <a:lnTo>
                        <a:pt x="40" y="46"/>
                      </a:lnTo>
                      <a:lnTo>
                        <a:pt x="42" y="48"/>
                      </a:lnTo>
                      <a:lnTo>
                        <a:pt x="43" y="50"/>
                      </a:lnTo>
                      <a:lnTo>
                        <a:pt x="44" y="52"/>
                      </a:lnTo>
                      <a:lnTo>
                        <a:pt x="46" y="54"/>
                      </a:lnTo>
                      <a:lnTo>
                        <a:pt x="46" y="56"/>
                      </a:lnTo>
                      <a:lnTo>
                        <a:pt x="46" y="58"/>
                      </a:lnTo>
                      <a:lnTo>
                        <a:pt x="47" y="60"/>
                      </a:lnTo>
                      <a:lnTo>
                        <a:pt x="46" y="62"/>
                      </a:lnTo>
                      <a:lnTo>
                        <a:pt x="46" y="63"/>
                      </a:lnTo>
                      <a:lnTo>
                        <a:pt x="46" y="65"/>
                      </a:lnTo>
                      <a:lnTo>
                        <a:pt x="45" y="66"/>
                      </a:lnTo>
                      <a:lnTo>
                        <a:pt x="46" y="66"/>
                      </a:lnTo>
                      <a:lnTo>
                        <a:pt x="46" y="67"/>
                      </a:lnTo>
                      <a:lnTo>
                        <a:pt x="46" y="68"/>
                      </a:lnTo>
                      <a:lnTo>
                        <a:pt x="47" y="68"/>
                      </a:lnTo>
                      <a:lnTo>
                        <a:pt x="48" y="68"/>
                      </a:lnTo>
                      <a:lnTo>
                        <a:pt x="48"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7" name="Freeform 825"/>
                <p:cNvSpPr>
                  <a:spLocks/>
                </p:cNvSpPr>
                <p:nvPr/>
              </p:nvSpPr>
              <p:spPr bwMode="auto">
                <a:xfrm>
                  <a:off x="953" y="2101"/>
                  <a:ext cx="55" cy="46"/>
                </a:xfrm>
                <a:custGeom>
                  <a:avLst/>
                  <a:gdLst>
                    <a:gd name="T0" fmla="*/ 1 w 79"/>
                    <a:gd name="T1" fmla="*/ 1 h 64"/>
                    <a:gd name="T2" fmla="*/ 3 w 79"/>
                    <a:gd name="T3" fmla="*/ 2 h 64"/>
                    <a:gd name="T4" fmla="*/ 4 w 79"/>
                    <a:gd name="T5" fmla="*/ 4 h 64"/>
                    <a:gd name="T6" fmla="*/ 6 w 79"/>
                    <a:gd name="T7" fmla="*/ 5 h 64"/>
                    <a:gd name="T8" fmla="*/ 7 w 79"/>
                    <a:gd name="T9" fmla="*/ 7 h 64"/>
                    <a:gd name="T10" fmla="*/ 9 w 79"/>
                    <a:gd name="T11" fmla="*/ 10 h 64"/>
                    <a:gd name="T12" fmla="*/ 10 w 79"/>
                    <a:gd name="T13" fmla="*/ 12 h 64"/>
                    <a:gd name="T14" fmla="*/ 13 w 79"/>
                    <a:gd name="T15" fmla="*/ 15 h 64"/>
                    <a:gd name="T16" fmla="*/ 14 w 79"/>
                    <a:gd name="T17" fmla="*/ 17 h 64"/>
                    <a:gd name="T18" fmla="*/ 15 w 79"/>
                    <a:gd name="T19" fmla="*/ 19 h 64"/>
                    <a:gd name="T20" fmla="*/ 17 w 79"/>
                    <a:gd name="T21" fmla="*/ 21 h 64"/>
                    <a:gd name="T22" fmla="*/ 19 w 79"/>
                    <a:gd name="T23" fmla="*/ 23 h 64"/>
                    <a:gd name="T24" fmla="*/ 20 w 79"/>
                    <a:gd name="T25" fmla="*/ 23 h 64"/>
                    <a:gd name="T26" fmla="*/ 22 w 79"/>
                    <a:gd name="T27" fmla="*/ 23 h 64"/>
                    <a:gd name="T28" fmla="*/ 24 w 79"/>
                    <a:gd name="T29" fmla="*/ 23 h 64"/>
                    <a:gd name="T30" fmla="*/ 26 w 79"/>
                    <a:gd name="T31" fmla="*/ 21 h 64"/>
                    <a:gd name="T32" fmla="*/ 26 w 79"/>
                    <a:gd name="T33" fmla="*/ 18 h 64"/>
                    <a:gd name="T34" fmla="*/ 24 w 79"/>
                    <a:gd name="T35" fmla="*/ 21 h 64"/>
                    <a:gd name="T36" fmla="*/ 23 w 79"/>
                    <a:gd name="T37" fmla="*/ 22 h 64"/>
                    <a:gd name="T38" fmla="*/ 22 w 79"/>
                    <a:gd name="T39" fmla="*/ 22 h 64"/>
                    <a:gd name="T40" fmla="*/ 20 w 79"/>
                    <a:gd name="T41" fmla="*/ 22 h 64"/>
                    <a:gd name="T42" fmla="*/ 18 w 79"/>
                    <a:gd name="T43" fmla="*/ 21 h 64"/>
                    <a:gd name="T44" fmla="*/ 17 w 79"/>
                    <a:gd name="T45" fmla="*/ 19 h 64"/>
                    <a:gd name="T46" fmla="*/ 15 w 79"/>
                    <a:gd name="T47" fmla="*/ 17 h 64"/>
                    <a:gd name="T48" fmla="*/ 14 w 79"/>
                    <a:gd name="T49" fmla="*/ 15 h 64"/>
                    <a:gd name="T50" fmla="*/ 13 w 79"/>
                    <a:gd name="T51" fmla="*/ 12 h 64"/>
                    <a:gd name="T52" fmla="*/ 10 w 79"/>
                    <a:gd name="T53" fmla="*/ 10 h 64"/>
                    <a:gd name="T54" fmla="*/ 9 w 79"/>
                    <a:gd name="T55" fmla="*/ 7 h 64"/>
                    <a:gd name="T56" fmla="*/ 7 w 79"/>
                    <a:gd name="T57" fmla="*/ 5 h 64"/>
                    <a:gd name="T58" fmla="*/ 6 w 79"/>
                    <a:gd name="T59" fmla="*/ 3 h 64"/>
                    <a:gd name="T60" fmla="*/ 4 w 79"/>
                    <a:gd name="T61" fmla="*/ 1 h 64"/>
                    <a:gd name="T62" fmla="*/ 2 w 79"/>
                    <a:gd name="T63" fmla="*/ 1 h 64"/>
                    <a:gd name="T64" fmla="*/ 1 w 79"/>
                    <a:gd name="T65" fmla="*/ 0 h 64"/>
                    <a:gd name="T66" fmla="*/ 1 w 79"/>
                    <a:gd name="T67" fmla="*/ 0 h 64"/>
                    <a:gd name="T68" fmla="*/ 0 w 79"/>
                    <a:gd name="T69" fmla="*/ 0 h 64"/>
                    <a:gd name="T70" fmla="*/ 0 w 79"/>
                    <a:gd name="T71" fmla="*/ 0 h 64"/>
                    <a:gd name="T72" fmla="*/ 0 w 79"/>
                    <a:gd name="T73" fmla="*/ 1 h 64"/>
                    <a:gd name="T74" fmla="*/ 0 w 79"/>
                    <a:gd name="T75" fmla="*/ 1 h 64"/>
                    <a:gd name="T76" fmla="*/ 0 w 79"/>
                    <a:gd name="T77" fmla="*/ 1 h 64"/>
                    <a:gd name="T78" fmla="*/ 0 w 79"/>
                    <a:gd name="T79" fmla="*/ 1 h 64"/>
                    <a:gd name="T80" fmla="*/ 1 w 79"/>
                    <a:gd name="T81" fmla="*/ 1 h 64"/>
                    <a:gd name="T82" fmla="*/ 1 w 79"/>
                    <a:gd name="T83" fmla="*/ 1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9" h="64">
                      <a:moveTo>
                        <a:pt x="2" y="4"/>
                      </a:moveTo>
                      <a:lnTo>
                        <a:pt x="4" y="4"/>
                      </a:lnTo>
                      <a:lnTo>
                        <a:pt x="6" y="5"/>
                      </a:lnTo>
                      <a:lnTo>
                        <a:pt x="9" y="6"/>
                      </a:lnTo>
                      <a:lnTo>
                        <a:pt x="11" y="7"/>
                      </a:lnTo>
                      <a:lnTo>
                        <a:pt x="13" y="10"/>
                      </a:lnTo>
                      <a:lnTo>
                        <a:pt x="16" y="11"/>
                      </a:lnTo>
                      <a:lnTo>
                        <a:pt x="18" y="14"/>
                      </a:lnTo>
                      <a:lnTo>
                        <a:pt x="21" y="17"/>
                      </a:lnTo>
                      <a:lnTo>
                        <a:pt x="22" y="20"/>
                      </a:lnTo>
                      <a:lnTo>
                        <a:pt x="25" y="23"/>
                      </a:lnTo>
                      <a:lnTo>
                        <a:pt x="27" y="26"/>
                      </a:lnTo>
                      <a:lnTo>
                        <a:pt x="30" y="30"/>
                      </a:lnTo>
                      <a:lnTo>
                        <a:pt x="32" y="33"/>
                      </a:lnTo>
                      <a:lnTo>
                        <a:pt x="35" y="36"/>
                      </a:lnTo>
                      <a:lnTo>
                        <a:pt x="37" y="40"/>
                      </a:lnTo>
                      <a:lnTo>
                        <a:pt x="39" y="43"/>
                      </a:lnTo>
                      <a:lnTo>
                        <a:pt x="42" y="47"/>
                      </a:lnTo>
                      <a:lnTo>
                        <a:pt x="44" y="49"/>
                      </a:lnTo>
                      <a:lnTo>
                        <a:pt x="46" y="52"/>
                      </a:lnTo>
                      <a:lnTo>
                        <a:pt x="48" y="55"/>
                      </a:lnTo>
                      <a:lnTo>
                        <a:pt x="51" y="57"/>
                      </a:lnTo>
                      <a:lnTo>
                        <a:pt x="53" y="60"/>
                      </a:lnTo>
                      <a:lnTo>
                        <a:pt x="56" y="61"/>
                      </a:lnTo>
                      <a:lnTo>
                        <a:pt x="58" y="63"/>
                      </a:lnTo>
                      <a:lnTo>
                        <a:pt x="61" y="63"/>
                      </a:lnTo>
                      <a:lnTo>
                        <a:pt x="63" y="64"/>
                      </a:lnTo>
                      <a:lnTo>
                        <a:pt x="66" y="63"/>
                      </a:lnTo>
                      <a:lnTo>
                        <a:pt x="69" y="63"/>
                      </a:lnTo>
                      <a:lnTo>
                        <a:pt x="71" y="61"/>
                      </a:lnTo>
                      <a:lnTo>
                        <a:pt x="74" y="59"/>
                      </a:lnTo>
                      <a:lnTo>
                        <a:pt x="76" y="55"/>
                      </a:lnTo>
                      <a:lnTo>
                        <a:pt x="79" y="52"/>
                      </a:lnTo>
                      <a:lnTo>
                        <a:pt x="76" y="49"/>
                      </a:lnTo>
                      <a:lnTo>
                        <a:pt x="74" y="53"/>
                      </a:lnTo>
                      <a:lnTo>
                        <a:pt x="72" y="55"/>
                      </a:lnTo>
                      <a:lnTo>
                        <a:pt x="70" y="57"/>
                      </a:lnTo>
                      <a:lnTo>
                        <a:pt x="67" y="59"/>
                      </a:lnTo>
                      <a:lnTo>
                        <a:pt x="66" y="59"/>
                      </a:lnTo>
                      <a:lnTo>
                        <a:pt x="63" y="60"/>
                      </a:lnTo>
                      <a:lnTo>
                        <a:pt x="61" y="59"/>
                      </a:lnTo>
                      <a:lnTo>
                        <a:pt x="59" y="59"/>
                      </a:lnTo>
                      <a:lnTo>
                        <a:pt x="57" y="57"/>
                      </a:lnTo>
                      <a:lnTo>
                        <a:pt x="55" y="56"/>
                      </a:lnTo>
                      <a:lnTo>
                        <a:pt x="53" y="54"/>
                      </a:lnTo>
                      <a:lnTo>
                        <a:pt x="51" y="52"/>
                      </a:lnTo>
                      <a:lnTo>
                        <a:pt x="48" y="49"/>
                      </a:lnTo>
                      <a:lnTo>
                        <a:pt x="46" y="47"/>
                      </a:lnTo>
                      <a:lnTo>
                        <a:pt x="44" y="44"/>
                      </a:lnTo>
                      <a:lnTo>
                        <a:pt x="42" y="40"/>
                      </a:lnTo>
                      <a:lnTo>
                        <a:pt x="39" y="37"/>
                      </a:lnTo>
                      <a:lnTo>
                        <a:pt x="37" y="34"/>
                      </a:lnTo>
                      <a:lnTo>
                        <a:pt x="35" y="30"/>
                      </a:lnTo>
                      <a:lnTo>
                        <a:pt x="32" y="27"/>
                      </a:lnTo>
                      <a:lnTo>
                        <a:pt x="30" y="24"/>
                      </a:lnTo>
                      <a:lnTo>
                        <a:pt x="27" y="20"/>
                      </a:lnTo>
                      <a:lnTo>
                        <a:pt x="25" y="17"/>
                      </a:lnTo>
                      <a:lnTo>
                        <a:pt x="22" y="14"/>
                      </a:lnTo>
                      <a:lnTo>
                        <a:pt x="20" y="11"/>
                      </a:lnTo>
                      <a:lnTo>
                        <a:pt x="18" y="8"/>
                      </a:lnTo>
                      <a:lnTo>
                        <a:pt x="16" y="6"/>
                      </a:lnTo>
                      <a:lnTo>
                        <a:pt x="12" y="4"/>
                      </a:lnTo>
                      <a:lnTo>
                        <a:pt x="10" y="2"/>
                      </a:lnTo>
                      <a:lnTo>
                        <a:pt x="7" y="1"/>
                      </a:lnTo>
                      <a:lnTo>
                        <a:pt x="4" y="0"/>
                      </a:lnTo>
                      <a:lnTo>
                        <a:pt x="2" y="0"/>
                      </a:lnTo>
                      <a:lnTo>
                        <a:pt x="1" y="0"/>
                      </a:lnTo>
                      <a:lnTo>
                        <a:pt x="0" y="0"/>
                      </a:lnTo>
                      <a:lnTo>
                        <a:pt x="0" y="1"/>
                      </a:lnTo>
                      <a:lnTo>
                        <a:pt x="0" y="2"/>
                      </a:lnTo>
                      <a:lnTo>
                        <a:pt x="0" y="3"/>
                      </a:lnTo>
                      <a:lnTo>
                        <a:pt x="0" y="4"/>
                      </a:lnTo>
                      <a:lnTo>
                        <a:pt x="1" y="4"/>
                      </a:lnTo>
                      <a:lnTo>
                        <a:pt x="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8" name="Freeform 826"/>
                <p:cNvSpPr>
                  <a:spLocks/>
                </p:cNvSpPr>
                <p:nvPr/>
              </p:nvSpPr>
              <p:spPr bwMode="auto">
                <a:xfrm>
                  <a:off x="949" y="2101"/>
                  <a:ext cx="15" cy="47"/>
                </a:xfrm>
                <a:custGeom>
                  <a:avLst/>
                  <a:gdLst>
                    <a:gd name="T0" fmla="*/ 5 w 23"/>
                    <a:gd name="T1" fmla="*/ 25 h 65"/>
                    <a:gd name="T2" fmla="*/ 6 w 23"/>
                    <a:gd name="T3" fmla="*/ 24 h 65"/>
                    <a:gd name="T4" fmla="*/ 6 w 23"/>
                    <a:gd name="T5" fmla="*/ 22 h 65"/>
                    <a:gd name="T6" fmla="*/ 6 w 23"/>
                    <a:gd name="T7" fmla="*/ 21 h 65"/>
                    <a:gd name="T8" fmla="*/ 6 w 23"/>
                    <a:gd name="T9" fmla="*/ 20 h 65"/>
                    <a:gd name="T10" fmla="*/ 5 w 23"/>
                    <a:gd name="T11" fmla="*/ 18 h 65"/>
                    <a:gd name="T12" fmla="*/ 5 w 23"/>
                    <a:gd name="T13" fmla="*/ 16 h 65"/>
                    <a:gd name="T14" fmla="*/ 5 w 23"/>
                    <a:gd name="T15" fmla="*/ 14 h 65"/>
                    <a:gd name="T16" fmla="*/ 3 w 23"/>
                    <a:gd name="T17" fmla="*/ 12 h 65"/>
                    <a:gd name="T18" fmla="*/ 3 w 23"/>
                    <a:gd name="T19" fmla="*/ 9 h 65"/>
                    <a:gd name="T20" fmla="*/ 2 w 23"/>
                    <a:gd name="T21" fmla="*/ 7 h 65"/>
                    <a:gd name="T22" fmla="*/ 1 w 23"/>
                    <a:gd name="T23" fmla="*/ 6 h 65"/>
                    <a:gd name="T24" fmla="*/ 1 w 23"/>
                    <a:gd name="T25" fmla="*/ 4 h 65"/>
                    <a:gd name="T26" fmla="*/ 1 w 23"/>
                    <a:gd name="T27" fmla="*/ 3 h 65"/>
                    <a:gd name="T28" fmla="*/ 1 w 23"/>
                    <a:gd name="T29" fmla="*/ 2 h 65"/>
                    <a:gd name="T30" fmla="*/ 1 w 23"/>
                    <a:gd name="T31" fmla="*/ 2 h 65"/>
                    <a:gd name="T32" fmla="*/ 2 w 23"/>
                    <a:gd name="T33" fmla="*/ 1 h 65"/>
                    <a:gd name="T34" fmla="*/ 1 w 23"/>
                    <a:gd name="T35" fmla="*/ 0 h 65"/>
                    <a:gd name="T36" fmla="*/ 1 w 23"/>
                    <a:gd name="T37" fmla="*/ 1 h 65"/>
                    <a:gd name="T38" fmla="*/ 1 w 23"/>
                    <a:gd name="T39" fmla="*/ 2 h 65"/>
                    <a:gd name="T40" fmla="*/ 0 w 23"/>
                    <a:gd name="T41" fmla="*/ 4 h 65"/>
                    <a:gd name="T42" fmla="*/ 1 w 23"/>
                    <a:gd name="T43" fmla="*/ 5 h 65"/>
                    <a:gd name="T44" fmla="*/ 1 w 23"/>
                    <a:gd name="T45" fmla="*/ 7 h 65"/>
                    <a:gd name="T46" fmla="*/ 1 w 23"/>
                    <a:gd name="T47" fmla="*/ 9 h 65"/>
                    <a:gd name="T48" fmla="*/ 2 w 23"/>
                    <a:gd name="T49" fmla="*/ 12 h 65"/>
                    <a:gd name="T50" fmla="*/ 3 w 23"/>
                    <a:gd name="T51" fmla="*/ 13 h 65"/>
                    <a:gd name="T52" fmla="*/ 3 w 23"/>
                    <a:gd name="T53" fmla="*/ 16 h 65"/>
                    <a:gd name="T54" fmla="*/ 5 w 23"/>
                    <a:gd name="T55" fmla="*/ 18 h 65"/>
                    <a:gd name="T56" fmla="*/ 5 w 23"/>
                    <a:gd name="T57" fmla="*/ 20 h 65"/>
                    <a:gd name="T58" fmla="*/ 5 w 23"/>
                    <a:gd name="T59" fmla="*/ 21 h 65"/>
                    <a:gd name="T60" fmla="*/ 5 w 23"/>
                    <a:gd name="T61" fmla="*/ 22 h 65"/>
                    <a:gd name="T62" fmla="*/ 5 w 23"/>
                    <a:gd name="T63" fmla="*/ 22 h 65"/>
                    <a:gd name="T64" fmla="*/ 5 w 23"/>
                    <a:gd name="T65" fmla="*/ 23 h 65"/>
                    <a:gd name="T66" fmla="*/ 5 w 23"/>
                    <a:gd name="T67" fmla="*/ 25 h 65"/>
                    <a:gd name="T68" fmla="*/ 5 w 23"/>
                    <a:gd name="T69" fmla="*/ 23 h 65"/>
                    <a:gd name="T70" fmla="*/ 5 w 23"/>
                    <a:gd name="T71" fmla="*/ 23 h 65"/>
                    <a:gd name="T72" fmla="*/ 5 w 23"/>
                    <a:gd name="T73" fmla="*/ 24 h 65"/>
                    <a:gd name="T74" fmla="*/ 5 w 23"/>
                    <a:gd name="T75" fmla="*/ 24 h 65"/>
                    <a:gd name="T76" fmla="*/ 5 w 23"/>
                    <a:gd name="T77" fmla="*/ 24 h 65"/>
                    <a:gd name="T78" fmla="*/ 5 w 23"/>
                    <a:gd name="T79" fmla="*/ 24 h 65"/>
                    <a:gd name="T80" fmla="*/ 5 w 23"/>
                    <a:gd name="T81" fmla="*/ 25 h 65"/>
                    <a:gd name="T82" fmla="*/ 5 w 23"/>
                    <a:gd name="T83" fmla="*/ 25 h 65"/>
                    <a:gd name="T84" fmla="*/ 5 w 23"/>
                    <a:gd name="T85" fmla="*/ 23 h 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 h="65">
                      <a:moveTo>
                        <a:pt x="18" y="61"/>
                      </a:moveTo>
                      <a:lnTo>
                        <a:pt x="17" y="65"/>
                      </a:lnTo>
                      <a:lnTo>
                        <a:pt x="19" y="64"/>
                      </a:lnTo>
                      <a:lnTo>
                        <a:pt x="21" y="64"/>
                      </a:lnTo>
                      <a:lnTo>
                        <a:pt x="22" y="62"/>
                      </a:lnTo>
                      <a:lnTo>
                        <a:pt x="22" y="60"/>
                      </a:lnTo>
                      <a:lnTo>
                        <a:pt x="23" y="58"/>
                      </a:lnTo>
                      <a:lnTo>
                        <a:pt x="22" y="56"/>
                      </a:lnTo>
                      <a:lnTo>
                        <a:pt x="22" y="54"/>
                      </a:lnTo>
                      <a:lnTo>
                        <a:pt x="21" y="52"/>
                      </a:lnTo>
                      <a:lnTo>
                        <a:pt x="21" y="49"/>
                      </a:lnTo>
                      <a:lnTo>
                        <a:pt x="19" y="47"/>
                      </a:lnTo>
                      <a:lnTo>
                        <a:pt x="18" y="44"/>
                      </a:lnTo>
                      <a:lnTo>
                        <a:pt x="17" y="41"/>
                      </a:lnTo>
                      <a:lnTo>
                        <a:pt x="16" y="39"/>
                      </a:lnTo>
                      <a:lnTo>
                        <a:pt x="15" y="36"/>
                      </a:lnTo>
                      <a:lnTo>
                        <a:pt x="13" y="33"/>
                      </a:lnTo>
                      <a:lnTo>
                        <a:pt x="12" y="30"/>
                      </a:lnTo>
                      <a:lnTo>
                        <a:pt x="11" y="27"/>
                      </a:lnTo>
                      <a:lnTo>
                        <a:pt x="9" y="25"/>
                      </a:lnTo>
                      <a:lnTo>
                        <a:pt x="8" y="22"/>
                      </a:lnTo>
                      <a:lnTo>
                        <a:pt x="7" y="20"/>
                      </a:lnTo>
                      <a:lnTo>
                        <a:pt x="6" y="17"/>
                      </a:lnTo>
                      <a:lnTo>
                        <a:pt x="5" y="15"/>
                      </a:lnTo>
                      <a:lnTo>
                        <a:pt x="4" y="12"/>
                      </a:lnTo>
                      <a:lnTo>
                        <a:pt x="4" y="11"/>
                      </a:lnTo>
                      <a:lnTo>
                        <a:pt x="4" y="9"/>
                      </a:lnTo>
                      <a:lnTo>
                        <a:pt x="4" y="8"/>
                      </a:lnTo>
                      <a:lnTo>
                        <a:pt x="4" y="6"/>
                      </a:lnTo>
                      <a:lnTo>
                        <a:pt x="4" y="5"/>
                      </a:lnTo>
                      <a:lnTo>
                        <a:pt x="5" y="5"/>
                      </a:lnTo>
                      <a:lnTo>
                        <a:pt x="6" y="4"/>
                      </a:lnTo>
                      <a:lnTo>
                        <a:pt x="7" y="4"/>
                      </a:lnTo>
                      <a:lnTo>
                        <a:pt x="7" y="0"/>
                      </a:lnTo>
                      <a:lnTo>
                        <a:pt x="5" y="0"/>
                      </a:lnTo>
                      <a:lnTo>
                        <a:pt x="4" y="1"/>
                      </a:lnTo>
                      <a:lnTo>
                        <a:pt x="2" y="2"/>
                      </a:lnTo>
                      <a:lnTo>
                        <a:pt x="1" y="4"/>
                      </a:lnTo>
                      <a:lnTo>
                        <a:pt x="1" y="6"/>
                      </a:lnTo>
                      <a:lnTo>
                        <a:pt x="0" y="8"/>
                      </a:lnTo>
                      <a:lnTo>
                        <a:pt x="0" y="10"/>
                      </a:lnTo>
                      <a:lnTo>
                        <a:pt x="1" y="12"/>
                      </a:lnTo>
                      <a:lnTo>
                        <a:pt x="1" y="14"/>
                      </a:lnTo>
                      <a:lnTo>
                        <a:pt x="2" y="17"/>
                      </a:lnTo>
                      <a:lnTo>
                        <a:pt x="3" y="19"/>
                      </a:lnTo>
                      <a:lnTo>
                        <a:pt x="4" y="21"/>
                      </a:lnTo>
                      <a:lnTo>
                        <a:pt x="5" y="24"/>
                      </a:lnTo>
                      <a:lnTo>
                        <a:pt x="7" y="27"/>
                      </a:lnTo>
                      <a:lnTo>
                        <a:pt x="8" y="30"/>
                      </a:lnTo>
                      <a:lnTo>
                        <a:pt x="9" y="33"/>
                      </a:lnTo>
                      <a:lnTo>
                        <a:pt x="11" y="35"/>
                      </a:lnTo>
                      <a:lnTo>
                        <a:pt x="12" y="38"/>
                      </a:lnTo>
                      <a:lnTo>
                        <a:pt x="13" y="41"/>
                      </a:lnTo>
                      <a:lnTo>
                        <a:pt x="15" y="44"/>
                      </a:lnTo>
                      <a:lnTo>
                        <a:pt x="16" y="47"/>
                      </a:lnTo>
                      <a:lnTo>
                        <a:pt x="17" y="49"/>
                      </a:lnTo>
                      <a:lnTo>
                        <a:pt x="18" y="51"/>
                      </a:lnTo>
                      <a:lnTo>
                        <a:pt x="18" y="53"/>
                      </a:lnTo>
                      <a:lnTo>
                        <a:pt x="19" y="55"/>
                      </a:lnTo>
                      <a:lnTo>
                        <a:pt x="19" y="57"/>
                      </a:lnTo>
                      <a:lnTo>
                        <a:pt x="19" y="58"/>
                      </a:lnTo>
                      <a:lnTo>
                        <a:pt x="19" y="59"/>
                      </a:lnTo>
                      <a:lnTo>
                        <a:pt x="19" y="60"/>
                      </a:lnTo>
                      <a:lnTo>
                        <a:pt x="18" y="61"/>
                      </a:lnTo>
                      <a:lnTo>
                        <a:pt x="17" y="61"/>
                      </a:lnTo>
                      <a:lnTo>
                        <a:pt x="17" y="65"/>
                      </a:lnTo>
                      <a:lnTo>
                        <a:pt x="17" y="61"/>
                      </a:lnTo>
                      <a:lnTo>
                        <a:pt x="16" y="61"/>
                      </a:lnTo>
                      <a:lnTo>
                        <a:pt x="16" y="62"/>
                      </a:lnTo>
                      <a:lnTo>
                        <a:pt x="16" y="63"/>
                      </a:lnTo>
                      <a:lnTo>
                        <a:pt x="16" y="64"/>
                      </a:lnTo>
                      <a:lnTo>
                        <a:pt x="17" y="65"/>
                      </a:lnTo>
                      <a:lnTo>
                        <a:pt x="1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9" name="Freeform 827"/>
                <p:cNvSpPr>
                  <a:spLocks/>
                </p:cNvSpPr>
                <p:nvPr/>
              </p:nvSpPr>
              <p:spPr bwMode="auto">
                <a:xfrm>
                  <a:off x="960" y="2137"/>
                  <a:ext cx="21" cy="14"/>
                </a:xfrm>
                <a:custGeom>
                  <a:avLst/>
                  <a:gdLst>
                    <a:gd name="T0" fmla="*/ 9 w 30"/>
                    <a:gd name="T1" fmla="*/ 1 h 21"/>
                    <a:gd name="T2" fmla="*/ 9 w 30"/>
                    <a:gd name="T3" fmla="*/ 2 h 21"/>
                    <a:gd name="T4" fmla="*/ 9 w 30"/>
                    <a:gd name="T5" fmla="*/ 3 h 21"/>
                    <a:gd name="T6" fmla="*/ 8 w 30"/>
                    <a:gd name="T7" fmla="*/ 3 h 21"/>
                    <a:gd name="T8" fmla="*/ 8 w 30"/>
                    <a:gd name="T9" fmla="*/ 4 h 21"/>
                    <a:gd name="T10" fmla="*/ 8 w 30"/>
                    <a:gd name="T11" fmla="*/ 5 h 21"/>
                    <a:gd name="T12" fmla="*/ 8 w 30"/>
                    <a:gd name="T13" fmla="*/ 5 h 21"/>
                    <a:gd name="T14" fmla="*/ 7 w 30"/>
                    <a:gd name="T15" fmla="*/ 5 h 21"/>
                    <a:gd name="T16" fmla="*/ 6 w 30"/>
                    <a:gd name="T17" fmla="*/ 5 h 21"/>
                    <a:gd name="T18" fmla="*/ 6 w 30"/>
                    <a:gd name="T19" fmla="*/ 5 h 21"/>
                    <a:gd name="T20" fmla="*/ 6 w 30"/>
                    <a:gd name="T21" fmla="*/ 5 h 21"/>
                    <a:gd name="T22" fmla="*/ 5 w 30"/>
                    <a:gd name="T23" fmla="*/ 5 h 21"/>
                    <a:gd name="T24" fmla="*/ 4 w 30"/>
                    <a:gd name="T25" fmla="*/ 5 h 21"/>
                    <a:gd name="T26" fmla="*/ 4 w 30"/>
                    <a:gd name="T27" fmla="*/ 5 h 21"/>
                    <a:gd name="T28" fmla="*/ 3 w 30"/>
                    <a:gd name="T29" fmla="*/ 5 h 21"/>
                    <a:gd name="T30" fmla="*/ 1 w 30"/>
                    <a:gd name="T31" fmla="*/ 4 h 21"/>
                    <a:gd name="T32" fmla="*/ 1 w 30"/>
                    <a:gd name="T33" fmla="*/ 4 h 21"/>
                    <a:gd name="T34" fmla="*/ 1 w 30"/>
                    <a:gd name="T35" fmla="*/ 5 h 21"/>
                    <a:gd name="T36" fmla="*/ 2 w 30"/>
                    <a:gd name="T37" fmla="*/ 5 h 21"/>
                    <a:gd name="T38" fmla="*/ 3 w 30"/>
                    <a:gd name="T39" fmla="*/ 6 h 21"/>
                    <a:gd name="T40" fmla="*/ 4 w 30"/>
                    <a:gd name="T41" fmla="*/ 6 h 21"/>
                    <a:gd name="T42" fmla="*/ 4 w 30"/>
                    <a:gd name="T43" fmla="*/ 6 h 21"/>
                    <a:gd name="T44" fmla="*/ 6 w 30"/>
                    <a:gd name="T45" fmla="*/ 6 h 21"/>
                    <a:gd name="T46" fmla="*/ 6 w 30"/>
                    <a:gd name="T47" fmla="*/ 6 h 21"/>
                    <a:gd name="T48" fmla="*/ 6 w 30"/>
                    <a:gd name="T49" fmla="*/ 6 h 21"/>
                    <a:gd name="T50" fmla="*/ 8 w 30"/>
                    <a:gd name="T51" fmla="*/ 6 h 21"/>
                    <a:gd name="T52" fmla="*/ 8 w 30"/>
                    <a:gd name="T53" fmla="*/ 6 h 21"/>
                    <a:gd name="T54" fmla="*/ 8 w 30"/>
                    <a:gd name="T55" fmla="*/ 5 h 21"/>
                    <a:gd name="T56" fmla="*/ 9 w 30"/>
                    <a:gd name="T57" fmla="*/ 5 h 21"/>
                    <a:gd name="T58" fmla="*/ 9 w 30"/>
                    <a:gd name="T59" fmla="*/ 4 h 21"/>
                    <a:gd name="T60" fmla="*/ 9 w 30"/>
                    <a:gd name="T61" fmla="*/ 3 h 21"/>
                    <a:gd name="T62" fmla="*/ 10 w 30"/>
                    <a:gd name="T63" fmla="*/ 3 h 21"/>
                    <a:gd name="T64" fmla="*/ 10 w 30"/>
                    <a:gd name="T65" fmla="*/ 1 h 21"/>
                    <a:gd name="T66" fmla="*/ 9 w 30"/>
                    <a:gd name="T67" fmla="*/ 1 h 21"/>
                    <a:gd name="T68" fmla="*/ 11 w 30"/>
                    <a:gd name="T69" fmla="*/ 1 h 21"/>
                    <a:gd name="T70" fmla="*/ 11 w 30"/>
                    <a:gd name="T71" fmla="*/ 1 h 21"/>
                    <a:gd name="T72" fmla="*/ 11 w 30"/>
                    <a:gd name="T73" fmla="*/ 1 h 21"/>
                    <a:gd name="T74" fmla="*/ 10 w 30"/>
                    <a:gd name="T75" fmla="*/ 1 h 21"/>
                    <a:gd name="T76" fmla="*/ 10 w 30"/>
                    <a:gd name="T77" fmla="*/ 1 h 21"/>
                    <a:gd name="T78" fmla="*/ 10 w 30"/>
                    <a:gd name="T79" fmla="*/ 0 h 21"/>
                    <a:gd name="T80" fmla="*/ 10 w 30"/>
                    <a:gd name="T81" fmla="*/ 1 h 21"/>
                    <a:gd name="T82" fmla="*/ 9 w 30"/>
                    <a:gd name="T83" fmla="*/ 1 h 21"/>
                    <a:gd name="T84" fmla="*/ 9 w 30"/>
                    <a:gd name="T85" fmla="*/ 1 h 21"/>
                    <a:gd name="T86" fmla="*/ 10 w 30"/>
                    <a:gd name="T87" fmla="*/ 1 h 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0" h="21">
                      <a:moveTo>
                        <a:pt x="29" y="1"/>
                      </a:moveTo>
                      <a:lnTo>
                        <a:pt x="27" y="1"/>
                      </a:lnTo>
                      <a:lnTo>
                        <a:pt x="26" y="4"/>
                      </a:lnTo>
                      <a:lnTo>
                        <a:pt x="26" y="6"/>
                      </a:lnTo>
                      <a:lnTo>
                        <a:pt x="26" y="7"/>
                      </a:lnTo>
                      <a:lnTo>
                        <a:pt x="25" y="9"/>
                      </a:lnTo>
                      <a:lnTo>
                        <a:pt x="24" y="10"/>
                      </a:lnTo>
                      <a:lnTo>
                        <a:pt x="24" y="11"/>
                      </a:lnTo>
                      <a:lnTo>
                        <a:pt x="24" y="12"/>
                      </a:lnTo>
                      <a:lnTo>
                        <a:pt x="23" y="13"/>
                      </a:lnTo>
                      <a:lnTo>
                        <a:pt x="22" y="13"/>
                      </a:lnTo>
                      <a:lnTo>
                        <a:pt x="22" y="15"/>
                      </a:lnTo>
                      <a:lnTo>
                        <a:pt x="21" y="15"/>
                      </a:lnTo>
                      <a:lnTo>
                        <a:pt x="21" y="16"/>
                      </a:lnTo>
                      <a:lnTo>
                        <a:pt x="20" y="16"/>
                      </a:lnTo>
                      <a:lnTo>
                        <a:pt x="19" y="17"/>
                      </a:lnTo>
                      <a:lnTo>
                        <a:pt x="18" y="17"/>
                      </a:lnTo>
                      <a:lnTo>
                        <a:pt x="17" y="17"/>
                      </a:lnTo>
                      <a:lnTo>
                        <a:pt x="16" y="17"/>
                      </a:lnTo>
                      <a:lnTo>
                        <a:pt x="15" y="17"/>
                      </a:lnTo>
                      <a:lnTo>
                        <a:pt x="14" y="17"/>
                      </a:lnTo>
                      <a:lnTo>
                        <a:pt x="13" y="17"/>
                      </a:lnTo>
                      <a:lnTo>
                        <a:pt x="12" y="17"/>
                      </a:lnTo>
                      <a:lnTo>
                        <a:pt x="11" y="16"/>
                      </a:lnTo>
                      <a:lnTo>
                        <a:pt x="10" y="15"/>
                      </a:lnTo>
                      <a:lnTo>
                        <a:pt x="8" y="15"/>
                      </a:lnTo>
                      <a:lnTo>
                        <a:pt x="7" y="15"/>
                      </a:lnTo>
                      <a:lnTo>
                        <a:pt x="6" y="15"/>
                      </a:lnTo>
                      <a:lnTo>
                        <a:pt x="4" y="14"/>
                      </a:lnTo>
                      <a:lnTo>
                        <a:pt x="3" y="13"/>
                      </a:lnTo>
                      <a:lnTo>
                        <a:pt x="1" y="13"/>
                      </a:lnTo>
                      <a:lnTo>
                        <a:pt x="0" y="17"/>
                      </a:lnTo>
                      <a:lnTo>
                        <a:pt x="2" y="17"/>
                      </a:lnTo>
                      <a:lnTo>
                        <a:pt x="4" y="18"/>
                      </a:lnTo>
                      <a:lnTo>
                        <a:pt x="5" y="18"/>
                      </a:lnTo>
                      <a:lnTo>
                        <a:pt x="6" y="19"/>
                      </a:lnTo>
                      <a:lnTo>
                        <a:pt x="7" y="19"/>
                      </a:lnTo>
                      <a:lnTo>
                        <a:pt x="9" y="20"/>
                      </a:lnTo>
                      <a:lnTo>
                        <a:pt x="10" y="20"/>
                      </a:lnTo>
                      <a:lnTo>
                        <a:pt x="11" y="21"/>
                      </a:lnTo>
                      <a:lnTo>
                        <a:pt x="12" y="21"/>
                      </a:lnTo>
                      <a:lnTo>
                        <a:pt x="13" y="21"/>
                      </a:lnTo>
                      <a:lnTo>
                        <a:pt x="15" y="21"/>
                      </a:lnTo>
                      <a:lnTo>
                        <a:pt x="16" y="21"/>
                      </a:lnTo>
                      <a:lnTo>
                        <a:pt x="17" y="21"/>
                      </a:lnTo>
                      <a:lnTo>
                        <a:pt x="18" y="21"/>
                      </a:lnTo>
                      <a:lnTo>
                        <a:pt x="19" y="21"/>
                      </a:lnTo>
                      <a:lnTo>
                        <a:pt x="21" y="21"/>
                      </a:lnTo>
                      <a:lnTo>
                        <a:pt x="21" y="20"/>
                      </a:lnTo>
                      <a:lnTo>
                        <a:pt x="22" y="19"/>
                      </a:lnTo>
                      <a:lnTo>
                        <a:pt x="23" y="19"/>
                      </a:lnTo>
                      <a:lnTo>
                        <a:pt x="24" y="18"/>
                      </a:lnTo>
                      <a:lnTo>
                        <a:pt x="24" y="17"/>
                      </a:lnTo>
                      <a:lnTo>
                        <a:pt x="25" y="16"/>
                      </a:lnTo>
                      <a:lnTo>
                        <a:pt x="26" y="15"/>
                      </a:lnTo>
                      <a:lnTo>
                        <a:pt x="26" y="14"/>
                      </a:lnTo>
                      <a:lnTo>
                        <a:pt x="27" y="13"/>
                      </a:lnTo>
                      <a:lnTo>
                        <a:pt x="27" y="11"/>
                      </a:lnTo>
                      <a:lnTo>
                        <a:pt x="28" y="10"/>
                      </a:lnTo>
                      <a:lnTo>
                        <a:pt x="29" y="9"/>
                      </a:lnTo>
                      <a:lnTo>
                        <a:pt x="29" y="7"/>
                      </a:lnTo>
                      <a:lnTo>
                        <a:pt x="29" y="5"/>
                      </a:lnTo>
                      <a:lnTo>
                        <a:pt x="30" y="3"/>
                      </a:lnTo>
                      <a:lnTo>
                        <a:pt x="27" y="4"/>
                      </a:lnTo>
                      <a:lnTo>
                        <a:pt x="30" y="3"/>
                      </a:lnTo>
                      <a:lnTo>
                        <a:pt x="30" y="1"/>
                      </a:lnTo>
                      <a:lnTo>
                        <a:pt x="29" y="1"/>
                      </a:lnTo>
                      <a:lnTo>
                        <a:pt x="29" y="0"/>
                      </a:lnTo>
                      <a:lnTo>
                        <a:pt x="28" y="0"/>
                      </a:lnTo>
                      <a:lnTo>
                        <a:pt x="28" y="1"/>
                      </a:lnTo>
                      <a:lnTo>
                        <a:pt x="27" y="1"/>
                      </a:lnTo>
                      <a:lnTo>
                        <a:pt x="2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0" name="Freeform 828"/>
                <p:cNvSpPr>
                  <a:spLocks/>
                </p:cNvSpPr>
                <p:nvPr/>
              </p:nvSpPr>
              <p:spPr bwMode="auto">
                <a:xfrm>
                  <a:off x="972" y="2137"/>
                  <a:ext cx="38" cy="33"/>
                </a:xfrm>
                <a:custGeom>
                  <a:avLst/>
                  <a:gdLst>
                    <a:gd name="T0" fmla="*/ 2 w 53"/>
                    <a:gd name="T1" fmla="*/ 13 h 47"/>
                    <a:gd name="T2" fmla="*/ 5 w 53"/>
                    <a:gd name="T3" fmla="*/ 13 h 47"/>
                    <a:gd name="T4" fmla="*/ 8 w 53"/>
                    <a:gd name="T5" fmla="*/ 13 h 47"/>
                    <a:gd name="T6" fmla="*/ 11 w 53"/>
                    <a:gd name="T7" fmla="*/ 13 h 47"/>
                    <a:gd name="T8" fmla="*/ 14 w 53"/>
                    <a:gd name="T9" fmla="*/ 13 h 47"/>
                    <a:gd name="T10" fmla="*/ 16 w 53"/>
                    <a:gd name="T11" fmla="*/ 14 h 47"/>
                    <a:gd name="T12" fmla="*/ 17 w 53"/>
                    <a:gd name="T13" fmla="*/ 15 h 47"/>
                    <a:gd name="T14" fmla="*/ 18 w 53"/>
                    <a:gd name="T15" fmla="*/ 15 h 47"/>
                    <a:gd name="T16" fmla="*/ 19 w 53"/>
                    <a:gd name="T17" fmla="*/ 16 h 47"/>
                    <a:gd name="T18" fmla="*/ 19 w 53"/>
                    <a:gd name="T19" fmla="*/ 15 h 47"/>
                    <a:gd name="T20" fmla="*/ 19 w 53"/>
                    <a:gd name="T21" fmla="*/ 14 h 47"/>
                    <a:gd name="T22" fmla="*/ 18 w 53"/>
                    <a:gd name="T23" fmla="*/ 13 h 47"/>
                    <a:gd name="T24" fmla="*/ 16 w 53"/>
                    <a:gd name="T25" fmla="*/ 12 h 47"/>
                    <a:gd name="T26" fmla="*/ 14 w 53"/>
                    <a:gd name="T27" fmla="*/ 10 h 47"/>
                    <a:gd name="T28" fmla="*/ 11 w 53"/>
                    <a:gd name="T29" fmla="*/ 6 h 47"/>
                    <a:gd name="T30" fmla="*/ 6 w 53"/>
                    <a:gd name="T31" fmla="*/ 2 h 47"/>
                    <a:gd name="T32" fmla="*/ 3 w 53"/>
                    <a:gd name="T33" fmla="*/ 1 h 47"/>
                    <a:gd name="T34" fmla="*/ 8 w 53"/>
                    <a:gd name="T35" fmla="*/ 6 h 47"/>
                    <a:gd name="T36" fmla="*/ 11 w 53"/>
                    <a:gd name="T37" fmla="*/ 9 h 47"/>
                    <a:gd name="T38" fmla="*/ 14 w 53"/>
                    <a:gd name="T39" fmla="*/ 13 h 47"/>
                    <a:gd name="T40" fmla="*/ 16 w 53"/>
                    <a:gd name="T41" fmla="*/ 14 h 47"/>
                    <a:gd name="T42" fmla="*/ 18 w 53"/>
                    <a:gd name="T43" fmla="*/ 15 h 47"/>
                    <a:gd name="T44" fmla="*/ 19 w 53"/>
                    <a:gd name="T45" fmla="*/ 15 h 47"/>
                    <a:gd name="T46" fmla="*/ 19 w 53"/>
                    <a:gd name="T47" fmla="*/ 15 h 47"/>
                    <a:gd name="T48" fmla="*/ 19 w 53"/>
                    <a:gd name="T49" fmla="*/ 15 h 47"/>
                    <a:gd name="T50" fmla="*/ 18 w 53"/>
                    <a:gd name="T51" fmla="*/ 14 h 47"/>
                    <a:gd name="T52" fmla="*/ 16 w 53"/>
                    <a:gd name="T53" fmla="*/ 13 h 47"/>
                    <a:gd name="T54" fmla="*/ 15 w 53"/>
                    <a:gd name="T55" fmla="*/ 13 h 47"/>
                    <a:gd name="T56" fmla="*/ 12 w 53"/>
                    <a:gd name="T57" fmla="*/ 12 h 47"/>
                    <a:gd name="T58" fmla="*/ 10 w 53"/>
                    <a:gd name="T59" fmla="*/ 11 h 47"/>
                    <a:gd name="T60" fmla="*/ 7 w 53"/>
                    <a:gd name="T61" fmla="*/ 11 h 47"/>
                    <a:gd name="T62" fmla="*/ 4 w 53"/>
                    <a:gd name="T63" fmla="*/ 11 h 47"/>
                    <a:gd name="T64" fmla="*/ 1 w 53"/>
                    <a:gd name="T65" fmla="*/ 12 h 47"/>
                    <a:gd name="T66" fmla="*/ 0 w 53"/>
                    <a:gd name="T67" fmla="*/ 12 h 47"/>
                    <a:gd name="T68" fmla="*/ 0 w 53"/>
                    <a:gd name="T69" fmla="*/ 13 h 47"/>
                    <a:gd name="T70" fmla="*/ 0 w 53"/>
                    <a:gd name="T71" fmla="*/ 13 h 47"/>
                    <a:gd name="T72" fmla="*/ 0 w 53"/>
                    <a:gd name="T73" fmla="*/ 13 h 47"/>
                    <a:gd name="T74" fmla="*/ 0 w 53"/>
                    <a:gd name="T75" fmla="*/ 13 h 47"/>
                    <a:gd name="T76" fmla="*/ 1 w 53"/>
                    <a:gd name="T77" fmla="*/ 13 h 47"/>
                    <a:gd name="T78" fmla="*/ 1 w 53"/>
                    <a:gd name="T79" fmla="*/ 13 h 47"/>
                    <a:gd name="T80" fmla="*/ 1 w 53"/>
                    <a:gd name="T81" fmla="*/ 13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3" h="47">
                      <a:moveTo>
                        <a:pt x="1" y="38"/>
                      </a:moveTo>
                      <a:lnTo>
                        <a:pt x="6" y="37"/>
                      </a:lnTo>
                      <a:lnTo>
                        <a:pt x="11" y="36"/>
                      </a:lnTo>
                      <a:lnTo>
                        <a:pt x="14" y="36"/>
                      </a:lnTo>
                      <a:lnTo>
                        <a:pt x="19" y="36"/>
                      </a:lnTo>
                      <a:lnTo>
                        <a:pt x="23" y="36"/>
                      </a:lnTo>
                      <a:lnTo>
                        <a:pt x="27" y="37"/>
                      </a:lnTo>
                      <a:lnTo>
                        <a:pt x="30" y="38"/>
                      </a:lnTo>
                      <a:lnTo>
                        <a:pt x="34" y="39"/>
                      </a:lnTo>
                      <a:lnTo>
                        <a:pt x="37" y="39"/>
                      </a:lnTo>
                      <a:lnTo>
                        <a:pt x="39" y="41"/>
                      </a:lnTo>
                      <a:lnTo>
                        <a:pt x="42" y="42"/>
                      </a:lnTo>
                      <a:lnTo>
                        <a:pt x="44" y="43"/>
                      </a:lnTo>
                      <a:lnTo>
                        <a:pt x="46" y="44"/>
                      </a:lnTo>
                      <a:lnTo>
                        <a:pt x="48" y="44"/>
                      </a:lnTo>
                      <a:lnTo>
                        <a:pt x="49" y="45"/>
                      </a:lnTo>
                      <a:lnTo>
                        <a:pt x="51" y="46"/>
                      </a:lnTo>
                      <a:lnTo>
                        <a:pt x="51" y="47"/>
                      </a:lnTo>
                      <a:lnTo>
                        <a:pt x="52" y="47"/>
                      </a:lnTo>
                      <a:lnTo>
                        <a:pt x="53" y="43"/>
                      </a:lnTo>
                      <a:lnTo>
                        <a:pt x="52" y="42"/>
                      </a:lnTo>
                      <a:lnTo>
                        <a:pt x="51" y="41"/>
                      </a:lnTo>
                      <a:lnTo>
                        <a:pt x="49" y="39"/>
                      </a:lnTo>
                      <a:lnTo>
                        <a:pt x="47" y="37"/>
                      </a:lnTo>
                      <a:lnTo>
                        <a:pt x="44" y="34"/>
                      </a:lnTo>
                      <a:lnTo>
                        <a:pt x="41" y="32"/>
                      </a:lnTo>
                      <a:lnTo>
                        <a:pt x="38" y="28"/>
                      </a:lnTo>
                      <a:lnTo>
                        <a:pt x="34" y="24"/>
                      </a:lnTo>
                      <a:lnTo>
                        <a:pt x="29" y="19"/>
                      </a:lnTo>
                      <a:lnTo>
                        <a:pt x="24" y="14"/>
                      </a:lnTo>
                      <a:lnTo>
                        <a:pt x="18" y="6"/>
                      </a:lnTo>
                      <a:lnTo>
                        <a:pt x="12" y="0"/>
                      </a:lnTo>
                      <a:lnTo>
                        <a:pt x="9" y="2"/>
                      </a:lnTo>
                      <a:lnTo>
                        <a:pt x="16" y="10"/>
                      </a:lnTo>
                      <a:lnTo>
                        <a:pt x="22" y="17"/>
                      </a:lnTo>
                      <a:lnTo>
                        <a:pt x="27" y="22"/>
                      </a:lnTo>
                      <a:lnTo>
                        <a:pt x="31" y="27"/>
                      </a:lnTo>
                      <a:lnTo>
                        <a:pt x="36" y="31"/>
                      </a:lnTo>
                      <a:lnTo>
                        <a:pt x="39" y="35"/>
                      </a:lnTo>
                      <a:lnTo>
                        <a:pt x="42" y="38"/>
                      </a:lnTo>
                      <a:lnTo>
                        <a:pt x="45" y="41"/>
                      </a:lnTo>
                      <a:lnTo>
                        <a:pt x="47" y="43"/>
                      </a:lnTo>
                      <a:lnTo>
                        <a:pt x="49" y="44"/>
                      </a:lnTo>
                      <a:lnTo>
                        <a:pt x="50" y="45"/>
                      </a:lnTo>
                      <a:lnTo>
                        <a:pt x="51" y="46"/>
                      </a:lnTo>
                      <a:lnTo>
                        <a:pt x="51" y="47"/>
                      </a:lnTo>
                      <a:lnTo>
                        <a:pt x="53" y="43"/>
                      </a:lnTo>
                      <a:lnTo>
                        <a:pt x="52" y="43"/>
                      </a:lnTo>
                      <a:lnTo>
                        <a:pt x="51" y="42"/>
                      </a:lnTo>
                      <a:lnTo>
                        <a:pt x="49" y="41"/>
                      </a:lnTo>
                      <a:lnTo>
                        <a:pt x="48" y="40"/>
                      </a:lnTo>
                      <a:lnTo>
                        <a:pt x="45" y="39"/>
                      </a:lnTo>
                      <a:lnTo>
                        <a:pt x="43" y="38"/>
                      </a:lnTo>
                      <a:lnTo>
                        <a:pt x="40" y="36"/>
                      </a:lnTo>
                      <a:lnTo>
                        <a:pt x="37" y="36"/>
                      </a:lnTo>
                      <a:lnTo>
                        <a:pt x="34" y="34"/>
                      </a:lnTo>
                      <a:lnTo>
                        <a:pt x="31" y="34"/>
                      </a:lnTo>
                      <a:lnTo>
                        <a:pt x="27" y="33"/>
                      </a:lnTo>
                      <a:lnTo>
                        <a:pt x="23" y="32"/>
                      </a:lnTo>
                      <a:lnTo>
                        <a:pt x="19" y="32"/>
                      </a:lnTo>
                      <a:lnTo>
                        <a:pt x="14" y="32"/>
                      </a:lnTo>
                      <a:lnTo>
                        <a:pt x="10" y="32"/>
                      </a:lnTo>
                      <a:lnTo>
                        <a:pt x="5" y="34"/>
                      </a:lnTo>
                      <a:lnTo>
                        <a:pt x="1" y="34"/>
                      </a:lnTo>
                      <a:lnTo>
                        <a:pt x="0" y="34"/>
                      </a:lnTo>
                      <a:lnTo>
                        <a:pt x="0" y="35"/>
                      </a:lnTo>
                      <a:lnTo>
                        <a:pt x="0" y="36"/>
                      </a:lnTo>
                      <a:lnTo>
                        <a:pt x="0" y="37"/>
                      </a:lnTo>
                      <a:lnTo>
                        <a:pt x="0" y="38"/>
                      </a:lnTo>
                      <a:lnTo>
                        <a:pt x="1" y="38"/>
                      </a:lnTo>
                      <a:lnTo>
                        <a:pt x="1" y="39"/>
                      </a:lnTo>
                      <a:lnTo>
                        <a:pt x="1"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1" name="Freeform 829"/>
                <p:cNvSpPr>
                  <a:spLocks/>
                </p:cNvSpPr>
                <p:nvPr/>
              </p:nvSpPr>
              <p:spPr bwMode="auto">
                <a:xfrm>
                  <a:off x="947" y="2162"/>
                  <a:ext cx="26" cy="56"/>
                </a:xfrm>
                <a:custGeom>
                  <a:avLst/>
                  <a:gdLst>
                    <a:gd name="T0" fmla="*/ 1 w 38"/>
                    <a:gd name="T1" fmla="*/ 28 h 78"/>
                    <a:gd name="T2" fmla="*/ 1 w 38"/>
                    <a:gd name="T3" fmla="*/ 28 h 78"/>
                    <a:gd name="T4" fmla="*/ 2 w 38"/>
                    <a:gd name="T5" fmla="*/ 28 h 78"/>
                    <a:gd name="T6" fmla="*/ 3 w 38"/>
                    <a:gd name="T7" fmla="*/ 28 h 78"/>
                    <a:gd name="T8" fmla="*/ 3 w 38"/>
                    <a:gd name="T9" fmla="*/ 27 h 78"/>
                    <a:gd name="T10" fmla="*/ 4 w 38"/>
                    <a:gd name="T11" fmla="*/ 24 h 78"/>
                    <a:gd name="T12" fmla="*/ 5 w 38"/>
                    <a:gd name="T13" fmla="*/ 23 h 78"/>
                    <a:gd name="T14" fmla="*/ 5 w 38"/>
                    <a:gd name="T15" fmla="*/ 20 h 78"/>
                    <a:gd name="T16" fmla="*/ 5 w 38"/>
                    <a:gd name="T17" fmla="*/ 17 h 78"/>
                    <a:gd name="T18" fmla="*/ 6 w 38"/>
                    <a:gd name="T19" fmla="*/ 15 h 78"/>
                    <a:gd name="T20" fmla="*/ 7 w 38"/>
                    <a:gd name="T21" fmla="*/ 12 h 78"/>
                    <a:gd name="T22" fmla="*/ 8 w 38"/>
                    <a:gd name="T23" fmla="*/ 10 h 78"/>
                    <a:gd name="T24" fmla="*/ 8 w 38"/>
                    <a:gd name="T25" fmla="*/ 7 h 78"/>
                    <a:gd name="T26" fmla="*/ 9 w 38"/>
                    <a:gd name="T27" fmla="*/ 5 h 78"/>
                    <a:gd name="T28" fmla="*/ 10 w 38"/>
                    <a:gd name="T29" fmla="*/ 3 h 78"/>
                    <a:gd name="T30" fmla="*/ 11 w 38"/>
                    <a:gd name="T31" fmla="*/ 2 h 78"/>
                    <a:gd name="T32" fmla="*/ 12 w 38"/>
                    <a:gd name="T33" fmla="*/ 1 h 78"/>
                    <a:gd name="T34" fmla="*/ 11 w 38"/>
                    <a:gd name="T35" fmla="*/ 1 h 78"/>
                    <a:gd name="T36" fmla="*/ 10 w 38"/>
                    <a:gd name="T37" fmla="*/ 1 h 78"/>
                    <a:gd name="T38" fmla="*/ 8 w 38"/>
                    <a:gd name="T39" fmla="*/ 3 h 78"/>
                    <a:gd name="T40" fmla="*/ 8 w 38"/>
                    <a:gd name="T41" fmla="*/ 5 h 78"/>
                    <a:gd name="T42" fmla="*/ 7 w 38"/>
                    <a:gd name="T43" fmla="*/ 8 h 78"/>
                    <a:gd name="T44" fmla="*/ 6 w 38"/>
                    <a:gd name="T45" fmla="*/ 10 h 78"/>
                    <a:gd name="T46" fmla="*/ 5 w 38"/>
                    <a:gd name="T47" fmla="*/ 13 h 78"/>
                    <a:gd name="T48" fmla="*/ 5 w 38"/>
                    <a:gd name="T49" fmla="*/ 16 h 78"/>
                    <a:gd name="T50" fmla="*/ 5 w 38"/>
                    <a:gd name="T51" fmla="*/ 19 h 78"/>
                    <a:gd name="T52" fmla="*/ 3 w 38"/>
                    <a:gd name="T53" fmla="*/ 21 h 78"/>
                    <a:gd name="T54" fmla="*/ 3 w 38"/>
                    <a:gd name="T55" fmla="*/ 23 h 78"/>
                    <a:gd name="T56" fmla="*/ 3 w 38"/>
                    <a:gd name="T57" fmla="*/ 25 h 78"/>
                    <a:gd name="T58" fmla="*/ 2 w 38"/>
                    <a:gd name="T59" fmla="*/ 27 h 78"/>
                    <a:gd name="T60" fmla="*/ 2 w 38"/>
                    <a:gd name="T61" fmla="*/ 27 h 78"/>
                    <a:gd name="T62" fmla="*/ 1 w 38"/>
                    <a:gd name="T63" fmla="*/ 27 h 78"/>
                    <a:gd name="T64" fmla="*/ 1 w 38"/>
                    <a:gd name="T65" fmla="*/ 27 h 78"/>
                    <a:gd name="T66" fmla="*/ 1 w 38"/>
                    <a:gd name="T67" fmla="*/ 27 h 78"/>
                    <a:gd name="T68" fmla="*/ 1 w 38"/>
                    <a:gd name="T69" fmla="*/ 27 h 78"/>
                    <a:gd name="T70" fmla="*/ 1 w 38"/>
                    <a:gd name="T71" fmla="*/ 27 h 78"/>
                    <a:gd name="T72" fmla="*/ 1 w 38"/>
                    <a:gd name="T73" fmla="*/ 27 h 78"/>
                    <a:gd name="T74" fmla="*/ 1 w 38"/>
                    <a:gd name="T75" fmla="*/ 27 h 78"/>
                    <a:gd name="T76" fmla="*/ 0 w 38"/>
                    <a:gd name="T77" fmla="*/ 27 h 78"/>
                    <a:gd name="T78" fmla="*/ 0 w 38"/>
                    <a:gd name="T79" fmla="*/ 27 h 78"/>
                    <a:gd name="T80" fmla="*/ 0 w 38"/>
                    <a:gd name="T81" fmla="*/ 27 h 78"/>
                    <a:gd name="T82" fmla="*/ 1 w 38"/>
                    <a:gd name="T83" fmla="*/ 28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8" h="78">
                      <a:moveTo>
                        <a:pt x="2" y="75"/>
                      </a:moveTo>
                      <a:lnTo>
                        <a:pt x="1" y="75"/>
                      </a:lnTo>
                      <a:lnTo>
                        <a:pt x="2" y="76"/>
                      </a:lnTo>
                      <a:lnTo>
                        <a:pt x="3" y="77"/>
                      </a:lnTo>
                      <a:lnTo>
                        <a:pt x="5" y="78"/>
                      </a:lnTo>
                      <a:lnTo>
                        <a:pt x="7" y="77"/>
                      </a:lnTo>
                      <a:lnTo>
                        <a:pt x="8" y="77"/>
                      </a:lnTo>
                      <a:lnTo>
                        <a:pt x="9" y="75"/>
                      </a:lnTo>
                      <a:lnTo>
                        <a:pt x="10" y="73"/>
                      </a:lnTo>
                      <a:lnTo>
                        <a:pt x="11" y="71"/>
                      </a:lnTo>
                      <a:lnTo>
                        <a:pt x="12" y="69"/>
                      </a:lnTo>
                      <a:lnTo>
                        <a:pt x="13" y="67"/>
                      </a:lnTo>
                      <a:lnTo>
                        <a:pt x="14" y="64"/>
                      </a:lnTo>
                      <a:lnTo>
                        <a:pt x="14" y="61"/>
                      </a:lnTo>
                      <a:lnTo>
                        <a:pt x="15" y="58"/>
                      </a:lnTo>
                      <a:lnTo>
                        <a:pt x="16" y="54"/>
                      </a:lnTo>
                      <a:lnTo>
                        <a:pt x="16" y="51"/>
                      </a:lnTo>
                      <a:lnTo>
                        <a:pt x="18" y="47"/>
                      </a:lnTo>
                      <a:lnTo>
                        <a:pt x="18" y="44"/>
                      </a:lnTo>
                      <a:lnTo>
                        <a:pt x="19" y="40"/>
                      </a:lnTo>
                      <a:lnTo>
                        <a:pt x="20" y="36"/>
                      </a:lnTo>
                      <a:lnTo>
                        <a:pt x="21" y="33"/>
                      </a:lnTo>
                      <a:lnTo>
                        <a:pt x="22" y="29"/>
                      </a:lnTo>
                      <a:lnTo>
                        <a:pt x="23" y="26"/>
                      </a:lnTo>
                      <a:lnTo>
                        <a:pt x="24" y="22"/>
                      </a:lnTo>
                      <a:lnTo>
                        <a:pt x="25" y="19"/>
                      </a:lnTo>
                      <a:lnTo>
                        <a:pt x="26" y="16"/>
                      </a:lnTo>
                      <a:lnTo>
                        <a:pt x="28" y="14"/>
                      </a:lnTo>
                      <a:lnTo>
                        <a:pt x="30" y="11"/>
                      </a:lnTo>
                      <a:lnTo>
                        <a:pt x="31" y="9"/>
                      </a:lnTo>
                      <a:lnTo>
                        <a:pt x="33" y="7"/>
                      </a:lnTo>
                      <a:lnTo>
                        <a:pt x="34" y="6"/>
                      </a:lnTo>
                      <a:lnTo>
                        <a:pt x="36" y="4"/>
                      </a:lnTo>
                      <a:lnTo>
                        <a:pt x="38" y="3"/>
                      </a:lnTo>
                      <a:lnTo>
                        <a:pt x="37" y="0"/>
                      </a:lnTo>
                      <a:lnTo>
                        <a:pt x="35" y="1"/>
                      </a:lnTo>
                      <a:lnTo>
                        <a:pt x="33" y="2"/>
                      </a:lnTo>
                      <a:lnTo>
                        <a:pt x="31" y="4"/>
                      </a:lnTo>
                      <a:lnTo>
                        <a:pt x="29" y="6"/>
                      </a:lnTo>
                      <a:lnTo>
                        <a:pt x="27" y="8"/>
                      </a:lnTo>
                      <a:lnTo>
                        <a:pt x="26" y="11"/>
                      </a:lnTo>
                      <a:lnTo>
                        <a:pt x="24" y="14"/>
                      </a:lnTo>
                      <a:lnTo>
                        <a:pt x="23" y="17"/>
                      </a:lnTo>
                      <a:lnTo>
                        <a:pt x="21" y="21"/>
                      </a:lnTo>
                      <a:lnTo>
                        <a:pt x="20" y="24"/>
                      </a:lnTo>
                      <a:lnTo>
                        <a:pt x="19" y="28"/>
                      </a:lnTo>
                      <a:lnTo>
                        <a:pt x="18" y="31"/>
                      </a:lnTo>
                      <a:lnTo>
                        <a:pt x="17" y="35"/>
                      </a:lnTo>
                      <a:lnTo>
                        <a:pt x="16" y="39"/>
                      </a:lnTo>
                      <a:lnTo>
                        <a:pt x="15" y="43"/>
                      </a:lnTo>
                      <a:lnTo>
                        <a:pt x="14" y="46"/>
                      </a:lnTo>
                      <a:lnTo>
                        <a:pt x="14" y="50"/>
                      </a:lnTo>
                      <a:lnTo>
                        <a:pt x="13" y="53"/>
                      </a:lnTo>
                      <a:lnTo>
                        <a:pt x="12" y="57"/>
                      </a:lnTo>
                      <a:lnTo>
                        <a:pt x="11" y="59"/>
                      </a:lnTo>
                      <a:lnTo>
                        <a:pt x="10" y="63"/>
                      </a:lnTo>
                      <a:lnTo>
                        <a:pt x="10" y="65"/>
                      </a:lnTo>
                      <a:lnTo>
                        <a:pt x="9" y="68"/>
                      </a:lnTo>
                      <a:lnTo>
                        <a:pt x="8" y="70"/>
                      </a:lnTo>
                      <a:lnTo>
                        <a:pt x="8" y="71"/>
                      </a:lnTo>
                      <a:lnTo>
                        <a:pt x="7" y="73"/>
                      </a:lnTo>
                      <a:lnTo>
                        <a:pt x="6" y="73"/>
                      </a:lnTo>
                      <a:lnTo>
                        <a:pt x="6" y="74"/>
                      </a:lnTo>
                      <a:lnTo>
                        <a:pt x="5" y="74"/>
                      </a:lnTo>
                      <a:lnTo>
                        <a:pt x="5" y="73"/>
                      </a:lnTo>
                      <a:lnTo>
                        <a:pt x="4" y="73"/>
                      </a:lnTo>
                      <a:lnTo>
                        <a:pt x="3" y="72"/>
                      </a:lnTo>
                      <a:lnTo>
                        <a:pt x="2" y="71"/>
                      </a:lnTo>
                      <a:lnTo>
                        <a:pt x="3" y="72"/>
                      </a:lnTo>
                      <a:lnTo>
                        <a:pt x="3" y="71"/>
                      </a:lnTo>
                      <a:lnTo>
                        <a:pt x="2" y="71"/>
                      </a:lnTo>
                      <a:lnTo>
                        <a:pt x="1" y="71"/>
                      </a:lnTo>
                      <a:lnTo>
                        <a:pt x="1" y="72"/>
                      </a:lnTo>
                      <a:lnTo>
                        <a:pt x="0" y="72"/>
                      </a:lnTo>
                      <a:lnTo>
                        <a:pt x="0" y="73"/>
                      </a:lnTo>
                      <a:lnTo>
                        <a:pt x="0" y="74"/>
                      </a:lnTo>
                      <a:lnTo>
                        <a:pt x="1" y="75"/>
                      </a:lnTo>
                      <a:lnTo>
                        <a:pt x="2"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2" name="Freeform 830"/>
                <p:cNvSpPr>
                  <a:spLocks/>
                </p:cNvSpPr>
                <p:nvPr/>
              </p:nvSpPr>
              <p:spPr bwMode="auto">
                <a:xfrm>
                  <a:off x="915" y="2212"/>
                  <a:ext cx="34" cy="54"/>
                </a:xfrm>
                <a:custGeom>
                  <a:avLst/>
                  <a:gdLst>
                    <a:gd name="T0" fmla="*/ 1 w 48"/>
                    <a:gd name="T1" fmla="*/ 27 h 76"/>
                    <a:gd name="T2" fmla="*/ 2 w 48"/>
                    <a:gd name="T3" fmla="*/ 26 h 76"/>
                    <a:gd name="T4" fmla="*/ 3 w 48"/>
                    <a:gd name="T5" fmla="*/ 23 h 76"/>
                    <a:gd name="T6" fmla="*/ 4 w 48"/>
                    <a:gd name="T7" fmla="*/ 22 h 76"/>
                    <a:gd name="T8" fmla="*/ 4 w 48"/>
                    <a:gd name="T9" fmla="*/ 20 h 76"/>
                    <a:gd name="T10" fmla="*/ 6 w 48"/>
                    <a:gd name="T11" fmla="*/ 18 h 76"/>
                    <a:gd name="T12" fmla="*/ 6 w 48"/>
                    <a:gd name="T13" fmla="*/ 16 h 76"/>
                    <a:gd name="T14" fmla="*/ 7 w 48"/>
                    <a:gd name="T15" fmla="*/ 13 h 76"/>
                    <a:gd name="T16" fmla="*/ 8 w 48"/>
                    <a:gd name="T17" fmla="*/ 11 h 76"/>
                    <a:gd name="T18" fmla="*/ 9 w 48"/>
                    <a:gd name="T19" fmla="*/ 9 h 76"/>
                    <a:gd name="T20" fmla="*/ 9 w 48"/>
                    <a:gd name="T21" fmla="*/ 7 h 76"/>
                    <a:gd name="T22" fmla="*/ 11 w 48"/>
                    <a:gd name="T23" fmla="*/ 6 h 76"/>
                    <a:gd name="T24" fmla="*/ 11 w 48"/>
                    <a:gd name="T25" fmla="*/ 4 h 76"/>
                    <a:gd name="T26" fmla="*/ 13 w 48"/>
                    <a:gd name="T27" fmla="*/ 3 h 76"/>
                    <a:gd name="T28" fmla="*/ 14 w 48"/>
                    <a:gd name="T29" fmla="*/ 2 h 76"/>
                    <a:gd name="T30" fmla="*/ 15 w 48"/>
                    <a:gd name="T31" fmla="*/ 1 h 76"/>
                    <a:gd name="T32" fmla="*/ 17 w 48"/>
                    <a:gd name="T33" fmla="*/ 1 h 76"/>
                    <a:gd name="T34" fmla="*/ 16 w 48"/>
                    <a:gd name="T35" fmla="*/ 0 h 76"/>
                    <a:gd name="T36" fmla="*/ 14 w 48"/>
                    <a:gd name="T37" fmla="*/ 1 h 76"/>
                    <a:gd name="T38" fmla="*/ 13 w 48"/>
                    <a:gd name="T39" fmla="*/ 1 h 76"/>
                    <a:gd name="T40" fmla="*/ 11 w 48"/>
                    <a:gd name="T41" fmla="*/ 2 h 76"/>
                    <a:gd name="T42" fmla="*/ 11 w 48"/>
                    <a:gd name="T43" fmla="*/ 4 h 76"/>
                    <a:gd name="T44" fmla="*/ 9 w 48"/>
                    <a:gd name="T45" fmla="*/ 6 h 76"/>
                    <a:gd name="T46" fmla="*/ 8 w 48"/>
                    <a:gd name="T47" fmla="*/ 8 h 76"/>
                    <a:gd name="T48" fmla="*/ 7 w 48"/>
                    <a:gd name="T49" fmla="*/ 9 h 76"/>
                    <a:gd name="T50" fmla="*/ 6 w 48"/>
                    <a:gd name="T51" fmla="*/ 11 h 76"/>
                    <a:gd name="T52" fmla="*/ 6 w 48"/>
                    <a:gd name="T53" fmla="*/ 14 h 76"/>
                    <a:gd name="T54" fmla="*/ 5 w 48"/>
                    <a:gd name="T55" fmla="*/ 16 h 76"/>
                    <a:gd name="T56" fmla="*/ 4 w 48"/>
                    <a:gd name="T57" fmla="*/ 18 h 76"/>
                    <a:gd name="T58" fmla="*/ 3 w 48"/>
                    <a:gd name="T59" fmla="*/ 20 h 76"/>
                    <a:gd name="T60" fmla="*/ 3 w 48"/>
                    <a:gd name="T61" fmla="*/ 22 h 76"/>
                    <a:gd name="T62" fmla="*/ 2 w 48"/>
                    <a:gd name="T63" fmla="*/ 23 h 76"/>
                    <a:gd name="T64" fmla="*/ 1 w 48"/>
                    <a:gd name="T65" fmla="*/ 26 h 76"/>
                    <a:gd name="T66" fmla="*/ 1 w 48"/>
                    <a:gd name="T67" fmla="*/ 26 h 76"/>
                    <a:gd name="T68" fmla="*/ 0 w 48"/>
                    <a:gd name="T69" fmla="*/ 26 h 76"/>
                    <a:gd name="T70" fmla="*/ 0 w 48"/>
                    <a:gd name="T71" fmla="*/ 26 h 76"/>
                    <a:gd name="T72" fmla="*/ 0 w 48"/>
                    <a:gd name="T73" fmla="*/ 27 h 76"/>
                    <a:gd name="T74" fmla="*/ 0 w 48"/>
                    <a:gd name="T75" fmla="*/ 27 h 76"/>
                    <a:gd name="T76" fmla="*/ 0 w 48"/>
                    <a:gd name="T77" fmla="*/ 27 h 76"/>
                    <a:gd name="T78" fmla="*/ 1 w 48"/>
                    <a:gd name="T79" fmla="*/ 27 h 76"/>
                    <a:gd name="T80" fmla="*/ 1 w 48"/>
                    <a:gd name="T81" fmla="*/ 27 h 76"/>
                    <a:gd name="T82" fmla="*/ 1 w 48"/>
                    <a:gd name="T83" fmla="*/ 27 h 76"/>
                    <a:gd name="T84" fmla="*/ 1 w 48"/>
                    <a:gd name="T85" fmla="*/ 27 h 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8" h="76">
                      <a:moveTo>
                        <a:pt x="2" y="76"/>
                      </a:moveTo>
                      <a:lnTo>
                        <a:pt x="3" y="75"/>
                      </a:lnTo>
                      <a:lnTo>
                        <a:pt x="4" y="73"/>
                      </a:lnTo>
                      <a:lnTo>
                        <a:pt x="5" y="72"/>
                      </a:lnTo>
                      <a:lnTo>
                        <a:pt x="7" y="69"/>
                      </a:lnTo>
                      <a:lnTo>
                        <a:pt x="9" y="66"/>
                      </a:lnTo>
                      <a:lnTo>
                        <a:pt x="10" y="63"/>
                      </a:lnTo>
                      <a:lnTo>
                        <a:pt x="11" y="61"/>
                      </a:lnTo>
                      <a:lnTo>
                        <a:pt x="12" y="58"/>
                      </a:lnTo>
                      <a:lnTo>
                        <a:pt x="13" y="55"/>
                      </a:lnTo>
                      <a:lnTo>
                        <a:pt x="14" y="52"/>
                      </a:lnTo>
                      <a:lnTo>
                        <a:pt x="15" y="49"/>
                      </a:lnTo>
                      <a:lnTo>
                        <a:pt x="16" y="46"/>
                      </a:lnTo>
                      <a:lnTo>
                        <a:pt x="17" y="43"/>
                      </a:lnTo>
                      <a:lnTo>
                        <a:pt x="19" y="40"/>
                      </a:lnTo>
                      <a:lnTo>
                        <a:pt x="20" y="37"/>
                      </a:lnTo>
                      <a:lnTo>
                        <a:pt x="21" y="34"/>
                      </a:lnTo>
                      <a:lnTo>
                        <a:pt x="22" y="31"/>
                      </a:lnTo>
                      <a:lnTo>
                        <a:pt x="23" y="28"/>
                      </a:lnTo>
                      <a:lnTo>
                        <a:pt x="24" y="25"/>
                      </a:lnTo>
                      <a:lnTo>
                        <a:pt x="25" y="23"/>
                      </a:lnTo>
                      <a:lnTo>
                        <a:pt x="27" y="20"/>
                      </a:lnTo>
                      <a:lnTo>
                        <a:pt x="28" y="18"/>
                      </a:lnTo>
                      <a:lnTo>
                        <a:pt x="29" y="15"/>
                      </a:lnTo>
                      <a:lnTo>
                        <a:pt x="31" y="13"/>
                      </a:lnTo>
                      <a:lnTo>
                        <a:pt x="32" y="11"/>
                      </a:lnTo>
                      <a:lnTo>
                        <a:pt x="34" y="9"/>
                      </a:lnTo>
                      <a:lnTo>
                        <a:pt x="35" y="8"/>
                      </a:lnTo>
                      <a:lnTo>
                        <a:pt x="37" y="7"/>
                      </a:lnTo>
                      <a:lnTo>
                        <a:pt x="39" y="6"/>
                      </a:lnTo>
                      <a:lnTo>
                        <a:pt x="41" y="5"/>
                      </a:lnTo>
                      <a:lnTo>
                        <a:pt x="43" y="4"/>
                      </a:lnTo>
                      <a:lnTo>
                        <a:pt x="45" y="4"/>
                      </a:lnTo>
                      <a:lnTo>
                        <a:pt x="48" y="4"/>
                      </a:lnTo>
                      <a:lnTo>
                        <a:pt x="48" y="1"/>
                      </a:lnTo>
                      <a:lnTo>
                        <a:pt x="45" y="0"/>
                      </a:lnTo>
                      <a:lnTo>
                        <a:pt x="43" y="1"/>
                      </a:lnTo>
                      <a:lnTo>
                        <a:pt x="40" y="1"/>
                      </a:lnTo>
                      <a:lnTo>
                        <a:pt x="38" y="2"/>
                      </a:lnTo>
                      <a:lnTo>
                        <a:pt x="36" y="3"/>
                      </a:lnTo>
                      <a:lnTo>
                        <a:pt x="34" y="4"/>
                      </a:lnTo>
                      <a:lnTo>
                        <a:pt x="32" y="6"/>
                      </a:lnTo>
                      <a:lnTo>
                        <a:pt x="30" y="8"/>
                      </a:lnTo>
                      <a:lnTo>
                        <a:pt x="29" y="11"/>
                      </a:lnTo>
                      <a:lnTo>
                        <a:pt x="27" y="13"/>
                      </a:lnTo>
                      <a:lnTo>
                        <a:pt x="25" y="15"/>
                      </a:lnTo>
                      <a:lnTo>
                        <a:pt x="24" y="18"/>
                      </a:lnTo>
                      <a:lnTo>
                        <a:pt x="23" y="21"/>
                      </a:lnTo>
                      <a:lnTo>
                        <a:pt x="22" y="23"/>
                      </a:lnTo>
                      <a:lnTo>
                        <a:pt x="20" y="26"/>
                      </a:lnTo>
                      <a:lnTo>
                        <a:pt x="19" y="29"/>
                      </a:lnTo>
                      <a:lnTo>
                        <a:pt x="18" y="32"/>
                      </a:lnTo>
                      <a:lnTo>
                        <a:pt x="17" y="35"/>
                      </a:lnTo>
                      <a:lnTo>
                        <a:pt x="16" y="38"/>
                      </a:lnTo>
                      <a:lnTo>
                        <a:pt x="15" y="41"/>
                      </a:lnTo>
                      <a:lnTo>
                        <a:pt x="14" y="45"/>
                      </a:lnTo>
                      <a:lnTo>
                        <a:pt x="12" y="48"/>
                      </a:lnTo>
                      <a:lnTo>
                        <a:pt x="11" y="50"/>
                      </a:lnTo>
                      <a:lnTo>
                        <a:pt x="10" y="53"/>
                      </a:lnTo>
                      <a:lnTo>
                        <a:pt x="9" y="56"/>
                      </a:lnTo>
                      <a:lnTo>
                        <a:pt x="8" y="59"/>
                      </a:lnTo>
                      <a:lnTo>
                        <a:pt x="7" y="62"/>
                      </a:lnTo>
                      <a:lnTo>
                        <a:pt x="5" y="64"/>
                      </a:lnTo>
                      <a:lnTo>
                        <a:pt x="5" y="66"/>
                      </a:lnTo>
                      <a:lnTo>
                        <a:pt x="3" y="69"/>
                      </a:lnTo>
                      <a:lnTo>
                        <a:pt x="2" y="70"/>
                      </a:lnTo>
                      <a:lnTo>
                        <a:pt x="0" y="72"/>
                      </a:lnTo>
                      <a:lnTo>
                        <a:pt x="2" y="72"/>
                      </a:lnTo>
                      <a:lnTo>
                        <a:pt x="0" y="72"/>
                      </a:lnTo>
                      <a:lnTo>
                        <a:pt x="0" y="73"/>
                      </a:lnTo>
                      <a:lnTo>
                        <a:pt x="0" y="74"/>
                      </a:lnTo>
                      <a:lnTo>
                        <a:pt x="0" y="75"/>
                      </a:lnTo>
                      <a:lnTo>
                        <a:pt x="0" y="76"/>
                      </a:lnTo>
                      <a:lnTo>
                        <a:pt x="1" y="76"/>
                      </a:lnTo>
                      <a:lnTo>
                        <a:pt x="2" y="76"/>
                      </a:lnTo>
                      <a:lnTo>
                        <a:pt x="3" y="75"/>
                      </a:lnTo>
                      <a:lnTo>
                        <a:pt x="2"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3" name="Freeform 831"/>
                <p:cNvSpPr>
                  <a:spLocks/>
                </p:cNvSpPr>
                <p:nvPr/>
              </p:nvSpPr>
              <p:spPr bwMode="auto">
                <a:xfrm>
                  <a:off x="889" y="2264"/>
                  <a:ext cx="27" cy="9"/>
                </a:xfrm>
                <a:custGeom>
                  <a:avLst/>
                  <a:gdLst>
                    <a:gd name="T0" fmla="*/ 1 w 39"/>
                    <a:gd name="T1" fmla="*/ 4 h 14"/>
                    <a:gd name="T2" fmla="*/ 1 w 39"/>
                    <a:gd name="T3" fmla="*/ 3 h 14"/>
                    <a:gd name="T4" fmla="*/ 13 w 39"/>
                    <a:gd name="T5" fmla="*/ 1 h 14"/>
                    <a:gd name="T6" fmla="*/ 13 w 39"/>
                    <a:gd name="T7" fmla="*/ 0 h 14"/>
                    <a:gd name="T8" fmla="*/ 1 w 39"/>
                    <a:gd name="T9" fmla="*/ 3 h 14"/>
                    <a:gd name="T10" fmla="*/ 1 w 39"/>
                    <a:gd name="T11" fmla="*/ 3 h 14"/>
                    <a:gd name="T12" fmla="*/ 1 w 39"/>
                    <a:gd name="T13" fmla="*/ 3 h 14"/>
                    <a:gd name="T14" fmla="*/ 1 w 39"/>
                    <a:gd name="T15" fmla="*/ 3 h 14"/>
                    <a:gd name="T16" fmla="*/ 0 w 39"/>
                    <a:gd name="T17" fmla="*/ 3 h 14"/>
                    <a:gd name="T18" fmla="*/ 0 w 39"/>
                    <a:gd name="T19" fmla="*/ 3 h 14"/>
                    <a:gd name="T20" fmla="*/ 0 w 39"/>
                    <a:gd name="T21" fmla="*/ 3 h 14"/>
                    <a:gd name="T22" fmla="*/ 0 w 39"/>
                    <a:gd name="T23" fmla="*/ 3 h 14"/>
                    <a:gd name="T24" fmla="*/ 0 w 39"/>
                    <a:gd name="T25" fmla="*/ 3 h 14"/>
                    <a:gd name="T26" fmla="*/ 0 w 39"/>
                    <a:gd name="T27" fmla="*/ 3 h 14"/>
                    <a:gd name="T28" fmla="*/ 0 w 39"/>
                    <a:gd name="T29" fmla="*/ 3 h 14"/>
                    <a:gd name="T30" fmla="*/ 0 w 39"/>
                    <a:gd name="T31" fmla="*/ 3 h 14"/>
                    <a:gd name="T32" fmla="*/ 0 w 39"/>
                    <a:gd name="T33" fmla="*/ 3 h 14"/>
                    <a:gd name="T34" fmla="*/ 0 w 39"/>
                    <a:gd name="T35" fmla="*/ 3 h 14"/>
                    <a:gd name="T36" fmla="*/ 0 w 39"/>
                    <a:gd name="T37" fmla="*/ 3 h 14"/>
                    <a:gd name="T38" fmla="*/ 0 w 39"/>
                    <a:gd name="T39" fmla="*/ 3 h 14"/>
                    <a:gd name="T40" fmla="*/ 1 w 39"/>
                    <a:gd name="T41" fmla="*/ 3 h 14"/>
                    <a:gd name="T42" fmla="*/ 1 w 39"/>
                    <a:gd name="T43" fmla="*/ 3 h 14"/>
                    <a:gd name="T44" fmla="*/ 1 w 39"/>
                    <a:gd name="T45" fmla="*/ 4 h 14"/>
                    <a:gd name="T46" fmla="*/ 1 w 39"/>
                    <a:gd name="T47" fmla="*/ 3 h 14"/>
                    <a:gd name="T48" fmla="*/ 1 w 39"/>
                    <a:gd name="T49" fmla="*/ 4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 h="14">
                      <a:moveTo>
                        <a:pt x="1" y="14"/>
                      </a:moveTo>
                      <a:lnTo>
                        <a:pt x="1" y="13"/>
                      </a:lnTo>
                      <a:lnTo>
                        <a:pt x="39" y="4"/>
                      </a:lnTo>
                      <a:lnTo>
                        <a:pt x="39" y="0"/>
                      </a:lnTo>
                      <a:lnTo>
                        <a:pt x="1" y="10"/>
                      </a:lnTo>
                      <a:lnTo>
                        <a:pt x="0" y="10"/>
                      </a:lnTo>
                      <a:lnTo>
                        <a:pt x="0" y="12"/>
                      </a:lnTo>
                      <a:lnTo>
                        <a:pt x="0" y="13"/>
                      </a:lnTo>
                      <a:lnTo>
                        <a:pt x="1" y="13"/>
                      </a:lnTo>
                      <a:lnTo>
                        <a:pt x="1" y="14"/>
                      </a:lnTo>
                      <a:lnTo>
                        <a:pt x="1" y="13"/>
                      </a:lnTo>
                      <a:lnTo>
                        <a:pt x="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4" name="Freeform 832"/>
                <p:cNvSpPr>
                  <a:spLocks/>
                </p:cNvSpPr>
                <p:nvPr/>
              </p:nvSpPr>
              <p:spPr bwMode="auto">
                <a:xfrm>
                  <a:off x="868" y="2271"/>
                  <a:ext cx="21" cy="21"/>
                </a:xfrm>
                <a:custGeom>
                  <a:avLst/>
                  <a:gdLst>
                    <a:gd name="T0" fmla="*/ 1 w 30"/>
                    <a:gd name="T1" fmla="*/ 11 h 30"/>
                    <a:gd name="T2" fmla="*/ 1 w 30"/>
                    <a:gd name="T3" fmla="*/ 11 h 30"/>
                    <a:gd name="T4" fmla="*/ 2 w 30"/>
                    <a:gd name="T5" fmla="*/ 11 h 30"/>
                    <a:gd name="T6" fmla="*/ 3 w 30"/>
                    <a:gd name="T7" fmla="*/ 10 h 30"/>
                    <a:gd name="T8" fmla="*/ 3 w 30"/>
                    <a:gd name="T9" fmla="*/ 9 h 30"/>
                    <a:gd name="T10" fmla="*/ 4 w 30"/>
                    <a:gd name="T11" fmla="*/ 9 h 30"/>
                    <a:gd name="T12" fmla="*/ 4 w 30"/>
                    <a:gd name="T13" fmla="*/ 8 h 30"/>
                    <a:gd name="T14" fmla="*/ 6 w 30"/>
                    <a:gd name="T15" fmla="*/ 7 h 30"/>
                    <a:gd name="T16" fmla="*/ 6 w 30"/>
                    <a:gd name="T17" fmla="*/ 6 h 30"/>
                    <a:gd name="T18" fmla="*/ 6 w 30"/>
                    <a:gd name="T19" fmla="*/ 5 h 30"/>
                    <a:gd name="T20" fmla="*/ 7 w 30"/>
                    <a:gd name="T21" fmla="*/ 4 h 30"/>
                    <a:gd name="T22" fmla="*/ 8 w 30"/>
                    <a:gd name="T23" fmla="*/ 4 h 30"/>
                    <a:gd name="T24" fmla="*/ 8 w 30"/>
                    <a:gd name="T25" fmla="*/ 3 h 30"/>
                    <a:gd name="T26" fmla="*/ 9 w 30"/>
                    <a:gd name="T27" fmla="*/ 2 h 30"/>
                    <a:gd name="T28" fmla="*/ 10 w 30"/>
                    <a:gd name="T29" fmla="*/ 1 h 30"/>
                    <a:gd name="T30" fmla="*/ 10 w 30"/>
                    <a:gd name="T31" fmla="*/ 1 h 30"/>
                    <a:gd name="T32" fmla="*/ 11 w 30"/>
                    <a:gd name="T33" fmla="*/ 0 h 30"/>
                    <a:gd name="T34" fmla="*/ 9 w 30"/>
                    <a:gd name="T35" fmla="*/ 0 h 30"/>
                    <a:gd name="T36" fmla="*/ 9 w 30"/>
                    <a:gd name="T37" fmla="*/ 1 h 30"/>
                    <a:gd name="T38" fmla="*/ 8 w 30"/>
                    <a:gd name="T39" fmla="*/ 1 h 30"/>
                    <a:gd name="T40" fmla="*/ 8 w 30"/>
                    <a:gd name="T41" fmla="*/ 2 h 30"/>
                    <a:gd name="T42" fmla="*/ 6 w 30"/>
                    <a:gd name="T43" fmla="*/ 3 h 30"/>
                    <a:gd name="T44" fmla="*/ 6 w 30"/>
                    <a:gd name="T45" fmla="*/ 4 h 30"/>
                    <a:gd name="T46" fmla="*/ 6 w 30"/>
                    <a:gd name="T47" fmla="*/ 4 h 30"/>
                    <a:gd name="T48" fmla="*/ 4 w 30"/>
                    <a:gd name="T49" fmla="*/ 6 h 30"/>
                    <a:gd name="T50" fmla="*/ 4 w 30"/>
                    <a:gd name="T51" fmla="*/ 6 h 30"/>
                    <a:gd name="T52" fmla="*/ 3 w 30"/>
                    <a:gd name="T53" fmla="*/ 8 h 30"/>
                    <a:gd name="T54" fmla="*/ 3 w 30"/>
                    <a:gd name="T55" fmla="*/ 8 h 30"/>
                    <a:gd name="T56" fmla="*/ 3 w 30"/>
                    <a:gd name="T57" fmla="*/ 9 h 30"/>
                    <a:gd name="T58" fmla="*/ 2 w 30"/>
                    <a:gd name="T59" fmla="*/ 9 h 30"/>
                    <a:gd name="T60" fmla="*/ 1 w 30"/>
                    <a:gd name="T61" fmla="*/ 9 h 30"/>
                    <a:gd name="T62" fmla="*/ 1 w 30"/>
                    <a:gd name="T63" fmla="*/ 9 h 30"/>
                    <a:gd name="T64" fmla="*/ 1 w 30"/>
                    <a:gd name="T65" fmla="*/ 9 h 30"/>
                    <a:gd name="T66" fmla="*/ 1 w 30"/>
                    <a:gd name="T67" fmla="*/ 9 h 30"/>
                    <a:gd name="T68" fmla="*/ 1 w 30"/>
                    <a:gd name="T69" fmla="*/ 9 h 30"/>
                    <a:gd name="T70" fmla="*/ 1 w 30"/>
                    <a:gd name="T71" fmla="*/ 9 h 30"/>
                    <a:gd name="T72" fmla="*/ 1 w 30"/>
                    <a:gd name="T73" fmla="*/ 9 h 30"/>
                    <a:gd name="T74" fmla="*/ 1 w 30"/>
                    <a:gd name="T75" fmla="*/ 9 h 30"/>
                    <a:gd name="T76" fmla="*/ 0 w 30"/>
                    <a:gd name="T77" fmla="*/ 10 h 30"/>
                    <a:gd name="T78" fmla="*/ 1 w 30"/>
                    <a:gd name="T79" fmla="*/ 10 h 30"/>
                    <a:gd name="T80" fmla="*/ 1 w 30"/>
                    <a:gd name="T81" fmla="*/ 10 h 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0" h="30">
                      <a:moveTo>
                        <a:pt x="1" y="29"/>
                      </a:moveTo>
                      <a:lnTo>
                        <a:pt x="2" y="30"/>
                      </a:lnTo>
                      <a:lnTo>
                        <a:pt x="3" y="30"/>
                      </a:lnTo>
                      <a:lnTo>
                        <a:pt x="4" y="30"/>
                      </a:lnTo>
                      <a:lnTo>
                        <a:pt x="5" y="30"/>
                      </a:lnTo>
                      <a:lnTo>
                        <a:pt x="6" y="30"/>
                      </a:lnTo>
                      <a:lnTo>
                        <a:pt x="7" y="30"/>
                      </a:lnTo>
                      <a:lnTo>
                        <a:pt x="8" y="29"/>
                      </a:lnTo>
                      <a:lnTo>
                        <a:pt x="9" y="29"/>
                      </a:lnTo>
                      <a:lnTo>
                        <a:pt x="9" y="27"/>
                      </a:lnTo>
                      <a:lnTo>
                        <a:pt x="10" y="27"/>
                      </a:lnTo>
                      <a:lnTo>
                        <a:pt x="11" y="25"/>
                      </a:lnTo>
                      <a:lnTo>
                        <a:pt x="12" y="24"/>
                      </a:lnTo>
                      <a:lnTo>
                        <a:pt x="12" y="23"/>
                      </a:lnTo>
                      <a:lnTo>
                        <a:pt x="14" y="22"/>
                      </a:lnTo>
                      <a:lnTo>
                        <a:pt x="15" y="20"/>
                      </a:lnTo>
                      <a:lnTo>
                        <a:pt x="15" y="18"/>
                      </a:lnTo>
                      <a:lnTo>
                        <a:pt x="17" y="17"/>
                      </a:lnTo>
                      <a:lnTo>
                        <a:pt x="17" y="16"/>
                      </a:lnTo>
                      <a:lnTo>
                        <a:pt x="18" y="14"/>
                      </a:lnTo>
                      <a:lnTo>
                        <a:pt x="19" y="13"/>
                      </a:lnTo>
                      <a:lnTo>
                        <a:pt x="20" y="12"/>
                      </a:lnTo>
                      <a:lnTo>
                        <a:pt x="22" y="11"/>
                      </a:lnTo>
                      <a:lnTo>
                        <a:pt x="22" y="10"/>
                      </a:lnTo>
                      <a:lnTo>
                        <a:pt x="23" y="8"/>
                      </a:lnTo>
                      <a:lnTo>
                        <a:pt x="24" y="7"/>
                      </a:lnTo>
                      <a:lnTo>
                        <a:pt x="25" y="6"/>
                      </a:lnTo>
                      <a:lnTo>
                        <a:pt x="26" y="6"/>
                      </a:lnTo>
                      <a:lnTo>
                        <a:pt x="27" y="5"/>
                      </a:lnTo>
                      <a:lnTo>
                        <a:pt x="28" y="4"/>
                      </a:lnTo>
                      <a:lnTo>
                        <a:pt x="29" y="4"/>
                      </a:lnTo>
                      <a:lnTo>
                        <a:pt x="30" y="4"/>
                      </a:lnTo>
                      <a:lnTo>
                        <a:pt x="30" y="0"/>
                      </a:lnTo>
                      <a:lnTo>
                        <a:pt x="29" y="0"/>
                      </a:lnTo>
                      <a:lnTo>
                        <a:pt x="27" y="0"/>
                      </a:lnTo>
                      <a:lnTo>
                        <a:pt x="26" y="0"/>
                      </a:lnTo>
                      <a:lnTo>
                        <a:pt x="25" y="2"/>
                      </a:lnTo>
                      <a:lnTo>
                        <a:pt x="24" y="2"/>
                      </a:lnTo>
                      <a:lnTo>
                        <a:pt x="23" y="3"/>
                      </a:lnTo>
                      <a:lnTo>
                        <a:pt x="22" y="4"/>
                      </a:lnTo>
                      <a:lnTo>
                        <a:pt x="21" y="5"/>
                      </a:lnTo>
                      <a:lnTo>
                        <a:pt x="20" y="7"/>
                      </a:lnTo>
                      <a:lnTo>
                        <a:pt x="19" y="8"/>
                      </a:lnTo>
                      <a:lnTo>
                        <a:pt x="18" y="9"/>
                      </a:lnTo>
                      <a:lnTo>
                        <a:pt x="17" y="10"/>
                      </a:lnTo>
                      <a:lnTo>
                        <a:pt x="16" y="12"/>
                      </a:lnTo>
                      <a:lnTo>
                        <a:pt x="15" y="13"/>
                      </a:lnTo>
                      <a:lnTo>
                        <a:pt x="14" y="15"/>
                      </a:lnTo>
                      <a:lnTo>
                        <a:pt x="13" y="16"/>
                      </a:lnTo>
                      <a:lnTo>
                        <a:pt x="12" y="18"/>
                      </a:lnTo>
                      <a:lnTo>
                        <a:pt x="10" y="20"/>
                      </a:lnTo>
                      <a:lnTo>
                        <a:pt x="9" y="22"/>
                      </a:lnTo>
                      <a:lnTo>
                        <a:pt x="8" y="24"/>
                      </a:lnTo>
                      <a:lnTo>
                        <a:pt x="7" y="25"/>
                      </a:lnTo>
                      <a:lnTo>
                        <a:pt x="6" y="26"/>
                      </a:lnTo>
                      <a:lnTo>
                        <a:pt x="5" y="26"/>
                      </a:lnTo>
                      <a:lnTo>
                        <a:pt x="5" y="27"/>
                      </a:lnTo>
                      <a:lnTo>
                        <a:pt x="4" y="27"/>
                      </a:lnTo>
                      <a:lnTo>
                        <a:pt x="4" y="26"/>
                      </a:lnTo>
                      <a:lnTo>
                        <a:pt x="3" y="26"/>
                      </a:lnTo>
                      <a:lnTo>
                        <a:pt x="3" y="25"/>
                      </a:lnTo>
                      <a:lnTo>
                        <a:pt x="2" y="25"/>
                      </a:lnTo>
                      <a:lnTo>
                        <a:pt x="2" y="26"/>
                      </a:lnTo>
                      <a:lnTo>
                        <a:pt x="1" y="26"/>
                      </a:lnTo>
                      <a:lnTo>
                        <a:pt x="1" y="27"/>
                      </a:lnTo>
                      <a:lnTo>
                        <a:pt x="0" y="27"/>
                      </a:lnTo>
                      <a:lnTo>
                        <a:pt x="0" y="28"/>
                      </a:lnTo>
                      <a:lnTo>
                        <a:pt x="1" y="28"/>
                      </a:lnTo>
                      <a:lnTo>
                        <a:pt x="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5" name="Freeform 833"/>
                <p:cNvSpPr>
                  <a:spLocks/>
                </p:cNvSpPr>
                <p:nvPr/>
              </p:nvSpPr>
              <p:spPr bwMode="auto">
                <a:xfrm>
                  <a:off x="836" y="2258"/>
                  <a:ext cx="36" cy="34"/>
                </a:xfrm>
                <a:custGeom>
                  <a:avLst/>
                  <a:gdLst>
                    <a:gd name="T0" fmla="*/ 1 w 50"/>
                    <a:gd name="T1" fmla="*/ 4 h 49"/>
                    <a:gd name="T2" fmla="*/ 3 w 50"/>
                    <a:gd name="T3" fmla="*/ 3 h 49"/>
                    <a:gd name="T4" fmla="*/ 4 w 50"/>
                    <a:gd name="T5" fmla="*/ 2 h 49"/>
                    <a:gd name="T6" fmla="*/ 4 w 50"/>
                    <a:gd name="T7" fmla="*/ 1 h 49"/>
                    <a:gd name="T8" fmla="*/ 6 w 50"/>
                    <a:gd name="T9" fmla="*/ 1 h 49"/>
                    <a:gd name="T10" fmla="*/ 6 w 50"/>
                    <a:gd name="T11" fmla="*/ 1 h 49"/>
                    <a:gd name="T12" fmla="*/ 7 w 50"/>
                    <a:gd name="T13" fmla="*/ 2 h 49"/>
                    <a:gd name="T14" fmla="*/ 8 w 50"/>
                    <a:gd name="T15" fmla="*/ 3 h 49"/>
                    <a:gd name="T16" fmla="*/ 9 w 50"/>
                    <a:gd name="T17" fmla="*/ 4 h 49"/>
                    <a:gd name="T18" fmla="*/ 10 w 50"/>
                    <a:gd name="T19" fmla="*/ 5 h 49"/>
                    <a:gd name="T20" fmla="*/ 11 w 50"/>
                    <a:gd name="T21" fmla="*/ 6 h 49"/>
                    <a:gd name="T22" fmla="*/ 12 w 50"/>
                    <a:gd name="T23" fmla="*/ 8 h 49"/>
                    <a:gd name="T24" fmla="*/ 12 w 50"/>
                    <a:gd name="T25" fmla="*/ 10 h 49"/>
                    <a:gd name="T26" fmla="*/ 14 w 50"/>
                    <a:gd name="T27" fmla="*/ 12 h 49"/>
                    <a:gd name="T28" fmla="*/ 16 w 50"/>
                    <a:gd name="T29" fmla="*/ 13 h 49"/>
                    <a:gd name="T30" fmla="*/ 17 w 50"/>
                    <a:gd name="T31" fmla="*/ 15 h 49"/>
                    <a:gd name="T32" fmla="*/ 19 w 50"/>
                    <a:gd name="T33" fmla="*/ 15 h 49"/>
                    <a:gd name="T34" fmla="*/ 17 w 50"/>
                    <a:gd name="T35" fmla="*/ 13 h 49"/>
                    <a:gd name="T36" fmla="*/ 16 w 50"/>
                    <a:gd name="T37" fmla="*/ 12 h 49"/>
                    <a:gd name="T38" fmla="*/ 14 w 50"/>
                    <a:gd name="T39" fmla="*/ 10 h 49"/>
                    <a:gd name="T40" fmla="*/ 13 w 50"/>
                    <a:gd name="T41" fmla="*/ 8 h 49"/>
                    <a:gd name="T42" fmla="*/ 12 w 50"/>
                    <a:gd name="T43" fmla="*/ 6 h 49"/>
                    <a:gd name="T44" fmla="*/ 11 w 50"/>
                    <a:gd name="T45" fmla="*/ 5 h 49"/>
                    <a:gd name="T46" fmla="*/ 10 w 50"/>
                    <a:gd name="T47" fmla="*/ 4 h 49"/>
                    <a:gd name="T48" fmla="*/ 9 w 50"/>
                    <a:gd name="T49" fmla="*/ 2 h 49"/>
                    <a:gd name="T50" fmla="*/ 9 w 50"/>
                    <a:gd name="T51" fmla="*/ 1 h 49"/>
                    <a:gd name="T52" fmla="*/ 7 w 50"/>
                    <a:gd name="T53" fmla="*/ 1 h 49"/>
                    <a:gd name="T54" fmla="*/ 6 w 50"/>
                    <a:gd name="T55" fmla="*/ 0 h 49"/>
                    <a:gd name="T56" fmla="*/ 4 w 50"/>
                    <a:gd name="T57" fmla="*/ 0 h 49"/>
                    <a:gd name="T58" fmla="*/ 4 w 50"/>
                    <a:gd name="T59" fmla="*/ 1 h 49"/>
                    <a:gd name="T60" fmla="*/ 3 w 50"/>
                    <a:gd name="T61" fmla="*/ 1 h 49"/>
                    <a:gd name="T62" fmla="*/ 1 w 50"/>
                    <a:gd name="T63" fmla="*/ 2 h 49"/>
                    <a:gd name="T64" fmla="*/ 0 w 50"/>
                    <a:gd name="T65" fmla="*/ 3 h 49"/>
                    <a:gd name="T66" fmla="*/ 0 w 50"/>
                    <a:gd name="T67" fmla="*/ 4 h 49"/>
                    <a:gd name="T68" fmla="*/ 0 w 50"/>
                    <a:gd name="T69" fmla="*/ 4 h 49"/>
                    <a:gd name="T70" fmla="*/ 0 w 50"/>
                    <a:gd name="T71" fmla="*/ 4 h 49"/>
                    <a:gd name="T72" fmla="*/ 1 w 50"/>
                    <a:gd name="T73" fmla="*/ 5 h 49"/>
                    <a:gd name="T74" fmla="*/ 1 w 50"/>
                    <a:gd name="T75" fmla="*/ 5 h 49"/>
                    <a:gd name="T76" fmla="*/ 1 w 50"/>
                    <a:gd name="T77" fmla="*/ 5 h 49"/>
                    <a:gd name="T78" fmla="*/ 1 w 50"/>
                    <a:gd name="T79" fmla="*/ 4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0" h="49">
                      <a:moveTo>
                        <a:pt x="3" y="13"/>
                      </a:moveTo>
                      <a:lnTo>
                        <a:pt x="4" y="11"/>
                      </a:lnTo>
                      <a:lnTo>
                        <a:pt x="6" y="9"/>
                      </a:lnTo>
                      <a:lnTo>
                        <a:pt x="8" y="8"/>
                      </a:lnTo>
                      <a:lnTo>
                        <a:pt x="9" y="7"/>
                      </a:lnTo>
                      <a:lnTo>
                        <a:pt x="10" y="6"/>
                      </a:lnTo>
                      <a:lnTo>
                        <a:pt x="11" y="5"/>
                      </a:lnTo>
                      <a:lnTo>
                        <a:pt x="13" y="5"/>
                      </a:lnTo>
                      <a:lnTo>
                        <a:pt x="15" y="5"/>
                      </a:lnTo>
                      <a:lnTo>
                        <a:pt x="16" y="5"/>
                      </a:lnTo>
                      <a:lnTo>
                        <a:pt x="17" y="5"/>
                      </a:lnTo>
                      <a:lnTo>
                        <a:pt x="18" y="6"/>
                      </a:lnTo>
                      <a:lnTo>
                        <a:pt x="19" y="7"/>
                      </a:lnTo>
                      <a:lnTo>
                        <a:pt x="20" y="8"/>
                      </a:lnTo>
                      <a:lnTo>
                        <a:pt x="21" y="9"/>
                      </a:lnTo>
                      <a:lnTo>
                        <a:pt x="22" y="10"/>
                      </a:lnTo>
                      <a:lnTo>
                        <a:pt x="24" y="12"/>
                      </a:lnTo>
                      <a:lnTo>
                        <a:pt x="25" y="14"/>
                      </a:lnTo>
                      <a:lnTo>
                        <a:pt x="26" y="15"/>
                      </a:lnTo>
                      <a:lnTo>
                        <a:pt x="27" y="17"/>
                      </a:lnTo>
                      <a:lnTo>
                        <a:pt x="29" y="19"/>
                      </a:lnTo>
                      <a:lnTo>
                        <a:pt x="30" y="21"/>
                      </a:lnTo>
                      <a:lnTo>
                        <a:pt x="31" y="24"/>
                      </a:lnTo>
                      <a:lnTo>
                        <a:pt x="33" y="26"/>
                      </a:lnTo>
                      <a:lnTo>
                        <a:pt x="34" y="29"/>
                      </a:lnTo>
                      <a:lnTo>
                        <a:pt x="36" y="32"/>
                      </a:lnTo>
                      <a:lnTo>
                        <a:pt x="37" y="34"/>
                      </a:lnTo>
                      <a:lnTo>
                        <a:pt x="39" y="37"/>
                      </a:lnTo>
                      <a:lnTo>
                        <a:pt x="41" y="40"/>
                      </a:lnTo>
                      <a:lnTo>
                        <a:pt x="43" y="43"/>
                      </a:lnTo>
                      <a:lnTo>
                        <a:pt x="45" y="46"/>
                      </a:lnTo>
                      <a:lnTo>
                        <a:pt x="47" y="49"/>
                      </a:lnTo>
                      <a:lnTo>
                        <a:pt x="50" y="46"/>
                      </a:lnTo>
                      <a:lnTo>
                        <a:pt x="47" y="43"/>
                      </a:lnTo>
                      <a:lnTo>
                        <a:pt x="45" y="40"/>
                      </a:lnTo>
                      <a:lnTo>
                        <a:pt x="43" y="37"/>
                      </a:lnTo>
                      <a:lnTo>
                        <a:pt x="41" y="34"/>
                      </a:lnTo>
                      <a:lnTo>
                        <a:pt x="40" y="32"/>
                      </a:lnTo>
                      <a:lnTo>
                        <a:pt x="38" y="29"/>
                      </a:lnTo>
                      <a:lnTo>
                        <a:pt x="37" y="26"/>
                      </a:lnTo>
                      <a:lnTo>
                        <a:pt x="35" y="24"/>
                      </a:lnTo>
                      <a:lnTo>
                        <a:pt x="34" y="21"/>
                      </a:lnTo>
                      <a:lnTo>
                        <a:pt x="32" y="19"/>
                      </a:lnTo>
                      <a:lnTo>
                        <a:pt x="31" y="17"/>
                      </a:lnTo>
                      <a:lnTo>
                        <a:pt x="29" y="15"/>
                      </a:lnTo>
                      <a:lnTo>
                        <a:pt x="28" y="13"/>
                      </a:lnTo>
                      <a:lnTo>
                        <a:pt x="27" y="11"/>
                      </a:lnTo>
                      <a:lnTo>
                        <a:pt x="26" y="9"/>
                      </a:lnTo>
                      <a:lnTo>
                        <a:pt x="24" y="7"/>
                      </a:lnTo>
                      <a:lnTo>
                        <a:pt x="23" y="6"/>
                      </a:lnTo>
                      <a:lnTo>
                        <a:pt x="22" y="5"/>
                      </a:lnTo>
                      <a:lnTo>
                        <a:pt x="21" y="3"/>
                      </a:lnTo>
                      <a:lnTo>
                        <a:pt x="19" y="2"/>
                      </a:lnTo>
                      <a:lnTo>
                        <a:pt x="18" y="2"/>
                      </a:lnTo>
                      <a:lnTo>
                        <a:pt x="16" y="0"/>
                      </a:lnTo>
                      <a:lnTo>
                        <a:pt x="15" y="0"/>
                      </a:lnTo>
                      <a:lnTo>
                        <a:pt x="13" y="0"/>
                      </a:lnTo>
                      <a:lnTo>
                        <a:pt x="12" y="0"/>
                      </a:lnTo>
                      <a:lnTo>
                        <a:pt x="10" y="1"/>
                      </a:lnTo>
                      <a:lnTo>
                        <a:pt x="9" y="2"/>
                      </a:lnTo>
                      <a:lnTo>
                        <a:pt x="7" y="3"/>
                      </a:lnTo>
                      <a:lnTo>
                        <a:pt x="6" y="5"/>
                      </a:lnTo>
                      <a:lnTo>
                        <a:pt x="4" y="6"/>
                      </a:lnTo>
                      <a:lnTo>
                        <a:pt x="2" y="8"/>
                      </a:lnTo>
                      <a:lnTo>
                        <a:pt x="0" y="10"/>
                      </a:lnTo>
                      <a:lnTo>
                        <a:pt x="0" y="11"/>
                      </a:lnTo>
                      <a:lnTo>
                        <a:pt x="0" y="12"/>
                      </a:lnTo>
                      <a:lnTo>
                        <a:pt x="0" y="13"/>
                      </a:lnTo>
                      <a:lnTo>
                        <a:pt x="1" y="14"/>
                      </a:lnTo>
                      <a:lnTo>
                        <a:pt x="2" y="14"/>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6" name="Freeform 834"/>
                <p:cNvSpPr>
                  <a:spLocks/>
                </p:cNvSpPr>
                <p:nvPr/>
              </p:nvSpPr>
              <p:spPr bwMode="auto">
                <a:xfrm>
                  <a:off x="810" y="2264"/>
                  <a:ext cx="28" cy="38"/>
                </a:xfrm>
                <a:custGeom>
                  <a:avLst/>
                  <a:gdLst>
                    <a:gd name="T0" fmla="*/ 1 w 41"/>
                    <a:gd name="T1" fmla="*/ 19 h 53"/>
                    <a:gd name="T2" fmla="*/ 1 w 41"/>
                    <a:gd name="T3" fmla="*/ 19 h 53"/>
                    <a:gd name="T4" fmla="*/ 13 w 41"/>
                    <a:gd name="T5" fmla="*/ 1 h 53"/>
                    <a:gd name="T6" fmla="*/ 12 w 41"/>
                    <a:gd name="T7" fmla="*/ 0 h 53"/>
                    <a:gd name="T8" fmla="*/ 1 w 41"/>
                    <a:gd name="T9" fmla="*/ 18 h 53"/>
                    <a:gd name="T10" fmla="*/ 1 w 41"/>
                    <a:gd name="T11" fmla="*/ 18 h 53"/>
                    <a:gd name="T12" fmla="*/ 1 w 41"/>
                    <a:gd name="T13" fmla="*/ 18 h 53"/>
                    <a:gd name="T14" fmla="*/ 0 w 41"/>
                    <a:gd name="T15" fmla="*/ 18 h 53"/>
                    <a:gd name="T16" fmla="*/ 0 w 41"/>
                    <a:gd name="T17" fmla="*/ 19 h 53"/>
                    <a:gd name="T18" fmla="*/ 0 w 41"/>
                    <a:gd name="T19" fmla="*/ 19 h 53"/>
                    <a:gd name="T20" fmla="*/ 0 w 41"/>
                    <a:gd name="T21" fmla="*/ 19 h 53"/>
                    <a:gd name="T22" fmla="*/ 0 w 41"/>
                    <a:gd name="T23" fmla="*/ 19 h 53"/>
                    <a:gd name="T24" fmla="*/ 0 w 41"/>
                    <a:gd name="T25" fmla="*/ 19 h 53"/>
                    <a:gd name="T26" fmla="*/ 1 w 41"/>
                    <a:gd name="T27" fmla="*/ 19 h 53"/>
                    <a:gd name="T28" fmla="*/ 1 w 41"/>
                    <a:gd name="T29" fmla="*/ 19 h 53"/>
                    <a:gd name="T30" fmla="*/ 1 w 41"/>
                    <a:gd name="T31" fmla="*/ 19 h 53"/>
                    <a:gd name="T32" fmla="*/ 1 w 41"/>
                    <a:gd name="T33" fmla="*/ 19 h 53"/>
                    <a:gd name="T34" fmla="*/ 1 w 41"/>
                    <a:gd name="T35" fmla="*/ 19 h 53"/>
                    <a:gd name="T36" fmla="*/ 1 w 41"/>
                    <a:gd name="T37" fmla="*/ 19 h 53"/>
                    <a:gd name="T38" fmla="*/ 1 w 41"/>
                    <a:gd name="T39" fmla="*/ 19 h 53"/>
                    <a:gd name="T40" fmla="*/ 1 w 41"/>
                    <a:gd name="T41" fmla="*/ 19 h 53"/>
                    <a:gd name="T42" fmla="*/ 1 w 41"/>
                    <a:gd name="T43" fmla="*/ 19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53">
                      <a:moveTo>
                        <a:pt x="1" y="52"/>
                      </a:moveTo>
                      <a:lnTo>
                        <a:pt x="3" y="52"/>
                      </a:lnTo>
                      <a:lnTo>
                        <a:pt x="41" y="3"/>
                      </a:lnTo>
                      <a:lnTo>
                        <a:pt x="39" y="0"/>
                      </a:lnTo>
                      <a:lnTo>
                        <a:pt x="1" y="49"/>
                      </a:lnTo>
                      <a:lnTo>
                        <a:pt x="3" y="49"/>
                      </a:lnTo>
                      <a:lnTo>
                        <a:pt x="1" y="49"/>
                      </a:lnTo>
                      <a:lnTo>
                        <a:pt x="0" y="49"/>
                      </a:lnTo>
                      <a:lnTo>
                        <a:pt x="0" y="50"/>
                      </a:lnTo>
                      <a:lnTo>
                        <a:pt x="0" y="51"/>
                      </a:lnTo>
                      <a:lnTo>
                        <a:pt x="1" y="52"/>
                      </a:lnTo>
                      <a:lnTo>
                        <a:pt x="2" y="52"/>
                      </a:lnTo>
                      <a:lnTo>
                        <a:pt x="2" y="53"/>
                      </a:lnTo>
                      <a:lnTo>
                        <a:pt x="3" y="52"/>
                      </a:lnTo>
                      <a:lnTo>
                        <a:pt x="1"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 name="Freeform 835"/>
                <p:cNvSpPr>
                  <a:spLocks/>
                </p:cNvSpPr>
                <p:nvPr/>
              </p:nvSpPr>
              <p:spPr bwMode="auto">
                <a:xfrm>
                  <a:off x="790" y="2238"/>
                  <a:ext cx="29" cy="63"/>
                </a:xfrm>
                <a:custGeom>
                  <a:avLst/>
                  <a:gdLst>
                    <a:gd name="T0" fmla="*/ 14 w 41"/>
                    <a:gd name="T1" fmla="*/ 0 h 88"/>
                    <a:gd name="T2" fmla="*/ 11 w 41"/>
                    <a:gd name="T3" fmla="*/ 4 h 88"/>
                    <a:gd name="T4" fmla="*/ 8 w 41"/>
                    <a:gd name="T5" fmla="*/ 7 h 88"/>
                    <a:gd name="T6" fmla="*/ 6 w 41"/>
                    <a:gd name="T7" fmla="*/ 10 h 88"/>
                    <a:gd name="T8" fmla="*/ 4 w 41"/>
                    <a:gd name="T9" fmla="*/ 11 h 88"/>
                    <a:gd name="T10" fmla="*/ 2 w 41"/>
                    <a:gd name="T11" fmla="*/ 14 h 88"/>
                    <a:gd name="T12" fmla="*/ 1 w 41"/>
                    <a:gd name="T13" fmla="*/ 15 h 88"/>
                    <a:gd name="T14" fmla="*/ 1 w 41"/>
                    <a:gd name="T15" fmla="*/ 16 h 88"/>
                    <a:gd name="T16" fmla="*/ 0 w 41"/>
                    <a:gd name="T17" fmla="*/ 18 h 88"/>
                    <a:gd name="T18" fmla="*/ 0 w 41"/>
                    <a:gd name="T19" fmla="*/ 19 h 88"/>
                    <a:gd name="T20" fmla="*/ 1 w 41"/>
                    <a:gd name="T21" fmla="*/ 21 h 88"/>
                    <a:gd name="T22" fmla="*/ 1 w 41"/>
                    <a:gd name="T23" fmla="*/ 22 h 88"/>
                    <a:gd name="T24" fmla="*/ 3 w 41"/>
                    <a:gd name="T25" fmla="*/ 24 h 88"/>
                    <a:gd name="T26" fmla="*/ 4 w 41"/>
                    <a:gd name="T27" fmla="*/ 25 h 88"/>
                    <a:gd name="T28" fmla="*/ 6 w 41"/>
                    <a:gd name="T29" fmla="*/ 27 h 88"/>
                    <a:gd name="T30" fmla="*/ 8 w 41"/>
                    <a:gd name="T31" fmla="*/ 30 h 88"/>
                    <a:gd name="T32" fmla="*/ 11 w 41"/>
                    <a:gd name="T33" fmla="*/ 32 h 88"/>
                    <a:gd name="T34" fmla="*/ 10 w 41"/>
                    <a:gd name="T35" fmla="*/ 30 h 88"/>
                    <a:gd name="T36" fmla="*/ 8 w 41"/>
                    <a:gd name="T37" fmla="*/ 27 h 88"/>
                    <a:gd name="T38" fmla="*/ 6 w 41"/>
                    <a:gd name="T39" fmla="*/ 25 h 88"/>
                    <a:gd name="T40" fmla="*/ 4 w 41"/>
                    <a:gd name="T41" fmla="*/ 23 h 88"/>
                    <a:gd name="T42" fmla="*/ 3 w 41"/>
                    <a:gd name="T43" fmla="*/ 21 h 88"/>
                    <a:gd name="T44" fmla="*/ 2 w 41"/>
                    <a:gd name="T45" fmla="*/ 21 h 88"/>
                    <a:gd name="T46" fmla="*/ 1 w 41"/>
                    <a:gd name="T47" fmla="*/ 19 h 88"/>
                    <a:gd name="T48" fmla="*/ 1 w 41"/>
                    <a:gd name="T49" fmla="*/ 19 h 88"/>
                    <a:gd name="T50" fmla="*/ 1 w 41"/>
                    <a:gd name="T51" fmla="*/ 17 h 88"/>
                    <a:gd name="T52" fmla="*/ 2 w 41"/>
                    <a:gd name="T53" fmla="*/ 16 h 88"/>
                    <a:gd name="T54" fmla="*/ 3 w 41"/>
                    <a:gd name="T55" fmla="*/ 15 h 88"/>
                    <a:gd name="T56" fmla="*/ 4 w 41"/>
                    <a:gd name="T57" fmla="*/ 14 h 88"/>
                    <a:gd name="T58" fmla="*/ 6 w 41"/>
                    <a:gd name="T59" fmla="*/ 11 h 88"/>
                    <a:gd name="T60" fmla="*/ 8 w 41"/>
                    <a:gd name="T61" fmla="*/ 9 h 88"/>
                    <a:gd name="T62" fmla="*/ 10 w 41"/>
                    <a:gd name="T63" fmla="*/ 6 h 88"/>
                    <a:gd name="T64" fmla="*/ 13 w 41"/>
                    <a:gd name="T65" fmla="*/ 3 h 88"/>
                    <a:gd name="T66" fmla="*/ 14 w 41"/>
                    <a:gd name="T67" fmla="*/ 1 h 88"/>
                    <a:gd name="T68" fmla="*/ 15 w 41"/>
                    <a:gd name="T69" fmla="*/ 1 h 88"/>
                    <a:gd name="T70" fmla="*/ 15 w 41"/>
                    <a:gd name="T71" fmla="*/ 1 h 88"/>
                    <a:gd name="T72" fmla="*/ 15 w 41"/>
                    <a:gd name="T73" fmla="*/ 1 h 88"/>
                    <a:gd name="T74" fmla="*/ 15 w 41"/>
                    <a:gd name="T75" fmla="*/ 1 h 88"/>
                    <a:gd name="T76" fmla="*/ 14 w 41"/>
                    <a:gd name="T77" fmla="*/ 0 h 88"/>
                    <a:gd name="T78" fmla="*/ 14 w 41"/>
                    <a:gd name="T79" fmla="*/ 0 h 88"/>
                    <a:gd name="T80" fmla="*/ 14 w 41"/>
                    <a:gd name="T81" fmla="*/ 0 h 88"/>
                    <a:gd name="T82" fmla="*/ 14 w 41"/>
                    <a:gd name="T83" fmla="*/ 0 h 88"/>
                    <a:gd name="T84" fmla="*/ 14 w 41"/>
                    <a:gd name="T85" fmla="*/ 0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1" h="88">
                      <a:moveTo>
                        <a:pt x="40" y="0"/>
                      </a:moveTo>
                      <a:lnTo>
                        <a:pt x="39" y="0"/>
                      </a:lnTo>
                      <a:lnTo>
                        <a:pt x="34" y="5"/>
                      </a:lnTo>
                      <a:lnTo>
                        <a:pt x="30" y="10"/>
                      </a:lnTo>
                      <a:lnTo>
                        <a:pt x="25" y="14"/>
                      </a:lnTo>
                      <a:lnTo>
                        <a:pt x="22" y="19"/>
                      </a:lnTo>
                      <a:lnTo>
                        <a:pt x="19" y="22"/>
                      </a:lnTo>
                      <a:lnTo>
                        <a:pt x="16" y="26"/>
                      </a:lnTo>
                      <a:lnTo>
                        <a:pt x="13" y="29"/>
                      </a:lnTo>
                      <a:lnTo>
                        <a:pt x="10" y="31"/>
                      </a:lnTo>
                      <a:lnTo>
                        <a:pt x="8" y="34"/>
                      </a:lnTo>
                      <a:lnTo>
                        <a:pt x="6" y="36"/>
                      </a:lnTo>
                      <a:lnTo>
                        <a:pt x="5" y="39"/>
                      </a:lnTo>
                      <a:lnTo>
                        <a:pt x="3" y="41"/>
                      </a:lnTo>
                      <a:lnTo>
                        <a:pt x="2" y="43"/>
                      </a:lnTo>
                      <a:lnTo>
                        <a:pt x="1" y="45"/>
                      </a:lnTo>
                      <a:lnTo>
                        <a:pt x="0" y="47"/>
                      </a:lnTo>
                      <a:lnTo>
                        <a:pt x="0" y="49"/>
                      </a:lnTo>
                      <a:lnTo>
                        <a:pt x="0" y="51"/>
                      </a:lnTo>
                      <a:lnTo>
                        <a:pt x="0" y="53"/>
                      </a:lnTo>
                      <a:lnTo>
                        <a:pt x="1" y="54"/>
                      </a:lnTo>
                      <a:lnTo>
                        <a:pt x="2" y="56"/>
                      </a:lnTo>
                      <a:lnTo>
                        <a:pt x="3" y="58"/>
                      </a:lnTo>
                      <a:lnTo>
                        <a:pt x="4" y="60"/>
                      </a:lnTo>
                      <a:lnTo>
                        <a:pt x="5" y="62"/>
                      </a:lnTo>
                      <a:lnTo>
                        <a:pt x="7" y="64"/>
                      </a:lnTo>
                      <a:lnTo>
                        <a:pt x="9" y="66"/>
                      </a:lnTo>
                      <a:lnTo>
                        <a:pt x="12" y="69"/>
                      </a:lnTo>
                      <a:lnTo>
                        <a:pt x="14" y="71"/>
                      </a:lnTo>
                      <a:lnTo>
                        <a:pt x="17" y="74"/>
                      </a:lnTo>
                      <a:lnTo>
                        <a:pt x="20" y="77"/>
                      </a:lnTo>
                      <a:lnTo>
                        <a:pt x="22" y="81"/>
                      </a:lnTo>
                      <a:lnTo>
                        <a:pt x="25" y="84"/>
                      </a:lnTo>
                      <a:lnTo>
                        <a:pt x="29" y="88"/>
                      </a:lnTo>
                      <a:lnTo>
                        <a:pt x="31" y="85"/>
                      </a:lnTo>
                      <a:lnTo>
                        <a:pt x="28" y="81"/>
                      </a:lnTo>
                      <a:lnTo>
                        <a:pt x="24" y="77"/>
                      </a:lnTo>
                      <a:lnTo>
                        <a:pt x="21" y="74"/>
                      </a:lnTo>
                      <a:lnTo>
                        <a:pt x="18" y="71"/>
                      </a:lnTo>
                      <a:lnTo>
                        <a:pt x="16" y="68"/>
                      </a:lnTo>
                      <a:lnTo>
                        <a:pt x="13" y="66"/>
                      </a:lnTo>
                      <a:lnTo>
                        <a:pt x="12" y="63"/>
                      </a:lnTo>
                      <a:lnTo>
                        <a:pt x="9" y="61"/>
                      </a:lnTo>
                      <a:lnTo>
                        <a:pt x="8" y="59"/>
                      </a:lnTo>
                      <a:lnTo>
                        <a:pt x="7" y="58"/>
                      </a:lnTo>
                      <a:lnTo>
                        <a:pt x="5" y="56"/>
                      </a:lnTo>
                      <a:lnTo>
                        <a:pt x="4" y="54"/>
                      </a:lnTo>
                      <a:lnTo>
                        <a:pt x="3" y="53"/>
                      </a:lnTo>
                      <a:lnTo>
                        <a:pt x="3" y="51"/>
                      </a:lnTo>
                      <a:lnTo>
                        <a:pt x="3" y="49"/>
                      </a:lnTo>
                      <a:lnTo>
                        <a:pt x="3" y="48"/>
                      </a:lnTo>
                      <a:lnTo>
                        <a:pt x="4" y="46"/>
                      </a:lnTo>
                      <a:lnTo>
                        <a:pt x="5" y="45"/>
                      </a:lnTo>
                      <a:lnTo>
                        <a:pt x="5" y="43"/>
                      </a:lnTo>
                      <a:lnTo>
                        <a:pt x="7" y="42"/>
                      </a:lnTo>
                      <a:lnTo>
                        <a:pt x="8" y="39"/>
                      </a:lnTo>
                      <a:lnTo>
                        <a:pt x="10" y="37"/>
                      </a:lnTo>
                      <a:lnTo>
                        <a:pt x="13" y="35"/>
                      </a:lnTo>
                      <a:lnTo>
                        <a:pt x="15" y="32"/>
                      </a:lnTo>
                      <a:lnTo>
                        <a:pt x="18" y="29"/>
                      </a:lnTo>
                      <a:lnTo>
                        <a:pt x="21" y="25"/>
                      </a:lnTo>
                      <a:lnTo>
                        <a:pt x="24" y="22"/>
                      </a:lnTo>
                      <a:lnTo>
                        <a:pt x="28" y="17"/>
                      </a:lnTo>
                      <a:lnTo>
                        <a:pt x="32" y="13"/>
                      </a:lnTo>
                      <a:lnTo>
                        <a:pt x="36" y="9"/>
                      </a:lnTo>
                      <a:lnTo>
                        <a:pt x="41" y="4"/>
                      </a:lnTo>
                      <a:lnTo>
                        <a:pt x="39" y="4"/>
                      </a:lnTo>
                      <a:lnTo>
                        <a:pt x="41" y="4"/>
                      </a:lnTo>
                      <a:lnTo>
                        <a:pt x="41" y="3"/>
                      </a:lnTo>
                      <a:lnTo>
                        <a:pt x="41" y="2"/>
                      </a:lnTo>
                      <a:lnTo>
                        <a:pt x="41" y="1"/>
                      </a:lnTo>
                      <a:lnTo>
                        <a:pt x="41" y="0"/>
                      </a:lnTo>
                      <a:lnTo>
                        <a:pt x="40" y="0"/>
                      </a:lnTo>
                      <a:lnTo>
                        <a:pt x="39" y="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 name="Freeform 836"/>
                <p:cNvSpPr>
                  <a:spLocks/>
                </p:cNvSpPr>
                <p:nvPr/>
              </p:nvSpPr>
              <p:spPr bwMode="auto">
                <a:xfrm>
                  <a:off x="819" y="2238"/>
                  <a:ext cx="47" cy="12"/>
                </a:xfrm>
                <a:custGeom>
                  <a:avLst/>
                  <a:gdLst>
                    <a:gd name="T0" fmla="*/ 22 w 68"/>
                    <a:gd name="T1" fmla="*/ 3 h 17"/>
                    <a:gd name="T2" fmla="*/ 19 w 68"/>
                    <a:gd name="T3" fmla="*/ 3 h 17"/>
                    <a:gd name="T4" fmla="*/ 18 w 68"/>
                    <a:gd name="T5" fmla="*/ 4 h 17"/>
                    <a:gd name="T6" fmla="*/ 17 w 68"/>
                    <a:gd name="T7" fmla="*/ 4 h 17"/>
                    <a:gd name="T8" fmla="*/ 15 w 68"/>
                    <a:gd name="T9" fmla="*/ 4 h 17"/>
                    <a:gd name="T10" fmla="*/ 14 w 68"/>
                    <a:gd name="T11" fmla="*/ 4 h 17"/>
                    <a:gd name="T12" fmla="*/ 13 w 68"/>
                    <a:gd name="T13" fmla="*/ 4 h 17"/>
                    <a:gd name="T14" fmla="*/ 12 w 68"/>
                    <a:gd name="T15" fmla="*/ 4 h 17"/>
                    <a:gd name="T16" fmla="*/ 10 w 68"/>
                    <a:gd name="T17" fmla="*/ 4 h 17"/>
                    <a:gd name="T18" fmla="*/ 10 w 68"/>
                    <a:gd name="T19" fmla="*/ 4 h 17"/>
                    <a:gd name="T20" fmla="*/ 8 w 68"/>
                    <a:gd name="T21" fmla="*/ 4 h 17"/>
                    <a:gd name="T22" fmla="*/ 7 w 68"/>
                    <a:gd name="T23" fmla="*/ 4 h 17"/>
                    <a:gd name="T24" fmla="*/ 6 w 68"/>
                    <a:gd name="T25" fmla="*/ 4 h 17"/>
                    <a:gd name="T26" fmla="*/ 5 w 68"/>
                    <a:gd name="T27" fmla="*/ 3 h 17"/>
                    <a:gd name="T28" fmla="*/ 4 w 68"/>
                    <a:gd name="T29" fmla="*/ 2 h 17"/>
                    <a:gd name="T30" fmla="*/ 2 w 68"/>
                    <a:gd name="T31" fmla="*/ 1 h 17"/>
                    <a:gd name="T32" fmla="*/ 1 w 68"/>
                    <a:gd name="T33" fmla="*/ 0 h 17"/>
                    <a:gd name="T34" fmla="*/ 1 w 68"/>
                    <a:gd name="T35" fmla="*/ 2 h 17"/>
                    <a:gd name="T36" fmla="*/ 3 w 68"/>
                    <a:gd name="T37" fmla="*/ 3 h 17"/>
                    <a:gd name="T38" fmla="*/ 4 w 68"/>
                    <a:gd name="T39" fmla="*/ 4 h 17"/>
                    <a:gd name="T40" fmla="*/ 6 w 68"/>
                    <a:gd name="T41" fmla="*/ 4 h 17"/>
                    <a:gd name="T42" fmla="*/ 7 w 68"/>
                    <a:gd name="T43" fmla="*/ 5 h 17"/>
                    <a:gd name="T44" fmla="*/ 8 w 68"/>
                    <a:gd name="T45" fmla="*/ 6 h 17"/>
                    <a:gd name="T46" fmla="*/ 9 w 68"/>
                    <a:gd name="T47" fmla="*/ 6 h 17"/>
                    <a:gd name="T48" fmla="*/ 10 w 68"/>
                    <a:gd name="T49" fmla="*/ 6 h 17"/>
                    <a:gd name="T50" fmla="*/ 12 w 68"/>
                    <a:gd name="T51" fmla="*/ 6 h 17"/>
                    <a:gd name="T52" fmla="*/ 12 w 68"/>
                    <a:gd name="T53" fmla="*/ 6 h 17"/>
                    <a:gd name="T54" fmla="*/ 13 w 68"/>
                    <a:gd name="T55" fmla="*/ 6 h 17"/>
                    <a:gd name="T56" fmla="*/ 15 w 68"/>
                    <a:gd name="T57" fmla="*/ 6 h 17"/>
                    <a:gd name="T58" fmla="*/ 16 w 68"/>
                    <a:gd name="T59" fmla="*/ 6 h 17"/>
                    <a:gd name="T60" fmla="*/ 18 w 68"/>
                    <a:gd name="T61" fmla="*/ 5 h 17"/>
                    <a:gd name="T62" fmla="*/ 19 w 68"/>
                    <a:gd name="T63" fmla="*/ 4 h 17"/>
                    <a:gd name="T64" fmla="*/ 21 w 68"/>
                    <a:gd name="T65" fmla="*/ 4 h 17"/>
                    <a:gd name="T66" fmla="*/ 22 w 68"/>
                    <a:gd name="T67" fmla="*/ 3 h 17"/>
                    <a:gd name="T68" fmla="*/ 22 w 68"/>
                    <a:gd name="T69" fmla="*/ 4 h 17"/>
                    <a:gd name="T70" fmla="*/ 22 w 68"/>
                    <a:gd name="T71" fmla="*/ 4 h 17"/>
                    <a:gd name="T72" fmla="*/ 22 w 68"/>
                    <a:gd name="T73" fmla="*/ 4 h 17"/>
                    <a:gd name="T74" fmla="*/ 22 w 68"/>
                    <a:gd name="T75" fmla="*/ 3 h 17"/>
                    <a:gd name="T76" fmla="*/ 22 w 68"/>
                    <a:gd name="T77" fmla="*/ 3 h 17"/>
                    <a:gd name="T78" fmla="*/ 22 w 68"/>
                    <a:gd name="T79" fmla="*/ 3 h 17"/>
                    <a:gd name="T80" fmla="*/ 22 w 68"/>
                    <a:gd name="T81" fmla="*/ 3 h 17"/>
                    <a:gd name="T82" fmla="*/ 22 w 68"/>
                    <a:gd name="T83" fmla="*/ 3 h 17"/>
                    <a:gd name="T84" fmla="*/ 22 w 68"/>
                    <a:gd name="T85" fmla="*/ 3 h 17"/>
                    <a:gd name="T86" fmla="*/ 22 w 68"/>
                    <a:gd name="T87" fmla="*/ 3 h 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17">
                      <a:moveTo>
                        <a:pt x="67" y="11"/>
                      </a:moveTo>
                      <a:lnTo>
                        <a:pt x="66" y="7"/>
                      </a:lnTo>
                      <a:lnTo>
                        <a:pt x="63" y="8"/>
                      </a:lnTo>
                      <a:lnTo>
                        <a:pt x="60" y="8"/>
                      </a:lnTo>
                      <a:lnTo>
                        <a:pt x="57" y="9"/>
                      </a:lnTo>
                      <a:lnTo>
                        <a:pt x="55" y="10"/>
                      </a:lnTo>
                      <a:lnTo>
                        <a:pt x="52" y="10"/>
                      </a:lnTo>
                      <a:lnTo>
                        <a:pt x="50" y="11"/>
                      </a:lnTo>
                      <a:lnTo>
                        <a:pt x="48" y="11"/>
                      </a:lnTo>
                      <a:lnTo>
                        <a:pt x="46" y="12"/>
                      </a:lnTo>
                      <a:lnTo>
                        <a:pt x="44" y="12"/>
                      </a:lnTo>
                      <a:lnTo>
                        <a:pt x="42" y="12"/>
                      </a:lnTo>
                      <a:lnTo>
                        <a:pt x="40" y="12"/>
                      </a:lnTo>
                      <a:lnTo>
                        <a:pt x="39" y="13"/>
                      </a:lnTo>
                      <a:lnTo>
                        <a:pt x="37" y="13"/>
                      </a:lnTo>
                      <a:lnTo>
                        <a:pt x="35" y="13"/>
                      </a:lnTo>
                      <a:lnTo>
                        <a:pt x="34" y="13"/>
                      </a:lnTo>
                      <a:lnTo>
                        <a:pt x="32" y="13"/>
                      </a:lnTo>
                      <a:lnTo>
                        <a:pt x="30" y="13"/>
                      </a:lnTo>
                      <a:lnTo>
                        <a:pt x="29" y="13"/>
                      </a:lnTo>
                      <a:lnTo>
                        <a:pt x="27" y="12"/>
                      </a:lnTo>
                      <a:lnTo>
                        <a:pt x="25" y="12"/>
                      </a:lnTo>
                      <a:lnTo>
                        <a:pt x="24" y="12"/>
                      </a:lnTo>
                      <a:lnTo>
                        <a:pt x="22" y="11"/>
                      </a:lnTo>
                      <a:lnTo>
                        <a:pt x="21" y="10"/>
                      </a:lnTo>
                      <a:lnTo>
                        <a:pt x="19" y="10"/>
                      </a:lnTo>
                      <a:lnTo>
                        <a:pt x="17" y="9"/>
                      </a:lnTo>
                      <a:lnTo>
                        <a:pt x="15" y="8"/>
                      </a:lnTo>
                      <a:lnTo>
                        <a:pt x="13" y="7"/>
                      </a:lnTo>
                      <a:lnTo>
                        <a:pt x="11" y="6"/>
                      </a:lnTo>
                      <a:lnTo>
                        <a:pt x="9" y="4"/>
                      </a:lnTo>
                      <a:lnTo>
                        <a:pt x="6" y="3"/>
                      </a:lnTo>
                      <a:lnTo>
                        <a:pt x="4" y="2"/>
                      </a:lnTo>
                      <a:lnTo>
                        <a:pt x="1" y="0"/>
                      </a:lnTo>
                      <a:lnTo>
                        <a:pt x="0" y="4"/>
                      </a:lnTo>
                      <a:lnTo>
                        <a:pt x="2" y="5"/>
                      </a:lnTo>
                      <a:lnTo>
                        <a:pt x="5" y="7"/>
                      </a:lnTo>
                      <a:lnTo>
                        <a:pt x="8" y="8"/>
                      </a:lnTo>
                      <a:lnTo>
                        <a:pt x="10" y="9"/>
                      </a:lnTo>
                      <a:lnTo>
                        <a:pt x="12" y="10"/>
                      </a:lnTo>
                      <a:lnTo>
                        <a:pt x="14" y="12"/>
                      </a:lnTo>
                      <a:lnTo>
                        <a:pt x="16" y="12"/>
                      </a:lnTo>
                      <a:lnTo>
                        <a:pt x="18" y="13"/>
                      </a:lnTo>
                      <a:lnTo>
                        <a:pt x="20" y="14"/>
                      </a:lnTo>
                      <a:lnTo>
                        <a:pt x="22" y="15"/>
                      </a:lnTo>
                      <a:lnTo>
                        <a:pt x="24" y="15"/>
                      </a:lnTo>
                      <a:lnTo>
                        <a:pt x="25" y="16"/>
                      </a:lnTo>
                      <a:lnTo>
                        <a:pt x="27" y="17"/>
                      </a:lnTo>
                      <a:lnTo>
                        <a:pt x="29" y="17"/>
                      </a:lnTo>
                      <a:lnTo>
                        <a:pt x="30" y="17"/>
                      </a:lnTo>
                      <a:lnTo>
                        <a:pt x="32" y="17"/>
                      </a:lnTo>
                      <a:lnTo>
                        <a:pt x="34" y="17"/>
                      </a:lnTo>
                      <a:lnTo>
                        <a:pt x="35" y="17"/>
                      </a:lnTo>
                      <a:lnTo>
                        <a:pt x="37" y="17"/>
                      </a:lnTo>
                      <a:lnTo>
                        <a:pt x="39" y="17"/>
                      </a:lnTo>
                      <a:lnTo>
                        <a:pt x="40" y="17"/>
                      </a:lnTo>
                      <a:lnTo>
                        <a:pt x="42" y="17"/>
                      </a:lnTo>
                      <a:lnTo>
                        <a:pt x="44" y="16"/>
                      </a:lnTo>
                      <a:lnTo>
                        <a:pt x="46" y="16"/>
                      </a:lnTo>
                      <a:lnTo>
                        <a:pt x="48" y="15"/>
                      </a:lnTo>
                      <a:lnTo>
                        <a:pt x="51" y="14"/>
                      </a:lnTo>
                      <a:lnTo>
                        <a:pt x="53" y="14"/>
                      </a:lnTo>
                      <a:lnTo>
                        <a:pt x="55" y="14"/>
                      </a:lnTo>
                      <a:lnTo>
                        <a:pt x="58" y="13"/>
                      </a:lnTo>
                      <a:lnTo>
                        <a:pt x="61" y="12"/>
                      </a:lnTo>
                      <a:lnTo>
                        <a:pt x="64" y="11"/>
                      </a:lnTo>
                      <a:lnTo>
                        <a:pt x="67" y="10"/>
                      </a:lnTo>
                      <a:lnTo>
                        <a:pt x="67" y="7"/>
                      </a:lnTo>
                      <a:lnTo>
                        <a:pt x="67" y="10"/>
                      </a:lnTo>
                      <a:lnTo>
                        <a:pt x="68" y="10"/>
                      </a:lnTo>
                      <a:lnTo>
                        <a:pt x="68" y="9"/>
                      </a:lnTo>
                      <a:lnTo>
                        <a:pt x="68" y="8"/>
                      </a:lnTo>
                      <a:lnTo>
                        <a:pt x="67" y="7"/>
                      </a:lnTo>
                      <a:lnTo>
                        <a:pt x="67" y="6"/>
                      </a:lnTo>
                      <a:lnTo>
                        <a:pt x="66" y="7"/>
                      </a:lnTo>
                      <a:lnTo>
                        <a:pt x="6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9" name="Freeform 837"/>
                <p:cNvSpPr>
                  <a:spLocks/>
                </p:cNvSpPr>
                <p:nvPr/>
              </p:nvSpPr>
              <p:spPr bwMode="auto">
                <a:xfrm>
                  <a:off x="829" y="2230"/>
                  <a:ext cx="35" cy="17"/>
                </a:xfrm>
                <a:custGeom>
                  <a:avLst/>
                  <a:gdLst>
                    <a:gd name="T0" fmla="*/ 0 w 51"/>
                    <a:gd name="T1" fmla="*/ 1 h 23"/>
                    <a:gd name="T2" fmla="*/ 0 w 51"/>
                    <a:gd name="T3" fmla="*/ 2 h 23"/>
                    <a:gd name="T4" fmla="*/ 1 w 51"/>
                    <a:gd name="T5" fmla="*/ 4 h 23"/>
                    <a:gd name="T6" fmla="*/ 1 w 51"/>
                    <a:gd name="T7" fmla="*/ 5 h 23"/>
                    <a:gd name="T8" fmla="*/ 1 w 51"/>
                    <a:gd name="T9" fmla="*/ 5 h 23"/>
                    <a:gd name="T10" fmla="*/ 2 w 51"/>
                    <a:gd name="T11" fmla="*/ 7 h 23"/>
                    <a:gd name="T12" fmla="*/ 3 w 51"/>
                    <a:gd name="T13" fmla="*/ 7 h 23"/>
                    <a:gd name="T14" fmla="*/ 5 w 51"/>
                    <a:gd name="T15" fmla="*/ 7 h 23"/>
                    <a:gd name="T16" fmla="*/ 5 w 51"/>
                    <a:gd name="T17" fmla="*/ 7 h 23"/>
                    <a:gd name="T18" fmla="*/ 8 w 51"/>
                    <a:gd name="T19" fmla="*/ 8 h 23"/>
                    <a:gd name="T20" fmla="*/ 9 w 51"/>
                    <a:gd name="T21" fmla="*/ 9 h 23"/>
                    <a:gd name="T22" fmla="*/ 10 w 51"/>
                    <a:gd name="T23" fmla="*/ 9 h 23"/>
                    <a:gd name="T24" fmla="*/ 12 w 51"/>
                    <a:gd name="T25" fmla="*/ 9 h 23"/>
                    <a:gd name="T26" fmla="*/ 13 w 51"/>
                    <a:gd name="T27" fmla="*/ 9 h 23"/>
                    <a:gd name="T28" fmla="*/ 14 w 51"/>
                    <a:gd name="T29" fmla="*/ 9 h 23"/>
                    <a:gd name="T30" fmla="*/ 16 w 51"/>
                    <a:gd name="T31" fmla="*/ 9 h 23"/>
                    <a:gd name="T32" fmla="*/ 16 w 51"/>
                    <a:gd name="T33" fmla="*/ 7 h 23"/>
                    <a:gd name="T34" fmla="*/ 15 w 51"/>
                    <a:gd name="T35" fmla="*/ 7 h 23"/>
                    <a:gd name="T36" fmla="*/ 14 w 51"/>
                    <a:gd name="T37" fmla="*/ 7 h 23"/>
                    <a:gd name="T38" fmla="*/ 12 w 51"/>
                    <a:gd name="T39" fmla="*/ 7 h 23"/>
                    <a:gd name="T40" fmla="*/ 11 w 51"/>
                    <a:gd name="T41" fmla="*/ 7 h 23"/>
                    <a:gd name="T42" fmla="*/ 10 w 51"/>
                    <a:gd name="T43" fmla="*/ 7 h 23"/>
                    <a:gd name="T44" fmla="*/ 8 w 51"/>
                    <a:gd name="T45" fmla="*/ 7 h 23"/>
                    <a:gd name="T46" fmla="*/ 7 w 51"/>
                    <a:gd name="T47" fmla="*/ 7 h 23"/>
                    <a:gd name="T48" fmla="*/ 5 w 51"/>
                    <a:gd name="T49" fmla="*/ 6 h 23"/>
                    <a:gd name="T50" fmla="*/ 4 w 51"/>
                    <a:gd name="T51" fmla="*/ 5 h 23"/>
                    <a:gd name="T52" fmla="*/ 3 w 51"/>
                    <a:gd name="T53" fmla="*/ 5 h 23"/>
                    <a:gd name="T54" fmla="*/ 2 w 51"/>
                    <a:gd name="T55" fmla="*/ 4 h 23"/>
                    <a:gd name="T56" fmla="*/ 1 w 51"/>
                    <a:gd name="T57" fmla="*/ 4 h 23"/>
                    <a:gd name="T58" fmla="*/ 1 w 51"/>
                    <a:gd name="T59" fmla="*/ 3 h 23"/>
                    <a:gd name="T60" fmla="*/ 1 w 51"/>
                    <a:gd name="T61" fmla="*/ 2 h 23"/>
                    <a:gd name="T62" fmla="*/ 1 w 51"/>
                    <a:gd name="T63" fmla="*/ 2 h 23"/>
                    <a:gd name="T64" fmla="*/ 1 w 51"/>
                    <a:gd name="T65" fmla="*/ 1 h 23"/>
                    <a:gd name="T66" fmla="*/ 1 w 51"/>
                    <a:gd name="T67" fmla="*/ 1 h 23"/>
                    <a:gd name="T68" fmla="*/ 1 w 51"/>
                    <a:gd name="T69" fmla="*/ 1 h 23"/>
                    <a:gd name="T70" fmla="*/ 1 w 51"/>
                    <a:gd name="T71" fmla="*/ 1 h 23"/>
                    <a:gd name="T72" fmla="*/ 1 w 51"/>
                    <a:gd name="T73" fmla="*/ 1 h 23"/>
                    <a:gd name="T74" fmla="*/ 1 w 51"/>
                    <a:gd name="T75" fmla="*/ 0 h 23"/>
                    <a:gd name="T76" fmla="*/ 1 w 51"/>
                    <a:gd name="T77" fmla="*/ 1 h 23"/>
                    <a:gd name="T78" fmla="*/ 1 w 51"/>
                    <a:gd name="T79" fmla="*/ 1 h 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1" h="23">
                      <a:moveTo>
                        <a:pt x="1" y="2"/>
                      </a:moveTo>
                      <a:lnTo>
                        <a:pt x="0" y="3"/>
                      </a:lnTo>
                      <a:lnTo>
                        <a:pt x="0" y="4"/>
                      </a:lnTo>
                      <a:lnTo>
                        <a:pt x="0" y="6"/>
                      </a:lnTo>
                      <a:lnTo>
                        <a:pt x="0" y="8"/>
                      </a:lnTo>
                      <a:lnTo>
                        <a:pt x="1" y="10"/>
                      </a:lnTo>
                      <a:lnTo>
                        <a:pt x="2" y="11"/>
                      </a:lnTo>
                      <a:lnTo>
                        <a:pt x="3" y="12"/>
                      </a:lnTo>
                      <a:lnTo>
                        <a:pt x="4" y="13"/>
                      </a:lnTo>
                      <a:lnTo>
                        <a:pt x="5" y="14"/>
                      </a:lnTo>
                      <a:lnTo>
                        <a:pt x="6" y="15"/>
                      </a:lnTo>
                      <a:lnTo>
                        <a:pt x="7" y="16"/>
                      </a:lnTo>
                      <a:lnTo>
                        <a:pt x="9" y="16"/>
                      </a:lnTo>
                      <a:lnTo>
                        <a:pt x="11" y="17"/>
                      </a:lnTo>
                      <a:lnTo>
                        <a:pt x="12" y="18"/>
                      </a:lnTo>
                      <a:lnTo>
                        <a:pt x="14" y="18"/>
                      </a:lnTo>
                      <a:lnTo>
                        <a:pt x="16" y="18"/>
                      </a:lnTo>
                      <a:lnTo>
                        <a:pt x="18" y="19"/>
                      </a:lnTo>
                      <a:lnTo>
                        <a:pt x="20" y="20"/>
                      </a:lnTo>
                      <a:lnTo>
                        <a:pt x="23" y="20"/>
                      </a:lnTo>
                      <a:lnTo>
                        <a:pt x="24" y="21"/>
                      </a:lnTo>
                      <a:lnTo>
                        <a:pt x="27" y="21"/>
                      </a:lnTo>
                      <a:lnTo>
                        <a:pt x="29" y="21"/>
                      </a:lnTo>
                      <a:lnTo>
                        <a:pt x="31" y="21"/>
                      </a:lnTo>
                      <a:lnTo>
                        <a:pt x="34" y="21"/>
                      </a:lnTo>
                      <a:lnTo>
                        <a:pt x="36" y="22"/>
                      </a:lnTo>
                      <a:lnTo>
                        <a:pt x="38" y="22"/>
                      </a:lnTo>
                      <a:lnTo>
                        <a:pt x="40" y="22"/>
                      </a:lnTo>
                      <a:lnTo>
                        <a:pt x="43" y="22"/>
                      </a:lnTo>
                      <a:lnTo>
                        <a:pt x="45" y="22"/>
                      </a:lnTo>
                      <a:lnTo>
                        <a:pt x="47" y="22"/>
                      </a:lnTo>
                      <a:lnTo>
                        <a:pt x="49" y="22"/>
                      </a:lnTo>
                      <a:lnTo>
                        <a:pt x="51" y="23"/>
                      </a:lnTo>
                      <a:lnTo>
                        <a:pt x="51" y="18"/>
                      </a:lnTo>
                      <a:lnTo>
                        <a:pt x="49" y="18"/>
                      </a:lnTo>
                      <a:lnTo>
                        <a:pt x="47" y="18"/>
                      </a:lnTo>
                      <a:lnTo>
                        <a:pt x="45" y="18"/>
                      </a:lnTo>
                      <a:lnTo>
                        <a:pt x="43" y="18"/>
                      </a:lnTo>
                      <a:lnTo>
                        <a:pt x="40" y="18"/>
                      </a:lnTo>
                      <a:lnTo>
                        <a:pt x="38" y="18"/>
                      </a:lnTo>
                      <a:lnTo>
                        <a:pt x="36" y="18"/>
                      </a:lnTo>
                      <a:lnTo>
                        <a:pt x="34" y="18"/>
                      </a:lnTo>
                      <a:lnTo>
                        <a:pt x="32" y="18"/>
                      </a:lnTo>
                      <a:lnTo>
                        <a:pt x="29" y="17"/>
                      </a:lnTo>
                      <a:lnTo>
                        <a:pt x="27" y="16"/>
                      </a:lnTo>
                      <a:lnTo>
                        <a:pt x="25" y="16"/>
                      </a:lnTo>
                      <a:lnTo>
                        <a:pt x="23" y="16"/>
                      </a:lnTo>
                      <a:lnTo>
                        <a:pt x="21" y="16"/>
                      </a:lnTo>
                      <a:lnTo>
                        <a:pt x="19" y="15"/>
                      </a:lnTo>
                      <a:lnTo>
                        <a:pt x="17" y="15"/>
                      </a:lnTo>
                      <a:lnTo>
                        <a:pt x="15" y="14"/>
                      </a:lnTo>
                      <a:lnTo>
                        <a:pt x="13" y="14"/>
                      </a:lnTo>
                      <a:lnTo>
                        <a:pt x="11" y="13"/>
                      </a:lnTo>
                      <a:lnTo>
                        <a:pt x="10" y="12"/>
                      </a:lnTo>
                      <a:lnTo>
                        <a:pt x="9" y="12"/>
                      </a:lnTo>
                      <a:lnTo>
                        <a:pt x="7" y="11"/>
                      </a:lnTo>
                      <a:lnTo>
                        <a:pt x="6" y="10"/>
                      </a:lnTo>
                      <a:lnTo>
                        <a:pt x="5" y="10"/>
                      </a:lnTo>
                      <a:lnTo>
                        <a:pt x="5" y="9"/>
                      </a:lnTo>
                      <a:lnTo>
                        <a:pt x="4" y="8"/>
                      </a:lnTo>
                      <a:lnTo>
                        <a:pt x="4" y="6"/>
                      </a:lnTo>
                      <a:lnTo>
                        <a:pt x="4" y="5"/>
                      </a:lnTo>
                      <a:lnTo>
                        <a:pt x="4" y="4"/>
                      </a:lnTo>
                      <a:lnTo>
                        <a:pt x="4" y="3"/>
                      </a:lnTo>
                      <a:lnTo>
                        <a:pt x="5" y="3"/>
                      </a:lnTo>
                      <a:lnTo>
                        <a:pt x="4" y="2"/>
                      </a:lnTo>
                      <a:lnTo>
                        <a:pt x="4" y="1"/>
                      </a:lnTo>
                      <a:lnTo>
                        <a:pt x="3" y="1"/>
                      </a:lnTo>
                      <a:lnTo>
                        <a:pt x="3" y="0"/>
                      </a:lnTo>
                      <a:lnTo>
                        <a:pt x="2" y="1"/>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0" name="Freeform 838"/>
                <p:cNvSpPr>
                  <a:spLocks/>
                </p:cNvSpPr>
                <p:nvPr/>
              </p:nvSpPr>
              <p:spPr bwMode="auto">
                <a:xfrm>
                  <a:off x="830" y="2119"/>
                  <a:ext cx="106" cy="114"/>
                </a:xfrm>
                <a:custGeom>
                  <a:avLst/>
                  <a:gdLst>
                    <a:gd name="T0" fmla="*/ 48 w 153"/>
                    <a:gd name="T1" fmla="*/ 1 h 159"/>
                    <a:gd name="T2" fmla="*/ 46 w 153"/>
                    <a:gd name="T3" fmla="*/ 4 h 159"/>
                    <a:gd name="T4" fmla="*/ 43 w 153"/>
                    <a:gd name="T5" fmla="*/ 6 h 159"/>
                    <a:gd name="T6" fmla="*/ 39 w 153"/>
                    <a:gd name="T7" fmla="*/ 9 h 159"/>
                    <a:gd name="T8" fmla="*/ 37 w 153"/>
                    <a:gd name="T9" fmla="*/ 11 h 159"/>
                    <a:gd name="T10" fmla="*/ 33 w 153"/>
                    <a:gd name="T11" fmla="*/ 15 h 159"/>
                    <a:gd name="T12" fmla="*/ 29 w 153"/>
                    <a:gd name="T13" fmla="*/ 19 h 159"/>
                    <a:gd name="T14" fmla="*/ 26 w 153"/>
                    <a:gd name="T15" fmla="*/ 22 h 159"/>
                    <a:gd name="T16" fmla="*/ 22 w 153"/>
                    <a:gd name="T17" fmla="*/ 25 h 159"/>
                    <a:gd name="T18" fmla="*/ 19 w 153"/>
                    <a:gd name="T19" fmla="*/ 29 h 159"/>
                    <a:gd name="T20" fmla="*/ 16 w 153"/>
                    <a:gd name="T21" fmla="*/ 34 h 159"/>
                    <a:gd name="T22" fmla="*/ 12 w 153"/>
                    <a:gd name="T23" fmla="*/ 37 h 159"/>
                    <a:gd name="T24" fmla="*/ 9 w 153"/>
                    <a:gd name="T25" fmla="*/ 42 h 159"/>
                    <a:gd name="T26" fmla="*/ 6 w 153"/>
                    <a:gd name="T27" fmla="*/ 47 h 159"/>
                    <a:gd name="T28" fmla="*/ 4 w 153"/>
                    <a:gd name="T29" fmla="*/ 50 h 159"/>
                    <a:gd name="T30" fmla="*/ 1 w 153"/>
                    <a:gd name="T31" fmla="*/ 55 h 159"/>
                    <a:gd name="T32" fmla="*/ 1 w 153"/>
                    <a:gd name="T33" fmla="*/ 59 h 159"/>
                    <a:gd name="T34" fmla="*/ 3 w 153"/>
                    <a:gd name="T35" fmla="*/ 54 h 159"/>
                    <a:gd name="T36" fmla="*/ 6 w 153"/>
                    <a:gd name="T37" fmla="*/ 49 h 159"/>
                    <a:gd name="T38" fmla="*/ 8 w 153"/>
                    <a:gd name="T39" fmla="*/ 44 h 159"/>
                    <a:gd name="T40" fmla="*/ 12 w 153"/>
                    <a:gd name="T41" fmla="*/ 41 h 159"/>
                    <a:gd name="T42" fmla="*/ 15 w 153"/>
                    <a:gd name="T43" fmla="*/ 36 h 159"/>
                    <a:gd name="T44" fmla="*/ 18 w 153"/>
                    <a:gd name="T45" fmla="*/ 32 h 159"/>
                    <a:gd name="T46" fmla="*/ 21 w 153"/>
                    <a:gd name="T47" fmla="*/ 28 h 159"/>
                    <a:gd name="T48" fmla="*/ 24 w 153"/>
                    <a:gd name="T49" fmla="*/ 24 h 159"/>
                    <a:gd name="T50" fmla="*/ 28 w 153"/>
                    <a:gd name="T51" fmla="*/ 22 h 159"/>
                    <a:gd name="T52" fmla="*/ 32 w 153"/>
                    <a:gd name="T53" fmla="*/ 18 h 159"/>
                    <a:gd name="T54" fmla="*/ 35 w 153"/>
                    <a:gd name="T55" fmla="*/ 15 h 159"/>
                    <a:gd name="T56" fmla="*/ 38 w 153"/>
                    <a:gd name="T57" fmla="*/ 11 h 159"/>
                    <a:gd name="T58" fmla="*/ 42 w 153"/>
                    <a:gd name="T59" fmla="*/ 9 h 159"/>
                    <a:gd name="T60" fmla="*/ 45 w 153"/>
                    <a:gd name="T61" fmla="*/ 6 h 159"/>
                    <a:gd name="T62" fmla="*/ 48 w 153"/>
                    <a:gd name="T63" fmla="*/ 4 h 159"/>
                    <a:gd name="T64" fmla="*/ 51 w 153"/>
                    <a:gd name="T65" fmla="*/ 1 h 159"/>
                    <a:gd name="T66" fmla="*/ 51 w 153"/>
                    <a:gd name="T67" fmla="*/ 1 h 159"/>
                    <a:gd name="T68" fmla="*/ 51 w 153"/>
                    <a:gd name="T69" fmla="*/ 1 h 159"/>
                    <a:gd name="T70" fmla="*/ 51 w 153"/>
                    <a:gd name="T71" fmla="*/ 1 h 159"/>
                    <a:gd name="T72" fmla="*/ 51 w 153"/>
                    <a:gd name="T73" fmla="*/ 1 h 159"/>
                    <a:gd name="T74" fmla="*/ 51 w 153"/>
                    <a:gd name="T75" fmla="*/ 0 h 159"/>
                    <a:gd name="T76" fmla="*/ 51 w 153"/>
                    <a:gd name="T77" fmla="*/ 0 h 159"/>
                    <a:gd name="T78" fmla="*/ 51 w 153"/>
                    <a:gd name="T79" fmla="*/ 0 h 159"/>
                    <a:gd name="T80" fmla="*/ 51 w 153"/>
                    <a:gd name="T81" fmla="*/ 0 h 1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159">
                      <a:moveTo>
                        <a:pt x="151" y="0"/>
                      </a:moveTo>
                      <a:lnTo>
                        <a:pt x="146" y="3"/>
                      </a:lnTo>
                      <a:lnTo>
                        <a:pt x="142" y="7"/>
                      </a:lnTo>
                      <a:lnTo>
                        <a:pt x="137" y="10"/>
                      </a:lnTo>
                      <a:lnTo>
                        <a:pt x="133" y="14"/>
                      </a:lnTo>
                      <a:lnTo>
                        <a:pt x="128" y="17"/>
                      </a:lnTo>
                      <a:lnTo>
                        <a:pt x="124" y="21"/>
                      </a:lnTo>
                      <a:lnTo>
                        <a:pt x="119" y="25"/>
                      </a:lnTo>
                      <a:lnTo>
                        <a:pt x="114" y="29"/>
                      </a:lnTo>
                      <a:lnTo>
                        <a:pt x="109" y="32"/>
                      </a:lnTo>
                      <a:lnTo>
                        <a:pt x="104" y="37"/>
                      </a:lnTo>
                      <a:lnTo>
                        <a:pt x="99" y="41"/>
                      </a:lnTo>
                      <a:lnTo>
                        <a:pt x="94" y="46"/>
                      </a:lnTo>
                      <a:lnTo>
                        <a:pt x="88" y="50"/>
                      </a:lnTo>
                      <a:lnTo>
                        <a:pt x="83" y="55"/>
                      </a:lnTo>
                      <a:lnTo>
                        <a:pt x="77" y="59"/>
                      </a:lnTo>
                      <a:lnTo>
                        <a:pt x="72" y="64"/>
                      </a:lnTo>
                      <a:lnTo>
                        <a:pt x="67" y="69"/>
                      </a:lnTo>
                      <a:lnTo>
                        <a:pt x="62" y="74"/>
                      </a:lnTo>
                      <a:lnTo>
                        <a:pt x="57" y="79"/>
                      </a:lnTo>
                      <a:lnTo>
                        <a:pt x="52" y="85"/>
                      </a:lnTo>
                      <a:lnTo>
                        <a:pt x="47" y="90"/>
                      </a:lnTo>
                      <a:lnTo>
                        <a:pt x="42" y="96"/>
                      </a:lnTo>
                      <a:lnTo>
                        <a:pt x="37" y="101"/>
                      </a:lnTo>
                      <a:lnTo>
                        <a:pt x="33" y="106"/>
                      </a:lnTo>
                      <a:lnTo>
                        <a:pt x="28" y="113"/>
                      </a:lnTo>
                      <a:lnTo>
                        <a:pt x="24" y="118"/>
                      </a:lnTo>
                      <a:lnTo>
                        <a:pt x="19" y="125"/>
                      </a:lnTo>
                      <a:lnTo>
                        <a:pt x="15" y="131"/>
                      </a:lnTo>
                      <a:lnTo>
                        <a:pt x="11" y="137"/>
                      </a:lnTo>
                      <a:lnTo>
                        <a:pt x="7" y="143"/>
                      </a:lnTo>
                      <a:lnTo>
                        <a:pt x="3" y="150"/>
                      </a:lnTo>
                      <a:lnTo>
                        <a:pt x="0" y="157"/>
                      </a:lnTo>
                      <a:lnTo>
                        <a:pt x="3" y="159"/>
                      </a:lnTo>
                      <a:lnTo>
                        <a:pt x="6" y="152"/>
                      </a:lnTo>
                      <a:lnTo>
                        <a:pt x="10" y="146"/>
                      </a:lnTo>
                      <a:lnTo>
                        <a:pt x="13" y="140"/>
                      </a:lnTo>
                      <a:lnTo>
                        <a:pt x="18" y="134"/>
                      </a:lnTo>
                      <a:lnTo>
                        <a:pt x="22" y="128"/>
                      </a:lnTo>
                      <a:lnTo>
                        <a:pt x="26" y="122"/>
                      </a:lnTo>
                      <a:lnTo>
                        <a:pt x="30" y="116"/>
                      </a:lnTo>
                      <a:lnTo>
                        <a:pt x="35" y="110"/>
                      </a:lnTo>
                      <a:lnTo>
                        <a:pt x="40" y="104"/>
                      </a:lnTo>
                      <a:lnTo>
                        <a:pt x="44" y="98"/>
                      </a:lnTo>
                      <a:lnTo>
                        <a:pt x="49" y="93"/>
                      </a:lnTo>
                      <a:lnTo>
                        <a:pt x="54" y="88"/>
                      </a:lnTo>
                      <a:lnTo>
                        <a:pt x="59" y="83"/>
                      </a:lnTo>
                      <a:lnTo>
                        <a:pt x="64" y="77"/>
                      </a:lnTo>
                      <a:lnTo>
                        <a:pt x="69" y="73"/>
                      </a:lnTo>
                      <a:lnTo>
                        <a:pt x="74" y="67"/>
                      </a:lnTo>
                      <a:lnTo>
                        <a:pt x="80" y="62"/>
                      </a:lnTo>
                      <a:lnTo>
                        <a:pt x="85" y="58"/>
                      </a:lnTo>
                      <a:lnTo>
                        <a:pt x="90" y="53"/>
                      </a:lnTo>
                      <a:lnTo>
                        <a:pt x="95" y="49"/>
                      </a:lnTo>
                      <a:lnTo>
                        <a:pt x="100" y="44"/>
                      </a:lnTo>
                      <a:lnTo>
                        <a:pt x="105" y="40"/>
                      </a:lnTo>
                      <a:lnTo>
                        <a:pt x="110" y="36"/>
                      </a:lnTo>
                      <a:lnTo>
                        <a:pt x="116" y="32"/>
                      </a:lnTo>
                      <a:lnTo>
                        <a:pt x="120" y="28"/>
                      </a:lnTo>
                      <a:lnTo>
                        <a:pt x="126" y="24"/>
                      </a:lnTo>
                      <a:lnTo>
                        <a:pt x="130" y="20"/>
                      </a:lnTo>
                      <a:lnTo>
                        <a:pt x="135" y="17"/>
                      </a:lnTo>
                      <a:lnTo>
                        <a:pt x="139" y="14"/>
                      </a:lnTo>
                      <a:lnTo>
                        <a:pt x="144" y="10"/>
                      </a:lnTo>
                      <a:lnTo>
                        <a:pt x="148" y="7"/>
                      </a:lnTo>
                      <a:lnTo>
                        <a:pt x="152" y="4"/>
                      </a:lnTo>
                      <a:lnTo>
                        <a:pt x="152" y="3"/>
                      </a:lnTo>
                      <a:lnTo>
                        <a:pt x="153" y="3"/>
                      </a:lnTo>
                      <a:lnTo>
                        <a:pt x="153" y="2"/>
                      </a:lnTo>
                      <a:lnTo>
                        <a:pt x="153" y="1"/>
                      </a:lnTo>
                      <a:lnTo>
                        <a:pt x="152" y="1"/>
                      </a:lnTo>
                      <a:lnTo>
                        <a:pt x="152" y="0"/>
                      </a:lnTo>
                      <a:lnTo>
                        <a:pt x="1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1" name="Freeform 839"/>
                <p:cNvSpPr>
                  <a:spLocks/>
                </p:cNvSpPr>
                <p:nvPr/>
              </p:nvSpPr>
              <p:spPr bwMode="auto">
                <a:xfrm>
                  <a:off x="921" y="2038"/>
                  <a:ext cx="24" cy="84"/>
                </a:xfrm>
                <a:custGeom>
                  <a:avLst/>
                  <a:gdLst>
                    <a:gd name="T0" fmla="*/ 1 w 35"/>
                    <a:gd name="T1" fmla="*/ 1 h 118"/>
                    <a:gd name="T2" fmla="*/ 0 w 35"/>
                    <a:gd name="T3" fmla="*/ 3 h 118"/>
                    <a:gd name="T4" fmla="*/ 1 w 35"/>
                    <a:gd name="T5" fmla="*/ 5 h 118"/>
                    <a:gd name="T6" fmla="*/ 1 w 35"/>
                    <a:gd name="T7" fmla="*/ 8 h 118"/>
                    <a:gd name="T8" fmla="*/ 2 w 35"/>
                    <a:gd name="T9" fmla="*/ 11 h 118"/>
                    <a:gd name="T10" fmla="*/ 3 w 35"/>
                    <a:gd name="T11" fmla="*/ 14 h 118"/>
                    <a:gd name="T12" fmla="*/ 5 w 35"/>
                    <a:gd name="T13" fmla="*/ 16 h 118"/>
                    <a:gd name="T14" fmla="*/ 5 w 35"/>
                    <a:gd name="T15" fmla="*/ 19 h 118"/>
                    <a:gd name="T16" fmla="*/ 7 w 35"/>
                    <a:gd name="T17" fmla="*/ 22 h 118"/>
                    <a:gd name="T18" fmla="*/ 8 w 35"/>
                    <a:gd name="T19" fmla="*/ 25 h 118"/>
                    <a:gd name="T20" fmla="*/ 10 w 35"/>
                    <a:gd name="T21" fmla="*/ 28 h 118"/>
                    <a:gd name="T22" fmla="*/ 10 w 35"/>
                    <a:gd name="T23" fmla="*/ 31 h 118"/>
                    <a:gd name="T24" fmla="*/ 10 w 35"/>
                    <a:gd name="T25" fmla="*/ 33 h 118"/>
                    <a:gd name="T26" fmla="*/ 10 w 35"/>
                    <a:gd name="T27" fmla="*/ 36 h 118"/>
                    <a:gd name="T28" fmla="*/ 10 w 35"/>
                    <a:gd name="T29" fmla="*/ 38 h 118"/>
                    <a:gd name="T30" fmla="*/ 8 w 35"/>
                    <a:gd name="T31" fmla="*/ 40 h 118"/>
                    <a:gd name="T32" fmla="*/ 7 w 35"/>
                    <a:gd name="T33" fmla="*/ 41 h 118"/>
                    <a:gd name="T34" fmla="*/ 8 w 35"/>
                    <a:gd name="T35" fmla="*/ 42 h 118"/>
                    <a:gd name="T36" fmla="*/ 10 w 35"/>
                    <a:gd name="T37" fmla="*/ 40 h 118"/>
                    <a:gd name="T38" fmla="*/ 11 w 35"/>
                    <a:gd name="T39" fmla="*/ 37 h 118"/>
                    <a:gd name="T40" fmla="*/ 11 w 35"/>
                    <a:gd name="T41" fmla="*/ 34 h 118"/>
                    <a:gd name="T42" fmla="*/ 11 w 35"/>
                    <a:gd name="T43" fmla="*/ 31 h 118"/>
                    <a:gd name="T44" fmla="*/ 10 w 35"/>
                    <a:gd name="T45" fmla="*/ 28 h 118"/>
                    <a:gd name="T46" fmla="*/ 10 w 35"/>
                    <a:gd name="T47" fmla="*/ 26 h 118"/>
                    <a:gd name="T48" fmla="*/ 8 w 35"/>
                    <a:gd name="T49" fmla="*/ 23 h 118"/>
                    <a:gd name="T50" fmla="*/ 7 w 35"/>
                    <a:gd name="T51" fmla="*/ 20 h 118"/>
                    <a:gd name="T52" fmla="*/ 5 w 35"/>
                    <a:gd name="T53" fmla="*/ 16 h 118"/>
                    <a:gd name="T54" fmla="*/ 5 w 35"/>
                    <a:gd name="T55" fmla="*/ 14 h 118"/>
                    <a:gd name="T56" fmla="*/ 3 w 35"/>
                    <a:gd name="T57" fmla="*/ 11 h 118"/>
                    <a:gd name="T58" fmla="*/ 2 w 35"/>
                    <a:gd name="T59" fmla="*/ 8 h 118"/>
                    <a:gd name="T60" fmla="*/ 1 w 35"/>
                    <a:gd name="T61" fmla="*/ 6 h 118"/>
                    <a:gd name="T62" fmla="*/ 1 w 35"/>
                    <a:gd name="T63" fmla="*/ 4 h 118"/>
                    <a:gd name="T64" fmla="*/ 1 w 35"/>
                    <a:gd name="T65" fmla="*/ 2 h 118"/>
                    <a:gd name="T66" fmla="*/ 1 w 35"/>
                    <a:gd name="T67" fmla="*/ 1 h 118"/>
                    <a:gd name="T68" fmla="*/ 1 w 35"/>
                    <a:gd name="T69" fmla="*/ 1 h 118"/>
                    <a:gd name="T70" fmla="*/ 1 w 35"/>
                    <a:gd name="T71" fmla="*/ 1 h 118"/>
                    <a:gd name="T72" fmla="*/ 1 w 35"/>
                    <a:gd name="T73" fmla="*/ 1 h 118"/>
                    <a:gd name="T74" fmla="*/ 1 w 35"/>
                    <a:gd name="T75" fmla="*/ 1 h 118"/>
                    <a:gd name="T76" fmla="*/ 1 w 35"/>
                    <a:gd name="T77" fmla="*/ 0 h 118"/>
                    <a:gd name="T78" fmla="*/ 1 w 35"/>
                    <a:gd name="T79" fmla="*/ 1 h 118"/>
                    <a:gd name="T80" fmla="*/ 1 w 35"/>
                    <a:gd name="T81" fmla="*/ 1 h 118"/>
                    <a:gd name="T82" fmla="*/ 1 w 35"/>
                    <a:gd name="T83" fmla="*/ 1 h 1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 h="118">
                      <a:moveTo>
                        <a:pt x="1" y="1"/>
                      </a:moveTo>
                      <a:lnTo>
                        <a:pt x="1" y="2"/>
                      </a:lnTo>
                      <a:lnTo>
                        <a:pt x="1" y="5"/>
                      </a:lnTo>
                      <a:lnTo>
                        <a:pt x="0" y="8"/>
                      </a:lnTo>
                      <a:lnTo>
                        <a:pt x="1" y="11"/>
                      </a:lnTo>
                      <a:lnTo>
                        <a:pt x="1" y="14"/>
                      </a:lnTo>
                      <a:lnTo>
                        <a:pt x="2" y="18"/>
                      </a:lnTo>
                      <a:lnTo>
                        <a:pt x="3" y="22"/>
                      </a:lnTo>
                      <a:lnTo>
                        <a:pt x="5" y="25"/>
                      </a:lnTo>
                      <a:lnTo>
                        <a:pt x="6" y="29"/>
                      </a:lnTo>
                      <a:lnTo>
                        <a:pt x="8" y="33"/>
                      </a:lnTo>
                      <a:lnTo>
                        <a:pt x="10" y="37"/>
                      </a:lnTo>
                      <a:lnTo>
                        <a:pt x="12" y="41"/>
                      </a:lnTo>
                      <a:lnTo>
                        <a:pt x="14" y="45"/>
                      </a:lnTo>
                      <a:lnTo>
                        <a:pt x="16" y="49"/>
                      </a:lnTo>
                      <a:lnTo>
                        <a:pt x="17" y="53"/>
                      </a:lnTo>
                      <a:lnTo>
                        <a:pt x="20" y="57"/>
                      </a:lnTo>
                      <a:lnTo>
                        <a:pt x="21" y="61"/>
                      </a:lnTo>
                      <a:lnTo>
                        <a:pt x="24" y="65"/>
                      </a:lnTo>
                      <a:lnTo>
                        <a:pt x="25" y="69"/>
                      </a:lnTo>
                      <a:lnTo>
                        <a:pt x="27" y="73"/>
                      </a:lnTo>
                      <a:lnTo>
                        <a:pt x="29" y="77"/>
                      </a:lnTo>
                      <a:lnTo>
                        <a:pt x="29" y="81"/>
                      </a:lnTo>
                      <a:lnTo>
                        <a:pt x="30" y="84"/>
                      </a:lnTo>
                      <a:lnTo>
                        <a:pt x="31" y="88"/>
                      </a:lnTo>
                      <a:lnTo>
                        <a:pt x="32" y="92"/>
                      </a:lnTo>
                      <a:lnTo>
                        <a:pt x="32" y="95"/>
                      </a:lnTo>
                      <a:lnTo>
                        <a:pt x="31" y="98"/>
                      </a:lnTo>
                      <a:lnTo>
                        <a:pt x="31" y="101"/>
                      </a:lnTo>
                      <a:lnTo>
                        <a:pt x="29" y="104"/>
                      </a:lnTo>
                      <a:lnTo>
                        <a:pt x="29" y="107"/>
                      </a:lnTo>
                      <a:lnTo>
                        <a:pt x="26" y="110"/>
                      </a:lnTo>
                      <a:lnTo>
                        <a:pt x="24" y="112"/>
                      </a:lnTo>
                      <a:lnTo>
                        <a:pt x="21" y="114"/>
                      </a:lnTo>
                      <a:lnTo>
                        <a:pt x="22" y="118"/>
                      </a:lnTo>
                      <a:lnTo>
                        <a:pt x="26" y="116"/>
                      </a:lnTo>
                      <a:lnTo>
                        <a:pt x="29" y="112"/>
                      </a:lnTo>
                      <a:lnTo>
                        <a:pt x="31" y="109"/>
                      </a:lnTo>
                      <a:lnTo>
                        <a:pt x="32" y="106"/>
                      </a:lnTo>
                      <a:lnTo>
                        <a:pt x="34" y="102"/>
                      </a:lnTo>
                      <a:lnTo>
                        <a:pt x="34" y="99"/>
                      </a:lnTo>
                      <a:lnTo>
                        <a:pt x="35" y="95"/>
                      </a:lnTo>
                      <a:lnTo>
                        <a:pt x="35" y="91"/>
                      </a:lnTo>
                      <a:lnTo>
                        <a:pt x="34" y="87"/>
                      </a:lnTo>
                      <a:lnTo>
                        <a:pt x="33" y="83"/>
                      </a:lnTo>
                      <a:lnTo>
                        <a:pt x="32" y="79"/>
                      </a:lnTo>
                      <a:lnTo>
                        <a:pt x="31" y="75"/>
                      </a:lnTo>
                      <a:lnTo>
                        <a:pt x="29" y="71"/>
                      </a:lnTo>
                      <a:lnTo>
                        <a:pt x="28" y="67"/>
                      </a:lnTo>
                      <a:lnTo>
                        <a:pt x="26" y="63"/>
                      </a:lnTo>
                      <a:lnTo>
                        <a:pt x="24" y="59"/>
                      </a:lnTo>
                      <a:lnTo>
                        <a:pt x="22" y="55"/>
                      </a:lnTo>
                      <a:lnTo>
                        <a:pt x="20" y="51"/>
                      </a:lnTo>
                      <a:lnTo>
                        <a:pt x="18" y="46"/>
                      </a:lnTo>
                      <a:lnTo>
                        <a:pt x="16" y="42"/>
                      </a:lnTo>
                      <a:lnTo>
                        <a:pt x="14" y="38"/>
                      </a:lnTo>
                      <a:lnTo>
                        <a:pt x="12" y="35"/>
                      </a:lnTo>
                      <a:lnTo>
                        <a:pt x="11" y="31"/>
                      </a:lnTo>
                      <a:lnTo>
                        <a:pt x="9" y="27"/>
                      </a:lnTo>
                      <a:lnTo>
                        <a:pt x="8" y="23"/>
                      </a:lnTo>
                      <a:lnTo>
                        <a:pt x="6" y="20"/>
                      </a:lnTo>
                      <a:lnTo>
                        <a:pt x="5" y="17"/>
                      </a:lnTo>
                      <a:lnTo>
                        <a:pt x="5" y="13"/>
                      </a:lnTo>
                      <a:lnTo>
                        <a:pt x="4" y="11"/>
                      </a:lnTo>
                      <a:lnTo>
                        <a:pt x="4" y="8"/>
                      </a:lnTo>
                      <a:lnTo>
                        <a:pt x="4" y="5"/>
                      </a:lnTo>
                      <a:lnTo>
                        <a:pt x="4" y="3"/>
                      </a:lnTo>
                      <a:lnTo>
                        <a:pt x="4" y="4"/>
                      </a:lnTo>
                      <a:lnTo>
                        <a:pt x="4" y="3"/>
                      </a:lnTo>
                      <a:lnTo>
                        <a:pt x="5" y="2"/>
                      </a:lnTo>
                      <a:lnTo>
                        <a:pt x="4" y="2"/>
                      </a:lnTo>
                      <a:lnTo>
                        <a:pt x="4" y="1"/>
                      </a:lnTo>
                      <a:lnTo>
                        <a:pt x="3" y="1"/>
                      </a:lnTo>
                      <a:lnTo>
                        <a:pt x="3" y="0"/>
                      </a:lnTo>
                      <a:lnTo>
                        <a:pt x="2" y="0"/>
                      </a:lnTo>
                      <a:lnTo>
                        <a:pt x="2" y="1"/>
                      </a:lnTo>
                      <a:lnTo>
                        <a:pt x="1" y="1"/>
                      </a:lnTo>
                      <a:lnTo>
                        <a:pt x="1" y="2"/>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2" name="Freeform 840"/>
                <p:cNvSpPr>
                  <a:spLocks/>
                </p:cNvSpPr>
                <p:nvPr/>
              </p:nvSpPr>
              <p:spPr bwMode="auto">
                <a:xfrm>
                  <a:off x="922" y="2010"/>
                  <a:ext cx="18" cy="31"/>
                </a:xfrm>
                <a:custGeom>
                  <a:avLst/>
                  <a:gdLst>
                    <a:gd name="T0" fmla="*/ 1 w 26"/>
                    <a:gd name="T1" fmla="*/ 2 h 44"/>
                    <a:gd name="T2" fmla="*/ 2 w 26"/>
                    <a:gd name="T3" fmla="*/ 3 h 44"/>
                    <a:gd name="T4" fmla="*/ 4 w 26"/>
                    <a:gd name="T5" fmla="*/ 4 h 44"/>
                    <a:gd name="T6" fmla="*/ 6 w 26"/>
                    <a:gd name="T7" fmla="*/ 4 h 44"/>
                    <a:gd name="T8" fmla="*/ 6 w 26"/>
                    <a:gd name="T9" fmla="*/ 5 h 44"/>
                    <a:gd name="T10" fmla="*/ 7 w 26"/>
                    <a:gd name="T11" fmla="*/ 6 h 44"/>
                    <a:gd name="T12" fmla="*/ 8 w 26"/>
                    <a:gd name="T13" fmla="*/ 6 h 44"/>
                    <a:gd name="T14" fmla="*/ 8 w 26"/>
                    <a:gd name="T15" fmla="*/ 6 h 44"/>
                    <a:gd name="T16" fmla="*/ 8 w 26"/>
                    <a:gd name="T17" fmla="*/ 4 h 44"/>
                    <a:gd name="T18" fmla="*/ 7 w 26"/>
                    <a:gd name="T19" fmla="*/ 6 h 44"/>
                    <a:gd name="T20" fmla="*/ 7 w 26"/>
                    <a:gd name="T21" fmla="*/ 6 h 44"/>
                    <a:gd name="T22" fmla="*/ 6 w 26"/>
                    <a:gd name="T23" fmla="*/ 6 h 44"/>
                    <a:gd name="T24" fmla="*/ 4 w 26"/>
                    <a:gd name="T25" fmla="*/ 8 h 44"/>
                    <a:gd name="T26" fmla="*/ 3 w 26"/>
                    <a:gd name="T27" fmla="*/ 9 h 44"/>
                    <a:gd name="T28" fmla="*/ 1 w 26"/>
                    <a:gd name="T29" fmla="*/ 12 h 44"/>
                    <a:gd name="T30" fmla="*/ 0 w 26"/>
                    <a:gd name="T31" fmla="*/ 14 h 44"/>
                    <a:gd name="T32" fmla="*/ 1 w 26"/>
                    <a:gd name="T33" fmla="*/ 14 h 44"/>
                    <a:gd name="T34" fmla="*/ 3 w 26"/>
                    <a:gd name="T35" fmla="*/ 11 h 44"/>
                    <a:gd name="T36" fmla="*/ 4 w 26"/>
                    <a:gd name="T37" fmla="*/ 9 h 44"/>
                    <a:gd name="T38" fmla="*/ 6 w 26"/>
                    <a:gd name="T39" fmla="*/ 8 h 44"/>
                    <a:gd name="T40" fmla="*/ 7 w 26"/>
                    <a:gd name="T41" fmla="*/ 8 h 44"/>
                    <a:gd name="T42" fmla="*/ 7 w 26"/>
                    <a:gd name="T43" fmla="*/ 6 h 44"/>
                    <a:gd name="T44" fmla="*/ 8 w 26"/>
                    <a:gd name="T45" fmla="*/ 6 h 44"/>
                    <a:gd name="T46" fmla="*/ 8 w 26"/>
                    <a:gd name="T47" fmla="*/ 6 h 44"/>
                    <a:gd name="T48" fmla="*/ 8 w 26"/>
                    <a:gd name="T49" fmla="*/ 5 h 44"/>
                    <a:gd name="T50" fmla="*/ 8 w 26"/>
                    <a:gd name="T51" fmla="*/ 4 h 44"/>
                    <a:gd name="T52" fmla="*/ 8 w 26"/>
                    <a:gd name="T53" fmla="*/ 4 h 44"/>
                    <a:gd name="T54" fmla="*/ 7 w 26"/>
                    <a:gd name="T55" fmla="*/ 4 h 44"/>
                    <a:gd name="T56" fmla="*/ 6 w 26"/>
                    <a:gd name="T57" fmla="*/ 3 h 44"/>
                    <a:gd name="T58" fmla="*/ 5 w 26"/>
                    <a:gd name="T59" fmla="*/ 3 h 44"/>
                    <a:gd name="T60" fmla="*/ 3 w 26"/>
                    <a:gd name="T61" fmla="*/ 2 h 44"/>
                    <a:gd name="T62" fmla="*/ 1 w 26"/>
                    <a:gd name="T63" fmla="*/ 1 h 44"/>
                    <a:gd name="T64" fmla="*/ 1 w 26"/>
                    <a:gd name="T65" fmla="*/ 2 h 44"/>
                    <a:gd name="T66" fmla="*/ 1 w 26"/>
                    <a:gd name="T67" fmla="*/ 1 h 44"/>
                    <a:gd name="T68" fmla="*/ 1 w 26"/>
                    <a:gd name="T69" fmla="*/ 0 h 44"/>
                    <a:gd name="T70" fmla="*/ 1 w 26"/>
                    <a:gd name="T71" fmla="*/ 1 h 44"/>
                    <a:gd name="T72" fmla="*/ 0 w 26"/>
                    <a:gd name="T73" fmla="*/ 1 h 44"/>
                    <a:gd name="T74" fmla="*/ 0 w 26"/>
                    <a:gd name="T75" fmla="*/ 1 h 44"/>
                    <a:gd name="T76" fmla="*/ 0 w 26"/>
                    <a:gd name="T77" fmla="*/ 1 h 44"/>
                    <a:gd name="T78" fmla="*/ 0 w 26"/>
                    <a:gd name="T79" fmla="*/ 1 h 44"/>
                    <a:gd name="T80" fmla="*/ 0 w 26"/>
                    <a:gd name="T81" fmla="*/ 1 h 44"/>
                    <a:gd name="T82" fmla="*/ 1 w 26"/>
                    <a:gd name="T83" fmla="*/ 2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6" h="44">
                      <a:moveTo>
                        <a:pt x="2" y="1"/>
                      </a:moveTo>
                      <a:lnTo>
                        <a:pt x="1" y="5"/>
                      </a:lnTo>
                      <a:lnTo>
                        <a:pt x="4" y="7"/>
                      </a:lnTo>
                      <a:lnTo>
                        <a:pt x="6" y="9"/>
                      </a:lnTo>
                      <a:lnTo>
                        <a:pt x="9" y="9"/>
                      </a:lnTo>
                      <a:lnTo>
                        <a:pt x="12" y="11"/>
                      </a:lnTo>
                      <a:lnTo>
                        <a:pt x="14" y="12"/>
                      </a:lnTo>
                      <a:lnTo>
                        <a:pt x="16" y="13"/>
                      </a:lnTo>
                      <a:lnTo>
                        <a:pt x="17" y="14"/>
                      </a:lnTo>
                      <a:lnTo>
                        <a:pt x="19" y="14"/>
                      </a:lnTo>
                      <a:lnTo>
                        <a:pt x="20" y="15"/>
                      </a:lnTo>
                      <a:lnTo>
                        <a:pt x="21" y="15"/>
                      </a:lnTo>
                      <a:lnTo>
                        <a:pt x="22" y="15"/>
                      </a:lnTo>
                      <a:lnTo>
                        <a:pt x="23" y="15"/>
                      </a:lnTo>
                      <a:lnTo>
                        <a:pt x="23" y="13"/>
                      </a:lnTo>
                      <a:lnTo>
                        <a:pt x="22" y="14"/>
                      </a:lnTo>
                      <a:lnTo>
                        <a:pt x="21" y="15"/>
                      </a:lnTo>
                      <a:lnTo>
                        <a:pt x="20" y="15"/>
                      </a:lnTo>
                      <a:lnTo>
                        <a:pt x="20" y="17"/>
                      </a:lnTo>
                      <a:lnTo>
                        <a:pt x="18" y="17"/>
                      </a:lnTo>
                      <a:lnTo>
                        <a:pt x="16" y="19"/>
                      </a:lnTo>
                      <a:lnTo>
                        <a:pt x="15" y="21"/>
                      </a:lnTo>
                      <a:lnTo>
                        <a:pt x="13" y="23"/>
                      </a:lnTo>
                      <a:lnTo>
                        <a:pt x="11" y="25"/>
                      </a:lnTo>
                      <a:lnTo>
                        <a:pt x="10" y="27"/>
                      </a:lnTo>
                      <a:lnTo>
                        <a:pt x="7" y="31"/>
                      </a:lnTo>
                      <a:lnTo>
                        <a:pt x="5" y="34"/>
                      </a:lnTo>
                      <a:lnTo>
                        <a:pt x="3" y="37"/>
                      </a:lnTo>
                      <a:lnTo>
                        <a:pt x="0" y="41"/>
                      </a:lnTo>
                      <a:lnTo>
                        <a:pt x="2" y="44"/>
                      </a:lnTo>
                      <a:lnTo>
                        <a:pt x="5" y="40"/>
                      </a:lnTo>
                      <a:lnTo>
                        <a:pt x="8" y="36"/>
                      </a:lnTo>
                      <a:lnTo>
                        <a:pt x="10" y="33"/>
                      </a:lnTo>
                      <a:lnTo>
                        <a:pt x="12" y="30"/>
                      </a:lnTo>
                      <a:lnTo>
                        <a:pt x="13" y="27"/>
                      </a:lnTo>
                      <a:lnTo>
                        <a:pt x="15" y="26"/>
                      </a:lnTo>
                      <a:lnTo>
                        <a:pt x="17" y="23"/>
                      </a:lnTo>
                      <a:lnTo>
                        <a:pt x="18" y="22"/>
                      </a:lnTo>
                      <a:lnTo>
                        <a:pt x="20" y="21"/>
                      </a:lnTo>
                      <a:lnTo>
                        <a:pt x="21" y="20"/>
                      </a:lnTo>
                      <a:lnTo>
                        <a:pt x="22" y="19"/>
                      </a:lnTo>
                      <a:lnTo>
                        <a:pt x="23" y="17"/>
                      </a:lnTo>
                      <a:lnTo>
                        <a:pt x="24" y="17"/>
                      </a:lnTo>
                      <a:lnTo>
                        <a:pt x="25" y="17"/>
                      </a:lnTo>
                      <a:lnTo>
                        <a:pt x="25" y="16"/>
                      </a:lnTo>
                      <a:lnTo>
                        <a:pt x="26" y="15"/>
                      </a:lnTo>
                      <a:lnTo>
                        <a:pt x="26" y="14"/>
                      </a:lnTo>
                      <a:lnTo>
                        <a:pt x="25" y="12"/>
                      </a:lnTo>
                      <a:lnTo>
                        <a:pt x="24" y="11"/>
                      </a:lnTo>
                      <a:lnTo>
                        <a:pt x="23" y="11"/>
                      </a:lnTo>
                      <a:lnTo>
                        <a:pt x="22" y="11"/>
                      </a:lnTo>
                      <a:lnTo>
                        <a:pt x="21" y="10"/>
                      </a:lnTo>
                      <a:lnTo>
                        <a:pt x="20" y="10"/>
                      </a:lnTo>
                      <a:lnTo>
                        <a:pt x="18" y="9"/>
                      </a:lnTo>
                      <a:lnTo>
                        <a:pt x="16" y="9"/>
                      </a:lnTo>
                      <a:lnTo>
                        <a:pt x="15" y="8"/>
                      </a:lnTo>
                      <a:lnTo>
                        <a:pt x="13" y="7"/>
                      </a:lnTo>
                      <a:lnTo>
                        <a:pt x="10" y="5"/>
                      </a:lnTo>
                      <a:lnTo>
                        <a:pt x="8" y="5"/>
                      </a:lnTo>
                      <a:lnTo>
                        <a:pt x="5" y="3"/>
                      </a:lnTo>
                      <a:lnTo>
                        <a:pt x="2" y="1"/>
                      </a:lnTo>
                      <a:lnTo>
                        <a:pt x="1" y="5"/>
                      </a:lnTo>
                      <a:lnTo>
                        <a:pt x="2" y="1"/>
                      </a:lnTo>
                      <a:lnTo>
                        <a:pt x="1" y="0"/>
                      </a:lnTo>
                      <a:lnTo>
                        <a:pt x="1" y="1"/>
                      </a:lnTo>
                      <a:lnTo>
                        <a:pt x="0" y="1"/>
                      </a:lnTo>
                      <a:lnTo>
                        <a:pt x="0" y="2"/>
                      </a:lnTo>
                      <a:lnTo>
                        <a:pt x="0" y="3"/>
                      </a:lnTo>
                      <a:lnTo>
                        <a:pt x="0" y="4"/>
                      </a:lnTo>
                      <a:lnTo>
                        <a:pt x="1" y="5"/>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 name="Freeform 841"/>
                <p:cNvSpPr>
                  <a:spLocks/>
                </p:cNvSpPr>
                <p:nvPr/>
              </p:nvSpPr>
              <p:spPr bwMode="auto">
                <a:xfrm>
                  <a:off x="914" y="1966"/>
                  <a:ext cx="27" cy="53"/>
                </a:xfrm>
                <a:custGeom>
                  <a:avLst/>
                  <a:gdLst>
                    <a:gd name="T0" fmla="*/ 1 w 37"/>
                    <a:gd name="T1" fmla="*/ 1 h 75"/>
                    <a:gd name="T2" fmla="*/ 1 w 37"/>
                    <a:gd name="T3" fmla="*/ 2 h 75"/>
                    <a:gd name="T4" fmla="*/ 2 w 37"/>
                    <a:gd name="T5" fmla="*/ 4 h 75"/>
                    <a:gd name="T6" fmla="*/ 4 w 37"/>
                    <a:gd name="T7" fmla="*/ 6 h 75"/>
                    <a:gd name="T8" fmla="*/ 5 w 37"/>
                    <a:gd name="T9" fmla="*/ 8 h 75"/>
                    <a:gd name="T10" fmla="*/ 7 w 37"/>
                    <a:gd name="T11" fmla="*/ 11 h 75"/>
                    <a:gd name="T12" fmla="*/ 8 w 37"/>
                    <a:gd name="T13" fmla="*/ 13 h 75"/>
                    <a:gd name="T14" fmla="*/ 10 w 37"/>
                    <a:gd name="T15" fmla="*/ 16 h 75"/>
                    <a:gd name="T16" fmla="*/ 11 w 37"/>
                    <a:gd name="T17" fmla="*/ 18 h 75"/>
                    <a:gd name="T18" fmla="*/ 12 w 37"/>
                    <a:gd name="T19" fmla="*/ 21 h 75"/>
                    <a:gd name="T20" fmla="*/ 13 w 37"/>
                    <a:gd name="T21" fmla="*/ 23 h 75"/>
                    <a:gd name="T22" fmla="*/ 13 w 37"/>
                    <a:gd name="T23" fmla="*/ 25 h 75"/>
                    <a:gd name="T24" fmla="*/ 13 w 37"/>
                    <a:gd name="T25" fmla="*/ 25 h 75"/>
                    <a:gd name="T26" fmla="*/ 12 w 37"/>
                    <a:gd name="T27" fmla="*/ 25 h 75"/>
                    <a:gd name="T28" fmla="*/ 9 w 37"/>
                    <a:gd name="T29" fmla="*/ 25 h 75"/>
                    <a:gd name="T30" fmla="*/ 7 w 37"/>
                    <a:gd name="T31" fmla="*/ 23 h 75"/>
                    <a:gd name="T32" fmla="*/ 4 w 37"/>
                    <a:gd name="T33" fmla="*/ 23 h 75"/>
                    <a:gd name="T34" fmla="*/ 8 w 37"/>
                    <a:gd name="T35" fmla="*/ 25 h 75"/>
                    <a:gd name="T36" fmla="*/ 11 w 37"/>
                    <a:gd name="T37" fmla="*/ 26 h 75"/>
                    <a:gd name="T38" fmla="*/ 13 w 37"/>
                    <a:gd name="T39" fmla="*/ 26 h 75"/>
                    <a:gd name="T40" fmla="*/ 14 w 37"/>
                    <a:gd name="T41" fmla="*/ 25 h 75"/>
                    <a:gd name="T42" fmla="*/ 15 w 37"/>
                    <a:gd name="T43" fmla="*/ 23 h 75"/>
                    <a:gd name="T44" fmla="*/ 14 w 37"/>
                    <a:gd name="T45" fmla="*/ 21 h 75"/>
                    <a:gd name="T46" fmla="*/ 13 w 37"/>
                    <a:gd name="T47" fmla="*/ 19 h 75"/>
                    <a:gd name="T48" fmla="*/ 12 w 37"/>
                    <a:gd name="T49" fmla="*/ 16 h 75"/>
                    <a:gd name="T50" fmla="*/ 10 w 37"/>
                    <a:gd name="T51" fmla="*/ 14 h 75"/>
                    <a:gd name="T52" fmla="*/ 9 w 37"/>
                    <a:gd name="T53" fmla="*/ 11 h 75"/>
                    <a:gd name="T54" fmla="*/ 7 w 37"/>
                    <a:gd name="T55" fmla="*/ 8 h 75"/>
                    <a:gd name="T56" fmla="*/ 5 w 37"/>
                    <a:gd name="T57" fmla="*/ 6 h 75"/>
                    <a:gd name="T58" fmla="*/ 4 w 37"/>
                    <a:gd name="T59" fmla="*/ 4 h 75"/>
                    <a:gd name="T60" fmla="*/ 2 w 37"/>
                    <a:gd name="T61" fmla="*/ 2 h 75"/>
                    <a:gd name="T62" fmla="*/ 1 w 37"/>
                    <a:gd name="T63" fmla="*/ 1 h 75"/>
                    <a:gd name="T64" fmla="*/ 1 w 37"/>
                    <a:gd name="T65" fmla="*/ 1 h 75"/>
                    <a:gd name="T66" fmla="*/ 1 w 37"/>
                    <a:gd name="T67" fmla="*/ 0 h 75"/>
                    <a:gd name="T68" fmla="*/ 1 w 37"/>
                    <a:gd name="T69" fmla="*/ 0 h 75"/>
                    <a:gd name="T70" fmla="*/ 1 w 37"/>
                    <a:gd name="T71" fmla="*/ 0 h 75"/>
                    <a:gd name="T72" fmla="*/ 1 w 37"/>
                    <a:gd name="T73" fmla="*/ 1 h 75"/>
                    <a:gd name="T74" fmla="*/ 0 w 37"/>
                    <a:gd name="T75" fmla="*/ 1 h 75"/>
                    <a:gd name="T76" fmla="*/ 1 w 37"/>
                    <a:gd name="T77" fmla="*/ 1 h 75"/>
                    <a:gd name="T78" fmla="*/ 1 w 37"/>
                    <a:gd name="T79" fmla="*/ 1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 h="75">
                      <a:moveTo>
                        <a:pt x="1" y="4"/>
                      </a:moveTo>
                      <a:lnTo>
                        <a:pt x="1" y="4"/>
                      </a:lnTo>
                      <a:lnTo>
                        <a:pt x="1" y="5"/>
                      </a:lnTo>
                      <a:lnTo>
                        <a:pt x="3" y="6"/>
                      </a:lnTo>
                      <a:lnTo>
                        <a:pt x="4" y="8"/>
                      </a:lnTo>
                      <a:lnTo>
                        <a:pt x="5" y="11"/>
                      </a:lnTo>
                      <a:lnTo>
                        <a:pt x="7" y="13"/>
                      </a:lnTo>
                      <a:lnTo>
                        <a:pt x="9" y="16"/>
                      </a:lnTo>
                      <a:lnTo>
                        <a:pt x="11" y="19"/>
                      </a:lnTo>
                      <a:lnTo>
                        <a:pt x="13" y="22"/>
                      </a:lnTo>
                      <a:lnTo>
                        <a:pt x="15" y="26"/>
                      </a:lnTo>
                      <a:lnTo>
                        <a:pt x="17" y="30"/>
                      </a:lnTo>
                      <a:lnTo>
                        <a:pt x="20" y="34"/>
                      </a:lnTo>
                      <a:lnTo>
                        <a:pt x="21" y="38"/>
                      </a:lnTo>
                      <a:lnTo>
                        <a:pt x="23" y="41"/>
                      </a:lnTo>
                      <a:lnTo>
                        <a:pt x="26" y="45"/>
                      </a:lnTo>
                      <a:lnTo>
                        <a:pt x="27" y="49"/>
                      </a:lnTo>
                      <a:lnTo>
                        <a:pt x="29" y="53"/>
                      </a:lnTo>
                      <a:lnTo>
                        <a:pt x="31" y="56"/>
                      </a:lnTo>
                      <a:lnTo>
                        <a:pt x="32" y="59"/>
                      </a:lnTo>
                      <a:lnTo>
                        <a:pt x="33" y="63"/>
                      </a:lnTo>
                      <a:lnTo>
                        <a:pt x="33" y="65"/>
                      </a:lnTo>
                      <a:lnTo>
                        <a:pt x="34" y="67"/>
                      </a:lnTo>
                      <a:lnTo>
                        <a:pt x="33" y="69"/>
                      </a:lnTo>
                      <a:lnTo>
                        <a:pt x="33" y="70"/>
                      </a:lnTo>
                      <a:lnTo>
                        <a:pt x="32" y="70"/>
                      </a:lnTo>
                      <a:lnTo>
                        <a:pt x="30" y="71"/>
                      </a:lnTo>
                      <a:lnTo>
                        <a:pt x="28" y="70"/>
                      </a:lnTo>
                      <a:lnTo>
                        <a:pt x="25" y="69"/>
                      </a:lnTo>
                      <a:lnTo>
                        <a:pt x="21" y="67"/>
                      </a:lnTo>
                      <a:lnTo>
                        <a:pt x="17" y="65"/>
                      </a:lnTo>
                      <a:lnTo>
                        <a:pt x="12" y="61"/>
                      </a:lnTo>
                      <a:lnTo>
                        <a:pt x="10" y="65"/>
                      </a:lnTo>
                      <a:lnTo>
                        <a:pt x="16" y="68"/>
                      </a:lnTo>
                      <a:lnTo>
                        <a:pt x="20" y="71"/>
                      </a:lnTo>
                      <a:lnTo>
                        <a:pt x="24" y="73"/>
                      </a:lnTo>
                      <a:lnTo>
                        <a:pt x="27" y="74"/>
                      </a:lnTo>
                      <a:lnTo>
                        <a:pt x="30" y="75"/>
                      </a:lnTo>
                      <a:lnTo>
                        <a:pt x="33" y="74"/>
                      </a:lnTo>
                      <a:lnTo>
                        <a:pt x="34" y="73"/>
                      </a:lnTo>
                      <a:lnTo>
                        <a:pt x="36" y="72"/>
                      </a:lnTo>
                      <a:lnTo>
                        <a:pt x="37" y="70"/>
                      </a:lnTo>
                      <a:lnTo>
                        <a:pt x="37" y="67"/>
                      </a:lnTo>
                      <a:lnTo>
                        <a:pt x="37" y="64"/>
                      </a:lnTo>
                      <a:lnTo>
                        <a:pt x="36" y="61"/>
                      </a:lnTo>
                      <a:lnTo>
                        <a:pt x="35" y="58"/>
                      </a:lnTo>
                      <a:lnTo>
                        <a:pt x="33" y="54"/>
                      </a:lnTo>
                      <a:lnTo>
                        <a:pt x="32" y="51"/>
                      </a:lnTo>
                      <a:lnTo>
                        <a:pt x="30" y="47"/>
                      </a:lnTo>
                      <a:lnTo>
                        <a:pt x="28" y="43"/>
                      </a:lnTo>
                      <a:lnTo>
                        <a:pt x="26" y="39"/>
                      </a:lnTo>
                      <a:lnTo>
                        <a:pt x="24" y="35"/>
                      </a:lnTo>
                      <a:lnTo>
                        <a:pt x="22" y="31"/>
                      </a:lnTo>
                      <a:lnTo>
                        <a:pt x="20" y="27"/>
                      </a:lnTo>
                      <a:lnTo>
                        <a:pt x="18" y="24"/>
                      </a:lnTo>
                      <a:lnTo>
                        <a:pt x="15" y="20"/>
                      </a:lnTo>
                      <a:lnTo>
                        <a:pt x="13" y="17"/>
                      </a:lnTo>
                      <a:lnTo>
                        <a:pt x="11" y="14"/>
                      </a:lnTo>
                      <a:lnTo>
                        <a:pt x="9" y="11"/>
                      </a:lnTo>
                      <a:lnTo>
                        <a:pt x="8" y="8"/>
                      </a:lnTo>
                      <a:lnTo>
                        <a:pt x="6" y="6"/>
                      </a:lnTo>
                      <a:lnTo>
                        <a:pt x="5" y="4"/>
                      </a:lnTo>
                      <a:lnTo>
                        <a:pt x="4" y="2"/>
                      </a:lnTo>
                      <a:lnTo>
                        <a:pt x="3" y="1"/>
                      </a:lnTo>
                      <a:lnTo>
                        <a:pt x="3" y="0"/>
                      </a:lnTo>
                      <a:lnTo>
                        <a:pt x="2" y="0"/>
                      </a:lnTo>
                      <a:lnTo>
                        <a:pt x="1" y="0"/>
                      </a:lnTo>
                      <a:lnTo>
                        <a:pt x="1" y="1"/>
                      </a:lnTo>
                      <a:lnTo>
                        <a:pt x="1" y="2"/>
                      </a:lnTo>
                      <a:lnTo>
                        <a:pt x="0" y="2"/>
                      </a:lnTo>
                      <a:lnTo>
                        <a:pt x="0" y="3"/>
                      </a:lnTo>
                      <a:lnTo>
                        <a:pt x="1" y="3"/>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4" name="Freeform 842"/>
                <p:cNvSpPr>
                  <a:spLocks/>
                </p:cNvSpPr>
                <p:nvPr/>
              </p:nvSpPr>
              <p:spPr bwMode="auto">
                <a:xfrm>
                  <a:off x="913" y="1924"/>
                  <a:ext cx="26" cy="46"/>
                </a:xfrm>
                <a:custGeom>
                  <a:avLst/>
                  <a:gdLst>
                    <a:gd name="T0" fmla="*/ 12 w 36"/>
                    <a:gd name="T1" fmla="*/ 2 h 65"/>
                    <a:gd name="T2" fmla="*/ 12 w 36"/>
                    <a:gd name="T3" fmla="*/ 3 h 65"/>
                    <a:gd name="T4" fmla="*/ 12 w 36"/>
                    <a:gd name="T5" fmla="*/ 4 h 65"/>
                    <a:gd name="T6" fmla="*/ 12 w 36"/>
                    <a:gd name="T7" fmla="*/ 6 h 65"/>
                    <a:gd name="T8" fmla="*/ 11 w 36"/>
                    <a:gd name="T9" fmla="*/ 6 h 65"/>
                    <a:gd name="T10" fmla="*/ 10 w 36"/>
                    <a:gd name="T11" fmla="*/ 8 h 65"/>
                    <a:gd name="T12" fmla="*/ 9 w 36"/>
                    <a:gd name="T13" fmla="*/ 9 h 65"/>
                    <a:gd name="T14" fmla="*/ 7 w 36"/>
                    <a:gd name="T15" fmla="*/ 11 h 65"/>
                    <a:gd name="T16" fmla="*/ 6 w 36"/>
                    <a:gd name="T17" fmla="*/ 12 h 65"/>
                    <a:gd name="T18" fmla="*/ 4 w 36"/>
                    <a:gd name="T19" fmla="*/ 13 h 65"/>
                    <a:gd name="T20" fmla="*/ 3 w 36"/>
                    <a:gd name="T21" fmla="*/ 15 h 65"/>
                    <a:gd name="T22" fmla="*/ 1 w 36"/>
                    <a:gd name="T23" fmla="*/ 16 h 65"/>
                    <a:gd name="T24" fmla="*/ 1 w 36"/>
                    <a:gd name="T25" fmla="*/ 18 h 65"/>
                    <a:gd name="T26" fmla="*/ 0 w 36"/>
                    <a:gd name="T27" fmla="*/ 19 h 65"/>
                    <a:gd name="T28" fmla="*/ 0 w 36"/>
                    <a:gd name="T29" fmla="*/ 21 h 65"/>
                    <a:gd name="T30" fmla="*/ 1 w 36"/>
                    <a:gd name="T31" fmla="*/ 23 h 65"/>
                    <a:gd name="T32" fmla="*/ 2 w 36"/>
                    <a:gd name="T33" fmla="*/ 22 h 65"/>
                    <a:gd name="T34" fmla="*/ 1 w 36"/>
                    <a:gd name="T35" fmla="*/ 21 h 65"/>
                    <a:gd name="T36" fmla="*/ 1 w 36"/>
                    <a:gd name="T37" fmla="*/ 20 h 65"/>
                    <a:gd name="T38" fmla="*/ 1 w 36"/>
                    <a:gd name="T39" fmla="*/ 19 h 65"/>
                    <a:gd name="T40" fmla="*/ 2 w 36"/>
                    <a:gd name="T41" fmla="*/ 18 h 65"/>
                    <a:gd name="T42" fmla="*/ 3 w 36"/>
                    <a:gd name="T43" fmla="*/ 16 h 65"/>
                    <a:gd name="T44" fmla="*/ 4 w 36"/>
                    <a:gd name="T45" fmla="*/ 15 h 65"/>
                    <a:gd name="T46" fmla="*/ 6 w 36"/>
                    <a:gd name="T47" fmla="*/ 14 h 65"/>
                    <a:gd name="T48" fmla="*/ 7 w 36"/>
                    <a:gd name="T49" fmla="*/ 13 h 65"/>
                    <a:gd name="T50" fmla="*/ 9 w 36"/>
                    <a:gd name="T51" fmla="*/ 11 h 65"/>
                    <a:gd name="T52" fmla="*/ 10 w 36"/>
                    <a:gd name="T53" fmla="*/ 10 h 65"/>
                    <a:gd name="T54" fmla="*/ 11 w 36"/>
                    <a:gd name="T55" fmla="*/ 8 h 65"/>
                    <a:gd name="T56" fmla="*/ 12 w 36"/>
                    <a:gd name="T57" fmla="*/ 7 h 65"/>
                    <a:gd name="T58" fmla="*/ 13 w 36"/>
                    <a:gd name="T59" fmla="*/ 6 h 65"/>
                    <a:gd name="T60" fmla="*/ 14 w 36"/>
                    <a:gd name="T61" fmla="*/ 4 h 65"/>
                    <a:gd name="T62" fmla="*/ 13 w 36"/>
                    <a:gd name="T63" fmla="*/ 2 h 65"/>
                    <a:gd name="T64" fmla="*/ 12 w 36"/>
                    <a:gd name="T65" fmla="*/ 1 h 65"/>
                    <a:gd name="T66" fmla="*/ 12 w 36"/>
                    <a:gd name="T67" fmla="*/ 1 h 65"/>
                    <a:gd name="T68" fmla="*/ 12 w 36"/>
                    <a:gd name="T69" fmla="*/ 0 h 65"/>
                    <a:gd name="T70" fmla="*/ 12 w 36"/>
                    <a:gd name="T71" fmla="*/ 1 h 65"/>
                    <a:gd name="T72" fmla="*/ 12 w 36"/>
                    <a:gd name="T73" fmla="*/ 1 h 65"/>
                    <a:gd name="T74" fmla="*/ 12 w 36"/>
                    <a:gd name="T75" fmla="*/ 1 h 65"/>
                    <a:gd name="T76" fmla="*/ 12 w 36"/>
                    <a:gd name="T77" fmla="*/ 1 h 65"/>
                    <a:gd name="T78" fmla="*/ 12 w 36"/>
                    <a:gd name="T79" fmla="*/ 1 h 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6" h="65">
                      <a:moveTo>
                        <a:pt x="31" y="4"/>
                      </a:moveTo>
                      <a:lnTo>
                        <a:pt x="31" y="5"/>
                      </a:lnTo>
                      <a:lnTo>
                        <a:pt x="32" y="7"/>
                      </a:lnTo>
                      <a:lnTo>
                        <a:pt x="32" y="8"/>
                      </a:lnTo>
                      <a:lnTo>
                        <a:pt x="32" y="10"/>
                      </a:lnTo>
                      <a:lnTo>
                        <a:pt x="32" y="12"/>
                      </a:lnTo>
                      <a:lnTo>
                        <a:pt x="31" y="14"/>
                      </a:lnTo>
                      <a:lnTo>
                        <a:pt x="31" y="15"/>
                      </a:lnTo>
                      <a:lnTo>
                        <a:pt x="30" y="17"/>
                      </a:lnTo>
                      <a:lnTo>
                        <a:pt x="29" y="19"/>
                      </a:lnTo>
                      <a:lnTo>
                        <a:pt x="27" y="21"/>
                      </a:lnTo>
                      <a:lnTo>
                        <a:pt x="26" y="23"/>
                      </a:lnTo>
                      <a:lnTo>
                        <a:pt x="24" y="24"/>
                      </a:lnTo>
                      <a:lnTo>
                        <a:pt x="22" y="26"/>
                      </a:lnTo>
                      <a:lnTo>
                        <a:pt x="21" y="28"/>
                      </a:lnTo>
                      <a:lnTo>
                        <a:pt x="18" y="31"/>
                      </a:lnTo>
                      <a:lnTo>
                        <a:pt x="17" y="32"/>
                      </a:lnTo>
                      <a:lnTo>
                        <a:pt x="15" y="34"/>
                      </a:lnTo>
                      <a:lnTo>
                        <a:pt x="12" y="36"/>
                      </a:lnTo>
                      <a:lnTo>
                        <a:pt x="11" y="38"/>
                      </a:lnTo>
                      <a:lnTo>
                        <a:pt x="9" y="40"/>
                      </a:lnTo>
                      <a:lnTo>
                        <a:pt x="7" y="42"/>
                      </a:lnTo>
                      <a:lnTo>
                        <a:pt x="6" y="44"/>
                      </a:lnTo>
                      <a:lnTo>
                        <a:pt x="4" y="46"/>
                      </a:lnTo>
                      <a:lnTo>
                        <a:pt x="2" y="48"/>
                      </a:lnTo>
                      <a:lnTo>
                        <a:pt x="2" y="50"/>
                      </a:lnTo>
                      <a:lnTo>
                        <a:pt x="1" y="52"/>
                      </a:lnTo>
                      <a:lnTo>
                        <a:pt x="0" y="54"/>
                      </a:lnTo>
                      <a:lnTo>
                        <a:pt x="0" y="56"/>
                      </a:lnTo>
                      <a:lnTo>
                        <a:pt x="0" y="58"/>
                      </a:lnTo>
                      <a:lnTo>
                        <a:pt x="1" y="61"/>
                      </a:lnTo>
                      <a:lnTo>
                        <a:pt x="1" y="63"/>
                      </a:lnTo>
                      <a:lnTo>
                        <a:pt x="2" y="65"/>
                      </a:lnTo>
                      <a:lnTo>
                        <a:pt x="5" y="62"/>
                      </a:lnTo>
                      <a:lnTo>
                        <a:pt x="4" y="61"/>
                      </a:lnTo>
                      <a:lnTo>
                        <a:pt x="3" y="59"/>
                      </a:lnTo>
                      <a:lnTo>
                        <a:pt x="3" y="58"/>
                      </a:lnTo>
                      <a:lnTo>
                        <a:pt x="3" y="57"/>
                      </a:lnTo>
                      <a:lnTo>
                        <a:pt x="3" y="55"/>
                      </a:lnTo>
                      <a:lnTo>
                        <a:pt x="4" y="54"/>
                      </a:lnTo>
                      <a:lnTo>
                        <a:pt x="4" y="52"/>
                      </a:lnTo>
                      <a:lnTo>
                        <a:pt x="5" y="50"/>
                      </a:lnTo>
                      <a:lnTo>
                        <a:pt x="7" y="49"/>
                      </a:lnTo>
                      <a:lnTo>
                        <a:pt x="8" y="47"/>
                      </a:lnTo>
                      <a:lnTo>
                        <a:pt x="9" y="45"/>
                      </a:lnTo>
                      <a:lnTo>
                        <a:pt x="11" y="43"/>
                      </a:lnTo>
                      <a:lnTo>
                        <a:pt x="13" y="41"/>
                      </a:lnTo>
                      <a:lnTo>
                        <a:pt x="15" y="40"/>
                      </a:lnTo>
                      <a:lnTo>
                        <a:pt x="17" y="38"/>
                      </a:lnTo>
                      <a:lnTo>
                        <a:pt x="18" y="36"/>
                      </a:lnTo>
                      <a:lnTo>
                        <a:pt x="21" y="34"/>
                      </a:lnTo>
                      <a:lnTo>
                        <a:pt x="22" y="32"/>
                      </a:lnTo>
                      <a:lnTo>
                        <a:pt x="24" y="30"/>
                      </a:lnTo>
                      <a:lnTo>
                        <a:pt x="26" y="28"/>
                      </a:lnTo>
                      <a:lnTo>
                        <a:pt x="28" y="26"/>
                      </a:lnTo>
                      <a:lnTo>
                        <a:pt x="29" y="24"/>
                      </a:lnTo>
                      <a:lnTo>
                        <a:pt x="31" y="22"/>
                      </a:lnTo>
                      <a:lnTo>
                        <a:pt x="32" y="20"/>
                      </a:lnTo>
                      <a:lnTo>
                        <a:pt x="34" y="17"/>
                      </a:lnTo>
                      <a:lnTo>
                        <a:pt x="34" y="15"/>
                      </a:lnTo>
                      <a:lnTo>
                        <a:pt x="35" y="13"/>
                      </a:lnTo>
                      <a:lnTo>
                        <a:pt x="36" y="10"/>
                      </a:lnTo>
                      <a:lnTo>
                        <a:pt x="36" y="8"/>
                      </a:lnTo>
                      <a:lnTo>
                        <a:pt x="35" y="5"/>
                      </a:lnTo>
                      <a:lnTo>
                        <a:pt x="34" y="4"/>
                      </a:lnTo>
                      <a:lnTo>
                        <a:pt x="32" y="1"/>
                      </a:lnTo>
                      <a:lnTo>
                        <a:pt x="32" y="0"/>
                      </a:lnTo>
                      <a:lnTo>
                        <a:pt x="31" y="0"/>
                      </a:lnTo>
                      <a:lnTo>
                        <a:pt x="31" y="1"/>
                      </a:lnTo>
                      <a:lnTo>
                        <a:pt x="30" y="2"/>
                      </a:lnTo>
                      <a:lnTo>
                        <a:pt x="30" y="3"/>
                      </a:lnTo>
                      <a:lnTo>
                        <a:pt x="30" y="4"/>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5" name="Freeform 843"/>
                <p:cNvSpPr>
                  <a:spLocks/>
                </p:cNvSpPr>
                <p:nvPr/>
              </p:nvSpPr>
              <p:spPr bwMode="auto">
                <a:xfrm>
                  <a:off x="919" y="1923"/>
                  <a:ext cx="16" cy="19"/>
                </a:xfrm>
                <a:custGeom>
                  <a:avLst/>
                  <a:gdLst>
                    <a:gd name="T0" fmla="*/ 1 w 24"/>
                    <a:gd name="T1" fmla="*/ 10 h 26"/>
                    <a:gd name="T2" fmla="*/ 1 w 24"/>
                    <a:gd name="T3" fmla="*/ 10 h 26"/>
                    <a:gd name="T4" fmla="*/ 1 w 24"/>
                    <a:gd name="T5" fmla="*/ 10 h 26"/>
                    <a:gd name="T6" fmla="*/ 2 w 24"/>
                    <a:gd name="T7" fmla="*/ 10 h 26"/>
                    <a:gd name="T8" fmla="*/ 2 w 24"/>
                    <a:gd name="T9" fmla="*/ 9 h 26"/>
                    <a:gd name="T10" fmla="*/ 3 w 24"/>
                    <a:gd name="T11" fmla="*/ 8 h 26"/>
                    <a:gd name="T12" fmla="*/ 3 w 24"/>
                    <a:gd name="T13" fmla="*/ 7 h 26"/>
                    <a:gd name="T14" fmla="*/ 4 w 24"/>
                    <a:gd name="T15" fmla="*/ 6 h 26"/>
                    <a:gd name="T16" fmla="*/ 4 w 24"/>
                    <a:gd name="T17" fmla="*/ 5 h 26"/>
                    <a:gd name="T18" fmla="*/ 5 w 24"/>
                    <a:gd name="T19" fmla="*/ 4 h 26"/>
                    <a:gd name="T20" fmla="*/ 5 w 24"/>
                    <a:gd name="T21" fmla="*/ 3 h 26"/>
                    <a:gd name="T22" fmla="*/ 6 w 24"/>
                    <a:gd name="T23" fmla="*/ 2 h 26"/>
                    <a:gd name="T24" fmla="*/ 6 w 24"/>
                    <a:gd name="T25" fmla="*/ 1 h 26"/>
                    <a:gd name="T26" fmla="*/ 6 w 24"/>
                    <a:gd name="T27" fmla="*/ 1 h 26"/>
                    <a:gd name="T28" fmla="*/ 6 w 24"/>
                    <a:gd name="T29" fmla="*/ 1 h 26"/>
                    <a:gd name="T30" fmla="*/ 7 w 24"/>
                    <a:gd name="T31" fmla="*/ 1 h 26"/>
                    <a:gd name="T32" fmla="*/ 7 w 24"/>
                    <a:gd name="T33" fmla="*/ 1 h 26"/>
                    <a:gd name="T34" fmla="*/ 7 w 24"/>
                    <a:gd name="T35" fmla="*/ 0 h 26"/>
                    <a:gd name="T36" fmla="*/ 6 w 24"/>
                    <a:gd name="T37" fmla="*/ 0 h 26"/>
                    <a:gd name="T38" fmla="*/ 6 w 24"/>
                    <a:gd name="T39" fmla="*/ 0 h 26"/>
                    <a:gd name="T40" fmla="*/ 5 w 24"/>
                    <a:gd name="T41" fmla="*/ 1 h 26"/>
                    <a:gd name="T42" fmla="*/ 5 w 24"/>
                    <a:gd name="T43" fmla="*/ 1 h 26"/>
                    <a:gd name="T44" fmla="*/ 4 w 24"/>
                    <a:gd name="T45" fmla="*/ 2 h 26"/>
                    <a:gd name="T46" fmla="*/ 4 w 24"/>
                    <a:gd name="T47" fmla="*/ 3 h 26"/>
                    <a:gd name="T48" fmla="*/ 3 w 24"/>
                    <a:gd name="T49" fmla="*/ 4 h 26"/>
                    <a:gd name="T50" fmla="*/ 3 w 24"/>
                    <a:gd name="T51" fmla="*/ 5 h 26"/>
                    <a:gd name="T52" fmla="*/ 2 w 24"/>
                    <a:gd name="T53" fmla="*/ 7 h 26"/>
                    <a:gd name="T54" fmla="*/ 2 w 24"/>
                    <a:gd name="T55" fmla="*/ 7 h 26"/>
                    <a:gd name="T56" fmla="*/ 1 w 24"/>
                    <a:gd name="T57" fmla="*/ 8 h 26"/>
                    <a:gd name="T58" fmla="*/ 1 w 24"/>
                    <a:gd name="T59" fmla="*/ 8 h 26"/>
                    <a:gd name="T60" fmla="*/ 1 w 24"/>
                    <a:gd name="T61" fmla="*/ 9 h 26"/>
                    <a:gd name="T62" fmla="*/ 1 w 24"/>
                    <a:gd name="T63" fmla="*/ 8 h 26"/>
                    <a:gd name="T64" fmla="*/ 1 w 24"/>
                    <a:gd name="T65" fmla="*/ 8 h 26"/>
                    <a:gd name="T66" fmla="*/ 1 w 24"/>
                    <a:gd name="T67" fmla="*/ 8 h 26"/>
                    <a:gd name="T68" fmla="*/ 1 w 24"/>
                    <a:gd name="T69" fmla="*/ 8 h 26"/>
                    <a:gd name="T70" fmla="*/ 0 w 24"/>
                    <a:gd name="T71" fmla="*/ 8 h 26"/>
                    <a:gd name="T72" fmla="*/ 0 w 24"/>
                    <a:gd name="T73" fmla="*/ 8 h 26"/>
                    <a:gd name="T74" fmla="*/ 0 w 24"/>
                    <a:gd name="T75" fmla="*/ 9 h 26"/>
                    <a:gd name="T76" fmla="*/ 0 w 24"/>
                    <a:gd name="T77" fmla="*/ 9 h 26"/>
                    <a:gd name="T78" fmla="*/ 0 w 24"/>
                    <a:gd name="T79" fmla="*/ 10 h 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 h="26">
                      <a:moveTo>
                        <a:pt x="0" y="24"/>
                      </a:moveTo>
                      <a:lnTo>
                        <a:pt x="1" y="25"/>
                      </a:lnTo>
                      <a:lnTo>
                        <a:pt x="2" y="25"/>
                      </a:lnTo>
                      <a:lnTo>
                        <a:pt x="3" y="26"/>
                      </a:lnTo>
                      <a:lnTo>
                        <a:pt x="4" y="26"/>
                      </a:lnTo>
                      <a:lnTo>
                        <a:pt x="5" y="25"/>
                      </a:lnTo>
                      <a:lnTo>
                        <a:pt x="6" y="25"/>
                      </a:lnTo>
                      <a:lnTo>
                        <a:pt x="7" y="24"/>
                      </a:lnTo>
                      <a:lnTo>
                        <a:pt x="8" y="23"/>
                      </a:lnTo>
                      <a:lnTo>
                        <a:pt x="8" y="22"/>
                      </a:lnTo>
                      <a:lnTo>
                        <a:pt x="9" y="21"/>
                      </a:lnTo>
                      <a:lnTo>
                        <a:pt x="10" y="20"/>
                      </a:lnTo>
                      <a:lnTo>
                        <a:pt x="11" y="19"/>
                      </a:lnTo>
                      <a:lnTo>
                        <a:pt x="12" y="18"/>
                      </a:lnTo>
                      <a:lnTo>
                        <a:pt x="12" y="16"/>
                      </a:lnTo>
                      <a:lnTo>
                        <a:pt x="13" y="15"/>
                      </a:lnTo>
                      <a:lnTo>
                        <a:pt x="14" y="13"/>
                      </a:lnTo>
                      <a:lnTo>
                        <a:pt x="14" y="12"/>
                      </a:lnTo>
                      <a:lnTo>
                        <a:pt x="15" y="11"/>
                      </a:lnTo>
                      <a:lnTo>
                        <a:pt x="16" y="10"/>
                      </a:lnTo>
                      <a:lnTo>
                        <a:pt x="17" y="8"/>
                      </a:lnTo>
                      <a:lnTo>
                        <a:pt x="18" y="8"/>
                      </a:lnTo>
                      <a:lnTo>
                        <a:pt x="18" y="6"/>
                      </a:lnTo>
                      <a:lnTo>
                        <a:pt x="19" y="6"/>
                      </a:lnTo>
                      <a:lnTo>
                        <a:pt x="19" y="5"/>
                      </a:lnTo>
                      <a:lnTo>
                        <a:pt x="20" y="4"/>
                      </a:lnTo>
                      <a:lnTo>
                        <a:pt x="21" y="4"/>
                      </a:lnTo>
                      <a:lnTo>
                        <a:pt x="22" y="4"/>
                      </a:lnTo>
                      <a:lnTo>
                        <a:pt x="22" y="5"/>
                      </a:lnTo>
                      <a:lnTo>
                        <a:pt x="24" y="2"/>
                      </a:lnTo>
                      <a:lnTo>
                        <a:pt x="24" y="1"/>
                      </a:lnTo>
                      <a:lnTo>
                        <a:pt x="23" y="0"/>
                      </a:lnTo>
                      <a:lnTo>
                        <a:pt x="22" y="0"/>
                      </a:lnTo>
                      <a:lnTo>
                        <a:pt x="21" y="0"/>
                      </a:lnTo>
                      <a:lnTo>
                        <a:pt x="19" y="0"/>
                      </a:lnTo>
                      <a:lnTo>
                        <a:pt x="18" y="1"/>
                      </a:lnTo>
                      <a:lnTo>
                        <a:pt x="17" y="2"/>
                      </a:lnTo>
                      <a:lnTo>
                        <a:pt x="16" y="3"/>
                      </a:lnTo>
                      <a:lnTo>
                        <a:pt x="16" y="4"/>
                      </a:lnTo>
                      <a:lnTo>
                        <a:pt x="14" y="5"/>
                      </a:lnTo>
                      <a:lnTo>
                        <a:pt x="14" y="6"/>
                      </a:lnTo>
                      <a:lnTo>
                        <a:pt x="13" y="8"/>
                      </a:lnTo>
                      <a:lnTo>
                        <a:pt x="12" y="10"/>
                      </a:lnTo>
                      <a:lnTo>
                        <a:pt x="11" y="11"/>
                      </a:lnTo>
                      <a:lnTo>
                        <a:pt x="10" y="13"/>
                      </a:lnTo>
                      <a:lnTo>
                        <a:pt x="10" y="14"/>
                      </a:lnTo>
                      <a:lnTo>
                        <a:pt x="9" y="15"/>
                      </a:lnTo>
                      <a:lnTo>
                        <a:pt x="8" y="16"/>
                      </a:lnTo>
                      <a:lnTo>
                        <a:pt x="8" y="17"/>
                      </a:lnTo>
                      <a:lnTo>
                        <a:pt x="7" y="18"/>
                      </a:lnTo>
                      <a:lnTo>
                        <a:pt x="6" y="19"/>
                      </a:lnTo>
                      <a:lnTo>
                        <a:pt x="5" y="20"/>
                      </a:lnTo>
                      <a:lnTo>
                        <a:pt x="5" y="21"/>
                      </a:lnTo>
                      <a:lnTo>
                        <a:pt x="4" y="21"/>
                      </a:lnTo>
                      <a:lnTo>
                        <a:pt x="4" y="22"/>
                      </a:lnTo>
                      <a:lnTo>
                        <a:pt x="3" y="22"/>
                      </a:lnTo>
                      <a:lnTo>
                        <a:pt x="3" y="21"/>
                      </a:lnTo>
                      <a:lnTo>
                        <a:pt x="2" y="21"/>
                      </a:lnTo>
                      <a:lnTo>
                        <a:pt x="2" y="20"/>
                      </a:lnTo>
                      <a:lnTo>
                        <a:pt x="1" y="20"/>
                      </a:lnTo>
                      <a:lnTo>
                        <a:pt x="0" y="20"/>
                      </a:lnTo>
                      <a:lnTo>
                        <a:pt x="0" y="21"/>
                      </a:lnTo>
                      <a:lnTo>
                        <a:pt x="0" y="22"/>
                      </a:lnTo>
                      <a:lnTo>
                        <a:pt x="0" y="23"/>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6" name="Freeform 844"/>
                <p:cNvSpPr>
                  <a:spLocks/>
                </p:cNvSpPr>
                <p:nvPr/>
              </p:nvSpPr>
              <p:spPr bwMode="auto">
                <a:xfrm>
                  <a:off x="906" y="1890"/>
                  <a:ext cx="17" cy="50"/>
                </a:xfrm>
                <a:custGeom>
                  <a:avLst/>
                  <a:gdLst>
                    <a:gd name="T0" fmla="*/ 8 w 23"/>
                    <a:gd name="T1" fmla="*/ 1 h 71"/>
                    <a:gd name="T2" fmla="*/ 7 w 23"/>
                    <a:gd name="T3" fmla="*/ 4 h 71"/>
                    <a:gd name="T4" fmla="*/ 7 w 23"/>
                    <a:gd name="T5" fmla="*/ 8 h 71"/>
                    <a:gd name="T6" fmla="*/ 7 w 23"/>
                    <a:gd name="T7" fmla="*/ 10 h 71"/>
                    <a:gd name="T8" fmla="*/ 5 w 23"/>
                    <a:gd name="T9" fmla="*/ 11 h 71"/>
                    <a:gd name="T10" fmla="*/ 5 w 23"/>
                    <a:gd name="T11" fmla="*/ 13 h 71"/>
                    <a:gd name="T12" fmla="*/ 4 w 23"/>
                    <a:gd name="T13" fmla="*/ 13 h 71"/>
                    <a:gd name="T14" fmla="*/ 3 w 23"/>
                    <a:gd name="T15" fmla="*/ 13 h 71"/>
                    <a:gd name="T16" fmla="*/ 2 w 23"/>
                    <a:gd name="T17" fmla="*/ 14 h 71"/>
                    <a:gd name="T18" fmla="*/ 1 w 23"/>
                    <a:gd name="T19" fmla="*/ 14 h 71"/>
                    <a:gd name="T20" fmla="*/ 1 w 23"/>
                    <a:gd name="T21" fmla="*/ 15 h 71"/>
                    <a:gd name="T22" fmla="*/ 0 w 23"/>
                    <a:gd name="T23" fmla="*/ 16 h 71"/>
                    <a:gd name="T24" fmla="*/ 1 w 23"/>
                    <a:gd name="T25" fmla="*/ 17 h 71"/>
                    <a:gd name="T26" fmla="*/ 1 w 23"/>
                    <a:gd name="T27" fmla="*/ 18 h 71"/>
                    <a:gd name="T28" fmla="*/ 3 w 23"/>
                    <a:gd name="T29" fmla="*/ 19 h 71"/>
                    <a:gd name="T30" fmla="*/ 5 w 23"/>
                    <a:gd name="T31" fmla="*/ 22 h 71"/>
                    <a:gd name="T32" fmla="*/ 7 w 23"/>
                    <a:gd name="T33" fmla="*/ 25 h 71"/>
                    <a:gd name="T34" fmla="*/ 7 w 23"/>
                    <a:gd name="T35" fmla="*/ 22 h 71"/>
                    <a:gd name="T36" fmla="*/ 4 w 23"/>
                    <a:gd name="T37" fmla="*/ 19 h 71"/>
                    <a:gd name="T38" fmla="*/ 3 w 23"/>
                    <a:gd name="T39" fmla="*/ 18 h 71"/>
                    <a:gd name="T40" fmla="*/ 2 w 23"/>
                    <a:gd name="T41" fmla="*/ 16 h 71"/>
                    <a:gd name="T42" fmla="*/ 1 w 23"/>
                    <a:gd name="T43" fmla="*/ 16 h 71"/>
                    <a:gd name="T44" fmla="*/ 1 w 23"/>
                    <a:gd name="T45" fmla="*/ 16 h 71"/>
                    <a:gd name="T46" fmla="*/ 2 w 23"/>
                    <a:gd name="T47" fmla="*/ 16 h 71"/>
                    <a:gd name="T48" fmla="*/ 3 w 23"/>
                    <a:gd name="T49" fmla="*/ 15 h 71"/>
                    <a:gd name="T50" fmla="*/ 4 w 23"/>
                    <a:gd name="T51" fmla="*/ 15 h 71"/>
                    <a:gd name="T52" fmla="*/ 5 w 23"/>
                    <a:gd name="T53" fmla="*/ 14 h 71"/>
                    <a:gd name="T54" fmla="*/ 7 w 23"/>
                    <a:gd name="T55" fmla="*/ 13 h 71"/>
                    <a:gd name="T56" fmla="*/ 7 w 23"/>
                    <a:gd name="T57" fmla="*/ 11 h 71"/>
                    <a:gd name="T58" fmla="*/ 9 w 23"/>
                    <a:gd name="T59" fmla="*/ 9 h 71"/>
                    <a:gd name="T60" fmla="*/ 9 w 23"/>
                    <a:gd name="T61" fmla="*/ 6 h 71"/>
                    <a:gd name="T62" fmla="*/ 10 w 23"/>
                    <a:gd name="T63" fmla="*/ 3 h 71"/>
                    <a:gd name="T64" fmla="*/ 9 w 23"/>
                    <a:gd name="T65" fmla="*/ 1 h 71"/>
                    <a:gd name="T66" fmla="*/ 10 w 23"/>
                    <a:gd name="T67" fmla="*/ 1 h 71"/>
                    <a:gd name="T68" fmla="*/ 10 w 23"/>
                    <a:gd name="T69" fmla="*/ 1 h 71"/>
                    <a:gd name="T70" fmla="*/ 9 w 23"/>
                    <a:gd name="T71" fmla="*/ 0 h 71"/>
                    <a:gd name="T72" fmla="*/ 9 w 23"/>
                    <a:gd name="T73" fmla="*/ 0 h 71"/>
                    <a:gd name="T74" fmla="*/ 9 w 23"/>
                    <a:gd name="T75" fmla="*/ 0 h 71"/>
                    <a:gd name="T76" fmla="*/ 9 w 23"/>
                    <a:gd name="T77" fmla="*/ 0 h 71"/>
                    <a:gd name="T78" fmla="*/ 8 w 23"/>
                    <a:gd name="T79" fmla="*/ 1 h 71"/>
                    <a:gd name="T80" fmla="*/ 8 w 23"/>
                    <a:gd name="T81" fmla="*/ 1 h 71"/>
                    <a:gd name="T82" fmla="*/ 9 w 23"/>
                    <a:gd name="T83" fmla="*/ 0 h 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 h="71">
                      <a:moveTo>
                        <a:pt x="22" y="0"/>
                      </a:moveTo>
                      <a:lnTo>
                        <a:pt x="20" y="2"/>
                      </a:lnTo>
                      <a:lnTo>
                        <a:pt x="20" y="8"/>
                      </a:lnTo>
                      <a:lnTo>
                        <a:pt x="19" y="13"/>
                      </a:lnTo>
                      <a:lnTo>
                        <a:pt x="19" y="18"/>
                      </a:lnTo>
                      <a:lnTo>
                        <a:pt x="18" y="22"/>
                      </a:lnTo>
                      <a:lnTo>
                        <a:pt x="17" y="25"/>
                      </a:lnTo>
                      <a:lnTo>
                        <a:pt x="16" y="28"/>
                      </a:lnTo>
                      <a:lnTo>
                        <a:pt x="16" y="31"/>
                      </a:lnTo>
                      <a:lnTo>
                        <a:pt x="14" y="33"/>
                      </a:lnTo>
                      <a:lnTo>
                        <a:pt x="13" y="35"/>
                      </a:lnTo>
                      <a:lnTo>
                        <a:pt x="12" y="36"/>
                      </a:lnTo>
                      <a:lnTo>
                        <a:pt x="11" y="37"/>
                      </a:lnTo>
                      <a:lnTo>
                        <a:pt x="10" y="38"/>
                      </a:lnTo>
                      <a:lnTo>
                        <a:pt x="9" y="39"/>
                      </a:lnTo>
                      <a:lnTo>
                        <a:pt x="7" y="39"/>
                      </a:lnTo>
                      <a:lnTo>
                        <a:pt x="6" y="40"/>
                      </a:lnTo>
                      <a:lnTo>
                        <a:pt x="5" y="40"/>
                      </a:lnTo>
                      <a:lnTo>
                        <a:pt x="4" y="41"/>
                      </a:lnTo>
                      <a:lnTo>
                        <a:pt x="3" y="41"/>
                      </a:lnTo>
                      <a:lnTo>
                        <a:pt x="2" y="41"/>
                      </a:lnTo>
                      <a:lnTo>
                        <a:pt x="2" y="42"/>
                      </a:lnTo>
                      <a:lnTo>
                        <a:pt x="0" y="43"/>
                      </a:lnTo>
                      <a:lnTo>
                        <a:pt x="0" y="45"/>
                      </a:lnTo>
                      <a:lnTo>
                        <a:pt x="1" y="47"/>
                      </a:lnTo>
                      <a:lnTo>
                        <a:pt x="1" y="48"/>
                      </a:lnTo>
                      <a:lnTo>
                        <a:pt x="2" y="50"/>
                      </a:lnTo>
                      <a:lnTo>
                        <a:pt x="4" y="52"/>
                      </a:lnTo>
                      <a:lnTo>
                        <a:pt x="5" y="54"/>
                      </a:lnTo>
                      <a:lnTo>
                        <a:pt x="7" y="56"/>
                      </a:lnTo>
                      <a:lnTo>
                        <a:pt x="9" y="59"/>
                      </a:lnTo>
                      <a:lnTo>
                        <a:pt x="12" y="63"/>
                      </a:lnTo>
                      <a:lnTo>
                        <a:pt x="14" y="66"/>
                      </a:lnTo>
                      <a:lnTo>
                        <a:pt x="18" y="71"/>
                      </a:lnTo>
                      <a:lnTo>
                        <a:pt x="20" y="68"/>
                      </a:lnTo>
                      <a:lnTo>
                        <a:pt x="16" y="63"/>
                      </a:lnTo>
                      <a:lnTo>
                        <a:pt x="13" y="60"/>
                      </a:lnTo>
                      <a:lnTo>
                        <a:pt x="11" y="56"/>
                      </a:lnTo>
                      <a:lnTo>
                        <a:pt x="9" y="53"/>
                      </a:lnTo>
                      <a:lnTo>
                        <a:pt x="7" y="51"/>
                      </a:lnTo>
                      <a:lnTo>
                        <a:pt x="6" y="49"/>
                      </a:lnTo>
                      <a:lnTo>
                        <a:pt x="5" y="47"/>
                      </a:lnTo>
                      <a:lnTo>
                        <a:pt x="4" y="46"/>
                      </a:lnTo>
                      <a:lnTo>
                        <a:pt x="4" y="45"/>
                      </a:lnTo>
                      <a:lnTo>
                        <a:pt x="5" y="45"/>
                      </a:lnTo>
                      <a:lnTo>
                        <a:pt x="6" y="45"/>
                      </a:lnTo>
                      <a:lnTo>
                        <a:pt x="7" y="43"/>
                      </a:lnTo>
                      <a:lnTo>
                        <a:pt x="9" y="43"/>
                      </a:lnTo>
                      <a:lnTo>
                        <a:pt x="10" y="43"/>
                      </a:lnTo>
                      <a:lnTo>
                        <a:pt x="12" y="41"/>
                      </a:lnTo>
                      <a:lnTo>
                        <a:pt x="13" y="41"/>
                      </a:lnTo>
                      <a:lnTo>
                        <a:pt x="14" y="39"/>
                      </a:lnTo>
                      <a:lnTo>
                        <a:pt x="16" y="37"/>
                      </a:lnTo>
                      <a:lnTo>
                        <a:pt x="17" y="35"/>
                      </a:lnTo>
                      <a:lnTo>
                        <a:pt x="18" y="33"/>
                      </a:lnTo>
                      <a:lnTo>
                        <a:pt x="19" y="30"/>
                      </a:lnTo>
                      <a:lnTo>
                        <a:pt x="21" y="27"/>
                      </a:lnTo>
                      <a:lnTo>
                        <a:pt x="21" y="23"/>
                      </a:lnTo>
                      <a:lnTo>
                        <a:pt x="22" y="19"/>
                      </a:lnTo>
                      <a:lnTo>
                        <a:pt x="22" y="14"/>
                      </a:lnTo>
                      <a:lnTo>
                        <a:pt x="23" y="8"/>
                      </a:lnTo>
                      <a:lnTo>
                        <a:pt x="23" y="2"/>
                      </a:lnTo>
                      <a:lnTo>
                        <a:pt x="22" y="4"/>
                      </a:lnTo>
                      <a:lnTo>
                        <a:pt x="23" y="2"/>
                      </a:lnTo>
                      <a:lnTo>
                        <a:pt x="23" y="1"/>
                      </a:lnTo>
                      <a:lnTo>
                        <a:pt x="22" y="1"/>
                      </a:lnTo>
                      <a:lnTo>
                        <a:pt x="22" y="0"/>
                      </a:lnTo>
                      <a:lnTo>
                        <a:pt x="21" y="0"/>
                      </a:lnTo>
                      <a:lnTo>
                        <a:pt x="21" y="1"/>
                      </a:lnTo>
                      <a:lnTo>
                        <a:pt x="20" y="1"/>
                      </a:lnTo>
                      <a:lnTo>
                        <a:pt x="20" y="2"/>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 name="Freeform 845"/>
                <p:cNvSpPr>
                  <a:spLocks/>
                </p:cNvSpPr>
                <p:nvPr/>
              </p:nvSpPr>
              <p:spPr bwMode="auto">
                <a:xfrm>
                  <a:off x="922" y="1873"/>
                  <a:ext cx="19" cy="20"/>
                </a:xfrm>
                <a:custGeom>
                  <a:avLst/>
                  <a:gdLst>
                    <a:gd name="T0" fmla="*/ 8 w 29"/>
                    <a:gd name="T1" fmla="*/ 1 h 28"/>
                    <a:gd name="T2" fmla="*/ 7 w 29"/>
                    <a:gd name="T3" fmla="*/ 1 h 28"/>
                    <a:gd name="T4" fmla="*/ 7 w 29"/>
                    <a:gd name="T5" fmla="*/ 1 h 28"/>
                    <a:gd name="T6" fmla="*/ 7 w 29"/>
                    <a:gd name="T7" fmla="*/ 2 h 28"/>
                    <a:gd name="T8" fmla="*/ 6 w 29"/>
                    <a:gd name="T9" fmla="*/ 2 h 28"/>
                    <a:gd name="T10" fmla="*/ 6 w 29"/>
                    <a:gd name="T11" fmla="*/ 3 h 28"/>
                    <a:gd name="T12" fmla="*/ 5 w 29"/>
                    <a:gd name="T13" fmla="*/ 4 h 28"/>
                    <a:gd name="T14" fmla="*/ 5 w 29"/>
                    <a:gd name="T15" fmla="*/ 4 h 28"/>
                    <a:gd name="T16" fmla="*/ 4 w 29"/>
                    <a:gd name="T17" fmla="*/ 5 h 28"/>
                    <a:gd name="T18" fmla="*/ 3 w 29"/>
                    <a:gd name="T19" fmla="*/ 6 h 28"/>
                    <a:gd name="T20" fmla="*/ 3 w 29"/>
                    <a:gd name="T21" fmla="*/ 6 h 28"/>
                    <a:gd name="T22" fmla="*/ 2 w 29"/>
                    <a:gd name="T23" fmla="*/ 7 h 28"/>
                    <a:gd name="T24" fmla="*/ 2 w 29"/>
                    <a:gd name="T25" fmla="*/ 8 h 28"/>
                    <a:gd name="T26" fmla="*/ 1 w 29"/>
                    <a:gd name="T27" fmla="*/ 8 h 28"/>
                    <a:gd name="T28" fmla="*/ 1 w 29"/>
                    <a:gd name="T29" fmla="*/ 8 h 28"/>
                    <a:gd name="T30" fmla="*/ 0 w 29"/>
                    <a:gd name="T31" fmla="*/ 8 h 28"/>
                    <a:gd name="T32" fmla="*/ 1 w 29"/>
                    <a:gd name="T33" fmla="*/ 10 h 28"/>
                    <a:gd name="T34" fmla="*/ 1 w 29"/>
                    <a:gd name="T35" fmla="*/ 10 h 28"/>
                    <a:gd name="T36" fmla="*/ 2 w 29"/>
                    <a:gd name="T37" fmla="*/ 10 h 28"/>
                    <a:gd name="T38" fmla="*/ 2 w 29"/>
                    <a:gd name="T39" fmla="*/ 9 h 28"/>
                    <a:gd name="T40" fmla="*/ 3 w 29"/>
                    <a:gd name="T41" fmla="*/ 8 h 28"/>
                    <a:gd name="T42" fmla="*/ 4 w 29"/>
                    <a:gd name="T43" fmla="*/ 8 h 28"/>
                    <a:gd name="T44" fmla="*/ 5 w 29"/>
                    <a:gd name="T45" fmla="*/ 7 h 28"/>
                    <a:gd name="T46" fmla="*/ 5 w 29"/>
                    <a:gd name="T47" fmla="*/ 6 h 28"/>
                    <a:gd name="T48" fmla="*/ 6 w 29"/>
                    <a:gd name="T49" fmla="*/ 5 h 28"/>
                    <a:gd name="T50" fmla="*/ 6 w 29"/>
                    <a:gd name="T51" fmla="*/ 4 h 28"/>
                    <a:gd name="T52" fmla="*/ 7 w 29"/>
                    <a:gd name="T53" fmla="*/ 4 h 28"/>
                    <a:gd name="T54" fmla="*/ 7 w 29"/>
                    <a:gd name="T55" fmla="*/ 3 h 28"/>
                    <a:gd name="T56" fmla="*/ 8 w 29"/>
                    <a:gd name="T57" fmla="*/ 3 h 28"/>
                    <a:gd name="T58" fmla="*/ 8 w 29"/>
                    <a:gd name="T59" fmla="*/ 2 h 28"/>
                    <a:gd name="T60" fmla="*/ 8 w 29"/>
                    <a:gd name="T61" fmla="*/ 1 h 28"/>
                    <a:gd name="T62" fmla="*/ 8 w 29"/>
                    <a:gd name="T63" fmla="*/ 1 h 28"/>
                    <a:gd name="T64" fmla="*/ 8 w 29"/>
                    <a:gd name="T65" fmla="*/ 1 h 28"/>
                    <a:gd name="T66" fmla="*/ 8 w 29"/>
                    <a:gd name="T67" fmla="*/ 1 h 28"/>
                    <a:gd name="T68" fmla="*/ 8 w 29"/>
                    <a:gd name="T69" fmla="*/ 1 h 28"/>
                    <a:gd name="T70" fmla="*/ 8 w 29"/>
                    <a:gd name="T71" fmla="*/ 1 h 28"/>
                    <a:gd name="T72" fmla="*/ 8 w 29"/>
                    <a:gd name="T73" fmla="*/ 1 h 28"/>
                    <a:gd name="T74" fmla="*/ 8 w 29"/>
                    <a:gd name="T75" fmla="*/ 0 h 28"/>
                    <a:gd name="T76" fmla="*/ 8 w 29"/>
                    <a:gd name="T77" fmla="*/ 1 h 28"/>
                    <a:gd name="T78" fmla="*/ 8 w 29"/>
                    <a:gd name="T79" fmla="*/ 1 h 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 h="28">
                      <a:moveTo>
                        <a:pt x="27" y="4"/>
                      </a:moveTo>
                      <a:lnTo>
                        <a:pt x="27" y="1"/>
                      </a:lnTo>
                      <a:lnTo>
                        <a:pt x="26" y="2"/>
                      </a:lnTo>
                      <a:lnTo>
                        <a:pt x="25" y="3"/>
                      </a:lnTo>
                      <a:lnTo>
                        <a:pt x="24" y="4"/>
                      </a:lnTo>
                      <a:lnTo>
                        <a:pt x="24" y="5"/>
                      </a:lnTo>
                      <a:lnTo>
                        <a:pt x="23" y="6"/>
                      </a:lnTo>
                      <a:lnTo>
                        <a:pt x="22" y="6"/>
                      </a:lnTo>
                      <a:lnTo>
                        <a:pt x="21" y="7"/>
                      </a:lnTo>
                      <a:lnTo>
                        <a:pt x="20" y="8"/>
                      </a:lnTo>
                      <a:lnTo>
                        <a:pt x="20" y="10"/>
                      </a:lnTo>
                      <a:lnTo>
                        <a:pt x="19" y="10"/>
                      </a:lnTo>
                      <a:lnTo>
                        <a:pt x="17" y="11"/>
                      </a:lnTo>
                      <a:lnTo>
                        <a:pt x="17" y="13"/>
                      </a:lnTo>
                      <a:lnTo>
                        <a:pt x="15" y="14"/>
                      </a:lnTo>
                      <a:lnTo>
                        <a:pt x="14" y="14"/>
                      </a:lnTo>
                      <a:lnTo>
                        <a:pt x="14" y="16"/>
                      </a:lnTo>
                      <a:lnTo>
                        <a:pt x="12" y="16"/>
                      </a:lnTo>
                      <a:lnTo>
                        <a:pt x="11" y="18"/>
                      </a:lnTo>
                      <a:lnTo>
                        <a:pt x="10" y="18"/>
                      </a:lnTo>
                      <a:lnTo>
                        <a:pt x="9" y="19"/>
                      </a:lnTo>
                      <a:lnTo>
                        <a:pt x="7" y="20"/>
                      </a:lnTo>
                      <a:lnTo>
                        <a:pt x="7" y="21"/>
                      </a:lnTo>
                      <a:lnTo>
                        <a:pt x="6" y="22"/>
                      </a:lnTo>
                      <a:lnTo>
                        <a:pt x="4" y="22"/>
                      </a:lnTo>
                      <a:lnTo>
                        <a:pt x="3" y="22"/>
                      </a:lnTo>
                      <a:lnTo>
                        <a:pt x="2" y="23"/>
                      </a:lnTo>
                      <a:lnTo>
                        <a:pt x="1" y="23"/>
                      </a:lnTo>
                      <a:lnTo>
                        <a:pt x="0" y="23"/>
                      </a:lnTo>
                      <a:lnTo>
                        <a:pt x="0" y="28"/>
                      </a:lnTo>
                      <a:lnTo>
                        <a:pt x="1" y="28"/>
                      </a:lnTo>
                      <a:lnTo>
                        <a:pt x="2" y="28"/>
                      </a:lnTo>
                      <a:lnTo>
                        <a:pt x="3" y="27"/>
                      </a:lnTo>
                      <a:lnTo>
                        <a:pt x="4" y="27"/>
                      </a:lnTo>
                      <a:lnTo>
                        <a:pt x="6" y="26"/>
                      </a:lnTo>
                      <a:lnTo>
                        <a:pt x="7" y="25"/>
                      </a:lnTo>
                      <a:lnTo>
                        <a:pt x="8" y="25"/>
                      </a:lnTo>
                      <a:lnTo>
                        <a:pt x="9" y="24"/>
                      </a:lnTo>
                      <a:lnTo>
                        <a:pt x="10" y="23"/>
                      </a:lnTo>
                      <a:lnTo>
                        <a:pt x="12" y="22"/>
                      </a:lnTo>
                      <a:lnTo>
                        <a:pt x="13" y="21"/>
                      </a:lnTo>
                      <a:lnTo>
                        <a:pt x="14" y="20"/>
                      </a:lnTo>
                      <a:lnTo>
                        <a:pt x="15" y="19"/>
                      </a:lnTo>
                      <a:lnTo>
                        <a:pt x="16" y="18"/>
                      </a:lnTo>
                      <a:lnTo>
                        <a:pt x="17" y="17"/>
                      </a:lnTo>
                      <a:lnTo>
                        <a:pt x="19" y="16"/>
                      </a:lnTo>
                      <a:lnTo>
                        <a:pt x="20" y="14"/>
                      </a:lnTo>
                      <a:lnTo>
                        <a:pt x="22" y="13"/>
                      </a:lnTo>
                      <a:lnTo>
                        <a:pt x="22" y="11"/>
                      </a:lnTo>
                      <a:lnTo>
                        <a:pt x="24" y="10"/>
                      </a:lnTo>
                      <a:lnTo>
                        <a:pt x="25" y="8"/>
                      </a:lnTo>
                      <a:lnTo>
                        <a:pt x="26" y="8"/>
                      </a:lnTo>
                      <a:lnTo>
                        <a:pt x="27" y="7"/>
                      </a:lnTo>
                      <a:lnTo>
                        <a:pt x="27" y="6"/>
                      </a:lnTo>
                      <a:lnTo>
                        <a:pt x="28" y="6"/>
                      </a:lnTo>
                      <a:lnTo>
                        <a:pt x="28" y="5"/>
                      </a:lnTo>
                      <a:lnTo>
                        <a:pt x="29" y="4"/>
                      </a:lnTo>
                      <a:lnTo>
                        <a:pt x="29" y="1"/>
                      </a:lnTo>
                      <a:lnTo>
                        <a:pt x="29" y="4"/>
                      </a:lnTo>
                      <a:lnTo>
                        <a:pt x="29" y="3"/>
                      </a:lnTo>
                      <a:lnTo>
                        <a:pt x="29" y="2"/>
                      </a:lnTo>
                      <a:lnTo>
                        <a:pt x="29" y="1"/>
                      </a:lnTo>
                      <a:lnTo>
                        <a:pt x="28" y="1"/>
                      </a:lnTo>
                      <a:lnTo>
                        <a:pt x="28" y="0"/>
                      </a:lnTo>
                      <a:lnTo>
                        <a:pt x="27" y="1"/>
                      </a:lnTo>
                      <a:lnTo>
                        <a:pt x="2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8" name="Freeform 846"/>
                <p:cNvSpPr>
                  <a:spLocks/>
                </p:cNvSpPr>
                <p:nvPr/>
              </p:nvSpPr>
              <p:spPr bwMode="auto">
                <a:xfrm>
                  <a:off x="906" y="1872"/>
                  <a:ext cx="35" cy="15"/>
                </a:xfrm>
                <a:custGeom>
                  <a:avLst/>
                  <a:gdLst>
                    <a:gd name="T0" fmla="*/ 0 w 51"/>
                    <a:gd name="T1" fmla="*/ 5 h 21"/>
                    <a:gd name="T2" fmla="*/ 1 w 51"/>
                    <a:gd name="T3" fmla="*/ 6 h 21"/>
                    <a:gd name="T4" fmla="*/ 2 w 51"/>
                    <a:gd name="T5" fmla="*/ 7 h 21"/>
                    <a:gd name="T6" fmla="*/ 4 w 51"/>
                    <a:gd name="T7" fmla="*/ 8 h 21"/>
                    <a:gd name="T8" fmla="*/ 5 w 51"/>
                    <a:gd name="T9" fmla="*/ 8 h 21"/>
                    <a:gd name="T10" fmla="*/ 6 w 51"/>
                    <a:gd name="T11" fmla="*/ 7 h 21"/>
                    <a:gd name="T12" fmla="*/ 7 w 51"/>
                    <a:gd name="T13" fmla="*/ 6 h 21"/>
                    <a:gd name="T14" fmla="*/ 8 w 51"/>
                    <a:gd name="T15" fmla="*/ 6 h 21"/>
                    <a:gd name="T16" fmla="*/ 9 w 51"/>
                    <a:gd name="T17" fmla="*/ 4 h 21"/>
                    <a:gd name="T18" fmla="*/ 10 w 51"/>
                    <a:gd name="T19" fmla="*/ 4 h 21"/>
                    <a:gd name="T20" fmla="*/ 11 w 51"/>
                    <a:gd name="T21" fmla="*/ 3 h 21"/>
                    <a:gd name="T22" fmla="*/ 12 w 51"/>
                    <a:gd name="T23" fmla="*/ 3 h 21"/>
                    <a:gd name="T24" fmla="*/ 13 w 51"/>
                    <a:gd name="T25" fmla="*/ 2 h 21"/>
                    <a:gd name="T26" fmla="*/ 13 w 51"/>
                    <a:gd name="T27" fmla="*/ 1 h 21"/>
                    <a:gd name="T28" fmla="*/ 14 w 51"/>
                    <a:gd name="T29" fmla="*/ 1 h 21"/>
                    <a:gd name="T30" fmla="*/ 15 w 51"/>
                    <a:gd name="T31" fmla="*/ 1 h 21"/>
                    <a:gd name="T32" fmla="*/ 16 w 51"/>
                    <a:gd name="T33" fmla="*/ 2 h 21"/>
                    <a:gd name="T34" fmla="*/ 16 w 51"/>
                    <a:gd name="T35" fmla="*/ 1 h 21"/>
                    <a:gd name="T36" fmla="*/ 15 w 51"/>
                    <a:gd name="T37" fmla="*/ 0 h 21"/>
                    <a:gd name="T38" fmla="*/ 14 w 51"/>
                    <a:gd name="T39" fmla="*/ 0 h 21"/>
                    <a:gd name="T40" fmla="*/ 13 w 51"/>
                    <a:gd name="T41" fmla="*/ 1 h 21"/>
                    <a:gd name="T42" fmla="*/ 12 w 51"/>
                    <a:gd name="T43" fmla="*/ 1 h 21"/>
                    <a:gd name="T44" fmla="*/ 11 w 51"/>
                    <a:gd name="T45" fmla="*/ 1 h 21"/>
                    <a:gd name="T46" fmla="*/ 10 w 51"/>
                    <a:gd name="T47" fmla="*/ 3 h 21"/>
                    <a:gd name="T48" fmla="*/ 9 w 51"/>
                    <a:gd name="T49" fmla="*/ 3 h 21"/>
                    <a:gd name="T50" fmla="*/ 8 w 51"/>
                    <a:gd name="T51" fmla="*/ 4 h 21"/>
                    <a:gd name="T52" fmla="*/ 7 w 51"/>
                    <a:gd name="T53" fmla="*/ 4 h 21"/>
                    <a:gd name="T54" fmla="*/ 7 w 51"/>
                    <a:gd name="T55" fmla="*/ 6 h 21"/>
                    <a:gd name="T56" fmla="*/ 5 w 51"/>
                    <a:gd name="T57" fmla="*/ 6 h 21"/>
                    <a:gd name="T58" fmla="*/ 5 w 51"/>
                    <a:gd name="T59" fmla="*/ 6 h 21"/>
                    <a:gd name="T60" fmla="*/ 3 w 51"/>
                    <a:gd name="T61" fmla="*/ 6 h 21"/>
                    <a:gd name="T62" fmla="*/ 2 w 51"/>
                    <a:gd name="T63" fmla="*/ 6 h 21"/>
                    <a:gd name="T64" fmla="*/ 1 w 51"/>
                    <a:gd name="T65" fmla="*/ 4 h 21"/>
                    <a:gd name="T66" fmla="*/ 1 w 51"/>
                    <a:gd name="T67" fmla="*/ 4 h 21"/>
                    <a:gd name="T68" fmla="*/ 1 w 51"/>
                    <a:gd name="T69" fmla="*/ 4 h 21"/>
                    <a:gd name="T70" fmla="*/ 1 w 51"/>
                    <a:gd name="T71" fmla="*/ 4 h 21"/>
                    <a:gd name="T72" fmla="*/ 1 w 51"/>
                    <a:gd name="T73" fmla="*/ 4 h 21"/>
                    <a:gd name="T74" fmla="*/ 1 w 51"/>
                    <a:gd name="T75" fmla="*/ 4 h 21"/>
                    <a:gd name="T76" fmla="*/ 0 w 51"/>
                    <a:gd name="T77" fmla="*/ 4 h 21"/>
                    <a:gd name="T78" fmla="*/ 0 w 51"/>
                    <a:gd name="T79" fmla="*/ 4 h 21"/>
                    <a:gd name="T80" fmla="*/ 0 w 51"/>
                    <a:gd name="T81" fmla="*/ 4 h 21"/>
                    <a:gd name="T82" fmla="*/ 0 w 51"/>
                    <a:gd name="T83" fmla="*/ 4 h 21"/>
                    <a:gd name="T84" fmla="*/ 0 w 51"/>
                    <a:gd name="T85" fmla="*/ 5 h 21"/>
                    <a:gd name="T86" fmla="*/ 1 w 51"/>
                    <a:gd name="T87" fmla="*/ 6 h 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 h="21">
                      <a:moveTo>
                        <a:pt x="1" y="15"/>
                      </a:moveTo>
                      <a:lnTo>
                        <a:pt x="0" y="14"/>
                      </a:lnTo>
                      <a:lnTo>
                        <a:pt x="3" y="16"/>
                      </a:lnTo>
                      <a:lnTo>
                        <a:pt x="5" y="17"/>
                      </a:lnTo>
                      <a:lnTo>
                        <a:pt x="7" y="19"/>
                      </a:lnTo>
                      <a:lnTo>
                        <a:pt x="8" y="20"/>
                      </a:lnTo>
                      <a:lnTo>
                        <a:pt x="11" y="20"/>
                      </a:lnTo>
                      <a:lnTo>
                        <a:pt x="13" y="21"/>
                      </a:lnTo>
                      <a:lnTo>
                        <a:pt x="14" y="21"/>
                      </a:lnTo>
                      <a:lnTo>
                        <a:pt x="16" y="21"/>
                      </a:lnTo>
                      <a:lnTo>
                        <a:pt x="18" y="20"/>
                      </a:lnTo>
                      <a:lnTo>
                        <a:pt x="19" y="19"/>
                      </a:lnTo>
                      <a:lnTo>
                        <a:pt x="21" y="19"/>
                      </a:lnTo>
                      <a:lnTo>
                        <a:pt x="22" y="17"/>
                      </a:lnTo>
                      <a:lnTo>
                        <a:pt x="24" y="17"/>
                      </a:lnTo>
                      <a:lnTo>
                        <a:pt x="26" y="16"/>
                      </a:lnTo>
                      <a:lnTo>
                        <a:pt x="27" y="15"/>
                      </a:lnTo>
                      <a:lnTo>
                        <a:pt x="28" y="13"/>
                      </a:lnTo>
                      <a:lnTo>
                        <a:pt x="30" y="12"/>
                      </a:lnTo>
                      <a:lnTo>
                        <a:pt x="31" y="11"/>
                      </a:lnTo>
                      <a:lnTo>
                        <a:pt x="32" y="10"/>
                      </a:lnTo>
                      <a:lnTo>
                        <a:pt x="33" y="9"/>
                      </a:lnTo>
                      <a:lnTo>
                        <a:pt x="35" y="7"/>
                      </a:lnTo>
                      <a:lnTo>
                        <a:pt x="36" y="7"/>
                      </a:lnTo>
                      <a:lnTo>
                        <a:pt x="38" y="6"/>
                      </a:lnTo>
                      <a:lnTo>
                        <a:pt x="39" y="5"/>
                      </a:lnTo>
                      <a:lnTo>
                        <a:pt x="40" y="4"/>
                      </a:lnTo>
                      <a:lnTo>
                        <a:pt x="41" y="4"/>
                      </a:lnTo>
                      <a:lnTo>
                        <a:pt x="43" y="4"/>
                      </a:lnTo>
                      <a:lnTo>
                        <a:pt x="44" y="4"/>
                      </a:lnTo>
                      <a:lnTo>
                        <a:pt x="45" y="4"/>
                      </a:lnTo>
                      <a:lnTo>
                        <a:pt x="47" y="4"/>
                      </a:lnTo>
                      <a:lnTo>
                        <a:pt x="48" y="5"/>
                      </a:lnTo>
                      <a:lnTo>
                        <a:pt x="50" y="6"/>
                      </a:lnTo>
                      <a:lnTo>
                        <a:pt x="51" y="2"/>
                      </a:lnTo>
                      <a:lnTo>
                        <a:pt x="49" y="1"/>
                      </a:lnTo>
                      <a:lnTo>
                        <a:pt x="48" y="1"/>
                      </a:lnTo>
                      <a:lnTo>
                        <a:pt x="46" y="0"/>
                      </a:lnTo>
                      <a:lnTo>
                        <a:pt x="44" y="0"/>
                      </a:lnTo>
                      <a:lnTo>
                        <a:pt x="42" y="0"/>
                      </a:lnTo>
                      <a:lnTo>
                        <a:pt x="41" y="0"/>
                      </a:lnTo>
                      <a:lnTo>
                        <a:pt x="39" y="1"/>
                      </a:lnTo>
                      <a:lnTo>
                        <a:pt x="38" y="1"/>
                      </a:lnTo>
                      <a:lnTo>
                        <a:pt x="36" y="2"/>
                      </a:lnTo>
                      <a:lnTo>
                        <a:pt x="35" y="3"/>
                      </a:lnTo>
                      <a:lnTo>
                        <a:pt x="33" y="4"/>
                      </a:lnTo>
                      <a:lnTo>
                        <a:pt x="32" y="5"/>
                      </a:lnTo>
                      <a:lnTo>
                        <a:pt x="30" y="7"/>
                      </a:lnTo>
                      <a:lnTo>
                        <a:pt x="29" y="7"/>
                      </a:lnTo>
                      <a:lnTo>
                        <a:pt x="28" y="9"/>
                      </a:lnTo>
                      <a:lnTo>
                        <a:pt x="27" y="10"/>
                      </a:lnTo>
                      <a:lnTo>
                        <a:pt x="25" y="11"/>
                      </a:lnTo>
                      <a:lnTo>
                        <a:pt x="23" y="12"/>
                      </a:lnTo>
                      <a:lnTo>
                        <a:pt x="22" y="13"/>
                      </a:lnTo>
                      <a:lnTo>
                        <a:pt x="21" y="14"/>
                      </a:lnTo>
                      <a:lnTo>
                        <a:pt x="20" y="15"/>
                      </a:lnTo>
                      <a:lnTo>
                        <a:pt x="18" y="16"/>
                      </a:lnTo>
                      <a:lnTo>
                        <a:pt x="17" y="16"/>
                      </a:lnTo>
                      <a:lnTo>
                        <a:pt x="16" y="17"/>
                      </a:lnTo>
                      <a:lnTo>
                        <a:pt x="14" y="17"/>
                      </a:lnTo>
                      <a:lnTo>
                        <a:pt x="13" y="17"/>
                      </a:lnTo>
                      <a:lnTo>
                        <a:pt x="11" y="17"/>
                      </a:lnTo>
                      <a:lnTo>
                        <a:pt x="10" y="16"/>
                      </a:lnTo>
                      <a:lnTo>
                        <a:pt x="8" y="16"/>
                      </a:lnTo>
                      <a:lnTo>
                        <a:pt x="6" y="14"/>
                      </a:lnTo>
                      <a:lnTo>
                        <a:pt x="5" y="13"/>
                      </a:lnTo>
                      <a:lnTo>
                        <a:pt x="3" y="11"/>
                      </a:lnTo>
                      <a:lnTo>
                        <a:pt x="2" y="11"/>
                      </a:lnTo>
                      <a:lnTo>
                        <a:pt x="3" y="11"/>
                      </a:lnTo>
                      <a:lnTo>
                        <a:pt x="2" y="11"/>
                      </a:lnTo>
                      <a:lnTo>
                        <a:pt x="1" y="11"/>
                      </a:lnTo>
                      <a:lnTo>
                        <a:pt x="0" y="11"/>
                      </a:lnTo>
                      <a:lnTo>
                        <a:pt x="0" y="12"/>
                      </a:lnTo>
                      <a:lnTo>
                        <a:pt x="0" y="13"/>
                      </a:lnTo>
                      <a:lnTo>
                        <a:pt x="0" y="14"/>
                      </a:lnTo>
                      <a:lnTo>
                        <a:pt x="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9" name="Freeform 847"/>
                <p:cNvSpPr>
                  <a:spLocks/>
                </p:cNvSpPr>
                <p:nvPr/>
              </p:nvSpPr>
              <p:spPr bwMode="auto">
                <a:xfrm>
                  <a:off x="899" y="1771"/>
                  <a:ext cx="37" cy="112"/>
                </a:xfrm>
                <a:custGeom>
                  <a:avLst/>
                  <a:gdLst>
                    <a:gd name="T0" fmla="*/ 17 w 54"/>
                    <a:gd name="T1" fmla="*/ 1 h 158"/>
                    <a:gd name="T2" fmla="*/ 14 w 54"/>
                    <a:gd name="T3" fmla="*/ 0 h 158"/>
                    <a:gd name="T4" fmla="*/ 12 w 54"/>
                    <a:gd name="T5" fmla="*/ 1 h 158"/>
                    <a:gd name="T6" fmla="*/ 9 w 54"/>
                    <a:gd name="T7" fmla="*/ 2 h 158"/>
                    <a:gd name="T8" fmla="*/ 7 w 54"/>
                    <a:gd name="T9" fmla="*/ 4 h 158"/>
                    <a:gd name="T10" fmla="*/ 5 w 54"/>
                    <a:gd name="T11" fmla="*/ 9 h 158"/>
                    <a:gd name="T12" fmla="*/ 3 w 54"/>
                    <a:gd name="T13" fmla="*/ 13 h 158"/>
                    <a:gd name="T14" fmla="*/ 2 w 54"/>
                    <a:gd name="T15" fmla="*/ 17 h 158"/>
                    <a:gd name="T16" fmla="*/ 1 w 54"/>
                    <a:gd name="T17" fmla="*/ 22 h 158"/>
                    <a:gd name="T18" fmla="*/ 1 w 54"/>
                    <a:gd name="T19" fmla="*/ 28 h 158"/>
                    <a:gd name="T20" fmla="*/ 0 w 54"/>
                    <a:gd name="T21" fmla="*/ 33 h 158"/>
                    <a:gd name="T22" fmla="*/ 0 w 54"/>
                    <a:gd name="T23" fmla="*/ 38 h 158"/>
                    <a:gd name="T24" fmla="*/ 0 w 54"/>
                    <a:gd name="T25" fmla="*/ 43 h 158"/>
                    <a:gd name="T26" fmla="*/ 1 w 54"/>
                    <a:gd name="T27" fmla="*/ 47 h 158"/>
                    <a:gd name="T28" fmla="*/ 1 w 54"/>
                    <a:gd name="T29" fmla="*/ 51 h 158"/>
                    <a:gd name="T30" fmla="*/ 2 w 54"/>
                    <a:gd name="T31" fmla="*/ 54 h 158"/>
                    <a:gd name="T32" fmla="*/ 3 w 54"/>
                    <a:gd name="T33" fmla="*/ 56 h 158"/>
                    <a:gd name="T34" fmla="*/ 3 w 54"/>
                    <a:gd name="T35" fmla="*/ 55 h 158"/>
                    <a:gd name="T36" fmla="*/ 2 w 54"/>
                    <a:gd name="T37" fmla="*/ 52 h 158"/>
                    <a:gd name="T38" fmla="*/ 1 w 54"/>
                    <a:gd name="T39" fmla="*/ 48 h 158"/>
                    <a:gd name="T40" fmla="*/ 1 w 54"/>
                    <a:gd name="T41" fmla="*/ 45 h 158"/>
                    <a:gd name="T42" fmla="*/ 1 w 54"/>
                    <a:gd name="T43" fmla="*/ 40 h 158"/>
                    <a:gd name="T44" fmla="*/ 1 w 54"/>
                    <a:gd name="T45" fmla="*/ 35 h 158"/>
                    <a:gd name="T46" fmla="*/ 1 w 54"/>
                    <a:gd name="T47" fmla="*/ 30 h 158"/>
                    <a:gd name="T48" fmla="*/ 2 w 54"/>
                    <a:gd name="T49" fmla="*/ 25 h 158"/>
                    <a:gd name="T50" fmla="*/ 2 w 54"/>
                    <a:gd name="T51" fmla="*/ 20 h 158"/>
                    <a:gd name="T52" fmla="*/ 3 w 54"/>
                    <a:gd name="T53" fmla="*/ 15 h 158"/>
                    <a:gd name="T54" fmla="*/ 5 w 54"/>
                    <a:gd name="T55" fmla="*/ 11 h 158"/>
                    <a:gd name="T56" fmla="*/ 7 w 54"/>
                    <a:gd name="T57" fmla="*/ 8 h 158"/>
                    <a:gd name="T58" fmla="*/ 9 w 54"/>
                    <a:gd name="T59" fmla="*/ 4 h 158"/>
                    <a:gd name="T60" fmla="*/ 11 w 54"/>
                    <a:gd name="T61" fmla="*/ 3 h 158"/>
                    <a:gd name="T62" fmla="*/ 13 w 54"/>
                    <a:gd name="T63" fmla="*/ 1 h 158"/>
                    <a:gd name="T64" fmla="*/ 16 w 54"/>
                    <a:gd name="T65" fmla="*/ 1 h 158"/>
                    <a:gd name="T66" fmla="*/ 17 w 54"/>
                    <a:gd name="T67" fmla="*/ 2 h 158"/>
                    <a:gd name="T68" fmla="*/ 17 w 54"/>
                    <a:gd name="T69" fmla="*/ 2 h 158"/>
                    <a:gd name="T70" fmla="*/ 17 w 54"/>
                    <a:gd name="T71" fmla="*/ 2 h 158"/>
                    <a:gd name="T72" fmla="*/ 17 w 54"/>
                    <a:gd name="T73" fmla="*/ 2 h 158"/>
                    <a:gd name="T74" fmla="*/ 17 w 54"/>
                    <a:gd name="T75" fmla="*/ 2 h 158"/>
                    <a:gd name="T76" fmla="*/ 17 w 54"/>
                    <a:gd name="T77" fmla="*/ 2 h 158"/>
                    <a:gd name="T78" fmla="*/ 17 w 54"/>
                    <a:gd name="T79" fmla="*/ 2 h 158"/>
                    <a:gd name="T80" fmla="*/ 17 w 54"/>
                    <a:gd name="T81" fmla="*/ 1 h 158"/>
                    <a:gd name="T82" fmla="*/ 17 w 54"/>
                    <a:gd name="T83" fmla="*/ 1 h 158"/>
                    <a:gd name="T84" fmla="*/ 17 w 54"/>
                    <a:gd name="T85" fmla="*/ 1 h 158"/>
                    <a:gd name="T86" fmla="*/ 17 w 54"/>
                    <a:gd name="T87" fmla="*/ 1 h 158"/>
                    <a:gd name="T88" fmla="*/ 17 w 54"/>
                    <a:gd name="T89" fmla="*/ 1 h 1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4" h="158">
                      <a:moveTo>
                        <a:pt x="52" y="2"/>
                      </a:moveTo>
                      <a:lnTo>
                        <a:pt x="53" y="2"/>
                      </a:lnTo>
                      <a:lnTo>
                        <a:pt x="48" y="1"/>
                      </a:lnTo>
                      <a:lnTo>
                        <a:pt x="44" y="0"/>
                      </a:lnTo>
                      <a:lnTo>
                        <a:pt x="40" y="0"/>
                      </a:lnTo>
                      <a:lnTo>
                        <a:pt x="36" y="1"/>
                      </a:lnTo>
                      <a:lnTo>
                        <a:pt x="32" y="3"/>
                      </a:lnTo>
                      <a:lnTo>
                        <a:pt x="28" y="6"/>
                      </a:lnTo>
                      <a:lnTo>
                        <a:pt x="25" y="9"/>
                      </a:lnTo>
                      <a:lnTo>
                        <a:pt x="22" y="13"/>
                      </a:lnTo>
                      <a:lnTo>
                        <a:pt x="18" y="18"/>
                      </a:lnTo>
                      <a:lnTo>
                        <a:pt x="16" y="24"/>
                      </a:lnTo>
                      <a:lnTo>
                        <a:pt x="13" y="29"/>
                      </a:lnTo>
                      <a:lnTo>
                        <a:pt x="11" y="35"/>
                      </a:lnTo>
                      <a:lnTo>
                        <a:pt x="9" y="42"/>
                      </a:lnTo>
                      <a:lnTo>
                        <a:pt x="7" y="48"/>
                      </a:lnTo>
                      <a:lnTo>
                        <a:pt x="5" y="55"/>
                      </a:lnTo>
                      <a:lnTo>
                        <a:pt x="4" y="62"/>
                      </a:lnTo>
                      <a:lnTo>
                        <a:pt x="3" y="70"/>
                      </a:lnTo>
                      <a:lnTo>
                        <a:pt x="1" y="77"/>
                      </a:lnTo>
                      <a:lnTo>
                        <a:pt x="1" y="84"/>
                      </a:lnTo>
                      <a:lnTo>
                        <a:pt x="0" y="91"/>
                      </a:lnTo>
                      <a:lnTo>
                        <a:pt x="0" y="99"/>
                      </a:lnTo>
                      <a:lnTo>
                        <a:pt x="0" y="106"/>
                      </a:lnTo>
                      <a:lnTo>
                        <a:pt x="0" y="113"/>
                      </a:lnTo>
                      <a:lnTo>
                        <a:pt x="0" y="120"/>
                      </a:lnTo>
                      <a:lnTo>
                        <a:pt x="1" y="126"/>
                      </a:lnTo>
                      <a:lnTo>
                        <a:pt x="1" y="132"/>
                      </a:lnTo>
                      <a:lnTo>
                        <a:pt x="2" y="138"/>
                      </a:lnTo>
                      <a:lnTo>
                        <a:pt x="3" y="142"/>
                      </a:lnTo>
                      <a:lnTo>
                        <a:pt x="5" y="147"/>
                      </a:lnTo>
                      <a:lnTo>
                        <a:pt x="6" y="151"/>
                      </a:lnTo>
                      <a:lnTo>
                        <a:pt x="8" y="155"/>
                      </a:lnTo>
                      <a:lnTo>
                        <a:pt x="11" y="158"/>
                      </a:lnTo>
                      <a:lnTo>
                        <a:pt x="13" y="154"/>
                      </a:lnTo>
                      <a:lnTo>
                        <a:pt x="11" y="152"/>
                      </a:lnTo>
                      <a:lnTo>
                        <a:pt x="9" y="149"/>
                      </a:lnTo>
                      <a:lnTo>
                        <a:pt x="8" y="145"/>
                      </a:lnTo>
                      <a:lnTo>
                        <a:pt x="6" y="141"/>
                      </a:lnTo>
                      <a:lnTo>
                        <a:pt x="5" y="136"/>
                      </a:lnTo>
                      <a:lnTo>
                        <a:pt x="4" y="131"/>
                      </a:lnTo>
                      <a:lnTo>
                        <a:pt x="3" y="125"/>
                      </a:lnTo>
                      <a:lnTo>
                        <a:pt x="3" y="119"/>
                      </a:lnTo>
                      <a:lnTo>
                        <a:pt x="3" y="113"/>
                      </a:lnTo>
                      <a:lnTo>
                        <a:pt x="3" y="106"/>
                      </a:lnTo>
                      <a:lnTo>
                        <a:pt x="3" y="99"/>
                      </a:lnTo>
                      <a:lnTo>
                        <a:pt x="3" y="92"/>
                      </a:lnTo>
                      <a:lnTo>
                        <a:pt x="4" y="85"/>
                      </a:lnTo>
                      <a:lnTo>
                        <a:pt x="5" y="77"/>
                      </a:lnTo>
                      <a:lnTo>
                        <a:pt x="6" y="71"/>
                      </a:lnTo>
                      <a:lnTo>
                        <a:pt x="7" y="63"/>
                      </a:lnTo>
                      <a:lnTo>
                        <a:pt x="8" y="56"/>
                      </a:lnTo>
                      <a:lnTo>
                        <a:pt x="10" y="50"/>
                      </a:lnTo>
                      <a:lnTo>
                        <a:pt x="12" y="43"/>
                      </a:lnTo>
                      <a:lnTo>
                        <a:pt x="14" y="36"/>
                      </a:lnTo>
                      <a:lnTo>
                        <a:pt x="16" y="31"/>
                      </a:lnTo>
                      <a:lnTo>
                        <a:pt x="18" y="25"/>
                      </a:lnTo>
                      <a:lnTo>
                        <a:pt x="21" y="21"/>
                      </a:lnTo>
                      <a:lnTo>
                        <a:pt x="24" y="16"/>
                      </a:lnTo>
                      <a:lnTo>
                        <a:pt x="27" y="12"/>
                      </a:lnTo>
                      <a:lnTo>
                        <a:pt x="30" y="9"/>
                      </a:lnTo>
                      <a:lnTo>
                        <a:pt x="33" y="7"/>
                      </a:lnTo>
                      <a:lnTo>
                        <a:pt x="37" y="5"/>
                      </a:lnTo>
                      <a:lnTo>
                        <a:pt x="40" y="4"/>
                      </a:lnTo>
                      <a:lnTo>
                        <a:pt x="44" y="4"/>
                      </a:lnTo>
                      <a:lnTo>
                        <a:pt x="48" y="4"/>
                      </a:lnTo>
                      <a:lnTo>
                        <a:pt x="52" y="6"/>
                      </a:lnTo>
                      <a:lnTo>
                        <a:pt x="53" y="6"/>
                      </a:lnTo>
                      <a:lnTo>
                        <a:pt x="52" y="6"/>
                      </a:lnTo>
                      <a:lnTo>
                        <a:pt x="53" y="6"/>
                      </a:lnTo>
                      <a:lnTo>
                        <a:pt x="53" y="5"/>
                      </a:lnTo>
                      <a:lnTo>
                        <a:pt x="54" y="5"/>
                      </a:lnTo>
                      <a:lnTo>
                        <a:pt x="54" y="4"/>
                      </a:lnTo>
                      <a:lnTo>
                        <a:pt x="54" y="3"/>
                      </a:lnTo>
                      <a:lnTo>
                        <a:pt x="53" y="3"/>
                      </a:lnTo>
                      <a:lnTo>
                        <a:pt x="53" y="2"/>
                      </a:lnTo>
                      <a:lnTo>
                        <a:pt x="5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0" name="Freeform 848"/>
                <p:cNvSpPr>
                  <a:spLocks/>
                </p:cNvSpPr>
                <p:nvPr/>
              </p:nvSpPr>
              <p:spPr bwMode="auto">
                <a:xfrm>
                  <a:off x="935" y="1755"/>
                  <a:ext cx="20" cy="19"/>
                </a:xfrm>
                <a:custGeom>
                  <a:avLst/>
                  <a:gdLst>
                    <a:gd name="T0" fmla="*/ 8 w 29"/>
                    <a:gd name="T1" fmla="*/ 1 h 27"/>
                    <a:gd name="T2" fmla="*/ 8 w 29"/>
                    <a:gd name="T3" fmla="*/ 2 h 27"/>
                    <a:gd name="T4" fmla="*/ 8 w 29"/>
                    <a:gd name="T5" fmla="*/ 2 h 27"/>
                    <a:gd name="T6" fmla="*/ 8 w 29"/>
                    <a:gd name="T7" fmla="*/ 3 h 27"/>
                    <a:gd name="T8" fmla="*/ 7 w 29"/>
                    <a:gd name="T9" fmla="*/ 3 h 27"/>
                    <a:gd name="T10" fmla="*/ 7 w 29"/>
                    <a:gd name="T11" fmla="*/ 4 h 27"/>
                    <a:gd name="T12" fmla="*/ 6 w 29"/>
                    <a:gd name="T13" fmla="*/ 4 h 27"/>
                    <a:gd name="T14" fmla="*/ 6 w 29"/>
                    <a:gd name="T15" fmla="*/ 6 h 27"/>
                    <a:gd name="T16" fmla="*/ 4 w 29"/>
                    <a:gd name="T17" fmla="*/ 6 h 27"/>
                    <a:gd name="T18" fmla="*/ 4 w 29"/>
                    <a:gd name="T19" fmla="*/ 6 h 27"/>
                    <a:gd name="T20" fmla="*/ 3 w 29"/>
                    <a:gd name="T21" fmla="*/ 7 h 27"/>
                    <a:gd name="T22" fmla="*/ 2 w 29"/>
                    <a:gd name="T23" fmla="*/ 8 h 27"/>
                    <a:gd name="T24" fmla="*/ 1 w 29"/>
                    <a:gd name="T25" fmla="*/ 8 h 27"/>
                    <a:gd name="T26" fmla="*/ 1 w 29"/>
                    <a:gd name="T27" fmla="*/ 8 h 27"/>
                    <a:gd name="T28" fmla="*/ 1 w 29"/>
                    <a:gd name="T29" fmla="*/ 8 h 27"/>
                    <a:gd name="T30" fmla="*/ 0 w 29"/>
                    <a:gd name="T31" fmla="*/ 8 h 27"/>
                    <a:gd name="T32" fmla="*/ 1 w 29"/>
                    <a:gd name="T33" fmla="*/ 9 h 27"/>
                    <a:gd name="T34" fmla="*/ 1 w 29"/>
                    <a:gd name="T35" fmla="*/ 9 h 27"/>
                    <a:gd name="T36" fmla="*/ 1 w 29"/>
                    <a:gd name="T37" fmla="*/ 9 h 27"/>
                    <a:gd name="T38" fmla="*/ 2 w 29"/>
                    <a:gd name="T39" fmla="*/ 9 h 27"/>
                    <a:gd name="T40" fmla="*/ 3 w 29"/>
                    <a:gd name="T41" fmla="*/ 8 h 27"/>
                    <a:gd name="T42" fmla="*/ 4 w 29"/>
                    <a:gd name="T43" fmla="*/ 8 h 27"/>
                    <a:gd name="T44" fmla="*/ 4 w 29"/>
                    <a:gd name="T45" fmla="*/ 8 h 27"/>
                    <a:gd name="T46" fmla="*/ 6 w 29"/>
                    <a:gd name="T47" fmla="*/ 6 h 27"/>
                    <a:gd name="T48" fmla="*/ 6 w 29"/>
                    <a:gd name="T49" fmla="*/ 6 h 27"/>
                    <a:gd name="T50" fmla="*/ 7 w 29"/>
                    <a:gd name="T51" fmla="*/ 6 h 27"/>
                    <a:gd name="T52" fmla="*/ 8 w 29"/>
                    <a:gd name="T53" fmla="*/ 4 h 27"/>
                    <a:gd name="T54" fmla="*/ 8 w 29"/>
                    <a:gd name="T55" fmla="*/ 4 h 27"/>
                    <a:gd name="T56" fmla="*/ 9 w 29"/>
                    <a:gd name="T57" fmla="*/ 3 h 27"/>
                    <a:gd name="T58" fmla="*/ 10 w 29"/>
                    <a:gd name="T59" fmla="*/ 3 h 27"/>
                    <a:gd name="T60" fmla="*/ 10 w 29"/>
                    <a:gd name="T61" fmla="*/ 1 h 27"/>
                    <a:gd name="T62" fmla="*/ 10 w 29"/>
                    <a:gd name="T63" fmla="*/ 1 h 27"/>
                    <a:gd name="T64" fmla="*/ 9 w 29"/>
                    <a:gd name="T65" fmla="*/ 0 h 27"/>
                    <a:gd name="T66" fmla="*/ 9 w 29"/>
                    <a:gd name="T67" fmla="*/ 0 h 27"/>
                    <a:gd name="T68" fmla="*/ 9 w 29"/>
                    <a:gd name="T69" fmla="*/ 0 h 27"/>
                    <a:gd name="T70" fmla="*/ 8 w 29"/>
                    <a:gd name="T71" fmla="*/ 0 h 27"/>
                    <a:gd name="T72" fmla="*/ 8 w 29"/>
                    <a:gd name="T73" fmla="*/ 1 h 27"/>
                    <a:gd name="T74" fmla="*/ 8 w 29"/>
                    <a:gd name="T75" fmla="*/ 1 h 27"/>
                    <a:gd name="T76" fmla="*/ 8 w 29"/>
                    <a:gd name="T77" fmla="*/ 1 h 27"/>
                    <a:gd name="T78" fmla="*/ 8 w 29"/>
                    <a:gd name="T79" fmla="*/ 1 h 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 h="27">
                      <a:moveTo>
                        <a:pt x="26" y="3"/>
                      </a:moveTo>
                      <a:lnTo>
                        <a:pt x="26" y="4"/>
                      </a:lnTo>
                      <a:lnTo>
                        <a:pt x="26" y="5"/>
                      </a:lnTo>
                      <a:lnTo>
                        <a:pt x="25" y="6"/>
                      </a:lnTo>
                      <a:lnTo>
                        <a:pt x="25" y="7"/>
                      </a:lnTo>
                      <a:lnTo>
                        <a:pt x="24" y="7"/>
                      </a:lnTo>
                      <a:lnTo>
                        <a:pt x="24" y="8"/>
                      </a:lnTo>
                      <a:lnTo>
                        <a:pt x="22" y="9"/>
                      </a:lnTo>
                      <a:lnTo>
                        <a:pt x="22" y="10"/>
                      </a:lnTo>
                      <a:lnTo>
                        <a:pt x="21" y="11"/>
                      </a:lnTo>
                      <a:lnTo>
                        <a:pt x="19" y="12"/>
                      </a:lnTo>
                      <a:lnTo>
                        <a:pt x="19" y="13"/>
                      </a:lnTo>
                      <a:lnTo>
                        <a:pt x="17" y="14"/>
                      </a:lnTo>
                      <a:lnTo>
                        <a:pt x="16" y="15"/>
                      </a:lnTo>
                      <a:lnTo>
                        <a:pt x="14" y="15"/>
                      </a:lnTo>
                      <a:lnTo>
                        <a:pt x="13" y="16"/>
                      </a:lnTo>
                      <a:lnTo>
                        <a:pt x="12" y="17"/>
                      </a:lnTo>
                      <a:lnTo>
                        <a:pt x="11" y="18"/>
                      </a:lnTo>
                      <a:lnTo>
                        <a:pt x="9" y="19"/>
                      </a:lnTo>
                      <a:lnTo>
                        <a:pt x="8" y="20"/>
                      </a:lnTo>
                      <a:lnTo>
                        <a:pt x="7" y="20"/>
                      </a:lnTo>
                      <a:lnTo>
                        <a:pt x="6" y="21"/>
                      </a:lnTo>
                      <a:lnTo>
                        <a:pt x="5" y="21"/>
                      </a:lnTo>
                      <a:lnTo>
                        <a:pt x="4" y="22"/>
                      </a:lnTo>
                      <a:lnTo>
                        <a:pt x="3" y="22"/>
                      </a:lnTo>
                      <a:lnTo>
                        <a:pt x="2" y="23"/>
                      </a:lnTo>
                      <a:lnTo>
                        <a:pt x="1" y="23"/>
                      </a:lnTo>
                      <a:lnTo>
                        <a:pt x="0" y="24"/>
                      </a:lnTo>
                      <a:lnTo>
                        <a:pt x="1" y="27"/>
                      </a:lnTo>
                      <a:lnTo>
                        <a:pt x="2" y="27"/>
                      </a:lnTo>
                      <a:lnTo>
                        <a:pt x="3" y="26"/>
                      </a:lnTo>
                      <a:lnTo>
                        <a:pt x="4" y="26"/>
                      </a:lnTo>
                      <a:lnTo>
                        <a:pt x="5" y="26"/>
                      </a:lnTo>
                      <a:lnTo>
                        <a:pt x="6" y="25"/>
                      </a:lnTo>
                      <a:lnTo>
                        <a:pt x="7" y="24"/>
                      </a:lnTo>
                      <a:lnTo>
                        <a:pt x="8" y="24"/>
                      </a:lnTo>
                      <a:lnTo>
                        <a:pt x="9" y="23"/>
                      </a:lnTo>
                      <a:lnTo>
                        <a:pt x="11" y="22"/>
                      </a:lnTo>
                      <a:lnTo>
                        <a:pt x="12" y="22"/>
                      </a:lnTo>
                      <a:lnTo>
                        <a:pt x="13" y="21"/>
                      </a:lnTo>
                      <a:lnTo>
                        <a:pt x="14" y="20"/>
                      </a:lnTo>
                      <a:lnTo>
                        <a:pt x="16" y="19"/>
                      </a:lnTo>
                      <a:lnTo>
                        <a:pt x="17" y="18"/>
                      </a:lnTo>
                      <a:lnTo>
                        <a:pt x="19" y="18"/>
                      </a:lnTo>
                      <a:lnTo>
                        <a:pt x="20" y="16"/>
                      </a:lnTo>
                      <a:lnTo>
                        <a:pt x="21" y="15"/>
                      </a:lnTo>
                      <a:lnTo>
                        <a:pt x="22" y="14"/>
                      </a:lnTo>
                      <a:lnTo>
                        <a:pt x="24" y="13"/>
                      </a:lnTo>
                      <a:lnTo>
                        <a:pt x="24" y="12"/>
                      </a:lnTo>
                      <a:lnTo>
                        <a:pt x="25" y="12"/>
                      </a:lnTo>
                      <a:lnTo>
                        <a:pt x="26" y="10"/>
                      </a:lnTo>
                      <a:lnTo>
                        <a:pt x="27" y="9"/>
                      </a:lnTo>
                      <a:lnTo>
                        <a:pt x="28" y="8"/>
                      </a:lnTo>
                      <a:lnTo>
                        <a:pt x="29" y="7"/>
                      </a:lnTo>
                      <a:lnTo>
                        <a:pt x="29" y="6"/>
                      </a:lnTo>
                      <a:lnTo>
                        <a:pt x="29" y="4"/>
                      </a:lnTo>
                      <a:lnTo>
                        <a:pt x="29" y="3"/>
                      </a:lnTo>
                      <a:lnTo>
                        <a:pt x="29" y="2"/>
                      </a:lnTo>
                      <a:lnTo>
                        <a:pt x="28" y="0"/>
                      </a:lnTo>
                      <a:lnTo>
                        <a:pt x="27" y="0"/>
                      </a:lnTo>
                      <a:lnTo>
                        <a:pt x="26" y="0"/>
                      </a:lnTo>
                      <a:lnTo>
                        <a:pt x="26" y="2"/>
                      </a:lnTo>
                      <a:lnTo>
                        <a:pt x="25" y="2"/>
                      </a:lnTo>
                      <a:lnTo>
                        <a:pt x="26" y="2"/>
                      </a:lnTo>
                      <a:lnTo>
                        <a:pt x="2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1" name="Freeform 849"/>
                <p:cNvSpPr>
                  <a:spLocks/>
                </p:cNvSpPr>
                <p:nvPr/>
              </p:nvSpPr>
              <p:spPr bwMode="auto">
                <a:xfrm>
                  <a:off x="927" y="1704"/>
                  <a:ext cx="28" cy="53"/>
                </a:xfrm>
                <a:custGeom>
                  <a:avLst/>
                  <a:gdLst>
                    <a:gd name="T0" fmla="*/ 1 w 39"/>
                    <a:gd name="T1" fmla="*/ 1 h 74"/>
                    <a:gd name="T2" fmla="*/ 1 w 39"/>
                    <a:gd name="T3" fmla="*/ 3 h 74"/>
                    <a:gd name="T4" fmla="*/ 2 w 39"/>
                    <a:gd name="T5" fmla="*/ 4 h 74"/>
                    <a:gd name="T6" fmla="*/ 3 w 39"/>
                    <a:gd name="T7" fmla="*/ 5 h 74"/>
                    <a:gd name="T8" fmla="*/ 4 w 39"/>
                    <a:gd name="T9" fmla="*/ 6 h 74"/>
                    <a:gd name="T10" fmla="*/ 4 w 39"/>
                    <a:gd name="T11" fmla="*/ 8 h 74"/>
                    <a:gd name="T12" fmla="*/ 6 w 39"/>
                    <a:gd name="T13" fmla="*/ 10 h 74"/>
                    <a:gd name="T14" fmla="*/ 6 w 39"/>
                    <a:gd name="T15" fmla="*/ 11 h 74"/>
                    <a:gd name="T16" fmla="*/ 7 w 39"/>
                    <a:gd name="T17" fmla="*/ 13 h 74"/>
                    <a:gd name="T18" fmla="*/ 8 w 39"/>
                    <a:gd name="T19" fmla="*/ 14 h 74"/>
                    <a:gd name="T20" fmla="*/ 9 w 39"/>
                    <a:gd name="T21" fmla="*/ 16 h 74"/>
                    <a:gd name="T22" fmla="*/ 9 w 39"/>
                    <a:gd name="T23" fmla="*/ 18 h 74"/>
                    <a:gd name="T24" fmla="*/ 10 w 39"/>
                    <a:gd name="T25" fmla="*/ 19 h 74"/>
                    <a:gd name="T26" fmla="*/ 11 w 39"/>
                    <a:gd name="T27" fmla="*/ 21 h 74"/>
                    <a:gd name="T28" fmla="*/ 12 w 39"/>
                    <a:gd name="T29" fmla="*/ 24 h 74"/>
                    <a:gd name="T30" fmla="*/ 12 w 39"/>
                    <a:gd name="T31" fmla="*/ 25 h 74"/>
                    <a:gd name="T32" fmla="*/ 14 w 39"/>
                    <a:gd name="T33" fmla="*/ 27 h 74"/>
                    <a:gd name="T34" fmla="*/ 14 w 39"/>
                    <a:gd name="T35" fmla="*/ 25 h 74"/>
                    <a:gd name="T36" fmla="*/ 14 w 39"/>
                    <a:gd name="T37" fmla="*/ 24 h 74"/>
                    <a:gd name="T38" fmla="*/ 12 w 39"/>
                    <a:gd name="T39" fmla="*/ 21 h 74"/>
                    <a:gd name="T40" fmla="*/ 12 w 39"/>
                    <a:gd name="T41" fmla="*/ 20 h 74"/>
                    <a:gd name="T42" fmla="*/ 11 w 39"/>
                    <a:gd name="T43" fmla="*/ 18 h 74"/>
                    <a:gd name="T44" fmla="*/ 10 w 39"/>
                    <a:gd name="T45" fmla="*/ 16 h 74"/>
                    <a:gd name="T46" fmla="*/ 9 w 39"/>
                    <a:gd name="T47" fmla="*/ 14 h 74"/>
                    <a:gd name="T48" fmla="*/ 9 w 39"/>
                    <a:gd name="T49" fmla="*/ 13 h 74"/>
                    <a:gd name="T50" fmla="*/ 8 w 39"/>
                    <a:gd name="T51" fmla="*/ 11 h 74"/>
                    <a:gd name="T52" fmla="*/ 7 w 39"/>
                    <a:gd name="T53" fmla="*/ 9 h 74"/>
                    <a:gd name="T54" fmla="*/ 6 w 39"/>
                    <a:gd name="T55" fmla="*/ 8 h 74"/>
                    <a:gd name="T56" fmla="*/ 5 w 39"/>
                    <a:gd name="T57" fmla="*/ 6 h 74"/>
                    <a:gd name="T58" fmla="*/ 4 w 39"/>
                    <a:gd name="T59" fmla="*/ 5 h 74"/>
                    <a:gd name="T60" fmla="*/ 3 w 39"/>
                    <a:gd name="T61" fmla="*/ 4 h 74"/>
                    <a:gd name="T62" fmla="*/ 3 w 39"/>
                    <a:gd name="T63" fmla="*/ 2 h 74"/>
                    <a:gd name="T64" fmla="*/ 1 w 39"/>
                    <a:gd name="T65" fmla="*/ 1 h 74"/>
                    <a:gd name="T66" fmla="*/ 0 w 39"/>
                    <a:gd name="T67" fmla="*/ 1 h 74"/>
                    <a:gd name="T68" fmla="*/ 1 w 39"/>
                    <a:gd name="T69" fmla="*/ 0 h 74"/>
                    <a:gd name="T70" fmla="*/ 1 w 39"/>
                    <a:gd name="T71" fmla="*/ 0 h 74"/>
                    <a:gd name="T72" fmla="*/ 1 w 39"/>
                    <a:gd name="T73" fmla="*/ 0 h 74"/>
                    <a:gd name="T74" fmla="*/ 1 w 39"/>
                    <a:gd name="T75" fmla="*/ 0 h 74"/>
                    <a:gd name="T76" fmla="*/ 0 w 39"/>
                    <a:gd name="T77" fmla="*/ 1 h 74"/>
                    <a:gd name="T78" fmla="*/ 0 w 39"/>
                    <a:gd name="T79" fmla="*/ 1 h 74"/>
                    <a:gd name="T80" fmla="*/ 0 w 39"/>
                    <a:gd name="T81" fmla="*/ 1 h 74"/>
                    <a:gd name="T82" fmla="*/ 1 w 39"/>
                    <a:gd name="T83" fmla="*/ 1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9" h="74">
                      <a:moveTo>
                        <a:pt x="3" y="2"/>
                      </a:moveTo>
                      <a:lnTo>
                        <a:pt x="1" y="3"/>
                      </a:lnTo>
                      <a:lnTo>
                        <a:pt x="2" y="5"/>
                      </a:lnTo>
                      <a:lnTo>
                        <a:pt x="3" y="7"/>
                      </a:lnTo>
                      <a:lnTo>
                        <a:pt x="4" y="8"/>
                      </a:lnTo>
                      <a:lnTo>
                        <a:pt x="6" y="10"/>
                      </a:lnTo>
                      <a:lnTo>
                        <a:pt x="7" y="12"/>
                      </a:lnTo>
                      <a:lnTo>
                        <a:pt x="8" y="14"/>
                      </a:lnTo>
                      <a:lnTo>
                        <a:pt x="9" y="16"/>
                      </a:lnTo>
                      <a:lnTo>
                        <a:pt x="11" y="18"/>
                      </a:lnTo>
                      <a:lnTo>
                        <a:pt x="12" y="20"/>
                      </a:lnTo>
                      <a:lnTo>
                        <a:pt x="12" y="22"/>
                      </a:lnTo>
                      <a:lnTo>
                        <a:pt x="14" y="24"/>
                      </a:lnTo>
                      <a:lnTo>
                        <a:pt x="15" y="26"/>
                      </a:lnTo>
                      <a:lnTo>
                        <a:pt x="16" y="28"/>
                      </a:lnTo>
                      <a:lnTo>
                        <a:pt x="17" y="30"/>
                      </a:lnTo>
                      <a:lnTo>
                        <a:pt x="18" y="32"/>
                      </a:lnTo>
                      <a:lnTo>
                        <a:pt x="19" y="35"/>
                      </a:lnTo>
                      <a:lnTo>
                        <a:pt x="20" y="37"/>
                      </a:lnTo>
                      <a:lnTo>
                        <a:pt x="21" y="39"/>
                      </a:lnTo>
                      <a:lnTo>
                        <a:pt x="22" y="41"/>
                      </a:lnTo>
                      <a:lnTo>
                        <a:pt x="24" y="43"/>
                      </a:lnTo>
                      <a:lnTo>
                        <a:pt x="24" y="46"/>
                      </a:lnTo>
                      <a:lnTo>
                        <a:pt x="25" y="49"/>
                      </a:lnTo>
                      <a:lnTo>
                        <a:pt x="27" y="51"/>
                      </a:lnTo>
                      <a:lnTo>
                        <a:pt x="28" y="53"/>
                      </a:lnTo>
                      <a:lnTo>
                        <a:pt x="29" y="56"/>
                      </a:lnTo>
                      <a:lnTo>
                        <a:pt x="30" y="58"/>
                      </a:lnTo>
                      <a:lnTo>
                        <a:pt x="31" y="61"/>
                      </a:lnTo>
                      <a:lnTo>
                        <a:pt x="32" y="64"/>
                      </a:lnTo>
                      <a:lnTo>
                        <a:pt x="33" y="66"/>
                      </a:lnTo>
                      <a:lnTo>
                        <a:pt x="34" y="69"/>
                      </a:lnTo>
                      <a:lnTo>
                        <a:pt x="36" y="72"/>
                      </a:lnTo>
                      <a:lnTo>
                        <a:pt x="36" y="74"/>
                      </a:lnTo>
                      <a:lnTo>
                        <a:pt x="39" y="73"/>
                      </a:lnTo>
                      <a:lnTo>
                        <a:pt x="38" y="69"/>
                      </a:lnTo>
                      <a:lnTo>
                        <a:pt x="37" y="67"/>
                      </a:lnTo>
                      <a:lnTo>
                        <a:pt x="36" y="64"/>
                      </a:lnTo>
                      <a:lnTo>
                        <a:pt x="35" y="61"/>
                      </a:lnTo>
                      <a:lnTo>
                        <a:pt x="34" y="59"/>
                      </a:lnTo>
                      <a:lnTo>
                        <a:pt x="33" y="56"/>
                      </a:lnTo>
                      <a:lnTo>
                        <a:pt x="32" y="54"/>
                      </a:lnTo>
                      <a:lnTo>
                        <a:pt x="31" y="51"/>
                      </a:lnTo>
                      <a:lnTo>
                        <a:pt x="29" y="49"/>
                      </a:lnTo>
                      <a:lnTo>
                        <a:pt x="28" y="47"/>
                      </a:lnTo>
                      <a:lnTo>
                        <a:pt x="27" y="44"/>
                      </a:lnTo>
                      <a:lnTo>
                        <a:pt x="26" y="41"/>
                      </a:lnTo>
                      <a:lnTo>
                        <a:pt x="25" y="39"/>
                      </a:lnTo>
                      <a:lnTo>
                        <a:pt x="24" y="37"/>
                      </a:lnTo>
                      <a:lnTo>
                        <a:pt x="23" y="35"/>
                      </a:lnTo>
                      <a:lnTo>
                        <a:pt x="22" y="32"/>
                      </a:lnTo>
                      <a:lnTo>
                        <a:pt x="21" y="30"/>
                      </a:lnTo>
                      <a:lnTo>
                        <a:pt x="20" y="28"/>
                      </a:lnTo>
                      <a:lnTo>
                        <a:pt x="19" y="25"/>
                      </a:lnTo>
                      <a:lnTo>
                        <a:pt x="17" y="24"/>
                      </a:lnTo>
                      <a:lnTo>
                        <a:pt x="17" y="22"/>
                      </a:lnTo>
                      <a:lnTo>
                        <a:pt x="15" y="20"/>
                      </a:lnTo>
                      <a:lnTo>
                        <a:pt x="14" y="17"/>
                      </a:lnTo>
                      <a:lnTo>
                        <a:pt x="13" y="15"/>
                      </a:lnTo>
                      <a:lnTo>
                        <a:pt x="12" y="14"/>
                      </a:lnTo>
                      <a:lnTo>
                        <a:pt x="11" y="12"/>
                      </a:lnTo>
                      <a:lnTo>
                        <a:pt x="9" y="10"/>
                      </a:lnTo>
                      <a:lnTo>
                        <a:pt x="8" y="8"/>
                      </a:lnTo>
                      <a:lnTo>
                        <a:pt x="7" y="6"/>
                      </a:lnTo>
                      <a:lnTo>
                        <a:pt x="5" y="4"/>
                      </a:lnTo>
                      <a:lnTo>
                        <a:pt x="4" y="2"/>
                      </a:lnTo>
                      <a:lnTo>
                        <a:pt x="2" y="0"/>
                      </a:lnTo>
                      <a:lnTo>
                        <a:pt x="0" y="2"/>
                      </a:lnTo>
                      <a:lnTo>
                        <a:pt x="2" y="0"/>
                      </a:lnTo>
                      <a:lnTo>
                        <a:pt x="1" y="0"/>
                      </a:lnTo>
                      <a:lnTo>
                        <a:pt x="0" y="1"/>
                      </a:lnTo>
                      <a:lnTo>
                        <a:pt x="0" y="2"/>
                      </a:lnTo>
                      <a:lnTo>
                        <a:pt x="0" y="3"/>
                      </a:lnTo>
                      <a:lnTo>
                        <a:pt x="1" y="3"/>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2" name="Freeform 850"/>
                <p:cNvSpPr>
                  <a:spLocks/>
                </p:cNvSpPr>
                <p:nvPr/>
              </p:nvSpPr>
              <p:spPr bwMode="auto">
                <a:xfrm>
                  <a:off x="908" y="1705"/>
                  <a:ext cx="22" cy="29"/>
                </a:xfrm>
                <a:custGeom>
                  <a:avLst/>
                  <a:gdLst>
                    <a:gd name="T0" fmla="*/ 0 w 31"/>
                    <a:gd name="T1" fmla="*/ 4 h 41"/>
                    <a:gd name="T2" fmla="*/ 0 w 31"/>
                    <a:gd name="T3" fmla="*/ 6 h 41"/>
                    <a:gd name="T4" fmla="*/ 1 w 31"/>
                    <a:gd name="T5" fmla="*/ 8 h 41"/>
                    <a:gd name="T6" fmla="*/ 1 w 31"/>
                    <a:gd name="T7" fmla="*/ 9 h 41"/>
                    <a:gd name="T8" fmla="*/ 2 w 31"/>
                    <a:gd name="T9" fmla="*/ 11 h 41"/>
                    <a:gd name="T10" fmla="*/ 3 w 31"/>
                    <a:gd name="T11" fmla="*/ 13 h 41"/>
                    <a:gd name="T12" fmla="*/ 4 w 31"/>
                    <a:gd name="T13" fmla="*/ 13 h 41"/>
                    <a:gd name="T14" fmla="*/ 4 w 31"/>
                    <a:gd name="T15" fmla="*/ 15 h 41"/>
                    <a:gd name="T16" fmla="*/ 6 w 31"/>
                    <a:gd name="T17" fmla="*/ 15 h 41"/>
                    <a:gd name="T18" fmla="*/ 6 w 31"/>
                    <a:gd name="T19" fmla="*/ 15 h 41"/>
                    <a:gd name="T20" fmla="*/ 8 w 31"/>
                    <a:gd name="T21" fmla="*/ 14 h 41"/>
                    <a:gd name="T22" fmla="*/ 9 w 31"/>
                    <a:gd name="T23" fmla="*/ 13 h 41"/>
                    <a:gd name="T24" fmla="*/ 9 w 31"/>
                    <a:gd name="T25" fmla="*/ 11 h 41"/>
                    <a:gd name="T26" fmla="*/ 10 w 31"/>
                    <a:gd name="T27" fmla="*/ 9 h 41"/>
                    <a:gd name="T28" fmla="*/ 11 w 31"/>
                    <a:gd name="T29" fmla="*/ 6 h 41"/>
                    <a:gd name="T30" fmla="*/ 11 w 31"/>
                    <a:gd name="T31" fmla="*/ 4 h 41"/>
                    <a:gd name="T32" fmla="*/ 11 w 31"/>
                    <a:gd name="T33" fmla="*/ 1 h 41"/>
                    <a:gd name="T34" fmla="*/ 10 w 31"/>
                    <a:gd name="T35" fmla="*/ 2 h 41"/>
                    <a:gd name="T36" fmla="*/ 9 w 31"/>
                    <a:gd name="T37" fmla="*/ 6 h 41"/>
                    <a:gd name="T38" fmla="*/ 9 w 31"/>
                    <a:gd name="T39" fmla="*/ 8 h 41"/>
                    <a:gd name="T40" fmla="*/ 9 w 31"/>
                    <a:gd name="T41" fmla="*/ 10 h 41"/>
                    <a:gd name="T42" fmla="*/ 8 w 31"/>
                    <a:gd name="T43" fmla="*/ 11 h 41"/>
                    <a:gd name="T44" fmla="*/ 7 w 31"/>
                    <a:gd name="T45" fmla="*/ 13 h 41"/>
                    <a:gd name="T46" fmla="*/ 6 w 31"/>
                    <a:gd name="T47" fmla="*/ 13 h 41"/>
                    <a:gd name="T48" fmla="*/ 6 w 31"/>
                    <a:gd name="T49" fmla="*/ 13 h 41"/>
                    <a:gd name="T50" fmla="*/ 6 w 31"/>
                    <a:gd name="T51" fmla="*/ 13 h 41"/>
                    <a:gd name="T52" fmla="*/ 4 w 31"/>
                    <a:gd name="T53" fmla="*/ 13 h 41"/>
                    <a:gd name="T54" fmla="*/ 4 w 31"/>
                    <a:gd name="T55" fmla="*/ 12 h 41"/>
                    <a:gd name="T56" fmla="*/ 3 w 31"/>
                    <a:gd name="T57" fmla="*/ 11 h 41"/>
                    <a:gd name="T58" fmla="*/ 3 w 31"/>
                    <a:gd name="T59" fmla="*/ 10 h 41"/>
                    <a:gd name="T60" fmla="*/ 2 w 31"/>
                    <a:gd name="T61" fmla="*/ 8 h 41"/>
                    <a:gd name="T62" fmla="*/ 1 w 31"/>
                    <a:gd name="T63" fmla="*/ 6 h 41"/>
                    <a:gd name="T64" fmla="*/ 1 w 31"/>
                    <a:gd name="T65" fmla="*/ 5 h 41"/>
                    <a:gd name="T66" fmla="*/ 1 w 31"/>
                    <a:gd name="T67" fmla="*/ 3 h 41"/>
                    <a:gd name="T68" fmla="*/ 1 w 31"/>
                    <a:gd name="T69" fmla="*/ 4 h 41"/>
                    <a:gd name="T70" fmla="*/ 1 w 31"/>
                    <a:gd name="T71" fmla="*/ 4 h 41"/>
                    <a:gd name="T72" fmla="*/ 1 w 31"/>
                    <a:gd name="T73" fmla="*/ 3 h 41"/>
                    <a:gd name="T74" fmla="*/ 1 w 31"/>
                    <a:gd name="T75" fmla="*/ 3 h 41"/>
                    <a:gd name="T76" fmla="*/ 1 w 31"/>
                    <a:gd name="T77" fmla="*/ 3 h 41"/>
                    <a:gd name="T78" fmla="*/ 0 w 31"/>
                    <a:gd name="T79" fmla="*/ 4 h 41"/>
                    <a:gd name="T80" fmla="*/ 0 w 31"/>
                    <a:gd name="T81" fmla="*/ 4 h 41"/>
                    <a:gd name="T82" fmla="*/ 1 w 31"/>
                    <a:gd name="T83" fmla="*/ 4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1" h="41">
                      <a:moveTo>
                        <a:pt x="2" y="13"/>
                      </a:moveTo>
                      <a:lnTo>
                        <a:pt x="0" y="11"/>
                      </a:lnTo>
                      <a:lnTo>
                        <a:pt x="0" y="14"/>
                      </a:lnTo>
                      <a:lnTo>
                        <a:pt x="0" y="17"/>
                      </a:lnTo>
                      <a:lnTo>
                        <a:pt x="1" y="20"/>
                      </a:lnTo>
                      <a:lnTo>
                        <a:pt x="2" y="23"/>
                      </a:lnTo>
                      <a:lnTo>
                        <a:pt x="2" y="25"/>
                      </a:lnTo>
                      <a:lnTo>
                        <a:pt x="3" y="27"/>
                      </a:lnTo>
                      <a:lnTo>
                        <a:pt x="4" y="29"/>
                      </a:lnTo>
                      <a:lnTo>
                        <a:pt x="5" y="32"/>
                      </a:lnTo>
                      <a:lnTo>
                        <a:pt x="6" y="33"/>
                      </a:lnTo>
                      <a:lnTo>
                        <a:pt x="7" y="35"/>
                      </a:lnTo>
                      <a:lnTo>
                        <a:pt x="9" y="37"/>
                      </a:lnTo>
                      <a:lnTo>
                        <a:pt x="10" y="38"/>
                      </a:lnTo>
                      <a:lnTo>
                        <a:pt x="11" y="40"/>
                      </a:lnTo>
                      <a:lnTo>
                        <a:pt x="13" y="41"/>
                      </a:lnTo>
                      <a:lnTo>
                        <a:pt x="14" y="41"/>
                      </a:lnTo>
                      <a:lnTo>
                        <a:pt x="15" y="41"/>
                      </a:lnTo>
                      <a:lnTo>
                        <a:pt x="17" y="41"/>
                      </a:lnTo>
                      <a:lnTo>
                        <a:pt x="18" y="41"/>
                      </a:lnTo>
                      <a:lnTo>
                        <a:pt x="20" y="41"/>
                      </a:lnTo>
                      <a:lnTo>
                        <a:pt x="21" y="40"/>
                      </a:lnTo>
                      <a:lnTo>
                        <a:pt x="22" y="38"/>
                      </a:lnTo>
                      <a:lnTo>
                        <a:pt x="24" y="36"/>
                      </a:lnTo>
                      <a:lnTo>
                        <a:pt x="25" y="34"/>
                      </a:lnTo>
                      <a:lnTo>
                        <a:pt x="26" y="32"/>
                      </a:lnTo>
                      <a:lnTo>
                        <a:pt x="27" y="29"/>
                      </a:lnTo>
                      <a:lnTo>
                        <a:pt x="28" y="27"/>
                      </a:lnTo>
                      <a:lnTo>
                        <a:pt x="29" y="23"/>
                      </a:lnTo>
                      <a:lnTo>
                        <a:pt x="29" y="19"/>
                      </a:lnTo>
                      <a:lnTo>
                        <a:pt x="30" y="15"/>
                      </a:lnTo>
                      <a:lnTo>
                        <a:pt x="30" y="11"/>
                      </a:lnTo>
                      <a:lnTo>
                        <a:pt x="31" y="6"/>
                      </a:lnTo>
                      <a:lnTo>
                        <a:pt x="31" y="1"/>
                      </a:lnTo>
                      <a:lnTo>
                        <a:pt x="28" y="0"/>
                      </a:lnTo>
                      <a:lnTo>
                        <a:pt x="28" y="6"/>
                      </a:lnTo>
                      <a:lnTo>
                        <a:pt x="27" y="11"/>
                      </a:lnTo>
                      <a:lnTo>
                        <a:pt x="27" y="15"/>
                      </a:lnTo>
                      <a:lnTo>
                        <a:pt x="26" y="19"/>
                      </a:lnTo>
                      <a:lnTo>
                        <a:pt x="25" y="22"/>
                      </a:lnTo>
                      <a:lnTo>
                        <a:pt x="25" y="25"/>
                      </a:lnTo>
                      <a:lnTo>
                        <a:pt x="24" y="28"/>
                      </a:lnTo>
                      <a:lnTo>
                        <a:pt x="24" y="30"/>
                      </a:lnTo>
                      <a:lnTo>
                        <a:pt x="22" y="32"/>
                      </a:lnTo>
                      <a:lnTo>
                        <a:pt x="21" y="34"/>
                      </a:lnTo>
                      <a:lnTo>
                        <a:pt x="20" y="35"/>
                      </a:lnTo>
                      <a:lnTo>
                        <a:pt x="20" y="36"/>
                      </a:lnTo>
                      <a:lnTo>
                        <a:pt x="19" y="37"/>
                      </a:lnTo>
                      <a:lnTo>
                        <a:pt x="18" y="37"/>
                      </a:lnTo>
                      <a:lnTo>
                        <a:pt x="17" y="37"/>
                      </a:lnTo>
                      <a:lnTo>
                        <a:pt x="15" y="37"/>
                      </a:lnTo>
                      <a:lnTo>
                        <a:pt x="14" y="37"/>
                      </a:lnTo>
                      <a:lnTo>
                        <a:pt x="13" y="36"/>
                      </a:lnTo>
                      <a:lnTo>
                        <a:pt x="12" y="35"/>
                      </a:lnTo>
                      <a:lnTo>
                        <a:pt x="10" y="34"/>
                      </a:lnTo>
                      <a:lnTo>
                        <a:pt x="10" y="33"/>
                      </a:lnTo>
                      <a:lnTo>
                        <a:pt x="9" y="31"/>
                      </a:lnTo>
                      <a:lnTo>
                        <a:pt x="8" y="29"/>
                      </a:lnTo>
                      <a:lnTo>
                        <a:pt x="7" y="28"/>
                      </a:lnTo>
                      <a:lnTo>
                        <a:pt x="6" y="26"/>
                      </a:lnTo>
                      <a:lnTo>
                        <a:pt x="5" y="23"/>
                      </a:lnTo>
                      <a:lnTo>
                        <a:pt x="5" y="21"/>
                      </a:lnTo>
                      <a:lnTo>
                        <a:pt x="4" y="19"/>
                      </a:lnTo>
                      <a:lnTo>
                        <a:pt x="4" y="17"/>
                      </a:lnTo>
                      <a:lnTo>
                        <a:pt x="4" y="14"/>
                      </a:lnTo>
                      <a:lnTo>
                        <a:pt x="4" y="11"/>
                      </a:lnTo>
                      <a:lnTo>
                        <a:pt x="1" y="9"/>
                      </a:lnTo>
                      <a:lnTo>
                        <a:pt x="3" y="11"/>
                      </a:lnTo>
                      <a:lnTo>
                        <a:pt x="3" y="10"/>
                      </a:lnTo>
                      <a:lnTo>
                        <a:pt x="2" y="9"/>
                      </a:lnTo>
                      <a:lnTo>
                        <a:pt x="1" y="9"/>
                      </a:lnTo>
                      <a:lnTo>
                        <a:pt x="0" y="10"/>
                      </a:lnTo>
                      <a:lnTo>
                        <a:pt x="0" y="11"/>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3" name="Freeform 851"/>
                <p:cNvSpPr>
                  <a:spLocks/>
                </p:cNvSpPr>
                <p:nvPr/>
              </p:nvSpPr>
              <p:spPr bwMode="auto">
                <a:xfrm>
                  <a:off x="772" y="1711"/>
                  <a:ext cx="138" cy="121"/>
                </a:xfrm>
                <a:custGeom>
                  <a:avLst/>
                  <a:gdLst>
                    <a:gd name="T0" fmla="*/ 1 w 199"/>
                    <a:gd name="T1" fmla="*/ 60 h 169"/>
                    <a:gd name="T2" fmla="*/ 5 w 199"/>
                    <a:gd name="T3" fmla="*/ 62 h 169"/>
                    <a:gd name="T4" fmla="*/ 8 w 199"/>
                    <a:gd name="T5" fmla="*/ 62 h 169"/>
                    <a:gd name="T6" fmla="*/ 12 w 199"/>
                    <a:gd name="T7" fmla="*/ 60 h 169"/>
                    <a:gd name="T8" fmla="*/ 17 w 199"/>
                    <a:gd name="T9" fmla="*/ 58 h 169"/>
                    <a:gd name="T10" fmla="*/ 21 w 199"/>
                    <a:gd name="T11" fmla="*/ 54 h 169"/>
                    <a:gd name="T12" fmla="*/ 26 w 199"/>
                    <a:gd name="T13" fmla="*/ 49 h 169"/>
                    <a:gd name="T14" fmla="*/ 31 w 199"/>
                    <a:gd name="T15" fmla="*/ 44 h 169"/>
                    <a:gd name="T16" fmla="*/ 35 w 199"/>
                    <a:gd name="T17" fmla="*/ 39 h 169"/>
                    <a:gd name="T18" fmla="*/ 40 w 199"/>
                    <a:gd name="T19" fmla="*/ 33 h 169"/>
                    <a:gd name="T20" fmla="*/ 44 w 199"/>
                    <a:gd name="T21" fmla="*/ 27 h 169"/>
                    <a:gd name="T22" fmla="*/ 49 w 199"/>
                    <a:gd name="T23" fmla="*/ 21 h 169"/>
                    <a:gd name="T24" fmla="*/ 53 w 199"/>
                    <a:gd name="T25" fmla="*/ 16 h 169"/>
                    <a:gd name="T26" fmla="*/ 58 w 199"/>
                    <a:gd name="T27" fmla="*/ 11 h 169"/>
                    <a:gd name="T28" fmla="*/ 62 w 199"/>
                    <a:gd name="T29" fmla="*/ 6 h 169"/>
                    <a:gd name="T30" fmla="*/ 65 w 199"/>
                    <a:gd name="T31" fmla="*/ 3 h 169"/>
                    <a:gd name="T32" fmla="*/ 66 w 199"/>
                    <a:gd name="T33" fmla="*/ 0 h 169"/>
                    <a:gd name="T34" fmla="*/ 62 w 199"/>
                    <a:gd name="T35" fmla="*/ 3 h 169"/>
                    <a:gd name="T36" fmla="*/ 59 w 199"/>
                    <a:gd name="T37" fmla="*/ 7 h 169"/>
                    <a:gd name="T38" fmla="*/ 55 w 199"/>
                    <a:gd name="T39" fmla="*/ 11 h 169"/>
                    <a:gd name="T40" fmla="*/ 51 w 199"/>
                    <a:gd name="T41" fmla="*/ 17 h 169"/>
                    <a:gd name="T42" fmla="*/ 46 w 199"/>
                    <a:gd name="T43" fmla="*/ 23 h 169"/>
                    <a:gd name="T44" fmla="*/ 42 w 199"/>
                    <a:gd name="T45" fmla="*/ 29 h 169"/>
                    <a:gd name="T46" fmla="*/ 37 w 199"/>
                    <a:gd name="T47" fmla="*/ 35 h 169"/>
                    <a:gd name="T48" fmla="*/ 32 w 199"/>
                    <a:gd name="T49" fmla="*/ 41 h 169"/>
                    <a:gd name="T50" fmla="*/ 28 w 199"/>
                    <a:gd name="T51" fmla="*/ 46 h 169"/>
                    <a:gd name="T52" fmla="*/ 23 w 199"/>
                    <a:gd name="T53" fmla="*/ 52 h 169"/>
                    <a:gd name="T54" fmla="*/ 18 w 199"/>
                    <a:gd name="T55" fmla="*/ 55 h 169"/>
                    <a:gd name="T56" fmla="*/ 14 w 199"/>
                    <a:gd name="T57" fmla="*/ 58 h 169"/>
                    <a:gd name="T58" fmla="*/ 10 w 199"/>
                    <a:gd name="T59" fmla="*/ 60 h 169"/>
                    <a:gd name="T60" fmla="*/ 7 w 199"/>
                    <a:gd name="T61" fmla="*/ 60 h 169"/>
                    <a:gd name="T62" fmla="*/ 4 w 199"/>
                    <a:gd name="T63" fmla="*/ 60 h 169"/>
                    <a:gd name="T64" fmla="*/ 1 w 199"/>
                    <a:gd name="T65" fmla="*/ 57 h 169"/>
                    <a:gd name="T66" fmla="*/ 1 w 199"/>
                    <a:gd name="T67" fmla="*/ 57 h 169"/>
                    <a:gd name="T68" fmla="*/ 1 w 199"/>
                    <a:gd name="T69" fmla="*/ 57 h 169"/>
                    <a:gd name="T70" fmla="*/ 1 w 199"/>
                    <a:gd name="T71" fmla="*/ 57 h 169"/>
                    <a:gd name="T72" fmla="*/ 1 w 199"/>
                    <a:gd name="T73" fmla="*/ 57 h 169"/>
                    <a:gd name="T74" fmla="*/ 0 w 199"/>
                    <a:gd name="T75" fmla="*/ 58 h 169"/>
                    <a:gd name="T76" fmla="*/ 1 w 199"/>
                    <a:gd name="T77" fmla="*/ 59 h 169"/>
                    <a:gd name="T78" fmla="*/ 1 w 199"/>
                    <a:gd name="T79" fmla="*/ 59 h 1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9" h="169">
                      <a:moveTo>
                        <a:pt x="1" y="159"/>
                      </a:moveTo>
                      <a:lnTo>
                        <a:pt x="5" y="164"/>
                      </a:lnTo>
                      <a:lnTo>
                        <a:pt x="10" y="167"/>
                      </a:lnTo>
                      <a:lnTo>
                        <a:pt x="15" y="169"/>
                      </a:lnTo>
                      <a:lnTo>
                        <a:pt x="20" y="169"/>
                      </a:lnTo>
                      <a:lnTo>
                        <a:pt x="25" y="169"/>
                      </a:lnTo>
                      <a:lnTo>
                        <a:pt x="31" y="167"/>
                      </a:lnTo>
                      <a:lnTo>
                        <a:pt x="37" y="165"/>
                      </a:lnTo>
                      <a:lnTo>
                        <a:pt x="43" y="162"/>
                      </a:lnTo>
                      <a:lnTo>
                        <a:pt x="50" y="158"/>
                      </a:lnTo>
                      <a:lnTo>
                        <a:pt x="56" y="153"/>
                      </a:lnTo>
                      <a:lnTo>
                        <a:pt x="63" y="147"/>
                      </a:lnTo>
                      <a:lnTo>
                        <a:pt x="70" y="142"/>
                      </a:lnTo>
                      <a:lnTo>
                        <a:pt x="77" y="136"/>
                      </a:lnTo>
                      <a:lnTo>
                        <a:pt x="84" y="129"/>
                      </a:lnTo>
                      <a:lnTo>
                        <a:pt x="91" y="122"/>
                      </a:lnTo>
                      <a:lnTo>
                        <a:pt x="98" y="114"/>
                      </a:lnTo>
                      <a:lnTo>
                        <a:pt x="105" y="106"/>
                      </a:lnTo>
                      <a:lnTo>
                        <a:pt x="112" y="98"/>
                      </a:lnTo>
                      <a:lnTo>
                        <a:pt x="120" y="90"/>
                      </a:lnTo>
                      <a:lnTo>
                        <a:pt x="127" y="82"/>
                      </a:lnTo>
                      <a:lnTo>
                        <a:pt x="134" y="74"/>
                      </a:lnTo>
                      <a:lnTo>
                        <a:pt x="141" y="66"/>
                      </a:lnTo>
                      <a:lnTo>
                        <a:pt x="147" y="58"/>
                      </a:lnTo>
                      <a:lnTo>
                        <a:pt x="154" y="50"/>
                      </a:lnTo>
                      <a:lnTo>
                        <a:pt x="160" y="43"/>
                      </a:lnTo>
                      <a:lnTo>
                        <a:pt x="167" y="36"/>
                      </a:lnTo>
                      <a:lnTo>
                        <a:pt x="173" y="29"/>
                      </a:lnTo>
                      <a:lnTo>
                        <a:pt x="179" y="23"/>
                      </a:lnTo>
                      <a:lnTo>
                        <a:pt x="184" y="17"/>
                      </a:lnTo>
                      <a:lnTo>
                        <a:pt x="190" y="12"/>
                      </a:lnTo>
                      <a:lnTo>
                        <a:pt x="195" y="8"/>
                      </a:lnTo>
                      <a:lnTo>
                        <a:pt x="199" y="4"/>
                      </a:lnTo>
                      <a:lnTo>
                        <a:pt x="197" y="0"/>
                      </a:lnTo>
                      <a:lnTo>
                        <a:pt x="193" y="4"/>
                      </a:lnTo>
                      <a:lnTo>
                        <a:pt x="188" y="9"/>
                      </a:lnTo>
                      <a:lnTo>
                        <a:pt x="182" y="14"/>
                      </a:lnTo>
                      <a:lnTo>
                        <a:pt x="177" y="20"/>
                      </a:lnTo>
                      <a:lnTo>
                        <a:pt x="171" y="26"/>
                      </a:lnTo>
                      <a:lnTo>
                        <a:pt x="165" y="32"/>
                      </a:lnTo>
                      <a:lnTo>
                        <a:pt x="159" y="40"/>
                      </a:lnTo>
                      <a:lnTo>
                        <a:pt x="152" y="47"/>
                      </a:lnTo>
                      <a:lnTo>
                        <a:pt x="145" y="55"/>
                      </a:lnTo>
                      <a:lnTo>
                        <a:pt x="139" y="63"/>
                      </a:lnTo>
                      <a:lnTo>
                        <a:pt x="132" y="71"/>
                      </a:lnTo>
                      <a:lnTo>
                        <a:pt x="125" y="79"/>
                      </a:lnTo>
                      <a:lnTo>
                        <a:pt x="118" y="87"/>
                      </a:lnTo>
                      <a:lnTo>
                        <a:pt x="110" y="95"/>
                      </a:lnTo>
                      <a:lnTo>
                        <a:pt x="103" y="103"/>
                      </a:lnTo>
                      <a:lnTo>
                        <a:pt x="96" y="111"/>
                      </a:lnTo>
                      <a:lnTo>
                        <a:pt x="89" y="118"/>
                      </a:lnTo>
                      <a:lnTo>
                        <a:pt x="82" y="126"/>
                      </a:lnTo>
                      <a:lnTo>
                        <a:pt x="75" y="132"/>
                      </a:lnTo>
                      <a:lnTo>
                        <a:pt x="68" y="139"/>
                      </a:lnTo>
                      <a:lnTo>
                        <a:pt x="61" y="144"/>
                      </a:lnTo>
                      <a:lnTo>
                        <a:pt x="55" y="149"/>
                      </a:lnTo>
                      <a:lnTo>
                        <a:pt x="48" y="154"/>
                      </a:lnTo>
                      <a:lnTo>
                        <a:pt x="42" y="158"/>
                      </a:lnTo>
                      <a:lnTo>
                        <a:pt x="36" y="161"/>
                      </a:lnTo>
                      <a:lnTo>
                        <a:pt x="30" y="163"/>
                      </a:lnTo>
                      <a:lnTo>
                        <a:pt x="25" y="165"/>
                      </a:lnTo>
                      <a:lnTo>
                        <a:pt x="20" y="165"/>
                      </a:lnTo>
                      <a:lnTo>
                        <a:pt x="15" y="164"/>
                      </a:lnTo>
                      <a:lnTo>
                        <a:pt x="11" y="163"/>
                      </a:lnTo>
                      <a:lnTo>
                        <a:pt x="6" y="161"/>
                      </a:lnTo>
                      <a:lnTo>
                        <a:pt x="3" y="157"/>
                      </a:lnTo>
                      <a:lnTo>
                        <a:pt x="3" y="156"/>
                      </a:lnTo>
                      <a:lnTo>
                        <a:pt x="2" y="156"/>
                      </a:lnTo>
                      <a:lnTo>
                        <a:pt x="1" y="156"/>
                      </a:lnTo>
                      <a:lnTo>
                        <a:pt x="1" y="157"/>
                      </a:lnTo>
                      <a:lnTo>
                        <a:pt x="0" y="158"/>
                      </a:lnTo>
                      <a:lnTo>
                        <a:pt x="1"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4" name="Freeform 852"/>
                <p:cNvSpPr>
                  <a:spLocks/>
                </p:cNvSpPr>
                <p:nvPr/>
              </p:nvSpPr>
              <p:spPr bwMode="auto">
                <a:xfrm>
                  <a:off x="759" y="1806"/>
                  <a:ext cx="14" cy="19"/>
                </a:xfrm>
                <a:custGeom>
                  <a:avLst/>
                  <a:gdLst>
                    <a:gd name="T0" fmla="*/ 1 w 21"/>
                    <a:gd name="T1" fmla="*/ 1 h 26"/>
                    <a:gd name="T2" fmla="*/ 0 w 21"/>
                    <a:gd name="T3" fmla="*/ 1 h 26"/>
                    <a:gd name="T4" fmla="*/ 5 w 21"/>
                    <a:gd name="T5" fmla="*/ 10 h 26"/>
                    <a:gd name="T6" fmla="*/ 6 w 21"/>
                    <a:gd name="T7" fmla="*/ 10 h 26"/>
                    <a:gd name="T8" fmla="*/ 1 w 21"/>
                    <a:gd name="T9" fmla="*/ 1 h 26"/>
                    <a:gd name="T10" fmla="*/ 1 w 21"/>
                    <a:gd name="T11" fmla="*/ 0 h 26"/>
                    <a:gd name="T12" fmla="*/ 1 w 21"/>
                    <a:gd name="T13" fmla="*/ 1 h 26"/>
                    <a:gd name="T14" fmla="*/ 1 w 21"/>
                    <a:gd name="T15" fmla="*/ 0 h 26"/>
                    <a:gd name="T16" fmla="*/ 1 w 21"/>
                    <a:gd name="T17" fmla="*/ 0 h 26"/>
                    <a:gd name="T18" fmla="*/ 1 w 21"/>
                    <a:gd name="T19" fmla="*/ 0 h 26"/>
                    <a:gd name="T20" fmla="*/ 1 w 21"/>
                    <a:gd name="T21" fmla="*/ 0 h 26"/>
                    <a:gd name="T22" fmla="*/ 1 w 21"/>
                    <a:gd name="T23" fmla="*/ 0 h 26"/>
                    <a:gd name="T24" fmla="*/ 0 w 21"/>
                    <a:gd name="T25" fmla="*/ 0 h 26"/>
                    <a:gd name="T26" fmla="*/ 0 w 21"/>
                    <a:gd name="T27" fmla="*/ 1 h 26"/>
                    <a:gd name="T28" fmla="*/ 0 w 21"/>
                    <a:gd name="T29" fmla="*/ 1 h 26"/>
                    <a:gd name="T30" fmla="*/ 0 w 21"/>
                    <a:gd name="T31" fmla="*/ 1 h 26"/>
                    <a:gd name="T32" fmla="*/ 0 w 21"/>
                    <a:gd name="T33" fmla="*/ 1 h 26"/>
                    <a:gd name="T34" fmla="*/ 0 w 21"/>
                    <a:gd name="T35" fmla="*/ 1 h 26"/>
                    <a:gd name="T36" fmla="*/ 0 w 21"/>
                    <a:gd name="T37" fmla="*/ 1 h 26"/>
                    <a:gd name="T38" fmla="*/ 0 w 21"/>
                    <a:gd name="T39" fmla="*/ 1 h 26"/>
                    <a:gd name="T40" fmla="*/ 0 w 21"/>
                    <a:gd name="T41" fmla="*/ 1 h 26"/>
                    <a:gd name="T42" fmla="*/ 1 w 21"/>
                    <a:gd name="T43" fmla="*/ 1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 h="26">
                      <a:moveTo>
                        <a:pt x="1" y="4"/>
                      </a:moveTo>
                      <a:lnTo>
                        <a:pt x="0" y="4"/>
                      </a:lnTo>
                      <a:lnTo>
                        <a:pt x="18" y="26"/>
                      </a:lnTo>
                      <a:lnTo>
                        <a:pt x="21" y="24"/>
                      </a:lnTo>
                      <a:lnTo>
                        <a:pt x="3" y="1"/>
                      </a:lnTo>
                      <a:lnTo>
                        <a:pt x="2" y="0"/>
                      </a:lnTo>
                      <a:lnTo>
                        <a:pt x="3" y="1"/>
                      </a:lnTo>
                      <a:lnTo>
                        <a:pt x="2" y="0"/>
                      </a:lnTo>
                      <a:lnTo>
                        <a:pt x="1" y="0"/>
                      </a:lnTo>
                      <a:lnTo>
                        <a:pt x="0" y="0"/>
                      </a:lnTo>
                      <a:lnTo>
                        <a:pt x="0" y="1"/>
                      </a:lnTo>
                      <a:lnTo>
                        <a:pt x="0" y="2"/>
                      </a:lnTo>
                      <a:lnTo>
                        <a:pt x="0" y="3"/>
                      </a:lnTo>
                      <a:lnTo>
                        <a:pt x="0" y="4"/>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5" name="Freeform 853"/>
                <p:cNvSpPr>
                  <a:spLocks/>
                </p:cNvSpPr>
                <p:nvPr/>
              </p:nvSpPr>
              <p:spPr bwMode="auto">
                <a:xfrm>
                  <a:off x="700" y="1799"/>
                  <a:ext cx="60" cy="76"/>
                </a:xfrm>
                <a:custGeom>
                  <a:avLst/>
                  <a:gdLst>
                    <a:gd name="T0" fmla="*/ 1 w 86"/>
                    <a:gd name="T1" fmla="*/ 37 h 108"/>
                    <a:gd name="T2" fmla="*/ 3 w 86"/>
                    <a:gd name="T3" fmla="*/ 37 h 108"/>
                    <a:gd name="T4" fmla="*/ 4 w 86"/>
                    <a:gd name="T5" fmla="*/ 36 h 108"/>
                    <a:gd name="T6" fmla="*/ 6 w 86"/>
                    <a:gd name="T7" fmla="*/ 33 h 108"/>
                    <a:gd name="T8" fmla="*/ 6 w 86"/>
                    <a:gd name="T9" fmla="*/ 30 h 108"/>
                    <a:gd name="T10" fmla="*/ 7 w 86"/>
                    <a:gd name="T11" fmla="*/ 26 h 108"/>
                    <a:gd name="T12" fmla="*/ 7 w 86"/>
                    <a:gd name="T13" fmla="*/ 23 h 108"/>
                    <a:gd name="T14" fmla="*/ 7 w 86"/>
                    <a:gd name="T15" fmla="*/ 18 h 108"/>
                    <a:gd name="T16" fmla="*/ 7 w 86"/>
                    <a:gd name="T17" fmla="*/ 15 h 108"/>
                    <a:gd name="T18" fmla="*/ 8 w 86"/>
                    <a:gd name="T19" fmla="*/ 11 h 108"/>
                    <a:gd name="T20" fmla="*/ 9 w 86"/>
                    <a:gd name="T21" fmla="*/ 8 h 108"/>
                    <a:gd name="T22" fmla="*/ 10 w 86"/>
                    <a:gd name="T23" fmla="*/ 6 h 108"/>
                    <a:gd name="T24" fmla="*/ 12 w 86"/>
                    <a:gd name="T25" fmla="*/ 3 h 108"/>
                    <a:gd name="T26" fmla="*/ 15 w 86"/>
                    <a:gd name="T27" fmla="*/ 2 h 108"/>
                    <a:gd name="T28" fmla="*/ 19 w 86"/>
                    <a:gd name="T29" fmla="*/ 2 h 108"/>
                    <a:gd name="T30" fmla="*/ 23 w 86"/>
                    <a:gd name="T31" fmla="*/ 3 h 108"/>
                    <a:gd name="T32" fmla="*/ 29 w 86"/>
                    <a:gd name="T33" fmla="*/ 5 h 108"/>
                    <a:gd name="T34" fmla="*/ 26 w 86"/>
                    <a:gd name="T35" fmla="*/ 2 h 108"/>
                    <a:gd name="T36" fmla="*/ 21 w 86"/>
                    <a:gd name="T37" fmla="*/ 1 h 108"/>
                    <a:gd name="T38" fmla="*/ 16 w 86"/>
                    <a:gd name="T39" fmla="*/ 0 h 108"/>
                    <a:gd name="T40" fmla="*/ 13 w 86"/>
                    <a:gd name="T41" fmla="*/ 1 h 108"/>
                    <a:gd name="T42" fmla="*/ 10 w 86"/>
                    <a:gd name="T43" fmla="*/ 3 h 108"/>
                    <a:gd name="T44" fmla="*/ 8 w 86"/>
                    <a:gd name="T45" fmla="*/ 6 h 108"/>
                    <a:gd name="T46" fmla="*/ 7 w 86"/>
                    <a:gd name="T47" fmla="*/ 9 h 108"/>
                    <a:gd name="T48" fmla="*/ 6 w 86"/>
                    <a:gd name="T49" fmla="*/ 13 h 108"/>
                    <a:gd name="T50" fmla="*/ 6 w 86"/>
                    <a:gd name="T51" fmla="*/ 17 h 108"/>
                    <a:gd name="T52" fmla="*/ 6 w 86"/>
                    <a:gd name="T53" fmla="*/ 21 h 108"/>
                    <a:gd name="T54" fmla="*/ 6 w 86"/>
                    <a:gd name="T55" fmla="*/ 24 h 108"/>
                    <a:gd name="T56" fmla="*/ 6 w 86"/>
                    <a:gd name="T57" fmla="*/ 27 h 108"/>
                    <a:gd name="T58" fmla="*/ 5 w 86"/>
                    <a:gd name="T59" fmla="*/ 31 h 108"/>
                    <a:gd name="T60" fmla="*/ 4 w 86"/>
                    <a:gd name="T61" fmla="*/ 34 h 108"/>
                    <a:gd name="T62" fmla="*/ 3 w 86"/>
                    <a:gd name="T63" fmla="*/ 36 h 108"/>
                    <a:gd name="T64" fmla="*/ 1 w 86"/>
                    <a:gd name="T65" fmla="*/ 36 h 108"/>
                    <a:gd name="T66" fmla="*/ 1 w 86"/>
                    <a:gd name="T67" fmla="*/ 37 h 108"/>
                    <a:gd name="T68" fmla="*/ 1 w 86"/>
                    <a:gd name="T69" fmla="*/ 37 h 108"/>
                    <a:gd name="T70" fmla="*/ 0 w 86"/>
                    <a:gd name="T71" fmla="*/ 37 h 108"/>
                    <a:gd name="T72" fmla="*/ 0 w 86"/>
                    <a:gd name="T73" fmla="*/ 37 h 108"/>
                    <a:gd name="T74" fmla="*/ 0 w 86"/>
                    <a:gd name="T75" fmla="*/ 37 h 108"/>
                    <a:gd name="T76" fmla="*/ 0 w 86"/>
                    <a:gd name="T77" fmla="*/ 37 h 108"/>
                    <a:gd name="T78" fmla="*/ 0 w 86"/>
                    <a:gd name="T79" fmla="*/ 37 h 108"/>
                    <a:gd name="T80" fmla="*/ 0 w 86"/>
                    <a:gd name="T81" fmla="*/ 37 h 108"/>
                    <a:gd name="T82" fmla="*/ 0 w 86"/>
                    <a:gd name="T83" fmla="*/ 37 h 108"/>
                    <a:gd name="T84" fmla="*/ 1 w 86"/>
                    <a:gd name="T85" fmla="*/ 37 h 108"/>
                    <a:gd name="T86" fmla="*/ 1 w 86"/>
                    <a:gd name="T87" fmla="*/ 37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6" h="108">
                      <a:moveTo>
                        <a:pt x="0" y="108"/>
                      </a:moveTo>
                      <a:lnTo>
                        <a:pt x="1" y="108"/>
                      </a:lnTo>
                      <a:lnTo>
                        <a:pt x="5" y="108"/>
                      </a:lnTo>
                      <a:lnTo>
                        <a:pt x="8" y="107"/>
                      </a:lnTo>
                      <a:lnTo>
                        <a:pt x="11" y="105"/>
                      </a:lnTo>
                      <a:lnTo>
                        <a:pt x="13" y="102"/>
                      </a:lnTo>
                      <a:lnTo>
                        <a:pt x="15" y="98"/>
                      </a:lnTo>
                      <a:lnTo>
                        <a:pt x="17" y="95"/>
                      </a:lnTo>
                      <a:lnTo>
                        <a:pt x="18" y="91"/>
                      </a:lnTo>
                      <a:lnTo>
                        <a:pt x="19" y="85"/>
                      </a:lnTo>
                      <a:lnTo>
                        <a:pt x="19" y="81"/>
                      </a:lnTo>
                      <a:lnTo>
                        <a:pt x="20" y="76"/>
                      </a:lnTo>
                      <a:lnTo>
                        <a:pt x="20" y="70"/>
                      </a:lnTo>
                      <a:lnTo>
                        <a:pt x="20" y="65"/>
                      </a:lnTo>
                      <a:lnTo>
                        <a:pt x="21" y="59"/>
                      </a:lnTo>
                      <a:lnTo>
                        <a:pt x="21" y="53"/>
                      </a:lnTo>
                      <a:lnTo>
                        <a:pt x="21" y="48"/>
                      </a:lnTo>
                      <a:lnTo>
                        <a:pt x="22" y="42"/>
                      </a:lnTo>
                      <a:lnTo>
                        <a:pt x="23" y="37"/>
                      </a:lnTo>
                      <a:lnTo>
                        <a:pt x="23" y="32"/>
                      </a:lnTo>
                      <a:lnTo>
                        <a:pt x="25" y="27"/>
                      </a:lnTo>
                      <a:lnTo>
                        <a:pt x="26" y="22"/>
                      </a:lnTo>
                      <a:lnTo>
                        <a:pt x="28" y="18"/>
                      </a:lnTo>
                      <a:lnTo>
                        <a:pt x="30" y="15"/>
                      </a:lnTo>
                      <a:lnTo>
                        <a:pt x="32" y="11"/>
                      </a:lnTo>
                      <a:lnTo>
                        <a:pt x="36" y="9"/>
                      </a:lnTo>
                      <a:lnTo>
                        <a:pt x="39" y="7"/>
                      </a:lnTo>
                      <a:lnTo>
                        <a:pt x="43" y="5"/>
                      </a:lnTo>
                      <a:lnTo>
                        <a:pt x="48" y="5"/>
                      </a:lnTo>
                      <a:lnTo>
                        <a:pt x="54" y="5"/>
                      </a:lnTo>
                      <a:lnTo>
                        <a:pt x="60" y="5"/>
                      </a:lnTo>
                      <a:lnTo>
                        <a:pt x="68" y="7"/>
                      </a:lnTo>
                      <a:lnTo>
                        <a:pt x="76" y="10"/>
                      </a:lnTo>
                      <a:lnTo>
                        <a:pt x="85" y="14"/>
                      </a:lnTo>
                      <a:lnTo>
                        <a:pt x="86" y="10"/>
                      </a:lnTo>
                      <a:lnTo>
                        <a:pt x="76" y="6"/>
                      </a:lnTo>
                      <a:lnTo>
                        <a:pt x="68" y="3"/>
                      </a:lnTo>
                      <a:lnTo>
                        <a:pt x="61" y="1"/>
                      </a:lnTo>
                      <a:lnTo>
                        <a:pt x="54" y="0"/>
                      </a:lnTo>
                      <a:lnTo>
                        <a:pt x="48" y="0"/>
                      </a:lnTo>
                      <a:lnTo>
                        <a:pt x="43" y="1"/>
                      </a:lnTo>
                      <a:lnTo>
                        <a:pt x="38" y="3"/>
                      </a:lnTo>
                      <a:lnTo>
                        <a:pt x="34" y="5"/>
                      </a:lnTo>
                      <a:lnTo>
                        <a:pt x="31" y="9"/>
                      </a:lnTo>
                      <a:lnTo>
                        <a:pt x="28" y="12"/>
                      </a:lnTo>
                      <a:lnTo>
                        <a:pt x="25" y="16"/>
                      </a:lnTo>
                      <a:lnTo>
                        <a:pt x="23" y="21"/>
                      </a:lnTo>
                      <a:lnTo>
                        <a:pt x="21" y="26"/>
                      </a:lnTo>
                      <a:lnTo>
                        <a:pt x="20" y="31"/>
                      </a:lnTo>
                      <a:lnTo>
                        <a:pt x="19" y="36"/>
                      </a:lnTo>
                      <a:lnTo>
                        <a:pt x="19" y="42"/>
                      </a:lnTo>
                      <a:lnTo>
                        <a:pt x="18" y="48"/>
                      </a:lnTo>
                      <a:lnTo>
                        <a:pt x="18" y="53"/>
                      </a:lnTo>
                      <a:lnTo>
                        <a:pt x="18" y="59"/>
                      </a:lnTo>
                      <a:lnTo>
                        <a:pt x="17" y="64"/>
                      </a:lnTo>
                      <a:lnTo>
                        <a:pt x="17" y="70"/>
                      </a:lnTo>
                      <a:lnTo>
                        <a:pt x="17" y="75"/>
                      </a:lnTo>
                      <a:lnTo>
                        <a:pt x="16" y="80"/>
                      </a:lnTo>
                      <a:lnTo>
                        <a:pt x="16" y="85"/>
                      </a:lnTo>
                      <a:lnTo>
                        <a:pt x="15" y="89"/>
                      </a:lnTo>
                      <a:lnTo>
                        <a:pt x="14" y="93"/>
                      </a:lnTo>
                      <a:lnTo>
                        <a:pt x="13" y="97"/>
                      </a:lnTo>
                      <a:lnTo>
                        <a:pt x="11" y="99"/>
                      </a:lnTo>
                      <a:lnTo>
                        <a:pt x="9" y="102"/>
                      </a:lnTo>
                      <a:lnTo>
                        <a:pt x="7" y="103"/>
                      </a:lnTo>
                      <a:lnTo>
                        <a:pt x="4" y="104"/>
                      </a:lnTo>
                      <a:lnTo>
                        <a:pt x="1" y="104"/>
                      </a:lnTo>
                      <a:lnTo>
                        <a:pt x="2" y="105"/>
                      </a:lnTo>
                      <a:lnTo>
                        <a:pt x="1" y="104"/>
                      </a:lnTo>
                      <a:lnTo>
                        <a:pt x="1" y="105"/>
                      </a:lnTo>
                      <a:lnTo>
                        <a:pt x="0" y="105"/>
                      </a:lnTo>
                      <a:lnTo>
                        <a:pt x="0" y="106"/>
                      </a:lnTo>
                      <a:lnTo>
                        <a:pt x="0" y="107"/>
                      </a:lnTo>
                      <a:lnTo>
                        <a:pt x="0" y="108"/>
                      </a:lnTo>
                      <a:lnTo>
                        <a:pt x="1" y="108"/>
                      </a:lnTo>
                      <a:lnTo>
                        <a:pt x="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6" name="Freeform 854"/>
                <p:cNvSpPr>
                  <a:spLocks/>
                </p:cNvSpPr>
                <p:nvPr/>
              </p:nvSpPr>
              <p:spPr bwMode="auto">
                <a:xfrm>
                  <a:off x="629" y="1847"/>
                  <a:ext cx="73" cy="29"/>
                </a:xfrm>
                <a:custGeom>
                  <a:avLst/>
                  <a:gdLst>
                    <a:gd name="T0" fmla="*/ 1 w 105"/>
                    <a:gd name="T1" fmla="*/ 9 h 42"/>
                    <a:gd name="T2" fmla="*/ 1 w 105"/>
                    <a:gd name="T3" fmla="*/ 6 h 42"/>
                    <a:gd name="T4" fmla="*/ 2 w 105"/>
                    <a:gd name="T5" fmla="*/ 4 h 42"/>
                    <a:gd name="T6" fmla="*/ 4 w 105"/>
                    <a:gd name="T7" fmla="*/ 2 h 42"/>
                    <a:gd name="T8" fmla="*/ 6 w 105"/>
                    <a:gd name="T9" fmla="*/ 1 h 42"/>
                    <a:gd name="T10" fmla="*/ 8 w 105"/>
                    <a:gd name="T11" fmla="*/ 1 h 42"/>
                    <a:gd name="T12" fmla="*/ 10 w 105"/>
                    <a:gd name="T13" fmla="*/ 1 h 42"/>
                    <a:gd name="T14" fmla="*/ 13 w 105"/>
                    <a:gd name="T15" fmla="*/ 2 h 42"/>
                    <a:gd name="T16" fmla="*/ 16 w 105"/>
                    <a:gd name="T17" fmla="*/ 3 h 42"/>
                    <a:gd name="T18" fmla="*/ 19 w 105"/>
                    <a:gd name="T19" fmla="*/ 4 h 42"/>
                    <a:gd name="T20" fmla="*/ 22 w 105"/>
                    <a:gd name="T21" fmla="*/ 6 h 42"/>
                    <a:gd name="T22" fmla="*/ 25 w 105"/>
                    <a:gd name="T23" fmla="*/ 8 h 42"/>
                    <a:gd name="T24" fmla="*/ 28 w 105"/>
                    <a:gd name="T25" fmla="*/ 9 h 42"/>
                    <a:gd name="T26" fmla="*/ 31 w 105"/>
                    <a:gd name="T27" fmla="*/ 10 h 42"/>
                    <a:gd name="T28" fmla="*/ 33 w 105"/>
                    <a:gd name="T29" fmla="*/ 12 h 42"/>
                    <a:gd name="T30" fmla="*/ 34 w 105"/>
                    <a:gd name="T31" fmla="*/ 13 h 42"/>
                    <a:gd name="T32" fmla="*/ 35 w 105"/>
                    <a:gd name="T33" fmla="*/ 14 h 42"/>
                    <a:gd name="T34" fmla="*/ 35 w 105"/>
                    <a:gd name="T35" fmla="*/ 12 h 42"/>
                    <a:gd name="T36" fmla="*/ 34 w 105"/>
                    <a:gd name="T37" fmla="*/ 12 h 42"/>
                    <a:gd name="T38" fmla="*/ 31 w 105"/>
                    <a:gd name="T39" fmla="*/ 10 h 42"/>
                    <a:gd name="T40" fmla="*/ 29 w 105"/>
                    <a:gd name="T41" fmla="*/ 8 h 42"/>
                    <a:gd name="T42" fmla="*/ 27 w 105"/>
                    <a:gd name="T43" fmla="*/ 7 h 42"/>
                    <a:gd name="T44" fmla="*/ 24 w 105"/>
                    <a:gd name="T45" fmla="*/ 6 h 42"/>
                    <a:gd name="T46" fmla="*/ 22 w 105"/>
                    <a:gd name="T47" fmla="*/ 4 h 42"/>
                    <a:gd name="T48" fmla="*/ 18 w 105"/>
                    <a:gd name="T49" fmla="*/ 3 h 42"/>
                    <a:gd name="T50" fmla="*/ 15 w 105"/>
                    <a:gd name="T51" fmla="*/ 1 h 42"/>
                    <a:gd name="T52" fmla="*/ 12 w 105"/>
                    <a:gd name="T53" fmla="*/ 1 h 42"/>
                    <a:gd name="T54" fmla="*/ 9 w 105"/>
                    <a:gd name="T55" fmla="*/ 0 h 42"/>
                    <a:gd name="T56" fmla="*/ 6 w 105"/>
                    <a:gd name="T57" fmla="*/ 0 h 42"/>
                    <a:gd name="T58" fmla="*/ 4 w 105"/>
                    <a:gd name="T59" fmla="*/ 1 h 42"/>
                    <a:gd name="T60" fmla="*/ 2 w 105"/>
                    <a:gd name="T61" fmla="*/ 2 h 42"/>
                    <a:gd name="T62" fmla="*/ 1 w 105"/>
                    <a:gd name="T63" fmla="*/ 4 h 42"/>
                    <a:gd name="T64" fmla="*/ 0 w 105"/>
                    <a:gd name="T65" fmla="*/ 7 h 42"/>
                    <a:gd name="T66" fmla="*/ 1 w 105"/>
                    <a:gd name="T67" fmla="*/ 9 h 42"/>
                    <a:gd name="T68" fmla="*/ 0 w 105"/>
                    <a:gd name="T69" fmla="*/ 9 h 42"/>
                    <a:gd name="T70" fmla="*/ 0 w 105"/>
                    <a:gd name="T71" fmla="*/ 10 h 42"/>
                    <a:gd name="T72" fmla="*/ 0 w 105"/>
                    <a:gd name="T73" fmla="*/ 10 h 42"/>
                    <a:gd name="T74" fmla="*/ 1 w 105"/>
                    <a:gd name="T75" fmla="*/ 10 h 42"/>
                    <a:gd name="T76" fmla="*/ 1 w 105"/>
                    <a:gd name="T77" fmla="*/ 10 h 42"/>
                    <a:gd name="T78" fmla="*/ 1 w 105"/>
                    <a:gd name="T79" fmla="*/ 10 h 42"/>
                    <a:gd name="T80" fmla="*/ 1 w 105"/>
                    <a:gd name="T81" fmla="*/ 10 h 42"/>
                    <a:gd name="T82" fmla="*/ 1 w 105"/>
                    <a:gd name="T83" fmla="*/ 10 h 42"/>
                    <a:gd name="T84" fmla="*/ 1 w 105"/>
                    <a:gd name="T85" fmla="*/ 9 h 42"/>
                    <a:gd name="T86" fmla="*/ 1 w 105"/>
                    <a:gd name="T87" fmla="*/ 9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5" h="42">
                      <a:moveTo>
                        <a:pt x="0" y="28"/>
                      </a:moveTo>
                      <a:lnTo>
                        <a:pt x="3" y="28"/>
                      </a:lnTo>
                      <a:lnTo>
                        <a:pt x="3" y="23"/>
                      </a:lnTo>
                      <a:lnTo>
                        <a:pt x="4" y="18"/>
                      </a:lnTo>
                      <a:lnTo>
                        <a:pt x="5" y="15"/>
                      </a:lnTo>
                      <a:lnTo>
                        <a:pt x="7" y="11"/>
                      </a:lnTo>
                      <a:lnTo>
                        <a:pt x="9" y="9"/>
                      </a:lnTo>
                      <a:lnTo>
                        <a:pt x="11" y="7"/>
                      </a:lnTo>
                      <a:lnTo>
                        <a:pt x="13" y="6"/>
                      </a:lnTo>
                      <a:lnTo>
                        <a:pt x="16" y="5"/>
                      </a:lnTo>
                      <a:lnTo>
                        <a:pt x="19" y="4"/>
                      </a:lnTo>
                      <a:lnTo>
                        <a:pt x="23" y="4"/>
                      </a:lnTo>
                      <a:lnTo>
                        <a:pt x="27" y="4"/>
                      </a:lnTo>
                      <a:lnTo>
                        <a:pt x="31" y="5"/>
                      </a:lnTo>
                      <a:lnTo>
                        <a:pt x="35" y="5"/>
                      </a:lnTo>
                      <a:lnTo>
                        <a:pt x="39" y="7"/>
                      </a:lnTo>
                      <a:lnTo>
                        <a:pt x="44" y="8"/>
                      </a:lnTo>
                      <a:lnTo>
                        <a:pt x="48" y="10"/>
                      </a:lnTo>
                      <a:lnTo>
                        <a:pt x="53" y="11"/>
                      </a:lnTo>
                      <a:lnTo>
                        <a:pt x="57" y="13"/>
                      </a:lnTo>
                      <a:lnTo>
                        <a:pt x="61" y="16"/>
                      </a:lnTo>
                      <a:lnTo>
                        <a:pt x="66" y="19"/>
                      </a:lnTo>
                      <a:lnTo>
                        <a:pt x="71" y="21"/>
                      </a:lnTo>
                      <a:lnTo>
                        <a:pt x="75" y="23"/>
                      </a:lnTo>
                      <a:lnTo>
                        <a:pt x="79" y="25"/>
                      </a:lnTo>
                      <a:lnTo>
                        <a:pt x="83" y="28"/>
                      </a:lnTo>
                      <a:lnTo>
                        <a:pt x="86" y="30"/>
                      </a:lnTo>
                      <a:lnTo>
                        <a:pt x="90" y="32"/>
                      </a:lnTo>
                      <a:lnTo>
                        <a:pt x="93" y="35"/>
                      </a:lnTo>
                      <a:lnTo>
                        <a:pt x="96" y="37"/>
                      </a:lnTo>
                      <a:lnTo>
                        <a:pt x="98" y="38"/>
                      </a:lnTo>
                      <a:lnTo>
                        <a:pt x="100" y="40"/>
                      </a:lnTo>
                      <a:lnTo>
                        <a:pt x="101" y="41"/>
                      </a:lnTo>
                      <a:lnTo>
                        <a:pt x="103" y="42"/>
                      </a:lnTo>
                      <a:lnTo>
                        <a:pt x="105" y="38"/>
                      </a:lnTo>
                      <a:lnTo>
                        <a:pt x="103" y="37"/>
                      </a:lnTo>
                      <a:lnTo>
                        <a:pt x="101" y="37"/>
                      </a:lnTo>
                      <a:lnTo>
                        <a:pt x="100" y="35"/>
                      </a:lnTo>
                      <a:lnTo>
                        <a:pt x="97" y="33"/>
                      </a:lnTo>
                      <a:lnTo>
                        <a:pt x="94" y="31"/>
                      </a:lnTo>
                      <a:lnTo>
                        <a:pt x="91" y="29"/>
                      </a:lnTo>
                      <a:lnTo>
                        <a:pt x="88" y="26"/>
                      </a:lnTo>
                      <a:lnTo>
                        <a:pt x="84" y="24"/>
                      </a:lnTo>
                      <a:lnTo>
                        <a:pt x="80" y="21"/>
                      </a:lnTo>
                      <a:lnTo>
                        <a:pt x="76" y="19"/>
                      </a:lnTo>
                      <a:lnTo>
                        <a:pt x="72" y="17"/>
                      </a:lnTo>
                      <a:lnTo>
                        <a:pt x="68" y="15"/>
                      </a:lnTo>
                      <a:lnTo>
                        <a:pt x="63" y="13"/>
                      </a:lnTo>
                      <a:lnTo>
                        <a:pt x="58" y="10"/>
                      </a:lnTo>
                      <a:lnTo>
                        <a:pt x="54" y="8"/>
                      </a:lnTo>
                      <a:lnTo>
                        <a:pt x="49" y="6"/>
                      </a:lnTo>
                      <a:lnTo>
                        <a:pt x="44" y="4"/>
                      </a:lnTo>
                      <a:lnTo>
                        <a:pt x="40" y="3"/>
                      </a:lnTo>
                      <a:lnTo>
                        <a:pt x="36" y="1"/>
                      </a:lnTo>
                      <a:lnTo>
                        <a:pt x="31" y="1"/>
                      </a:lnTo>
                      <a:lnTo>
                        <a:pt x="27" y="0"/>
                      </a:lnTo>
                      <a:lnTo>
                        <a:pt x="23" y="0"/>
                      </a:lnTo>
                      <a:lnTo>
                        <a:pt x="19" y="0"/>
                      </a:lnTo>
                      <a:lnTo>
                        <a:pt x="16" y="1"/>
                      </a:lnTo>
                      <a:lnTo>
                        <a:pt x="12" y="2"/>
                      </a:lnTo>
                      <a:lnTo>
                        <a:pt x="9" y="4"/>
                      </a:lnTo>
                      <a:lnTo>
                        <a:pt x="6" y="6"/>
                      </a:lnTo>
                      <a:lnTo>
                        <a:pt x="4" y="9"/>
                      </a:lnTo>
                      <a:lnTo>
                        <a:pt x="2" y="13"/>
                      </a:lnTo>
                      <a:lnTo>
                        <a:pt x="1" y="17"/>
                      </a:lnTo>
                      <a:lnTo>
                        <a:pt x="0" y="22"/>
                      </a:lnTo>
                      <a:lnTo>
                        <a:pt x="0" y="28"/>
                      </a:lnTo>
                      <a:lnTo>
                        <a:pt x="3" y="28"/>
                      </a:lnTo>
                      <a:lnTo>
                        <a:pt x="0" y="28"/>
                      </a:lnTo>
                      <a:lnTo>
                        <a:pt x="0" y="29"/>
                      </a:lnTo>
                      <a:lnTo>
                        <a:pt x="1" y="29"/>
                      </a:lnTo>
                      <a:lnTo>
                        <a:pt x="2" y="29"/>
                      </a:lnTo>
                      <a:lnTo>
                        <a:pt x="3" y="29"/>
                      </a:lnTo>
                      <a:lnTo>
                        <a:pt x="3" y="28"/>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7" name="Freeform 855"/>
                <p:cNvSpPr>
                  <a:spLocks/>
                </p:cNvSpPr>
                <p:nvPr/>
              </p:nvSpPr>
              <p:spPr bwMode="auto">
                <a:xfrm>
                  <a:off x="628" y="1850"/>
                  <a:ext cx="75" cy="43"/>
                </a:xfrm>
                <a:custGeom>
                  <a:avLst/>
                  <a:gdLst>
                    <a:gd name="T0" fmla="*/ 36 w 107"/>
                    <a:gd name="T1" fmla="*/ 22 h 60"/>
                    <a:gd name="T2" fmla="*/ 36 w 107"/>
                    <a:gd name="T3" fmla="*/ 21 h 60"/>
                    <a:gd name="T4" fmla="*/ 36 w 107"/>
                    <a:gd name="T5" fmla="*/ 21 h 60"/>
                    <a:gd name="T6" fmla="*/ 35 w 107"/>
                    <a:gd name="T7" fmla="*/ 19 h 60"/>
                    <a:gd name="T8" fmla="*/ 33 w 107"/>
                    <a:gd name="T9" fmla="*/ 17 h 60"/>
                    <a:gd name="T10" fmla="*/ 30 w 107"/>
                    <a:gd name="T11" fmla="*/ 15 h 60"/>
                    <a:gd name="T12" fmla="*/ 27 w 107"/>
                    <a:gd name="T13" fmla="*/ 12 h 60"/>
                    <a:gd name="T14" fmla="*/ 24 w 107"/>
                    <a:gd name="T15" fmla="*/ 10 h 60"/>
                    <a:gd name="T16" fmla="*/ 20 w 107"/>
                    <a:gd name="T17" fmla="*/ 7 h 60"/>
                    <a:gd name="T18" fmla="*/ 17 w 107"/>
                    <a:gd name="T19" fmla="*/ 4 h 60"/>
                    <a:gd name="T20" fmla="*/ 13 w 107"/>
                    <a:gd name="T21" fmla="*/ 2 h 60"/>
                    <a:gd name="T22" fmla="*/ 10 w 107"/>
                    <a:gd name="T23" fmla="*/ 1 h 60"/>
                    <a:gd name="T24" fmla="*/ 7 w 107"/>
                    <a:gd name="T25" fmla="*/ 0 h 60"/>
                    <a:gd name="T26" fmla="*/ 4 w 107"/>
                    <a:gd name="T27" fmla="*/ 0 h 60"/>
                    <a:gd name="T28" fmla="*/ 2 w 107"/>
                    <a:gd name="T29" fmla="*/ 1 h 60"/>
                    <a:gd name="T30" fmla="*/ 1 w 107"/>
                    <a:gd name="T31" fmla="*/ 4 h 60"/>
                    <a:gd name="T32" fmla="*/ 0 w 107"/>
                    <a:gd name="T33" fmla="*/ 8 h 60"/>
                    <a:gd name="T34" fmla="*/ 1 w 107"/>
                    <a:gd name="T35" fmla="*/ 6 h 60"/>
                    <a:gd name="T36" fmla="*/ 2 w 107"/>
                    <a:gd name="T37" fmla="*/ 3 h 60"/>
                    <a:gd name="T38" fmla="*/ 4 w 107"/>
                    <a:gd name="T39" fmla="*/ 2 h 60"/>
                    <a:gd name="T40" fmla="*/ 6 w 107"/>
                    <a:gd name="T41" fmla="*/ 1 h 60"/>
                    <a:gd name="T42" fmla="*/ 8 w 107"/>
                    <a:gd name="T43" fmla="*/ 2 h 60"/>
                    <a:gd name="T44" fmla="*/ 11 w 107"/>
                    <a:gd name="T45" fmla="*/ 3 h 60"/>
                    <a:gd name="T46" fmla="*/ 15 w 107"/>
                    <a:gd name="T47" fmla="*/ 4 h 60"/>
                    <a:gd name="T48" fmla="*/ 18 w 107"/>
                    <a:gd name="T49" fmla="*/ 7 h 60"/>
                    <a:gd name="T50" fmla="*/ 22 w 107"/>
                    <a:gd name="T51" fmla="*/ 10 h 60"/>
                    <a:gd name="T52" fmla="*/ 25 w 107"/>
                    <a:gd name="T53" fmla="*/ 12 h 60"/>
                    <a:gd name="T54" fmla="*/ 28 w 107"/>
                    <a:gd name="T55" fmla="*/ 15 h 60"/>
                    <a:gd name="T56" fmla="*/ 31 w 107"/>
                    <a:gd name="T57" fmla="*/ 17 h 60"/>
                    <a:gd name="T58" fmla="*/ 34 w 107"/>
                    <a:gd name="T59" fmla="*/ 19 h 60"/>
                    <a:gd name="T60" fmla="*/ 35 w 107"/>
                    <a:gd name="T61" fmla="*/ 22 h 60"/>
                    <a:gd name="T62" fmla="*/ 36 w 107"/>
                    <a:gd name="T63" fmla="*/ 22 h 60"/>
                    <a:gd name="T64" fmla="*/ 37 w 107"/>
                    <a:gd name="T65" fmla="*/ 21 h 60"/>
                    <a:gd name="T66" fmla="*/ 35 w 107"/>
                    <a:gd name="T67" fmla="*/ 21 h 60"/>
                    <a:gd name="T68" fmla="*/ 36 w 107"/>
                    <a:gd name="T69" fmla="*/ 20 h 60"/>
                    <a:gd name="T70" fmla="*/ 36 w 107"/>
                    <a:gd name="T71" fmla="*/ 20 h 60"/>
                    <a:gd name="T72" fmla="*/ 36 w 107"/>
                    <a:gd name="T73" fmla="*/ 20 h 60"/>
                    <a:gd name="T74" fmla="*/ 36 w 107"/>
                    <a:gd name="T75" fmla="*/ 21 h 60"/>
                    <a:gd name="T76" fmla="*/ 35 w 107"/>
                    <a:gd name="T77" fmla="*/ 21 h 60"/>
                    <a:gd name="T78" fmla="*/ 35 w 107"/>
                    <a:gd name="T79" fmla="*/ 21 h 60"/>
                    <a:gd name="T80" fmla="*/ 35 w 107"/>
                    <a:gd name="T81" fmla="*/ 22 h 60"/>
                    <a:gd name="T82" fmla="*/ 36 w 107"/>
                    <a:gd name="T83" fmla="*/ 22 h 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7" h="60">
                      <a:moveTo>
                        <a:pt x="106" y="57"/>
                      </a:moveTo>
                      <a:lnTo>
                        <a:pt x="104" y="59"/>
                      </a:lnTo>
                      <a:lnTo>
                        <a:pt x="104" y="57"/>
                      </a:lnTo>
                      <a:lnTo>
                        <a:pt x="106" y="56"/>
                      </a:lnTo>
                      <a:lnTo>
                        <a:pt x="104" y="54"/>
                      </a:lnTo>
                      <a:lnTo>
                        <a:pt x="101" y="53"/>
                      </a:lnTo>
                      <a:lnTo>
                        <a:pt x="99" y="50"/>
                      </a:lnTo>
                      <a:lnTo>
                        <a:pt x="96" y="47"/>
                      </a:lnTo>
                      <a:lnTo>
                        <a:pt x="92" y="44"/>
                      </a:lnTo>
                      <a:lnTo>
                        <a:pt x="88" y="41"/>
                      </a:lnTo>
                      <a:lnTo>
                        <a:pt x="84" y="37"/>
                      </a:lnTo>
                      <a:lnTo>
                        <a:pt x="79" y="34"/>
                      </a:lnTo>
                      <a:lnTo>
                        <a:pt x="75" y="30"/>
                      </a:lnTo>
                      <a:lnTo>
                        <a:pt x="70" y="26"/>
                      </a:lnTo>
                      <a:lnTo>
                        <a:pt x="64" y="23"/>
                      </a:lnTo>
                      <a:lnTo>
                        <a:pt x="59" y="19"/>
                      </a:lnTo>
                      <a:lnTo>
                        <a:pt x="54" y="15"/>
                      </a:lnTo>
                      <a:lnTo>
                        <a:pt x="49" y="12"/>
                      </a:lnTo>
                      <a:lnTo>
                        <a:pt x="44" y="9"/>
                      </a:lnTo>
                      <a:lnTo>
                        <a:pt x="39" y="6"/>
                      </a:lnTo>
                      <a:lnTo>
                        <a:pt x="34" y="4"/>
                      </a:lnTo>
                      <a:lnTo>
                        <a:pt x="29" y="2"/>
                      </a:lnTo>
                      <a:lnTo>
                        <a:pt x="25" y="0"/>
                      </a:lnTo>
                      <a:lnTo>
                        <a:pt x="20" y="0"/>
                      </a:lnTo>
                      <a:lnTo>
                        <a:pt x="16" y="0"/>
                      </a:lnTo>
                      <a:lnTo>
                        <a:pt x="12" y="0"/>
                      </a:lnTo>
                      <a:lnTo>
                        <a:pt x="9" y="1"/>
                      </a:lnTo>
                      <a:lnTo>
                        <a:pt x="6" y="3"/>
                      </a:lnTo>
                      <a:lnTo>
                        <a:pt x="4" y="6"/>
                      </a:lnTo>
                      <a:lnTo>
                        <a:pt x="2" y="10"/>
                      </a:lnTo>
                      <a:lnTo>
                        <a:pt x="1" y="15"/>
                      </a:lnTo>
                      <a:lnTo>
                        <a:pt x="0" y="21"/>
                      </a:lnTo>
                      <a:lnTo>
                        <a:pt x="4" y="21"/>
                      </a:lnTo>
                      <a:lnTo>
                        <a:pt x="4" y="16"/>
                      </a:lnTo>
                      <a:lnTo>
                        <a:pt x="5" y="12"/>
                      </a:lnTo>
                      <a:lnTo>
                        <a:pt x="6" y="9"/>
                      </a:lnTo>
                      <a:lnTo>
                        <a:pt x="8" y="6"/>
                      </a:lnTo>
                      <a:lnTo>
                        <a:pt x="10" y="5"/>
                      </a:lnTo>
                      <a:lnTo>
                        <a:pt x="13" y="4"/>
                      </a:lnTo>
                      <a:lnTo>
                        <a:pt x="16" y="4"/>
                      </a:lnTo>
                      <a:lnTo>
                        <a:pt x="20" y="4"/>
                      </a:lnTo>
                      <a:lnTo>
                        <a:pt x="24" y="5"/>
                      </a:lnTo>
                      <a:lnTo>
                        <a:pt x="29" y="6"/>
                      </a:lnTo>
                      <a:lnTo>
                        <a:pt x="33" y="8"/>
                      </a:lnTo>
                      <a:lnTo>
                        <a:pt x="38" y="10"/>
                      </a:lnTo>
                      <a:lnTo>
                        <a:pt x="43" y="13"/>
                      </a:lnTo>
                      <a:lnTo>
                        <a:pt x="48" y="16"/>
                      </a:lnTo>
                      <a:lnTo>
                        <a:pt x="53" y="19"/>
                      </a:lnTo>
                      <a:lnTo>
                        <a:pt x="58" y="23"/>
                      </a:lnTo>
                      <a:lnTo>
                        <a:pt x="63" y="26"/>
                      </a:lnTo>
                      <a:lnTo>
                        <a:pt x="68" y="30"/>
                      </a:lnTo>
                      <a:lnTo>
                        <a:pt x="73" y="34"/>
                      </a:lnTo>
                      <a:lnTo>
                        <a:pt x="78" y="37"/>
                      </a:lnTo>
                      <a:lnTo>
                        <a:pt x="82" y="41"/>
                      </a:lnTo>
                      <a:lnTo>
                        <a:pt x="86" y="44"/>
                      </a:lnTo>
                      <a:lnTo>
                        <a:pt x="90" y="47"/>
                      </a:lnTo>
                      <a:lnTo>
                        <a:pt x="94" y="51"/>
                      </a:lnTo>
                      <a:lnTo>
                        <a:pt x="97" y="53"/>
                      </a:lnTo>
                      <a:lnTo>
                        <a:pt x="99" y="56"/>
                      </a:lnTo>
                      <a:lnTo>
                        <a:pt x="102" y="58"/>
                      </a:lnTo>
                      <a:lnTo>
                        <a:pt x="104" y="59"/>
                      </a:lnTo>
                      <a:lnTo>
                        <a:pt x="104" y="60"/>
                      </a:lnTo>
                      <a:lnTo>
                        <a:pt x="107" y="60"/>
                      </a:lnTo>
                      <a:lnTo>
                        <a:pt x="107" y="57"/>
                      </a:lnTo>
                      <a:lnTo>
                        <a:pt x="106" y="56"/>
                      </a:lnTo>
                      <a:lnTo>
                        <a:pt x="103" y="57"/>
                      </a:lnTo>
                      <a:lnTo>
                        <a:pt x="106" y="56"/>
                      </a:lnTo>
                      <a:lnTo>
                        <a:pt x="106" y="55"/>
                      </a:lnTo>
                      <a:lnTo>
                        <a:pt x="105" y="55"/>
                      </a:lnTo>
                      <a:lnTo>
                        <a:pt x="104" y="55"/>
                      </a:lnTo>
                      <a:lnTo>
                        <a:pt x="104" y="56"/>
                      </a:lnTo>
                      <a:lnTo>
                        <a:pt x="103" y="56"/>
                      </a:lnTo>
                      <a:lnTo>
                        <a:pt x="103" y="57"/>
                      </a:lnTo>
                      <a:lnTo>
                        <a:pt x="102" y="57"/>
                      </a:lnTo>
                      <a:lnTo>
                        <a:pt x="103" y="58"/>
                      </a:lnTo>
                      <a:lnTo>
                        <a:pt x="104" y="59"/>
                      </a:lnTo>
                      <a:lnTo>
                        <a:pt x="106"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 name="Freeform 856"/>
                <p:cNvSpPr>
                  <a:spLocks/>
                </p:cNvSpPr>
                <p:nvPr/>
              </p:nvSpPr>
              <p:spPr bwMode="auto">
                <a:xfrm>
                  <a:off x="673" y="1891"/>
                  <a:ext cx="29" cy="11"/>
                </a:xfrm>
                <a:custGeom>
                  <a:avLst/>
                  <a:gdLst>
                    <a:gd name="T0" fmla="*/ 1 w 42"/>
                    <a:gd name="T1" fmla="*/ 4 h 15"/>
                    <a:gd name="T2" fmla="*/ 1 w 42"/>
                    <a:gd name="T3" fmla="*/ 5 h 15"/>
                    <a:gd name="T4" fmla="*/ 1 w 42"/>
                    <a:gd name="T5" fmla="*/ 5 h 15"/>
                    <a:gd name="T6" fmla="*/ 2 w 42"/>
                    <a:gd name="T7" fmla="*/ 4 h 15"/>
                    <a:gd name="T8" fmla="*/ 3 w 42"/>
                    <a:gd name="T9" fmla="*/ 4 h 15"/>
                    <a:gd name="T10" fmla="*/ 4 w 42"/>
                    <a:gd name="T11" fmla="*/ 4 h 15"/>
                    <a:gd name="T12" fmla="*/ 6 w 42"/>
                    <a:gd name="T13" fmla="*/ 4 h 15"/>
                    <a:gd name="T14" fmla="*/ 7 w 42"/>
                    <a:gd name="T15" fmla="*/ 4 h 15"/>
                    <a:gd name="T16" fmla="*/ 8 w 42"/>
                    <a:gd name="T17" fmla="*/ 4 h 15"/>
                    <a:gd name="T18" fmla="*/ 9 w 42"/>
                    <a:gd name="T19" fmla="*/ 4 h 15"/>
                    <a:gd name="T20" fmla="*/ 10 w 42"/>
                    <a:gd name="T21" fmla="*/ 4 h 15"/>
                    <a:gd name="T22" fmla="*/ 11 w 42"/>
                    <a:gd name="T23" fmla="*/ 3 h 15"/>
                    <a:gd name="T24" fmla="*/ 12 w 42"/>
                    <a:gd name="T25" fmla="*/ 3 h 15"/>
                    <a:gd name="T26" fmla="*/ 13 w 42"/>
                    <a:gd name="T27" fmla="*/ 2 h 15"/>
                    <a:gd name="T28" fmla="*/ 14 w 42"/>
                    <a:gd name="T29" fmla="*/ 1 h 15"/>
                    <a:gd name="T30" fmla="*/ 14 w 42"/>
                    <a:gd name="T31" fmla="*/ 0 h 15"/>
                    <a:gd name="T32" fmla="*/ 12 w 42"/>
                    <a:gd name="T33" fmla="*/ 1 h 15"/>
                    <a:gd name="T34" fmla="*/ 12 w 42"/>
                    <a:gd name="T35" fmla="*/ 1 h 15"/>
                    <a:gd name="T36" fmla="*/ 12 w 42"/>
                    <a:gd name="T37" fmla="*/ 1 h 15"/>
                    <a:gd name="T38" fmla="*/ 12 w 42"/>
                    <a:gd name="T39" fmla="*/ 1 h 15"/>
                    <a:gd name="T40" fmla="*/ 10 w 42"/>
                    <a:gd name="T41" fmla="*/ 2 h 15"/>
                    <a:gd name="T42" fmla="*/ 9 w 42"/>
                    <a:gd name="T43" fmla="*/ 2 h 15"/>
                    <a:gd name="T44" fmla="*/ 8 w 42"/>
                    <a:gd name="T45" fmla="*/ 2 h 15"/>
                    <a:gd name="T46" fmla="*/ 7 w 42"/>
                    <a:gd name="T47" fmla="*/ 2 h 15"/>
                    <a:gd name="T48" fmla="*/ 6 w 42"/>
                    <a:gd name="T49" fmla="*/ 2 h 15"/>
                    <a:gd name="T50" fmla="*/ 4 w 42"/>
                    <a:gd name="T51" fmla="*/ 3 h 15"/>
                    <a:gd name="T52" fmla="*/ 3 w 42"/>
                    <a:gd name="T53" fmla="*/ 3 h 15"/>
                    <a:gd name="T54" fmla="*/ 2 w 42"/>
                    <a:gd name="T55" fmla="*/ 3 h 15"/>
                    <a:gd name="T56" fmla="*/ 1 w 42"/>
                    <a:gd name="T57" fmla="*/ 3 h 15"/>
                    <a:gd name="T58" fmla="*/ 1 w 42"/>
                    <a:gd name="T59" fmla="*/ 3 h 15"/>
                    <a:gd name="T60" fmla="*/ 1 w 42"/>
                    <a:gd name="T61" fmla="*/ 4 h 15"/>
                    <a:gd name="T62" fmla="*/ 1 w 42"/>
                    <a:gd name="T63" fmla="*/ 5 h 15"/>
                    <a:gd name="T64" fmla="*/ 1 w 42"/>
                    <a:gd name="T65" fmla="*/ 6 h 15"/>
                    <a:gd name="T66" fmla="*/ 1 w 42"/>
                    <a:gd name="T67" fmla="*/ 6 h 15"/>
                    <a:gd name="T68" fmla="*/ 1 w 42"/>
                    <a:gd name="T69" fmla="*/ 6 h 15"/>
                    <a:gd name="T70" fmla="*/ 1 w 42"/>
                    <a:gd name="T71" fmla="*/ 6 h 15"/>
                    <a:gd name="T72" fmla="*/ 1 w 42"/>
                    <a:gd name="T73" fmla="*/ 5 h 15"/>
                    <a:gd name="T74" fmla="*/ 1 w 42"/>
                    <a:gd name="T75" fmla="*/ 5 h 15"/>
                    <a:gd name="T76" fmla="*/ 1 w 42"/>
                    <a:gd name="T77" fmla="*/ 5 h 15"/>
                    <a:gd name="T78" fmla="*/ 1 w 42"/>
                    <a:gd name="T79" fmla="*/ 4 h 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 h="15">
                      <a:moveTo>
                        <a:pt x="4" y="11"/>
                      </a:moveTo>
                      <a:lnTo>
                        <a:pt x="4" y="11"/>
                      </a:lnTo>
                      <a:lnTo>
                        <a:pt x="4" y="12"/>
                      </a:lnTo>
                      <a:lnTo>
                        <a:pt x="5" y="12"/>
                      </a:lnTo>
                      <a:lnTo>
                        <a:pt x="5" y="11"/>
                      </a:lnTo>
                      <a:lnTo>
                        <a:pt x="6" y="11"/>
                      </a:lnTo>
                      <a:lnTo>
                        <a:pt x="8" y="11"/>
                      </a:lnTo>
                      <a:lnTo>
                        <a:pt x="9" y="11"/>
                      </a:lnTo>
                      <a:lnTo>
                        <a:pt x="10" y="11"/>
                      </a:lnTo>
                      <a:lnTo>
                        <a:pt x="12" y="11"/>
                      </a:lnTo>
                      <a:lnTo>
                        <a:pt x="13" y="11"/>
                      </a:lnTo>
                      <a:lnTo>
                        <a:pt x="16" y="11"/>
                      </a:lnTo>
                      <a:lnTo>
                        <a:pt x="17" y="10"/>
                      </a:lnTo>
                      <a:lnTo>
                        <a:pt x="20" y="10"/>
                      </a:lnTo>
                      <a:lnTo>
                        <a:pt x="21" y="10"/>
                      </a:lnTo>
                      <a:lnTo>
                        <a:pt x="23" y="10"/>
                      </a:lnTo>
                      <a:lnTo>
                        <a:pt x="25" y="10"/>
                      </a:lnTo>
                      <a:lnTo>
                        <a:pt x="27" y="10"/>
                      </a:lnTo>
                      <a:lnTo>
                        <a:pt x="29" y="9"/>
                      </a:lnTo>
                      <a:lnTo>
                        <a:pt x="31" y="9"/>
                      </a:lnTo>
                      <a:lnTo>
                        <a:pt x="32" y="9"/>
                      </a:lnTo>
                      <a:lnTo>
                        <a:pt x="34" y="8"/>
                      </a:lnTo>
                      <a:lnTo>
                        <a:pt x="35" y="8"/>
                      </a:lnTo>
                      <a:lnTo>
                        <a:pt x="37" y="7"/>
                      </a:lnTo>
                      <a:lnTo>
                        <a:pt x="38" y="7"/>
                      </a:lnTo>
                      <a:lnTo>
                        <a:pt x="40" y="6"/>
                      </a:lnTo>
                      <a:lnTo>
                        <a:pt x="41" y="5"/>
                      </a:lnTo>
                      <a:lnTo>
                        <a:pt x="42" y="3"/>
                      </a:lnTo>
                      <a:lnTo>
                        <a:pt x="42" y="2"/>
                      </a:lnTo>
                      <a:lnTo>
                        <a:pt x="42" y="0"/>
                      </a:lnTo>
                      <a:lnTo>
                        <a:pt x="39" y="0"/>
                      </a:lnTo>
                      <a:lnTo>
                        <a:pt x="38" y="1"/>
                      </a:lnTo>
                      <a:lnTo>
                        <a:pt x="38" y="2"/>
                      </a:lnTo>
                      <a:lnTo>
                        <a:pt x="37" y="3"/>
                      </a:lnTo>
                      <a:lnTo>
                        <a:pt x="36" y="3"/>
                      </a:lnTo>
                      <a:lnTo>
                        <a:pt x="35" y="4"/>
                      </a:lnTo>
                      <a:lnTo>
                        <a:pt x="33" y="4"/>
                      </a:lnTo>
                      <a:lnTo>
                        <a:pt x="32" y="5"/>
                      </a:lnTo>
                      <a:lnTo>
                        <a:pt x="30" y="5"/>
                      </a:lnTo>
                      <a:lnTo>
                        <a:pt x="28" y="5"/>
                      </a:lnTo>
                      <a:lnTo>
                        <a:pt x="27" y="6"/>
                      </a:lnTo>
                      <a:lnTo>
                        <a:pt x="25" y="6"/>
                      </a:lnTo>
                      <a:lnTo>
                        <a:pt x="23" y="6"/>
                      </a:lnTo>
                      <a:lnTo>
                        <a:pt x="21" y="6"/>
                      </a:lnTo>
                      <a:lnTo>
                        <a:pt x="19" y="6"/>
                      </a:lnTo>
                      <a:lnTo>
                        <a:pt x="17" y="6"/>
                      </a:lnTo>
                      <a:lnTo>
                        <a:pt x="16" y="7"/>
                      </a:lnTo>
                      <a:lnTo>
                        <a:pt x="13" y="7"/>
                      </a:lnTo>
                      <a:lnTo>
                        <a:pt x="12" y="7"/>
                      </a:lnTo>
                      <a:lnTo>
                        <a:pt x="10" y="7"/>
                      </a:lnTo>
                      <a:lnTo>
                        <a:pt x="8" y="7"/>
                      </a:lnTo>
                      <a:lnTo>
                        <a:pt x="7" y="7"/>
                      </a:lnTo>
                      <a:lnTo>
                        <a:pt x="5" y="7"/>
                      </a:lnTo>
                      <a:lnTo>
                        <a:pt x="3" y="8"/>
                      </a:lnTo>
                      <a:lnTo>
                        <a:pt x="2" y="8"/>
                      </a:lnTo>
                      <a:lnTo>
                        <a:pt x="2" y="9"/>
                      </a:lnTo>
                      <a:lnTo>
                        <a:pt x="1" y="10"/>
                      </a:lnTo>
                      <a:lnTo>
                        <a:pt x="0" y="12"/>
                      </a:lnTo>
                      <a:lnTo>
                        <a:pt x="1" y="13"/>
                      </a:lnTo>
                      <a:lnTo>
                        <a:pt x="2" y="14"/>
                      </a:lnTo>
                      <a:lnTo>
                        <a:pt x="2" y="15"/>
                      </a:lnTo>
                      <a:lnTo>
                        <a:pt x="3" y="15"/>
                      </a:lnTo>
                      <a:lnTo>
                        <a:pt x="4" y="15"/>
                      </a:lnTo>
                      <a:lnTo>
                        <a:pt x="4" y="14"/>
                      </a:lnTo>
                      <a:lnTo>
                        <a:pt x="5" y="14"/>
                      </a:lnTo>
                      <a:lnTo>
                        <a:pt x="5" y="13"/>
                      </a:lnTo>
                      <a:lnTo>
                        <a:pt x="5" y="12"/>
                      </a:lnTo>
                      <a:lnTo>
                        <a:pt x="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 name="Freeform 857"/>
                <p:cNvSpPr>
                  <a:spLocks/>
                </p:cNvSpPr>
                <p:nvPr/>
              </p:nvSpPr>
              <p:spPr bwMode="auto">
                <a:xfrm>
                  <a:off x="674" y="1899"/>
                  <a:ext cx="15" cy="19"/>
                </a:xfrm>
                <a:custGeom>
                  <a:avLst/>
                  <a:gdLst>
                    <a:gd name="T0" fmla="*/ 7 w 22"/>
                    <a:gd name="T1" fmla="*/ 8 h 27"/>
                    <a:gd name="T2" fmla="*/ 1 w 22"/>
                    <a:gd name="T3" fmla="*/ 0 h 27"/>
                    <a:gd name="T4" fmla="*/ 0 w 22"/>
                    <a:gd name="T5" fmla="*/ 1 h 27"/>
                    <a:gd name="T6" fmla="*/ 7 w 22"/>
                    <a:gd name="T7" fmla="*/ 9 h 27"/>
                    <a:gd name="T8" fmla="*/ 7 w 22"/>
                    <a:gd name="T9" fmla="*/ 9 h 27"/>
                    <a:gd name="T10" fmla="*/ 7 w 22"/>
                    <a:gd name="T11" fmla="*/ 9 h 27"/>
                    <a:gd name="T12" fmla="*/ 7 w 22"/>
                    <a:gd name="T13" fmla="*/ 9 h 27"/>
                    <a:gd name="T14" fmla="*/ 7 w 22"/>
                    <a:gd name="T15" fmla="*/ 9 h 27"/>
                    <a:gd name="T16" fmla="*/ 7 w 22"/>
                    <a:gd name="T17" fmla="*/ 9 h 27"/>
                    <a:gd name="T18" fmla="*/ 7 w 22"/>
                    <a:gd name="T19" fmla="*/ 9 h 27"/>
                    <a:gd name="T20" fmla="*/ 7 w 22"/>
                    <a:gd name="T21" fmla="*/ 9 h 27"/>
                    <a:gd name="T22" fmla="*/ 7 w 22"/>
                    <a:gd name="T23" fmla="*/ 9 h 27"/>
                    <a:gd name="T24" fmla="*/ 7 w 22"/>
                    <a:gd name="T25" fmla="*/ 9 h 27"/>
                    <a:gd name="T26" fmla="*/ 7 w 22"/>
                    <a:gd name="T27" fmla="*/ 9 h 27"/>
                    <a:gd name="T28" fmla="*/ 7 w 22"/>
                    <a:gd name="T29" fmla="*/ 9 h 27"/>
                    <a:gd name="T30" fmla="*/ 7 w 22"/>
                    <a:gd name="T31" fmla="*/ 9 h 27"/>
                    <a:gd name="T32" fmla="*/ 7 w 22"/>
                    <a:gd name="T33" fmla="*/ 8 h 27"/>
                    <a:gd name="T34" fmla="*/ 7 w 22"/>
                    <a:gd name="T35" fmla="*/ 8 h 27"/>
                    <a:gd name="T36" fmla="*/ 7 w 22"/>
                    <a:gd name="T37" fmla="*/ 8 h 27"/>
                    <a:gd name="T38" fmla="*/ 7 w 22"/>
                    <a:gd name="T39" fmla="*/ 8 h 27"/>
                    <a:gd name="T40" fmla="*/ 7 w 22"/>
                    <a:gd name="T41" fmla="*/ 8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 h="27">
                      <a:moveTo>
                        <a:pt x="22" y="23"/>
                      </a:moveTo>
                      <a:lnTo>
                        <a:pt x="2" y="0"/>
                      </a:lnTo>
                      <a:lnTo>
                        <a:pt x="0" y="3"/>
                      </a:lnTo>
                      <a:lnTo>
                        <a:pt x="20" y="26"/>
                      </a:lnTo>
                      <a:lnTo>
                        <a:pt x="21" y="26"/>
                      </a:lnTo>
                      <a:lnTo>
                        <a:pt x="21" y="27"/>
                      </a:lnTo>
                      <a:lnTo>
                        <a:pt x="21" y="26"/>
                      </a:lnTo>
                      <a:lnTo>
                        <a:pt x="22" y="26"/>
                      </a:lnTo>
                      <a:lnTo>
                        <a:pt x="22" y="25"/>
                      </a:lnTo>
                      <a:lnTo>
                        <a:pt x="22" y="24"/>
                      </a:lnTo>
                      <a:lnTo>
                        <a:pt x="2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 name="Freeform 858"/>
                <p:cNvSpPr>
                  <a:spLocks/>
                </p:cNvSpPr>
                <p:nvPr/>
              </p:nvSpPr>
              <p:spPr bwMode="auto">
                <a:xfrm>
                  <a:off x="673" y="1916"/>
                  <a:ext cx="17" cy="24"/>
                </a:xfrm>
                <a:custGeom>
                  <a:avLst/>
                  <a:gdLst>
                    <a:gd name="T0" fmla="*/ 1 w 25"/>
                    <a:gd name="T1" fmla="*/ 12 h 33"/>
                    <a:gd name="T2" fmla="*/ 1 w 25"/>
                    <a:gd name="T3" fmla="*/ 12 h 33"/>
                    <a:gd name="T4" fmla="*/ 1 w 25"/>
                    <a:gd name="T5" fmla="*/ 12 h 33"/>
                    <a:gd name="T6" fmla="*/ 2 w 25"/>
                    <a:gd name="T7" fmla="*/ 12 h 33"/>
                    <a:gd name="T8" fmla="*/ 2 w 25"/>
                    <a:gd name="T9" fmla="*/ 11 h 33"/>
                    <a:gd name="T10" fmla="*/ 3 w 25"/>
                    <a:gd name="T11" fmla="*/ 10 h 33"/>
                    <a:gd name="T12" fmla="*/ 3 w 25"/>
                    <a:gd name="T13" fmla="*/ 9 h 33"/>
                    <a:gd name="T14" fmla="*/ 5 w 25"/>
                    <a:gd name="T15" fmla="*/ 9 h 33"/>
                    <a:gd name="T16" fmla="*/ 5 w 25"/>
                    <a:gd name="T17" fmla="*/ 7 h 33"/>
                    <a:gd name="T18" fmla="*/ 6 w 25"/>
                    <a:gd name="T19" fmla="*/ 7 h 33"/>
                    <a:gd name="T20" fmla="*/ 7 w 25"/>
                    <a:gd name="T21" fmla="*/ 5 h 33"/>
                    <a:gd name="T22" fmla="*/ 7 w 25"/>
                    <a:gd name="T23" fmla="*/ 5 h 33"/>
                    <a:gd name="T24" fmla="*/ 7 w 25"/>
                    <a:gd name="T25" fmla="*/ 4 h 33"/>
                    <a:gd name="T26" fmla="*/ 7 w 25"/>
                    <a:gd name="T27" fmla="*/ 2 h 33"/>
                    <a:gd name="T28" fmla="*/ 8 w 25"/>
                    <a:gd name="T29" fmla="*/ 1 h 33"/>
                    <a:gd name="T30" fmla="*/ 7 w 25"/>
                    <a:gd name="T31" fmla="*/ 1 h 33"/>
                    <a:gd name="T32" fmla="*/ 7 w 25"/>
                    <a:gd name="T33" fmla="*/ 1 h 33"/>
                    <a:gd name="T34" fmla="*/ 7 w 25"/>
                    <a:gd name="T35" fmla="*/ 1 h 33"/>
                    <a:gd name="T36" fmla="*/ 7 w 25"/>
                    <a:gd name="T37" fmla="*/ 2 h 33"/>
                    <a:gd name="T38" fmla="*/ 7 w 25"/>
                    <a:gd name="T39" fmla="*/ 2 h 33"/>
                    <a:gd name="T40" fmla="*/ 7 w 25"/>
                    <a:gd name="T41" fmla="*/ 3 h 33"/>
                    <a:gd name="T42" fmla="*/ 6 w 25"/>
                    <a:gd name="T43" fmla="*/ 4 h 33"/>
                    <a:gd name="T44" fmla="*/ 5 w 25"/>
                    <a:gd name="T45" fmla="*/ 5 h 33"/>
                    <a:gd name="T46" fmla="*/ 5 w 25"/>
                    <a:gd name="T47" fmla="*/ 6 h 33"/>
                    <a:gd name="T48" fmla="*/ 4 w 25"/>
                    <a:gd name="T49" fmla="*/ 7 h 33"/>
                    <a:gd name="T50" fmla="*/ 3 w 25"/>
                    <a:gd name="T51" fmla="*/ 8 h 33"/>
                    <a:gd name="T52" fmla="*/ 3 w 25"/>
                    <a:gd name="T53" fmla="*/ 9 h 33"/>
                    <a:gd name="T54" fmla="*/ 2 w 25"/>
                    <a:gd name="T55" fmla="*/ 9 h 33"/>
                    <a:gd name="T56" fmla="*/ 1 w 25"/>
                    <a:gd name="T57" fmla="*/ 9 h 33"/>
                    <a:gd name="T58" fmla="*/ 1 w 25"/>
                    <a:gd name="T59" fmla="*/ 10 h 33"/>
                    <a:gd name="T60" fmla="*/ 1 w 25"/>
                    <a:gd name="T61" fmla="*/ 11 h 33"/>
                    <a:gd name="T62" fmla="*/ 1 w 25"/>
                    <a:gd name="T63" fmla="*/ 11 h 33"/>
                    <a:gd name="T64" fmla="*/ 1 w 25"/>
                    <a:gd name="T65" fmla="*/ 11 h 33"/>
                    <a:gd name="T66" fmla="*/ 1 w 25"/>
                    <a:gd name="T67" fmla="*/ 11 h 33"/>
                    <a:gd name="T68" fmla="*/ 1 w 25"/>
                    <a:gd name="T69" fmla="*/ 12 h 33"/>
                    <a:gd name="T70" fmla="*/ 0 w 25"/>
                    <a:gd name="T71" fmla="*/ 12 h 33"/>
                    <a:gd name="T72" fmla="*/ 1 w 25"/>
                    <a:gd name="T73" fmla="*/ 12 h 33"/>
                    <a:gd name="T74" fmla="*/ 1 w 25"/>
                    <a:gd name="T75" fmla="*/ 12 h 33"/>
                    <a:gd name="T76" fmla="*/ 1 w 25"/>
                    <a:gd name="T77" fmla="*/ 12 h 33"/>
                    <a:gd name="T78" fmla="*/ 1 w 25"/>
                    <a:gd name="T79" fmla="*/ 12 h 33"/>
                    <a:gd name="T80" fmla="*/ 1 w 25"/>
                    <a:gd name="T81" fmla="*/ 12 h 33"/>
                    <a:gd name="T82" fmla="*/ 1 w 25"/>
                    <a:gd name="T83" fmla="*/ 12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 h="33">
                      <a:moveTo>
                        <a:pt x="1" y="32"/>
                      </a:moveTo>
                      <a:lnTo>
                        <a:pt x="3" y="32"/>
                      </a:lnTo>
                      <a:lnTo>
                        <a:pt x="4" y="31"/>
                      </a:lnTo>
                      <a:lnTo>
                        <a:pt x="5" y="31"/>
                      </a:lnTo>
                      <a:lnTo>
                        <a:pt x="6" y="31"/>
                      </a:lnTo>
                      <a:lnTo>
                        <a:pt x="6" y="30"/>
                      </a:lnTo>
                      <a:lnTo>
                        <a:pt x="7" y="29"/>
                      </a:lnTo>
                      <a:lnTo>
                        <a:pt x="8" y="28"/>
                      </a:lnTo>
                      <a:lnTo>
                        <a:pt x="9" y="27"/>
                      </a:lnTo>
                      <a:lnTo>
                        <a:pt x="10" y="26"/>
                      </a:lnTo>
                      <a:lnTo>
                        <a:pt x="11" y="25"/>
                      </a:lnTo>
                      <a:lnTo>
                        <a:pt x="12" y="24"/>
                      </a:lnTo>
                      <a:lnTo>
                        <a:pt x="13" y="23"/>
                      </a:lnTo>
                      <a:lnTo>
                        <a:pt x="14" y="22"/>
                      </a:lnTo>
                      <a:lnTo>
                        <a:pt x="15" y="21"/>
                      </a:lnTo>
                      <a:lnTo>
                        <a:pt x="17" y="19"/>
                      </a:lnTo>
                      <a:lnTo>
                        <a:pt x="18" y="18"/>
                      </a:lnTo>
                      <a:lnTo>
                        <a:pt x="19" y="17"/>
                      </a:lnTo>
                      <a:lnTo>
                        <a:pt x="20" y="16"/>
                      </a:lnTo>
                      <a:lnTo>
                        <a:pt x="21" y="14"/>
                      </a:lnTo>
                      <a:lnTo>
                        <a:pt x="22" y="13"/>
                      </a:lnTo>
                      <a:lnTo>
                        <a:pt x="22" y="12"/>
                      </a:lnTo>
                      <a:lnTo>
                        <a:pt x="23" y="10"/>
                      </a:lnTo>
                      <a:lnTo>
                        <a:pt x="23" y="9"/>
                      </a:lnTo>
                      <a:lnTo>
                        <a:pt x="24" y="8"/>
                      </a:lnTo>
                      <a:lnTo>
                        <a:pt x="24" y="6"/>
                      </a:lnTo>
                      <a:lnTo>
                        <a:pt x="25" y="5"/>
                      </a:lnTo>
                      <a:lnTo>
                        <a:pt x="25" y="4"/>
                      </a:lnTo>
                      <a:lnTo>
                        <a:pt x="24" y="2"/>
                      </a:lnTo>
                      <a:lnTo>
                        <a:pt x="23" y="1"/>
                      </a:lnTo>
                      <a:lnTo>
                        <a:pt x="23" y="0"/>
                      </a:lnTo>
                      <a:lnTo>
                        <a:pt x="21" y="3"/>
                      </a:lnTo>
                      <a:lnTo>
                        <a:pt x="22" y="4"/>
                      </a:lnTo>
                      <a:lnTo>
                        <a:pt x="22" y="5"/>
                      </a:lnTo>
                      <a:lnTo>
                        <a:pt x="22" y="6"/>
                      </a:lnTo>
                      <a:lnTo>
                        <a:pt x="21" y="6"/>
                      </a:lnTo>
                      <a:lnTo>
                        <a:pt x="21" y="7"/>
                      </a:lnTo>
                      <a:lnTo>
                        <a:pt x="20" y="8"/>
                      </a:lnTo>
                      <a:lnTo>
                        <a:pt x="20" y="9"/>
                      </a:lnTo>
                      <a:lnTo>
                        <a:pt x="19" y="10"/>
                      </a:lnTo>
                      <a:lnTo>
                        <a:pt x="18" y="12"/>
                      </a:lnTo>
                      <a:lnTo>
                        <a:pt x="17" y="13"/>
                      </a:lnTo>
                      <a:lnTo>
                        <a:pt x="17" y="14"/>
                      </a:lnTo>
                      <a:lnTo>
                        <a:pt x="15" y="15"/>
                      </a:lnTo>
                      <a:lnTo>
                        <a:pt x="14" y="16"/>
                      </a:lnTo>
                      <a:lnTo>
                        <a:pt x="13" y="17"/>
                      </a:lnTo>
                      <a:lnTo>
                        <a:pt x="13" y="18"/>
                      </a:lnTo>
                      <a:lnTo>
                        <a:pt x="11" y="20"/>
                      </a:lnTo>
                      <a:lnTo>
                        <a:pt x="10" y="21"/>
                      </a:lnTo>
                      <a:lnTo>
                        <a:pt x="9" y="22"/>
                      </a:lnTo>
                      <a:lnTo>
                        <a:pt x="8" y="22"/>
                      </a:lnTo>
                      <a:lnTo>
                        <a:pt x="7" y="24"/>
                      </a:lnTo>
                      <a:lnTo>
                        <a:pt x="6" y="25"/>
                      </a:lnTo>
                      <a:lnTo>
                        <a:pt x="5" y="25"/>
                      </a:lnTo>
                      <a:lnTo>
                        <a:pt x="5" y="26"/>
                      </a:lnTo>
                      <a:lnTo>
                        <a:pt x="3" y="26"/>
                      </a:lnTo>
                      <a:lnTo>
                        <a:pt x="3" y="27"/>
                      </a:lnTo>
                      <a:lnTo>
                        <a:pt x="2" y="28"/>
                      </a:lnTo>
                      <a:lnTo>
                        <a:pt x="2" y="29"/>
                      </a:lnTo>
                      <a:lnTo>
                        <a:pt x="3" y="29"/>
                      </a:lnTo>
                      <a:lnTo>
                        <a:pt x="2" y="29"/>
                      </a:lnTo>
                      <a:lnTo>
                        <a:pt x="1" y="29"/>
                      </a:lnTo>
                      <a:lnTo>
                        <a:pt x="1" y="30"/>
                      </a:lnTo>
                      <a:lnTo>
                        <a:pt x="1" y="31"/>
                      </a:lnTo>
                      <a:lnTo>
                        <a:pt x="0" y="31"/>
                      </a:lnTo>
                      <a:lnTo>
                        <a:pt x="1" y="31"/>
                      </a:lnTo>
                      <a:lnTo>
                        <a:pt x="1" y="32"/>
                      </a:lnTo>
                      <a:lnTo>
                        <a:pt x="2" y="32"/>
                      </a:lnTo>
                      <a:lnTo>
                        <a:pt x="2" y="33"/>
                      </a:lnTo>
                      <a:lnTo>
                        <a:pt x="3" y="32"/>
                      </a:lnTo>
                      <a:lnTo>
                        <a:pt x="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 name="Freeform 859"/>
                <p:cNvSpPr>
                  <a:spLocks/>
                </p:cNvSpPr>
                <p:nvPr/>
              </p:nvSpPr>
              <p:spPr bwMode="auto">
                <a:xfrm>
                  <a:off x="622" y="1880"/>
                  <a:ext cx="54" cy="59"/>
                </a:xfrm>
                <a:custGeom>
                  <a:avLst/>
                  <a:gdLst>
                    <a:gd name="T0" fmla="*/ 1 w 77"/>
                    <a:gd name="T1" fmla="*/ 15 h 83"/>
                    <a:gd name="T2" fmla="*/ 5 w 77"/>
                    <a:gd name="T3" fmla="*/ 11 h 83"/>
                    <a:gd name="T4" fmla="*/ 8 w 77"/>
                    <a:gd name="T5" fmla="*/ 6 h 83"/>
                    <a:gd name="T6" fmla="*/ 11 w 77"/>
                    <a:gd name="T7" fmla="*/ 4 h 83"/>
                    <a:gd name="T8" fmla="*/ 13 w 77"/>
                    <a:gd name="T9" fmla="*/ 2 h 83"/>
                    <a:gd name="T10" fmla="*/ 14 w 77"/>
                    <a:gd name="T11" fmla="*/ 2 h 83"/>
                    <a:gd name="T12" fmla="*/ 15 w 77"/>
                    <a:gd name="T13" fmla="*/ 2 h 83"/>
                    <a:gd name="T14" fmla="*/ 15 w 77"/>
                    <a:gd name="T15" fmla="*/ 2 h 83"/>
                    <a:gd name="T16" fmla="*/ 17 w 77"/>
                    <a:gd name="T17" fmla="*/ 4 h 83"/>
                    <a:gd name="T18" fmla="*/ 17 w 77"/>
                    <a:gd name="T19" fmla="*/ 6 h 83"/>
                    <a:gd name="T20" fmla="*/ 18 w 77"/>
                    <a:gd name="T21" fmla="*/ 8 h 83"/>
                    <a:gd name="T22" fmla="*/ 19 w 77"/>
                    <a:gd name="T23" fmla="*/ 11 h 83"/>
                    <a:gd name="T24" fmla="*/ 19 w 77"/>
                    <a:gd name="T25" fmla="*/ 15 h 83"/>
                    <a:gd name="T26" fmla="*/ 20 w 77"/>
                    <a:gd name="T27" fmla="*/ 18 h 83"/>
                    <a:gd name="T28" fmla="*/ 22 w 77"/>
                    <a:gd name="T29" fmla="*/ 22 h 83"/>
                    <a:gd name="T30" fmla="*/ 24 w 77"/>
                    <a:gd name="T31" fmla="*/ 26 h 83"/>
                    <a:gd name="T32" fmla="*/ 26 w 77"/>
                    <a:gd name="T33" fmla="*/ 30 h 83"/>
                    <a:gd name="T34" fmla="*/ 25 w 77"/>
                    <a:gd name="T35" fmla="*/ 27 h 83"/>
                    <a:gd name="T36" fmla="*/ 24 w 77"/>
                    <a:gd name="T37" fmla="*/ 23 h 83"/>
                    <a:gd name="T38" fmla="*/ 22 w 77"/>
                    <a:gd name="T39" fmla="*/ 19 h 83"/>
                    <a:gd name="T40" fmla="*/ 20 w 77"/>
                    <a:gd name="T41" fmla="*/ 16 h 83"/>
                    <a:gd name="T42" fmla="*/ 20 w 77"/>
                    <a:gd name="T43" fmla="*/ 13 h 83"/>
                    <a:gd name="T44" fmla="*/ 19 w 77"/>
                    <a:gd name="T45" fmla="*/ 9 h 83"/>
                    <a:gd name="T46" fmla="*/ 19 w 77"/>
                    <a:gd name="T47" fmla="*/ 6 h 83"/>
                    <a:gd name="T48" fmla="*/ 18 w 77"/>
                    <a:gd name="T49" fmla="*/ 4 h 83"/>
                    <a:gd name="T50" fmla="*/ 17 w 77"/>
                    <a:gd name="T51" fmla="*/ 2 h 83"/>
                    <a:gd name="T52" fmla="*/ 15 w 77"/>
                    <a:gd name="T53" fmla="*/ 1 h 83"/>
                    <a:gd name="T54" fmla="*/ 15 w 77"/>
                    <a:gd name="T55" fmla="*/ 0 h 83"/>
                    <a:gd name="T56" fmla="*/ 13 w 77"/>
                    <a:gd name="T57" fmla="*/ 1 h 83"/>
                    <a:gd name="T58" fmla="*/ 11 w 77"/>
                    <a:gd name="T59" fmla="*/ 2 h 83"/>
                    <a:gd name="T60" fmla="*/ 9 w 77"/>
                    <a:gd name="T61" fmla="*/ 4 h 83"/>
                    <a:gd name="T62" fmla="*/ 6 w 77"/>
                    <a:gd name="T63" fmla="*/ 7 h 83"/>
                    <a:gd name="T64" fmla="*/ 2 w 77"/>
                    <a:gd name="T65" fmla="*/ 11 h 83"/>
                    <a:gd name="T66" fmla="*/ 1 w 77"/>
                    <a:gd name="T67" fmla="*/ 16 h 83"/>
                    <a:gd name="T68" fmla="*/ 0 w 77"/>
                    <a:gd name="T69" fmla="*/ 14 h 83"/>
                    <a:gd name="T70" fmla="*/ 0 w 77"/>
                    <a:gd name="T71" fmla="*/ 15 h 83"/>
                    <a:gd name="T72" fmla="*/ 0 w 77"/>
                    <a:gd name="T73" fmla="*/ 15 h 83"/>
                    <a:gd name="T74" fmla="*/ 1 w 77"/>
                    <a:gd name="T75" fmla="*/ 15 h 83"/>
                    <a:gd name="T76" fmla="*/ 1 w 77"/>
                    <a:gd name="T77" fmla="*/ 16 h 83"/>
                    <a:gd name="T78" fmla="*/ 1 w 77"/>
                    <a:gd name="T79" fmla="*/ 16 h 83"/>
                    <a:gd name="T80" fmla="*/ 1 w 77"/>
                    <a:gd name="T81" fmla="*/ 16 h 83"/>
                    <a:gd name="T82" fmla="*/ 1 w 77"/>
                    <a:gd name="T83" fmla="*/ 14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 h="83">
                      <a:moveTo>
                        <a:pt x="1" y="39"/>
                      </a:moveTo>
                      <a:lnTo>
                        <a:pt x="3" y="42"/>
                      </a:lnTo>
                      <a:lnTo>
                        <a:pt x="9" y="35"/>
                      </a:lnTo>
                      <a:lnTo>
                        <a:pt x="14" y="29"/>
                      </a:lnTo>
                      <a:lnTo>
                        <a:pt x="19" y="23"/>
                      </a:lnTo>
                      <a:lnTo>
                        <a:pt x="24" y="18"/>
                      </a:lnTo>
                      <a:lnTo>
                        <a:pt x="27" y="14"/>
                      </a:lnTo>
                      <a:lnTo>
                        <a:pt x="31" y="11"/>
                      </a:lnTo>
                      <a:lnTo>
                        <a:pt x="34" y="8"/>
                      </a:lnTo>
                      <a:lnTo>
                        <a:pt x="36" y="6"/>
                      </a:lnTo>
                      <a:lnTo>
                        <a:pt x="39" y="5"/>
                      </a:lnTo>
                      <a:lnTo>
                        <a:pt x="41" y="5"/>
                      </a:lnTo>
                      <a:lnTo>
                        <a:pt x="43" y="4"/>
                      </a:lnTo>
                      <a:lnTo>
                        <a:pt x="44" y="5"/>
                      </a:lnTo>
                      <a:lnTo>
                        <a:pt x="44" y="6"/>
                      </a:lnTo>
                      <a:lnTo>
                        <a:pt x="46" y="6"/>
                      </a:lnTo>
                      <a:lnTo>
                        <a:pt x="47" y="8"/>
                      </a:lnTo>
                      <a:lnTo>
                        <a:pt x="48" y="10"/>
                      </a:lnTo>
                      <a:lnTo>
                        <a:pt x="49" y="13"/>
                      </a:lnTo>
                      <a:lnTo>
                        <a:pt x="49" y="16"/>
                      </a:lnTo>
                      <a:lnTo>
                        <a:pt x="51" y="19"/>
                      </a:lnTo>
                      <a:lnTo>
                        <a:pt x="51" y="23"/>
                      </a:lnTo>
                      <a:lnTo>
                        <a:pt x="52" y="27"/>
                      </a:lnTo>
                      <a:lnTo>
                        <a:pt x="54" y="31"/>
                      </a:lnTo>
                      <a:lnTo>
                        <a:pt x="54" y="36"/>
                      </a:lnTo>
                      <a:lnTo>
                        <a:pt x="56" y="41"/>
                      </a:lnTo>
                      <a:lnTo>
                        <a:pt x="57" y="45"/>
                      </a:lnTo>
                      <a:lnTo>
                        <a:pt x="59" y="50"/>
                      </a:lnTo>
                      <a:lnTo>
                        <a:pt x="61" y="56"/>
                      </a:lnTo>
                      <a:lnTo>
                        <a:pt x="63" y="61"/>
                      </a:lnTo>
                      <a:lnTo>
                        <a:pt x="65" y="67"/>
                      </a:lnTo>
                      <a:lnTo>
                        <a:pt x="68" y="72"/>
                      </a:lnTo>
                      <a:lnTo>
                        <a:pt x="71" y="77"/>
                      </a:lnTo>
                      <a:lnTo>
                        <a:pt x="75" y="83"/>
                      </a:lnTo>
                      <a:lnTo>
                        <a:pt x="77" y="80"/>
                      </a:lnTo>
                      <a:lnTo>
                        <a:pt x="74" y="75"/>
                      </a:lnTo>
                      <a:lnTo>
                        <a:pt x="71" y="70"/>
                      </a:lnTo>
                      <a:lnTo>
                        <a:pt x="68" y="65"/>
                      </a:lnTo>
                      <a:lnTo>
                        <a:pt x="66" y="59"/>
                      </a:lnTo>
                      <a:lnTo>
                        <a:pt x="64" y="54"/>
                      </a:lnTo>
                      <a:lnTo>
                        <a:pt x="62" y="49"/>
                      </a:lnTo>
                      <a:lnTo>
                        <a:pt x="60" y="44"/>
                      </a:lnTo>
                      <a:lnTo>
                        <a:pt x="59" y="39"/>
                      </a:lnTo>
                      <a:lnTo>
                        <a:pt x="58" y="35"/>
                      </a:lnTo>
                      <a:lnTo>
                        <a:pt x="56" y="30"/>
                      </a:lnTo>
                      <a:lnTo>
                        <a:pt x="56" y="26"/>
                      </a:lnTo>
                      <a:lnTo>
                        <a:pt x="54" y="22"/>
                      </a:lnTo>
                      <a:lnTo>
                        <a:pt x="54" y="18"/>
                      </a:lnTo>
                      <a:lnTo>
                        <a:pt x="53" y="15"/>
                      </a:lnTo>
                      <a:lnTo>
                        <a:pt x="51" y="12"/>
                      </a:lnTo>
                      <a:lnTo>
                        <a:pt x="51" y="8"/>
                      </a:lnTo>
                      <a:lnTo>
                        <a:pt x="49" y="6"/>
                      </a:lnTo>
                      <a:lnTo>
                        <a:pt x="48" y="4"/>
                      </a:lnTo>
                      <a:lnTo>
                        <a:pt x="46" y="2"/>
                      </a:lnTo>
                      <a:lnTo>
                        <a:pt x="44" y="1"/>
                      </a:lnTo>
                      <a:lnTo>
                        <a:pt x="43" y="0"/>
                      </a:lnTo>
                      <a:lnTo>
                        <a:pt x="40" y="0"/>
                      </a:lnTo>
                      <a:lnTo>
                        <a:pt x="38" y="1"/>
                      </a:lnTo>
                      <a:lnTo>
                        <a:pt x="35" y="3"/>
                      </a:lnTo>
                      <a:lnTo>
                        <a:pt x="32" y="5"/>
                      </a:lnTo>
                      <a:lnTo>
                        <a:pt x="29" y="8"/>
                      </a:lnTo>
                      <a:lnTo>
                        <a:pt x="25" y="12"/>
                      </a:lnTo>
                      <a:lnTo>
                        <a:pt x="21" y="15"/>
                      </a:lnTo>
                      <a:lnTo>
                        <a:pt x="17" y="20"/>
                      </a:lnTo>
                      <a:lnTo>
                        <a:pt x="12" y="26"/>
                      </a:lnTo>
                      <a:lnTo>
                        <a:pt x="6" y="32"/>
                      </a:lnTo>
                      <a:lnTo>
                        <a:pt x="1" y="39"/>
                      </a:lnTo>
                      <a:lnTo>
                        <a:pt x="3" y="43"/>
                      </a:lnTo>
                      <a:lnTo>
                        <a:pt x="1" y="39"/>
                      </a:lnTo>
                      <a:lnTo>
                        <a:pt x="0" y="40"/>
                      </a:lnTo>
                      <a:lnTo>
                        <a:pt x="0" y="41"/>
                      </a:lnTo>
                      <a:lnTo>
                        <a:pt x="0" y="42"/>
                      </a:lnTo>
                      <a:lnTo>
                        <a:pt x="1" y="42"/>
                      </a:lnTo>
                      <a:lnTo>
                        <a:pt x="1" y="43"/>
                      </a:lnTo>
                      <a:lnTo>
                        <a:pt x="2" y="43"/>
                      </a:lnTo>
                      <a:lnTo>
                        <a:pt x="3" y="43"/>
                      </a:lnTo>
                      <a:lnTo>
                        <a:pt x="3" y="42"/>
                      </a:lnTo>
                      <a:lnTo>
                        <a:pt x="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2" name="Freeform 860"/>
                <p:cNvSpPr>
                  <a:spLocks/>
                </p:cNvSpPr>
                <p:nvPr/>
              </p:nvSpPr>
              <p:spPr bwMode="auto">
                <a:xfrm>
                  <a:off x="622" y="1897"/>
                  <a:ext cx="41" cy="57"/>
                </a:xfrm>
                <a:custGeom>
                  <a:avLst/>
                  <a:gdLst>
                    <a:gd name="T0" fmla="*/ 21 w 58"/>
                    <a:gd name="T1" fmla="*/ 28 h 79"/>
                    <a:gd name="T2" fmla="*/ 20 w 58"/>
                    <a:gd name="T3" fmla="*/ 25 h 79"/>
                    <a:gd name="T4" fmla="*/ 18 w 58"/>
                    <a:gd name="T5" fmla="*/ 21 h 79"/>
                    <a:gd name="T6" fmla="*/ 18 w 58"/>
                    <a:gd name="T7" fmla="*/ 18 h 79"/>
                    <a:gd name="T8" fmla="*/ 18 w 58"/>
                    <a:gd name="T9" fmla="*/ 14 h 79"/>
                    <a:gd name="T10" fmla="*/ 17 w 58"/>
                    <a:gd name="T11" fmla="*/ 12 h 79"/>
                    <a:gd name="T12" fmla="*/ 16 w 58"/>
                    <a:gd name="T13" fmla="*/ 9 h 79"/>
                    <a:gd name="T14" fmla="*/ 16 w 58"/>
                    <a:gd name="T15" fmla="*/ 6 h 79"/>
                    <a:gd name="T16" fmla="*/ 16 w 58"/>
                    <a:gd name="T17" fmla="*/ 4 h 79"/>
                    <a:gd name="T18" fmla="*/ 15 w 58"/>
                    <a:gd name="T19" fmla="*/ 2 h 79"/>
                    <a:gd name="T20" fmla="*/ 14 w 58"/>
                    <a:gd name="T21" fmla="*/ 1 h 79"/>
                    <a:gd name="T22" fmla="*/ 13 w 58"/>
                    <a:gd name="T23" fmla="*/ 1 h 79"/>
                    <a:gd name="T24" fmla="*/ 11 w 58"/>
                    <a:gd name="T25" fmla="*/ 0 h 79"/>
                    <a:gd name="T26" fmla="*/ 9 w 58"/>
                    <a:gd name="T27" fmla="*/ 1 h 79"/>
                    <a:gd name="T28" fmla="*/ 6 w 58"/>
                    <a:gd name="T29" fmla="*/ 1 h 79"/>
                    <a:gd name="T30" fmla="*/ 4 w 58"/>
                    <a:gd name="T31" fmla="*/ 3 h 79"/>
                    <a:gd name="T32" fmla="*/ 0 w 58"/>
                    <a:gd name="T33" fmla="*/ 6 h 79"/>
                    <a:gd name="T34" fmla="*/ 3 w 58"/>
                    <a:gd name="T35" fmla="*/ 6 h 79"/>
                    <a:gd name="T36" fmla="*/ 6 w 58"/>
                    <a:gd name="T37" fmla="*/ 4 h 79"/>
                    <a:gd name="T38" fmla="*/ 8 w 58"/>
                    <a:gd name="T39" fmla="*/ 2 h 79"/>
                    <a:gd name="T40" fmla="*/ 11 w 58"/>
                    <a:gd name="T41" fmla="*/ 1 h 79"/>
                    <a:gd name="T42" fmla="*/ 12 w 58"/>
                    <a:gd name="T43" fmla="*/ 1 h 79"/>
                    <a:gd name="T44" fmla="*/ 13 w 58"/>
                    <a:gd name="T45" fmla="*/ 2 h 79"/>
                    <a:gd name="T46" fmla="*/ 14 w 58"/>
                    <a:gd name="T47" fmla="*/ 3 h 79"/>
                    <a:gd name="T48" fmla="*/ 15 w 58"/>
                    <a:gd name="T49" fmla="*/ 4 h 79"/>
                    <a:gd name="T50" fmla="*/ 15 w 58"/>
                    <a:gd name="T51" fmla="*/ 6 h 79"/>
                    <a:gd name="T52" fmla="*/ 15 w 58"/>
                    <a:gd name="T53" fmla="*/ 7 h 79"/>
                    <a:gd name="T54" fmla="*/ 16 w 58"/>
                    <a:gd name="T55" fmla="*/ 10 h 79"/>
                    <a:gd name="T56" fmla="*/ 16 w 58"/>
                    <a:gd name="T57" fmla="*/ 13 h 79"/>
                    <a:gd name="T58" fmla="*/ 16 w 58"/>
                    <a:gd name="T59" fmla="*/ 16 h 79"/>
                    <a:gd name="T60" fmla="*/ 17 w 58"/>
                    <a:gd name="T61" fmla="*/ 19 h 79"/>
                    <a:gd name="T62" fmla="*/ 18 w 58"/>
                    <a:gd name="T63" fmla="*/ 23 h 79"/>
                    <a:gd name="T64" fmla="*/ 18 w 58"/>
                    <a:gd name="T65" fmla="*/ 27 h 79"/>
                    <a:gd name="T66" fmla="*/ 21 w 58"/>
                    <a:gd name="T67" fmla="*/ 29 h 79"/>
                    <a:gd name="T68" fmla="*/ 20 w 58"/>
                    <a:gd name="T69" fmla="*/ 29 h 79"/>
                    <a:gd name="T70" fmla="*/ 20 w 58"/>
                    <a:gd name="T71" fmla="*/ 29 h 79"/>
                    <a:gd name="T72" fmla="*/ 20 w 58"/>
                    <a:gd name="T73" fmla="*/ 29 h 79"/>
                    <a:gd name="T74" fmla="*/ 20 w 58"/>
                    <a:gd name="T75" fmla="*/ 30 h 79"/>
                    <a:gd name="T76" fmla="*/ 20 w 58"/>
                    <a:gd name="T77" fmla="*/ 29 h 79"/>
                    <a:gd name="T78" fmla="*/ 21 w 58"/>
                    <a:gd name="T79" fmla="*/ 29 h 79"/>
                    <a:gd name="T80" fmla="*/ 21 w 58"/>
                    <a:gd name="T81" fmla="*/ 29 h 79"/>
                    <a:gd name="T82" fmla="*/ 21 w 58"/>
                    <a:gd name="T83" fmla="*/ 29 h 79"/>
                    <a:gd name="T84" fmla="*/ 21 w 58"/>
                    <a:gd name="T85" fmla="*/ 29 h 79"/>
                    <a:gd name="T86" fmla="*/ 20 w 58"/>
                    <a:gd name="T87" fmla="*/ 27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 h="79">
                      <a:moveTo>
                        <a:pt x="56" y="74"/>
                      </a:moveTo>
                      <a:lnTo>
                        <a:pt x="58" y="75"/>
                      </a:lnTo>
                      <a:lnTo>
                        <a:pt x="56" y="70"/>
                      </a:lnTo>
                      <a:lnTo>
                        <a:pt x="55" y="65"/>
                      </a:lnTo>
                      <a:lnTo>
                        <a:pt x="53" y="61"/>
                      </a:lnTo>
                      <a:lnTo>
                        <a:pt x="52" y="56"/>
                      </a:lnTo>
                      <a:lnTo>
                        <a:pt x="51" y="52"/>
                      </a:lnTo>
                      <a:lnTo>
                        <a:pt x="50" y="47"/>
                      </a:lnTo>
                      <a:lnTo>
                        <a:pt x="50" y="43"/>
                      </a:lnTo>
                      <a:lnTo>
                        <a:pt x="49" y="38"/>
                      </a:lnTo>
                      <a:lnTo>
                        <a:pt x="48" y="35"/>
                      </a:lnTo>
                      <a:lnTo>
                        <a:pt x="48" y="31"/>
                      </a:lnTo>
                      <a:lnTo>
                        <a:pt x="47" y="26"/>
                      </a:lnTo>
                      <a:lnTo>
                        <a:pt x="47" y="23"/>
                      </a:lnTo>
                      <a:lnTo>
                        <a:pt x="47" y="20"/>
                      </a:lnTo>
                      <a:lnTo>
                        <a:pt x="46" y="17"/>
                      </a:lnTo>
                      <a:lnTo>
                        <a:pt x="45" y="14"/>
                      </a:lnTo>
                      <a:lnTo>
                        <a:pt x="45" y="11"/>
                      </a:lnTo>
                      <a:lnTo>
                        <a:pt x="44" y="9"/>
                      </a:lnTo>
                      <a:lnTo>
                        <a:pt x="43" y="6"/>
                      </a:lnTo>
                      <a:lnTo>
                        <a:pt x="42" y="4"/>
                      </a:lnTo>
                      <a:lnTo>
                        <a:pt x="40" y="3"/>
                      </a:lnTo>
                      <a:lnTo>
                        <a:pt x="38" y="2"/>
                      </a:lnTo>
                      <a:lnTo>
                        <a:pt x="37" y="1"/>
                      </a:lnTo>
                      <a:lnTo>
                        <a:pt x="35" y="0"/>
                      </a:lnTo>
                      <a:lnTo>
                        <a:pt x="32" y="0"/>
                      </a:lnTo>
                      <a:lnTo>
                        <a:pt x="30" y="1"/>
                      </a:lnTo>
                      <a:lnTo>
                        <a:pt x="26" y="1"/>
                      </a:lnTo>
                      <a:lnTo>
                        <a:pt x="23" y="2"/>
                      </a:lnTo>
                      <a:lnTo>
                        <a:pt x="19" y="4"/>
                      </a:lnTo>
                      <a:lnTo>
                        <a:pt x="15" y="6"/>
                      </a:lnTo>
                      <a:lnTo>
                        <a:pt x="10" y="9"/>
                      </a:lnTo>
                      <a:lnTo>
                        <a:pt x="5" y="12"/>
                      </a:lnTo>
                      <a:lnTo>
                        <a:pt x="0" y="15"/>
                      </a:lnTo>
                      <a:lnTo>
                        <a:pt x="2" y="19"/>
                      </a:lnTo>
                      <a:lnTo>
                        <a:pt x="7" y="15"/>
                      </a:lnTo>
                      <a:lnTo>
                        <a:pt x="12" y="13"/>
                      </a:lnTo>
                      <a:lnTo>
                        <a:pt x="17" y="10"/>
                      </a:lnTo>
                      <a:lnTo>
                        <a:pt x="20" y="8"/>
                      </a:lnTo>
                      <a:lnTo>
                        <a:pt x="24" y="6"/>
                      </a:lnTo>
                      <a:lnTo>
                        <a:pt x="27" y="5"/>
                      </a:lnTo>
                      <a:lnTo>
                        <a:pt x="30" y="4"/>
                      </a:lnTo>
                      <a:lnTo>
                        <a:pt x="32" y="4"/>
                      </a:lnTo>
                      <a:lnTo>
                        <a:pt x="34" y="4"/>
                      </a:lnTo>
                      <a:lnTo>
                        <a:pt x="36" y="4"/>
                      </a:lnTo>
                      <a:lnTo>
                        <a:pt x="37" y="5"/>
                      </a:lnTo>
                      <a:lnTo>
                        <a:pt x="38" y="6"/>
                      </a:lnTo>
                      <a:lnTo>
                        <a:pt x="40" y="7"/>
                      </a:lnTo>
                      <a:lnTo>
                        <a:pt x="40" y="9"/>
                      </a:lnTo>
                      <a:lnTo>
                        <a:pt x="42" y="10"/>
                      </a:lnTo>
                      <a:lnTo>
                        <a:pt x="42" y="13"/>
                      </a:lnTo>
                      <a:lnTo>
                        <a:pt x="43" y="15"/>
                      </a:lnTo>
                      <a:lnTo>
                        <a:pt x="43" y="17"/>
                      </a:lnTo>
                      <a:lnTo>
                        <a:pt x="43" y="20"/>
                      </a:lnTo>
                      <a:lnTo>
                        <a:pt x="44" y="23"/>
                      </a:lnTo>
                      <a:lnTo>
                        <a:pt x="45" y="27"/>
                      </a:lnTo>
                      <a:lnTo>
                        <a:pt x="45" y="31"/>
                      </a:lnTo>
                      <a:lnTo>
                        <a:pt x="45" y="35"/>
                      </a:lnTo>
                      <a:lnTo>
                        <a:pt x="45" y="39"/>
                      </a:lnTo>
                      <a:lnTo>
                        <a:pt x="47" y="43"/>
                      </a:lnTo>
                      <a:lnTo>
                        <a:pt x="47" y="48"/>
                      </a:lnTo>
                      <a:lnTo>
                        <a:pt x="48" y="52"/>
                      </a:lnTo>
                      <a:lnTo>
                        <a:pt x="49" y="57"/>
                      </a:lnTo>
                      <a:lnTo>
                        <a:pt x="50" y="62"/>
                      </a:lnTo>
                      <a:lnTo>
                        <a:pt x="52" y="67"/>
                      </a:lnTo>
                      <a:lnTo>
                        <a:pt x="53" y="72"/>
                      </a:lnTo>
                      <a:lnTo>
                        <a:pt x="55" y="77"/>
                      </a:lnTo>
                      <a:lnTo>
                        <a:pt x="58" y="78"/>
                      </a:lnTo>
                      <a:lnTo>
                        <a:pt x="55" y="77"/>
                      </a:lnTo>
                      <a:lnTo>
                        <a:pt x="56" y="78"/>
                      </a:lnTo>
                      <a:lnTo>
                        <a:pt x="57" y="78"/>
                      </a:lnTo>
                      <a:lnTo>
                        <a:pt x="57" y="79"/>
                      </a:lnTo>
                      <a:lnTo>
                        <a:pt x="57" y="78"/>
                      </a:lnTo>
                      <a:lnTo>
                        <a:pt x="58" y="78"/>
                      </a:lnTo>
                      <a:lnTo>
                        <a:pt x="58" y="77"/>
                      </a:lnTo>
                      <a:lnTo>
                        <a:pt x="58" y="76"/>
                      </a:lnTo>
                      <a:lnTo>
                        <a:pt x="58" y="75"/>
                      </a:lnTo>
                      <a:lnTo>
                        <a:pt x="5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3" name="Freeform 861"/>
                <p:cNvSpPr>
                  <a:spLocks/>
                </p:cNvSpPr>
                <p:nvPr/>
              </p:nvSpPr>
              <p:spPr bwMode="auto">
                <a:xfrm>
                  <a:off x="662" y="1940"/>
                  <a:ext cx="48" cy="39"/>
                </a:xfrm>
                <a:custGeom>
                  <a:avLst/>
                  <a:gdLst>
                    <a:gd name="T0" fmla="*/ 23 w 69"/>
                    <a:gd name="T1" fmla="*/ 20 h 54"/>
                    <a:gd name="T2" fmla="*/ 22 w 69"/>
                    <a:gd name="T3" fmla="*/ 16 h 54"/>
                    <a:gd name="T4" fmla="*/ 20 w 69"/>
                    <a:gd name="T5" fmla="*/ 13 h 54"/>
                    <a:gd name="T6" fmla="*/ 19 w 69"/>
                    <a:gd name="T7" fmla="*/ 10 h 54"/>
                    <a:gd name="T8" fmla="*/ 18 w 69"/>
                    <a:gd name="T9" fmla="*/ 8 h 54"/>
                    <a:gd name="T10" fmla="*/ 17 w 69"/>
                    <a:gd name="T11" fmla="*/ 6 h 54"/>
                    <a:gd name="T12" fmla="*/ 17 w 69"/>
                    <a:gd name="T13" fmla="*/ 4 h 54"/>
                    <a:gd name="T14" fmla="*/ 16 w 69"/>
                    <a:gd name="T15" fmla="*/ 2 h 54"/>
                    <a:gd name="T16" fmla="*/ 15 w 69"/>
                    <a:gd name="T17" fmla="*/ 1 h 54"/>
                    <a:gd name="T18" fmla="*/ 13 w 69"/>
                    <a:gd name="T19" fmla="*/ 0 h 54"/>
                    <a:gd name="T20" fmla="*/ 12 w 69"/>
                    <a:gd name="T21" fmla="*/ 0 h 54"/>
                    <a:gd name="T22" fmla="*/ 10 w 69"/>
                    <a:gd name="T23" fmla="*/ 0 h 54"/>
                    <a:gd name="T24" fmla="*/ 9 w 69"/>
                    <a:gd name="T25" fmla="*/ 0 h 54"/>
                    <a:gd name="T26" fmla="*/ 7 w 69"/>
                    <a:gd name="T27" fmla="*/ 1 h 54"/>
                    <a:gd name="T28" fmla="*/ 6 w 69"/>
                    <a:gd name="T29" fmla="*/ 2 h 54"/>
                    <a:gd name="T30" fmla="*/ 3 w 69"/>
                    <a:gd name="T31" fmla="*/ 4 h 54"/>
                    <a:gd name="T32" fmla="*/ 0 w 69"/>
                    <a:gd name="T33" fmla="*/ 6 h 54"/>
                    <a:gd name="T34" fmla="*/ 2 w 69"/>
                    <a:gd name="T35" fmla="*/ 7 h 54"/>
                    <a:gd name="T36" fmla="*/ 4 w 69"/>
                    <a:gd name="T37" fmla="*/ 4 h 54"/>
                    <a:gd name="T38" fmla="*/ 7 w 69"/>
                    <a:gd name="T39" fmla="*/ 3 h 54"/>
                    <a:gd name="T40" fmla="*/ 9 w 69"/>
                    <a:gd name="T41" fmla="*/ 2 h 54"/>
                    <a:gd name="T42" fmla="*/ 10 w 69"/>
                    <a:gd name="T43" fmla="*/ 1 h 54"/>
                    <a:gd name="T44" fmla="*/ 12 w 69"/>
                    <a:gd name="T45" fmla="*/ 1 h 54"/>
                    <a:gd name="T46" fmla="*/ 13 w 69"/>
                    <a:gd name="T47" fmla="*/ 1 h 54"/>
                    <a:gd name="T48" fmla="*/ 14 w 69"/>
                    <a:gd name="T49" fmla="*/ 2 h 54"/>
                    <a:gd name="T50" fmla="*/ 15 w 69"/>
                    <a:gd name="T51" fmla="*/ 3 h 54"/>
                    <a:gd name="T52" fmla="*/ 15 w 69"/>
                    <a:gd name="T53" fmla="*/ 4 h 54"/>
                    <a:gd name="T54" fmla="*/ 16 w 69"/>
                    <a:gd name="T55" fmla="*/ 6 h 54"/>
                    <a:gd name="T56" fmla="*/ 17 w 69"/>
                    <a:gd name="T57" fmla="*/ 7 h 54"/>
                    <a:gd name="T58" fmla="*/ 18 w 69"/>
                    <a:gd name="T59" fmla="*/ 10 h 54"/>
                    <a:gd name="T60" fmla="*/ 19 w 69"/>
                    <a:gd name="T61" fmla="*/ 12 h 54"/>
                    <a:gd name="T62" fmla="*/ 20 w 69"/>
                    <a:gd name="T63" fmla="*/ 15 h 54"/>
                    <a:gd name="T64" fmla="*/ 22 w 69"/>
                    <a:gd name="T65" fmla="*/ 18 h 54"/>
                    <a:gd name="T66" fmla="*/ 22 w 69"/>
                    <a:gd name="T67" fmla="*/ 20 h 54"/>
                    <a:gd name="T68" fmla="*/ 22 w 69"/>
                    <a:gd name="T69" fmla="*/ 20 h 54"/>
                    <a:gd name="T70" fmla="*/ 22 w 69"/>
                    <a:gd name="T71" fmla="*/ 20 h 54"/>
                    <a:gd name="T72" fmla="*/ 23 w 69"/>
                    <a:gd name="T73" fmla="*/ 20 h 54"/>
                    <a:gd name="T74" fmla="*/ 23 w 69"/>
                    <a:gd name="T75" fmla="*/ 20 h 54"/>
                    <a:gd name="T76" fmla="*/ 23 w 69"/>
                    <a:gd name="T77" fmla="*/ 20 h 54"/>
                    <a:gd name="T78" fmla="*/ 23 w 69"/>
                    <a:gd name="T79" fmla="*/ 20 h 54"/>
                    <a:gd name="T80" fmla="*/ 23 w 69"/>
                    <a:gd name="T81" fmla="*/ 20 h 54"/>
                    <a:gd name="T82" fmla="*/ 23 w 69"/>
                    <a:gd name="T83" fmla="*/ 20 h 54"/>
                    <a:gd name="T84" fmla="*/ 23 w 69"/>
                    <a:gd name="T85" fmla="*/ 20 h 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 h="54">
                      <a:moveTo>
                        <a:pt x="68" y="53"/>
                      </a:moveTo>
                      <a:lnTo>
                        <a:pt x="68" y="51"/>
                      </a:lnTo>
                      <a:lnTo>
                        <a:pt x="66" y="47"/>
                      </a:lnTo>
                      <a:lnTo>
                        <a:pt x="64" y="43"/>
                      </a:lnTo>
                      <a:lnTo>
                        <a:pt x="63" y="39"/>
                      </a:lnTo>
                      <a:lnTo>
                        <a:pt x="61" y="34"/>
                      </a:lnTo>
                      <a:lnTo>
                        <a:pt x="59" y="31"/>
                      </a:lnTo>
                      <a:lnTo>
                        <a:pt x="58" y="27"/>
                      </a:lnTo>
                      <a:lnTo>
                        <a:pt x="56" y="24"/>
                      </a:lnTo>
                      <a:lnTo>
                        <a:pt x="55" y="21"/>
                      </a:lnTo>
                      <a:lnTo>
                        <a:pt x="54" y="18"/>
                      </a:lnTo>
                      <a:lnTo>
                        <a:pt x="52" y="15"/>
                      </a:lnTo>
                      <a:lnTo>
                        <a:pt x="51" y="12"/>
                      </a:lnTo>
                      <a:lnTo>
                        <a:pt x="50" y="10"/>
                      </a:lnTo>
                      <a:lnTo>
                        <a:pt x="48" y="8"/>
                      </a:lnTo>
                      <a:lnTo>
                        <a:pt x="47" y="6"/>
                      </a:lnTo>
                      <a:lnTo>
                        <a:pt x="45" y="4"/>
                      </a:lnTo>
                      <a:lnTo>
                        <a:pt x="44" y="3"/>
                      </a:lnTo>
                      <a:lnTo>
                        <a:pt x="42" y="2"/>
                      </a:lnTo>
                      <a:lnTo>
                        <a:pt x="40" y="0"/>
                      </a:lnTo>
                      <a:lnTo>
                        <a:pt x="38" y="0"/>
                      </a:lnTo>
                      <a:lnTo>
                        <a:pt x="36" y="0"/>
                      </a:lnTo>
                      <a:lnTo>
                        <a:pt x="34" y="0"/>
                      </a:lnTo>
                      <a:lnTo>
                        <a:pt x="32" y="0"/>
                      </a:lnTo>
                      <a:lnTo>
                        <a:pt x="30" y="0"/>
                      </a:lnTo>
                      <a:lnTo>
                        <a:pt x="27" y="0"/>
                      </a:lnTo>
                      <a:lnTo>
                        <a:pt x="25" y="2"/>
                      </a:lnTo>
                      <a:lnTo>
                        <a:pt x="22" y="2"/>
                      </a:lnTo>
                      <a:lnTo>
                        <a:pt x="19" y="4"/>
                      </a:lnTo>
                      <a:lnTo>
                        <a:pt x="16" y="6"/>
                      </a:lnTo>
                      <a:lnTo>
                        <a:pt x="12" y="8"/>
                      </a:lnTo>
                      <a:lnTo>
                        <a:pt x="9" y="10"/>
                      </a:lnTo>
                      <a:lnTo>
                        <a:pt x="4" y="12"/>
                      </a:lnTo>
                      <a:lnTo>
                        <a:pt x="0" y="15"/>
                      </a:lnTo>
                      <a:lnTo>
                        <a:pt x="2" y="19"/>
                      </a:lnTo>
                      <a:lnTo>
                        <a:pt x="6" y="16"/>
                      </a:lnTo>
                      <a:lnTo>
                        <a:pt x="10" y="13"/>
                      </a:lnTo>
                      <a:lnTo>
                        <a:pt x="13" y="11"/>
                      </a:lnTo>
                      <a:lnTo>
                        <a:pt x="17" y="9"/>
                      </a:lnTo>
                      <a:lnTo>
                        <a:pt x="20" y="8"/>
                      </a:lnTo>
                      <a:lnTo>
                        <a:pt x="23" y="6"/>
                      </a:lnTo>
                      <a:lnTo>
                        <a:pt x="26" y="5"/>
                      </a:lnTo>
                      <a:lnTo>
                        <a:pt x="28" y="4"/>
                      </a:lnTo>
                      <a:lnTo>
                        <a:pt x="30" y="4"/>
                      </a:lnTo>
                      <a:lnTo>
                        <a:pt x="32" y="4"/>
                      </a:lnTo>
                      <a:lnTo>
                        <a:pt x="34" y="4"/>
                      </a:lnTo>
                      <a:lnTo>
                        <a:pt x="36" y="4"/>
                      </a:lnTo>
                      <a:lnTo>
                        <a:pt x="38" y="4"/>
                      </a:lnTo>
                      <a:lnTo>
                        <a:pt x="39" y="5"/>
                      </a:lnTo>
                      <a:lnTo>
                        <a:pt x="41" y="6"/>
                      </a:lnTo>
                      <a:lnTo>
                        <a:pt x="42" y="6"/>
                      </a:lnTo>
                      <a:lnTo>
                        <a:pt x="43" y="8"/>
                      </a:lnTo>
                      <a:lnTo>
                        <a:pt x="44" y="9"/>
                      </a:lnTo>
                      <a:lnTo>
                        <a:pt x="46" y="11"/>
                      </a:lnTo>
                      <a:lnTo>
                        <a:pt x="47" y="13"/>
                      </a:lnTo>
                      <a:lnTo>
                        <a:pt x="48" y="15"/>
                      </a:lnTo>
                      <a:lnTo>
                        <a:pt x="50" y="17"/>
                      </a:lnTo>
                      <a:lnTo>
                        <a:pt x="51" y="20"/>
                      </a:lnTo>
                      <a:lnTo>
                        <a:pt x="52" y="23"/>
                      </a:lnTo>
                      <a:lnTo>
                        <a:pt x="54" y="26"/>
                      </a:lnTo>
                      <a:lnTo>
                        <a:pt x="55" y="29"/>
                      </a:lnTo>
                      <a:lnTo>
                        <a:pt x="57" y="33"/>
                      </a:lnTo>
                      <a:lnTo>
                        <a:pt x="58" y="36"/>
                      </a:lnTo>
                      <a:lnTo>
                        <a:pt x="60" y="40"/>
                      </a:lnTo>
                      <a:lnTo>
                        <a:pt x="62" y="45"/>
                      </a:lnTo>
                      <a:lnTo>
                        <a:pt x="63" y="49"/>
                      </a:lnTo>
                      <a:lnTo>
                        <a:pt x="66" y="53"/>
                      </a:lnTo>
                      <a:lnTo>
                        <a:pt x="66" y="51"/>
                      </a:lnTo>
                      <a:lnTo>
                        <a:pt x="66" y="53"/>
                      </a:lnTo>
                      <a:lnTo>
                        <a:pt x="66" y="54"/>
                      </a:lnTo>
                      <a:lnTo>
                        <a:pt x="67" y="54"/>
                      </a:lnTo>
                      <a:lnTo>
                        <a:pt x="68" y="54"/>
                      </a:lnTo>
                      <a:lnTo>
                        <a:pt x="68" y="53"/>
                      </a:lnTo>
                      <a:lnTo>
                        <a:pt x="69" y="53"/>
                      </a:lnTo>
                      <a:lnTo>
                        <a:pt x="69" y="52"/>
                      </a:lnTo>
                      <a:lnTo>
                        <a:pt x="68" y="52"/>
                      </a:lnTo>
                      <a:lnTo>
                        <a:pt x="68" y="51"/>
                      </a:lnTo>
                      <a:lnTo>
                        <a:pt x="68"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 name="Freeform 862"/>
                <p:cNvSpPr>
                  <a:spLocks/>
                </p:cNvSpPr>
                <p:nvPr/>
              </p:nvSpPr>
              <p:spPr bwMode="auto">
                <a:xfrm>
                  <a:off x="674" y="1976"/>
                  <a:ext cx="35" cy="11"/>
                </a:xfrm>
                <a:custGeom>
                  <a:avLst/>
                  <a:gdLst>
                    <a:gd name="T0" fmla="*/ 1 w 50"/>
                    <a:gd name="T1" fmla="*/ 4 h 16"/>
                    <a:gd name="T2" fmla="*/ 1 w 50"/>
                    <a:gd name="T3" fmla="*/ 4 h 16"/>
                    <a:gd name="T4" fmla="*/ 2 w 50"/>
                    <a:gd name="T5" fmla="*/ 4 h 16"/>
                    <a:gd name="T6" fmla="*/ 3 w 50"/>
                    <a:gd name="T7" fmla="*/ 4 h 16"/>
                    <a:gd name="T8" fmla="*/ 4 w 50"/>
                    <a:gd name="T9" fmla="*/ 4 h 16"/>
                    <a:gd name="T10" fmla="*/ 5 w 50"/>
                    <a:gd name="T11" fmla="*/ 4 h 16"/>
                    <a:gd name="T12" fmla="*/ 6 w 50"/>
                    <a:gd name="T13" fmla="*/ 4 h 16"/>
                    <a:gd name="T14" fmla="*/ 8 w 50"/>
                    <a:gd name="T15" fmla="*/ 4 h 16"/>
                    <a:gd name="T16" fmla="*/ 9 w 50"/>
                    <a:gd name="T17" fmla="*/ 5 h 16"/>
                    <a:gd name="T18" fmla="*/ 11 w 50"/>
                    <a:gd name="T19" fmla="*/ 5 h 16"/>
                    <a:gd name="T20" fmla="*/ 12 w 50"/>
                    <a:gd name="T21" fmla="*/ 5 h 16"/>
                    <a:gd name="T22" fmla="*/ 13 w 50"/>
                    <a:gd name="T23" fmla="*/ 4 h 16"/>
                    <a:gd name="T24" fmla="*/ 14 w 50"/>
                    <a:gd name="T25" fmla="*/ 4 h 16"/>
                    <a:gd name="T26" fmla="*/ 15 w 50"/>
                    <a:gd name="T27" fmla="*/ 3 h 16"/>
                    <a:gd name="T28" fmla="*/ 17 w 50"/>
                    <a:gd name="T29" fmla="*/ 2 h 16"/>
                    <a:gd name="T30" fmla="*/ 18 w 50"/>
                    <a:gd name="T31" fmla="*/ 1 h 16"/>
                    <a:gd name="T32" fmla="*/ 15 w 50"/>
                    <a:gd name="T33" fmla="*/ 1 h 16"/>
                    <a:gd name="T34" fmla="*/ 15 w 50"/>
                    <a:gd name="T35" fmla="*/ 1 h 16"/>
                    <a:gd name="T36" fmla="*/ 14 w 50"/>
                    <a:gd name="T37" fmla="*/ 2 h 16"/>
                    <a:gd name="T38" fmla="*/ 13 w 50"/>
                    <a:gd name="T39" fmla="*/ 3 h 16"/>
                    <a:gd name="T40" fmla="*/ 13 w 50"/>
                    <a:gd name="T41" fmla="*/ 3 h 16"/>
                    <a:gd name="T42" fmla="*/ 11 w 50"/>
                    <a:gd name="T43" fmla="*/ 3 h 16"/>
                    <a:gd name="T44" fmla="*/ 10 w 50"/>
                    <a:gd name="T45" fmla="*/ 3 h 16"/>
                    <a:gd name="T46" fmla="*/ 8 w 50"/>
                    <a:gd name="T47" fmla="*/ 3 h 16"/>
                    <a:gd name="T48" fmla="*/ 7 w 50"/>
                    <a:gd name="T49" fmla="*/ 3 h 16"/>
                    <a:gd name="T50" fmla="*/ 6 w 50"/>
                    <a:gd name="T51" fmla="*/ 3 h 16"/>
                    <a:gd name="T52" fmla="*/ 4 w 50"/>
                    <a:gd name="T53" fmla="*/ 3 h 16"/>
                    <a:gd name="T54" fmla="*/ 3 w 50"/>
                    <a:gd name="T55" fmla="*/ 3 h 16"/>
                    <a:gd name="T56" fmla="*/ 2 w 50"/>
                    <a:gd name="T57" fmla="*/ 3 h 16"/>
                    <a:gd name="T58" fmla="*/ 1 w 50"/>
                    <a:gd name="T59" fmla="*/ 3 h 16"/>
                    <a:gd name="T60" fmla="*/ 1 w 50"/>
                    <a:gd name="T61" fmla="*/ 3 h 16"/>
                    <a:gd name="T62" fmla="*/ 0 w 50"/>
                    <a:gd name="T63" fmla="*/ 4 h 16"/>
                    <a:gd name="T64" fmla="*/ 0 w 50"/>
                    <a:gd name="T65" fmla="*/ 5 h 16"/>
                    <a:gd name="T66" fmla="*/ 0 w 50"/>
                    <a:gd name="T67" fmla="*/ 5 h 16"/>
                    <a:gd name="T68" fmla="*/ 0 w 50"/>
                    <a:gd name="T69" fmla="*/ 5 h 16"/>
                    <a:gd name="T70" fmla="*/ 0 w 50"/>
                    <a:gd name="T71" fmla="*/ 6 h 16"/>
                    <a:gd name="T72" fmla="*/ 1 w 50"/>
                    <a:gd name="T73" fmla="*/ 6 h 16"/>
                    <a:gd name="T74" fmla="*/ 1 w 50"/>
                    <a:gd name="T75" fmla="*/ 6 h 16"/>
                    <a:gd name="T76" fmla="*/ 1 w 50"/>
                    <a:gd name="T77" fmla="*/ 6 h 16"/>
                    <a:gd name="T78" fmla="*/ 1 w 50"/>
                    <a:gd name="T79" fmla="*/ 5 h 16"/>
                    <a:gd name="T80" fmla="*/ 1 w 50"/>
                    <a:gd name="T81" fmla="*/ 5 h 16"/>
                    <a:gd name="T82" fmla="*/ 1 w 50"/>
                    <a:gd name="T83" fmla="*/ 5 h 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0" h="16">
                      <a:moveTo>
                        <a:pt x="3" y="14"/>
                      </a:moveTo>
                      <a:lnTo>
                        <a:pt x="3" y="13"/>
                      </a:lnTo>
                      <a:lnTo>
                        <a:pt x="4" y="13"/>
                      </a:lnTo>
                      <a:lnTo>
                        <a:pt x="5" y="13"/>
                      </a:lnTo>
                      <a:lnTo>
                        <a:pt x="5" y="12"/>
                      </a:lnTo>
                      <a:lnTo>
                        <a:pt x="6" y="12"/>
                      </a:lnTo>
                      <a:lnTo>
                        <a:pt x="8" y="12"/>
                      </a:lnTo>
                      <a:lnTo>
                        <a:pt x="9" y="12"/>
                      </a:lnTo>
                      <a:lnTo>
                        <a:pt x="10" y="12"/>
                      </a:lnTo>
                      <a:lnTo>
                        <a:pt x="12" y="12"/>
                      </a:lnTo>
                      <a:lnTo>
                        <a:pt x="14" y="13"/>
                      </a:lnTo>
                      <a:lnTo>
                        <a:pt x="16" y="13"/>
                      </a:lnTo>
                      <a:lnTo>
                        <a:pt x="18" y="13"/>
                      </a:lnTo>
                      <a:lnTo>
                        <a:pt x="19" y="13"/>
                      </a:lnTo>
                      <a:lnTo>
                        <a:pt x="21" y="13"/>
                      </a:lnTo>
                      <a:lnTo>
                        <a:pt x="24" y="13"/>
                      </a:lnTo>
                      <a:lnTo>
                        <a:pt x="26" y="14"/>
                      </a:lnTo>
                      <a:lnTo>
                        <a:pt x="28" y="14"/>
                      </a:lnTo>
                      <a:lnTo>
                        <a:pt x="30" y="14"/>
                      </a:lnTo>
                      <a:lnTo>
                        <a:pt x="32" y="14"/>
                      </a:lnTo>
                      <a:lnTo>
                        <a:pt x="34" y="14"/>
                      </a:lnTo>
                      <a:lnTo>
                        <a:pt x="36" y="13"/>
                      </a:lnTo>
                      <a:lnTo>
                        <a:pt x="38" y="13"/>
                      </a:lnTo>
                      <a:lnTo>
                        <a:pt x="40" y="12"/>
                      </a:lnTo>
                      <a:lnTo>
                        <a:pt x="42" y="12"/>
                      </a:lnTo>
                      <a:lnTo>
                        <a:pt x="43" y="10"/>
                      </a:lnTo>
                      <a:lnTo>
                        <a:pt x="45" y="9"/>
                      </a:lnTo>
                      <a:lnTo>
                        <a:pt x="46" y="8"/>
                      </a:lnTo>
                      <a:lnTo>
                        <a:pt x="48" y="7"/>
                      </a:lnTo>
                      <a:lnTo>
                        <a:pt x="50" y="5"/>
                      </a:lnTo>
                      <a:lnTo>
                        <a:pt x="50" y="2"/>
                      </a:lnTo>
                      <a:lnTo>
                        <a:pt x="48" y="0"/>
                      </a:lnTo>
                      <a:lnTo>
                        <a:pt x="46" y="2"/>
                      </a:lnTo>
                      <a:lnTo>
                        <a:pt x="45" y="4"/>
                      </a:lnTo>
                      <a:lnTo>
                        <a:pt x="45" y="5"/>
                      </a:lnTo>
                      <a:lnTo>
                        <a:pt x="43" y="6"/>
                      </a:lnTo>
                      <a:lnTo>
                        <a:pt x="42" y="7"/>
                      </a:lnTo>
                      <a:lnTo>
                        <a:pt x="40" y="8"/>
                      </a:lnTo>
                      <a:lnTo>
                        <a:pt x="39" y="8"/>
                      </a:lnTo>
                      <a:lnTo>
                        <a:pt x="37" y="9"/>
                      </a:lnTo>
                      <a:lnTo>
                        <a:pt x="35" y="9"/>
                      </a:lnTo>
                      <a:lnTo>
                        <a:pt x="34" y="10"/>
                      </a:lnTo>
                      <a:lnTo>
                        <a:pt x="32" y="10"/>
                      </a:lnTo>
                      <a:lnTo>
                        <a:pt x="30" y="10"/>
                      </a:lnTo>
                      <a:lnTo>
                        <a:pt x="28" y="10"/>
                      </a:lnTo>
                      <a:lnTo>
                        <a:pt x="26" y="10"/>
                      </a:lnTo>
                      <a:lnTo>
                        <a:pt x="24" y="9"/>
                      </a:lnTo>
                      <a:lnTo>
                        <a:pt x="22" y="9"/>
                      </a:lnTo>
                      <a:lnTo>
                        <a:pt x="20" y="9"/>
                      </a:lnTo>
                      <a:lnTo>
                        <a:pt x="18" y="9"/>
                      </a:lnTo>
                      <a:lnTo>
                        <a:pt x="16" y="8"/>
                      </a:lnTo>
                      <a:lnTo>
                        <a:pt x="14" y="8"/>
                      </a:lnTo>
                      <a:lnTo>
                        <a:pt x="12" y="8"/>
                      </a:lnTo>
                      <a:lnTo>
                        <a:pt x="11" y="8"/>
                      </a:lnTo>
                      <a:lnTo>
                        <a:pt x="9" y="8"/>
                      </a:lnTo>
                      <a:lnTo>
                        <a:pt x="8" y="8"/>
                      </a:lnTo>
                      <a:lnTo>
                        <a:pt x="6" y="8"/>
                      </a:lnTo>
                      <a:lnTo>
                        <a:pt x="5" y="8"/>
                      </a:lnTo>
                      <a:lnTo>
                        <a:pt x="3" y="8"/>
                      </a:lnTo>
                      <a:lnTo>
                        <a:pt x="2" y="9"/>
                      </a:lnTo>
                      <a:lnTo>
                        <a:pt x="1" y="10"/>
                      </a:lnTo>
                      <a:lnTo>
                        <a:pt x="0" y="11"/>
                      </a:lnTo>
                      <a:lnTo>
                        <a:pt x="0" y="13"/>
                      </a:lnTo>
                      <a:lnTo>
                        <a:pt x="0" y="14"/>
                      </a:lnTo>
                      <a:lnTo>
                        <a:pt x="0" y="15"/>
                      </a:lnTo>
                      <a:lnTo>
                        <a:pt x="0" y="16"/>
                      </a:lnTo>
                      <a:lnTo>
                        <a:pt x="1" y="16"/>
                      </a:lnTo>
                      <a:lnTo>
                        <a:pt x="2" y="16"/>
                      </a:lnTo>
                      <a:lnTo>
                        <a:pt x="2" y="15"/>
                      </a:lnTo>
                      <a:lnTo>
                        <a:pt x="3" y="15"/>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 name="Freeform 863"/>
                <p:cNvSpPr>
                  <a:spLocks/>
                </p:cNvSpPr>
                <p:nvPr/>
              </p:nvSpPr>
              <p:spPr bwMode="auto">
                <a:xfrm>
                  <a:off x="655" y="1985"/>
                  <a:ext cx="21" cy="47"/>
                </a:xfrm>
                <a:custGeom>
                  <a:avLst/>
                  <a:gdLst>
                    <a:gd name="T0" fmla="*/ 1 w 30"/>
                    <a:gd name="T1" fmla="*/ 11 h 66"/>
                    <a:gd name="T2" fmla="*/ 3 w 30"/>
                    <a:gd name="T3" fmla="*/ 14 h 66"/>
                    <a:gd name="T4" fmla="*/ 5 w 30"/>
                    <a:gd name="T5" fmla="*/ 16 h 66"/>
                    <a:gd name="T6" fmla="*/ 6 w 30"/>
                    <a:gd name="T7" fmla="*/ 19 h 66"/>
                    <a:gd name="T8" fmla="*/ 7 w 30"/>
                    <a:gd name="T9" fmla="*/ 21 h 66"/>
                    <a:gd name="T10" fmla="*/ 8 w 30"/>
                    <a:gd name="T11" fmla="*/ 22 h 66"/>
                    <a:gd name="T12" fmla="*/ 9 w 30"/>
                    <a:gd name="T13" fmla="*/ 24 h 66"/>
                    <a:gd name="T14" fmla="*/ 9 w 30"/>
                    <a:gd name="T15" fmla="*/ 24 h 66"/>
                    <a:gd name="T16" fmla="*/ 10 w 30"/>
                    <a:gd name="T17" fmla="*/ 24 h 66"/>
                    <a:gd name="T18" fmla="*/ 11 w 30"/>
                    <a:gd name="T19" fmla="*/ 22 h 66"/>
                    <a:gd name="T20" fmla="*/ 11 w 30"/>
                    <a:gd name="T21" fmla="*/ 21 h 66"/>
                    <a:gd name="T22" fmla="*/ 11 w 30"/>
                    <a:gd name="T23" fmla="*/ 19 h 66"/>
                    <a:gd name="T24" fmla="*/ 11 w 30"/>
                    <a:gd name="T25" fmla="*/ 16 h 66"/>
                    <a:gd name="T26" fmla="*/ 11 w 30"/>
                    <a:gd name="T27" fmla="*/ 13 h 66"/>
                    <a:gd name="T28" fmla="*/ 11 w 30"/>
                    <a:gd name="T29" fmla="*/ 8 h 66"/>
                    <a:gd name="T30" fmla="*/ 11 w 30"/>
                    <a:gd name="T31" fmla="*/ 3 h 66"/>
                    <a:gd name="T32" fmla="*/ 9 w 30"/>
                    <a:gd name="T33" fmla="*/ 0 h 66"/>
                    <a:gd name="T34" fmla="*/ 9 w 30"/>
                    <a:gd name="T35" fmla="*/ 6 h 66"/>
                    <a:gd name="T36" fmla="*/ 9 w 30"/>
                    <a:gd name="T37" fmla="*/ 11 h 66"/>
                    <a:gd name="T38" fmla="*/ 9 w 30"/>
                    <a:gd name="T39" fmla="*/ 14 h 66"/>
                    <a:gd name="T40" fmla="*/ 9 w 30"/>
                    <a:gd name="T41" fmla="*/ 18 h 66"/>
                    <a:gd name="T42" fmla="*/ 9 w 30"/>
                    <a:gd name="T43" fmla="*/ 20 h 66"/>
                    <a:gd name="T44" fmla="*/ 9 w 30"/>
                    <a:gd name="T45" fmla="*/ 22 h 66"/>
                    <a:gd name="T46" fmla="*/ 9 w 30"/>
                    <a:gd name="T47" fmla="*/ 22 h 66"/>
                    <a:gd name="T48" fmla="*/ 9 w 30"/>
                    <a:gd name="T49" fmla="*/ 22 h 66"/>
                    <a:gd name="T50" fmla="*/ 10 w 30"/>
                    <a:gd name="T51" fmla="*/ 22 h 66"/>
                    <a:gd name="T52" fmla="*/ 9 w 30"/>
                    <a:gd name="T53" fmla="*/ 22 h 66"/>
                    <a:gd name="T54" fmla="*/ 8 w 30"/>
                    <a:gd name="T55" fmla="*/ 21 h 66"/>
                    <a:gd name="T56" fmla="*/ 8 w 30"/>
                    <a:gd name="T57" fmla="*/ 19 h 66"/>
                    <a:gd name="T58" fmla="*/ 6 w 30"/>
                    <a:gd name="T59" fmla="*/ 16 h 66"/>
                    <a:gd name="T60" fmla="*/ 5 w 30"/>
                    <a:gd name="T61" fmla="*/ 14 h 66"/>
                    <a:gd name="T62" fmla="*/ 3 w 30"/>
                    <a:gd name="T63" fmla="*/ 11 h 66"/>
                    <a:gd name="T64" fmla="*/ 1 w 30"/>
                    <a:gd name="T65" fmla="*/ 8 h 66"/>
                    <a:gd name="T66" fmla="*/ 1 w 30"/>
                    <a:gd name="T67" fmla="*/ 8 h 66"/>
                    <a:gd name="T68" fmla="*/ 1 w 30"/>
                    <a:gd name="T69" fmla="*/ 8 h 66"/>
                    <a:gd name="T70" fmla="*/ 1 w 30"/>
                    <a:gd name="T71" fmla="*/ 8 h 66"/>
                    <a:gd name="T72" fmla="*/ 0 w 30"/>
                    <a:gd name="T73" fmla="*/ 8 h 66"/>
                    <a:gd name="T74" fmla="*/ 0 w 30"/>
                    <a:gd name="T75" fmla="*/ 8 h 66"/>
                    <a:gd name="T76" fmla="*/ 0 w 30"/>
                    <a:gd name="T77" fmla="*/ 8 h 66"/>
                    <a:gd name="T78" fmla="*/ 0 w 30"/>
                    <a:gd name="T79" fmla="*/ 8 h 66"/>
                    <a:gd name="T80" fmla="*/ 0 w 30"/>
                    <a:gd name="T81" fmla="*/ 8 h 66"/>
                    <a:gd name="T82" fmla="*/ 0 w 30"/>
                    <a:gd name="T83" fmla="*/ 8 h 66"/>
                    <a:gd name="T84" fmla="*/ 0 w 30"/>
                    <a:gd name="T85" fmla="*/ 9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 h="66">
                      <a:moveTo>
                        <a:pt x="0" y="24"/>
                      </a:moveTo>
                      <a:lnTo>
                        <a:pt x="3" y="29"/>
                      </a:lnTo>
                      <a:lnTo>
                        <a:pt x="6" y="33"/>
                      </a:lnTo>
                      <a:lnTo>
                        <a:pt x="9" y="37"/>
                      </a:lnTo>
                      <a:lnTo>
                        <a:pt x="11" y="41"/>
                      </a:lnTo>
                      <a:lnTo>
                        <a:pt x="14" y="45"/>
                      </a:lnTo>
                      <a:lnTo>
                        <a:pt x="15" y="48"/>
                      </a:lnTo>
                      <a:lnTo>
                        <a:pt x="17" y="51"/>
                      </a:lnTo>
                      <a:lnTo>
                        <a:pt x="19" y="54"/>
                      </a:lnTo>
                      <a:lnTo>
                        <a:pt x="20" y="57"/>
                      </a:lnTo>
                      <a:lnTo>
                        <a:pt x="22" y="59"/>
                      </a:lnTo>
                      <a:lnTo>
                        <a:pt x="23" y="61"/>
                      </a:lnTo>
                      <a:lnTo>
                        <a:pt x="24" y="63"/>
                      </a:lnTo>
                      <a:lnTo>
                        <a:pt x="25" y="64"/>
                      </a:lnTo>
                      <a:lnTo>
                        <a:pt x="25" y="65"/>
                      </a:lnTo>
                      <a:lnTo>
                        <a:pt x="27" y="66"/>
                      </a:lnTo>
                      <a:lnTo>
                        <a:pt x="28" y="66"/>
                      </a:lnTo>
                      <a:lnTo>
                        <a:pt x="29" y="65"/>
                      </a:lnTo>
                      <a:lnTo>
                        <a:pt x="30" y="64"/>
                      </a:lnTo>
                      <a:lnTo>
                        <a:pt x="30" y="62"/>
                      </a:lnTo>
                      <a:lnTo>
                        <a:pt x="30" y="60"/>
                      </a:lnTo>
                      <a:lnTo>
                        <a:pt x="30" y="58"/>
                      </a:lnTo>
                      <a:lnTo>
                        <a:pt x="30" y="56"/>
                      </a:lnTo>
                      <a:lnTo>
                        <a:pt x="30" y="53"/>
                      </a:lnTo>
                      <a:lnTo>
                        <a:pt x="30" y="49"/>
                      </a:lnTo>
                      <a:lnTo>
                        <a:pt x="30" y="45"/>
                      </a:lnTo>
                      <a:lnTo>
                        <a:pt x="30" y="40"/>
                      </a:lnTo>
                      <a:lnTo>
                        <a:pt x="30" y="35"/>
                      </a:lnTo>
                      <a:lnTo>
                        <a:pt x="30" y="29"/>
                      </a:lnTo>
                      <a:lnTo>
                        <a:pt x="30" y="23"/>
                      </a:lnTo>
                      <a:lnTo>
                        <a:pt x="30" y="15"/>
                      </a:lnTo>
                      <a:lnTo>
                        <a:pt x="30" y="8"/>
                      </a:lnTo>
                      <a:lnTo>
                        <a:pt x="30" y="0"/>
                      </a:lnTo>
                      <a:lnTo>
                        <a:pt x="27" y="0"/>
                      </a:lnTo>
                      <a:lnTo>
                        <a:pt x="27" y="8"/>
                      </a:lnTo>
                      <a:lnTo>
                        <a:pt x="27" y="16"/>
                      </a:lnTo>
                      <a:lnTo>
                        <a:pt x="27" y="23"/>
                      </a:lnTo>
                      <a:lnTo>
                        <a:pt x="27" y="29"/>
                      </a:lnTo>
                      <a:lnTo>
                        <a:pt x="27" y="35"/>
                      </a:lnTo>
                      <a:lnTo>
                        <a:pt x="27" y="40"/>
                      </a:lnTo>
                      <a:lnTo>
                        <a:pt x="27" y="45"/>
                      </a:lnTo>
                      <a:lnTo>
                        <a:pt x="27" y="49"/>
                      </a:lnTo>
                      <a:lnTo>
                        <a:pt x="27" y="53"/>
                      </a:lnTo>
                      <a:lnTo>
                        <a:pt x="27" y="56"/>
                      </a:lnTo>
                      <a:lnTo>
                        <a:pt x="27" y="58"/>
                      </a:lnTo>
                      <a:lnTo>
                        <a:pt x="27" y="60"/>
                      </a:lnTo>
                      <a:lnTo>
                        <a:pt x="27" y="62"/>
                      </a:lnTo>
                      <a:lnTo>
                        <a:pt x="27" y="63"/>
                      </a:lnTo>
                      <a:lnTo>
                        <a:pt x="27" y="62"/>
                      </a:lnTo>
                      <a:lnTo>
                        <a:pt x="28" y="62"/>
                      </a:lnTo>
                      <a:lnTo>
                        <a:pt x="27" y="61"/>
                      </a:lnTo>
                      <a:lnTo>
                        <a:pt x="27" y="60"/>
                      </a:lnTo>
                      <a:lnTo>
                        <a:pt x="25" y="59"/>
                      </a:lnTo>
                      <a:lnTo>
                        <a:pt x="24" y="57"/>
                      </a:lnTo>
                      <a:lnTo>
                        <a:pt x="23" y="54"/>
                      </a:lnTo>
                      <a:lnTo>
                        <a:pt x="22" y="52"/>
                      </a:lnTo>
                      <a:lnTo>
                        <a:pt x="20" y="49"/>
                      </a:lnTo>
                      <a:lnTo>
                        <a:pt x="18" y="45"/>
                      </a:lnTo>
                      <a:lnTo>
                        <a:pt x="16" y="42"/>
                      </a:lnTo>
                      <a:lnTo>
                        <a:pt x="14" y="39"/>
                      </a:lnTo>
                      <a:lnTo>
                        <a:pt x="11" y="35"/>
                      </a:lnTo>
                      <a:lnTo>
                        <a:pt x="9" y="30"/>
                      </a:lnTo>
                      <a:lnTo>
                        <a:pt x="6" y="26"/>
                      </a:lnTo>
                      <a:lnTo>
                        <a:pt x="3" y="21"/>
                      </a:lnTo>
                      <a:lnTo>
                        <a:pt x="2" y="21"/>
                      </a:lnTo>
                      <a:lnTo>
                        <a:pt x="1" y="21"/>
                      </a:lnTo>
                      <a:lnTo>
                        <a:pt x="0" y="21"/>
                      </a:lnTo>
                      <a:lnTo>
                        <a:pt x="0" y="22"/>
                      </a:lnTo>
                      <a:lnTo>
                        <a:pt x="0" y="23"/>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 name="Freeform 864"/>
                <p:cNvSpPr>
                  <a:spLocks/>
                </p:cNvSpPr>
                <p:nvPr/>
              </p:nvSpPr>
              <p:spPr bwMode="auto">
                <a:xfrm>
                  <a:off x="610" y="1995"/>
                  <a:ext cx="47" cy="39"/>
                </a:xfrm>
                <a:custGeom>
                  <a:avLst/>
                  <a:gdLst>
                    <a:gd name="T0" fmla="*/ 1 w 68"/>
                    <a:gd name="T1" fmla="*/ 18 h 54"/>
                    <a:gd name="T2" fmla="*/ 1 w 68"/>
                    <a:gd name="T3" fmla="*/ 20 h 54"/>
                    <a:gd name="T4" fmla="*/ 3 w 68"/>
                    <a:gd name="T5" fmla="*/ 20 h 54"/>
                    <a:gd name="T6" fmla="*/ 4 w 68"/>
                    <a:gd name="T7" fmla="*/ 20 h 54"/>
                    <a:gd name="T8" fmla="*/ 5 w 68"/>
                    <a:gd name="T9" fmla="*/ 18 h 54"/>
                    <a:gd name="T10" fmla="*/ 6 w 68"/>
                    <a:gd name="T11" fmla="*/ 17 h 54"/>
                    <a:gd name="T12" fmla="*/ 8 w 68"/>
                    <a:gd name="T13" fmla="*/ 14 h 54"/>
                    <a:gd name="T14" fmla="*/ 9 w 68"/>
                    <a:gd name="T15" fmla="*/ 12 h 54"/>
                    <a:gd name="T16" fmla="*/ 10 w 68"/>
                    <a:gd name="T17" fmla="*/ 9 h 54"/>
                    <a:gd name="T18" fmla="*/ 12 w 68"/>
                    <a:gd name="T19" fmla="*/ 7 h 54"/>
                    <a:gd name="T20" fmla="*/ 13 w 68"/>
                    <a:gd name="T21" fmla="*/ 5 h 54"/>
                    <a:gd name="T22" fmla="*/ 15 w 68"/>
                    <a:gd name="T23" fmla="*/ 3 h 54"/>
                    <a:gd name="T24" fmla="*/ 17 w 68"/>
                    <a:gd name="T25" fmla="*/ 2 h 54"/>
                    <a:gd name="T26" fmla="*/ 18 w 68"/>
                    <a:gd name="T27" fmla="*/ 1 h 54"/>
                    <a:gd name="T28" fmla="*/ 19 w 68"/>
                    <a:gd name="T29" fmla="*/ 1 h 54"/>
                    <a:gd name="T30" fmla="*/ 21 w 68"/>
                    <a:gd name="T31" fmla="*/ 3 h 54"/>
                    <a:gd name="T32" fmla="*/ 22 w 68"/>
                    <a:gd name="T33" fmla="*/ 3 h 54"/>
                    <a:gd name="T34" fmla="*/ 21 w 68"/>
                    <a:gd name="T35" fmla="*/ 1 h 54"/>
                    <a:gd name="T36" fmla="*/ 19 w 68"/>
                    <a:gd name="T37" fmla="*/ 0 h 54"/>
                    <a:gd name="T38" fmla="*/ 18 w 68"/>
                    <a:gd name="T39" fmla="*/ 0 h 54"/>
                    <a:gd name="T40" fmla="*/ 15 w 68"/>
                    <a:gd name="T41" fmla="*/ 1 h 54"/>
                    <a:gd name="T42" fmla="*/ 14 w 68"/>
                    <a:gd name="T43" fmla="*/ 3 h 54"/>
                    <a:gd name="T44" fmla="*/ 12 w 68"/>
                    <a:gd name="T45" fmla="*/ 5 h 54"/>
                    <a:gd name="T46" fmla="*/ 10 w 68"/>
                    <a:gd name="T47" fmla="*/ 7 h 54"/>
                    <a:gd name="T48" fmla="*/ 9 w 68"/>
                    <a:gd name="T49" fmla="*/ 9 h 54"/>
                    <a:gd name="T50" fmla="*/ 8 w 68"/>
                    <a:gd name="T51" fmla="*/ 12 h 54"/>
                    <a:gd name="T52" fmla="*/ 6 w 68"/>
                    <a:gd name="T53" fmla="*/ 14 h 54"/>
                    <a:gd name="T54" fmla="*/ 5 w 68"/>
                    <a:gd name="T55" fmla="*/ 16 h 54"/>
                    <a:gd name="T56" fmla="*/ 4 w 68"/>
                    <a:gd name="T57" fmla="*/ 18 h 54"/>
                    <a:gd name="T58" fmla="*/ 3 w 68"/>
                    <a:gd name="T59" fmla="*/ 18 h 54"/>
                    <a:gd name="T60" fmla="*/ 2 w 68"/>
                    <a:gd name="T61" fmla="*/ 18 h 54"/>
                    <a:gd name="T62" fmla="*/ 1 w 68"/>
                    <a:gd name="T63" fmla="*/ 18 h 54"/>
                    <a:gd name="T64" fmla="*/ 1 w 68"/>
                    <a:gd name="T65" fmla="*/ 17 h 54"/>
                    <a:gd name="T66" fmla="*/ 1 w 68"/>
                    <a:gd name="T67" fmla="*/ 16 h 54"/>
                    <a:gd name="T68" fmla="*/ 1 w 68"/>
                    <a:gd name="T69" fmla="*/ 16 h 54"/>
                    <a:gd name="T70" fmla="*/ 1 w 68"/>
                    <a:gd name="T71" fmla="*/ 16 h 54"/>
                    <a:gd name="T72" fmla="*/ 1 w 68"/>
                    <a:gd name="T73" fmla="*/ 16 h 54"/>
                    <a:gd name="T74" fmla="*/ 0 w 68"/>
                    <a:gd name="T75" fmla="*/ 16 h 54"/>
                    <a:gd name="T76" fmla="*/ 0 w 68"/>
                    <a:gd name="T77" fmla="*/ 17 h 54"/>
                    <a:gd name="T78" fmla="*/ 0 w 68"/>
                    <a:gd name="T79" fmla="*/ 17 h 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54">
                      <a:moveTo>
                        <a:pt x="0" y="45"/>
                      </a:moveTo>
                      <a:lnTo>
                        <a:pt x="1" y="49"/>
                      </a:lnTo>
                      <a:lnTo>
                        <a:pt x="3" y="51"/>
                      </a:lnTo>
                      <a:lnTo>
                        <a:pt x="4" y="53"/>
                      </a:lnTo>
                      <a:lnTo>
                        <a:pt x="6" y="54"/>
                      </a:lnTo>
                      <a:lnTo>
                        <a:pt x="8" y="54"/>
                      </a:lnTo>
                      <a:lnTo>
                        <a:pt x="9" y="53"/>
                      </a:lnTo>
                      <a:lnTo>
                        <a:pt x="11" y="52"/>
                      </a:lnTo>
                      <a:lnTo>
                        <a:pt x="13" y="51"/>
                      </a:lnTo>
                      <a:lnTo>
                        <a:pt x="15" y="49"/>
                      </a:lnTo>
                      <a:lnTo>
                        <a:pt x="17" y="46"/>
                      </a:lnTo>
                      <a:lnTo>
                        <a:pt x="19" y="44"/>
                      </a:lnTo>
                      <a:lnTo>
                        <a:pt x="21" y="41"/>
                      </a:lnTo>
                      <a:lnTo>
                        <a:pt x="23" y="38"/>
                      </a:lnTo>
                      <a:lnTo>
                        <a:pt x="25" y="35"/>
                      </a:lnTo>
                      <a:lnTo>
                        <a:pt x="27" y="31"/>
                      </a:lnTo>
                      <a:lnTo>
                        <a:pt x="30" y="28"/>
                      </a:lnTo>
                      <a:lnTo>
                        <a:pt x="32" y="25"/>
                      </a:lnTo>
                      <a:lnTo>
                        <a:pt x="34" y="22"/>
                      </a:lnTo>
                      <a:lnTo>
                        <a:pt x="37" y="18"/>
                      </a:lnTo>
                      <a:lnTo>
                        <a:pt x="39" y="15"/>
                      </a:lnTo>
                      <a:lnTo>
                        <a:pt x="41" y="13"/>
                      </a:lnTo>
                      <a:lnTo>
                        <a:pt x="44" y="10"/>
                      </a:lnTo>
                      <a:lnTo>
                        <a:pt x="46" y="8"/>
                      </a:lnTo>
                      <a:lnTo>
                        <a:pt x="48" y="7"/>
                      </a:lnTo>
                      <a:lnTo>
                        <a:pt x="51" y="5"/>
                      </a:lnTo>
                      <a:lnTo>
                        <a:pt x="53" y="4"/>
                      </a:lnTo>
                      <a:lnTo>
                        <a:pt x="55" y="3"/>
                      </a:lnTo>
                      <a:lnTo>
                        <a:pt x="58" y="3"/>
                      </a:lnTo>
                      <a:lnTo>
                        <a:pt x="60" y="4"/>
                      </a:lnTo>
                      <a:lnTo>
                        <a:pt x="62" y="5"/>
                      </a:lnTo>
                      <a:lnTo>
                        <a:pt x="64" y="7"/>
                      </a:lnTo>
                      <a:lnTo>
                        <a:pt x="66" y="10"/>
                      </a:lnTo>
                      <a:lnTo>
                        <a:pt x="68" y="7"/>
                      </a:lnTo>
                      <a:lnTo>
                        <a:pt x="66" y="4"/>
                      </a:lnTo>
                      <a:lnTo>
                        <a:pt x="63" y="2"/>
                      </a:lnTo>
                      <a:lnTo>
                        <a:pt x="60" y="0"/>
                      </a:lnTo>
                      <a:lnTo>
                        <a:pt x="58" y="0"/>
                      </a:lnTo>
                      <a:lnTo>
                        <a:pt x="55" y="0"/>
                      </a:lnTo>
                      <a:lnTo>
                        <a:pt x="53" y="0"/>
                      </a:lnTo>
                      <a:lnTo>
                        <a:pt x="50" y="1"/>
                      </a:lnTo>
                      <a:lnTo>
                        <a:pt x="47" y="2"/>
                      </a:lnTo>
                      <a:lnTo>
                        <a:pt x="45" y="5"/>
                      </a:lnTo>
                      <a:lnTo>
                        <a:pt x="42" y="7"/>
                      </a:lnTo>
                      <a:lnTo>
                        <a:pt x="40" y="10"/>
                      </a:lnTo>
                      <a:lnTo>
                        <a:pt x="37" y="13"/>
                      </a:lnTo>
                      <a:lnTo>
                        <a:pt x="34" y="15"/>
                      </a:lnTo>
                      <a:lnTo>
                        <a:pt x="32" y="19"/>
                      </a:lnTo>
                      <a:lnTo>
                        <a:pt x="30" y="22"/>
                      </a:lnTo>
                      <a:lnTo>
                        <a:pt x="27" y="25"/>
                      </a:lnTo>
                      <a:lnTo>
                        <a:pt x="25" y="29"/>
                      </a:lnTo>
                      <a:lnTo>
                        <a:pt x="23" y="32"/>
                      </a:lnTo>
                      <a:lnTo>
                        <a:pt x="21" y="35"/>
                      </a:lnTo>
                      <a:lnTo>
                        <a:pt x="19" y="38"/>
                      </a:lnTo>
                      <a:lnTo>
                        <a:pt x="16" y="41"/>
                      </a:lnTo>
                      <a:lnTo>
                        <a:pt x="14" y="43"/>
                      </a:lnTo>
                      <a:lnTo>
                        <a:pt x="13" y="46"/>
                      </a:lnTo>
                      <a:lnTo>
                        <a:pt x="11" y="47"/>
                      </a:lnTo>
                      <a:lnTo>
                        <a:pt x="9" y="49"/>
                      </a:lnTo>
                      <a:lnTo>
                        <a:pt x="8" y="49"/>
                      </a:lnTo>
                      <a:lnTo>
                        <a:pt x="7" y="49"/>
                      </a:lnTo>
                      <a:lnTo>
                        <a:pt x="6" y="49"/>
                      </a:lnTo>
                      <a:lnTo>
                        <a:pt x="5" y="49"/>
                      </a:lnTo>
                      <a:lnTo>
                        <a:pt x="4" y="46"/>
                      </a:lnTo>
                      <a:lnTo>
                        <a:pt x="3" y="44"/>
                      </a:lnTo>
                      <a:lnTo>
                        <a:pt x="3" y="43"/>
                      </a:lnTo>
                      <a:lnTo>
                        <a:pt x="3" y="42"/>
                      </a:lnTo>
                      <a:lnTo>
                        <a:pt x="2" y="42"/>
                      </a:lnTo>
                      <a:lnTo>
                        <a:pt x="1" y="42"/>
                      </a:lnTo>
                      <a:lnTo>
                        <a:pt x="0" y="43"/>
                      </a:lnTo>
                      <a:lnTo>
                        <a:pt x="0" y="44"/>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 name="Freeform 865"/>
                <p:cNvSpPr>
                  <a:spLocks/>
                </p:cNvSpPr>
                <p:nvPr/>
              </p:nvSpPr>
              <p:spPr bwMode="auto">
                <a:xfrm>
                  <a:off x="610" y="1999"/>
                  <a:ext cx="24" cy="28"/>
                </a:xfrm>
                <a:custGeom>
                  <a:avLst/>
                  <a:gdLst>
                    <a:gd name="T0" fmla="*/ 9 w 37"/>
                    <a:gd name="T1" fmla="*/ 0 h 40"/>
                    <a:gd name="T2" fmla="*/ 9 w 37"/>
                    <a:gd name="T3" fmla="*/ 1 h 40"/>
                    <a:gd name="T4" fmla="*/ 8 w 37"/>
                    <a:gd name="T5" fmla="*/ 2 h 40"/>
                    <a:gd name="T6" fmla="*/ 7 w 37"/>
                    <a:gd name="T7" fmla="*/ 3 h 40"/>
                    <a:gd name="T8" fmla="*/ 6 w 37"/>
                    <a:gd name="T9" fmla="*/ 4 h 40"/>
                    <a:gd name="T10" fmla="*/ 5 w 37"/>
                    <a:gd name="T11" fmla="*/ 4 h 40"/>
                    <a:gd name="T12" fmla="*/ 4 w 37"/>
                    <a:gd name="T13" fmla="*/ 4 h 40"/>
                    <a:gd name="T14" fmla="*/ 3 w 37"/>
                    <a:gd name="T15" fmla="*/ 5 h 40"/>
                    <a:gd name="T16" fmla="*/ 3 w 37"/>
                    <a:gd name="T17" fmla="*/ 5 h 40"/>
                    <a:gd name="T18" fmla="*/ 2 w 37"/>
                    <a:gd name="T19" fmla="*/ 6 h 40"/>
                    <a:gd name="T20" fmla="*/ 1 w 37"/>
                    <a:gd name="T21" fmla="*/ 6 h 40"/>
                    <a:gd name="T22" fmla="*/ 1 w 37"/>
                    <a:gd name="T23" fmla="*/ 7 h 40"/>
                    <a:gd name="T24" fmla="*/ 1 w 37"/>
                    <a:gd name="T25" fmla="*/ 8 h 40"/>
                    <a:gd name="T26" fmla="*/ 0 w 37"/>
                    <a:gd name="T27" fmla="*/ 9 h 40"/>
                    <a:gd name="T28" fmla="*/ 0 w 37"/>
                    <a:gd name="T29" fmla="*/ 11 h 40"/>
                    <a:gd name="T30" fmla="*/ 0 w 37"/>
                    <a:gd name="T31" fmla="*/ 12 h 40"/>
                    <a:gd name="T32" fmla="*/ 1 w 37"/>
                    <a:gd name="T33" fmla="*/ 14 h 40"/>
                    <a:gd name="T34" fmla="*/ 1 w 37"/>
                    <a:gd name="T35" fmla="*/ 13 h 40"/>
                    <a:gd name="T36" fmla="*/ 1 w 37"/>
                    <a:gd name="T37" fmla="*/ 11 h 40"/>
                    <a:gd name="T38" fmla="*/ 1 w 37"/>
                    <a:gd name="T39" fmla="*/ 10 h 40"/>
                    <a:gd name="T40" fmla="*/ 1 w 37"/>
                    <a:gd name="T41" fmla="*/ 9 h 40"/>
                    <a:gd name="T42" fmla="*/ 1 w 37"/>
                    <a:gd name="T43" fmla="*/ 8 h 40"/>
                    <a:gd name="T44" fmla="*/ 2 w 37"/>
                    <a:gd name="T45" fmla="*/ 8 h 40"/>
                    <a:gd name="T46" fmla="*/ 2 w 37"/>
                    <a:gd name="T47" fmla="*/ 7 h 40"/>
                    <a:gd name="T48" fmla="*/ 3 w 37"/>
                    <a:gd name="T49" fmla="*/ 6 h 40"/>
                    <a:gd name="T50" fmla="*/ 3 w 37"/>
                    <a:gd name="T51" fmla="*/ 6 h 40"/>
                    <a:gd name="T52" fmla="*/ 4 w 37"/>
                    <a:gd name="T53" fmla="*/ 6 h 40"/>
                    <a:gd name="T54" fmla="*/ 5 w 37"/>
                    <a:gd name="T55" fmla="*/ 6 h 40"/>
                    <a:gd name="T56" fmla="*/ 6 w 37"/>
                    <a:gd name="T57" fmla="*/ 5 h 40"/>
                    <a:gd name="T58" fmla="*/ 6 w 37"/>
                    <a:gd name="T59" fmla="*/ 4 h 40"/>
                    <a:gd name="T60" fmla="*/ 8 w 37"/>
                    <a:gd name="T61" fmla="*/ 4 h 40"/>
                    <a:gd name="T62" fmla="*/ 9 w 37"/>
                    <a:gd name="T63" fmla="*/ 3 h 40"/>
                    <a:gd name="T64" fmla="*/ 10 w 37"/>
                    <a:gd name="T65" fmla="*/ 2 h 40"/>
                    <a:gd name="T66" fmla="*/ 10 w 37"/>
                    <a:gd name="T67" fmla="*/ 0 h 40"/>
                    <a:gd name="T68" fmla="*/ 10 w 37"/>
                    <a:gd name="T69" fmla="*/ 1 h 40"/>
                    <a:gd name="T70" fmla="*/ 10 w 37"/>
                    <a:gd name="T71" fmla="*/ 1 h 40"/>
                    <a:gd name="T72" fmla="*/ 10 w 37"/>
                    <a:gd name="T73" fmla="*/ 1 h 40"/>
                    <a:gd name="T74" fmla="*/ 10 w 37"/>
                    <a:gd name="T75" fmla="*/ 0 h 40"/>
                    <a:gd name="T76" fmla="*/ 10 w 37"/>
                    <a:gd name="T77" fmla="*/ 0 h 40"/>
                    <a:gd name="T78" fmla="*/ 10 w 37"/>
                    <a:gd name="T79" fmla="*/ 0 h 40"/>
                    <a:gd name="T80" fmla="*/ 10 w 37"/>
                    <a:gd name="T81" fmla="*/ 0 h 40"/>
                    <a:gd name="T82" fmla="*/ 10 w 37"/>
                    <a:gd name="T83" fmla="*/ 1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 h="40">
                      <a:moveTo>
                        <a:pt x="36" y="4"/>
                      </a:moveTo>
                      <a:lnTo>
                        <a:pt x="34" y="0"/>
                      </a:lnTo>
                      <a:lnTo>
                        <a:pt x="33" y="2"/>
                      </a:lnTo>
                      <a:lnTo>
                        <a:pt x="32" y="4"/>
                      </a:lnTo>
                      <a:lnTo>
                        <a:pt x="30" y="5"/>
                      </a:lnTo>
                      <a:lnTo>
                        <a:pt x="29" y="6"/>
                      </a:lnTo>
                      <a:lnTo>
                        <a:pt x="27" y="7"/>
                      </a:lnTo>
                      <a:lnTo>
                        <a:pt x="26" y="8"/>
                      </a:lnTo>
                      <a:lnTo>
                        <a:pt x="24" y="9"/>
                      </a:lnTo>
                      <a:lnTo>
                        <a:pt x="22" y="10"/>
                      </a:lnTo>
                      <a:lnTo>
                        <a:pt x="21" y="10"/>
                      </a:lnTo>
                      <a:lnTo>
                        <a:pt x="19" y="11"/>
                      </a:lnTo>
                      <a:lnTo>
                        <a:pt x="17" y="12"/>
                      </a:lnTo>
                      <a:lnTo>
                        <a:pt x="16" y="12"/>
                      </a:lnTo>
                      <a:lnTo>
                        <a:pt x="14" y="13"/>
                      </a:lnTo>
                      <a:lnTo>
                        <a:pt x="13" y="14"/>
                      </a:lnTo>
                      <a:lnTo>
                        <a:pt x="11" y="14"/>
                      </a:lnTo>
                      <a:lnTo>
                        <a:pt x="10" y="14"/>
                      </a:lnTo>
                      <a:lnTo>
                        <a:pt x="9" y="15"/>
                      </a:lnTo>
                      <a:lnTo>
                        <a:pt x="7" y="15"/>
                      </a:lnTo>
                      <a:lnTo>
                        <a:pt x="6" y="17"/>
                      </a:lnTo>
                      <a:lnTo>
                        <a:pt x="5" y="17"/>
                      </a:lnTo>
                      <a:lnTo>
                        <a:pt x="4" y="19"/>
                      </a:lnTo>
                      <a:lnTo>
                        <a:pt x="3" y="20"/>
                      </a:lnTo>
                      <a:lnTo>
                        <a:pt x="2" y="21"/>
                      </a:lnTo>
                      <a:lnTo>
                        <a:pt x="1" y="22"/>
                      </a:lnTo>
                      <a:lnTo>
                        <a:pt x="0" y="24"/>
                      </a:lnTo>
                      <a:lnTo>
                        <a:pt x="0" y="26"/>
                      </a:lnTo>
                      <a:lnTo>
                        <a:pt x="0" y="28"/>
                      </a:lnTo>
                      <a:lnTo>
                        <a:pt x="0" y="30"/>
                      </a:lnTo>
                      <a:lnTo>
                        <a:pt x="0" y="32"/>
                      </a:lnTo>
                      <a:lnTo>
                        <a:pt x="0" y="34"/>
                      </a:lnTo>
                      <a:lnTo>
                        <a:pt x="1" y="37"/>
                      </a:lnTo>
                      <a:lnTo>
                        <a:pt x="1" y="40"/>
                      </a:lnTo>
                      <a:lnTo>
                        <a:pt x="4" y="39"/>
                      </a:lnTo>
                      <a:lnTo>
                        <a:pt x="4" y="36"/>
                      </a:lnTo>
                      <a:lnTo>
                        <a:pt x="3" y="34"/>
                      </a:lnTo>
                      <a:lnTo>
                        <a:pt x="3" y="32"/>
                      </a:lnTo>
                      <a:lnTo>
                        <a:pt x="3" y="30"/>
                      </a:lnTo>
                      <a:lnTo>
                        <a:pt x="3" y="28"/>
                      </a:lnTo>
                      <a:lnTo>
                        <a:pt x="3" y="27"/>
                      </a:lnTo>
                      <a:lnTo>
                        <a:pt x="3" y="25"/>
                      </a:lnTo>
                      <a:lnTo>
                        <a:pt x="4" y="24"/>
                      </a:lnTo>
                      <a:lnTo>
                        <a:pt x="4" y="23"/>
                      </a:lnTo>
                      <a:lnTo>
                        <a:pt x="5" y="22"/>
                      </a:lnTo>
                      <a:lnTo>
                        <a:pt x="6" y="22"/>
                      </a:lnTo>
                      <a:lnTo>
                        <a:pt x="6" y="21"/>
                      </a:lnTo>
                      <a:lnTo>
                        <a:pt x="7" y="20"/>
                      </a:lnTo>
                      <a:lnTo>
                        <a:pt x="8" y="20"/>
                      </a:lnTo>
                      <a:lnTo>
                        <a:pt x="9" y="19"/>
                      </a:lnTo>
                      <a:lnTo>
                        <a:pt x="10" y="19"/>
                      </a:lnTo>
                      <a:lnTo>
                        <a:pt x="12" y="18"/>
                      </a:lnTo>
                      <a:lnTo>
                        <a:pt x="14" y="17"/>
                      </a:lnTo>
                      <a:lnTo>
                        <a:pt x="15" y="17"/>
                      </a:lnTo>
                      <a:lnTo>
                        <a:pt x="17" y="16"/>
                      </a:lnTo>
                      <a:lnTo>
                        <a:pt x="19" y="15"/>
                      </a:lnTo>
                      <a:lnTo>
                        <a:pt x="20" y="15"/>
                      </a:lnTo>
                      <a:lnTo>
                        <a:pt x="22" y="14"/>
                      </a:lnTo>
                      <a:lnTo>
                        <a:pt x="23" y="14"/>
                      </a:lnTo>
                      <a:lnTo>
                        <a:pt x="25" y="13"/>
                      </a:lnTo>
                      <a:lnTo>
                        <a:pt x="27" y="12"/>
                      </a:lnTo>
                      <a:lnTo>
                        <a:pt x="29" y="11"/>
                      </a:lnTo>
                      <a:lnTo>
                        <a:pt x="31" y="10"/>
                      </a:lnTo>
                      <a:lnTo>
                        <a:pt x="32" y="8"/>
                      </a:lnTo>
                      <a:lnTo>
                        <a:pt x="33" y="7"/>
                      </a:lnTo>
                      <a:lnTo>
                        <a:pt x="35" y="6"/>
                      </a:lnTo>
                      <a:lnTo>
                        <a:pt x="37" y="3"/>
                      </a:lnTo>
                      <a:lnTo>
                        <a:pt x="35" y="0"/>
                      </a:lnTo>
                      <a:lnTo>
                        <a:pt x="37" y="3"/>
                      </a:lnTo>
                      <a:lnTo>
                        <a:pt x="37" y="2"/>
                      </a:lnTo>
                      <a:lnTo>
                        <a:pt x="37" y="1"/>
                      </a:lnTo>
                      <a:lnTo>
                        <a:pt x="37" y="0"/>
                      </a:lnTo>
                      <a:lnTo>
                        <a:pt x="36" y="0"/>
                      </a:lnTo>
                      <a:lnTo>
                        <a:pt x="35" y="0"/>
                      </a:lnTo>
                      <a:lnTo>
                        <a:pt x="34" y="0"/>
                      </a:lnTo>
                      <a:lnTo>
                        <a:pt x="3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 name="Freeform 866"/>
                <p:cNvSpPr>
                  <a:spLocks/>
                </p:cNvSpPr>
                <p:nvPr/>
              </p:nvSpPr>
              <p:spPr bwMode="auto">
                <a:xfrm>
                  <a:off x="565" y="1999"/>
                  <a:ext cx="69" cy="6"/>
                </a:xfrm>
                <a:custGeom>
                  <a:avLst/>
                  <a:gdLst>
                    <a:gd name="T0" fmla="*/ 1 w 101"/>
                    <a:gd name="T1" fmla="*/ 1 h 9"/>
                    <a:gd name="T2" fmla="*/ 2 w 101"/>
                    <a:gd name="T3" fmla="*/ 1 h 9"/>
                    <a:gd name="T4" fmla="*/ 3 w 101"/>
                    <a:gd name="T5" fmla="*/ 1 h 9"/>
                    <a:gd name="T6" fmla="*/ 5 w 101"/>
                    <a:gd name="T7" fmla="*/ 1 h 9"/>
                    <a:gd name="T8" fmla="*/ 8 w 101"/>
                    <a:gd name="T9" fmla="*/ 2 h 9"/>
                    <a:gd name="T10" fmla="*/ 10 w 101"/>
                    <a:gd name="T11" fmla="*/ 2 h 9"/>
                    <a:gd name="T12" fmla="*/ 12 w 101"/>
                    <a:gd name="T13" fmla="*/ 2 h 9"/>
                    <a:gd name="T14" fmla="*/ 14 w 101"/>
                    <a:gd name="T15" fmla="*/ 2 h 9"/>
                    <a:gd name="T16" fmla="*/ 17 w 101"/>
                    <a:gd name="T17" fmla="*/ 2 h 9"/>
                    <a:gd name="T18" fmla="*/ 18 w 101"/>
                    <a:gd name="T19" fmla="*/ 3 h 9"/>
                    <a:gd name="T20" fmla="*/ 21 w 101"/>
                    <a:gd name="T21" fmla="*/ 3 h 9"/>
                    <a:gd name="T22" fmla="*/ 23 w 101"/>
                    <a:gd name="T23" fmla="*/ 3 h 9"/>
                    <a:gd name="T24" fmla="*/ 25 w 101"/>
                    <a:gd name="T25" fmla="*/ 3 h 9"/>
                    <a:gd name="T26" fmla="*/ 27 w 101"/>
                    <a:gd name="T27" fmla="*/ 3 h 9"/>
                    <a:gd name="T28" fmla="*/ 29 w 101"/>
                    <a:gd name="T29" fmla="*/ 2 h 9"/>
                    <a:gd name="T30" fmla="*/ 31 w 101"/>
                    <a:gd name="T31" fmla="*/ 2 h 9"/>
                    <a:gd name="T32" fmla="*/ 32 w 101"/>
                    <a:gd name="T33" fmla="*/ 1 h 9"/>
                    <a:gd name="T34" fmla="*/ 31 w 101"/>
                    <a:gd name="T35" fmla="*/ 1 h 9"/>
                    <a:gd name="T36" fmla="*/ 30 w 101"/>
                    <a:gd name="T37" fmla="*/ 1 h 9"/>
                    <a:gd name="T38" fmla="*/ 28 w 101"/>
                    <a:gd name="T39" fmla="*/ 1 h 9"/>
                    <a:gd name="T40" fmla="*/ 27 w 101"/>
                    <a:gd name="T41" fmla="*/ 1 h 9"/>
                    <a:gd name="T42" fmla="*/ 25 w 101"/>
                    <a:gd name="T43" fmla="*/ 1 h 9"/>
                    <a:gd name="T44" fmla="*/ 23 w 101"/>
                    <a:gd name="T45" fmla="*/ 1 h 9"/>
                    <a:gd name="T46" fmla="*/ 20 w 101"/>
                    <a:gd name="T47" fmla="*/ 1 h 9"/>
                    <a:gd name="T48" fmla="*/ 18 w 101"/>
                    <a:gd name="T49" fmla="*/ 1 h 9"/>
                    <a:gd name="T50" fmla="*/ 16 w 101"/>
                    <a:gd name="T51" fmla="*/ 1 h 9"/>
                    <a:gd name="T52" fmla="*/ 14 w 101"/>
                    <a:gd name="T53" fmla="*/ 1 h 9"/>
                    <a:gd name="T54" fmla="*/ 11 w 101"/>
                    <a:gd name="T55" fmla="*/ 1 h 9"/>
                    <a:gd name="T56" fmla="*/ 9 w 101"/>
                    <a:gd name="T57" fmla="*/ 1 h 9"/>
                    <a:gd name="T58" fmla="*/ 7 w 101"/>
                    <a:gd name="T59" fmla="*/ 1 h 9"/>
                    <a:gd name="T60" fmla="*/ 5 w 101"/>
                    <a:gd name="T61" fmla="*/ 1 h 9"/>
                    <a:gd name="T62" fmla="*/ 3 w 101"/>
                    <a:gd name="T63" fmla="*/ 1 h 9"/>
                    <a:gd name="T64" fmla="*/ 1 w 101"/>
                    <a:gd name="T65" fmla="*/ 1 h 9"/>
                    <a:gd name="T66" fmla="*/ 1 w 101"/>
                    <a:gd name="T67" fmla="*/ 1 h 9"/>
                    <a:gd name="T68" fmla="*/ 1 w 101"/>
                    <a:gd name="T69" fmla="*/ 1 h 9"/>
                    <a:gd name="T70" fmla="*/ 0 w 101"/>
                    <a:gd name="T71" fmla="*/ 1 h 9"/>
                    <a:gd name="T72" fmla="*/ 0 w 101"/>
                    <a:gd name="T73" fmla="*/ 1 h 9"/>
                    <a:gd name="T74" fmla="*/ 0 w 101"/>
                    <a:gd name="T75" fmla="*/ 1 h 9"/>
                    <a:gd name="T76" fmla="*/ 0 w 101"/>
                    <a:gd name="T77" fmla="*/ 1 h 9"/>
                    <a:gd name="T78" fmla="*/ 0 w 101"/>
                    <a:gd name="T79" fmla="*/ 1 h 9"/>
                    <a:gd name="T80" fmla="*/ 1 w 101"/>
                    <a:gd name="T81" fmla="*/ 1 h 9"/>
                    <a:gd name="T82" fmla="*/ 1 w 101"/>
                    <a:gd name="T83" fmla="*/ 1 h 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1" h="9">
                      <a:moveTo>
                        <a:pt x="1" y="2"/>
                      </a:moveTo>
                      <a:lnTo>
                        <a:pt x="1" y="5"/>
                      </a:lnTo>
                      <a:lnTo>
                        <a:pt x="3" y="5"/>
                      </a:lnTo>
                      <a:lnTo>
                        <a:pt x="6" y="5"/>
                      </a:lnTo>
                      <a:lnTo>
                        <a:pt x="9" y="5"/>
                      </a:lnTo>
                      <a:lnTo>
                        <a:pt x="12" y="5"/>
                      </a:lnTo>
                      <a:lnTo>
                        <a:pt x="14" y="5"/>
                      </a:lnTo>
                      <a:lnTo>
                        <a:pt x="18" y="5"/>
                      </a:lnTo>
                      <a:lnTo>
                        <a:pt x="21" y="5"/>
                      </a:lnTo>
                      <a:lnTo>
                        <a:pt x="24" y="6"/>
                      </a:lnTo>
                      <a:lnTo>
                        <a:pt x="28" y="6"/>
                      </a:lnTo>
                      <a:lnTo>
                        <a:pt x="31" y="6"/>
                      </a:lnTo>
                      <a:lnTo>
                        <a:pt x="34" y="7"/>
                      </a:lnTo>
                      <a:lnTo>
                        <a:pt x="38" y="7"/>
                      </a:lnTo>
                      <a:lnTo>
                        <a:pt x="41" y="7"/>
                      </a:lnTo>
                      <a:lnTo>
                        <a:pt x="45" y="8"/>
                      </a:lnTo>
                      <a:lnTo>
                        <a:pt x="49" y="8"/>
                      </a:lnTo>
                      <a:lnTo>
                        <a:pt x="53" y="8"/>
                      </a:lnTo>
                      <a:lnTo>
                        <a:pt x="56" y="9"/>
                      </a:lnTo>
                      <a:lnTo>
                        <a:pt x="59" y="9"/>
                      </a:lnTo>
                      <a:lnTo>
                        <a:pt x="63" y="9"/>
                      </a:lnTo>
                      <a:lnTo>
                        <a:pt x="66" y="9"/>
                      </a:lnTo>
                      <a:lnTo>
                        <a:pt x="70" y="9"/>
                      </a:lnTo>
                      <a:lnTo>
                        <a:pt x="73" y="9"/>
                      </a:lnTo>
                      <a:lnTo>
                        <a:pt x="76" y="9"/>
                      </a:lnTo>
                      <a:lnTo>
                        <a:pt x="79" y="9"/>
                      </a:lnTo>
                      <a:lnTo>
                        <a:pt x="83" y="9"/>
                      </a:lnTo>
                      <a:lnTo>
                        <a:pt x="86" y="9"/>
                      </a:lnTo>
                      <a:lnTo>
                        <a:pt x="89" y="8"/>
                      </a:lnTo>
                      <a:lnTo>
                        <a:pt x="91" y="8"/>
                      </a:lnTo>
                      <a:lnTo>
                        <a:pt x="94" y="7"/>
                      </a:lnTo>
                      <a:lnTo>
                        <a:pt x="96" y="6"/>
                      </a:lnTo>
                      <a:lnTo>
                        <a:pt x="99" y="5"/>
                      </a:lnTo>
                      <a:lnTo>
                        <a:pt x="101" y="3"/>
                      </a:lnTo>
                      <a:lnTo>
                        <a:pt x="99" y="0"/>
                      </a:lnTo>
                      <a:lnTo>
                        <a:pt x="97" y="1"/>
                      </a:lnTo>
                      <a:lnTo>
                        <a:pt x="95" y="2"/>
                      </a:lnTo>
                      <a:lnTo>
                        <a:pt x="93" y="3"/>
                      </a:lnTo>
                      <a:lnTo>
                        <a:pt x="91" y="3"/>
                      </a:lnTo>
                      <a:lnTo>
                        <a:pt x="88" y="4"/>
                      </a:lnTo>
                      <a:lnTo>
                        <a:pt x="86" y="5"/>
                      </a:lnTo>
                      <a:lnTo>
                        <a:pt x="83" y="5"/>
                      </a:lnTo>
                      <a:lnTo>
                        <a:pt x="79" y="5"/>
                      </a:lnTo>
                      <a:lnTo>
                        <a:pt x="76" y="5"/>
                      </a:lnTo>
                      <a:lnTo>
                        <a:pt x="73" y="5"/>
                      </a:lnTo>
                      <a:lnTo>
                        <a:pt x="70" y="5"/>
                      </a:lnTo>
                      <a:lnTo>
                        <a:pt x="66" y="5"/>
                      </a:lnTo>
                      <a:lnTo>
                        <a:pt x="63" y="5"/>
                      </a:lnTo>
                      <a:lnTo>
                        <a:pt x="60" y="5"/>
                      </a:lnTo>
                      <a:lnTo>
                        <a:pt x="56" y="5"/>
                      </a:lnTo>
                      <a:lnTo>
                        <a:pt x="53" y="5"/>
                      </a:lnTo>
                      <a:lnTo>
                        <a:pt x="49" y="4"/>
                      </a:lnTo>
                      <a:lnTo>
                        <a:pt x="46" y="3"/>
                      </a:lnTo>
                      <a:lnTo>
                        <a:pt x="42" y="3"/>
                      </a:lnTo>
                      <a:lnTo>
                        <a:pt x="38" y="3"/>
                      </a:lnTo>
                      <a:lnTo>
                        <a:pt x="35" y="3"/>
                      </a:lnTo>
                      <a:lnTo>
                        <a:pt x="31" y="2"/>
                      </a:lnTo>
                      <a:lnTo>
                        <a:pt x="28" y="2"/>
                      </a:lnTo>
                      <a:lnTo>
                        <a:pt x="24" y="2"/>
                      </a:lnTo>
                      <a:lnTo>
                        <a:pt x="21" y="1"/>
                      </a:lnTo>
                      <a:lnTo>
                        <a:pt x="18" y="1"/>
                      </a:lnTo>
                      <a:lnTo>
                        <a:pt x="14" y="1"/>
                      </a:lnTo>
                      <a:lnTo>
                        <a:pt x="12" y="1"/>
                      </a:lnTo>
                      <a:lnTo>
                        <a:pt x="9" y="1"/>
                      </a:lnTo>
                      <a:lnTo>
                        <a:pt x="6" y="1"/>
                      </a:lnTo>
                      <a:lnTo>
                        <a:pt x="3" y="1"/>
                      </a:lnTo>
                      <a:lnTo>
                        <a:pt x="1" y="2"/>
                      </a:lnTo>
                      <a:lnTo>
                        <a:pt x="1" y="5"/>
                      </a:lnTo>
                      <a:lnTo>
                        <a:pt x="1" y="2"/>
                      </a:lnTo>
                      <a:lnTo>
                        <a:pt x="0" y="2"/>
                      </a:lnTo>
                      <a:lnTo>
                        <a:pt x="0" y="3"/>
                      </a:lnTo>
                      <a:lnTo>
                        <a:pt x="0" y="4"/>
                      </a:lnTo>
                      <a:lnTo>
                        <a:pt x="0" y="5"/>
                      </a:lnTo>
                      <a:lnTo>
                        <a:pt x="1" y="5"/>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 name="Freeform 867"/>
                <p:cNvSpPr>
                  <a:spLocks/>
                </p:cNvSpPr>
                <p:nvPr/>
              </p:nvSpPr>
              <p:spPr bwMode="auto">
                <a:xfrm>
                  <a:off x="565" y="2001"/>
                  <a:ext cx="40" cy="28"/>
                </a:xfrm>
                <a:custGeom>
                  <a:avLst/>
                  <a:gdLst>
                    <a:gd name="T0" fmla="*/ 18 w 59"/>
                    <a:gd name="T1" fmla="*/ 13 h 40"/>
                    <a:gd name="T2" fmla="*/ 18 w 59"/>
                    <a:gd name="T3" fmla="*/ 12 h 40"/>
                    <a:gd name="T4" fmla="*/ 18 w 59"/>
                    <a:gd name="T5" fmla="*/ 10 h 40"/>
                    <a:gd name="T6" fmla="*/ 18 w 59"/>
                    <a:gd name="T7" fmla="*/ 9 h 40"/>
                    <a:gd name="T8" fmla="*/ 18 w 59"/>
                    <a:gd name="T9" fmla="*/ 8 h 40"/>
                    <a:gd name="T10" fmla="*/ 17 w 59"/>
                    <a:gd name="T11" fmla="*/ 6 h 40"/>
                    <a:gd name="T12" fmla="*/ 16 w 59"/>
                    <a:gd name="T13" fmla="*/ 6 h 40"/>
                    <a:gd name="T14" fmla="*/ 15 w 59"/>
                    <a:gd name="T15" fmla="*/ 4 h 40"/>
                    <a:gd name="T16" fmla="*/ 14 w 59"/>
                    <a:gd name="T17" fmla="*/ 4 h 40"/>
                    <a:gd name="T18" fmla="*/ 12 w 59"/>
                    <a:gd name="T19" fmla="*/ 3 h 40"/>
                    <a:gd name="T20" fmla="*/ 11 w 59"/>
                    <a:gd name="T21" fmla="*/ 3 h 40"/>
                    <a:gd name="T22" fmla="*/ 9 w 59"/>
                    <a:gd name="T23" fmla="*/ 2 h 40"/>
                    <a:gd name="T24" fmla="*/ 8 w 59"/>
                    <a:gd name="T25" fmla="*/ 1 h 40"/>
                    <a:gd name="T26" fmla="*/ 6 w 59"/>
                    <a:gd name="T27" fmla="*/ 1 h 40"/>
                    <a:gd name="T28" fmla="*/ 4 w 59"/>
                    <a:gd name="T29" fmla="*/ 1 h 40"/>
                    <a:gd name="T30" fmla="*/ 2 w 59"/>
                    <a:gd name="T31" fmla="*/ 1 h 40"/>
                    <a:gd name="T32" fmla="*/ 0 w 59"/>
                    <a:gd name="T33" fmla="*/ 0 h 40"/>
                    <a:gd name="T34" fmla="*/ 1 w 59"/>
                    <a:gd name="T35" fmla="*/ 1 h 40"/>
                    <a:gd name="T36" fmla="*/ 3 w 59"/>
                    <a:gd name="T37" fmla="*/ 2 h 40"/>
                    <a:gd name="T38" fmla="*/ 5 w 59"/>
                    <a:gd name="T39" fmla="*/ 3 h 40"/>
                    <a:gd name="T40" fmla="*/ 6 w 59"/>
                    <a:gd name="T41" fmla="*/ 3 h 40"/>
                    <a:gd name="T42" fmla="*/ 8 w 59"/>
                    <a:gd name="T43" fmla="*/ 3 h 40"/>
                    <a:gd name="T44" fmla="*/ 10 w 59"/>
                    <a:gd name="T45" fmla="*/ 4 h 40"/>
                    <a:gd name="T46" fmla="*/ 12 w 59"/>
                    <a:gd name="T47" fmla="*/ 4 h 40"/>
                    <a:gd name="T48" fmla="*/ 13 w 59"/>
                    <a:gd name="T49" fmla="*/ 5 h 40"/>
                    <a:gd name="T50" fmla="*/ 14 w 59"/>
                    <a:gd name="T51" fmla="*/ 6 h 40"/>
                    <a:gd name="T52" fmla="*/ 15 w 59"/>
                    <a:gd name="T53" fmla="*/ 6 h 40"/>
                    <a:gd name="T54" fmla="*/ 16 w 59"/>
                    <a:gd name="T55" fmla="*/ 7 h 40"/>
                    <a:gd name="T56" fmla="*/ 16 w 59"/>
                    <a:gd name="T57" fmla="*/ 8 h 40"/>
                    <a:gd name="T58" fmla="*/ 17 w 59"/>
                    <a:gd name="T59" fmla="*/ 9 h 40"/>
                    <a:gd name="T60" fmla="*/ 17 w 59"/>
                    <a:gd name="T61" fmla="*/ 10 h 40"/>
                    <a:gd name="T62" fmla="*/ 18 w 59"/>
                    <a:gd name="T63" fmla="*/ 11 h 40"/>
                    <a:gd name="T64" fmla="*/ 17 w 59"/>
                    <a:gd name="T65" fmla="*/ 13 h 40"/>
                    <a:gd name="T66" fmla="*/ 18 w 59"/>
                    <a:gd name="T67" fmla="*/ 13 h 40"/>
                    <a:gd name="T68" fmla="*/ 17 w 59"/>
                    <a:gd name="T69" fmla="*/ 13 h 40"/>
                    <a:gd name="T70" fmla="*/ 17 w 59"/>
                    <a:gd name="T71" fmla="*/ 13 h 40"/>
                    <a:gd name="T72" fmla="*/ 17 w 59"/>
                    <a:gd name="T73" fmla="*/ 13 h 40"/>
                    <a:gd name="T74" fmla="*/ 18 w 59"/>
                    <a:gd name="T75" fmla="*/ 13 h 40"/>
                    <a:gd name="T76" fmla="*/ 18 w 59"/>
                    <a:gd name="T77" fmla="*/ 14 h 40"/>
                    <a:gd name="T78" fmla="*/ 18 w 59"/>
                    <a:gd name="T79" fmla="*/ 13 h 40"/>
                    <a:gd name="T80" fmla="*/ 18 w 59"/>
                    <a:gd name="T81" fmla="*/ 13 h 40"/>
                    <a:gd name="T82" fmla="*/ 18 w 59"/>
                    <a:gd name="T83" fmla="*/ 13 h 40"/>
                    <a:gd name="T84" fmla="*/ 17 w 59"/>
                    <a:gd name="T85" fmla="*/ 13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9" h="40">
                      <a:moveTo>
                        <a:pt x="55" y="39"/>
                      </a:moveTo>
                      <a:lnTo>
                        <a:pt x="58" y="38"/>
                      </a:lnTo>
                      <a:lnTo>
                        <a:pt x="58" y="36"/>
                      </a:lnTo>
                      <a:lnTo>
                        <a:pt x="58" y="34"/>
                      </a:lnTo>
                      <a:lnTo>
                        <a:pt x="59" y="32"/>
                      </a:lnTo>
                      <a:lnTo>
                        <a:pt x="58" y="29"/>
                      </a:lnTo>
                      <a:lnTo>
                        <a:pt x="58" y="27"/>
                      </a:lnTo>
                      <a:lnTo>
                        <a:pt x="58" y="25"/>
                      </a:lnTo>
                      <a:lnTo>
                        <a:pt x="57" y="23"/>
                      </a:lnTo>
                      <a:lnTo>
                        <a:pt x="56" y="21"/>
                      </a:lnTo>
                      <a:lnTo>
                        <a:pt x="55" y="20"/>
                      </a:lnTo>
                      <a:lnTo>
                        <a:pt x="54" y="18"/>
                      </a:lnTo>
                      <a:lnTo>
                        <a:pt x="53" y="17"/>
                      </a:lnTo>
                      <a:lnTo>
                        <a:pt x="51" y="16"/>
                      </a:lnTo>
                      <a:lnTo>
                        <a:pt x="50" y="14"/>
                      </a:lnTo>
                      <a:lnTo>
                        <a:pt x="48" y="13"/>
                      </a:lnTo>
                      <a:lnTo>
                        <a:pt x="46" y="12"/>
                      </a:lnTo>
                      <a:lnTo>
                        <a:pt x="44" y="11"/>
                      </a:lnTo>
                      <a:lnTo>
                        <a:pt x="42" y="10"/>
                      </a:lnTo>
                      <a:lnTo>
                        <a:pt x="40" y="9"/>
                      </a:lnTo>
                      <a:lnTo>
                        <a:pt x="38" y="8"/>
                      </a:lnTo>
                      <a:lnTo>
                        <a:pt x="36" y="8"/>
                      </a:lnTo>
                      <a:lnTo>
                        <a:pt x="33" y="7"/>
                      </a:lnTo>
                      <a:lnTo>
                        <a:pt x="30" y="6"/>
                      </a:lnTo>
                      <a:lnTo>
                        <a:pt x="28" y="5"/>
                      </a:lnTo>
                      <a:lnTo>
                        <a:pt x="25" y="4"/>
                      </a:lnTo>
                      <a:lnTo>
                        <a:pt x="22" y="4"/>
                      </a:lnTo>
                      <a:lnTo>
                        <a:pt x="19" y="3"/>
                      </a:lnTo>
                      <a:lnTo>
                        <a:pt x="16" y="3"/>
                      </a:lnTo>
                      <a:lnTo>
                        <a:pt x="13" y="2"/>
                      </a:lnTo>
                      <a:lnTo>
                        <a:pt x="10" y="1"/>
                      </a:lnTo>
                      <a:lnTo>
                        <a:pt x="7" y="1"/>
                      </a:lnTo>
                      <a:lnTo>
                        <a:pt x="4" y="0"/>
                      </a:lnTo>
                      <a:lnTo>
                        <a:pt x="0" y="0"/>
                      </a:lnTo>
                      <a:lnTo>
                        <a:pt x="0" y="4"/>
                      </a:lnTo>
                      <a:lnTo>
                        <a:pt x="3" y="4"/>
                      </a:lnTo>
                      <a:lnTo>
                        <a:pt x="6" y="5"/>
                      </a:lnTo>
                      <a:lnTo>
                        <a:pt x="10" y="6"/>
                      </a:lnTo>
                      <a:lnTo>
                        <a:pt x="13" y="6"/>
                      </a:lnTo>
                      <a:lnTo>
                        <a:pt x="16" y="7"/>
                      </a:lnTo>
                      <a:lnTo>
                        <a:pt x="18" y="7"/>
                      </a:lnTo>
                      <a:lnTo>
                        <a:pt x="21" y="8"/>
                      </a:lnTo>
                      <a:lnTo>
                        <a:pt x="24" y="8"/>
                      </a:lnTo>
                      <a:lnTo>
                        <a:pt x="27" y="9"/>
                      </a:lnTo>
                      <a:lnTo>
                        <a:pt x="30" y="10"/>
                      </a:lnTo>
                      <a:lnTo>
                        <a:pt x="32" y="10"/>
                      </a:lnTo>
                      <a:lnTo>
                        <a:pt x="34" y="12"/>
                      </a:lnTo>
                      <a:lnTo>
                        <a:pt x="37" y="12"/>
                      </a:lnTo>
                      <a:lnTo>
                        <a:pt x="39" y="13"/>
                      </a:lnTo>
                      <a:lnTo>
                        <a:pt x="41" y="14"/>
                      </a:lnTo>
                      <a:lnTo>
                        <a:pt x="43" y="15"/>
                      </a:lnTo>
                      <a:lnTo>
                        <a:pt x="45" y="16"/>
                      </a:lnTo>
                      <a:lnTo>
                        <a:pt x="47" y="17"/>
                      </a:lnTo>
                      <a:lnTo>
                        <a:pt x="48" y="18"/>
                      </a:lnTo>
                      <a:lnTo>
                        <a:pt x="50" y="19"/>
                      </a:lnTo>
                      <a:lnTo>
                        <a:pt x="51" y="20"/>
                      </a:lnTo>
                      <a:lnTo>
                        <a:pt x="52" y="21"/>
                      </a:lnTo>
                      <a:lnTo>
                        <a:pt x="53" y="22"/>
                      </a:lnTo>
                      <a:lnTo>
                        <a:pt x="54" y="24"/>
                      </a:lnTo>
                      <a:lnTo>
                        <a:pt x="54" y="25"/>
                      </a:lnTo>
                      <a:lnTo>
                        <a:pt x="55" y="27"/>
                      </a:lnTo>
                      <a:lnTo>
                        <a:pt x="55" y="28"/>
                      </a:lnTo>
                      <a:lnTo>
                        <a:pt x="56" y="30"/>
                      </a:lnTo>
                      <a:lnTo>
                        <a:pt x="56" y="32"/>
                      </a:lnTo>
                      <a:lnTo>
                        <a:pt x="55" y="33"/>
                      </a:lnTo>
                      <a:lnTo>
                        <a:pt x="55" y="35"/>
                      </a:lnTo>
                      <a:lnTo>
                        <a:pt x="55" y="37"/>
                      </a:lnTo>
                      <a:lnTo>
                        <a:pt x="57" y="36"/>
                      </a:lnTo>
                      <a:lnTo>
                        <a:pt x="55" y="37"/>
                      </a:lnTo>
                      <a:lnTo>
                        <a:pt x="54" y="38"/>
                      </a:lnTo>
                      <a:lnTo>
                        <a:pt x="55" y="38"/>
                      </a:lnTo>
                      <a:lnTo>
                        <a:pt x="55" y="39"/>
                      </a:lnTo>
                      <a:lnTo>
                        <a:pt x="56" y="39"/>
                      </a:lnTo>
                      <a:lnTo>
                        <a:pt x="56" y="40"/>
                      </a:lnTo>
                      <a:lnTo>
                        <a:pt x="56" y="39"/>
                      </a:lnTo>
                      <a:lnTo>
                        <a:pt x="57" y="39"/>
                      </a:lnTo>
                      <a:lnTo>
                        <a:pt x="58" y="39"/>
                      </a:lnTo>
                      <a:lnTo>
                        <a:pt x="58" y="38"/>
                      </a:lnTo>
                      <a:lnTo>
                        <a:pt x="55"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 name="Freeform 868"/>
                <p:cNvSpPr>
                  <a:spLocks/>
                </p:cNvSpPr>
                <p:nvPr/>
              </p:nvSpPr>
              <p:spPr bwMode="auto">
                <a:xfrm>
                  <a:off x="564" y="2019"/>
                  <a:ext cx="41" cy="28"/>
                </a:xfrm>
                <a:custGeom>
                  <a:avLst/>
                  <a:gdLst>
                    <a:gd name="T0" fmla="*/ 1 w 59"/>
                    <a:gd name="T1" fmla="*/ 15 h 38"/>
                    <a:gd name="T2" fmla="*/ 1 w 59"/>
                    <a:gd name="T3" fmla="*/ 13 h 38"/>
                    <a:gd name="T4" fmla="*/ 3 w 59"/>
                    <a:gd name="T5" fmla="*/ 13 h 38"/>
                    <a:gd name="T6" fmla="*/ 4 w 59"/>
                    <a:gd name="T7" fmla="*/ 11 h 38"/>
                    <a:gd name="T8" fmla="*/ 5 w 59"/>
                    <a:gd name="T9" fmla="*/ 10 h 38"/>
                    <a:gd name="T10" fmla="*/ 6 w 59"/>
                    <a:gd name="T11" fmla="*/ 7 h 38"/>
                    <a:gd name="T12" fmla="*/ 7 w 59"/>
                    <a:gd name="T13" fmla="*/ 7 h 38"/>
                    <a:gd name="T14" fmla="*/ 8 w 59"/>
                    <a:gd name="T15" fmla="*/ 5 h 38"/>
                    <a:gd name="T16" fmla="*/ 9 w 59"/>
                    <a:gd name="T17" fmla="*/ 4 h 38"/>
                    <a:gd name="T18" fmla="*/ 10 w 59"/>
                    <a:gd name="T19" fmla="*/ 3 h 38"/>
                    <a:gd name="T20" fmla="*/ 12 w 59"/>
                    <a:gd name="T21" fmla="*/ 2 h 38"/>
                    <a:gd name="T22" fmla="*/ 13 w 59"/>
                    <a:gd name="T23" fmla="*/ 1 h 38"/>
                    <a:gd name="T24" fmla="*/ 13 w 59"/>
                    <a:gd name="T25" fmla="*/ 1 h 38"/>
                    <a:gd name="T26" fmla="*/ 15 w 59"/>
                    <a:gd name="T27" fmla="*/ 1 h 38"/>
                    <a:gd name="T28" fmla="*/ 17 w 59"/>
                    <a:gd name="T29" fmla="*/ 2 h 38"/>
                    <a:gd name="T30" fmla="*/ 18 w 59"/>
                    <a:gd name="T31" fmla="*/ 3 h 38"/>
                    <a:gd name="T32" fmla="*/ 19 w 59"/>
                    <a:gd name="T33" fmla="*/ 5 h 38"/>
                    <a:gd name="T34" fmla="*/ 19 w 59"/>
                    <a:gd name="T35" fmla="*/ 3 h 38"/>
                    <a:gd name="T36" fmla="*/ 17 w 59"/>
                    <a:gd name="T37" fmla="*/ 1 h 38"/>
                    <a:gd name="T38" fmla="*/ 16 w 59"/>
                    <a:gd name="T39" fmla="*/ 1 h 38"/>
                    <a:gd name="T40" fmla="*/ 15 w 59"/>
                    <a:gd name="T41" fmla="*/ 0 h 38"/>
                    <a:gd name="T42" fmla="*/ 13 w 59"/>
                    <a:gd name="T43" fmla="*/ 0 h 38"/>
                    <a:gd name="T44" fmla="*/ 12 w 59"/>
                    <a:gd name="T45" fmla="*/ 0 h 38"/>
                    <a:gd name="T46" fmla="*/ 10 w 59"/>
                    <a:gd name="T47" fmla="*/ 1 h 38"/>
                    <a:gd name="T48" fmla="*/ 9 w 59"/>
                    <a:gd name="T49" fmla="*/ 2 h 38"/>
                    <a:gd name="T50" fmla="*/ 8 w 59"/>
                    <a:gd name="T51" fmla="*/ 3 h 38"/>
                    <a:gd name="T52" fmla="*/ 7 w 59"/>
                    <a:gd name="T53" fmla="*/ 4 h 38"/>
                    <a:gd name="T54" fmla="*/ 6 w 59"/>
                    <a:gd name="T55" fmla="*/ 6 h 38"/>
                    <a:gd name="T56" fmla="*/ 5 w 59"/>
                    <a:gd name="T57" fmla="*/ 7 h 38"/>
                    <a:gd name="T58" fmla="*/ 4 w 59"/>
                    <a:gd name="T59" fmla="*/ 9 h 38"/>
                    <a:gd name="T60" fmla="*/ 3 w 59"/>
                    <a:gd name="T61" fmla="*/ 10 h 38"/>
                    <a:gd name="T62" fmla="*/ 1 w 59"/>
                    <a:gd name="T63" fmla="*/ 12 h 38"/>
                    <a:gd name="T64" fmla="*/ 1 w 59"/>
                    <a:gd name="T65" fmla="*/ 13 h 38"/>
                    <a:gd name="T66" fmla="*/ 1 w 59"/>
                    <a:gd name="T67" fmla="*/ 13 h 38"/>
                    <a:gd name="T68" fmla="*/ 0 w 59"/>
                    <a:gd name="T69" fmla="*/ 13 h 38"/>
                    <a:gd name="T70" fmla="*/ 0 w 59"/>
                    <a:gd name="T71" fmla="*/ 14 h 38"/>
                    <a:gd name="T72" fmla="*/ 0 w 59"/>
                    <a:gd name="T73" fmla="*/ 15 h 38"/>
                    <a:gd name="T74" fmla="*/ 0 w 59"/>
                    <a:gd name="T75" fmla="*/ 15 h 38"/>
                    <a:gd name="T76" fmla="*/ 0 w 59"/>
                    <a:gd name="T77" fmla="*/ 15 h 38"/>
                    <a:gd name="T78" fmla="*/ 1 w 59"/>
                    <a:gd name="T79" fmla="*/ 15 h 38"/>
                    <a:gd name="T80" fmla="*/ 1 w 59"/>
                    <a:gd name="T81" fmla="*/ 15 h 38"/>
                    <a:gd name="T82" fmla="*/ 1 w 59"/>
                    <a:gd name="T83" fmla="*/ 15 h 38"/>
                    <a:gd name="T84" fmla="*/ 1 w 59"/>
                    <a:gd name="T85" fmla="*/ 15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9" h="38">
                      <a:moveTo>
                        <a:pt x="2" y="37"/>
                      </a:moveTo>
                      <a:lnTo>
                        <a:pt x="2" y="37"/>
                      </a:lnTo>
                      <a:lnTo>
                        <a:pt x="4" y="36"/>
                      </a:lnTo>
                      <a:lnTo>
                        <a:pt x="5" y="34"/>
                      </a:lnTo>
                      <a:lnTo>
                        <a:pt x="7" y="32"/>
                      </a:lnTo>
                      <a:lnTo>
                        <a:pt x="9" y="31"/>
                      </a:lnTo>
                      <a:lnTo>
                        <a:pt x="10" y="29"/>
                      </a:lnTo>
                      <a:lnTo>
                        <a:pt x="12" y="27"/>
                      </a:lnTo>
                      <a:lnTo>
                        <a:pt x="14" y="25"/>
                      </a:lnTo>
                      <a:lnTo>
                        <a:pt x="15" y="23"/>
                      </a:lnTo>
                      <a:lnTo>
                        <a:pt x="17" y="21"/>
                      </a:lnTo>
                      <a:lnTo>
                        <a:pt x="19" y="19"/>
                      </a:lnTo>
                      <a:lnTo>
                        <a:pt x="20" y="18"/>
                      </a:lnTo>
                      <a:lnTo>
                        <a:pt x="21" y="16"/>
                      </a:lnTo>
                      <a:lnTo>
                        <a:pt x="23" y="14"/>
                      </a:lnTo>
                      <a:lnTo>
                        <a:pt x="25" y="13"/>
                      </a:lnTo>
                      <a:lnTo>
                        <a:pt x="26" y="11"/>
                      </a:lnTo>
                      <a:lnTo>
                        <a:pt x="28" y="10"/>
                      </a:lnTo>
                      <a:lnTo>
                        <a:pt x="30" y="8"/>
                      </a:lnTo>
                      <a:lnTo>
                        <a:pt x="31" y="7"/>
                      </a:lnTo>
                      <a:lnTo>
                        <a:pt x="33" y="6"/>
                      </a:lnTo>
                      <a:lnTo>
                        <a:pt x="34" y="5"/>
                      </a:lnTo>
                      <a:lnTo>
                        <a:pt x="36" y="5"/>
                      </a:lnTo>
                      <a:lnTo>
                        <a:pt x="38" y="4"/>
                      </a:lnTo>
                      <a:lnTo>
                        <a:pt x="40" y="3"/>
                      </a:lnTo>
                      <a:lnTo>
                        <a:pt x="41" y="3"/>
                      </a:lnTo>
                      <a:lnTo>
                        <a:pt x="43" y="3"/>
                      </a:lnTo>
                      <a:lnTo>
                        <a:pt x="45" y="4"/>
                      </a:lnTo>
                      <a:lnTo>
                        <a:pt x="47" y="5"/>
                      </a:lnTo>
                      <a:lnTo>
                        <a:pt x="49" y="6"/>
                      </a:lnTo>
                      <a:lnTo>
                        <a:pt x="50" y="7"/>
                      </a:lnTo>
                      <a:lnTo>
                        <a:pt x="53" y="8"/>
                      </a:lnTo>
                      <a:lnTo>
                        <a:pt x="55" y="10"/>
                      </a:lnTo>
                      <a:lnTo>
                        <a:pt x="57" y="12"/>
                      </a:lnTo>
                      <a:lnTo>
                        <a:pt x="59" y="9"/>
                      </a:lnTo>
                      <a:lnTo>
                        <a:pt x="57" y="7"/>
                      </a:lnTo>
                      <a:lnTo>
                        <a:pt x="54" y="5"/>
                      </a:lnTo>
                      <a:lnTo>
                        <a:pt x="52" y="3"/>
                      </a:lnTo>
                      <a:lnTo>
                        <a:pt x="50" y="1"/>
                      </a:lnTo>
                      <a:lnTo>
                        <a:pt x="48" y="1"/>
                      </a:lnTo>
                      <a:lnTo>
                        <a:pt x="45" y="0"/>
                      </a:lnTo>
                      <a:lnTo>
                        <a:pt x="44" y="0"/>
                      </a:lnTo>
                      <a:lnTo>
                        <a:pt x="41" y="0"/>
                      </a:lnTo>
                      <a:lnTo>
                        <a:pt x="39" y="0"/>
                      </a:lnTo>
                      <a:lnTo>
                        <a:pt x="37" y="0"/>
                      </a:lnTo>
                      <a:lnTo>
                        <a:pt x="35" y="0"/>
                      </a:lnTo>
                      <a:lnTo>
                        <a:pt x="34" y="1"/>
                      </a:lnTo>
                      <a:lnTo>
                        <a:pt x="32" y="3"/>
                      </a:lnTo>
                      <a:lnTo>
                        <a:pt x="30" y="3"/>
                      </a:lnTo>
                      <a:lnTo>
                        <a:pt x="28" y="5"/>
                      </a:lnTo>
                      <a:lnTo>
                        <a:pt x="26" y="6"/>
                      </a:lnTo>
                      <a:lnTo>
                        <a:pt x="25" y="8"/>
                      </a:lnTo>
                      <a:lnTo>
                        <a:pt x="22" y="9"/>
                      </a:lnTo>
                      <a:lnTo>
                        <a:pt x="21" y="11"/>
                      </a:lnTo>
                      <a:lnTo>
                        <a:pt x="20" y="13"/>
                      </a:lnTo>
                      <a:lnTo>
                        <a:pt x="18" y="15"/>
                      </a:lnTo>
                      <a:lnTo>
                        <a:pt x="16" y="17"/>
                      </a:lnTo>
                      <a:lnTo>
                        <a:pt x="15" y="18"/>
                      </a:lnTo>
                      <a:lnTo>
                        <a:pt x="13" y="20"/>
                      </a:lnTo>
                      <a:lnTo>
                        <a:pt x="12" y="22"/>
                      </a:lnTo>
                      <a:lnTo>
                        <a:pt x="10" y="24"/>
                      </a:lnTo>
                      <a:lnTo>
                        <a:pt x="8" y="26"/>
                      </a:lnTo>
                      <a:lnTo>
                        <a:pt x="7" y="27"/>
                      </a:lnTo>
                      <a:lnTo>
                        <a:pt x="5" y="30"/>
                      </a:lnTo>
                      <a:lnTo>
                        <a:pt x="3" y="31"/>
                      </a:lnTo>
                      <a:lnTo>
                        <a:pt x="2" y="32"/>
                      </a:lnTo>
                      <a:lnTo>
                        <a:pt x="1" y="34"/>
                      </a:lnTo>
                      <a:lnTo>
                        <a:pt x="2" y="33"/>
                      </a:lnTo>
                      <a:lnTo>
                        <a:pt x="1" y="34"/>
                      </a:lnTo>
                      <a:lnTo>
                        <a:pt x="0" y="34"/>
                      </a:lnTo>
                      <a:lnTo>
                        <a:pt x="0" y="35"/>
                      </a:lnTo>
                      <a:lnTo>
                        <a:pt x="0" y="36"/>
                      </a:lnTo>
                      <a:lnTo>
                        <a:pt x="0" y="37"/>
                      </a:lnTo>
                      <a:lnTo>
                        <a:pt x="1" y="37"/>
                      </a:lnTo>
                      <a:lnTo>
                        <a:pt x="2" y="38"/>
                      </a:lnTo>
                      <a:lnTo>
                        <a:pt x="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 name="Freeform 869"/>
                <p:cNvSpPr>
                  <a:spLocks/>
                </p:cNvSpPr>
                <p:nvPr/>
              </p:nvSpPr>
              <p:spPr bwMode="auto">
                <a:xfrm>
                  <a:off x="518" y="2018"/>
                  <a:ext cx="47" cy="28"/>
                </a:xfrm>
                <a:custGeom>
                  <a:avLst/>
                  <a:gdLst>
                    <a:gd name="T0" fmla="*/ 2 w 67"/>
                    <a:gd name="T1" fmla="*/ 3 h 40"/>
                    <a:gd name="T2" fmla="*/ 4 w 67"/>
                    <a:gd name="T3" fmla="*/ 4 h 40"/>
                    <a:gd name="T4" fmla="*/ 6 w 67"/>
                    <a:gd name="T5" fmla="*/ 6 h 40"/>
                    <a:gd name="T6" fmla="*/ 8 w 67"/>
                    <a:gd name="T7" fmla="*/ 7 h 40"/>
                    <a:gd name="T8" fmla="*/ 9 w 67"/>
                    <a:gd name="T9" fmla="*/ 8 h 40"/>
                    <a:gd name="T10" fmla="*/ 9 w 67"/>
                    <a:gd name="T11" fmla="*/ 9 h 40"/>
                    <a:gd name="T12" fmla="*/ 11 w 67"/>
                    <a:gd name="T13" fmla="*/ 10 h 40"/>
                    <a:gd name="T14" fmla="*/ 11 w 67"/>
                    <a:gd name="T15" fmla="*/ 11 h 40"/>
                    <a:gd name="T16" fmla="*/ 11 w 67"/>
                    <a:gd name="T17" fmla="*/ 12 h 40"/>
                    <a:gd name="T18" fmla="*/ 13 w 67"/>
                    <a:gd name="T19" fmla="*/ 13 h 40"/>
                    <a:gd name="T20" fmla="*/ 13 w 67"/>
                    <a:gd name="T21" fmla="*/ 13 h 40"/>
                    <a:gd name="T22" fmla="*/ 14 w 67"/>
                    <a:gd name="T23" fmla="*/ 13 h 40"/>
                    <a:gd name="T24" fmla="*/ 15 w 67"/>
                    <a:gd name="T25" fmla="*/ 13 h 40"/>
                    <a:gd name="T26" fmla="*/ 18 w 67"/>
                    <a:gd name="T27" fmla="*/ 14 h 40"/>
                    <a:gd name="T28" fmla="*/ 19 w 67"/>
                    <a:gd name="T29" fmla="*/ 14 h 40"/>
                    <a:gd name="T30" fmla="*/ 21 w 67"/>
                    <a:gd name="T31" fmla="*/ 14 h 40"/>
                    <a:gd name="T32" fmla="*/ 23 w 67"/>
                    <a:gd name="T33" fmla="*/ 13 h 40"/>
                    <a:gd name="T34" fmla="*/ 20 w 67"/>
                    <a:gd name="T35" fmla="*/ 13 h 40"/>
                    <a:gd name="T36" fmla="*/ 18 w 67"/>
                    <a:gd name="T37" fmla="*/ 13 h 40"/>
                    <a:gd name="T38" fmla="*/ 17 w 67"/>
                    <a:gd name="T39" fmla="*/ 13 h 40"/>
                    <a:gd name="T40" fmla="*/ 15 w 67"/>
                    <a:gd name="T41" fmla="*/ 13 h 40"/>
                    <a:gd name="T42" fmla="*/ 14 w 67"/>
                    <a:gd name="T43" fmla="*/ 12 h 40"/>
                    <a:gd name="T44" fmla="*/ 13 w 67"/>
                    <a:gd name="T45" fmla="*/ 11 h 40"/>
                    <a:gd name="T46" fmla="*/ 13 w 67"/>
                    <a:gd name="T47" fmla="*/ 11 h 40"/>
                    <a:gd name="T48" fmla="*/ 13 w 67"/>
                    <a:gd name="T49" fmla="*/ 11 h 40"/>
                    <a:gd name="T50" fmla="*/ 11 w 67"/>
                    <a:gd name="T51" fmla="*/ 9 h 40"/>
                    <a:gd name="T52" fmla="*/ 11 w 67"/>
                    <a:gd name="T53" fmla="*/ 9 h 40"/>
                    <a:gd name="T54" fmla="*/ 10 w 67"/>
                    <a:gd name="T55" fmla="*/ 8 h 40"/>
                    <a:gd name="T56" fmla="*/ 9 w 67"/>
                    <a:gd name="T57" fmla="*/ 6 h 40"/>
                    <a:gd name="T58" fmla="*/ 8 w 67"/>
                    <a:gd name="T59" fmla="*/ 6 h 40"/>
                    <a:gd name="T60" fmla="*/ 6 w 67"/>
                    <a:gd name="T61" fmla="*/ 4 h 40"/>
                    <a:gd name="T62" fmla="*/ 4 w 67"/>
                    <a:gd name="T63" fmla="*/ 2 h 40"/>
                    <a:gd name="T64" fmla="*/ 1 w 67"/>
                    <a:gd name="T65" fmla="*/ 1 h 40"/>
                    <a:gd name="T66" fmla="*/ 1 w 67"/>
                    <a:gd name="T67" fmla="*/ 1 h 40"/>
                    <a:gd name="T68" fmla="*/ 1 w 67"/>
                    <a:gd name="T69" fmla="*/ 0 h 40"/>
                    <a:gd name="T70" fmla="*/ 1 w 67"/>
                    <a:gd name="T71" fmla="*/ 1 h 40"/>
                    <a:gd name="T72" fmla="*/ 0 w 67"/>
                    <a:gd name="T73" fmla="*/ 1 h 40"/>
                    <a:gd name="T74" fmla="*/ 0 w 67"/>
                    <a:gd name="T75" fmla="*/ 1 h 40"/>
                    <a:gd name="T76" fmla="*/ 0 w 67"/>
                    <a:gd name="T77" fmla="*/ 1 h 40"/>
                    <a:gd name="T78" fmla="*/ 0 w 67"/>
                    <a:gd name="T79" fmla="*/ 1 h 40"/>
                    <a:gd name="T80" fmla="*/ 0 w 67"/>
                    <a:gd name="T81" fmla="*/ 1 h 40"/>
                    <a:gd name="T82" fmla="*/ 1 w 67"/>
                    <a:gd name="T83" fmla="*/ 1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7" h="40">
                      <a:moveTo>
                        <a:pt x="1" y="4"/>
                      </a:moveTo>
                      <a:lnTo>
                        <a:pt x="5" y="7"/>
                      </a:lnTo>
                      <a:lnTo>
                        <a:pt x="8" y="9"/>
                      </a:lnTo>
                      <a:lnTo>
                        <a:pt x="12" y="12"/>
                      </a:lnTo>
                      <a:lnTo>
                        <a:pt x="14" y="14"/>
                      </a:lnTo>
                      <a:lnTo>
                        <a:pt x="17" y="16"/>
                      </a:lnTo>
                      <a:lnTo>
                        <a:pt x="19" y="18"/>
                      </a:lnTo>
                      <a:lnTo>
                        <a:pt x="21" y="20"/>
                      </a:lnTo>
                      <a:lnTo>
                        <a:pt x="23" y="22"/>
                      </a:lnTo>
                      <a:lnTo>
                        <a:pt x="25" y="23"/>
                      </a:lnTo>
                      <a:lnTo>
                        <a:pt x="26" y="25"/>
                      </a:lnTo>
                      <a:lnTo>
                        <a:pt x="27" y="26"/>
                      </a:lnTo>
                      <a:lnTo>
                        <a:pt x="28" y="28"/>
                      </a:lnTo>
                      <a:lnTo>
                        <a:pt x="30" y="29"/>
                      </a:lnTo>
                      <a:lnTo>
                        <a:pt x="31" y="30"/>
                      </a:lnTo>
                      <a:lnTo>
                        <a:pt x="32" y="32"/>
                      </a:lnTo>
                      <a:lnTo>
                        <a:pt x="33" y="33"/>
                      </a:lnTo>
                      <a:lnTo>
                        <a:pt x="33" y="34"/>
                      </a:lnTo>
                      <a:lnTo>
                        <a:pt x="35" y="34"/>
                      </a:lnTo>
                      <a:lnTo>
                        <a:pt x="36" y="36"/>
                      </a:lnTo>
                      <a:lnTo>
                        <a:pt x="37" y="37"/>
                      </a:lnTo>
                      <a:lnTo>
                        <a:pt x="38" y="37"/>
                      </a:lnTo>
                      <a:lnTo>
                        <a:pt x="40" y="38"/>
                      </a:lnTo>
                      <a:lnTo>
                        <a:pt x="42" y="38"/>
                      </a:lnTo>
                      <a:lnTo>
                        <a:pt x="43" y="38"/>
                      </a:lnTo>
                      <a:lnTo>
                        <a:pt x="45" y="39"/>
                      </a:lnTo>
                      <a:lnTo>
                        <a:pt x="47" y="39"/>
                      </a:lnTo>
                      <a:lnTo>
                        <a:pt x="50" y="40"/>
                      </a:lnTo>
                      <a:lnTo>
                        <a:pt x="52" y="40"/>
                      </a:lnTo>
                      <a:lnTo>
                        <a:pt x="55" y="40"/>
                      </a:lnTo>
                      <a:lnTo>
                        <a:pt x="59" y="40"/>
                      </a:lnTo>
                      <a:lnTo>
                        <a:pt x="62" y="40"/>
                      </a:lnTo>
                      <a:lnTo>
                        <a:pt x="67" y="40"/>
                      </a:lnTo>
                      <a:lnTo>
                        <a:pt x="67" y="36"/>
                      </a:lnTo>
                      <a:lnTo>
                        <a:pt x="62" y="36"/>
                      </a:lnTo>
                      <a:lnTo>
                        <a:pt x="59" y="36"/>
                      </a:lnTo>
                      <a:lnTo>
                        <a:pt x="56" y="36"/>
                      </a:lnTo>
                      <a:lnTo>
                        <a:pt x="52" y="36"/>
                      </a:lnTo>
                      <a:lnTo>
                        <a:pt x="50" y="36"/>
                      </a:lnTo>
                      <a:lnTo>
                        <a:pt x="48" y="35"/>
                      </a:lnTo>
                      <a:lnTo>
                        <a:pt x="46" y="35"/>
                      </a:lnTo>
                      <a:lnTo>
                        <a:pt x="44" y="35"/>
                      </a:lnTo>
                      <a:lnTo>
                        <a:pt x="42" y="34"/>
                      </a:lnTo>
                      <a:lnTo>
                        <a:pt x="41" y="34"/>
                      </a:lnTo>
                      <a:lnTo>
                        <a:pt x="40" y="33"/>
                      </a:lnTo>
                      <a:lnTo>
                        <a:pt x="38" y="33"/>
                      </a:lnTo>
                      <a:lnTo>
                        <a:pt x="37" y="32"/>
                      </a:lnTo>
                      <a:lnTo>
                        <a:pt x="36" y="31"/>
                      </a:lnTo>
                      <a:lnTo>
                        <a:pt x="36" y="30"/>
                      </a:lnTo>
                      <a:lnTo>
                        <a:pt x="35" y="30"/>
                      </a:lnTo>
                      <a:lnTo>
                        <a:pt x="33" y="28"/>
                      </a:lnTo>
                      <a:lnTo>
                        <a:pt x="33" y="27"/>
                      </a:lnTo>
                      <a:lnTo>
                        <a:pt x="32" y="26"/>
                      </a:lnTo>
                      <a:lnTo>
                        <a:pt x="31" y="25"/>
                      </a:lnTo>
                      <a:lnTo>
                        <a:pt x="30" y="23"/>
                      </a:lnTo>
                      <a:lnTo>
                        <a:pt x="28" y="22"/>
                      </a:lnTo>
                      <a:lnTo>
                        <a:pt x="27" y="20"/>
                      </a:lnTo>
                      <a:lnTo>
                        <a:pt x="25" y="18"/>
                      </a:lnTo>
                      <a:lnTo>
                        <a:pt x="23" y="16"/>
                      </a:lnTo>
                      <a:lnTo>
                        <a:pt x="21" y="15"/>
                      </a:lnTo>
                      <a:lnTo>
                        <a:pt x="18" y="13"/>
                      </a:lnTo>
                      <a:lnTo>
                        <a:pt x="16" y="10"/>
                      </a:lnTo>
                      <a:lnTo>
                        <a:pt x="13" y="8"/>
                      </a:lnTo>
                      <a:lnTo>
                        <a:pt x="10" y="6"/>
                      </a:lnTo>
                      <a:lnTo>
                        <a:pt x="6" y="4"/>
                      </a:lnTo>
                      <a:lnTo>
                        <a:pt x="3" y="1"/>
                      </a:lnTo>
                      <a:lnTo>
                        <a:pt x="2" y="1"/>
                      </a:lnTo>
                      <a:lnTo>
                        <a:pt x="2" y="0"/>
                      </a:lnTo>
                      <a:lnTo>
                        <a:pt x="1" y="0"/>
                      </a:lnTo>
                      <a:lnTo>
                        <a:pt x="1" y="1"/>
                      </a:lnTo>
                      <a:lnTo>
                        <a:pt x="0" y="1"/>
                      </a:lnTo>
                      <a:lnTo>
                        <a:pt x="0" y="2"/>
                      </a:lnTo>
                      <a:lnTo>
                        <a:pt x="0" y="3"/>
                      </a:lnTo>
                      <a:lnTo>
                        <a:pt x="0" y="4"/>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 name="Freeform 870"/>
                <p:cNvSpPr>
                  <a:spLocks/>
                </p:cNvSpPr>
                <p:nvPr/>
              </p:nvSpPr>
              <p:spPr bwMode="auto">
                <a:xfrm>
                  <a:off x="500" y="1958"/>
                  <a:ext cx="21" cy="62"/>
                </a:xfrm>
                <a:custGeom>
                  <a:avLst/>
                  <a:gdLst>
                    <a:gd name="T0" fmla="*/ 0 w 30"/>
                    <a:gd name="T1" fmla="*/ 1 h 88"/>
                    <a:gd name="T2" fmla="*/ 1 w 30"/>
                    <a:gd name="T3" fmla="*/ 3 h 88"/>
                    <a:gd name="T4" fmla="*/ 1 w 30"/>
                    <a:gd name="T5" fmla="*/ 4 h 88"/>
                    <a:gd name="T6" fmla="*/ 1 w 30"/>
                    <a:gd name="T7" fmla="*/ 6 h 88"/>
                    <a:gd name="T8" fmla="*/ 2 w 30"/>
                    <a:gd name="T9" fmla="*/ 8 h 88"/>
                    <a:gd name="T10" fmla="*/ 2 w 30"/>
                    <a:gd name="T11" fmla="*/ 10 h 88"/>
                    <a:gd name="T12" fmla="*/ 3 w 30"/>
                    <a:gd name="T13" fmla="*/ 13 h 88"/>
                    <a:gd name="T14" fmla="*/ 3 w 30"/>
                    <a:gd name="T15" fmla="*/ 14 h 88"/>
                    <a:gd name="T16" fmla="*/ 4 w 30"/>
                    <a:gd name="T17" fmla="*/ 16 h 88"/>
                    <a:gd name="T18" fmla="*/ 4 w 30"/>
                    <a:gd name="T19" fmla="*/ 18 h 88"/>
                    <a:gd name="T20" fmla="*/ 4 w 30"/>
                    <a:gd name="T21" fmla="*/ 21 h 88"/>
                    <a:gd name="T22" fmla="*/ 6 w 30"/>
                    <a:gd name="T23" fmla="*/ 23 h 88"/>
                    <a:gd name="T24" fmla="*/ 6 w 30"/>
                    <a:gd name="T25" fmla="*/ 25 h 88"/>
                    <a:gd name="T26" fmla="*/ 6 w 30"/>
                    <a:gd name="T27" fmla="*/ 27 h 88"/>
                    <a:gd name="T28" fmla="*/ 8 w 30"/>
                    <a:gd name="T29" fmla="*/ 28 h 88"/>
                    <a:gd name="T30" fmla="*/ 9 w 30"/>
                    <a:gd name="T31" fmla="*/ 30 h 88"/>
                    <a:gd name="T32" fmla="*/ 10 w 30"/>
                    <a:gd name="T33" fmla="*/ 31 h 88"/>
                    <a:gd name="T34" fmla="*/ 10 w 30"/>
                    <a:gd name="T35" fmla="*/ 29 h 88"/>
                    <a:gd name="T36" fmla="*/ 9 w 30"/>
                    <a:gd name="T37" fmla="*/ 27 h 88"/>
                    <a:gd name="T38" fmla="*/ 8 w 30"/>
                    <a:gd name="T39" fmla="*/ 27 h 88"/>
                    <a:gd name="T40" fmla="*/ 7 w 30"/>
                    <a:gd name="T41" fmla="*/ 25 h 88"/>
                    <a:gd name="T42" fmla="*/ 6 w 30"/>
                    <a:gd name="T43" fmla="*/ 23 h 88"/>
                    <a:gd name="T44" fmla="*/ 6 w 30"/>
                    <a:gd name="T45" fmla="*/ 21 h 88"/>
                    <a:gd name="T46" fmla="*/ 6 w 30"/>
                    <a:gd name="T47" fmla="*/ 19 h 88"/>
                    <a:gd name="T48" fmla="*/ 5 w 30"/>
                    <a:gd name="T49" fmla="*/ 18 h 88"/>
                    <a:gd name="T50" fmla="*/ 4 w 30"/>
                    <a:gd name="T51" fmla="*/ 15 h 88"/>
                    <a:gd name="T52" fmla="*/ 4 w 30"/>
                    <a:gd name="T53" fmla="*/ 13 h 88"/>
                    <a:gd name="T54" fmla="*/ 4 w 30"/>
                    <a:gd name="T55" fmla="*/ 11 h 88"/>
                    <a:gd name="T56" fmla="*/ 3 w 30"/>
                    <a:gd name="T57" fmla="*/ 8 h 88"/>
                    <a:gd name="T58" fmla="*/ 3 w 30"/>
                    <a:gd name="T59" fmla="*/ 6 h 88"/>
                    <a:gd name="T60" fmla="*/ 2 w 30"/>
                    <a:gd name="T61" fmla="*/ 4 h 88"/>
                    <a:gd name="T62" fmla="*/ 2 w 30"/>
                    <a:gd name="T63" fmla="*/ 3 h 88"/>
                    <a:gd name="T64" fmla="*/ 1 w 30"/>
                    <a:gd name="T65" fmla="*/ 1 h 88"/>
                    <a:gd name="T66" fmla="*/ 1 w 30"/>
                    <a:gd name="T67" fmla="*/ 0 h 88"/>
                    <a:gd name="T68" fmla="*/ 1 w 30"/>
                    <a:gd name="T69" fmla="*/ 0 h 88"/>
                    <a:gd name="T70" fmla="*/ 1 w 30"/>
                    <a:gd name="T71" fmla="*/ 0 h 88"/>
                    <a:gd name="T72" fmla="*/ 1 w 30"/>
                    <a:gd name="T73" fmla="*/ 0 h 88"/>
                    <a:gd name="T74" fmla="*/ 1 w 30"/>
                    <a:gd name="T75" fmla="*/ 0 h 88"/>
                    <a:gd name="T76" fmla="*/ 0 w 30"/>
                    <a:gd name="T77" fmla="*/ 0 h 88"/>
                    <a:gd name="T78" fmla="*/ 0 w 30"/>
                    <a:gd name="T79" fmla="*/ 1 h 88"/>
                    <a:gd name="T80" fmla="*/ 0 w 30"/>
                    <a:gd name="T81" fmla="*/ 1 h 88"/>
                    <a:gd name="T82" fmla="*/ 0 w 30"/>
                    <a:gd name="T83" fmla="*/ 1 h 88"/>
                    <a:gd name="T84" fmla="*/ 1 w 30"/>
                    <a:gd name="T85" fmla="*/ 1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 h="88">
                      <a:moveTo>
                        <a:pt x="1" y="4"/>
                      </a:moveTo>
                      <a:lnTo>
                        <a:pt x="0" y="3"/>
                      </a:lnTo>
                      <a:lnTo>
                        <a:pt x="1" y="5"/>
                      </a:lnTo>
                      <a:lnTo>
                        <a:pt x="2" y="7"/>
                      </a:lnTo>
                      <a:lnTo>
                        <a:pt x="2" y="9"/>
                      </a:lnTo>
                      <a:lnTo>
                        <a:pt x="3" y="12"/>
                      </a:lnTo>
                      <a:lnTo>
                        <a:pt x="3" y="14"/>
                      </a:lnTo>
                      <a:lnTo>
                        <a:pt x="4" y="17"/>
                      </a:lnTo>
                      <a:lnTo>
                        <a:pt x="4" y="20"/>
                      </a:lnTo>
                      <a:lnTo>
                        <a:pt x="5" y="23"/>
                      </a:lnTo>
                      <a:lnTo>
                        <a:pt x="6" y="26"/>
                      </a:lnTo>
                      <a:lnTo>
                        <a:pt x="6" y="28"/>
                      </a:lnTo>
                      <a:lnTo>
                        <a:pt x="7" y="32"/>
                      </a:lnTo>
                      <a:lnTo>
                        <a:pt x="7" y="35"/>
                      </a:lnTo>
                      <a:lnTo>
                        <a:pt x="8" y="38"/>
                      </a:lnTo>
                      <a:lnTo>
                        <a:pt x="9" y="41"/>
                      </a:lnTo>
                      <a:lnTo>
                        <a:pt x="9" y="44"/>
                      </a:lnTo>
                      <a:lnTo>
                        <a:pt x="10" y="47"/>
                      </a:lnTo>
                      <a:lnTo>
                        <a:pt x="11" y="51"/>
                      </a:lnTo>
                      <a:lnTo>
                        <a:pt x="11" y="53"/>
                      </a:lnTo>
                      <a:lnTo>
                        <a:pt x="12" y="57"/>
                      </a:lnTo>
                      <a:lnTo>
                        <a:pt x="13" y="60"/>
                      </a:lnTo>
                      <a:lnTo>
                        <a:pt x="14" y="63"/>
                      </a:lnTo>
                      <a:lnTo>
                        <a:pt x="15" y="66"/>
                      </a:lnTo>
                      <a:lnTo>
                        <a:pt x="15" y="69"/>
                      </a:lnTo>
                      <a:lnTo>
                        <a:pt x="17" y="72"/>
                      </a:lnTo>
                      <a:lnTo>
                        <a:pt x="18" y="74"/>
                      </a:lnTo>
                      <a:lnTo>
                        <a:pt x="18" y="77"/>
                      </a:lnTo>
                      <a:lnTo>
                        <a:pt x="20" y="79"/>
                      </a:lnTo>
                      <a:lnTo>
                        <a:pt x="22" y="81"/>
                      </a:lnTo>
                      <a:lnTo>
                        <a:pt x="23" y="83"/>
                      </a:lnTo>
                      <a:lnTo>
                        <a:pt x="25" y="85"/>
                      </a:lnTo>
                      <a:lnTo>
                        <a:pt x="26" y="87"/>
                      </a:lnTo>
                      <a:lnTo>
                        <a:pt x="28" y="88"/>
                      </a:lnTo>
                      <a:lnTo>
                        <a:pt x="30" y="84"/>
                      </a:lnTo>
                      <a:lnTo>
                        <a:pt x="28" y="83"/>
                      </a:lnTo>
                      <a:lnTo>
                        <a:pt x="27" y="82"/>
                      </a:lnTo>
                      <a:lnTo>
                        <a:pt x="25" y="80"/>
                      </a:lnTo>
                      <a:lnTo>
                        <a:pt x="24" y="78"/>
                      </a:lnTo>
                      <a:lnTo>
                        <a:pt x="22" y="77"/>
                      </a:lnTo>
                      <a:lnTo>
                        <a:pt x="22" y="74"/>
                      </a:lnTo>
                      <a:lnTo>
                        <a:pt x="20" y="72"/>
                      </a:lnTo>
                      <a:lnTo>
                        <a:pt x="19" y="70"/>
                      </a:lnTo>
                      <a:lnTo>
                        <a:pt x="18" y="67"/>
                      </a:lnTo>
                      <a:lnTo>
                        <a:pt x="17" y="64"/>
                      </a:lnTo>
                      <a:lnTo>
                        <a:pt x="17" y="61"/>
                      </a:lnTo>
                      <a:lnTo>
                        <a:pt x="15" y="59"/>
                      </a:lnTo>
                      <a:lnTo>
                        <a:pt x="15" y="56"/>
                      </a:lnTo>
                      <a:lnTo>
                        <a:pt x="14" y="53"/>
                      </a:lnTo>
                      <a:lnTo>
                        <a:pt x="14" y="50"/>
                      </a:lnTo>
                      <a:lnTo>
                        <a:pt x="13" y="46"/>
                      </a:lnTo>
                      <a:lnTo>
                        <a:pt x="12" y="43"/>
                      </a:lnTo>
                      <a:lnTo>
                        <a:pt x="12" y="40"/>
                      </a:lnTo>
                      <a:lnTo>
                        <a:pt x="11" y="37"/>
                      </a:lnTo>
                      <a:lnTo>
                        <a:pt x="11" y="34"/>
                      </a:lnTo>
                      <a:lnTo>
                        <a:pt x="10" y="31"/>
                      </a:lnTo>
                      <a:lnTo>
                        <a:pt x="9" y="28"/>
                      </a:lnTo>
                      <a:lnTo>
                        <a:pt x="9" y="24"/>
                      </a:lnTo>
                      <a:lnTo>
                        <a:pt x="8" y="21"/>
                      </a:lnTo>
                      <a:lnTo>
                        <a:pt x="8" y="18"/>
                      </a:lnTo>
                      <a:lnTo>
                        <a:pt x="7" y="16"/>
                      </a:lnTo>
                      <a:lnTo>
                        <a:pt x="6" y="12"/>
                      </a:lnTo>
                      <a:lnTo>
                        <a:pt x="6" y="10"/>
                      </a:lnTo>
                      <a:lnTo>
                        <a:pt x="5" y="8"/>
                      </a:lnTo>
                      <a:lnTo>
                        <a:pt x="4" y="6"/>
                      </a:lnTo>
                      <a:lnTo>
                        <a:pt x="3" y="3"/>
                      </a:lnTo>
                      <a:lnTo>
                        <a:pt x="3" y="1"/>
                      </a:lnTo>
                      <a:lnTo>
                        <a:pt x="2" y="0"/>
                      </a:lnTo>
                      <a:lnTo>
                        <a:pt x="3" y="1"/>
                      </a:lnTo>
                      <a:lnTo>
                        <a:pt x="3" y="0"/>
                      </a:lnTo>
                      <a:lnTo>
                        <a:pt x="2" y="0"/>
                      </a:lnTo>
                      <a:lnTo>
                        <a:pt x="1" y="0"/>
                      </a:lnTo>
                      <a:lnTo>
                        <a:pt x="0" y="0"/>
                      </a:lnTo>
                      <a:lnTo>
                        <a:pt x="0" y="1"/>
                      </a:lnTo>
                      <a:lnTo>
                        <a:pt x="0" y="2"/>
                      </a:lnTo>
                      <a:lnTo>
                        <a:pt x="0" y="3"/>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3" name="Freeform 871"/>
                <p:cNvSpPr>
                  <a:spLocks/>
                </p:cNvSpPr>
                <p:nvPr/>
              </p:nvSpPr>
              <p:spPr bwMode="auto">
                <a:xfrm>
                  <a:off x="467" y="1934"/>
                  <a:ext cx="34" cy="28"/>
                </a:xfrm>
                <a:custGeom>
                  <a:avLst/>
                  <a:gdLst>
                    <a:gd name="T0" fmla="*/ 1 w 49"/>
                    <a:gd name="T1" fmla="*/ 12 h 39"/>
                    <a:gd name="T2" fmla="*/ 1 w 49"/>
                    <a:gd name="T3" fmla="*/ 9 h 39"/>
                    <a:gd name="T4" fmla="*/ 1 w 49"/>
                    <a:gd name="T5" fmla="*/ 6 h 39"/>
                    <a:gd name="T6" fmla="*/ 1 w 49"/>
                    <a:gd name="T7" fmla="*/ 4 h 39"/>
                    <a:gd name="T8" fmla="*/ 1 w 49"/>
                    <a:gd name="T9" fmla="*/ 3 h 39"/>
                    <a:gd name="T10" fmla="*/ 1 w 49"/>
                    <a:gd name="T11" fmla="*/ 2 h 39"/>
                    <a:gd name="T12" fmla="*/ 1 w 49"/>
                    <a:gd name="T13" fmla="*/ 2 h 39"/>
                    <a:gd name="T14" fmla="*/ 1 w 49"/>
                    <a:gd name="T15" fmla="*/ 2 h 39"/>
                    <a:gd name="T16" fmla="*/ 2 w 49"/>
                    <a:gd name="T17" fmla="*/ 2 h 39"/>
                    <a:gd name="T18" fmla="*/ 3 w 49"/>
                    <a:gd name="T19" fmla="*/ 3 h 39"/>
                    <a:gd name="T20" fmla="*/ 5 w 49"/>
                    <a:gd name="T21" fmla="*/ 4 h 39"/>
                    <a:gd name="T22" fmla="*/ 7 w 49"/>
                    <a:gd name="T23" fmla="*/ 6 h 39"/>
                    <a:gd name="T24" fmla="*/ 8 w 49"/>
                    <a:gd name="T25" fmla="*/ 8 h 39"/>
                    <a:gd name="T26" fmla="*/ 12 w 49"/>
                    <a:gd name="T27" fmla="*/ 10 h 39"/>
                    <a:gd name="T28" fmla="*/ 14 w 49"/>
                    <a:gd name="T29" fmla="*/ 13 h 39"/>
                    <a:gd name="T30" fmla="*/ 17 w 49"/>
                    <a:gd name="T31" fmla="*/ 13 h 39"/>
                    <a:gd name="T32" fmla="*/ 13 w 49"/>
                    <a:gd name="T33" fmla="*/ 10 h 39"/>
                    <a:gd name="T34" fmla="*/ 10 w 49"/>
                    <a:gd name="T35" fmla="*/ 8 h 39"/>
                    <a:gd name="T36" fmla="*/ 8 w 49"/>
                    <a:gd name="T37" fmla="*/ 6 h 39"/>
                    <a:gd name="T38" fmla="*/ 6 w 49"/>
                    <a:gd name="T39" fmla="*/ 4 h 39"/>
                    <a:gd name="T40" fmla="*/ 5 w 49"/>
                    <a:gd name="T41" fmla="*/ 3 h 39"/>
                    <a:gd name="T42" fmla="*/ 3 w 49"/>
                    <a:gd name="T43" fmla="*/ 1 h 39"/>
                    <a:gd name="T44" fmla="*/ 2 w 49"/>
                    <a:gd name="T45" fmla="*/ 1 h 39"/>
                    <a:gd name="T46" fmla="*/ 1 w 49"/>
                    <a:gd name="T47" fmla="*/ 0 h 39"/>
                    <a:gd name="T48" fmla="*/ 1 w 49"/>
                    <a:gd name="T49" fmla="*/ 0 h 39"/>
                    <a:gd name="T50" fmla="*/ 0 w 49"/>
                    <a:gd name="T51" fmla="*/ 1 h 39"/>
                    <a:gd name="T52" fmla="*/ 0 w 49"/>
                    <a:gd name="T53" fmla="*/ 2 h 39"/>
                    <a:gd name="T54" fmla="*/ 0 w 49"/>
                    <a:gd name="T55" fmla="*/ 4 h 39"/>
                    <a:gd name="T56" fmla="*/ 0 w 49"/>
                    <a:gd name="T57" fmla="*/ 6 h 39"/>
                    <a:gd name="T58" fmla="*/ 0 w 49"/>
                    <a:gd name="T59" fmla="*/ 7 h 39"/>
                    <a:gd name="T60" fmla="*/ 0 w 49"/>
                    <a:gd name="T61" fmla="*/ 10 h 39"/>
                    <a:gd name="T62" fmla="*/ 0 w 49"/>
                    <a:gd name="T63" fmla="*/ 14 h 39"/>
                    <a:gd name="T64" fmla="*/ 0 w 49"/>
                    <a:gd name="T65" fmla="*/ 14 h 39"/>
                    <a:gd name="T66" fmla="*/ 0 w 49"/>
                    <a:gd name="T67" fmla="*/ 14 h 39"/>
                    <a:gd name="T68" fmla="*/ 0 w 49"/>
                    <a:gd name="T69" fmla="*/ 14 h 39"/>
                    <a:gd name="T70" fmla="*/ 1 w 49"/>
                    <a:gd name="T71" fmla="*/ 14 h 39"/>
                    <a:gd name="T72" fmla="*/ 1 w 49"/>
                    <a:gd name="T73" fmla="*/ 14 h 39"/>
                    <a:gd name="T74" fmla="*/ 1 w 49"/>
                    <a:gd name="T75" fmla="*/ 14 h 39"/>
                    <a:gd name="T76" fmla="*/ 1 w 49"/>
                    <a:gd name="T77" fmla="*/ 14 h 39"/>
                    <a:gd name="T78" fmla="*/ 1 w 49"/>
                    <a:gd name="T79" fmla="*/ 14 h 39"/>
                    <a:gd name="T80" fmla="*/ 1 w 49"/>
                    <a:gd name="T81" fmla="*/ 14 h 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9" h="39">
                      <a:moveTo>
                        <a:pt x="3" y="37"/>
                      </a:moveTo>
                      <a:lnTo>
                        <a:pt x="3" y="32"/>
                      </a:lnTo>
                      <a:lnTo>
                        <a:pt x="3" y="28"/>
                      </a:lnTo>
                      <a:lnTo>
                        <a:pt x="3" y="24"/>
                      </a:lnTo>
                      <a:lnTo>
                        <a:pt x="3" y="20"/>
                      </a:lnTo>
                      <a:lnTo>
                        <a:pt x="3" y="18"/>
                      </a:lnTo>
                      <a:lnTo>
                        <a:pt x="3" y="15"/>
                      </a:lnTo>
                      <a:lnTo>
                        <a:pt x="3" y="12"/>
                      </a:lnTo>
                      <a:lnTo>
                        <a:pt x="3" y="10"/>
                      </a:lnTo>
                      <a:lnTo>
                        <a:pt x="3" y="8"/>
                      </a:lnTo>
                      <a:lnTo>
                        <a:pt x="3" y="7"/>
                      </a:lnTo>
                      <a:lnTo>
                        <a:pt x="3" y="5"/>
                      </a:lnTo>
                      <a:lnTo>
                        <a:pt x="4" y="5"/>
                      </a:lnTo>
                      <a:lnTo>
                        <a:pt x="5" y="5"/>
                      </a:lnTo>
                      <a:lnTo>
                        <a:pt x="6" y="5"/>
                      </a:lnTo>
                      <a:lnTo>
                        <a:pt x="7" y="6"/>
                      </a:lnTo>
                      <a:lnTo>
                        <a:pt x="8" y="7"/>
                      </a:lnTo>
                      <a:lnTo>
                        <a:pt x="10" y="8"/>
                      </a:lnTo>
                      <a:lnTo>
                        <a:pt x="12" y="10"/>
                      </a:lnTo>
                      <a:lnTo>
                        <a:pt x="14" y="12"/>
                      </a:lnTo>
                      <a:lnTo>
                        <a:pt x="17" y="14"/>
                      </a:lnTo>
                      <a:lnTo>
                        <a:pt x="20" y="17"/>
                      </a:lnTo>
                      <a:lnTo>
                        <a:pt x="22" y="19"/>
                      </a:lnTo>
                      <a:lnTo>
                        <a:pt x="26" y="22"/>
                      </a:lnTo>
                      <a:lnTo>
                        <a:pt x="29" y="24"/>
                      </a:lnTo>
                      <a:lnTo>
                        <a:pt x="34" y="27"/>
                      </a:lnTo>
                      <a:lnTo>
                        <a:pt x="38" y="30"/>
                      </a:lnTo>
                      <a:lnTo>
                        <a:pt x="42" y="35"/>
                      </a:lnTo>
                      <a:lnTo>
                        <a:pt x="47" y="39"/>
                      </a:lnTo>
                      <a:lnTo>
                        <a:pt x="49" y="35"/>
                      </a:lnTo>
                      <a:lnTo>
                        <a:pt x="44" y="31"/>
                      </a:lnTo>
                      <a:lnTo>
                        <a:pt x="39" y="27"/>
                      </a:lnTo>
                      <a:lnTo>
                        <a:pt x="35" y="24"/>
                      </a:lnTo>
                      <a:lnTo>
                        <a:pt x="32" y="21"/>
                      </a:lnTo>
                      <a:lnTo>
                        <a:pt x="28" y="18"/>
                      </a:lnTo>
                      <a:lnTo>
                        <a:pt x="24" y="16"/>
                      </a:lnTo>
                      <a:lnTo>
                        <a:pt x="21" y="13"/>
                      </a:lnTo>
                      <a:lnTo>
                        <a:pt x="19" y="11"/>
                      </a:lnTo>
                      <a:lnTo>
                        <a:pt x="16" y="8"/>
                      </a:lnTo>
                      <a:lnTo>
                        <a:pt x="14" y="7"/>
                      </a:lnTo>
                      <a:lnTo>
                        <a:pt x="12" y="5"/>
                      </a:lnTo>
                      <a:lnTo>
                        <a:pt x="10" y="3"/>
                      </a:lnTo>
                      <a:lnTo>
                        <a:pt x="8" y="2"/>
                      </a:lnTo>
                      <a:lnTo>
                        <a:pt x="7" y="1"/>
                      </a:lnTo>
                      <a:lnTo>
                        <a:pt x="6" y="0"/>
                      </a:lnTo>
                      <a:lnTo>
                        <a:pt x="5" y="0"/>
                      </a:lnTo>
                      <a:lnTo>
                        <a:pt x="3" y="0"/>
                      </a:lnTo>
                      <a:lnTo>
                        <a:pt x="2" y="0"/>
                      </a:lnTo>
                      <a:lnTo>
                        <a:pt x="1" y="1"/>
                      </a:lnTo>
                      <a:lnTo>
                        <a:pt x="0" y="3"/>
                      </a:lnTo>
                      <a:lnTo>
                        <a:pt x="0" y="5"/>
                      </a:lnTo>
                      <a:lnTo>
                        <a:pt x="0" y="6"/>
                      </a:lnTo>
                      <a:lnTo>
                        <a:pt x="0" y="8"/>
                      </a:lnTo>
                      <a:lnTo>
                        <a:pt x="0" y="10"/>
                      </a:lnTo>
                      <a:lnTo>
                        <a:pt x="0" y="12"/>
                      </a:lnTo>
                      <a:lnTo>
                        <a:pt x="0" y="15"/>
                      </a:lnTo>
                      <a:lnTo>
                        <a:pt x="0" y="18"/>
                      </a:lnTo>
                      <a:lnTo>
                        <a:pt x="0" y="20"/>
                      </a:lnTo>
                      <a:lnTo>
                        <a:pt x="0" y="24"/>
                      </a:lnTo>
                      <a:lnTo>
                        <a:pt x="0" y="28"/>
                      </a:lnTo>
                      <a:lnTo>
                        <a:pt x="0" y="32"/>
                      </a:lnTo>
                      <a:lnTo>
                        <a:pt x="0" y="37"/>
                      </a:lnTo>
                      <a:lnTo>
                        <a:pt x="0" y="38"/>
                      </a:lnTo>
                      <a:lnTo>
                        <a:pt x="0" y="39"/>
                      </a:lnTo>
                      <a:lnTo>
                        <a:pt x="1" y="39"/>
                      </a:lnTo>
                      <a:lnTo>
                        <a:pt x="2" y="39"/>
                      </a:lnTo>
                      <a:lnTo>
                        <a:pt x="3" y="39"/>
                      </a:lnTo>
                      <a:lnTo>
                        <a:pt x="3" y="38"/>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4" name="Freeform 872"/>
                <p:cNvSpPr>
                  <a:spLocks/>
                </p:cNvSpPr>
                <p:nvPr/>
              </p:nvSpPr>
              <p:spPr bwMode="auto">
                <a:xfrm>
                  <a:off x="421" y="1948"/>
                  <a:ext cx="49" cy="19"/>
                </a:xfrm>
                <a:custGeom>
                  <a:avLst/>
                  <a:gdLst>
                    <a:gd name="T0" fmla="*/ 1 w 69"/>
                    <a:gd name="T1" fmla="*/ 1 h 26"/>
                    <a:gd name="T2" fmla="*/ 1 w 69"/>
                    <a:gd name="T3" fmla="*/ 1 h 26"/>
                    <a:gd name="T4" fmla="*/ 3 w 69"/>
                    <a:gd name="T5" fmla="*/ 2 h 26"/>
                    <a:gd name="T6" fmla="*/ 4 w 69"/>
                    <a:gd name="T7" fmla="*/ 3 h 26"/>
                    <a:gd name="T8" fmla="*/ 6 w 69"/>
                    <a:gd name="T9" fmla="*/ 4 h 26"/>
                    <a:gd name="T10" fmla="*/ 8 w 69"/>
                    <a:gd name="T11" fmla="*/ 5 h 26"/>
                    <a:gd name="T12" fmla="*/ 10 w 69"/>
                    <a:gd name="T13" fmla="*/ 6 h 26"/>
                    <a:gd name="T14" fmla="*/ 12 w 69"/>
                    <a:gd name="T15" fmla="*/ 7 h 26"/>
                    <a:gd name="T16" fmla="*/ 14 w 69"/>
                    <a:gd name="T17" fmla="*/ 8 h 26"/>
                    <a:gd name="T18" fmla="*/ 16 w 69"/>
                    <a:gd name="T19" fmla="*/ 9 h 26"/>
                    <a:gd name="T20" fmla="*/ 18 w 69"/>
                    <a:gd name="T21" fmla="*/ 10 h 26"/>
                    <a:gd name="T22" fmla="*/ 20 w 69"/>
                    <a:gd name="T23" fmla="*/ 10 h 26"/>
                    <a:gd name="T24" fmla="*/ 22 w 69"/>
                    <a:gd name="T25" fmla="*/ 10 h 26"/>
                    <a:gd name="T26" fmla="*/ 23 w 69"/>
                    <a:gd name="T27" fmla="*/ 10 h 26"/>
                    <a:gd name="T28" fmla="*/ 24 w 69"/>
                    <a:gd name="T29" fmla="*/ 9 h 26"/>
                    <a:gd name="T30" fmla="*/ 25 w 69"/>
                    <a:gd name="T31" fmla="*/ 7 h 26"/>
                    <a:gd name="T32" fmla="*/ 23 w 69"/>
                    <a:gd name="T33" fmla="*/ 7 h 26"/>
                    <a:gd name="T34" fmla="*/ 23 w 69"/>
                    <a:gd name="T35" fmla="*/ 8 h 26"/>
                    <a:gd name="T36" fmla="*/ 23 w 69"/>
                    <a:gd name="T37" fmla="*/ 9 h 26"/>
                    <a:gd name="T38" fmla="*/ 21 w 69"/>
                    <a:gd name="T39" fmla="*/ 9 h 26"/>
                    <a:gd name="T40" fmla="*/ 20 w 69"/>
                    <a:gd name="T41" fmla="*/ 9 h 26"/>
                    <a:gd name="T42" fmla="*/ 18 w 69"/>
                    <a:gd name="T43" fmla="*/ 8 h 26"/>
                    <a:gd name="T44" fmla="*/ 16 w 69"/>
                    <a:gd name="T45" fmla="*/ 7 h 26"/>
                    <a:gd name="T46" fmla="*/ 13 w 69"/>
                    <a:gd name="T47" fmla="*/ 6 h 26"/>
                    <a:gd name="T48" fmla="*/ 11 w 69"/>
                    <a:gd name="T49" fmla="*/ 5 h 26"/>
                    <a:gd name="T50" fmla="*/ 9 w 69"/>
                    <a:gd name="T51" fmla="*/ 4 h 26"/>
                    <a:gd name="T52" fmla="*/ 7 w 69"/>
                    <a:gd name="T53" fmla="*/ 3 h 26"/>
                    <a:gd name="T54" fmla="*/ 6 w 69"/>
                    <a:gd name="T55" fmla="*/ 1 h 26"/>
                    <a:gd name="T56" fmla="*/ 4 w 69"/>
                    <a:gd name="T57" fmla="*/ 1 h 26"/>
                    <a:gd name="T58" fmla="*/ 2 w 69"/>
                    <a:gd name="T59" fmla="*/ 1 h 26"/>
                    <a:gd name="T60" fmla="*/ 1 w 69"/>
                    <a:gd name="T61" fmla="*/ 0 h 26"/>
                    <a:gd name="T62" fmla="*/ 1 w 69"/>
                    <a:gd name="T63" fmla="*/ 1 h 26"/>
                    <a:gd name="T64" fmla="*/ 0 w 69"/>
                    <a:gd name="T65" fmla="*/ 1 h 26"/>
                    <a:gd name="T66" fmla="*/ 0 w 69"/>
                    <a:gd name="T67" fmla="*/ 2 h 26"/>
                    <a:gd name="T68" fmla="*/ 1 w 69"/>
                    <a:gd name="T69" fmla="*/ 2 h 26"/>
                    <a:gd name="T70" fmla="*/ 1 w 69"/>
                    <a:gd name="T71" fmla="*/ 2 h 26"/>
                    <a:gd name="T72" fmla="*/ 1 w 69"/>
                    <a:gd name="T73" fmla="*/ 2 h 26"/>
                    <a:gd name="T74" fmla="*/ 1 w 69"/>
                    <a:gd name="T75" fmla="*/ 2 h 26"/>
                    <a:gd name="T76" fmla="*/ 1 w 69"/>
                    <a:gd name="T77" fmla="*/ 2 h 26"/>
                    <a:gd name="T78" fmla="*/ 1 w 69"/>
                    <a:gd name="T79" fmla="*/ 2 h 26"/>
                    <a:gd name="T80" fmla="*/ 1 w 69"/>
                    <a:gd name="T81" fmla="*/ 2 h 26"/>
                    <a:gd name="T82" fmla="*/ 1 w 69"/>
                    <a:gd name="T83" fmla="*/ 1 h 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9" h="26">
                      <a:moveTo>
                        <a:pt x="3" y="4"/>
                      </a:moveTo>
                      <a:lnTo>
                        <a:pt x="3" y="4"/>
                      </a:lnTo>
                      <a:lnTo>
                        <a:pt x="4" y="4"/>
                      </a:lnTo>
                      <a:lnTo>
                        <a:pt x="6" y="4"/>
                      </a:lnTo>
                      <a:lnTo>
                        <a:pt x="7" y="5"/>
                      </a:lnTo>
                      <a:lnTo>
                        <a:pt x="9" y="6"/>
                      </a:lnTo>
                      <a:lnTo>
                        <a:pt x="12" y="7"/>
                      </a:lnTo>
                      <a:lnTo>
                        <a:pt x="14" y="8"/>
                      </a:lnTo>
                      <a:lnTo>
                        <a:pt x="16" y="9"/>
                      </a:lnTo>
                      <a:lnTo>
                        <a:pt x="19" y="10"/>
                      </a:lnTo>
                      <a:lnTo>
                        <a:pt x="22" y="12"/>
                      </a:lnTo>
                      <a:lnTo>
                        <a:pt x="25" y="13"/>
                      </a:lnTo>
                      <a:lnTo>
                        <a:pt x="28" y="15"/>
                      </a:lnTo>
                      <a:lnTo>
                        <a:pt x="31" y="16"/>
                      </a:lnTo>
                      <a:lnTo>
                        <a:pt x="34" y="18"/>
                      </a:lnTo>
                      <a:lnTo>
                        <a:pt x="37" y="19"/>
                      </a:lnTo>
                      <a:lnTo>
                        <a:pt x="40" y="20"/>
                      </a:lnTo>
                      <a:lnTo>
                        <a:pt x="43" y="22"/>
                      </a:lnTo>
                      <a:lnTo>
                        <a:pt x="46" y="22"/>
                      </a:lnTo>
                      <a:lnTo>
                        <a:pt x="49" y="24"/>
                      </a:lnTo>
                      <a:lnTo>
                        <a:pt x="52" y="25"/>
                      </a:lnTo>
                      <a:lnTo>
                        <a:pt x="54" y="25"/>
                      </a:lnTo>
                      <a:lnTo>
                        <a:pt x="57" y="26"/>
                      </a:lnTo>
                      <a:lnTo>
                        <a:pt x="59" y="26"/>
                      </a:lnTo>
                      <a:lnTo>
                        <a:pt x="61" y="26"/>
                      </a:lnTo>
                      <a:lnTo>
                        <a:pt x="63" y="26"/>
                      </a:lnTo>
                      <a:lnTo>
                        <a:pt x="65" y="25"/>
                      </a:lnTo>
                      <a:lnTo>
                        <a:pt x="67" y="23"/>
                      </a:lnTo>
                      <a:lnTo>
                        <a:pt x="68" y="22"/>
                      </a:lnTo>
                      <a:lnTo>
                        <a:pt x="69" y="19"/>
                      </a:lnTo>
                      <a:lnTo>
                        <a:pt x="69" y="16"/>
                      </a:lnTo>
                      <a:lnTo>
                        <a:pt x="66" y="16"/>
                      </a:lnTo>
                      <a:lnTo>
                        <a:pt x="66" y="18"/>
                      </a:lnTo>
                      <a:lnTo>
                        <a:pt x="65" y="20"/>
                      </a:lnTo>
                      <a:lnTo>
                        <a:pt x="64" y="20"/>
                      </a:lnTo>
                      <a:lnTo>
                        <a:pt x="64" y="21"/>
                      </a:lnTo>
                      <a:lnTo>
                        <a:pt x="63" y="22"/>
                      </a:lnTo>
                      <a:lnTo>
                        <a:pt x="61" y="22"/>
                      </a:lnTo>
                      <a:lnTo>
                        <a:pt x="59" y="22"/>
                      </a:lnTo>
                      <a:lnTo>
                        <a:pt x="57" y="22"/>
                      </a:lnTo>
                      <a:lnTo>
                        <a:pt x="55" y="22"/>
                      </a:lnTo>
                      <a:lnTo>
                        <a:pt x="53" y="20"/>
                      </a:lnTo>
                      <a:lnTo>
                        <a:pt x="50" y="20"/>
                      </a:lnTo>
                      <a:lnTo>
                        <a:pt x="47" y="19"/>
                      </a:lnTo>
                      <a:lnTo>
                        <a:pt x="44" y="18"/>
                      </a:lnTo>
                      <a:lnTo>
                        <a:pt x="41" y="16"/>
                      </a:lnTo>
                      <a:lnTo>
                        <a:pt x="38" y="15"/>
                      </a:lnTo>
                      <a:lnTo>
                        <a:pt x="35" y="14"/>
                      </a:lnTo>
                      <a:lnTo>
                        <a:pt x="32" y="12"/>
                      </a:lnTo>
                      <a:lnTo>
                        <a:pt x="29" y="10"/>
                      </a:lnTo>
                      <a:lnTo>
                        <a:pt x="26" y="10"/>
                      </a:lnTo>
                      <a:lnTo>
                        <a:pt x="23" y="8"/>
                      </a:lnTo>
                      <a:lnTo>
                        <a:pt x="20" y="7"/>
                      </a:lnTo>
                      <a:lnTo>
                        <a:pt x="18" y="5"/>
                      </a:lnTo>
                      <a:lnTo>
                        <a:pt x="15" y="4"/>
                      </a:lnTo>
                      <a:lnTo>
                        <a:pt x="13" y="3"/>
                      </a:lnTo>
                      <a:lnTo>
                        <a:pt x="10" y="2"/>
                      </a:lnTo>
                      <a:lnTo>
                        <a:pt x="8" y="1"/>
                      </a:lnTo>
                      <a:lnTo>
                        <a:pt x="6" y="1"/>
                      </a:lnTo>
                      <a:lnTo>
                        <a:pt x="5" y="0"/>
                      </a:lnTo>
                      <a:lnTo>
                        <a:pt x="3" y="0"/>
                      </a:lnTo>
                      <a:lnTo>
                        <a:pt x="2" y="1"/>
                      </a:lnTo>
                      <a:lnTo>
                        <a:pt x="1" y="2"/>
                      </a:lnTo>
                      <a:lnTo>
                        <a:pt x="0" y="4"/>
                      </a:lnTo>
                      <a:lnTo>
                        <a:pt x="0" y="5"/>
                      </a:lnTo>
                      <a:lnTo>
                        <a:pt x="0" y="6"/>
                      </a:lnTo>
                      <a:lnTo>
                        <a:pt x="1" y="6"/>
                      </a:lnTo>
                      <a:lnTo>
                        <a:pt x="2" y="6"/>
                      </a:lnTo>
                      <a:lnTo>
                        <a:pt x="3" y="6"/>
                      </a:lnTo>
                      <a:lnTo>
                        <a:pt x="3" y="5"/>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5" name="Freeform 873"/>
                <p:cNvSpPr>
                  <a:spLocks/>
                </p:cNvSpPr>
                <p:nvPr/>
              </p:nvSpPr>
              <p:spPr bwMode="auto">
                <a:xfrm>
                  <a:off x="422" y="1952"/>
                  <a:ext cx="29" cy="35"/>
                </a:xfrm>
                <a:custGeom>
                  <a:avLst/>
                  <a:gdLst>
                    <a:gd name="T0" fmla="*/ 14 w 41"/>
                    <a:gd name="T1" fmla="*/ 17 h 50"/>
                    <a:gd name="T2" fmla="*/ 15 w 41"/>
                    <a:gd name="T3" fmla="*/ 15 h 50"/>
                    <a:gd name="T4" fmla="*/ 14 w 41"/>
                    <a:gd name="T5" fmla="*/ 13 h 50"/>
                    <a:gd name="T6" fmla="*/ 14 w 41"/>
                    <a:gd name="T7" fmla="*/ 13 h 50"/>
                    <a:gd name="T8" fmla="*/ 13 w 41"/>
                    <a:gd name="T9" fmla="*/ 11 h 50"/>
                    <a:gd name="T10" fmla="*/ 11 w 41"/>
                    <a:gd name="T11" fmla="*/ 10 h 50"/>
                    <a:gd name="T12" fmla="*/ 11 w 41"/>
                    <a:gd name="T13" fmla="*/ 9 h 50"/>
                    <a:gd name="T14" fmla="*/ 9 w 41"/>
                    <a:gd name="T15" fmla="*/ 9 h 50"/>
                    <a:gd name="T16" fmla="*/ 8 w 41"/>
                    <a:gd name="T17" fmla="*/ 8 h 50"/>
                    <a:gd name="T18" fmla="*/ 6 w 41"/>
                    <a:gd name="T19" fmla="*/ 8 h 50"/>
                    <a:gd name="T20" fmla="*/ 6 w 41"/>
                    <a:gd name="T21" fmla="*/ 6 h 50"/>
                    <a:gd name="T22" fmla="*/ 4 w 41"/>
                    <a:gd name="T23" fmla="*/ 6 h 50"/>
                    <a:gd name="T24" fmla="*/ 3 w 41"/>
                    <a:gd name="T25" fmla="*/ 5 h 50"/>
                    <a:gd name="T26" fmla="*/ 2 w 41"/>
                    <a:gd name="T27" fmla="*/ 4 h 50"/>
                    <a:gd name="T28" fmla="*/ 2 w 41"/>
                    <a:gd name="T29" fmla="*/ 3 h 50"/>
                    <a:gd name="T30" fmla="*/ 1 w 41"/>
                    <a:gd name="T31" fmla="*/ 1 h 50"/>
                    <a:gd name="T32" fmla="*/ 1 w 41"/>
                    <a:gd name="T33" fmla="*/ 0 h 50"/>
                    <a:gd name="T34" fmla="*/ 0 w 41"/>
                    <a:gd name="T35" fmla="*/ 1 h 50"/>
                    <a:gd name="T36" fmla="*/ 1 w 41"/>
                    <a:gd name="T37" fmla="*/ 3 h 50"/>
                    <a:gd name="T38" fmla="*/ 1 w 41"/>
                    <a:gd name="T39" fmla="*/ 4 h 50"/>
                    <a:gd name="T40" fmla="*/ 2 w 41"/>
                    <a:gd name="T41" fmla="*/ 6 h 50"/>
                    <a:gd name="T42" fmla="*/ 3 w 41"/>
                    <a:gd name="T43" fmla="*/ 6 h 50"/>
                    <a:gd name="T44" fmla="*/ 4 w 41"/>
                    <a:gd name="T45" fmla="*/ 8 h 50"/>
                    <a:gd name="T46" fmla="*/ 6 w 41"/>
                    <a:gd name="T47" fmla="*/ 8 h 50"/>
                    <a:gd name="T48" fmla="*/ 7 w 41"/>
                    <a:gd name="T49" fmla="*/ 9 h 50"/>
                    <a:gd name="T50" fmla="*/ 8 w 41"/>
                    <a:gd name="T51" fmla="*/ 9 h 50"/>
                    <a:gd name="T52" fmla="*/ 9 w 41"/>
                    <a:gd name="T53" fmla="*/ 10 h 50"/>
                    <a:gd name="T54" fmla="*/ 11 w 41"/>
                    <a:gd name="T55" fmla="*/ 11 h 50"/>
                    <a:gd name="T56" fmla="*/ 11 w 41"/>
                    <a:gd name="T57" fmla="*/ 12 h 50"/>
                    <a:gd name="T58" fmla="*/ 13 w 41"/>
                    <a:gd name="T59" fmla="*/ 13 h 50"/>
                    <a:gd name="T60" fmla="*/ 13 w 41"/>
                    <a:gd name="T61" fmla="*/ 13 h 50"/>
                    <a:gd name="T62" fmla="*/ 13 w 41"/>
                    <a:gd name="T63" fmla="*/ 14 h 50"/>
                    <a:gd name="T64" fmla="*/ 13 w 41"/>
                    <a:gd name="T65" fmla="*/ 15 h 50"/>
                    <a:gd name="T66" fmla="*/ 13 w 41"/>
                    <a:gd name="T67" fmla="*/ 16 h 50"/>
                    <a:gd name="T68" fmla="*/ 13 w 41"/>
                    <a:gd name="T69" fmla="*/ 16 h 50"/>
                    <a:gd name="T70" fmla="*/ 13 w 41"/>
                    <a:gd name="T71" fmla="*/ 17 h 50"/>
                    <a:gd name="T72" fmla="*/ 13 w 41"/>
                    <a:gd name="T73" fmla="*/ 17 h 50"/>
                    <a:gd name="T74" fmla="*/ 13 w 41"/>
                    <a:gd name="T75" fmla="*/ 17 h 50"/>
                    <a:gd name="T76" fmla="*/ 13 w 41"/>
                    <a:gd name="T77" fmla="*/ 18 h 50"/>
                    <a:gd name="T78" fmla="*/ 14 w 41"/>
                    <a:gd name="T79" fmla="*/ 18 h 50"/>
                    <a:gd name="T80" fmla="*/ 14 w 41"/>
                    <a:gd name="T81" fmla="*/ 18 h 50"/>
                    <a:gd name="T82" fmla="*/ 14 w 41"/>
                    <a:gd name="T83" fmla="*/ 17 h 50"/>
                    <a:gd name="T84" fmla="*/ 14 w 41"/>
                    <a:gd name="T85" fmla="*/ 17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1" h="50">
                      <a:moveTo>
                        <a:pt x="40" y="49"/>
                      </a:moveTo>
                      <a:lnTo>
                        <a:pt x="40" y="48"/>
                      </a:lnTo>
                      <a:lnTo>
                        <a:pt x="41" y="46"/>
                      </a:lnTo>
                      <a:lnTo>
                        <a:pt x="41" y="44"/>
                      </a:lnTo>
                      <a:lnTo>
                        <a:pt x="41" y="41"/>
                      </a:lnTo>
                      <a:lnTo>
                        <a:pt x="40" y="39"/>
                      </a:lnTo>
                      <a:lnTo>
                        <a:pt x="40" y="37"/>
                      </a:lnTo>
                      <a:lnTo>
                        <a:pt x="39" y="35"/>
                      </a:lnTo>
                      <a:lnTo>
                        <a:pt x="37" y="33"/>
                      </a:lnTo>
                      <a:lnTo>
                        <a:pt x="36" y="32"/>
                      </a:lnTo>
                      <a:lnTo>
                        <a:pt x="35" y="30"/>
                      </a:lnTo>
                      <a:lnTo>
                        <a:pt x="33" y="29"/>
                      </a:lnTo>
                      <a:lnTo>
                        <a:pt x="32" y="28"/>
                      </a:lnTo>
                      <a:lnTo>
                        <a:pt x="30" y="27"/>
                      </a:lnTo>
                      <a:lnTo>
                        <a:pt x="28" y="25"/>
                      </a:lnTo>
                      <a:lnTo>
                        <a:pt x="26" y="25"/>
                      </a:lnTo>
                      <a:lnTo>
                        <a:pt x="24" y="24"/>
                      </a:lnTo>
                      <a:lnTo>
                        <a:pt x="22" y="22"/>
                      </a:lnTo>
                      <a:lnTo>
                        <a:pt x="21" y="22"/>
                      </a:lnTo>
                      <a:lnTo>
                        <a:pt x="19" y="21"/>
                      </a:lnTo>
                      <a:lnTo>
                        <a:pt x="17" y="20"/>
                      </a:lnTo>
                      <a:lnTo>
                        <a:pt x="15" y="18"/>
                      </a:lnTo>
                      <a:lnTo>
                        <a:pt x="14" y="18"/>
                      </a:lnTo>
                      <a:lnTo>
                        <a:pt x="12" y="16"/>
                      </a:lnTo>
                      <a:lnTo>
                        <a:pt x="10" y="15"/>
                      </a:lnTo>
                      <a:lnTo>
                        <a:pt x="9" y="14"/>
                      </a:lnTo>
                      <a:lnTo>
                        <a:pt x="8" y="12"/>
                      </a:lnTo>
                      <a:lnTo>
                        <a:pt x="6" y="11"/>
                      </a:lnTo>
                      <a:lnTo>
                        <a:pt x="5" y="10"/>
                      </a:lnTo>
                      <a:lnTo>
                        <a:pt x="5" y="8"/>
                      </a:lnTo>
                      <a:lnTo>
                        <a:pt x="4" y="5"/>
                      </a:lnTo>
                      <a:lnTo>
                        <a:pt x="3" y="4"/>
                      </a:lnTo>
                      <a:lnTo>
                        <a:pt x="3" y="2"/>
                      </a:lnTo>
                      <a:lnTo>
                        <a:pt x="3" y="0"/>
                      </a:lnTo>
                      <a:lnTo>
                        <a:pt x="0" y="0"/>
                      </a:lnTo>
                      <a:lnTo>
                        <a:pt x="0" y="2"/>
                      </a:lnTo>
                      <a:lnTo>
                        <a:pt x="0" y="5"/>
                      </a:lnTo>
                      <a:lnTo>
                        <a:pt x="1" y="7"/>
                      </a:lnTo>
                      <a:lnTo>
                        <a:pt x="1" y="10"/>
                      </a:lnTo>
                      <a:lnTo>
                        <a:pt x="3" y="12"/>
                      </a:lnTo>
                      <a:lnTo>
                        <a:pt x="4" y="14"/>
                      </a:lnTo>
                      <a:lnTo>
                        <a:pt x="5" y="16"/>
                      </a:lnTo>
                      <a:lnTo>
                        <a:pt x="7" y="17"/>
                      </a:lnTo>
                      <a:lnTo>
                        <a:pt x="8" y="18"/>
                      </a:lnTo>
                      <a:lnTo>
                        <a:pt x="10" y="20"/>
                      </a:lnTo>
                      <a:lnTo>
                        <a:pt x="12" y="21"/>
                      </a:lnTo>
                      <a:lnTo>
                        <a:pt x="14" y="22"/>
                      </a:lnTo>
                      <a:lnTo>
                        <a:pt x="16" y="24"/>
                      </a:lnTo>
                      <a:lnTo>
                        <a:pt x="17" y="24"/>
                      </a:lnTo>
                      <a:lnTo>
                        <a:pt x="20" y="25"/>
                      </a:lnTo>
                      <a:lnTo>
                        <a:pt x="22" y="26"/>
                      </a:lnTo>
                      <a:lnTo>
                        <a:pt x="23" y="27"/>
                      </a:lnTo>
                      <a:lnTo>
                        <a:pt x="25" y="28"/>
                      </a:lnTo>
                      <a:lnTo>
                        <a:pt x="27" y="29"/>
                      </a:lnTo>
                      <a:lnTo>
                        <a:pt x="28" y="30"/>
                      </a:lnTo>
                      <a:lnTo>
                        <a:pt x="30" y="32"/>
                      </a:lnTo>
                      <a:lnTo>
                        <a:pt x="32" y="32"/>
                      </a:lnTo>
                      <a:lnTo>
                        <a:pt x="33" y="34"/>
                      </a:lnTo>
                      <a:lnTo>
                        <a:pt x="34" y="35"/>
                      </a:lnTo>
                      <a:lnTo>
                        <a:pt x="35" y="36"/>
                      </a:lnTo>
                      <a:lnTo>
                        <a:pt x="36" y="37"/>
                      </a:lnTo>
                      <a:lnTo>
                        <a:pt x="37" y="39"/>
                      </a:lnTo>
                      <a:lnTo>
                        <a:pt x="37" y="40"/>
                      </a:lnTo>
                      <a:lnTo>
                        <a:pt x="37" y="42"/>
                      </a:lnTo>
                      <a:lnTo>
                        <a:pt x="38" y="44"/>
                      </a:lnTo>
                      <a:lnTo>
                        <a:pt x="38" y="45"/>
                      </a:lnTo>
                      <a:lnTo>
                        <a:pt x="37" y="47"/>
                      </a:lnTo>
                      <a:lnTo>
                        <a:pt x="37" y="48"/>
                      </a:lnTo>
                      <a:lnTo>
                        <a:pt x="37" y="49"/>
                      </a:lnTo>
                      <a:lnTo>
                        <a:pt x="38" y="49"/>
                      </a:lnTo>
                      <a:lnTo>
                        <a:pt x="38" y="50"/>
                      </a:lnTo>
                      <a:lnTo>
                        <a:pt x="39" y="50"/>
                      </a:lnTo>
                      <a:lnTo>
                        <a:pt x="40" y="50"/>
                      </a:lnTo>
                      <a:lnTo>
                        <a:pt x="40" y="49"/>
                      </a:lnTo>
                      <a:lnTo>
                        <a:pt x="40" y="48"/>
                      </a:lnTo>
                      <a:lnTo>
                        <a:pt x="4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6" name="Freeform 874"/>
                <p:cNvSpPr>
                  <a:spLocks/>
                </p:cNvSpPr>
                <p:nvPr/>
              </p:nvSpPr>
              <p:spPr bwMode="auto">
                <a:xfrm>
                  <a:off x="409" y="1974"/>
                  <a:ext cx="41" cy="38"/>
                </a:xfrm>
                <a:custGeom>
                  <a:avLst/>
                  <a:gdLst>
                    <a:gd name="T0" fmla="*/ 3 w 58"/>
                    <a:gd name="T1" fmla="*/ 1 h 54"/>
                    <a:gd name="T2" fmla="*/ 1 w 58"/>
                    <a:gd name="T3" fmla="*/ 4 h 54"/>
                    <a:gd name="T4" fmla="*/ 1 w 58"/>
                    <a:gd name="T5" fmla="*/ 7 h 54"/>
                    <a:gd name="T6" fmla="*/ 0 w 58"/>
                    <a:gd name="T7" fmla="*/ 10 h 54"/>
                    <a:gd name="T8" fmla="*/ 1 w 58"/>
                    <a:gd name="T9" fmla="*/ 13 h 54"/>
                    <a:gd name="T10" fmla="*/ 1 w 58"/>
                    <a:gd name="T11" fmla="*/ 15 h 54"/>
                    <a:gd name="T12" fmla="*/ 2 w 58"/>
                    <a:gd name="T13" fmla="*/ 16 h 54"/>
                    <a:gd name="T14" fmla="*/ 4 w 58"/>
                    <a:gd name="T15" fmla="*/ 18 h 54"/>
                    <a:gd name="T16" fmla="*/ 6 w 58"/>
                    <a:gd name="T17" fmla="*/ 18 h 54"/>
                    <a:gd name="T18" fmla="*/ 7 w 58"/>
                    <a:gd name="T19" fmla="*/ 19 h 54"/>
                    <a:gd name="T20" fmla="*/ 9 w 58"/>
                    <a:gd name="T21" fmla="*/ 18 h 54"/>
                    <a:gd name="T22" fmla="*/ 11 w 58"/>
                    <a:gd name="T23" fmla="*/ 18 h 54"/>
                    <a:gd name="T24" fmla="*/ 13 w 58"/>
                    <a:gd name="T25" fmla="*/ 16 h 54"/>
                    <a:gd name="T26" fmla="*/ 15 w 58"/>
                    <a:gd name="T27" fmla="*/ 14 h 54"/>
                    <a:gd name="T28" fmla="*/ 18 w 58"/>
                    <a:gd name="T29" fmla="*/ 12 h 54"/>
                    <a:gd name="T30" fmla="*/ 19 w 58"/>
                    <a:gd name="T31" fmla="*/ 9 h 54"/>
                    <a:gd name="T32" fmla="*/ 21 w 58"/>
                    <a:gd name="T33" fmla="*/ 6 h 54"/>
                    <a:gd name="T34" fmla="*/ 18 w 58"/>
                    <a:gd name="T35" fmla="*/ 6 h 54"/>
                    <a:gd name="T36" fmla="*/ 18 w 58"/>
                    <a:gd name="T37" fmla="*/ 10 h 54"/>
                    <a:gd name="T38" fmla="*/ 15 w 58"/>
                    <a:gd name="T39" fmla="*/ 13 h 54"/>
                    <a:gd name="T40" fmla="*/ 13 w 58"/>
                    <a:gd name="T41" fmla="*/ 14 h 54"/>
                    <a:gd name="T42" fmla="*/ 11 w 58"/>
                    <a:gd name="T43" fmla="*/ 16 h 54"/>
                    <a:gd name="T44" fmla="*/ 10 w 58"/>
                    <a:gd name="T45" fmla="*/ 17 h 54"/>
                    <a:gd name="T46" fmla="*/ 8 w 58"/>
                    <a:gd name="T47" fmla="*/ 17 h 54"/>
                    <a:gd name="T48" fmla="*/ 6 w 58"/>
                    <a:gd name="T49" fmla="*/ 17 h 54"/>
                    <a:gd name="T50" fmla="*/ 4 w 58"/>
                    <a:gd name="T51" fmla="*/ 17 h 54"/>
                    <a:gd name="T52" fmla="*/ 3 w 58"/>
                    <a:gd name="T53" fmla="*/ 16 h 54"/>
                    <a:gd name="T54" fmla="*/ 3 w 58"/>
                    <a:gd name="T55" fmla="*/ 15 h 54"/>
                    <a:gd name="T56" fmla="*/ 1 w 58"/>
                    <a:gd name="T57" fmla="*/ 13 h 54"/>
                    <a:gd name="T58" fmla="*/ 1 w 58"/>
                    <a:gd name="T59" fmla="*/ 11 h 54"/>
                    <a:gd name="T60" fmla="*/ 1 w 58"/>
                    <a:gd name="T61" fmla="*/ 9 h 54"/>
                    <a:gd name="T62" fmla="*/ 2 w 58"/>
                    <a:gd name="T63" fmla="*/ 6 h 54"/>
                    <a:gd name="T64" fmla="*/ 3 w 58"/>
                    <a:gd name="T65" fmla="*/ 3 h 54"/>
                    <a:gd name="T66" fmla="*/ 3 w 58"/>
                    <a:gd name="T67" fmla="*/ 1 h 54"/>
                    <a:gd name="T68" fmla="*/ 4 w 58"/>
                    <a:gd name="T69" fmla="*/ 1 h 54"/>
                    <a:gd name="T70" fmla="*/ 4 w 58"/>
                    <a:gd name="T71" fmla="*/ 1 h 54"/>
                    <a:gd name="T72" fmla="*/ 4 w 58"/>
                    <a:gd name="T73" fmla="*/ 1 h 54"/>
                    <a:gd name="T74" fmla="*/ 4 w 58"/>
                    <a:gd name="T75" fmla="*/ 1 h 54"/>
                    <a:gd name="T76" fmla="*/ 3 w 58"/>
                    <a:gd name="T77" fmla="*/ 0 h 54"/>
                    <a:gd name="T78" fmla="*/ 3 w 58"/>
                    <a:gd name="T79" fmla="*/ 0 h 54"/>
                    <a:gd name="T80" fmla="*/ 3 w 58"/>
                    <a:gd name="T81" fmla="*/ 0 h 54"/>
                    <a:gd name="T82" fmla="*/ 3 w 58"/>
                    <a:gd name="T83" fmla="*/ 0 h 54"/>
                    <a:gd name="T84" fmla="*/ 3 w 58"/>
                    <a:gd name="T85" fmla="*/ 1 h 54"/>
                    <a:gd name="T86" fmla="*/ 4 w 58"/>
                    <a:gd name="T87" fmla="*/ 1 h 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 h="54">
                      <a:moveTo>
                        <a:pt x="10" y="3"/>
                      </a:moveTo>
                      <a:lnTo>
                        <a:pt x="8" y="1"/>
                      </a:lnTo>
                      <a:lnTo>
                        <a:pt x="5" y="6"/>
                      </a:lnTo>
                      <a:lnTo>
                        <a:pt x="3" y="11"/>
                      </a:lnTo>
                      <a:lnTo>
                        <a:pt x="2" y="16"/>
                      </a:lnTo>
                      <a:lnTo>
                        <a:pt x="1" y="20"/>
                      </a:lnTo>
                      <a:lnTo>
                        <a:pt x="0" y="24"/>
                      </a:lnTo>
                      <a:lnTo>
                        <a:pt x="0" y="28"/>
                      </a:lnTo>
                      <a:lnTo>
                        <a:pt x="0" y="32"/>
                      </a:lnTo>
                      <a:lnTo>
                        <a:pt x="1" y="36"/>
                      </a:lnTo>
                      <a:lnTo>
                        <a:pt x="1" y="39"/>
                      </a:lnTo>
                      <a:lnTo>
                        <a:pt x="3" y="42"/>
                      </a:lnTo>
                      <a:lnTo>
                        <a:pt x="4" y="44"/>
                      </a:lnTo>
                      <a:lnTo>
                        <a:pt x="6" y="47"/>
                      </a:lnTo>
                      <a:lnTo>
                        <a:pt x="8" y="49"/>
                      </a:lnTo>
                      <a:lnTo>
                        <a:pt x="10" y="50"/>
                      </a:lnTo>
                      <a:lnTo>
                        <a:pt x="12" y="52"/>
                      </a:lnTo>
                      <a:lnTo>
                        <a:pt x="15" y="52"/>
                      </a:lnTo>
                      <a:lnTo>
                        <a:pt x="17" y="53"/>
                      </a:lnTo>
                      <a:lnTo>
                        <a:pt x="20" y="54"/>
                      </a:lnTo>
                      <a:lnTo>
                        <a:pt x="23" y="53"/>
                      </a:lnTo>
                      <a:lnTo>
                        <a:pt x="26" y="52"/>
                      </a:lnTo>
                      <a:lnTo>
                        <a:pt x="28" y="52"/>
                      </a:lnTo>
                      <a:lnTo>
                        <a:pt x="31" y="50"/>
                      </a:lnTo>
                      <a:lnTo>
                        <a:pt x="35" y="48"/>
                      </a:lnTo>
                      <a:lnTo>
                        <a:pt x="38" y="46"/>
                      </a:lnTo>
                      <a:lnTo>
                        <a:pt x="41" y="44"/>
                      </a:lnTo>
                      <a:lnTo>
                        <a:pt x="43" y="41"/>
                      </a:lnTo>
                      <a:lnTo>
                        <a:pt x="46" y="38"/>
                      </a:lnTo>
                      <a:lnTo>
                        <a:pt x="49" y="34"/>
                      </a:lnTo>
                      <a:lnTo>
                        <a:pt x="51" y="30"/>
                      </a:lnTo>
                      <a:lnTo>
                        <a:pt x="54" y="26"/>
                      </a:lnTo>
                      <a:lnTo>
                        <a:pt x="56" y="21"/>
                      </a:lnTo>
                      <a:lnTo>
                        <a:pt x="58" y="16"/>
                      </a:lnTo>
                      <a:lnTo>
                        <a:pt x="55" y="14"/>
                      </a:lnTo>
                      <a:lnTo>
                        <a:pt x="53" y="19"/>
                      </a:lnTo>
                      <a:lnTo>
                        <a:pt x="51" y="24"/>
                      </a:lnTo>
                      <a:lnTo>
                        <a:pt x="49" y="28"/>
                      </a:lnTo>
                      <a:lnTo>
                        <a:pt x="46" y="32"/>
                      </a:lnTo>
                      <a:lnTo>
                        <a:pt x="43" y="35"/>
                      </a:lnTo>
                      <a:lnTo>
                        <a:pt x="41" y="38"/>
                      </a:lnTo>
                      <a:lnTo>
                        <a:pt x="38" y="40"/>
                      </a:lnTo>
                      <a:lnTo>
                        <a:pt x="36" y="43"/>
                      </a:lnTo>
                      <a:lnTo>
                        <a:pt x="33" y="45"/>
                      </a:lnTo>
                      <a:lnTo>
                        <a:pt x="30" y="46"/>
                      </a:lnTo>
                      <a:lnTo>
                        <a:pt x="28" y="48"/>
                      </a:lnTo>
                      <a:lnTo>
                        <a:pt x="25" y="48"/>
                      </a:lnTo>
                      <a:lnTo>
                        <a:pt x="22" y="49"/>
                      </a:lnTo>
                      <a:lnTo>
                        <a:pt x="20" y="50"/>
                      </a:lnTo>
                      <a:lnTo>
                        <a:pt x="18" y="49"/>
                      </a:lnTo>
                      <a:lnTo>
                        <a:pt x="15" y="48"/>
                      </a:lnTo>
                      <a:lnTo>
                        <a:pt x="13" y="48"/>
                      </a:lnTo>
                      <a:lnTo>
                        <a:pt x="11" y="47"/>
                      </a:lnTo>
                      <a:lnTo>
                        <a:pt x="9" y="45"/>
                      </a:lnTo>
                      <a:lnTo>
                        <a:pt x="8" y="44"/>
                      </a:lnTo>
                      <a:lnTo>
                        <a:pt x="7" y="42"/>
                      </a:lnTo>
                      <a:lnTo>
                        <a:pt x="5" y="40"/>
                      </a:lnTo>
                      <a:lnTo>
                        <a:pt x="4" y="37"/>
                      </a:lnTo>
                      <a:lnTo>
                        <a:pt x="4" y="35"/>
                      </a:lnTo>
                      <a:lnTo>
                        <a:pt x="4" y="32"/>
                      </a:lnTo>
                      <a:lnTo>
                        <a:pt x="3" y="28"/>
                      </a:lnTo>
                      <a:lnTo>
                        <a:pt x="4" y="25"/>
                      </a:lnTo>
                      <a:lnTo>
                        <a:pt x="4" y="21"/>
                      </a:lnTo>
                      <a:lnTo>
                        <a:pt x="5" y="17"/>
                      </a:lnTo>
                      <a:lnTo>
                        <a:pt x="6" y="13"/>
                      </a:lnTo>
                      <a:lnTo>
                        <a:pt x="8" y="8"/>
                      </a:lnTo>
                      <a:lnTo>
                        <a:pt x="10" y="3"/>
                      </a:lnTo>
                      <a:lnTo>
                        <a:pt x="8" y="1"/>
                      </a:lnTo>
                      <a:lnTo>
                        <a:pt x="10" y="3"/>
                      </a:lnTo>
                      <a:lnTo>
                        <a:pt x="10" y="2"/>
                      </a:lnTo>
                      <a:lnTo>
                        <a:pt x="10" y="1"/>
                      </a:lnTo>
                      <a:lnTo>
                        <a:pt x="9" y="1"/>
                      </a:lnTo>
                      <a:lnTo>
                        <a:pt x="9" y="0"/>
                      </a:lnTo>
                      <a:lnTo>
                        <a:pt x="8" y="0"/>
                      </a:lnTo>
                      <a:lnTo>
                        <a:pt x="8" y="1"/>
                      </a:lnTo>
                      <a:lnTo>
                        <a:pt x="1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7" name="Freeform 875"/>
                <p:cNvSpPr>
                  <a:spLocks/>
                </p:cNvSpPr>
                <p:nvPr/>
              </p:nvSpPr>
              <p:spPr bwMode="auto">
                <a:xfrm>
                  <a:off x="359" y="1975"/>
                  <a:ext cx="58" cy="45"/>
                </a:xfrm>
                <a:custGeom>
                  <a:avLst/>
                  <a:gdLst>
                    <a:gd name="T0" fmla="*/ 2 w 85"/>
                    <a:gd name="T1" fmla="*/ 20 h 64"/>
                    <a:gd name="T2" fmla="*/ 1 w 85"/>
                    <a:gd name="T3" fmla="*/ 18 h 64"/>
                    <a:gd name="T4" fmla="*/ 1 w 85"/>
                    <a:gd name="T5" fmla="*/ 17 h 64"/>
                    <a:gd name="T6" fmla="*/ 1 w 85"/>
                    <a:gd name="T7" fmla="*/ 16 h 64"/>
                    <a:gd name="T8" fmla="*/ 2 w 85"/>
                    <a:gd name="T9" fmla="*/ 15 h 64"/>
                    <a:gd name="T10" fmla="*/ 3 w 85"/>
                    <a:gd name="T11" fmla="*/ 15 h 64"/>
                    <a:gd name="T12" fmla="*/ 5 w 85"/>
                    <a:gd name="T13" fmla="*/ 14 h 64"/>
                    <a:gd name="T14" fmla="*/ 8 w 85"/>
                    <a:gd name="T15" fmla="*/ 13 h 64"/>
                    <a:gd name="T16" fmla="*/ 10 w 85"/>
                    <a:gd name="T17" fmla="*/ 13 h 64"/>
                    <a:gd name="T18" fmla="*/ 12 w 85"/>
                    <a:gd name="T19" fmla="*/ 12 h 64"/>
                    <a:gd name="T20" fmla="*/ 14 w 85"/>
                    <a:gd name="T21" fmla="*/ 11 h 64"/>
                    <a:gd name="T22" fmla="*/ 17 w 85"/>
                    <a:gd name="T23" fmla="*/ 10 h 64"/>
                    <a:gd name="T24" fmla="*/ 20 w 85"/>
                    <a:gd name="T25" fmla="*/ 9 h 64"/>
                    <a:gd name="T26" fmla="*/ 22 w 85"/>
                    <a:gd name="T27" fmla="*/ 7 h 64"/>
                    <a:gd name="T28" fmla="*/ 24 w 85"/>
                    <a:gd name="T29" fmla="*/ 5 h 64"/>
                    <a:gd name="T30" fmla="*/ 26 w 85"/>
                    <a:gd name="T31" fmla="*/ 3 h 64"/>
                    <a:gd name="T32" fmla="*/ 26 w 85"/>
                    <a:gd name="T33" fmla="*/ 0 h 64"/>
                    <a:gd name="T34" fmla="*/ 25 w 85"/>
                    <a:gd name="T35" fmla="*/ 3 h 64"/>
                    <a:gd name="T36" fmla="*/ 23 w 85"/>
                    <a:gd name="T37" fmla="*/ 5 h 64"/>
                    <a:gd name="T38" fmla="*/ 20 w 85"/>
                    <a:gd name="T39" fmla="*/ 6 h 64"/>
                    <a:gd name="T40" fmla="*/ 18 w 85"/>
                    <a:gd name="T41" fmla="*/ 8 h 64"/>
                    <a:gd name="T42" fmla="*/ 16 w 85"/>
                    <a:gd name="T43" fmla="*/ 9 h 64"/>
                    <a:gd name="T44" fmla="*/ 13 w 85"/>
                    <a:gd name="T45" fmla="*/ 10 h 64"/>
                    <a:gd name="T46" fmla="*/ 11 w 85"/>
                    <a:gd name="T47" fmla="*/ 11 h 64"/>
                    <a:gd name="T48" fmla="*/ 8 w 85"/>
                    <a:gd name="T49" fmla="*/ 11 h 64"/>
                    <a:gd name="T50" fmla="*/ 6 w 85"/>
                    <a:gd name="T51" fmla="*/ 13 h 64"/>
                    <a:gd name="T52" fmla="*/ 3 w 85"/>
                    <a:gd name="T53" fmla="*/ 13 h 64"/>
                    <a:gd name="T54" fmla="*/ 2 w 85"/>
                    <a:gd name="T55" fmla="*/ 13 h 64"/>
                    <a:gd name="T56" fmla="*/ 1 w 85"/>
                    <a:gd name="T57" fmla="*/ 15 h 64"/>
                    <a:gd name="T58" fmla="*/ 0 w 85"/>
                    <a:gd name="T59" fmla="*/ 16 h 64"/>
                    <a:gd name="T60" fmla="*/ 0 w 85"/>
                    <a:gd name="T61" fmla="*/ 18 h 64"/>
                    <a:gd name="T62" fmla="*/ 1 w 85"/>
                    <a:gd name="T63" fmla="*/ 20 h 64"/>
                    <a:gd name="T64" fmla="*/ 2 w 85"/>
                    <a:gd name="T65" fmla="*/ 23 h 64"/>
                    <a:gd name="T66" fmla="*/ 2 w 85"/>
                    <a:gd name="T67" fmla="*/ 23 h 64"/>
                    <a:gd name="T68" fmla="*/ 3 w 85"/>
                    <a:gd name="T69" fmla="*/ 23 h 64"/>
                    <a:gd name="T70" fmla="*/ 3 w 85"/>
                    <a:gd name="T71" fmla="*/ 23 h 64"/>
                    <a:gd name="T72" fmla="*/ 3 w 85"/>
                    <a:gd name="T73" fmla="*/ 23 h 64"/>
                    <a:gd name="T74" fmla="*/ 3 w 85"/>
                    <a:gd name="T75" fmla="*/ 22 h 64"/>
                    <a:gd name="T76" fmla="*/ 3 w 85"/>
                    <a:gd name="T77" fmla="*/ 22 h 64"/>
                    <a:gd name="T78" fmla="*/ 3 w 85"/>
                    <a:gd name="T79" fmla="*/ 22 h 64"/>
                    <a:gd name="T80" fmla="*/ 3 w 85"/>
                    <a:gd name="T81" fmla="*/ 21 h 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5" h="64">
                      <a:moveTo>
                        <a:pt x="10" y="61"/>
                      </a:moveTo>
                      <a:lnTo>
                        <a:pt x="7" y="58"/>
                      </a:lnTo>
                      <a:lnTo>
                        <a:pt x="5" y="55"/>
                      </a:lnTo>
                      <a:lnTo>
                        <a:pt x="5" y="52"/>
                      </a:lnTo>
                      <a:lnTo>
                        <a:pt x="4" y="50"/>
                      </a:lnTo>
                      <a:lnTo>
                        <a:pt x="3" y="49"/>
                      </a:lnTo>
                      <a:lnTo>
                        <a:pt x="4" y="48"/>
                      </a:lnTo>
                      <a:lnTo>
                        <a:pt x="5" y="47"/>
                      </a:lnTo>
                      <a:lnTo>
                        <a:pt x="5" y="46"/>
                      </a:lnTo>
                      <a:lnTo>
                        <a:pt x="6" y="44"/>
                      </a:lnTo>
                      <a:lnTo>
                        <a:pt x="8" y="43"/>
                      </a:lnTo>
                      <a:lnTo>
                        <a:pt x="11" y="42"/>
                      </a:lnTo>
                      <a:lnTo>
                        <a:pt x="13" y="41"/>
                      </a:lnTo>
                      <a:lnTo>
                        <a:pt x="16" y="40"/>
                      </a:lnTo>
                      <a:lnTo>
                        <a:pt x="19" y="39"/>
                      </a:lnTo>
                      <a:lnTo>
                        <a:pt x="23" y="38"/>
                      </a:lnTo>
                      <a:lnTo>
                        <a:pt x="26" y="37"/>
                      </a:lnTo>
                      <a:lnTo>
                        <a:pt x="30" y="36"/>
                      </a:lnTo>
                      <a:lnTo>
                        <a:pt x="33" y="35"/>
                      </a:lnTo>
                      <a:lnTo>
                        <a:pt x="38" y="34"/>
                      </a:lnTo>
                      <a:lnTo>
                        <a:pt x="42" y="33"/>
                      </a:lnTo>
                      <a:lnTo>
                        <a:pt x="46" y="31"/>
                      </a:lnTo>
                      <a:lnTo>
                        <a:pt x="50" y="30"/>
                      </a:lnTo>
                      <a:lnTo>
                        <a:pt x="54" y="29"/>
                      </a:lnTo>
                      <a:lnTo>
                        <a:pt x="58" y="27"/>
                      </a:lnTo>
                      <a:lnTo>
                        <a:pt x="62" y="25"/>
                      </a:lnTo>
                      <a:lnTo>
                        <a:pt x="66" y="23"/>
                      </a:lnTo>
                      <a:lnTo>
                        <a:pt x="69" y="20"/>
                      </a:lnTo>
                      <a:lnTo>
                        <a:pt x="73" y="17"/>
                      </a:lnTo>
                      <a:lnTo>
                        <a:pt x="76" y="14"/>
                      </a:lnTo>
                      <a:lnTo>
                        <a:pt x="80" y="11"/>
                      </a:lnTo>
                      <a:lnTo>
                        <a:pt x="82" y="7"/>
                      </a:lnTo>
                      <a:lnTo>
                        <a:pt x="85" y="2"/>
                      </a:lnTo>
                      <a:lnTo>
                        <a:pt x="82" y="0"/>
                      </a:lnTo>
                      <a:lnTo>
                        <a:pt x="80" y="4"/>
                      </a:lnTo>
                      <a:lnTo>
                        <a:pt x="77" y="8"/>
                      </a:lnTo>
                      <a:lnTo>
                        <a:pt x="74" y="11"/>
                      </a:lnTo>
                      <a:lnTo>
                        <a:pt x="71" y="14"/>
                      </a:lnTo>
                      <a:lnTo>
                        <a:pt x="68" y="17"/>
                      </a:lnTo>
                      <a:lnTo>
                        <a:pt x="64" y="19"/>
                      </a:lnTo>
                      <a:lnTo>
                        <a:pt x="61" y="21"/>
                      </a:lnTo>
                      <a:lnTo>
                        <a:pt x="57" y="23"/>
                      </a:lnTo>
                      <a:lnTo>
                        <a:pt x="53" y="25"/>
                      </a:lnTo>
                      <a:lnTo>
                        <a:pt x="49" y="26"/>
                      </a:lnTo>
                      <a:lnTo>
                        <a:pt x="45" y="27"/>
                      </a:lnTo>
                      <a:lnTo>
                        <a:pt x="41" y="29"/>
                      </a:lnTo>
                      <a:lnTo>
                        <a:pt x="37" y="30"/>
                      </a:lnTo>
                      <a:lnTo>
                        <a:pt x="33" y="31"/>
                      </a:lnTo>
                      <a:lnTo>
                        <a:pt x="29" y="32"/>
                      </a:lnTo>
                      <a:lnTo>
                        <a:pt x="26" y="33"/>
                      </a:lnTo>
                      <a:lnTo>
                        <a:pt x="22" y="34"/>
                      </a:lnTo>
                      <a:lnTo>
                        <a:pt x="19" y="35"/>
                      </a:lnTo>
                      <a:lnTo>
                        <a:pt x="15" y="36"/>
                      </a:lnTo>
                      <a:lnTo>
                        <a:pt x="12" y="37"/>
                      </a:lnTo>
                      <a:lnTo>
                        <a:pt x="10" y="38"/>
                      </a:lnTo>
                      <a:lnTo>
                        <a:pt x="7" y="39"/>
                      </a:lnTo>
                      <a:lnTo>
                        <a:pt x="5" y="41"/>
                      </a:lnTo>
                      <a:lnTo>
                        <a:pt x="3" y="42"/>
                      </a:lnTo>
                      <a:lnTo>
                        <a:pt x="1" y="44"/>
                      </a:lnTo>
                      <a:lnTo>
                        <a:pt x="0" y="46"/>
                      </a:lnTo>
                      <a:lnTo>
                        <a:pt x="0" y="49"/>
                      </a:lnTo>
                      <a:lnTo>
                        <a:pt x="0" y="52"/>
                      </a:lnTo>
                      <a:lnTo>
                        <a:pt x="1" y="54"/>
                      </a:lnTo>
                      <a:lnTo>
                        <a:pt x="3" y="57"/>
                      </a:lnTo>
                      <a:lnTo>
                        <a:pt x="5" y="61"/>
                      </a:lnTo>
                      <a:lnTo>
                        <a:pt x="8" y="64"/>
                      </a:lnTo>
                      <a:lnTo>
                        <a:pt x="9" y="64"/>
                      </a:lnTo>
                      <a:lnTo>
                        <a:pt x="10" y="64"/>
                      </a:lnTo>
                      <a:lnTo>
                        <a:pt x="10" y="63"/>
                      </a:lnTo>
                      <a:lnTo>
                        <a:pt x="11" y="63"/>
                      </a:lnTo>
                      <a:lnTo>
                        <a:pt x="11" y="62"/>
                      </a:lnTo>
                      <a:lnTo>
                        <a:pt x="10" y="62"/>
                      </a:lnTo>
                      <a:lnTo>
                        <a:pt x="1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8" name="Freeform 876"/>
                <p:cNvSpPr>
                  <a:spLocks/>
                </p:cNvSpPr>
                <p:nvPr/>
              </p:nvSpPr>
              <p:spPr bwMode="auto">
                <a:xfrm>
                  <a:off x="349" y="2019"/>
                  <a:ext cx="41" cy="36"/>
                </a:xfrm>
                <a:custGeom>
                  <a:avLst/>
                  <a:gdLst>
                    <a:gd name="T0" fmla="*/ 1 w 59"/>
                    <a:gd name="T1" fmla="*/ 19 h 50"/>
                    <a:gd name="T2" fmla="*/ 6 w 59"/>
                    <a:gd name="T3" fmla="*/ 18 h 50"/>
                    <a:gd name="T4" fmla="*/ 10 w 59"/>
                    <a:gd name="T5" fmla="*/ 18 h 50"/>
                    <a:gd name="T6" fmla="*/ 13 w 59"/>
                    <a:gd name="T7" fmla="*/ 18 h 50"/>
                    <a:gd name="T8" fmla="*/ 16 w 59"/>
                    <a:gd name="T9" fmla="*/ 18 h 50"/>
                    <a:gd name="T10" fmla="*/ 18 w 59"/>
                    <a:gd name="T11" fmla="*/ 17 h 50"/>
                    <a:gd name="T12" fmla="*/ 19 w 59"/>
                    <a:gd name="T13" fmla="*/ 17 h 50"/>
                    <a:gd name="T14" fmla="*/ 19 w 59"/>
                    <a:gd name="T15" fmla="*/ 17 h 50"/>
                    <a:gd name="T16" fmla="*/ 19 w 59"/>
                    <a:gd name="T17" fmla="*/ 16 h 50"/>
                    <a:gd name="T18" fmla="*/ 19 w 59"/>
                    <a:gd name="T19" fmla="*/ 14 h 50"/>
                    <a:gd name="T20" fmla="*/ 18 w 59"/>
                    <a:gd name="T21" fmla="*/ 12 h 50"/>
                    <a:gd name="T22" fmla="*/ 17 w 59"/>
                    <a:gd name="T23" fmla="*/ 12 h 50"/>
                    <a:gd name="T24" fmla="*/ 16 w 59"/>
                    <a:gd name="T25" fmla="*/ 9 h 50"/>
                    <a:gd name="T26" fmla="*/ 13 w 59"/>
                    <a:gd name="T27" fmla="*/ 8 h 50"/>
                    <a:gd name="T28" fmla="*/ 12 w 59"/>
                    <a:gd name="T29" fmla="*/ 6 h 50"/>
                    <a:gd name="T30" fmla="*/ 9 w 59"/>
                    <a:gd name="T31" fmla="*/ 3 h 50"/>
                    <a:gd name="T32" fmla="*/ 7 w 59"/>
                    <a:gd name="T33" fmla="*/ 0 h 50"/>
                    <a:gd name="T34" fmla="*/ 8 w 59"/>
                    <a:gd name="T35" fmla="*/ 3 h 50"/>
                    <a:gd name="T36" fmla="*/ 10 w 59"/>
                    <a:gd name="T37" fmla="*/ 5 h 50"/>
                    <a:gd name="T38" fmla="*/ 12 w 59"/>
                    <a:gd name="T39" fmla="*/ 8 h 50"/>
                    <a:gd name="T40" fmla="*/ 14 w 59"/>
                    <a:gd name="T41" fmla="*/ 10 h 50"/>
                    <a:gd name="T42" fmla="*/ 16 w 59"/>
                    <a:gd name="T43" fmla="*/ 12 h 50"/>
                    <a:gd name="T44" fmla="*/ 17 w 59"/>
                    <a:gd name="T45" fmla="*/ 13 h 50"/>
                    <a:gd name="T46" fmla="*/ 18 w 59"/>
                    <a:gd name="T47" fmla="*/ 14 h 50"/>
                    <a:gd name="T48" fmla="*/ 19 w 59"/>
                    <a:gd name="T49" fmla="*/ 16 h 50"/>
                    <a:gd name="T50" fmla="*/ 19 w 59"/>
                    <a:gd name="T51" fmla="*/ 16 h 50"/>
                    <a:gd name="T52" fmla="*/ 18 w 59"/>
                    <a:gd name="T53" fmla="*/ 16 h 50"/>
                    <a:gd name="T54" fmla="*/ 17 w 59"/>
                    <a:gd name="T55" fmla="*/ 17 h 50"/>
                    <a:gd name="T56" fmla="*/ 15 w 59"/>
                    <a:gd name="T57" fmla="*/ 17 h 50"/>
                    <a:gd name="T58" fmla="*/ 12 w 59"/>
                    <a:gd name="T59" fmla="*/ 17 h 50"/>
                    <a:gd name="T60" fmla="*/ 8 w 59"/>
                    <a:gd name="T61" fmla="*/ 17 h 50"/>
                    <a:gd name="T62" fmla="*/ 3 w 59"/>
                    <a:gd name="T63" fmla="*/ 17 h 50"/>
                    <a:gd name="T64" fmla="*/ 1 w 59"/>
                    <a:gd name="T65" fmla="*/ 19 h 50"/>
                    <a:gd name="T66" fmla="*/ 1 w 59"/>
                    <a:gd name="T67" fmla="*/ 17 h 50"/>
                    <a:gd name="T68" fmla="*/ 1 w 59"/>
                    <a:gd name="T69" fmla="*/ 17 h 50"/>
                    <a:gd name="T70" fmla="*/ 1 w 59"/>
                    <a:gd name="T71" fmla="*/ 17 h 50"/>
                    <a:gd name="T72" fmla="*/ 1 w 59"/>
                    <a:gd name="T73" fmla="*/ 17 h 50"/>
                    <a:gd name="T74" fmla="*/ 0 w 59"/>
                    <a:gd name="T75" fmla="*/ 17 h 50"/>
                    <a:gd name="T76" fmla="*/ 1 w 59"/>
                    <a:gd name="T77" fmla="*/ 18 h 50"/>
                    <a:gd name="T78" fmla="*/ 1 w 59"/>
                    <a:gd name="T79" fmla="*/ 18 h 50"/>
                    <a:gd name="T80" fmla="*/ 1 w 59"/>
                    <a:gd name="T81" fmla="*/ 18 h 50"/>
                    <a:gd name="T82" fmla="*/ 1 w 59"/>
                    <a:gd name="T83" fmla="*/ 18 h 50"/>
                    <a:gd name="T84" fmla="*/ 1 w 59"/>
                    <a:gd name="T85" fmla="*/ 19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9" h="50">
                      <a:moveTo>
                        <a:pt x="2" y="45"/>
                      </a:moveTo>
                      <a:lnTo>
                        <a:pt x="2" y="50"/>
                      </a:lnTo>
                      <a:lnTo>
                        <a:pt x="10" y="49"/>
                      </a:lnTo>
                      <a:lnTo>
                        <a:pt x="17" y="49"/>
                      </a:lnTo>
                      <a:lnTo>
                        <a:pt x="23" y="49"/>
                      </a:lnTo>
                      <a:lnTo>
                        <a:pt x="29" y="49"/>
                      </a:lnTo>
                      <a:lnTo>
                        <a:pt x="34" y="49"/>
                      </a:lnTo>
                      <a:lnTo>
                        <a:pt x="39" y="49"/>
                      </a:lnTo>
                      <a:lnTo>
                        <a:pt x="43" y="49"/>
                      </a:lnTo>
                      <a:lnTo>
                        <a:pt x="47" y="48"/>
                      </a:lnTo>
                      <a:lnTo>
                        <a:pt x="50" y="48"/>
                      </a:lnTo>
                      <a:lnTo>
                        <a:pt x="53" y="47"/>
                      </a:lnTo>
                      <a:lnTo>
                        <a:pt x="55" y="47"/>
                      </a:lnTo>
                      <a:lnTo>
                        <a:pt x="57" y="46"/>
                      </a:lnTo>
                      <a:lnTo>
                        <a:pt x="58" y="45"/>
                      </a:lnTo>
                      <a:lnTo>
                        <a:pt x="59" y="44"/>
                      </a:lnTo>
                      <a:lnTo>
                        <a:pt x="59" y="42"/>
                      </a:lnTo>
                      <a:lnTo>
                        <a:pt x="59" y="41"/>
                      </a:lnTo>
                      <a:lnTo>
                        <a:pt x="59" y="39"/>
                      </a:lnTo>
                      <a:lnTo>
                        <a:pt x="58" y="37"/>
                      </a:lnTo>
                      <a:lnTo>
                        <a:pt x="57" y="36"/>
                      </a:lnTo>
                      <a:lnTo>
                        <a:pt x="55" y="34"/>
                      </a:lnTo>
                      <a:lnTo>
                        <a:pt x="53" y="32"/>
                      </a:lnTo>
                      <a:lnTo>
                        <a:pt x="51" y="30"/>
                      </a:lnTo>
                      <a:lnTo>
                        <a:pt x="49" y="28"/>
                      </a:lnTo>
                      <a:lnTo>
                        <a:pt x="47" y="25"/>
                      </a:lnTo>
                      <a:lnTo>
                        <a:pt x="44" y="23"/>
                      </a:lnTo>
                      <a:lnTo>
                        <a:pt x="41" y="21"/>
                      </a:lnTo>
                      <a:lnTo>
                        <a:pt x="38" y="17"/>
                      </a:lnTo>
                      <a:lnTo>
                        <a:pt x="35" y="15"/>
                      </a:lnTo>
                      <a:lnTo>
                        <a:pt x="32" y="11"/>
                      </a:lnTo>
                      <a:lnTo>
                        <a:pt x="28" y="7"/>
                      </a:lnTo>
                      <a:lnTo>
                        <a:pt x="25" y="4"/>
                      </a:lnTo>
                      <a:lnTo>
                        <a:pt x="21" y="0"/>
                      </a:lnTo>
                      <a:lnTo>
                        <a:pt x="19" y="2"/>
                      </a:lnTo>
                      <a:lnTo>
                        <a:pt x="23" y="7"/>
                      </a:lnTo>
                      <a:lnTo>
                        <a:pt x="26" y="11"/>
                      </a:lnTo>
                      <a:lnTo>
                        <a:pt x="29" y="14"/>
                      </a:lnTo>
                      <a:lnTo>
                        <a:pt x="33" y="18"/>
                      </a:lnTo>
                      <a:lnTo>
                        <a:pt x="36" y="21"/>
                      </a:lnTo>
                      <a:lnTo>
                        <a:pt x="39" y="23"/>
                      </a:lnTo>
                      <a:lnTo>
                        <a:pt x="42" y="26"/>
                      </a:lnTo>
                      <a:lnTo>
                        <a:pt x="45" y="29"/>
                      </a:lnTo>
                      <a:lnTo>
                        <a:pt x="47" y="31"/>
                      </a:lnTo>
                      <a:lnTo>
                        <a:pt x="49" y="33"/>
                      </a:lnTo>
                      <a:lnTo>
                        <a:pt x="51" y="35"/>
                      </a:lnTo>
                      <a:lnTo>
                        <a:pt x="53" y="37"/>
                      </a:lnTo>
                      <a:lnTo>
                        <a:pt x="54" y="39"/>
                      </a:lnTo>
                      <a:lnTo>
                        <a:pt x="55" y="40"/>
                      </a:lnTo>
                      <a:lnTo>
                        <a:pt x="56" y="41"/>
                      </a:lnTo>
                      <a:lnTo>
                        <a:pt x="56" y="42"/>
                      </a:lnTo>
                      <a:lnTo>
                        <a:pt x="55" y="43"/>
                      </a:lnTo>
                      <a:lnTo>
                        <a:pt x="54" y="43"/>
                      </a:lnTo>
                      <a:lnTo>
                        <a:pt x="52" y="43"/>
                      </a:lnTo>
                      <a:lnTo>
                        <a:pt x="50" y="44"/>
                      </a:lnTo>
                      <a:lnTo>
                        <a:pt x="47" y="44"/>
                      </a:lnTo>
                      <a:lnTo>
                        <a:pt x="43" y="45"/>
                      </a:lnTo>
                      <a:lnTo>
                        <a:pt x="39" y="45"/>
                      </a:lnTo>
                      <a:lnTo>
                        <a:pt x="34" y="45"/>
                      </a:lnTo>
                      <a:lnTo>
                        <a:pt x="29" y="45"/>
                      </a:lnTo>
                      <a:lnTo>
                        <a:pt x="23" y="45"/>
                      </a:lnTo>
                      <a:lnTo>
                        <a:pt x="17" y="45"/>
                      </a:lnTo>
                      <a:lnTo>
                        <a:pt x="10" y="45"/>
                      </a:lnTo>
                      <a:lnTo>
                        <a:pt x="2" y="45"/>
                      </a:lnTo>
                      <a:lnTo>
                        <a:pt x="2" y="50"/>
                      </a:lnTo>
                      <a:lnTo>
                        <a:pt x="2" y="45"/>
                      </a:lnTo>
                      <a:lnTo>
                        <a:pt x="1" y="45"/>
                      </a:lnTo>
                      <a:lnTo>
                        <a:pt x="1" y="46"/>
                      </a:lnTo>
                      <a:lnTo>
                        <a:pt x="1" y="47"/>
                      </a:lnTo>
                      <a:lnTo>
                        <a:pt x="0" y="47"/>
                      </a:lnTo>
                      <a:lnTo>
                        <a:pt x="1" y="47"/>
                      </a:lnTo>
                      <a:lnTo>
                        <a:pt x="1" y="48"/>
                      </a:lnTo>
                      <a:lnTo>
                        <a:pt x="1" y="49"/>
                      </a:lnTo>
                      <a:lnTo>
                        <a:pt x="2" y="49"/>
                      </a:lnTo>
                      <a:lnTo>
                        <a:pt x="2" y="50"/>
                      </a:lnTo>
                      <a:lnTo>
                        <a:pt x="2"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9" name="Freeform 877"/>
                <p:cNvSpPr>
                  <a:spLocks/>
                </p:cNvSpPr>
                <p:nvPr/>
              </p:nvSpPr>
              <p:spPr bwMode="auto">
                <a:xfrm>
                  <a:off x="351" y="2051"/>
                  <a:ext cx="57" cy="47"/>
                </a:xfrm>
                <a:custGeom>
                  <a:avLst/>
                  <a:gdLst>
                    <a:gd name="T0" fmla="*/ 25 w 81"/>
                    <a:gd name="T1" fmla="*/ 22 h 65"/>
                    <a:gd name="T2" fmla="*/ 27 w 81"/>
                    <a:gd name="T3" fmla="*/ 18 h 65"/>
                    <a:gd name="T4" fmla="*/ 28 w 81"/>
                    <a:gd name="T5" fmla="*/ 14 h 65"/>
                    <a:gd name="T6" fmla="*/ 28 w 81"/>
                    <a:gd name="T7" fmla="*/ 12 h 65"/>
                    <a:gd name="T8" fmla="*/ 27 w 81"/>
                    <a:gd name="T9" fmla="*/ 9 h 65"/>
                    <a:gd name="T10" fmla="*/ 25 w 81"/>
                    <a:gd name="T11" fmla="*/ 7 h 65"/>
                    <a:gd name="T12" fmla="*/ 23 w 81"/>
                    <a:gd name="T13" fmla="*/ 5 h 65"/>
                    <a:gd name="T14" fmla="*/ 21 w 81"/>
                    <a:gd name="T15" fmla="*/ 3 h 65"/>
                    <a:gd name="T16" fmla="*/ 18 w 81"/>
                    <a:gd name="T17" fmla="*/ 2 h 65"/>
                    <a:gd name="T18" fmla="*/ 14 w 81"/>
                    <a:gd name="T19" fmla="*/ 1 h 65"/>
                    <a:gd name="T20" fmla="*/ 11 w 81"/>
                    <a:gd name="T21" fmla="*/ 1 h 65"/>
                    <a:gd name="T22" fmla="*/ 8 w 81"/>
                    <a:gd name="T23" fmla="*/ 0 h 65"/>
                    <a:gd name="T24" fmla="*/ 6 w 81"/>
                    <a:gd name="T25" fmla="*/ 0 h 65"/>
                    <a:gd name="T26" fmla="*/ 3 w 81"/>
                    <a:gd name="T27" fmla="*/ 0 h 65"/>
                    <a:gd name="T28" fmla="*/ 1 w 81"/>
                    <a:gd name="T29" fmla="*/ 0 h 65"/>
                    <a:gd name="T30" fmla="*/ 0 w 81"/>
                    <a:gd name="T31" fmla="*/ 0 h 65"/>
                    <a:gd name="T32" fmla="*/ 0 w 81"/>
                    <a:gd name="T33" fmla="*/ 1 h 65"/>
                    <a:gd name="T34" fmla="*/ 1 w 81"/>
                    <a:gd name="T35" fmla="*/ 1 h 65"/>
                    <a:gd name="T36" fmla="*/ 2 w 81"/>
                    <a:gd name="T37" fmla="*/ 1 h 65"/>
                    <a:gd name="T38" fmla="*/ 4 w 81"/>
                    <a:gd name="T39" fmla="*/ 1 h 65"/>
                    <a:gd name="T40" fmla="*/ 6 w 81"/>
                    <a:gd name="T41" fmla="*/ 1 h 65"/>
                    <a:gd name="T42" fmla="*/ 10 w 81"/>
                    <a:gd name="T43" fmla="*/ 2 h 65"/>
                    <a:gd name="T44" fmla="*/ 13 w 81"/>
                    <a:gd name="T45" fmla="*/ 2 h 65"/>
                    <a:gd name="T46" fmla="*/ 16 w 81"/>
                    <a:gd name="T47" fmla="*/ 3 h 65"/>
                    <a:gd name="T48" fmla="*/ 19 w 81"/>
                    <a:gd name="T49" fmla="*/ 4 h 65"/>
                    <a:gd name="T50" fmla="*/ 22 w 81"/>
                    <a:gd name="T51" fmla="*/ 5 h 65"/>
                    <a:gd name="T52" fmla="*/ 24 w 81"/>
                    <a:gd name="T53" fmla="*/ 7 h 65"/>
                    <a:gd name="T54" fmla="*/ 26 w 81"/>
                    <a:gd name="T55" fmla="*/ 9 h 65"/>
                    <a:gd name="T56" fmla="*/ 27 w 81"/>
                    <a:gd name="T57" fmla="*/ 10 h 65"/>
                    <a:gd name="T58" fmla="*/ 27 w 81"/>
                    <a:gd name="T59" fmla="*/ 13 h 65"/>
                    <a:gd name="T60" fmla="*/ 27 w 81"/>
                    <a:gd name="T61" fmla="*/ 16 h 65"/>
                    <a:gd name="T62" fmla="*/ 25 w 81"/>
                    <a:gd name="T63" fmla="*/ 19 h 65"/>
                    <a:gd name="T64" fmla="*/ 23 w 81"/>
                    <a:gd name="T65" fmla="*/ 23 h 65"/>
                    <a:gd name="T66" fmla="*/ 23 w 81"/>
                    <a:gd name="T67" fmla="*/ 24 h 65"/>
                    <a:gd name="T68" fmla="*/ 23 w 81"/>
                    <a:gd name="T69" fmla="*/ 24 h 65"/>
                    <a:gd name="T70" fmla="*/ 23 w 81"/>
                    <a:gd name="T71" fmla="*/ 24 h 65"/>
                    <a:gd name="T72" fmla="*/ 23 w 81"/>
                    <a:gd name="T73" fmla="*/ 24 h 65"/>
                    <a:gd name="T74" fmla="*/ 23 w 81"/>
                    <a:gd name="T75" fmla="*/ 24 h 65"/>
                    <a:gd name="T76" fmla="*/ 23 w 81"/>
                    <a:gd name="T77" fmla="*/ 24 h 65"/>
                    <a:gd name="T78" fmla="*/ 23 w 81"/>
                    <a:gd name="T79" fmla="*/ 25 h 65"/>
                    <a:gd name="T80" fmla="*/ 23 w 81"/>
                    <a:gd name="T81" fmla="*/ 24 h 65"/>
                    <a:gd name="T82" fmla="*/ 23 w 81"/>
                    <a:gd name="T83" fmla="*/ 24 h 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1" h="65">
                      <a:moveTo>
                        <a:pt x="67" y="64"/>
                      </a:moveTo>
                      <a:lnTo>
                        <a:pt x="71" y="59"/>
                      </a:lnTo>
                      <a:lnTo>
                        <a:pt x="75" y="53"/>
                      </a:lnTo>
                      <a:lnTo>
                        <a:pt x="78" y="47"/>
                      </a:lnTo>
                      <a:lnTo>
                        <a:pt x="80" y="42"/>
                      </a:lnTo>
                      <a:lnTo>
                        <a:pt x="81" y="38"/>
                      </a:lnTo>
                      <a:lnTo>
                        <a:pt x="81" y="34"/>
                      </a:lnTo>
                      <a:lnTo>
                        <a:pt x="81" y="30"/>
                      </a:lnTo>
                      <a:lnTo>
                        <a:pt x="80" y="26"/>
                      </a:lnTo>
                      <a:lnTo>
                        <a:pt x="78" y="22"/>
                      </a:lnTo>
                      <a:lnTo>
                        <a:pt x="76" y="20"/>
                      </a:lnTo>
                      <a:lnTo>
                        <a:pt x="73" y="17"/>
                      </a:lnTo>
                      <a:lnTo>
                        <a:pt x="71" y="14"/>
                      </a:lnTo>
                      <a:lnTo>
                        <a:pt x="67" y="12"/>
                      </a:lnTo>
                      <a:lnTo>
                        <a:pt x="63" y="10"/>
                      </a:lnTo>
                      <a:lnTo>
                        <a:pt x="59" y="8"/>
                      </a:lnTo>
                      <a:lnTo>
                        <a:pt x="55" y="6"/>
                      </a:lnTo>
                      <a:lnTo>
                        <a:pt x="51" y="5"/>
                      </a:lnTo>
                      <a:lnTo>
                        <a:pt x="46" y="4"/>
                      </a:lnTo>
                      <a:lnTo>
                        <a:pt x="41" y="3"/>
                      </a:lnTo>
                      <a:lnTo>
                        <a:pt x="37" y="2"/>
                      </a:lnTo>
                      <a:lnTo>
                        <a:pt x="33" y="1"/>
                      </a:lnTo>
                      <a:lnTo>
                        <a:pt x="28" y="1"/>
                      </a:lnTo>
                      <a:lnTo>
                        <a:pt x="24" y="0"/>
                      </a:lnTo>
                      <a:lnTo>
                        <a:pt x="20" y="0"/>
                      </a:lnTo>
                      <a:lnTo>
                        <a:pt x="16" y="0"/>
                      </a:lnTo>
                      <a:lnTo>
                        <a:pt x="12" y="0"/>
                      </a:lnTo>
                      <a:lnTo>
                        <a:pt x="9" y="0"/>
                      </a:lnTo>
                      <a:lnTo>
                        <a:pt x="6" y="0"/>
                      </a:lnTo>
                      <a:lnTo>
                        <a:pt x="4" y="0"/>
                      </a:lnTo>
                      <a:lnTo>
                        <a:pt x="2" y="0"/>
                      </a:lnTo>
                      <a:lnTo>
                        <a:pt x="0" y="0"/>
                      </a:lnTo>
                      <a:lnTo>
                        <a:pt x="0" y="4"/>
                      </a:lnTo>
                      <a:lnTo>
                        <a:pt x="0" y="3"/>
                      </a:lnTo>
                      <a:lnTo>
                        <a:pt x="2" y="4"/>
                      </a:lnTo>
                      <a:lnTo>
                        <a:pt x="4" y="4"/>
                      </a:lnTo>
                      <a:lnTo>
                        <a:pt x="6" y="4"/>
                      </a:lnTo>
                      <a:lnTo>
                        <a:pt x="9" y="4"/>
                      </a:lnTo>
                      <a:lnTo>
                        <a:pt x="12" y="4"/>
                      </a:lnTo>
                      <a:lnTo>
                        <a:pt x="15" y="4"/>
                      </a:lnTo>
                      <a:lnTo>
                        <a:pt x="19" y="4"/>
                      </a:lnTo>
                      <a:lnTo>
                        <a:pt x="24" y="5"/>
                      </a:lnTo>
                      <a:lnTo>
                        <a:pt x="28" y="5"/>
                      </a:lnTo>
                      <a:lnTo>
                        <a:pt x="32" y="6"/>
                      </a:lnTo>
                      <a:lnTo>
                        <a:pt x="37" y="6"/>
                      </a:lnTo>
                      <a:lnTo>
                        <a:pt x="41" y="7"/>
                      </a:lnTo>
                      <a:lnTo>
                        <a:pt x="46" y="8"/>
                      </a:lnTo>
                      <a:lnTo>
                        <a:pt x="50" y="10"/>
                      </a:lnTo>
                      <a:lnTo>
                        <a:pt x="54" y="10"/>
                      </a:lnTo>
                      <a:lnTo>
                        <a:pt x="59" y="12"/>
                      </a:lnTo>
                      <a:lnTo>
                        <a:pt x="62" y="13"/>
                      </a:lnTo>
                      <a:lnTo>
                        <a:pt x="66" y="16"/>
                      </a:lnTo>
                      <a:lnTo>
                        <a:pt x="69" y="18"/>
                      </a:lnTo>
                      <a:lnTo>
                        <a:pt x="72" y="20"/>
                      </a:lnTo>
                      <a:lnTo>
                        <a:pt x="74" y="22"/>
                      </a:lnTo>
                      <a:lnTo>
                        <a:pt x="76" y="25"/>
                      </a:lnTo>
                      <a:lnTo>
                        <a:pt x="77" y="28"/>
                      </a:lnTo>
                      <a:lnTo>
                        <a:pt x="78" y="30"/>
                      </a:lnTo>
                      <a:lnTo>
                        <a:pt x="78" y="34"/>
                      </a:lnTo>
                      <a:lnTo>
                        <a:pt x="78" y="37"/>
                      </a:lnTo>
                      <a:lnTo>
                        <a:pt x="77" y="41"/>
                      </a:lnTo>
                      <a:lnTo>
                        <a:pt x="75" y="45"/>
                      </a:lnTo>
                      <a:lnTo>
                        <a:pt x="72" y="50"/>
                      </a:lnTo>
                      <a:lnTo>
                        <a:pt x="69" y="55"/>
                      </a:lnTo>
                      <a:lnTo>
                        <a:pt x="65" y="61"/>
                      </a:lnTo>
                      <a:lnTo>
                        <a:pt x="64" y="62"/>
                      </a:lnTo>
                      <a:lnTo>
                        <a:pt x="64" y="63"/>
                      </a:lnTo>
                      <a:lnTo>
                        <a:pt x="64" y="64"/>
                      </a:lnTo>
                      <a:lnTo>
                        <a:pt x="65" y="64"/>
                      </a:lnTo>
                      <a:lnTo>
                        <a:pt x="66" y="64"/>
                      </a:lnTo>
                      <a:lnTo>
                        <a:pt x="66" y="65"/>
                      </a:lnTo>
                      <a:lnTo>
                        <a:pt x="66" y="64"/>
                      </a:lnTo>
                      <a:lnTo>
                        <a:pt x="67"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0" name="Freeform 878"/>
                <p:cNvSpPr>
                  <a:spLocks/>
                </p:cNvSpPr>
                <p:nvPr/>
              </p:nvSpPr>
              <p:spPr bwMode="auto">
                <a:xfrm>
                  <a:off x="357" y="2094"/>
                  <a:ext cx="42" cy="71"/>
                </a:xfrm>
                <a:custGeom>
                  <a:avLst/>
                  <a:gdLst>
                    <a:gd name="T0" fmla="*/ 1 w 59"/>
                    <a:gd name="T1" fmla="*/ 35 h 99"/>
                    <a:gd name="T2" fmla="*/ 3 w 59"/>
                    <a:gd name="T3" fmla="*/ 34 h 99"/>
                    <a:gd name="T4" fmla="*/ 4 w 59"/>
                    <a:gd name="T5" fmla="*/ 31 h 99"/>
                    <a:gd name="T6" fmla="*/ 6 w 59"/>
                    <a:gd name="T7" fmla="*/ 29 h 99"/>
                    <a:gd name="T8" fmla="*/ 6 w 59"/>
                    <a:gd name="T9" fmla="*/ 27 h 99"/>
                    <a:gd name="T10" fmla="*/ 8 w 59"/>
                    <a:gd name="T11" fmla="*/ 24 h 99"/>
                    <a:gd name="T12" fmla="*/ 9 w 59"/>
                    <a:gd name="T13" fmla="*/ 22 h 99"/>
                    <a:gd name="T14" fmla="*/ 10 w 59"/>
                    <a:gd name="T15" fmla="*/ 20 h 99"/>
                    <a:gd name="T16" fmla="*/ 11 w 59"/>
                    <a:gd name="T17" fmla="*/ 17 h 99"/>
                    <a:gd name="T18" fmla="*/ 12 w 59"/>
                    <a:gd name="T19" fmla="*/ 16 h 99"/>
                    <a:gd name="T20" fmla="*/ 14 w 59"/>
                    <a:gd name="T21" fmla="*/ 13 h 99"/>
                    <a:gd name="T22" fmla="*/ 15 w 59"/>
                    <a:gd name="T23" fmla="*/ 11 h 99"/>
                    <a:gd name="T24" fmla="*/ 16 w 59"/>
                    <a:gd name="T25" fmla="*/ 8 h 99"/>
                    <a:gd name="T26" fmla="*/ 17 w 59"/>
                    <a:gd name="T27" fmla="*/ 6 h 99"/>
                    <a:gd name="T28" fmla="*/ 19 w 59"/>
                    <a:gd name="T29" fmla="*/ 4 h 99"/>
                    <a:gd name="T30" fmla="*/ 20 w 59"/>
                    <a:gd name="T31" fmla="*/ 2 h 99"/>
                    <a:gd name="T32" fmla="*/ 20 w 59"/>
                    <a:gd name="T33" fmla="*/ 0 h 99"/>
                    <a:gd name="T34" fmla="*/ 19 w 59"/>
                    <a:gd name="T35" fmla="*/ 2 h 99"/>
                    <a:gd name="T36" fmla="*/ 17 w 59"/>
                    <a:gd name="T37" fmla="*/ 4 h 99"/>
                    <a:gd name="T38" fmla="*/ 16 w 59"/>
                    <a:gd name="T39" fmla="*/ 6 h 99"/>
                    <a:gd name="T40" fmla="*/ 14 w 59"/>
                    <a:gd name="T41" fmla="*/ 9 h 99"/>
                    <a:gd name="T42" fmla="*/ 14 w 59"/>
                    <a:gd name="T43" fmla="*/ 11 h 99"/>
                    <a:gd name="T44" fmla="*/ 11 w 59"/>
                    <a:gd name="T45" fmla="*/ 14 h 99"/>
                    <a:gd name="T46" fmla="*/ 11 w 59"/>
                    <a:gd name="T47" fmla="*/ 16 h 99"/>
                    <a:gd name="T48" fmla="*/ 10 w 59"/>
                    <a:gd name="T49" fmla="*/ 18 h 99"/>
                    <a:gd name="T50" fmla="*/ 8 w 59"/>
                    <a:gd name="T51" fmla="*/ 20 h 99"/>
                    <a:gd name="T52" fmla="*/ 7 w 59"/>
                    <a:gd name="T53" fmla="*/ 23 h 99"/>
                    <a:gd name="T54" fmla="*/ 6 w 59"/>
                    <a:gd name="T55" fmla="*/ 24 h 99"/>
                    <a:gd name="T56" fmla="*/ 5 w 59"/>
                    <a:gd name="T57" fmla="*/ 27 h 99"/>
                    <a:gd name="T58" fmla="*/ 4 w 59"/>
                    <a:gd name="T59" fmla="*/ 29 h 99"/>
                    <a:gd name="T60" fmla="*/ 3 w 59"/>
                    <a:gd name="T61" fmla="*/ 32 h 99"/>
                    <a:gd name="T62" fmla="*/ 1 w 59"/>
                    <a:gd name="T63" fmla="*/ 34 h 99"/>
                    <a:gd name="T64" fmla="*/ 0 w 59"/>
                    <a:gd name="T65" fmla="*/ 35 h 99"/>
                    <a:gd name="T66" fmla="*/ 0 w 59"/>
                    <a:gd name="T67" fmla="*/ 35 h 99"/>
                    <a:gd name="T68" fmla="*/ 0 w 59"/>
                    <a:gd name="T69" fmla="*/ 36 h 99"/>
                    <a:gd name="T70" fmla="*/ 0 w 59"/>
                    <a:gd name="T71" fmla="*/ 36 h 99"/>
                    <a:gd name="T72" fmla="*/ 1 w 59"/>
                    <a:gd name="T73" fmla="*/ 36 h 99"/>
                    <a:gd name="T74" fmla="*/ 1 w 59"/>
                    <a:gd name="T75" fmla="*/ 37 h 99"/>
                    <a:gd name="T76" fmla="*/ 1 w 59"/>
                    <a:gd name="T77" fmla="*/ 36 h 99"/>
                    <a:gd name="T78" fmla="*/ 1 w 59"/>
                    <a:gd name="T79" fmla="*/ 36 h 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99">
                      <a:moveTo>
                        <a:pt x="2" y="98"/>
                      </a:moveTo>
                      <a:lnTo>
                        <a:pt x="4" y="96"/>
                      </a:lnTo>
                      <a:lnTo>
                        <a:pt x="6" y="92"/>
                      </a:lnTo>
                      <a:lnTo>
                        <a:pt x="8" y="90"/>
                      </a:lnTo>
                      <a:lnTo>
                        <a:pt x="10" y="87"/>
                      </a:lnTo>
                      <a:lnTo>
                        <a:pt x="12" y="84"/>
                      </a:lnTo>
                      <a:lnTo>
                        <a:pt x="14" y="82"/>
                      </a:lnTo>
                      <a:lnTo>
                        <a:pt x="15" y="79"/>
                      </a:lnTo>
                      <a:lnTo>
                        <a:pt x="17" y="76"/>
                      </a:lnTo>
                      <a:lnTo>
                        <a:pt x="18" y="72"/>
                      </a:lnTo>
                      <a:lnTo>
                        <a:pt x="20" y="70"/>
                      </a:lnTo>
                      <a:lnTo>
                        <a:pt x="21" y="66"/>
                      </a:lnTo>
                      <a:lnTo>
                        <a:pt x="23" y="64"/>
                      </a:lnTo>
                      <a:lnTo>
                        <a:pt x="25" y="60"/>
                      </a:lnTo>
                      <a:lnTo>
                        <a:pt x="26" y="57"/>
                      </a:lnTo>
                      <a:lnTo>
                        <a:pt x="28" y="54"/>
                      </a:lnTo>
                      <a:lnTo>
                        <a:pt x="29" y="51"/>
                      </a:lnTo>
                      <a:lnTo>
                        <a:pt x="31" y="48"/>
                      </a:lnTo>
                      <a:lnTo>
                        <a:pt x="32" y="45"/>
                      </a:lnTo>
                      <a:lnTo>
                        <a:pt x="34" y="42"/>
                      </a:lnTo>
                      <a:lnTo>
                        <a:pt x="36" y="39"/>
                      </a:lnTo>
                      <a:lnTo>
                        <a:pt x="38" y="35"/>
                      </a:lnTo>
                      <a:lnTo>
                        <a:pt x="39" y="33"/>
                      </a:lnTo>
                      <a:lnTo>
                        <a:pt x="41" y="29"/>
                      </a:lnTo>
                      <a:lnTo>
                        <a:pt x="43" y="27"/>
                      </a:lnTo>
                      <a:lnTo>
                        <a:pt x="44" y="23"/>
                      </a:lnTo>
                      <a:lnTo>
                        <a:pt x="46" y="20"/>
                      </a:lnTo>
                      <a:lnTo>
                        <a:pt x="48" y="17"/>
                      </a:lnTo>
                      <a:lnTo>
                        <a:pt x="50" y="14"/>
                      </a:lnTo>
                      <a:lnTo>
                        <a:pt x="52" y="11"/>
                      </a:lnTo>
                      <a:lnTo>
                        <a:pt x="54" y="9"/>
                      </a:lnTo>
                      <a:lnTo>
                        <a:pt x="56" y="6"/>
                      </a:lnTo>
                      <a:lnTo>
                        <a:pt x="59" y="3"/>
                      </a:lnTo>
                      <a:lnTo>
                        <a:pt x="56" y="0"/>
                      </a:lnTo>
                      <a:lnTo>
                        <a:pt x="54" y="3"/>
                      </a:lnTo>
                      <a:lnTo>
                        <a:pt x="52" y="6"/>
                      </a:lnTo>
                      <a:lnTo>
                        <a:pt x="49" y="9"/>
                      </a:lnTo>
                      <a:lnTo>
                        <a:pt x="48" y="12"/>
                      </a:lnTo>
                      <a:lnTo>
                        <a:pt x="45" y="15"/>
                      </a:lnTo>
                      <a:lnTo>
                        <a:pt x="44" y="18"/>
                      </a:lnTo>
                      <a:lnTo>
                        <a:pt x="41" y="21"/>
                      </a:lnTo>
                      <a:lnTo>
                        <a:pt x="40" y="24"/>
                      </a:lnTo>
                      <a:lnTo>
                        <a:pt x="38" y="27"/>
                      </a:lnTo>
                      <a:lnTo>
                        <a:pt x="36" y="30"/>
                      </a:lnTo>
                      <a:lnTo>
                        <a:pt x="34" y="33"/>
                      </a:lnTo>
                      <a:lnTo>
                        <a:pt x="33" y="36"/>
                      </a:lnTo>
                      <a:lnTo>
                        <a:pt x="31" y="39"/>
                      </a:lnTo>
                      <a:lnTo>
                        <a:pt x="30" y="43"/>
                      </a:lnTo>
                      <a:lnTo>
                        <a:pt x="28" y="45"/>
                      </a:lnTo>
                      <a:lnTo>
                        <a:pt x="27" y="49"/>
                      </a:lnTo>
                      <a:lnTo>
                        <a:pt x="25" y="52"/>
                      </a:lnTo>
                      <a:lnTo>
                        <a:pt x="23" y="55"/>
                      </a:lnTo>
                      <a:lnTo>
                        <a:pt x="22" y="58"/>
                      </a:lnTo>
                      <a:lnTo>
                        <a:pt x="20" y="62"/>
                      </a:lnTo>
                      <a:lnTo>
                        <a:pt x="19" y="64"/>
                      </a:lnTo>
                      <a:lnTo>
                        <a:pt x="17" y="67"/>
                      </a:lnTo>
                      <a:lnTo>
                        <a:pt x="16" y="70"/>
                      </a:lnTo>
                      <a:lnTo>
                        <a:pt x="14" y="74"/>
                      </a:lnTo>
                      <a:lnTo>
                        <a:pt x="12" y="76"/>
                      </a:lnTo>
                      <a:lnTo>
                        <a:pt x="11" y="79"/>
                      </a:lnTo>
                      <a:lnTo>
                        <a:pt x="9" y="82"/>
                      </a:lnTo>
                      <a:lnTo>
                        <a:pt x="8" y="85"/>
                      </a:lnTo>
                      <a:lnTo>
                        <a:pt x="6" y="87"/>
                      </a:lnTo>
                      <a:lnTo>
                        <a:pt x="4" y="90"/>
                      </a:lnTo>
                      <a:lnTo>
                        <a:pt x="2" y="92"/>
                      </a:lnTo>
                      <a:lnTo>
                        <a:pt x="0" y="95"/>
                      </a:lnTo>
                      <a:lnTo>
                        <a:pt x="0" y="96"/>
                      </a:lnTo>
                      <a:lnTo>
                        <a:pt x="0" y="97"/>
                      </a:lnTo>
                      <a:lnTo>
                        <a:pt x="0" y="98"/>
                      </a:lnTo>
                      <a:lnTo>
                        <a:pt x="1" y="98"/>
                      </a:lnTo>
                      <a:lnTo>
                        <a:pt x="1" y="99"/>
                      </a:lnTo>
                      <a:lnTo>
                        <a:pt x="2"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1" name="Freeform 879"/>
                <p:cNvSpPr>
                  <a:spLocks/>
                </p:cNvSpPr>
                <p:nvPr/>
              </p:nvSpPr>
              <p:spPr bwMode="auto">
                <a:xfrm>
                  <a:off x="355" y="2162"/>
                  <a:ext cx="29" cy="11"/>
                </a:xfrm>
                <a:custGeom>
                  <a:avLst/>
                  <a:gdLst>
                    <a:gd name="T0" fmla="*/ 12 w 42"/>
                    <a:gd name="T1" fmla="*/ 1 h 16"/>
                    <a:gd name="T2" fmla="*/ 12 w 42"/>
                    <a:gd name="T3" fmla="*/ 1 h 16"/>
                    <a:gd name="T4" fmla="*/ 10 w 42"/>
                    <a:gd name="T5" fmla="*/ 2 h 16"/>
                    <a:gd name="T6" fmla="*/ 9 w 42"/>
                    <a:gd name="T7" fmla="*/ 2 h 16"/>
                    <a:gd name="T8" fmla="*/ 8 w 42"/>
                    <a:gd name="T9" fmla="*/ 3 h 16"/>
                    <a:gd name="T10" fmla="*/ 7 w 42"/>
                    <a:gd name="T11" fmla="*/ 3 h 16"/>
                    <a:gd name="T12" fmla="*/ 6 w 42"/>
                    <a:gd name="T13" fmla="*/ 3 h 16"/>
                    <a:gd name="T14" fmla="*/ 4 w 42"/>
                    <a:gd name="T15" fmla="*/ 4 h 16"/>
                    <a:gd name="T16" fmla="*/ 3 w 42"/>
                    <a:gd name="T17" fmla="*/ 4 h 16"/>
                    <a:gd name="T18" fmla="*/ 2 w 42"/>
                    <a:gd name="T19" fmla="*/ 4 h 16"/>
                    <a:gd name="T20" fmla="*/ 1 w 42"/>
                    <a:gd name="T21" fmla="*/ 4 h 16"/>
                    <a:gd name="T22" fmla="*/ 1 w 42"/>
                    <a:gd name="T23" fmla="*/ 3 h 16"/>
                    <a:gd name="T24" fmla="*/ 1 w 42"/>
                    <a:gd name="T25" fmla="*/ 3 h 16"/>
                    <a:gd name="T26" fmla="*/ 1 w 42"/>
                    <a:gd name="T27" fmla="*/ 3 h 16"/>
                    <a:gd name="T28" fmla="*/ 1 w 42"/>
                    <a:gd name="T29" fmla="*/ 2 h 16"/>
                    <a:gd name="T30" fmla="*/ 2 w 42"/>
                    <a:gd name="T31" fmla="*/ 1 h 16"/>
                    <a:gd name="T32" fmla="*/ 1 w 42"/>
                    <a:gd name="T33" fmla="*/ 1 h 16"/>
                    <a:gd name="T34" fmla="*/ 0 w 42"/>
                    <a:gd name="T35" fmla="*/ 2 h 16"/>
                    <a:gd name="T36" fmla="*/ 0 w 42"/>
                    <a:gd name="T37" fmla="*/ 3 h 16"/>
                    <a:gd name="T38" fmla="*/ 0 w 42"/>
                    <a:gd name="T39" fmla="*/ 4 h 16"/>
                    <a:gd name="T40" fmla="*/ 1 w 42"/>
                    <a:gd name="T41" fmla="*/ 5 h 16"/>
                    <a:gd name="T42" fmla="*/ 1 w 42"/>
                    <a:gd name="T43" fmla="*/ 5 h 16"/>
                    <a:gd name="T44" fmla="*/ 2 w 42"/>
                    <a:gd name="T45" fmla="*/ 6 h 16"/>
                    <a:gd name="T46" fmla="*/ 3 w 42"/>
                    <a:gd name="T47" fmla="*/ 6 h 16"/>
                    <a:gd name="T48" fmla="*/ 5 w 42"/>
                    <a:gd name="T49" fmla="*/ 5 h 16"/>
                    <a:gd name="T50" fmla="*/ 6 w 42"/>
                    <a:gd name="T51" fmla="*/ 5 h 16"/>
                    <a:gd name="T52" fmla="*/ 7 w 42"/>
                    <a:gd name="T53" fmla="*/ 5 h 16"/>
                    <a:gd name="T54" fmla="*/ 8 w 42"/>
                    <a:gd name="T55" fmla="*/ 4 h 16"/>
                    <a:gd name="T56" fmla="*/ 10 w 42"/>
                    <a:gd name="T57" fmla="*/ 4 h 16"/>
                    <a:gd name="T58" fmla="*/ 11 w 42"/>
                    <a:gd name="T59" fmla="*/ 3 h 16"/>
                    <a:gd name="T60" fmla="*/ 12 w 42"/>
                    <a:gd name="T61" fmla="*/ 2 h 16"/>
                    <a:gd name="T62" fmla="*/ 13 w 42"/>
                    <a:gd name="T63" fmla="*/ 1 h 16"/>
                    <a:gd name="T64" fmla="*/ 14 w 42"/>
                    <a:gd name="T65" fmla="*/ 1 h 16"/>
                    <a:gd name="T66" fmla="*/ 14 w 42"/>
                    <a:gd name="T67" fmla="*/ 1 h 16"/>
                    <a:gd name="T68" fmla="*/ 14 w 42"/>
                    <a:gd name="T69" fmla="*/ 1 h 16"/>
                    <a:gd name="T70" fmla="*/ 14 w 42"/>
                    <a:gd name="T71" fmla="*/ 1 h 16"/>
                    <a:gd name="T72" fmla="*/ 14 w 42"/>
                    <a:gd name="T73" fmla="*/ 1 h 16"/>
                    <a:gd name="T74" fmla="*/ 13 w 42"/>
                    <a:gd name="T75" fmla="*/ 1 h 16"/>
                    <a:gd name="T76" fmla="*/ 13 w 42"/>
                    <a:gd name="T77" fmla="*/ 0 h 16"/>
                    <a:gd name="T78" fmla="*/ 13 w 42"/>
                    <a:gd name="T79" fmla="*/ 1 h 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 h="16">
                      <a:moveTo>
                        <a:pt x="40" y="1"/>
                      </a:moveTo>
                      <a:lnTo>
                        <a:pt x="38" y="2"/>
                      </a:lnTo>
                      <a:lnTo>
                        <a:pt x="37" y="3"/>
                      </a:lnTo>
                      <a:lnTo>
                        <a:pt x="35" y="4"/>
                      </a:lnTo>
                      <a:lnTo>
                        <a:pt x="34" y="4"/>
                      </a:lnTo>
                      <a:lnTo>
                        <a:pt x="31" y="6"/>
                      </a:lnTo>
                      <a:lnTo>
                        <a:pt x="30" y="7"/>
                      </a:lnTo>
                      <a:lnTo>
                        <a:pt x="28" y="7"/>
                      </a:lnTo>
                      <a:lnTo>
                        <a:pt x="26" y="8"/>
                      </a:lnTo>
                      <a:lnTo>
                        <a:pt x="24" y="9"/>
                      </a:lnTo>
                      <a:lnTo>
                        <a:pt x="22" y="9"/>
                      </a:lnTo>
                      <a:lnTo>
                        <a:pt x="20" y="10"/>
                      </a:lnTo>
                      <a:lnTo>
                        <a:pt x="19" y="10"/>
                      </a:lnTo>
                      <a:lnTo>
                        <a:pt x="17" y="10"/>
                      </a:lnTo>
                      <a:lnTo>
                        <a:pt x="15" y="11"/>
                      </a:lnTo>
                      <a:lnTo>
                        <a:pt x="13" y="11"/>
                      </a:lnTo>
                      <a:lnTo>
                        <a:pt x="11" y="12"/>
                      </a:lnTo>
                      <a:lnTo>
                        <a:pt x="9" y="12"/>
                      </a:lnTo>
                      <a:lnTo>
                        <a:pt x="7" y="12"/>
                      </a:lnTo>
                      <a:lnTo>
                        <a:pt x="6" y="11"/>
                      </a:lnTo>
                      <a:lnTo>
                        <a:pt x="5" y="11"/>
                      </a:lnTo>
                      <a:lnTo>
                        <a:pt x="4" y="11"/>
                      </a:lnTo>
                      <a:lnTo>
                        <a:pt x="4" y="10"/>
                      </a:lnTo>
                      <a:lnTo>
                        <a:pt x="3" y="10"/>
                      </a:lnTo>
                      <a:lnTo>
                        <a:pt x="3" y="9"/>
                      </a:lnTo>
                      <a:lnTo>
                        <a:pt x="3" y="8"/>
                      </a:lnTo>
                      <a:lnTo>
                        <a:pt x="4" y="7"/>
                      </a:lnTo>
                      <a:lnTo>
                        <a:pt x="4" y="6"/>
                      </a:lnTo>
                      <a:lnTo>
                        <a:pt x="6" y="4"/>
                      </a:lnTo>
                      <a:lnTo>
                        <a:pt x="4" y="1"/>
                      </a:lnTo>
                      <a:lnTo>
                        <a:pt x="2" y="3"/>
                      </a:lnTo>
                      <a:lnTo>
                        <a:pt x="1" y="4"/>
                      </a:lnTo>
                      <a:lnTo>
                        <a:pt x="0" y="6"/>
                      </a:lnTo>
                      <a:lnTo>
                        <a:pt x="0" y="8"/>
                      </a:lnTo>
                      <a:lnTo>
                        <a:pt x="0" y="9"/>
                      </a:lnTo>
                      <a:lnTo>
                        <a:pt x="0" y="11"/>
                      </a:lnTo>
                      <a:lnTo>
                        <a:pt x="0" y="12"/>
                      </a:lnTo>
                      <a:lnTo>
                        <a:pt x="1" y="13"/>
                      </a:lnTo>
                      <a:lnTo>
                        <a:pt x="2" y="14"/>
                      </a:lnTo>
                      <a:lnTo>
                        <a:pt x="3" y="15"/>
                      </a:lnTo>
                      <a:lnTo>
                        <a:pt x="4" y="15"/>
                      </a:lnTo>
                      <a:lnTo>
                        <a:pt x="5" y="15"/>
                      </a:lnTo>
                      <a:lnTo>
                        <a:pt x="7" y="16"/>
                      </a:lnTo>
                      <a:lnTo>
                        <a:pt x="9" y="16"/>
                      </a:lnTo>
                      <a:lnTo>
                        <a:pt x="10" y="16"/>
                      </a:lnTo>
                      <a:lnTo>
                        <a:pt x="12" y="15"/>
                      </a:lnTo>
                      <a:lnTo>
                        <a:pt x="14" y="15"/>
                      </a:lnTo>
                      <a:lnTo>
                        <a:pt x="15" y="15"/>
                      </a:lnTo>
                      <a:lnTo>
                        <a:pt x="17" y="15"/>
                      </a:lnTo>
                      <a:lnTo>
                        <a:pt x="19" y="14"/>
                      </a:lnTo>
                      <a:lnTo>
                        <a:pt x="21" y="14"/>
                      </a:lnTo>
                      <a:lnTo>
                        <a:pt x="23" y="13"/>
                      </a:lnTo>
                      <a:lnTo>
                        <a:pt x="25" y="13"/>
                      </a:lnTo>
                      <a:lnTo>
                        <a:pt x="27" y="12"/>
                      </a:lnTo>
                      <a:lnTo>
                        <a:pt x="29" y="11"/>
                      </a:lnTo>
                      <a:lnTo>
                        <a:pt x="30" y="10"/>
                      </a:lnTo>
                      <a:lnTo>
                        <a:pt x="33" y="9"/>
                      </a:lnTo>
                      <a:lnTo>
                        <a:pt x="35" y="9"/>
                      </a:lnTo>
                      <a:lnTo>
                        <a:pt x="36" y="7"/>
                      </a:lnTo>
                      <a:lnTo>
                        <a:pt x="38" y="7"/>
                      </a:lnTo>
                      <a:lnTo>
                        <a:pt x="40" y="5"/>
                      </a:lnTo>
                      <a:lnTo>
                        <a:pt x="41" y="4"/>
                      </a:lnTo>
                      <a:lnTo>
                        <a:pt x="42" y="4"/>
                      </a:lnTo>
                      <a:lnTo>
                        <a:pt x="42" y="3"/>
                      </a:lnTo>
                      <a:lnTo>
                        <a:pt x="42" y="2"/>
                      </a:lnTo>
                      <a:lnTo>
                        <a:pt x="42" y="1"/>
                      </a:lnTo>
                      <a:lnTo>
                        <a:pt x="41" y="1"/>
                      </a:lnTo>
                      <a:lnTo>
                        <a:pt x="41" y="0"/>
                      </a:lnTo>
                      <a:lnTo>
                        <a:pt x="41" y="1"/>
                      </a:lnTo>
                      <a:lnTo>
                        <a:pt x="4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2" name="Freeform 880"/>
                <p:cNvSpPr>
                  <a:spLocks/>
                </p:cNvSpPr>
                <p:nvPr/>
              </p:nvSpPr>
              <p:spPr bwMode="auto">
                <a:xfrm>
                  <a:off x="383" y="2147"/>
                  <a:ext cx="16" cy="34"/>
                </a:xfrm>
                <a:custGeom>
                  <a:avLst/>
                  <a:gdLst>
                    <a:gd name="T0" fmla="*/ 8 w 23"/>
                    <a:gd name="T1" fmla="*/ 16 h 48"/>
                    <a:gd name="T2" fmla="*/ 6 w 23"/>
                    <a:gd name="T3" fmla="*/ 11 h 48"/>
                    <a:gd name="T4" fmla="*/ 6 w 23"/>
                    <a:gd name="T5" fmla="*/ 8 h 48"/>
                    <a:gd name="T6" fmla="*/ 5 w 23"/>
                    <a:gd name="T7" fmla="*/ 6 h 48"/>
                    <a:gd name="T8" fmla="*/ 5 w 23"/>
                    <a:gd name="T9" fmla="*/ 3 h 48"/>
                    <a:gd name="T10" fmla="*/ 4 w 23"/>
                    <a:gd name="T11" fmla="*/ 2 h 48"/>
                    <a:gd name="T12" fmla="*/ 4 w 23"/>
                    <a:gd name="T13" fmla="*/ 1 h 48"/>
                    <a:gd name="T14" fmla="*/ 4 w 23"/>
                    <a:gd name="T15" fmla="*/ 1 h 48"/>
                    <a:gd name="T16" fmla="*/ 4 w 23"/>
                    <a:gd name="T17" fmla="*/ 1 h 48"/>
                    <a:gd name="T18" fmla="*/ 4 w 23"/>
                    <a:gd name="T19" fmla="*/ 1 h 48"/>
                    <a:gd name="T20" fmla="*/ 4 w 23"/>
                    <a:gd name="T21" fmla="*/ 2 h 48"/>
                    <a:gd name="T22" fmla="*/ 3 w 23"/>
                    <a:gd name="T23" fmla="*/ 3 h 48"/>
                    <a:gd name="T24" fmla="*/ 3 w 23"/>
                    <a:gd name="T25" fmla="*/ 4 h 48"/>
                    <a:gd name="T26" fmla="*/ 3 w 23"/>
                    <a:gd name="T27" fmla="*/ 4 h 48"/>
                    <a:gd name="T28" fmla="*/ 1 w 23"/>
                    <a:gd name="T29" fmla="*/ 6 h 48"/>
                    <a:gd name="T30" fmla="*/ 1 w 23"/>
                    <a:gd name="T31" fmla="*/ 7 h 48"/>
                    <a:gd name="T32" fmla="*/ 1 w 23"/>
                    <a:gd name="T33" fmla="*/ 9 h 48"/>
                    <a:gd name="T34" fmla="*/ 2 w 23"/>
                    <a:gd name="T35" fmla="*/ 8 h 48"/>
                    <a:gd name="T36" fmla="*/ 3 w 23"/>
                    <a:gd name="T37" fmla="*/ 6 h 48"/>
                    <a:gd name="T38" fmla="*/ 4 w 23"/>
                    <a:gd name="T39" fmla="*/ 5 h 48"/>
                    <a:gd name="T40" fmla="*/ 4 w 23"/>
                    <a:gd name="T41" fmla="*/ 4 h 48"/>
                    <a:gd name="T42" fmla="*/ 4 w 23"/>
                    <a:gd name="T43" fmla="*/ 3 h 48"/>
                    <a:gd name="T44" fmla="*/ 5 w 23"/>
                    <a:gd name="T45" fmla="*/ 2 h 48"/>
                    <a:gd name="T46" fmla="*/ 5 w 23"/>
                    <a:gd name="T47" fmla="*/ 1 h 48"/>
                    <a:gd name="T48" fmla="*/ 4 w 23"/>
                    <a:gd name="T49" fmla="*/ 1 h 48"/>
                    <a:gd name="T50" fmla="*/ 3 w 23"/>
                    <a:gd name="T51" fmla="*/ 1 h 48"/>
                    <a:gd name="T52" fmla="*/ 3 w 23"/>
                    <a:gd name="T53" fmla="*/ 1 h 48"/>
                    <a:gd name="T54" fmla="*/ 3 w 23"/>
                    <a:gd name="T55" fmla="*/ 2 h 48"/>
                    <a:gd name="T56" fmla="*/ 4 w 23"/>
                    <a:gd name="T57" fmla="*/ 4 h 48"/>
                    <a:gd name="T58" fmla="*/ 4 w 23"/>
                    <a:gd name="T59" fmla="*/ 6 h 48"/>
                    <a:gd name="T60" fmla="*/ 5 w 23"/>
                    <a:gd name="T61" fmla="*/ 9 h 48"/>
                    <a:gd name="T62" fmla="*/ 6 w 23"/>
                    <a:gd name="T63" fmla="*/ 12 h 48"/>
                    <a:gd name="T64" fmla="*/ 7 w 23"/>
                    <a:gd name="T65" fmla="*/ 16 h 48"/>
                    <a:gd name="T66" fmla="*/ 7 w 23"/>
                    <a:gd name="T67" fmla="*/ 16 h 48"/>
                    <a:gd name="T68" fmla="*/ 7 w 23"/>
                    <a:gd name="T69" fmla="*/ 16 h 48"/>
                    <a:gd name="T70" fmla="*/ 7 w 23"/>
                    <a:gd name="T71" fmla="*/ 16 h 48"/>
                    <a:gd name="T72" fmla="*/ 7 w 23"/>
                    <a:gd name="T73" fmla="*/ 16 h 48"/>
                    <a:gd name="T74" fmla="*/ 7 w 23"/>
                    <a:gd name="T75" fmla="*/ 16 h 48"/>
                    <a:gd name="T76" fmla="*/ 8 w 23"/>
                    <a:gd name="T77" fmla="*/ 16 h 48"/>
                    <a:gd name="T78" fmla="*/ 8 w 23"/>
                    <a:gd name="T79" fmla="*/ 16 h 48"/>
                    <a:gd name="T80" fmla="*/ 8 w 23"/>
                    <a:gd name="T81" fmla="*/ 16 h 48"/>
                    <a:gd name="T82" fmla="*/ 8 w 23"/>
                    <a:gd name="T83" fmla="*/ 16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 h="48">
                      <a:moveTo>
                        <a:pt x="22" y="44"/>
                      </a:moveTo>
                      <a:lnTo>
                        <a:pt x="23" y="45"/>
                      </a:lnTo>
                      <a:lnTo>
                        <a:pt x="21" y="39"/>
                      </a:lnTo>
                      <a:lnTo>
                        <a:pt x="19" y="33"/>
                      </a:lnTo>
                      <a:lnTo>
                        <a:pt x="18" y="28"/>
                      </a:lnTo>
                      <a:lnTo>
                        <a:pt x="17" y="23"/>
                      </a:lnTo>
                      <a:lnTo>
                        <a:pt x="16" y="18"/>
                      </a:lnTo>
                      <a:lnTo>
                        <a:pt x="15" y="15"/>
                      </a:lnTo>
                      <a:lnTo>
                        <a:pt x="14" y="12"/>
                      </a:lnTo>
                      <a:lnTo>
                        <a:pt x="14" y="9"/>
                      </a:lnTo>
                      <a:lnTo>
                        <a:pt x="14" y="7"/>
                      </a:lnTo>
                      <a:lnTo>
                        <a:pt x="13" y="5"/>
                      </a:lnTo>
                      <a:lnTo>
                        <a:pt x="13" y="4"/>
                      </a:lnTo>
                      <a:lnTo>
                        <a:pt x="13" y="3"/>
                      </a:lnTo>
                      <a:lnTo>
                        <a:pt x="13" y="2"/>
                      </a:lnTo>
                      <a:lnTo>
                        <a:pt x="12" y="4"/>
                      </a:lnTo>
                      <a:lnTo>
                        <a:pt x="11" y="3"/>
                      </a:lnTo>
                      <a:lnTo>
                        <a:pt x="11" y="2"/>
                      </a:lnTo>
                      <a:lnTo>
                        <a:pt x="11" y="3"/>
                      </a:lnTo>
                      <a:lnTo>
                        <a:pt x="11" y="4"/>
                      </a:lnTo>
                      <a:lnTo>
                        <a:pt x="11" y="5"/>
                      </a:lnTo>
                      <a:lnTo>
                        <a:pt x="10" y="6"/>
                      </a:lnTo>
                      <a:lnTo>
                        <a:pt x="10" y="8"/>
                      </a:lnTo>
                      <a:lnTo>
                        <a:pt x="10" y="9"/>
                      </a:lnTo>
                      <a:lnTo>
                        <a:pt x="9" y="10"/>
                      </a:lnTo>
                      <a:lnTo>
                        <a:pt x="8" y="12"/>
                      </a:lnTo>
                      <a:lnTo>
                        <a:pt x="8" y="13"/>
                      </a:lnTo>
                      <a:lnTo>
                        <a:pt x="7" y="15"/>
                      </a:lnTo>
                      <a:lnTo>
                        <a:pt x="5" y="17"/>
                      </a:lnTo>
                      <a:lnTo>
                        <a:pt x="4" y="18"/>
                      </a:lnTo>
                      <a:lnTo>
                        <a:pt x="3" y="20"/>
                      </a:lnTo>
                      <a:lnTo>
                        <a:pt x="0" y="21"/>
                      </a:lnTo>
                      <a:lnTo>
                        <a:pt x="2" y="24"/>
                      </a:lnTo>
                      <a:lnTo>
                        <a:pt x="4" y="22"/>
                      </a:lnTo>
                      <a:lnTo>
                        <a:pt x="6" y="21"/>
                      </a:lnTo>
                      <a:lnTo>
                        <a:pt x="8" y="20"/>
                      </a:lnTo>
                      <a:lnTo>
                        <a:pt x="9" y="18"/>
                      </a:lnTo>
                      <a:lnTo>
                        <a:pt x="10" y="16"/>
                      </a:lnTo>
                      <a:lnTo>
                        <a:pt x="11" y="14"/>
                      </a:lnTo>
                      <a:lnTo>
                        <a:pt x="12" y="12"/>
                      </a:lnTo>
                      <a:lnTo>
                        <a:pt x="12" y="10"/>
                      </a:lnTo>
                      <a:lnTo>
                        <a:pt x="13" y="9"/>
                      </a:lnTo>
                      <a:lnTo>
                        <a:pt x="13" y="7"/>
                      </a:lnTo>
                      <a:lnTo>
                        <a:pt x="14" y="6"/>
                      </a:lnTo>
                      <a:lnTo>
                        <a:pt x="14" y="5"/>
                      </a:lnTo>
                      <a:lnTo>
                        <a:pt x="14" y="4"/>
                      </a:lnTo>
                      <a:lnTo>
                        <a:pt x="14" y="2"/>
                      </a:lnTo>
                      <a:lnTo>
                        <a:pt x="13" y="1"/>
                      </a:lnTo>
                      <a:lnTo>
                        <a:pt x="12" y="0"/>
                      </a:lnTo>
                      <a:lnTo>
                        <a:pt x="10" y="1"/>
                      </a:lnTo>
                      <a:lnTo>
                        <a:pt x="10" y="2"/>
                      </a:lnTo>
                      <a:lnTo>
                        <a:pt x="10" y="3"/>
                      </a:lnTo>
                      <a:lnTo>
                        <a:pt x="10" y="4"/>
                      </a:lnTo>
                      <a:lnTo>
                        <a:pt x="10" y="6"/>
                      </a:lnTo>
                      <a:lnTo>
                        <a:pt x="11" y="8"/>
                      </a:lnTo>
                      <a:lnTo>
                        <a:pt x="11" y="10"/>
                      </a:lnTo>
                      <a:lnTo>
                        <a:pt x="12" y="13"/>
                      </a:lnTo>
                      <a:lnTo>
                        <a:pt x="12" y="16"/>
                      </a:lnTo>
                      <a:lnTo>
                        <a:pt x="13" y="20"/>
                      </a:lnTo>
                      <a:lnTo>
                        <a:pt x="14" y="24"/>
                      </a:lnTo>
                      <a:lnTo>
                        <a:pt x="15" y="29"/>
                      </a:lnTo>
                      <a:lnTo>
                        <a:pt x="16" y="34"/>
                      </a:lnTo>
                      <a:lnTo>
                        <a:pt x="18" y="40"/>
                      </a:lnTo>
                      <a:lnTo>
                        <a:pt x="20" y="46"/>
                      </a:lnTo>
                      <a:lnTo>
                        <a:pt x="20" y="47"/>
                      </a:lnTo>
                      <a:lnTo>
                        <a:pt x="20" y="46"/>
                      </a:lnTo>
                      <a:lnTo>
                        <a:pt x="20" y="47"/>
                      </a:lnTo>
                      <a:lnTo>
                        <a:pt x="21" y="47"/>
                      </a:lnTo>
                      <a:lnTo>
                        <a:pt x="21" y="48"/>
                      </a:lnTo>
                      <a:lnTo>
                        <a:pt x="22" y="47"/>
                      </a:lnTo>
                      <a:lnTo>
                        <a:pt x="23" y="47"/>
                      </a:lnTo>
                      <a:lnTo>
                        <a:pt x="23" y="46"/>
                      </a:lnTo>
                      <a:lnTo>
                        <a:pt x="23" y="45"/>
                      </a:lnTo>
                      <a:lnTo>
                        <a:pt x="22"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3" name="Freeform 881"/>
                <p:cNvSpPr>
                  <a:spLocks/>
                </p:cNvSpPr>
                <p:nvPr/>
              </p:nvSpPr>
              <p:spPr bwMode="auto">
                <a:xfrm>
                  <a:off x="396" y="2179"/>
                  <a:ext cx="66" cy="83"/>
                </a:xfrm>
                <a:custGeom>
                  <a:avLst/>
                  <a:gdLst>
                    <a:gd name="T0" fmla="*/ 31 w 95"/>
                    <a:gd name="T1" fmla="*/ 41 h 116"/>
                    <a:gd name="T2" fmla="*/ 29 w 95"/>
                    <a:gd name="T3" fmla="*/ 41 h 116"/>
                    <a:gd name="T4" fmla="*/ 28 w 95"/>
                    <a:gd name="T5" fmla="*/ 41 h 116"/>
                    <a:gd name="T6" fmla="*/ 26 w 95"/>
                    <a:gd name="T7" fmla="*/ 40 h 116"/>
                    <a:gd name="T8" fmla="*/ 24 w 95"/>
                    <a:gd name="T9" fmla="*/ 38 h 116"/>
                    <a:gd name="T10" fmla="*/ 23 w 95"/>
                    <a:gd name="T11" fmla="*/ 35 h 116"/>
                    <a:gd name="T12" fmla="*/ 20 w 95"/>
                    <a:gd name="T13" fmla="*/ 33 h 116"/>
                    <a:gd name="T14" fmla="*/ 18 w 95"/>
                    <a:gd name="T15" fmla="*/ 29 h 116"/>
                    <a:gd name="T16" fmla="*/ 16 w 95"/>
                    <a:gd name="T17" fmla="*/ 26 h 116"/>
                    <a:gd name="T18" fmla="*/ 13 w 95"/>
                    <a:gd name="T19" fmla="*/ 22 h 116"/>
                    <a:gd name="T20" fmla="*/ 12 w 95"/>
                    <a:gd name="T21" fmla="*/ 18 h 116"/>
                    <a:gd name="T22" fmla="*/ 9 w 95"/>
                    <a:gd name="T23" fmla="*/ 14 h 116"/>
                    <a:gd name="T24" fmla="*/ 7 w 95"/>
                    <a:gd name="T25" fmla="*/ 10 h 116"/>
                    <a:gd name="T26" fmla="*/ 5 w 95"/>
                    <a:gd name="T27" fmla="*/ 6 h 116"/>
                    <a:gd name="T28" fmla="*/ 3 w 95"/>
                    <a:gd name="T29" fmla="*/ 4 h 116"/>
                    <a:gd name="T30" fmla="*/ 1 w 95"/>
                    <a:gd name="T31" fmla="*/ 1 h 116"/>
                    <a:gd name="T32" fmla="*/ 0 w 95"/>
                    <a:gd name="T33" fmla="*/ 1 h 116"/>
                    <a:gd name="T34" fmla="*/ 1 w 95"/>
                    <a:gd name="T35" fmla="*/ 3 h 116"/>
                    <a:gd name="T36" fmla="*/ 3 w 95"/>
                    <a:gd name="T37" fmla="*/ 6 h 116"/>
                    <a:gd name="T38" fmla="*/ 5 w 95"/>
                    <a:gd name="T39" fmla="*/ 10 h 116"/>
                    <a:gd name="T40" fmla="*/ 7 w 95"/>
                    <a:gd name="T41" fmla="*/ 14 h 116"/>
                    <a:gd name="T42" fmla="*/ 9 w 95"/>
                    <a:gd name="T43" fmla="*/ 17 h 116"/>
                    <a:gd name="T44" fmla="*/ 12 w 95"/>
                    <a:gd name="T45" fmla="*/ 21 h 116"/>
                    <a:gd name="T46" fmla="*/ 13 w 95"/>
                    <a:gd name="T47" fmla="*/ 25 h 116"/>
                    <a:gd name="T48" fmla="*/ 16 w 95"/>
                    <a:gd name="T49" fmla="*/ 29 h 116"/>
                    <a:gd name="T50" fmla="*/ 18 w 95"/>
                    <a:gd name="T51" fmla="*/ 32 h 116"/>
                    <a:gd name="T52" fmla="*/ 20 w 95"/>
                    <a:gd name="T53" fmla="*/ 35 h 116"/>
                    <a:gd name="T54" fmla="*/ 23 w 95"/>
                    <a:gd name="T55" fmla="*/ 38 h 116"/>
                    <a:gd name="T56" fmla="*/ 24 w 95"/>
                    <a:gd name="T57" fmla="*/ 41 h 116"/>
                    <a:gd name="T58" fmla="*/ 27 w 95"/>
                    <a:gd name="T59" fmla="*/ 42 h 116"/>
                    <a:gd name="T60" fmla="*/ 28 w 95"/>
                    <a:gd name="T61" fmla="*/ 42 h 116"/>
                    <a:gd name="T62" fmla="*/ 31 w 95"/>
                    <a:gd name="T63" fmla="*/ 42 h 116"/>
                    <a:gd name="T64" fmla="*/ 32 w 95"/>
                    <a:gd name="T65" fmla="*/ 41 h 116"/>
                    <a:gd name="T66" fmla="*/ 32 w 95"/>
                    <a:gd name="T67" fmla="*/ 41 h 116"/>
                    <a:gd name="T68" fmla="*/ 32 w 95"/>
                    <a:gd name="T69" fmla="*/ 41 h 116"/>
                    <a:gd name="T70" fmla="*/ 32 w 95"/>
                    <a:gd name="T71" fmla="*/ 41 h 116"/>
                    <a:gd name="T72" fmla="*/ 32 w 95"/>
                    <a:gd name="T73" fmla="*/ 40 h 116"/>
                    <a:gd name="T74" fmla="*/ 31 w 95"/>
                    <a:gd name="T75" fmla="*/ 40 h 116"/>
                    <a:gd name="T76" fmla="*/ 31 w 95"/>
                    <a:gd name="T77" fmla="*/ 39 h 116"/>
                    <a:gd name="T78" fmla="*/ 31 w 95"/>
                    <a:gd name="T79" fmla="*/ 40 h 116"/>
                    <a:gd name="T80" fmla="*/ 31 w 95"/>
                    <a:gd name="T81" fmla="*/ 40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5" h="116">
                      <a:moveTo>
                        <a:pt x="93" y="109"/>
                      </a:moveTo>
                      <a:lnTo>
                        <a:pt x="91" y="110"/>
                      </a:lnTo>
                      <a:lnTo>
                        <a:pt x="89" y="112"/>
                      </a:lnTo>
                      <a:lnTo>
                        <a:pt x="87" y="112"/>
                      </a:lnTo>
                      <a:lnTo>
                        <a:pt x="85" y="112"/>
                      </a:lnTo>
                      <a:lnTo>
                        <a:pt x="84" y="111"/>
                      </a:lnTo>
                      <a:lnTo>
                        <a:pt x="81" y="110"/>
                      </a:lnTo>
                      <a:lnTo>
                        <a:pt x="79" y="109"/>
                      </a:lnTo>
                      <a:lnTo>
                        <a:pt x="75" y="107"/>
                      </a:lnTo>
                      <a:lnTo>
                        <a:pt x="73" y="104"/>
                      </a:lnTo>
                      <a:lnTo>
                        <a:pt x="70" y="100"/>
                      </a:lnTo>
                      <a:lnTo>
                        <a:pt x="67" y="97"/>
                      </a:lnTo>
                      <a:lnTo>
                        <a:pt x="64" y="93"/>
                      </a:lnTo>
                      <a:lnTo>
                        <a:pt x="60" y="90"/>
                      </a:lnTo>
                      <a:lnTo>
                        <a:pt x="57" y="85"/>
                      </a:lnTo>
                      <a:lnTo>
                        <a:pt x="54" y="80"/>
                      </a:lnTo>
                      <a:lnTo>
                        <a:pt x="50" y="75"/>
                      </a:lnTo>
                      <a:lnTo>
                        <a:pt x="47" y="70"/>
                      </a:lnTo>
                      <a:lnTo>
                        <a:pt x="43" y="65"/>
                      </a:lnTo>
                      <a:lnTo>
                        <a:pt x="40" y="60"/>
                      </a:lnTo>
                      <a:lnTo>
                        <a:pt x="37" y="54"/>
                      </a:lnTo>
                      <a:lnTo>
                        <a:pt x="34" y="49"/>
                      </a:lnTo>
                      <a:lnTo>
                        <a:pt x="30" y="43"/>
                      </a:lnTo>
                      <a:lnTo>
                        <a:pt x="27" y="38"/>
                      </a:lnTo>
                      <a:lnTo>
                        <a:pt x="24" y="33"/>
                      </a:lnTo>
                      <a:lnTo>
                        <a:pt x="21" y="28"/>
                      </a:lnTo>
                      <a:lnTo>
                        <a:pt x="18" y="23"/>
                      </a:lnTo>
                      <a:lnTo>
                        <a:pt x="15" y="18"/>
                      </a:lnTo>
                      <a:lnTo>
                        <a:pt x="12" y="14"/>
                      </a:lnTo>
                      <a:lnTo>
                        <a:pt x="10" y="10"/>
                      </a:lnTo>
                      <a:lnTo>
                        <a:pt x="7" y="6"/>
                      </a:lnTo>
                      <a:lnTo>
                        <a:pt x="4" y="3"/>
                      </a:lnTo>
                      <a:lnTo>
                        <a:pt x="2" y="0"/>
                      </a:lnTo>
                      <a:lnTo>
                        <a:pt x="0" y="2"/>
                      </a:lnTo>
                      <a:lnTo>
                        <a:pt x="2" y="6"/>
                      </a:lnTo>
                      <a:lnTo>
                        <a:pt x="4" y="9"/>
                      </a:lnTo>
                      <a:lnTo>
                        <a:pt x="7" y="12"/>
                      </a:lnTo>
                      <a:lnTo>
                        <a:pt x="10" y="17"/>
                      </a:lnTo>
                      <a:lnTo>
                        <a:pt x="12" y="21"/>
                      </a:lnTo>
                      <a:lnTo>
                        <a:pt x="15" y="26"/>
                      </a:lnTo>
                      <a:lnTo>
                        <a:pt x="18" y="31"/>
                      </a:lnTo>
                      <a:lnTo>
                        <a:pt x="22" y="36"/>
                      </a:lnTo>
                      <a:lnTo>
                        <a:pt x="25" y="41"/>
                      </a:lnTo>
                      <a:lnTo>
                        <a:pt x="28" y="46"/>
                      </a:lnTo>
                      <a:lnTo>
                        <a:pt x="31" y="51"/>
                      </a:lnTo>
                      <a:lnTo>
                        <a:pt x="34" y="57"/>
                      </a:lnTo>
                      <a:lnTo>
                        <a:pt x="38" y="62"/>
                      </a:lnTo>
                      <a:lnTo>
                        <a:pt x="41" y="68"/>
                      </a:lnTo>
                      <a:lnTo>
                        <a:pt x="45" y="72"/>
                      </a:lnTo>
                      <a:lnTo>
                        <a:pt x="48" y="78"/>
                      </a:lnTo>
                      <a:lnTo>
                        <a:pt x="52" y="83"/>
                      </a:lnTo>
                      <a:lnTo>
                        <a:pt x="55" y="88"/>
                      </a:lnTo>
                      <a:lnTo>
                        <a:pt x="58" y="92"/>
                      </a:lnTo>
                      <a:lnTo>
                        <a:pt x="61" y="96"/>
                      </a:lnTo>
                      <a:lnTo>
                        <a:pt x="65" y="100"/>
                      </a:lnTo>
                      <a:lnTo>
                        <a:pt x="68" y="104"/>
                      </a:lnTo>
                      <a:lnTo>
                        <a:pt x="71" y="107"/>
                      </a:lnTo>
                      <a:lnTo>
                        <a:pt x="74" y="110"/>
                      </a:lnTo>
                      <a:lnTo>
                        <a:pt x="77" y="112"/>
                      </a:lnTo>
                      <a:lnTo>
                        <a:pt x="80" y="114"/>
                      </a:lnTo>
                      <a:lnTo>
                        <a:pt x="82" y="115"/>
                      </a:lnTo>
                      <a:lnTo>
                        <a:pt x="85" y="116"/>
                      </a:lnTo>
                      <a:lnTo>
                        <a:pt x="88" y="116"/>
                      </a:lnTo>
                      <a:lnTo>
                        <a:pt x="90" y="115"/>
                      </a:lnTo>
                      <a:lnTo>
                        <a:pt x="93" y="114"/>
                      </a:lnTo>
                      <a:lnTo>
                        <a:pt x="95" y="112"/>
                      </a:lnTo>
                      <a:lnTo>
                        <a:pt x="95" y="111"/>
                      </a:lnTo>
                      <a:lnTo>
                        <a:pt x="95" y="110"/>
                      </a:lnTo>
                      <a:lnTo>
                        <a:pt x="95" y="109"/>
                      </a:lnTo>
                      <a:lnTo>
                        <a:pt x="94" y="109"/>
                      </a:lnTo>
                      <a:lnTo>
                        <a:pt x="94" y="108"/>
                      </a:lnTo>
                      <a:lnTo>
                        <a:pt x="94" y="109"/>
                      </a:lnTo>
                      <a:lnTo>
                        <a:pt x="93"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4" name="Freeform 882"/>
                <p:cNvSpPr>
                  <a:spLocks/>
                </p:cNvSpPr>
                <p:nvPr/>
              </p:nvSpPr>
              <p:spPr bwMode="auto">
                <a:xfrm>
                  <a:off x="462" y="2238"/>
                  <a:ext cx="15" cy="21"/>
                </a:xfrm>
                <a:custGeom>
                  <a:avLst/>
                  <a:gdLst>
                    <a:gd name="T0" fmla="*/ 7 w 21"/>
                    <a:gd name="T1" fmla="*/ 1 h 29"/>
                    <a:gd name="T2" fmla="*/ 6 w 21"/>
                    <a:gd name="T3" fmla="*/ 1 h 29"/>
                    <a:gd name="T4" fmla="*/ 0 w 21"/>
                    <a:gd name="T5" fmla="*/ 10 h 29"/>
                    <a:gd name="T6" fmla="*/ 1 w 21"/>
                    <a:gd name="T7" fmla="*/ 11 h 29"/>
                    <a:gd name="T8" fmla="*/ 7 w 21"/>
                    <a:gd name="T9" fmla="*/ 1 h 29"/>
                    <a:gd name="T10" fmla="*/ 6 w 21"/>
                    <a:gd name="T11" fmla="*/ 1 h 29"/>
                    <a:gd name="T12" fmla="*/ 7 w 21"/>
                    <a:gd name="T13" fmla="*/ 1 h 29"/>
                    <a:gd name="T14" fmla="*/ 7 w 21"/>
                    <a:gd name="T15" fmla="*/ 1 h 29"/>
                    <a:gd name="T16" fmla="*/ 7 w 21"/>
                    <a:gd name="T17" fmla="*/ 1 h 29"/>
                    <a:gd name="T18" fmla="*/ 8 w 21"/>
                    <a:gd name="T19" fmla="*/ 1 h 29"/>
                    <a:gd name="T20" fmla="*/ 8 w 21"/>
                    <a:gd name="T21" fmla="*/ 1 h 29"/>
                    <a:gd name="T22" fmla="*/ 7 w 21"/>
                    <a:gd name="T23" fmla="*/ 1 h 29"/>
                    <a:gd name="T24" fmla="*/ 7 w 21"/>
                    <a:gd name="T25" fmla="*/ 1 h 29"/>
                    <a:gd name="T26" fmla="*/ 7 w 21"/>
                    <a:gd name="T27" fmla="*/ 1 h 29"/>
                    <a:gd name="T28" fmla="*/ 7 w 21"/>
                    <a:gd name="T29" fmla="*/ 1 h 29"/>
                    <a:gd name="T30" fmla="*/ 7 w 21"/>
                    <a:gd name="T31" fmla="*/ 0 h 29"/>
                    <a:gd name="T32" fmla="*/ 7 w 21"/>
                    <a:gd name="T33" fmla="*/ 0 h 29"/>
                    <a:gd name="T34" fmla="*/ 7 w 21"/>
                    <a:gd name="T35" fmla="*/ 0 h 29"/>
                    <a:gd name="T36" fmla="*/ 7 w 21"/>
                    <a:gd name="T37" fmla="*/ 0 h 29"/>
                    <a:gd name="T38" fmla="*/ 6 w 21"/>
                    <a:gd name="T39" fmla="*/ 0 h 29"/>
                    <a:gd name="T40" fmla="*/ 6 w 21"/>
                    <a:gd name="T41" fmla="*/ 0 h 29"/>
                    <a:gd name="T42" fmla="*/ 6 w 21"/>
                    <a:gd name="T43" fmla="*/ 0 h 29"/>
                    <a:gd name="T44" fmla="*/ 6 w 21"/>
                    <a:gd name="T45" fmla="*/ 0 h 29"/>
                    <a:gd name="T46" fmla="*/ 6 w 21"/>
                    <a:gd name="T47" fmla="*/ 1 h 29"/>
                    <a:gd name="T48" fmla="*/ 7 w 21"/>
                    <a:gd name="T49" fmla="*/ 1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 h="29">
                      <a:moveTo>
                        <a:pt x="20" y="1"/>
                      </a:moveTo>
                      <a:lnTo>
                        <a:pt x="18" y="1"/>
                      </a:lnTo>
                      <a:lnTo>
                        <a:pt x="0" y="26"/>
                      </a:lnTo>
                      <a:lnTo>
                        <a:pt x="2" y="29"/>
                      </a:lnTo>
                      <a:lnTo>
                        <a:pt x="20" y="4"/>
                      </a:lnTo>
                      <a:lnTo>
                        <a:pt x="18" y="4"/>
                      </a:lnTo>
                      <a:lnTo>
                        <a:pt x="20" y="4"/>
                      </a:lnTo>
                      <a:lnTo>
                        <a:pt x="20" y="3"/>
                      </a:lnTo>
                      <a:lnTo>
                        <a:pt x="21" y="2"/>
                      </a:lnTo>
                      <a:lnTo>
                        <a:pt x="20" y="2"/>
                      </a:lnTo>
                      <a:lnTo>
                        <a:pt x="20" y="1"/>
                      </a:lnTo>
                      <a:lnTo>
                        <a:pt x="20" y="0"/>
                      </a:lnTo>
                      <a:lnTo>
                        <a:pt x="19" y="0"/>
                      </a:lnTo>
                      <a:lnTo>
                        <a:pt x="18" y="0"/>
                      </a:lnTo>
                      <a:lnTo>
                        <a:pt x="18" y="1"/>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5" name="Freeform 883"/>
                <p:cNvSpPr>
                  <a:spLocks/>
                </p:cNvSpPr>
                <p:nvPr/>
              </p:nvSpPr>
              <p:spPr bwMode="auto">
                <a:xfrm>
                  <a:off x="473" y="2239"/>
                  <a:ext cx="16" cy="20"/>
                </a:xfrm>
                <a:custGeom>
                  <a:avLst/>
                  <a:gdLst>
                    <a:gd name="T0" fmla="*/ 8 w 22"/>
                    <a:gd name="T1" fmla="*/ 8 h 29"/>
                    <a:gd name="T2" fmla="*/ 1 w 22"/>
                    <a:gd name="T3" fmla="*/ 0 h 29"/>
                    <a:gd name="T4" fmla="*/ 0 w 22"/>
                    <a:gd name="T5" fmla="*/ 1 h 29"/>
                    <a:gd name="T6" fmla="*/ 7 w 22"/>
                    <a:gd name="T7" fmla="*/ 9 h 29"/>
                    <a:gd name="T8" fmla="*/ 8 w 22"/>
                    <a:gd name="T9" fmla="*/ 9 h 29"/>
                    <a:gd name="T10" fmla="*/ 8 w 22"/>
                    <a:gd name="T11" fmla="*/ 9 h 29"/>
                    <a:gd name="T12" fmla="*/ 8 w 22"/>
                    <a:gd name="T13" fmla="*/ 10 h 29"/>
                    <a:gd name="T14" fmla="*/ 8 w 22"/>
                    <a:gd name="T15" fmla="*/ 10 h 29"/>
                    <a:gd name="T16" fmla="*/ 8 w 22"/>
                    <a:gd name="T17" fmla="*/ 9 h 29"/>
                    <a:gd name="T18" fmla="*/ 8 w 22"/>
                    <a:gd name="T19" fmla="*/ 9 h 29"/>
                    <a:gd name="T20" fmla="*/ 8 w 22"/>
                    <a:gd name="T21" fmla="*/ 9 h 29"/>
                    <a:gd name="T22" fmla="*/ 9 w 22"/>
                    <a:gd name="T23" fmla="*/ 9 h 29"/>
                    <a:gd name="T24" fmla="*/ 9 w 22"/>
                    <a:gd name="T25" fmla="*/ 9 h 29"/>
                    <a:gd name="T26" fmla="*/ 9 w 22"/>
                    <a:gd name="T27" fmla="*/ 9 h 29"/>
                    <a:gd name="T28" fmla="*/ 9 w 22"/>
                    <a:gd name="T29" fmla="*/ 8 h 29"/>
                    <a:gd name="T30" fmla="*/ 9 w 22"/>
                    <a:gd name="T31" fmla="*/ 8 h 29"/>
                    <a:gd name="T32" fmla="*/ 9 w 22"/>
                    <a:gd name="T33" fmla="*/ 8 h 29"/>
                    <a:gd name="T34" fmla="*/ 8 w 22"/>
                    <a:gd name="T35" fmla="*/ 8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 h="29">
                      <a:moveTo>
                        <a:pt x="21" y="25"/>
                      </a:moveTo>
                      <a:lnTo>
                        <a:pt x="2" y="0"/>
                      </a:lnTo>
                      <a:lnTo>
                        <a:pt x="0" y="3"/>
                      </a:lnTo>
                      <a:lnTo>
                        <a:pt x="19" y="28"/>
                      </a:lnTo>
                      <a:lnTo>
                        <a:pt x="20" y="28"/>
                      </a:lnTo>
                      <a:lnTo>
                        <a:pt x="20" y="29"/>
                      </a:lnTo>
                      <a:lnTo>
                        <a:pt x="21" y="29"/>
                      </a:lnTo>
                      <a:lnTo>
                        <a:pt x="21" y="28"/>
                      </a:lnTo>
                      <a:lnTo>
                        <a:pt x="22" y="27"/>
                      </a:lnTo>
                      <a:lnTo>
                        <a:pt x="22" y="26"/>
                      </a:lnTo>
                      <a:lnTo>
                        <a:pt x="22" y="25"/>
                      </a:lnTo>
                      <a:lnTo>
                        <a:pt x="2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6" name="Freeform 884"/>
                <p:cNvSpPr>
                  <a:spLocks/>
                </p:cNvSpPr>
                <p:nvPr/>
              </p:nvSpPr>
              <p:spPr bwMode="auto">
                <a:xfrm>
                  <a:off x="478" y="2257"/>
                  <a:ext cx="17" cy="31"/>
                </a:xfrm>
                <a:custGeom>
                  <a:avLst/>
                  <a:gdLst>
                    <a:gd name="T0" fmla="*/ 7 w 25"/>
                    <a:gd name="T1" fmla="*/ 4 h 44"/>
                    <a:gd name="T2" fmla="*/ 5 w 25"/>
                    <a:gd name="T3" fmla="*/ 8 h 44"/>
                    <a:gd name="T4" fmla="*/ 2 w 25"/>
                    <a:gd name="T5" fmla="*/ 11 h 44"/>
                    <a:gd name="T6" fmla="*/ 1 w 25"/>
                    <a:gd name="T7" fmla="*/ 13 h 44"/>
                    <a:gd name="T8" fmla="*/ 1 w 25"/>
                    <a:gd name="T9" fmla="*/ 14 h 44"/>
                    <a:gd name="T10" fmla="*/ 0 w 25"/>
                    <a:gd name="T11" fmla="*/ 15 h 44"/>
                    <a:gd name="T12" fmla="*/ 1 w 25"/>
                    <a:gd name="T13" fmla="*/ 16 h 44"/>
                    <a:gd name="T14" fmla="*/ 1 w 25"/>
                    <a:gd name="T15" fmla="*/ 14 h 44"/>
                    <a:gd name="T16" fmla="*/ 2 w 25"/>
                    <a:gd name="T17" fmla="*/ 13 h 44"/>
                    <a:gd name="T18" fmla="*/ 3 w 25"/>
                    <a:gd name="T19" fmla="*/ 11 h 44"/>
                    <a:gd name="T20" fmla="*/ 3 w 25"/>
                    <a:gd name="T21" fmla="*/ 10 h 44"/>
                    <a:gd name="T22" fmla="*/ 5 w 25"/>
                    <a:gd name="T23" fmla="*/ 8 h 44"/>
                    <a:gd name="T24" fmla="*/ 5 w 25"/>
                    <a:gd name="T25" fmla="*/ 6 h 44"/>
                    <a:gd name="T26" fmla="*/ 5 w 25"/>
                    <a:gd name="T27" fmla="*/ 4 h 44"/>
                    <a:gd name="T28" fmla="*/ 5 w 25"/>
                    <a:gd name="T29" fmla="*/ 2 h 44"/>
                    <a:gd name="T30" fmla="*/ 5 w 25"/>
                    <a:gd name="T31" fmla="*/ 1 h 44"/>
                    <a:gd name="T32" fmla="*/ 5 w 25"/>
                    <a:gd name="T33" fmla="*/ 1 h 44"/>
                    <a:gd name="T34" fmla="*/ 5 w 25"/>
                    <a:gd name="T35" fmla="*/ 2 h 44"/>
                    <a:gd name="T36" fmla="*/ 5 w 25"/>
                    <a:gd name="T37" fmla="*/ 3 h 44"/>
                    <a:gd name="T38" fmla="*/ 5 w 25"/>
                    <a:gd name="T39" fmla="*/ 4 h 44"/>
                    <a:gd name="T40" fmla="*/ 3 w 25"/>
                    <a:gd name="T41" fmla="*/ 6 h 44"/>
                    <a:gd name="T42" fmla="*/ 3 w 25"/>
                    <a:gd name="T43" fmla="*/ 8 h 44"/>
                    <a:gd name="T44" fmla="*/ 2 w 25"/>
                    <a:gd name="T45" fmla="*/ 10 h 44"/>
                    <a:gd name="T46" fmla="*/ 1 w 25"/>
                    <a:gd name="T47" fmla="*/ 11 h 44"/>
                    <a:gd name="T48" fmla="*/ 1 w 25"/>
                    <a:gd name="T49" fmla="*/ 13 h 44"/>
                    <a:gd name="T50" fmla="*/ 1 w 25"/>
                    <a:gd name="T51" fmla="*/ 14 h 44"/>
                    <a:gd name="T52" fmla="*/ 0 w 25"/>
                    <a:gd name="T53" fmla="*/ 15 h 44"/>
                    <a:gd name="T54" fmla="*/ 1 w 25"/>
                    <a:gd name="T55" fmla="*/ 16 h 44"/>
                    <a:gd name="T56" fmla="*/ 1 w 25"/>
                    <a:gd name="T57" fmla="*/ 15 h 44"/>
                    <a:gd name="T58" fmla="*/ 2 w 25"/>
                    <a:gd name="T59" fmla="*/ 14 h 44"/>
                    <a:gd name="T60" fmla="*/ 3 w 25"/>
                    <a:gd name="T61" fmla="*/ 11 h 44"/>
                    <a:gd name="T62" fmla="*/ 5 w 25"/>
                    <a:gd name="T63" fmla="*/ 8 h 44"/>
                    <a:gd name="T64" fmla="*/ 8 w 25"/>
                    <a:gd name="T65" fmla="*/ 4 h 44"/>
                    <a:gd name="T66" fmla="*/ 8 w 25"/>
                    <a:gd name="T67" fmla="*/ 4 h 44"/>
                    <a:gd name="T68" fmla="*/ 8 w 25"/>
                    <a:gd name="T69" fmla="*/ 4 h 44"/>
                    <a:gd name="T70" fmla="*/ 8 w 25"/>
                    <a:gd name="T71" fmla="*/ 4 h 44"/>
                    <a:gd name="T72" fmla="*/ 8 w 25"/>
                    <a:gd name="T73" fmla="*/ 4 h 44"/>
                    <a:gd name="T74" fmla="*/ 8 w 25"/>
                    <a:gd name="T75" fmla="*/ 4 h 44"/>
                    <a:gd name="T76" fmla="*/ 7 w 25"/>
                    <a:gd name="T77" fmla="*/ 4 h 44"/>
                    <a:gd name="T78" fmla="*/ 7 w 25"/>
                    <a:gd name="T79" fmla="*/ 4 h 44"/>
                    <a:gd name="T80" fmla="*/ 7 w 25"/>
                    <a:gd name="T81" fmla="*/ 4 h 44"/>
                    <a:gd name="T82" fmla="*/ 7 w 25"/>
                    <a:gd name="T83" fmla="*/ 4 h 44"/>
                    <a:gd name="T84" fmla="*/ 7 w 25"/>
                    <a:gd name="T85" fmla="*/ 4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 h="44">
                      <a:moveTo>
                        <a:pt x="25" y="11"/>
                      </a:moveTo>
                      <a:lnTo>
                        <a:pt x="22" y="10"/>
                      </a:lnTo>
                      <a:lnTo>
                        <a:pt x="18" y="16"/>
                      </a:lnTo>
                      <a:lnTo>
                        <a:pt x="14" y="22"/>
                      </a:lnTo>
                      <a:lnTo>
                        <a:pt x="11" y="27"/>
                      </a:lnTo>
                      <a:lnTo>
                        <a:pt x="8" y="30"/>
                      </a:lnTo>
                      <a:lnTo>
                        <a:pt x="5" y="34"/>
                      </a:lnTo>
                      <a:lnTo>
                        <a:pt x="4" y="37"/>
                      </a:lnTo>
                      <a:lnTo>
                        <a:pt x="2" y="38"/>
                      </a:lnTo>
                      <a:lnTo>
                        <a:pt x="1" y="40"/>
                      </a:lnTo>
                      <a:lnTo>
                        <a:pt x="0" y="41"/>
                      </a:lnTo>
                      <a:lnTo>
                        <a:pt x="0" y="42"/>
                      </a:lnTo>
                      <a:lnTo>
                        <a:pt x="3" y="44"/>
                      </a:lnTo>
                      <a:lnTo>
                        <a:pt x="4" y="42"/>
                      </a:lnTo>
                      <a:lnTo>
                        <a:pt x="4" y="41"/>
                      </a:lnTo>
                      <a:lnTo>
                        <a:pt x="5" y="40"/>
                      </a:lnTo>
                      <a:lnTo>
                        <a:pt x="7" y="37"/>
                      </a:lnTo>
                      <a:lnTo>
                        <a:pt x="8" y="35"/>
                      </a:lnTo>
                      <a:lnTo>
                        <a:pt x="9" y="32"/>
                      </a:lnTo>
                      <a:lnTo>
                        <a:pt x="11" y="30"/>
                      </a:lnTo>
                      <a:lnTo>
                        <a:pt x="12" y="28"/>
                      </a:lnTo>
                      <a:lnTo>
                        <a:pt x="13" y="24"/>
                      </a:lnTo>
                      <a:lnTo>
                        <a:pt x="14" y="22"/>
                      </a:lnTo>
                      <a:lnTo>
                        <a:pt x="15" y="20"/>
                      </a:lnTo>
                      <a:lnTo>
                        <a:pt x="16" y="16"/>
                      </a:lnTo>
                      <a:lnTo>
                        <a:pt x="17" y="14"/>
                      </a:lnTo>
                      <a:lnTo>
                        <a:pt x="17" y="11"/>
                      </a:lnTo>
                      <a:lnTo>
                        <a:pt x="18" y="9"/>
                      </a:lnTo>
                      <a:lnTo>
                        <a:pt x="18" y="6"/>
                      </a:lnTo>
                      <a:lnTo>
                        <a:pt x="18" y="4"/>
                      </a:lnTo>
                      <a:lnTo>
                        <a:pt x="17" y="2"/>
                      </a:lnTo>
                      <a:lnTo>
                        <a:pt x="16" y="0"/>
                      </a:lnTo>
                      <a:lnTo>
                        <a:pt x="14" y="3"/>
                      </a:lnTo>
                      <a:lnTo>
                        <a:pt x="15" y="3"/>
                      </a:lnTo>
                      <a:lnTo>
                        <a:pt x="15" y="5"/>
                      </a:lnTo>
                      <a:lnTo>
                        <a:pt x="15" y="6"/>
                      </a:lnTo>
                      <a:lnTo>
                        <a:pt x="15" y="8"/>
                      </a:lnTo>
                      <a:lnTo>
                        <a:pt x="15" y="10"/>
                      </a:lnTo>
                      <a:lnTo>
                        <a:pt x="14" y="12"/>
                      </a:lnTo>
                      <a:lnTo>
                        <a:pt x="13" y="15"/>
                      </a:lnTo>
                      <a:lnTo>
                        <a:pt x="12" y="18"/>
                      </a:lnTo>
                      <a:lnTo>
                        <a:pt x="11" y="20"/>
                      </a:lnTo>
                      <a:lnTo>
                        <a:pt x="10" y="23"/>
                      </a:lnTo>
                      <a:lnTo>
                        <a:pt x="9" y="25"/>
                      </a:lnTo>
                      <a:lnTo>
                        <a:pt x="8" y="28"/>
                      </a:lnTo>
                      <a:lnTo>
                        <a:pt x="7" y="30"/>
                      </a:lnTo>
                      <a:lnTo>
                        <a:pt x="5" y="32"/>
                      </a:lnTo>
                      <a:lnTo>
                        <a:pt x="4" y="35"/>
                      </a:lnTo>
                      <a:lnTo>
                        <a:pt x="3" y="37"/>
                      </a:lnTo>
                      <a:lnTo>
                        <a:pt x="2" y="38"/>
                      </a:lnTo>
                      <a:lnTo>
                        <a:pt x="2" y="40"/>
                      </a:lnTo>
                      <a:lnTo>
                        <a:pt x="1" y="41"/>
                      </a:lnTo>
                      <a:lnTo>
                        <a:pt x="0" y="42"/>
                      </a:lnTo>
                      <a:lnTo>
                        <a:pt x="2" y="44"/>
                      </a:lnTo>
                      <a:lnTo>
                        <a:pt x="3" y="44"/>
                      </a:lnTo>
                      <a:lnTo>
                        <a:pt x="4" y="43"/>
                      </a:lnTo>
                      <a:lnTo>
                        <a:pt x="4" y="42"/>
                      </a:lnTo>
                      <a:lnTo>
                        <a:pt x="6" y="40"/>
                      </a:lnTo>
                      <a:lnTo>
                        <a:pt x="8" y="37"/>
                      </a:lnTo>
                      <a:lnTo>
                        <a:pt x="10" y="33"/>
                      </a:lnTo>
                      <a:lnTo>
                        <a:pt x="13" y="29"/>
                      </a:lnTo>
                      <a:lnTo>
                        <a:pt x="16" y="24"/>
                      </a:lnTo>
                      <a:lnTo>
                        <a:pt x="20" y="20"/>
                      </a:lnTo>
                      <a:lnTo>
                        <a:pt x="25" y="13"/>
                      </a:lnTo>
                      <a:lnTo>
                        <a:pt x="22" y="12"/>
                      </a:lnTo>
                      <a:lnTo>
                        <a:pt x="25" y="13"/>
                      </a:lnTo>
                      <a:lnTo>
                        <a:pt x="25" y="12"/>
                      </a:lnTo>
                      <a:lnTo>
                        <a:pt x="25" y="11"/>
                      </a:lnTo>
                      <a:lnTo>
                        <a:pt x="25" y="10"/>
                      </a:lnTo>
                      <a:lnTo>
                        <a:pt x="24" y="10"/>
                      </a:lnTo>
                      <a:lnTo>
                        <a:pt x="23" y="10"/>
                      </a:lnTo>
                      <a:lnTo>
                        <a:pt x="22" y="10"/>
                      </a:lnTo>
                      <a:lnTo>
                        <a:pt x="2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7" name="Freeform 885"/>
                <p:cNvSpPr>
                  <a:spLocks/>
                </p:cNvSpPr>
                <p:nvPr/>
              </p:nvSpPr>
              <p:spPr bwMode="auto">
                <a:xfrm>
                  <a:off x="494" y="2265"/>
                  <a:ext cx="8" cy="27"/>
                </a:xfrm>
                <a:custGeom>
                  <a:avLst/>
                  <a:gdLst>
                    <a:gd name="T0" fmla="*/ 3 w 13"/>
                    <a:gd name="T1" fmla="*/ 12 h 39"/>
                    <a:gd name="T2" fmla="*/ 3 w 13"/>
                    <a:gd name="T3" fmla="*/ 12 h 39"/>
                    <a:gd name="T4" fmla="*/ 2 w 13"/>
                    <a:gd name="T5" fmla="*/ 11 h 39"/>
                    <a:gd name="T6" fmla="*/ 2 w 13"/>
                    <a:gd name="T7" fmla="*/ 10 h 39"/>
                    <a:gd name="T8" fmla="*/ 2 w 13"/>
                    <a:gd name="T9" fmla="*/ 10 h 39"/>
                    <a:gd name="T10" fmla="*/ 2 w 13"/>
                    <a:gd name="T11" fmla="*/ 8 h 39"/>
                    <a:gd name="T12" fmla="*/ 2 w 13"/>
                    <a:gd name="T13" fmla="*/ 8 h 39"/>
                    <a:gd name="T14" fmla="*/ 2 w 13"/>
                    <a:gd name="T15" fmla="*/ 6 h 39"/>
                    <a:gd name="T16" fmla="*/ 2 w 13"/>
                    <a:gd name="T17" fmla="*/ 6 h 39"/>
                    <a:gd name="T18" fmla="*/ 1 w 13"/>
                    <a:gd name="T19" fmla="*/ 4 h 39"/>
                    <a:gd name="T20" fmla="*/ 1 w 13"/>
                    <a:gd name="T21" fmla="*/ 3 h 39"/>
                    <a:gd name="T22" fmla="*/ 1 w 13"/>
                    <a:gd name="T23" fmla="*/ 2 h 39"/>
                    <a:gd name="T24" fmla="*/ 1 w 13"/>
                    <a:gd name="T25" fmla="*/ 1 h 39"/>
                    <a:gd name="T26" fmla="*/ 1 w 13"/>
                    <a:gd name="T27" fmla="*/ 1 h 39"/>
                    <a:gd name="T28" fmla="*/ 1 w 13"/>
                    <a:gd name="T29" fmla="*/ 1 h 39"/>
                    <a:gd name="T30" fmla="*/ 1 w 13"/>
                    <a:gd name="T31" fmla="*/ 0 h 39"/>
                    <a:gd name="T32" fmla="*/ 0 w 13"/>
                    <a:gd name="T33" fmla="*/ 1 h 39"/>
                    <a:gd name="T34" fmla="*/ 0 w 13"/>
                    <a:gd name="T35" fmla="*/ 1 h 39"/>
                    <a:gd name="T36" fmla="*/ 1 w 13"/>
                    <a:gd name="T37" fmla="*/ 1 h 39"/>
                    <a:gd name="T38" fmla="*/ 1 w 13"/>
                    <a:gd name="T39" fmla="*/ 2 h 39"/>
                    <a:gd name="T40" fmla="*/ 1 w 13"/>
                    <a:gd name="T41" fmla="*/ 3 h 39"/>
                    <a:gd name="T42" fmla="*/ 1 w 13"/>
                    <a:gd name="T43" fmla="*/ 4 h 39"/>
                    <a:gd name="T44" fmla="*/ 1 w 13"/>
                    <a:gd name="T45" fmla="*/ 6 h 39"/>
                    <a:gd name="T46" fmla="*/ 1 w 13"/>
                    <a:gd name="T47" fmla="*/ 6 h 39"/>
                    <a:gd name="T48" fmla="*/ 1 w 13"/>
                    <a:gd name="T49" fmla="*/ 7 h 39"/>
                    <a:gd name="T50" fmla="*/ 1 w 13"/>
                    <a:gd name="T51" fmla="*/ 8 h 39"/>
                    <a:gd name="T52" fmla="*/ 2 w 13"/>
                    <a:gd name="T53" fmla="*/ 10 h 39"/>
                    <a:gd name="T54" fmla="*/ 2 w 13"/>
                    <a:gd name="T55" fmla="*/ 10 h 39"/>
                    <a:gd name="T56" fmla="*/ 2 w 13"/>
                    <a:gd name="T57" fmla="*/ 12 h 39"/>
                    <a:gd name="T58" fmla="*/ 2 w 13"/>
                    <a:gd name="T59" fmla="*/ 12 h 39"/>
                    <a:gd name="T60" fmla="*/ 2 w 13"/>
                    <a:gd name="T61" fmla="*/ 12 h 39"/>
                    <a:gd name="T62" fmla="*/ 2 w 13"/>
                    <a:gd name="T63" fmla="*/ 13 h 39"/>
                    <a:gd name="T64" fmla="*/ 2 w 13"/>
                    <a:gd name="T65" fmla="*/ 12 h 39"/>
                    <a:gd name="T66" fmla="*/ 2 w 13"/>
                    <a:gd name="T67" fmla="*/ 13 h 39"/>
                    <a:gd name="T68" fmla="*/ 2 w 13"/>
                    <a:gd name="T69" fmla="*/ 13 h 39"/>
                    <a:gd name="T70" fmla="*/ 2 w 13"/>
                    <a:gd name="T71" fmla="*/ 13 h 39"/>
                    <a:gd name="T72" fmla="*/ 2 w 13"/>
                    <a:gd name="T73" fmla="*/ 13 h 39"/>
                    <a:gd name="T74" fmla="*/ 3 w 13"/>
                    <a:gd name="T75" fmla="*/ 12 h 39"/>
                    <a:gd name="T76" fmla="*/ 3 w 13"/>
                    <a:gd name="T77" fmla="*/ 12 h 39"/>
                    <a:gd name="T78" fmla="*/ 3 w 13"/>
                    <a:gd name="T79" fmla="*/ 12 h 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 h="39">
                      <a:moveTo>
                        <a:pt x="11" y="35"/>
                      </a:moveTo>
                      <a:lnTo>
                        <a:pt x="13" y="36"/>
                      </a:lnTo>
                      <a:lnTo>
                        <a:pt x="13" y="35"/>
                      </a:lnTo>
                      <a:lnTo>
                        <a:pt x="13" y="34"/>
                      </a:lnTo>
                      <a:lnTo>
                        <a:pt x="12" y="33"/>
                      </a:lnTo>
                      <a:lnTo>
                        <a:pt x="12" y="31"/>
                      </a:lnTo>
                      <a:lnTo>
                        <a:pt x="11" y="30"/>
                      </a:lnTo>
                      <a:lnTo>
                        <a:pt x="11" y="29"/>
                      </a:lnTo>
                      <a:lnTo>
                        <a:pt x="11" y="27"/>
                      </a:lnTo>
                      <a:lnTo>
                        <a:pt x="10" y="26"/>
                      </a:lnTo>
                      <a:lnTo>
                        <a:pt x="10" y="24"/>
                      </a:lnTo>
                      <a:lnTo>
                        <a:pt x="9" y="23"/>
                      </a:lnTo>
                      <a:lnTo>
                        <a:pt x="9" y="21"/>
                      </a:lnTo>
                      <a:lnTo>
                        <a:pt x="8" y="19"/>
                      </a:lnTo>
                      <a:lnTo>
                        <a:pt x="8" y="18"/>
                      </a:lnTo>
                      <a:lnTo>
                        <a:pt x="8" y="16"/>
                      </a:lnTo>
                      <a:lnTo>
                        <a:pt x="7" y="15"/>
                      </a:lnTo>
                      <a:lnTo>
                        <a:pt x="7" y="13"/>
                      </a:lnTo>
                      <a:lnTo>
                        <a:pt x="6" y="12"/>
                      </a:lnTo>
                      <a:lnTo>
                        <a:pt x="6" y="10"/>
                      </a:lnTo>
                      <a:lnTo>
                        <a:pt x="5" y="9"/>
                      </a:lnTo>
                      <a:lnTo>
                        <a:pt x="5" y="7"/>
                      </a:lnTo>
                      <a:lnTo>
                        <a:pt x="5" y="6"/>
                      </a:lnTo>
                      <a:lnTo>
                        <a:pt x="5" y="5"/>
                      </a:lnTo>
                      <a:lnTo>
                        <a:pt x="4" y="3"/>
                      </a:lnTo>
                      <a:lnTo>
                        <a:pt x="3" y="3"/>
                      </a:lnTo>
                      <a:lnTo>
                        <a:pt x="3" y="2"/>
                      </a:lnTo>
                      <a:lnTo>
                        <a:pt x="3" y="1"/>
                      </a:lnTo>
                      <a:lnTo>
                        <a:pt x="3" y="0"/>
                      </a:lnTo>
                      <a:lnTo>
                        <a:pt x="0" y="1"/>
                      </a:lnTo>
                      <a:lnTo>
                        <a:pt x="0" y="2"/>
                      </a:lnTo>
                      <a:lnTo>
                        <a:pt x="0" y="3"/>
                      </a:lnTo>
                      <a:lnTo>
                        <a:pt x="1" y="4"/>
                      </a:lnTo>
                      <a:lnTo>
                        <a:pt x="1" y="5"/>
                      </a:lnTo>
                      <a:lnTo>
                        <a:pt x="2" y="6"/>
                      </a:lnTo>
                      <a:lnTo>
                        <a:pt x="2" y="7"/>
                      </a:lnTo>
                      <a:lnTo>
                        <a:pt x="2" y="9"/>
                      </a:lnTo>
                      <a:lnTo>
                        <a:pt x="2" y="10"/>
                      </a:lnTo>
                      <a:lnTo>
                        <a:pt x="3" y="11"/>
                      </a:lnTo>
                      <a:lnTo>
                        <a:pt x="3" y="12"/>
                      </a:lnTo>
                      <a:lnTo>
                        <a:pt x="3" y="14"/>
                      </a:lnTo>
                      <a:lnTo>
                        <a:pt x="4" y="16"/>
                      </a:lnTo>
                      <a:lnTo>
                        <a:pt x="5" y="17"/>
                      </a:lnTo>
                      <a:lnTo>
                        <a:pt x="5" y="19"/>
                      </a:lnTo>
                      <a:lnTo>
                        <a:pt x="5" y="21"/>
                      </a:lnTo>
                      <a:lnTo>
                        <a:pt x="6" y="22"/>
                      </a:lnTo>
                      <a:lnTo>
                        <a:pt x="7" y="24"/>
                      </a:lnTo>
                      <a:lnTo>
                        <a:pt x="7" y="26"/>
                      </a:lnTo>
                      <a:lnTo>
                        <a:pt x="7" y="27"/>
                      </a:lnTo>
                      <a:lnTo>
                        <a:pt x="8" y="29"/>
                      </a:lnTo>
                      <a:lnTo>
                        <a:pt x="8" y="30"/>
                      </a:lnTo>
                      <a:lnTo>
                        <a:pt x="8" y="31"/>
                      </a:lnTo>
                      <a:lnTo>
                        <a:pt x="8" y="33"/>
                      </a:lnTo>
                      <a:lnTo>
                        <a:pt x="9" y="34"/>
                      </a:lnTo>
                      <a:lnTo>
                        <a:pt x="9" y="35"/>
                      </a:lnTo>
                      <a:lnTo>
                        <a:pt x="10" y="36"/>
                      </a:lnTo>
                      <a:lnTo>
                        <a:pt x="10" y="37"/>
                      </a:lnTo>
                      <a:lnTo>
                        <a:pt x="12" y="39"/>
                      </a:lnTo>
                      <a:lnTo>
                        <a:pt x="10" y="37"/>
                      </a:lnTo>
                      <a:lnTo>
                        <a:pt x="10" y="38"/>
                      </a:lnTo>
                      <a:lnTo>
                        <a:pt x="11" y="39"/>
                      </a:lnTo>
                      <a:lnTo>
                        <a:pt x="12" y="39"/>
                      </a:lnTo>
                      <a:lnTo>
                        <a:pt x="13" y="38"/>
                      </a:lnTo>
                      <a:lnTo>
                        <a:pt x="13" y="37"/>
                      </a:lnTo>
                      <a:lnTo>
                        <a:pt x="13" y="36"/>
                      </a:lnTo>
                      <a:lnTo>
                        <a:pt x="1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8" name="Freeform 886"/>
                <p:cNvSpPr>
                  <a:spLocks/>
                </p:cNvSpPr>
                <p:nvPr/>
              </p:nvSpPr>
              <p:spPr bwMode="auto">
                <a:xfrm>
                  <a:off x="500" y="2289"/>
                  <a:ext cx="29" cy="36"/>
                </a:xfrm>
                <a:custGeom>
                  <a:avLst/>
                  <a:gdLst>
                    <a:gd name="T0" fmla="*/ 14 w 41"/>
                    <a:gd name="T1" fmla="*/ 17 h 51"/>
                    <a:gd name="T2" fmla="*/ 13 w 41"/>
                    <a:gd name="T3" fmla="*/ 16 h 51"/>
                    <a:gd name="T4" fmla="*/ 13 w 41"/>
                    <a:gd name="T5" fmla="*/ 14 h 51"/>
                    <a:gd name="T6" fmla="*/ 13 w 41"/>
                    <a:gd name="T7" fmla="*/ 13 h 51"/>
                    <a:gd name="T8" fmla="*/ 12 w 41"/>
                    <a:gd name="T9" fmla="*/ 11 h 51"/>
                    <a:gd name="T10" fmla="*/ 11 w 41"/>
                    <a:gd name="T11" fmla="*/ 9 h 51"/>
                    <a:gd name="T12" fmla="*/ 11 w 41"/>
                    <a:gd name="T13" fmla="*/ 8 h 51"/>
                    <a:gd name="T14" fmla="*/ 11 w 41"/>
                    <a:gd name="T15" fmla="*/ 6 h 51"/>
                    <a:gd name="T16" fmla="*/ 10 w 41"/>
                    <a:gd name="T17" fmla="*/ 5 h 51"/>
                    <a:gd name="T18" fmla="*/ 9 w 41"/>
                    <a:gd name="T19" fmla="*/ 4 h 51"/>
                    <a:gd name="T20" fmla="*/ 8 w 41"/>
                    <a:gd name="T21" fmla="*/ 3 h 51"/>
                    <a:gd name="T22" fmla="*/ 8 w 41"/>
                    <a:gd name="T23" fmla="*/ 1 h 51"/>
                    <a:gd name="T24" fmla="*/ 6 w 41"/>
                    <a:gd name="T25" fmla="*/ 1 h 51"/>
                    <a:gd name="T26" fmla="*/ 6 w 41"/>
                    <a:gd name="T27" fmla="*/ 0 h 51"/>
                    <a:gd name="T28" fmla="*/ 4 w 41"/>
                    <a:gd name="T29" fmla="*/ 0 h 51"/>
                    <a:gd name="T30" fmla="*/ 2 w 41"/>
                    <a:gd name="T31" fmla="*/ 0 h 51"/>
                    <a:gd name="T32" fmla="*/ 0 w 41"/>
                    <a:gd name="T33" fmla="*/ 1 h 51"/>
                    <a:gd name="T34" fmla="*/ 1 w 41"/>
                    <a:gd name="T35" fmla="*/ 1 h 51"/>
                    <a:gd name="T36" fmla="*/ 3 w 41"/>
                    <a:gd name="T37" fmla="*/ 1 h 51"/>
                    <a:gd name="T38" fmla="*/ 4 w 41"/>
                    <a:gd name="T39" fmla="*/ 1 h 51"/>
                    <a:gd name="T40" fmla="*/ 6 w 41"/>
                    <a:gd name="T41" fmla="*/ 2 h 51"/>
                    <a:gd name="T42" fmla="*/ 6 w 41"/>
                    <a:gd name="T43" fmla="*/ 2 h 51"/>
                    <a:gd name="T44" fmla="*/ 8 w 41"/>
                    <a:gd name="T45" fmla="*/ 3 h 51"/>
                    <a:gd name="T46" fmla="*/ 8 w 41"/>
                    <a:gd name="T47" fmla="*/ 4 h 51"/>
                    <a:gd name="T48" fmla="*/ 9 w 41"/>
                    <a:gd name="T49" fmla="*/ 5 h 51"/>
                    <a:gd name="T50" fmla="*/ 9 w 41"/>
                    <a:gd name="T51" fmla="*/ 6 h 51"/>
                    <a:gd name="T52" fmla="*/ 9 w 41"/>
                    <a:gd name="T53" fmla="*/ 8 h 51"/>
                    <a:gd name="T54" fmla="*/ 11 w 41"/>
                    <a:gd name="T55" fmla="*/ 9 h 51"/>
                    <a:gd name="T56" fmla="*/ 11 w 41"/>
                    <a:gd name="T57" fmla="*/ 11 h 51"/>
                    <a:gd name="T58" fmla="*/ 11 w 41"/>
                    <a:gd name="T59" fmla="*/ 12 h 51"/>
                    <a:gd name="T60" fmla="*/ 11 w 41"/>
                    <a:gd name="T61" fmla="*/ 14 h 51"/>
                    <a:gd name="T62" fmla="*/ 12 w 41"/>
                    <a:gd name="T63" fmla="*/ 16 h 51"/>
                    <a:gd name="T64" fmla="*/ 13 w 41"/>
                    <a:gd name="T65" fmla="*/ 17 h 51"/>
                    <a:gd name="T66" fmla="*/ 14 w 41"/>
                    <a:gd name="T67" fmla="*/ 17 h 51"/>
                    <a:gd name="T68" fmla="*/ 13 w 41"/>
                    <a:gd name="T69" fmla="*/ 18 h 51"/>
                    <a:gd name="T70" fmla="*/ 13 w 41"/>
                    <a:gd name="T71" fmla="*/ 18 h 51"/>
                    <a:gd name="T72" fmla="*/ 14 w 41"/>
                    <a:gd name="T73" fmla="*/ 18 h 51"/>
                    <a:gd name="T74" fmla="*/ 14 w 41"/>
                    <a:gd name="T75" fmla="*/ 18 h 51"/>
                    <a:gd name="T76" fmla="*/ 14 w 41"/>
                    <a:gd name="T77" fmla="*/ 18 h 51"/>
                    <a:gd name="T78" fmla="*/ 14 w 41"/>
                    <a:gd name="T79" fmla="*/ 18 h 51"/>
                    <a:gd name="T80" fmla="*/ 15 w 41"/>
                    <a:gd name="T81" fmla="*/ 18 h 51"/>
                    <a:gd name="T82" fmla="*/ 14 w 41"/>
                    <a:gd name="T83" fmla="*/ 17 h 51"/>
                    <a:gd name="T84" fmla="*/ 13 w 41"/>
                    <a:gd name="T85" fmla="*/ 18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1" h="51">
                      <a:moveTo>
                        <a:pt x="38" y="51"/>
                      </a:moveTo>
                      <a:lnTo>
                        <a:pt x="40" y="48"/>
                      </a:lnTo>
                      <a:lnTo>
                        <a:pt x="39" y="46"/>
                      </a:lnTo>
                      <a:lnTo>
                        <a:pt x="38" y="44"/>
                      </a:lnTo>
                      <a:lnTo>
                        <a:pt x="38" y="42"/>
                      </a:lnTo>
                      <a:lnTo>
                        <a:pt x="37" y="39"/>
                      </a:lnTo>
                      <a:lnTo>
                        <a:pt x="36" y="37"/>
                      </a:lnTo>
                      <a:lnTo>
                        <a:pt x="35" y="36"/>
                      </a:lnTo>
                      <a:lnTo>
                        <a:pt x="34" y="32"/>
                      </a:lnTo>
                      <a:lnTo>
                        <a:pt x="34" y="31"/>
                      </a:lnTo>
                      <a:lnTo>
                        <a:pt x="33" y="29"/>
                      </a:lnTo>
                      <a:lnTo>
                        <a:pt x="32" y="26"/>
                      </a:lnTo>
                      <a:lnTo>
                        <a:pt x="32" y="24"/>
                      </a:lnTo>
                      <a:lnTo>
                        <a:pt x="31" y="22"/>
                      </a:lnTo>
                      <a:lnTo>
                        <a:pt x="31" y="20"/>
                      </a:lnTo>
                      <a:lnTo>
                        <a:pt x="30" y="18"/>
                      </a:lnTo>
                      <a:lnTo>
                        <a:pt x="29" y="16"/>
                      </a:lnTo>
                      <a:lnTo>
                        <a:pt x="28" y="14"/>
                      </a:lnTo>
                      <a:lnTo>
                        <a:pt x="27" y="12"/>
                      </a:lnTo>
                      <a:lnTo>
                        <a:pt x="26" y="10"/>
                      </a:lnTo>
                      <a:lnTo>
                        <a:pt x="26" y="8"/>
                      </a:lnTo>
                      <a:lnTo>
                        <a:pt x="24" y="7"/>
                      </a:lnTo>
                      <a:lnTo>
                        <a:pt x="23" y="5"/>
                      </a:lnTo>
                      <a:lnTo>
                        <a:pt x="22" y="4"/>
                      </a:lnTo>
                      <a:lnTo>
                        <a:pt x="20" y="3"/>
                      </a:lnTo>
                      <a:lnTo>
                        <a:pt x="19" y="2"/>
                      </a:lnTo>
                      <a:lnTo>
                        <a:pt x="17" y="1"/>
                      </a:lnTo>
                      <a:lnTo>
                        <a:pt x="15" y="0"/>
                      </a:lnTo>
                      <a:lnTo>
                        <a:pt x="12" y="0"/>
                      </a:lnTo>
                      <a:lnTo>
                        <a:pt x="11" y="0"/>
                      </a:lnTo>
                      <a:lnTo>
                        <a:pt x="8" y="0"/>
                      </a:lnTo>
                      <a:lnTo>
                        <a:pt x="6" y="0"/>
                      </a:lnTo>
                      <a:lnTo>
                        <a:pt x="3" y="0"/>
                      </a:lnTo>
                      <a:lnTo>
                        <a:pt x="0" y="1"/>
                      </a:lnTo>
                      <a:lnTo>
                        <a:pt x="0" y="5"/>
                      </a:lnTo>
                      <a:lnTo>
                        <a:pt x="3" y="4"/>
                      </a:lnTo>
                      <a:lnTo>
                        <a:pt x="6" y="4"/>
                      </a:lnTo>
                      <a:lnTo>
                        <a:pt x="8" y="4"/>
                      </a:lnTo>
                      <a:lnTo>
                        <a:pt x="11" y="4"/>
                      </a:lnTo>
                      <a:lnTo>
                        <a:pt x="12" y="4"/>
                      </a:lnTo>
                      <a:lnTo>
                        <a:pt x="14" y="4"/>
                      </a:lnTo>
                      <a:lnTo>
                        <a:pt x="16" y="5"/>
                      </a:lnTo>
                      <a:lnTo>
                        <a:pt x="17" y="6"/>
                      </a:lnTo>
                      <a:lnTo>
                        <a:pt x="19" y="6"/>
                      </a:lnTo>
                      <a:lnTo>
                        <a:pt x="20" y="7"/>
                      </a:lnTo>
                      <a:lnTo>
                        <a:pt x="21" y="8"/>
                      </a:lnTo>
                      <a:lnTo>
                        <a:pt x="22" y="10"/>
                      </a:lnTo>
                      <a:lnTo>
                        <a:pt x="23" y="11"/>
                      </a:lnTo>
                      <a:lnTo>
                        <a:pt x="24" y="12"/>
                      </a:lnTo>
                      <a:lnTo>
                        <a:pt x="25" y="14"/>
                      </a:lnTo>
                      <a:lnTo>
                        <a:pt x="26" y="16"/>
                      </a:lnTo>
                      <a:lnTo>
                        <a:pt x="26" y="18"/>
                      </a:lnTo>
                      <a:lnTo>
                        <a:pt x="27" y="19"/>
                      </a:lnTo>
                      <a:lnTo>
                        <a:pt x="27" y="22"/>
                      </a:lnTo>
                      <a:lnTo>
                        <a:pt x="28" y="24"/>
                      </a:lnTo>
                      <a:lnTo>
                        <a:pt x="29" y="26"/>
                      </a:lnTo>
                      <a:lnTo>
                        <a:pt x="29" y="28"/>
                      </a:lnTo>
                      <a:lnTo>
                        <a:pt x="30" y="30"/>
                      </a:lnTo>
                      <a:lnTo>
                        <a:pt x="31" y="32"/>
                      </a:lnTo>
                      <a:lnTo>
                        <a:pt x="31" y="34"/>
                      </a:lnTo>
                      <a:lnTo>
                        <a:pt x="32" y="37"/>
                      </a:lnTo>
                      <a:lnTo>
                        <a:pt x="33" y="39"/>
                      </a:lnTo>
                      <a:lnTo>
                        <a:pt x="34" y="41"/>
                      </a:lnTo>
                      <a:lnTo>
                        <a:pt x="34" y="44"/>
                      </a:lnTo>
                      <a:lnTo>
                        <a:pt x="35" y="46"/>
                      </a:lnTo>
                      <a:lnTo>
                        <a:pt x="37" y="48"/>
                      </a:lnTo>
                      <a:lnTo>
                        <a:pt x="38" y="50"/>
                      </a:lnTo>
                      <a:lnTo>
                        <a:pt x="40" y="48"/>
                      </a:lnTo>
                      <a:lnTo>
                        <a:pt x="38" y="50"/>
                      </a:lnTo>
                      <a:lnTo>
                        <a:pt x="38" y="51"/>
                      </a:lnTo>
                      <a:lnTo>
                        <a:pt x="39" y="51"/>
                      </a:lnTo>
                      <a:lnTo>
                        <a:pt x="40" y="51"/>
                      </a:lnTo>
                      <a:lnTo>
                        <a:pt x="40" y="50"/>
                      </a:lnTo>
                      <a:lnTo>
                        <a:pt x="41" y="49"/>
                      </a:lnTo>
                      <a:lnTo>
                        <a:pt x="40" y="49"/>
                      </a:lnTo>
                      <a:lnTo>
                        <a:pt x="40" y="48"/>
                      </a:lnTo>
                      <a:lnTo>
                        <a:pt x="38"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9" name="Freeform 887"/>
                <p:cNvSpPr>
                  <a:spLocks/>
                </p:cNvSpPr>
                <p:nvPr/>
              </p:nvSpPr>
              <p:spPr bwMode="auto">
                <a:xfrm>
                  <a:off x="512" y="2307"/>
                  <a:ext cx="16" cy="18"/>
                </a:xfrm>
                <a:custGeom>
                  <a:avLst/>
                  <a:gdLst>
                    <a:gd name="T0" fmla="*/ 0 w 23"/>
                    <a:gd name="T1" fmla="*/ 1 h 25"/>
                    <a:gd name="T2" fmla="*/ 7 w 23"/>
                    <a:gd name="T3" fmla="*/ 9 h 25"/>
                    <a:gd name="T4" fmla="*/ 8 w 23"/>
                    <a:gd name="T5" fmla="*/ 9 h 25"/>
                    <a:gd name="T6" fmla="*/ 1 w 23"/>
                    <a:gd name="T7" fmla="*/ 1 h 25"/>
                    <a:gd name="T8" fmla="*/ 1 w 23"/>
                    <a:gd name="T9" fmla="*/ 0 h 25"/>
                    <a:gd name="T10" fmla="*/ 1 w 23"/>
                    <a:gd name="T11" fmla="*/ 0 h 25"/>
                    <a:gd name="T12" fmla="*/ 1 w 23"/>
                    <a:gd name="T13" fmla="*/ 0 h 25"/>
                    <a:gd name="T14" fmla="*/ 1 w 23"/>
                    <a:gd name="T15" fmla="*/ 0 h 25"/>
                    <a:gd name="T16" fmla="*/ 1 w 23"/>
                    <a:gd name="T17" fmla="*/ 0 h 25"/>
                    <a:gd name="T18" fmla="*/ 1 w 23"/>
                    <a:gd name="T19" fmla="*/ 0 h 25"/>
                    <a:gd name="T20" fmla="*/ 0 w 23"/>
                    <a:gd name="T21" fmla="*/ 0 h 25"/>
                    <a:gd name="T22" fmla="*/ 0 w 23"/>
                    <a:gd name="T23" fmla="*/ 1 h 25"/>
                    <a:gd name="T24" fmla="*/ 0 w 23"/>
                    <a:gd name="T25" fmla="*/ 1 h 25"/>
                    <a:gd name="T26" fmla="*/ 0 w 23"/>
                    <a:gd name="T27" fmla="*/ 1 h 25"/>
                    <a:gd name="T28" fmla="*/ 0 w 23"/>
                    <a:gd name="T29" fmla="*/ 1 h 25"/>
                    <a:gd name="T30" fmla="*/ 0 w 23"/>
                    <a:gd name="T31" fmla="*/ 1 h 25"/>
                    <a:gd name="T32" fmla="*/ 0 w 23"/>
                    <a:gd name="T33" fmla="*/ 1 h 25"/>
                    <a:gd name="T34" fmla="*/ 0 w 23"/>
                    <a:gd name="T35" fmla="*/ 1 h 25"/>
                    <a:gd name="T36" fmla="*/ 0 w 23"/>
                    <a:gd name="T37" fmla="*/ 1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 h="25">
                      <a:moveTo>
                        <a:pt x="0" y="4"/>
                      </a:moveTo>
                      <a:lnTo>
                        <a:pt x="21" y="25"/>
                      </a:lnTo>
                      <a:lnTo>
                        <a:pt x="23" y="22"/>
                      </a:lnTo>
                      <a:lnTo>
                        <a:pt x="2" y="1"/>
                      </a:lnTo>
                      <a:lnTo>
                        <a:pt x="2" y="0"/>
                      </a:lnTo>
                      <a:lnTo>
                        <a:pt x="1" y="0"/>
                      </a:lnTo>
                      <a:lnTo>
                        <a:pt x="0" y="0"/>
                      </a:lnTo>
                      <a:lnTo>
                        <a:pt x="0" y="1"/>
                      </a:lnTo>
                      <a:lnTo>
                        <a:pt x="0" y="2"/>
                      </a:lnTo>
                      <a:lnTo>
                        <a:pt x="0" y="3"/>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0" name="Freeform 888"/>
                <p:cNvSpPr>
                  <a:spLocks/>
                </p:cNvSpPr>
                <p:nvPr/>
              </p:nvSpPr>
              <p:spPr bwMode="auto">
                <a:xfrm>
                  <a:off x="441" y="2305"/>
                  <a:ext cx="73" cy="22"/>
                </a:xfrm>
                <a:custGeom>
                  <a:avLst/>
                  <a:gdLst>
                    <a:gd name="T0" fmla="*/ 1 w 105"/>
                    <a:gd name="T1" fmla="*/ 7 h 30"/>
                    <a:gd name="T2" fmla="*/ 2 w 105"/>
                    <a:gd name="T3" fmla="*/ 9 h 30"/>
                    <a:gd name="T4" fmla="*/ 4 w 105"/>
                    <a:gd name="T5" fmla="*/ 11 h 30"/>
                    <a:gd name="T6" fmla="*/ 6 w 105"/>
                    <a:gd name="T7" fmla="*/ 11 h 30"/>
                    <a:gd name="T8" fmla="*/ 9 w 105"/>
                    <a:gd name="T9" fmla="*/ 12 h 30"/>
                    <a:gd name="T10" fmla="*/ 12 w 105"/>
                    <a:gd name="T11" fmla="*/ 11 h 30"/>
                    <a:gd name="T12" fmla="*/ 14 w 105"/>
                    <a:gd name="T13" fmla="*/ 11 h 30"/>
                    <a:gd name="T14" fmla="*/ 17 w 105"/>
                    <a:gd name="T15" fmla="*/ 10 h 30"/>
                    <a:gd name="T16" fmla="*/ 19 w 105"/>
                    <a:gd name="T17" fmla="*/ 8 h 30"/>
                    <a:gd name="T18" fmla="*/ 22 w 105"/>
                    <a:gd name="T19" fmla="*/ 7 h 30"/>
                    <a:gd name="T20" fmla="*/ 24 w 105"/>
                    <a:gd name="T21" fmla="*/ 5 h 30"/>
                    <a:gd name="T22" fmla="*/ 27 w 105"/>
                    <a:gd name="T23" fmla="*/ 4 h 30"/>
                    <a:gd name="T24" fmla="*/ 29 w 105"/>
                    <a:gd name="T25" fmla="*/ 3 h 30"/>
                    <a:gd name="T26" fmla="*/ 31 w 105"/>
                    <a:gd name="T27" fmla="*/ 2 h 30"/>
                    <a:gd name="T28" fmla="*/ 33 w 105"/>
                    <a:gd name="T29" fmla="*/ 1 h 30"/>
                    <a:gd name="T30" fmla="*/ 34 w 105"/>
                    <a:gd name="T31" fmla="*/ 2 h 30"/>
                    <a:gd name="T32" fmla="*/ 35 w 105"/>
                    <a:gd name="T33" fmla="*/ 2 h 30"/>
                    <a:gd name="T34" fmla="*/ 35 w 105"/>
                    <a:gd name="T35" fmla="*/ 1 h 30"/>
                    <a:gd name="T36" fmla="*/ 33 w 105"/>
                    <a:gd name="T37" fmla="*/ 0 h 30"/>
                    <a:gd name="T38" fmla="*/ 32 w 105"/>
                    <a:gd name="T39" fmla="*/ 1 h 30"/>
                    <a:gd name="T40" fmla="*/ 30 w 105"/>
                    <a:gd name="T41" fmla="*/ 1 h 30"/>
                    <a:gd name="T42" fmla="*/ 28 w 105"/>
                    <a:gd name="T43" fmla="*/ 2 h 30"/>
                    <a:gd name="T44" fmla="*/ 26 w 105"/>
                    <a:gd name="T45" fmla="*/ 4 h 30"/>
                    <a:gd name="T46" fmla="*/ 23 w 105"/>
                    <a:gd name="T47" fmla="*/ 5 h 30"/>
                    <a:gd name="T48" fmla="*/ 20 w 105"/>
                    <a:gd name="T49" fmla="*/ 7 h 30"/>
                    <a:gd name="T50" fmla="*/ 18 w 105"/>
                    <a:gd name="T51" fmla="*/ 7 h 30"/>
                    <a:gd name="T52" fmla="*/ 15 w 105"/>
                    <a:gd name="T53" fmla="*/ 9 h 30"/>
                    <a:gd name="T54" fmla="*/ 13 w 105"/>
                    <a:gd name="T55" fmla="*/ 10 h 30"/>
                    <a:gd name="T56" fmla="*/ 10 w 105"/>
                    <a:gd name="T57" fmla="*/ 10 h 30"/>
                    <a:gd name="T58" fmla="*/ 7 w 105"/>
                    <a:gd name="T59" fmla="*/ 10 h 30"/>
                    <a:gd name="T60" fmla="*/ 6 w 105"/>
                    <a:gd name="T61" fmla="*/ 10 h 30"/>
                    <a:gd name="T62" fmla="*/ 3 w 105"/>
                    <a:gd name="T63" fmla="*/ 9 h 30"/>
                    <a:gd name="T64" fmla="*/ 1 w 105"/>
                    <a:gd name="T65" fmla="*/ 7 h 30"/>
                    <a:gd name="T66" fmla="*/ 1 w 105"/>
                    <a:gd name="T67" fmla="*/ 7 h 30"/>
                    <a:gd name="T68" fmla="*/ 1 w 105"/>
                    <a:gd name="T69" fmla="*/ 5 h 30"/>
                    <a:gd name="T70" fmla="*/ 1 w 105"/>
                    <a:gd name="T71" fmla="*/ 5 h 30"/>
                    <a:gd name="T72" fmla="*/ 1 w 105"/>
                    <a:gd name="T73" fmla="*/ 5 h 30"/>
                    <a:gd name="T74" fmla="*/ 1 w 105"/>
                    <a:gd name="T75" fmla="*/ 5 h 30"/>
                    <a:gd name="T76" fmla="*/ 1 w 105"/>
                    <a:gd name="T77" fmla="*/ 5 h 30"/>
                    <a:gd name="T78" fmla="*/ 1 w 105"/>
                    <a:gd name="T79" fmla="*/ 6 h 30"/>
                    <a:gd name="T80" fmla="*/ 0 w 105"/>
                    <a:gd name="T81" fmla="*/ 6 h 30"/>
                    <a:gd name="T82" fmla="*/ 1 w 105"/>
                    <a:gd name="T83" fmla="*/ 7 h 30"/>
                    <a:gd name="T84" fmla="*/ 1 w 105"/>
                    <a:gd name="T85" fmla="*/ 7 h 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5" h="30">
                      <a:moveTo>
                        <a:pt x="1" y="14"/>
                      </a:moveTo>
                      <a:lnTo>
                        <a:pt x="1" y="17"/>
                      </a:lnTo>
                      <a:lnTo>
                        <a:pt x="3" y="20"/>
                      </a:lnTo>
                      <a:lnTo>
                        <a:pt x="6" y="23"/>
                      </a:lnTo>
                      <a:lnTo>
                        <a:pt x="9" y="25"/>
                      </a:lnTo>
                      <a:lnTo>
                        <a:pt x="12" y="27"/>
                      </a:lnTo>
                      <a:lnTo>
                        <a:pt x="15" y="29"/>
                      </a:lnTo>
                      <a:lnTo>
                        <a:pt x="19" y="29"/>
                      </a:lnTo>
                      <a:lnTo>
                        <a:pt x="22" y="30"/>
                      </a:lnTo>
                      <a:lnTo>
                        <a:pt x="26" y="30"/>
                      </a:lnTo>
                      <a:lnTo>
                        <a:pt x="30" y="30"/>
                      </a:lnTo>
                      <a:lnTo>
                        <a:pt x="34" y="29"/>
                      </a:lnTo>
                      <a:lnTo>
                        <a:pt x="38" y="29"/>
                      </a:lnTo>
                      <a:lnTo>
                        <a:pt x="41" y="27"/>
                      </a:lnTo>
                      <a:lnTo>
                        <a:pt x="46" y="26"/>
                      </a:lnTo>
                      <a:lnTo>
                        <a:pt x="50" y="25"/>
                      </a:lnTo>
                      <a:lnTo>
                        <a:pt x="53" y="23"/>
                      </a:lnTo>
                      <a:lnTo>
                        <a:pt x="58" y="21"/>
                      </a:lnTo>
                      <a:lnTo>
                        <a:pt x="62" y="20"/>
                      </a:lnTo>
                      <a:lnTo>
                        <a:pt x="65" y="18"/>
                      </a:lnTo>
                      <a:lnTo>
                        <a:pt x="70" y="16"/>
                      </a:lnTo>
                      <a:lnTo>
                        <a:pt x="73" y="14"/>
                      </a:lnTo>
                      <a:lnTo>
                        <a:pt x="77" y="12"/>
                      </a:lnTo>
                      <a:lnTo>
                        <a:pt x="80" y="11"/>
                      </a:lnTo>
                      <a:lnTo>
                        <a:pt x="83" y="9"/>
                      </a:lnTo>
                      <a:lnTo>
                        <a:pt x="87" y="8"/>
                      </a:lnTo>
                      <a:lnTo>
                        <a:pt x="90" y="7"/>
                      </a:lnTo>
                      <a:lnTo>
                        <a:pt x="92" y="6"/>
                      </a:lnTo>
                      <a:lnTo>
                        <a:pt x="95" y="5"/>
                      </a:lnTo>
                      <a:lnTo>
                        <a:pt x="97" y="4"/>
                      </a:lnTo>
                      <a:lnTo>
                        <a:pt x="99" y="4"/>
                      </a:lnTo>
                      <a:lnTo>
                        <a:pt x="101" y="5"/>
                      </a:lnTo>
                      <a:lnTo>
                        <a:pt x="102" y="5"/>
                      </a:lnTo>
                      <a:lnTo>
                        <a:pt x="103" y="6"/>
                      </a:lnTo>
                      <a:lnTo>
                        <a:pt x="105" y="3"/>
                      </a:lnTo>
                      <a:lnTo>
                        <a:pt x="103" y="1"/>
                      </a:lnTo>
                      <a:lnTo>
                        <a:pt x="102" y="0"/>
                      </a:lnTo>
                      <a:lnTo>
                        <a:pt x="99" y="0"/>
                      </a:lnTo>
                      <a:lnTo>
                        <a:pt x="97" y="0"/>
                      </a:lnTo>
                      <a:lnTo>
                        <a:pt x="95" y="1"/>
                      </a:lnTo>
                      <a:lnTo>
                        <a:pt x="92" y="2"/>
                      </a:lnTo>
                      <a:lnTo>
                        <a:pt x="89" y="3"/>
                      </a:lnTo>
                      <a:lnTo>
                        <a:pt x="85" y="4"/>
                      </a:lnTo>
                      <a:lnTo>
                        <a:pt x="83" y="6"/>
                      </a:lnTo>
                      <a:lnTo>
                        <a:pt x="79" y="7"/>
                      </a:lnTo>
                      <a:lnTo>
                        <a:pt x="76" y="9"/>
                      </a:lnTo>
                      <a:lnTo>
                        <a:pt x="72" y="10"/>
                      </a:lnTo>
                      <a:lnTo>
                        <a:pt x="68" y="12"/>
                      </a:lnTo>
                      <a:lnTo>
                        <a:pt x="65" y="14"/>
                      </a:lnTo>
                      <a:lnTo>
                        <a:pt x="60" y="16"/>
                      </a:lnTo>
                      <a:lnTo>
                        <a:pt x="57" y="18"/>
                      </a:lnTo>
                      <a:lnTo>
                        <a:pt x="53" y="19"/>
                      </a:lnTo>
                      <a:lnTo>
                        <a:pt x="49" y="21"/>
                      </a:lnTo>
                      <a:lnTo>
                        <a:pt x="45" y="22"/>
                      </a:lnTo>
                      <a:lnTo>
                        <a:pt x="41" y="23"/>
                      </a:lnTo>
                      <a:lnTo>
                        <a:pt x="37" y="25"/>
                      </a:lnTo>
                      <a:lnTo>
                        <a:pt x="33" y="25"/>
                      </a:lnTo>
                      <a:lnTo>
                        <a:pt x="30" y="26"/>
                      </a:lnTo>
                      <a:lnTo>
                        <a:pt x="26" y="26"/>
                      </a:lnTo>
                      <a:lnTo>
                        <a:pt x="22" y="26"/>
                      </a:lnTo>
                      <a:lnTo>
                        <a:pt x="19" y="25"/>
                      </a:lnTo>
                      <a:lnTo>
                        <a:pt x="16" y="25"/>
                      </a:lnTo>
                      <a:lnTo>
                        <a:pt x="13" y="23"/>
                      </a:lnTo>
                      <a:lnTo>
                        <a:pt x="10" y="22"/>
                      </a:lnTo>
                      <a:lnTo>
                        <a:pt x="8" y="20"/>
                      </a:lnTo>
                      <a:lnTo>
                        <a:pt x="5" y="17"/>
                      </a:lnTo>
                      <a:lnTo>
                        <a:pt x="3" y="14"/>
                      </a:lnTo>
                      <a:lnTo>
                        <a:pt x="3" y="16"/>
                      </a:lnTo>
                      <a:lnTo>
                        <a:pt x="3" y="14"/>
                      </a:lnTo>
                      <a:lnTo>
                        <a:pt x="3" y="13"/>
                      </a:lnTo>
                      <a:lnTo>
                        <a:pt x="2" y="13"/>
                      </a:lnTo>
                      <a:lnTo>
                        <a:pt x="1" y="13"/>
                      </a:lnTo>
                      <a:lnTo>
                        <a:pt x="1" y="14"/>
                      </a:lnTo>
                      <a:lnTo>
                        <a:pt x="1" y="15"/>
                      </a:lnTo>
                      <a:lnTo>
                        <a:pt x="0" y="15"/>
                      </a:lnTo>
                      <a:lnTo>
                        <a:pt x="1" y="16"/>
                      </a:lnTo>
                      <a:lnTo>
                        <a:pt x="1" y="17"/>
                      </a:lnTo>
                      <a:lnTo>
                        <a:pt x="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1" name="Freeform 889"/>
                <p:cNvSpPr>
                  <a:spLocks/>
                </p:cNvSpPr>
                <p:nvPr/>
              </p:nvSpPr>
              <p:spPr bwMode="auto">
                <a:xfrm>
                  <a:off x="442" y="2281"/>
                  <a:ext cx="15" cy="36"/>
                </a:xfrm>
                <a:custGeom>
                  <a:avLst/>
                  <a:gdLst>
                    <a:gd name="T0" fmla="*/ 1 w 23"/>
                    <a:gd name="T1" fmla="*/ 1 h 50"/>
                    <a:gd name="T2" fmla="*/ 2 w 23"/>
                    <a:gd name="T3" fmla="*/ 1 h 50"/>
                    <a:gd name="T4" fmla="*/ 3 w 23"/>
                    <a:gd name="T5" fmla="*/ 1 h 50"/>
                    <a:gd name="T6" fmla="*/ 5 w 23"/>
                    <a:gd name="T7" fmla="*/ 1 h 50"/>
                    <a:gd name="T8" fmla="*/ 5 w 23"/>
                    <a:gd name="T9" fmla="*/ 1 h 50"/>
                    <a:gd name="T10" fmla="*/ 5 w 23"/>
                    <a:gd name="T11" fmla="*/ 2 h 50"/>
                    <a:gd name="T12" fmla="*/ 5 w 23"/>
                    <a:gd name="T13" fmla="*/ 2 h 50"/>
                    <a:gd name="T14" fmla="*/ 5 w 23"/>
                    <a:gd name="T15" fmla="*/ 3 h 50"/>
                    <a:gd name="T16" fmla="*/ 5 w 23"/>
                    <a:gd name="T17" fmla="*/ 4 h 50"/>
                    <a:gd name="T18" fmla="*/ 5 w 23"/>
                    <a:gd name="T19" fmla="*/ 5 h 50"/>
                    <a:gd name="T20" fmla="*/ 3 w 23"/>
                    <a:gd name="T21" fmla="*/ 7 h 50"/>
                    <a:gd name="T22" fmla="*/ 3 w 23"/>
                    <a:gd name="T23" fmla="*/ 9 h 50"/>
                    <a:gd name="T24" fmla="*/ 2 w 23"/>
                    <a:gd name="T25" fmla="*/ 12 h 50"/>
                    <a:gd name="T26" fmla="*/ 1 w 23"/>
                    <a:gd name="T27" fmla="*/ 14 h 50"/>
                    <a:gd name="T28" fmla="*/ 0 w 23"/>
                    <a:gd name="T29" fmla="*/ 18 h 50"/>
                    <a:gd name="T30" fmla="*/ 1 w 23"/>
                    <a:gd name="T31" fmla="*/ 17 h 50"/>
                    <a:gd name="T32" fmla="*/ 2 w 23"/>
                    <a:gd name="T33" fmla="*/ 14 h 50"/>
                    <a:gd name="T34" fmla="*/ 3 w 23"/>
                    <a:gd name="T35" fmla="*/ 11 h 50"/>
                    <a:gd name="T36" fmla="*/ 4 w 23"/>
                    <a:gd name="T37" fmla="*/ 9 h 50"/>
                    <a:gd name="T38" fmla="*/ 5 w 23"/>
                    <a:gd name="T39" fmla="*/ 7 h 50"/>
                    <a:gd name="T40" fmla="*/ 5 w 23"/>
                    <a:gd name="T41" fmla="*/ 5 h 50"/>
                    <a:gd name="T42" fmla="*/ 5 w 23"/>
                    <a:gd name="T43" fmla="*/ 4 h 50"/>
                    <a:gd name="T44" fmla="*/ 6 w 23"/>
                    <a:gd name="T45" fmla="*/ 3 h 50"/>
                    <a:gd name="T46" fmla="*/ 6 w 23"/>
                    <a:gd name="T47" fmla="*/ 2 h 50"/>
                    <a:gd name="T48" fmla="*/ 6 w 23"/>
                    <a:gd name="T49" fmla="*/ 1 h 50"/>
                    <a:gd name="T50" fmla="*/ 6 w 23"/>
                    <a:gd name="T51" fmla="*/ 1 h 50"/>
                    <a:gd name="T52" fmla="*/ 5 w 23"/>
                    <a:gd name="T53" fmla="*/ 0 h 50"/>
                    <a:gd name="T54" fmla="*/ 5 w 23"/>
                    <a:gd name="T55" fmla="*/ 0 h 50"/>
                    <a:gd name="T56" fmla="*/ 4 w 23"/>
                    <a:gd name="T57" fmla="*/ 0 h 50"/>
                    <a:gd name="T58" fmla="*/ 3 w 23"/>
                    <a:gd name="T59" fmla="*/ 0 h 50"/>
                    <a:gd name="T60" fmla="*/ 2 w 23"/>
                    <a:gd name="T61" fmla="*/ 0 h 50"/>
                    <a:gd name="T62" fmla="*/ 1 w 23"/>
                    <a:gd name="T63" fmla="*/ 0 h 50"/>
                    <a:gd name="T64" fmla="*/ 1 w 23"/>
                    <a:gd name="T65" fmla="*/ 0 h 50"/>
                    <a:gd name="T66" fmla="*/ 1 w 23"/>
                    <a:gd name="T67" fmla="*/ 0 h 50"/>
                    <a:gd name="T68" fmla="*/ 1 w 23"/>
                    <a:gd name="T69" fmla="*/ 1 h 50"/>
                    <a:gd name="T70" fmla="*/ 1 w 23"/>
                    <a:gd name="T71" fmla="*/ 1 h 50"/>
                    <a:gd name="T72" fmla="*/ 1 w 23"/>
                    <a:gd name="T73" fmla="*/ 1 h 50"/>
                    <a:gd name="T74" fmla="*/ 1 w 23"/>
                    <a:gd name="T75" fmla="*/ 1 h 50"/>
                    <a:gd name="T76" fmla="*/ 1 w 23"/>
                    <a:gd name="T77" fmla="*/ 1 h 50"/>
                    <a:gd name="T78" fmla="*/ 1 w 23"/>
                    <a:gd name="T79" fmla="*/ 1 h 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3" h="50">
                      <a:moveTo>
                        <a:pt x="4" y="3"/>
                      </a:moveTo>
                      <a:lnTo>
                        <a:pt x="3" y="3"/>
                      </a:lnTo>
                      <a:lnTo>
                        <a:pt x="6" y="3"/>
                      </a:lnTo>
                      <a:lnTo>
                        <a:pt x="8" y="3"/>
                      </a:lnTo>
                      <a:lnTo>
                        <a:pt x="10" y="3"/>
                      </a:lnTo>
                      <a:lnTo>
                        <a:pt x="12" y="3"/>
                      </a:lnTo>
                      <a:lnTo>
                        <a:pt x="14" y="3"/>
                      </a:lnTo>
                      <a:lnTo>
                        <a:pt x="15" y="3"/>
                      </a:lnTo>
                      <a:lnTo>
                        <a:pt x="17" y="4"/>
                      </a:lnTo>
                      <a:lnTo>
                        <a:pt x="18" y="4"/>
                      </a:lnTo>
                      <a:lnTo>
                        <a:pt x="19" y="4"/>
                      </a:lnTo>
                      <a:lnTo>
                        <a:pt x="19" y="5"/>
                      </a:lnTo>
                      <a:lnTo>
                        <a:pt x="20" y="5"/>
                      </a:lnTo>
                      <a:lnTo>
                        <a:pt x="19" y="5"/>
                      </a:lnTo>
                      <a:lnTo>
                        <a:pt x="19" y="6"/>
                      </a:lnTo>
                      <a:lnTo>
                        <a:pt x="19" y="8"/>
                      </a:lnTo>
                      <a:lnTo>
                        <a:pt x="18" y="9"/>
                      </a:lnTo>
                      <a:lnTo>
                        <a:pt x="17" y="10"/>
                      </a:lnTo>
                      <a:lnTo>
                        <a:pt x="16" y="12"/>
                      </a:lnTo>
                      <a:lnTo>
                        <a:pt x="15" y="14"/>
                      </a:lnTo>
                      <a:lnTo>
                        <a:pt x="14" y="16"/>
                      </a:lnTo>
                      <a:lnTo>
                        <a:pt x="13" y="19"/>
                      </a:lnTo>
                      <a:lnTo>
                        <a:pt x="12" y="22"/>
                      </a:lnTo>
                      <a:lnTo>
                        <a:pt x="10" y="24"/>
                      </a:lnTo>
                      <a:lnTo>
                        <a:pt x="9" y="27"/>
                      </a:lnTo>
                      <a:lnTo>
                        <a:pt x="7" y="31"/>
                      </a:lnTo>
                      <a:lnTo>
                        <a:pt x="5" y="35"/>
                      </a:lnTo>
                      <a:lnTo>
                        <a:pt x="4" y="39"/>
                      </a:lnTo>
                      <a:lnTo>
                        <a:pt x="2" y="44"/>
                      </a:lnTo>
                      <a:lnTo>
                        <a:pt x="0" y="48"/>
                      </a:lnTo>
                      <a:lnTo>
                        <a:pt x="2" y="50"/>
                      </a:lnTo>
                      <a:lnTo>
                        <a:pt x="5" y="45"/>
                      </a:lnTo>
                      <a:lnTo>
                        <a:pt x="6" y="41"/>
                      </a:lnTo>
                      <a:lnTo>
                        <a:pt x="8" y="37"/>
                      </a:lnTo>
                      <a:lnTo>
                        <a:pt x="10" y="32"/>
                      </a:lnTo>
                      <a:lnTo>
                        <a:pt x="12" y="29"/>
                      </a:lnTo>
                      <a:lnTo>
                        <a:pt x="13" y="26"/>
                      </a:lnTo>
                      <a:lnTo>
                        <a:pt x="14" y="24"/>
                      </a:lnTo>
                      <a:lnTo>
                        <a:pt x="15" y="21"/>
                      </a:lnTo>
                      <a:lnTo>
                        <a:pt x="17" y="19"/>
                      </a:lnTo>
                      <a:lnTo>
                        <a:pt x="18" y="16"/>
                      </a:lnTo>
                      <a:lnTo>
                        <a:pt x="19" y="14"/>
                      </a:lnTo>
                      <a:lnTo>
                        <a:pt x="20" y="12"/>
                      </a:lnTo>
                      <a:lnTo>
                        <a:pt x="20" y="11"/>
                      </a:lnTo>
                      <a:lnTo>
                        <a:pt x="21" y="10"/>
                      </a:lnTo>
                      <a:lnTo>
                        <a:pt x="22" y="8"/>
                      </a:lnTo>
                      <a:lnTo>
                        <a:pt x="22" y="7"/>
                      </a:lnTo>
                      <a:lnTo>
                        <a:pt x="22" y="6"/>
                      </a:lnTo>
                      <a:lnTo>
                        <a:pt x="23" y="5"/>
                      </a:lnTo>
                      <a:lnTo>
                        <a:pt x="22" y="3"/>
                      </a:lnTo>
                      <a:lnTo>
                        <a:pt x="22" y="2"/>
                      </a:lnTo>
                      <a:lnTo>
                        <a:pt x="21" y="1"/>
                      </a:lnTo>
                      <a:lnTo>
                        <a:pt x="20" y="1"/>
                      </a:lnTo>
                      <a:lnTo>
                        <a:pt x="19" y="0"/>
                      </a:lnTo>
                      <a:lnTo>
                        <a:pt x="18" y="0"/>
                      </a:lnTo>
                      <a:lnTo>
                        <a:pt x="17" y="0"/>
                      </a:lnTo>
                      <a:lnTo>
                        <a:pt x="15" y="0"/>
                      </a:lnTo>
                      <a:lnTo>
                        <a:pt x="14" y="0"/>
                      </a:lnTo>
                      <a:lnTo>
                        <a:pt x="12" y="0"/>
                      </a:lnTo>
                      <a:lnTo>
                        <a:pt x="10" y="0"/>
                      </a:lnTo>
                      <a:lnTo>
                        <a:pt x="9" y="0"/>
                      </a:lnTo>
                      <a:lnTo>
                        <a:pt x="6" y="0"/>
                      </a:lnTo>
                      <a:lnTo>
                        <a:pt x="3" y="0"/>
                      </a:lnTo>
                      <a:lnTo>
                        <a:pt x="2" y="0"/>
                      </a:lnTo>
                      <a:lnTo>
                        <a:pt x="3" y="0"/>
                      </a:lnTo>
                      <a:lnTo>
                        <a:pt x="2" y="0"/>
                      </a:lnTo>
                      <a:lnTo>
                        <a:pt x="2" y="1"/>
                      </a:lnTo>
                      <a:lnTo>
                        <a:pt x="2" y="2"/>
                      </a:lnTo>
                      <a:lnTo>
                        <a:pt x="2" y="3"/>
                      </a:lnTo>
                      <a:lnTo>
                        <a:pt x="3" y="3"/>
                      </a:lnTo>
                      <a:lnTo>
                        <a:pt x="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2" name="Freeform 890"/>
                <p:cNvSpPr>
                  <a:spLocks/>
                </p:cNvSpPr>
                <p:nvPr/>
              </p:nvSpPr>
              <p:spPr bwMode="auto">
                <a:xfrm>
                  <a:off x="402" y="2266"/>
                  <a:ext cx="42" cy="40"/>
                </a:xfrm>
                <a:custGeom>
                  <a:avLst/>
                  <a:gdLst>
                    <a:gd name="T0" fmla="*/ 1 w 62"/>
                    <a:gd name="T1" fmla="*/ 3 h 57"/>
                    <a:gd name="T2" fmla="*/ 2 w 62"/>
                    <a:gd name="T3" fmla="*/ 4 h 57"/>
                    <a:gd name="T4" fmla="*/ 3 w 62"/>
                    <a:gd name="T5" fmla="*/ 7 h 57"/>
                    <a:gd name="T6" fmla="*/ 3 w 62"/>
                    <a:gd name="T7" fmla="*/ 9 h 57"/>
                    <a:gd name="T8" fmla="*/ 4 w 62"/>
                    <a:gd name="T9" fmla="*/ 11 h 57"/>
                    <a:gd name="T10" fmla="*/ 5 w 62"/>
                    <a:gd name="T11" fmla="*/ 13 h 57"/>
                    <a:gd name="T12" fmla="*/ 5 w 62"/>
                    <a:gd name="T13" fmla="*/ 15 h 57"/>
                    <a:gd name="T14" fmla="*/ 5 w 62"/>
                    <a:gd name="T15" fmla="*/ 18 h 57"/>
                    <a:gd name="T16" fmla="*/ 6 w 62"/>
                    <a:gd name="T17" fmla="*/ 19 h 57"/>
                    <a:gd name="T18" fmla="*/ 7 w 62"/>
                    <a:gd name="T19" fmla="*/ 19 h 57"/>
                    <a:gd name="T20" fmla="*/ 8 w 62"/>
                    <a:gd name="T21" fmla="*/ 20 h 57"/>
                    <a:gd name="T22" fmla="*/ 9 w 62"/>
                    <a:gd name="T23" fmla="*/ 19 h 57"/>
                    <a:gd name="T24" fmla="*/ 11 w 62"/>
                    <a:gd name="T25" fmla="*/ 18 h 57"/>
                    <a:gd name="T26" fmla="*/ 13 w 62"/>
                    <a:gd name="T27" fmla="*/ 17 h 57"/>
                    <a:gd name="T28" fmla="*/ 15 w 62"/>
                    <a:gd name="T29" fmla="*/ 14 h 57"/>
                    <a:gd name="T30" fmla="*/ 18 w 62"/>
                    <a:gd name="T31" fmla="*/ 11 h 57"/>
                    <a:gd name="T32" fmla="*/ 19 w 62"/>
                    <a:gd name="T33" fmla="*/ 8 h 57"/>
                    <a:gd name="T34" fmla="*/ 16 w 62"/>
                    <a:gd name="T35" fmla="*/ 11 h 57"/>
                    <a:gd name="T36" fmla="*/ 13 w 62"/>
                    <a:gd name="T37" fmla="*/ 14 h 57"/>
                    <a:gd name="T38" fmla="*/ 11 w 62"/>
                    <a:gd name="T39" fmla="*/ 16 h 57"/>
                    <a:gd name="T40" fmla="*/ 9 w 62"/>
                    <a:gd name="T41" fmla="*/ 18 h 57"/>
                    <a:gd name="T42" fmla="*/ 8 w 62"/>
                    <a:gd name="T43" fmla="*/ 18 h 57"/>
                    <a:gd name="T44" fmla="*/ 8 w 62"/>
                    <a:gd name="T45" fmla="*/ 18 h 57"/>
                    <a:gd name="T46" fmla="*/ 7 w 62"/>
                    <a:gd name="T47" fmla="*/ 18 h 57"/>
                    <a:gd name="T48" fmla="*/ 6 w 62"/>
                    <a:gd name="T49" fmla="*/ 17 h 57"/>
                    <a:gd name="T50" fmla="*/ 6 w 62"/>
                    <a:gd name="T51" fmla="*/ 15 h 57"/>
                    <a:gd name="T52" fmla="*/ 5 w 62"/>
                    <a:gd name="T53" fmla="*/ 14 h 57"/>
                    <a:gd name="T54" fmla="*/ 5 w 62"/>
                    <a:gd name="T55" fmla="*/ 13 h 57"/>
                    <a:gd name="T56" fmla="*/ 5 w 62"/>
                    <a:gd name="T57" fmla="*/ 10 h 57"/>
                    <a:gd name="T58" fmla="*/ 4 w 62"/>
                    <a:gd name="T59" fmla="*/ 8 h 57"/>
                    <a:gd name="T60" fmla="*/ 3 w 62"/>
                    <a:gd name="T61" fmla="*/ 6 h 57"/>
                    <a:gd name="T62" fmla="*/ 2 w 62"/>
                    <a:gd name="T63" fmla="*/ 3 h 57"/>
                    <a:gd name="T64" fmla="*/ 1 w 62"/>
                    <a:gd name="T65" fmla="*/ 1 h 57"/>
                    <a:gd name="T66" fmla="*/ 1 w 62"/>
                    <a:gd name="T67" fmla="*/ 0 h 57"/>
                    <a:gd name="T68" fmla="*/ 1 w 62"/>
                    <a:gd name="T69" fmla="*/ 0 h 57"/>
                    <a:gd name="T70" fmla="*/ 1 w 62"/>
                    <a:gd name="T71" fmla="*/ 0 h 57"/>
                    <a:gd name="T72" fmla="*/ 1 w 62"/>
                    <a:gd name="T73" fmla="*/ 0 h 57"/>
                    <a:gd name="T74" fmla="*/ 1 w 62"/>
                    <a:gd name="T75" fmla="*/ 1 h 57"/>
                    <a:gd name="T76" fmla="*/ 1 w 62"/>
                    <a:gd name="T77" fmla="*/ 1 h 57"/>
                    <a:gd name="T78" fmla="*/ 0 w 62"/>
                    <a:gd name="T79" fmla="*/ 1 h 57"/>
                    <a:gd name="T80" fmla="*/ 1 w 62"/>
                    <a:gd name="T81" fmla="*/ 1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2" h="57">
                      <a:moveTo>
                        <a:pt x="1" y="4"/>
                      </a:moveTo>
                      <a:lnTo>
                        <a:pt x="3" y="7"/>
                      </a:lnTo>
                      <a:lnTo>
                        <a:pt x="5" y="10"/>
                      </a:lnTo>
                      <a:lnTo>
                        <a:pt x="7" y="13"/>
                      </a:lnTo>
                      <a:lnTo>
                        <a:pt x="8" y="17"/>
                      </a:lnTo>
                      <a:lnTo>
                        <a:pt x="9" y="20"/>
                      </a:lnTo>
                      <a:lnTo>
                        <a:pt x="11" y="23"/>
                      </a:lnTo>
                      <a:lnTo>
                        <a:pt x="12" y="27"/>
                      </a:lnTo>
                      <a:lnTo>
                        <a:pt x="12" y="30"/>
                      </a:lnTo>
                      <a:lnTo>
                        <a:pt x="13" y="33"/>
                      </a:lnTo>
                      <a:lnTo>
                        <a:pt x="14" y="37"/>
                      </a:lnTo>
                      <a:lnTo>
                        <a:pt x="15" y="39"/>
                      </a:lnTo>
                      <a:lnTo>
                        <a:pt x="15" y="42"/>
                      </a:lnTo>
                      <a:lnTo>
                        <a:pt x="16" y="45"/>
                      </a:lnTo>
                      <a:lnTo>
                        <a:pt x="17" y="47"/>
                      </a:lnTo>
                      <a:lnTo>
                        <a:pt x="18" y="50"/>
                      </a:lnTo>
                      <a:lnTo>
                        <a:pt x="19" y="52"/>
                      </a:lnTo>
                      <a:lnTo>
                        <a:pt x="20" y="54"/>
                      </a:lnTo>
                      <a:lnTo>
                        <a:pt x="21" y="55"/>
                      </a:lnTo>
                      <a:lnTo>
                        <a:pt x="22" y="56"/>
                      </a:lnTo>
                      <a:lnTo>
                        <a:pt x="24" y="57"/>
                      </a:lnTo>
                      <a:lnTo>
                        <a:pt x="26" y="57"/>
                      </a:lnTo>
                      <a:lnTo>
                        <a:pt x="28" y="57"/>
                      </a:lnTo>
                      <a:lnTo>
                        <a:pt x="30" y="56"/>
                      </a:lnTo>
                      <a:lnTo>
                        <a:pt x="32" y="55"/>
                      </a:lnTo>
                      <a:lnTo>
                        <a:pt x="35" y="53"/>
                      </a:lnTo>
                      <a:lnTo>
                        <a:pt x="38" y="51"/>
                      </a:lnTo>
                      <a:lnTo>
                        <a:pt x="41" y="48"/>
                      </a:lnTo>
                      <a:lnTo>
                        <a:pt x="44" y="45"/>
                      </a:lnTo>
                      <a:lnTo>
                        <a:pt x="48" y="41"/>
                      </a:lnTo>
                      <a:lnTo>
                        <a:pt x="52" y="36"/>
                      </a:lnTo>
                      <a:lnTo>
                        <a:pt x="57" y="31"/>
                      </a:lnTo>
                      <a:lnTo>
                        <a:pt x="62" y="25"/>
                      </a:lnTo>
                      <a:lnTo>
                        <a:pt x="60" y="22"/>
                      </a:lnTo>
                      <a:lnTo>
                        <a:pt x="55" y="27"/>
                      </a:lnTo>
                      <a:lnTo>
                        <a:pt x="50" y="33"/>
                      </a:lnTo>
                      <a:lnTo>
                        <a:pt x="46" y="37"/>
                      </a:lnTo>
                      <a:lnTo>
                        <a:pt x="42" y="41"/>
                      </a:lnTo>
                      <a:lnTo>
                        <a:pt x="39" y="45"/>
                      </a:lnTo>
                      <a:lnTo>
                        <a:pt x="36" y="47"/>
                      </a:lnTo>
                      <a:lnTo>
                        <a:pt x="33" y="49"/>
                      </a:lnTo>
                      <a:lnTo>
                        <a:pt x="31" y="51"/>
                      </a:lnTo>
                      <a:lnTo>
                        <a:pt x="29" y="52"/>
                      </a:lnTo>
                      <a:lnTo>
                        <a:pt x="27" y="53"/>
                      </a:lnTo>
                      <a:lnTo>
                        <a:pt x="26" y="53"/>
                      </a:lnTo>
                      <a:lnTo>
                        <a:pt x="25" y="53"/>
                      </a:lnTo>
                      <a:lnTo>
                        <a:pt x="23" y="53"/>
                      </a:lnTo>
                      <a:lnTo>
                        <a:pt x="23" y="52"/>
                      </a:lnTo>
                      <a:lnTo>
                        <a:pt x="22" y="51"/>
                      </a:lnTo>
                      <a:lnTo>
                        <a:pt x="21" y="49"/>
                      </a:lnTo>
                      <a:lnTo>
                        <a:pt x="20" y="48"/>
                      </a:lnTo>
                      <a:lnTo>
                        <a:pt x="20" y="46"/>
                      </a:lnTo>
                      <a:lnTo>
                        <a:pt x="19" y="44"/>
                      </a:lnTo>
                      <a:lnTo>
                        <a:pt x="18" y="41"/>
                      </a:lnTo>
                      <a:lnTo>
                        <a:pt x="18" y="38"/>
                      </a:lnTo>
                      <a:lnTo>
                        <a:pt x="17" y="35"/>
                      </a:lnTo>
                      <a:lnTo>
                        <a:pt x="16" y="32"/>
                      </a:lnTo>
                      <a:lnTo>
                        <a:pt x="15" y="29"/>
                      </a:lnTo>
                      <a:lnTo>
                        <a:pt x="15" y="25"/>
                      </a:lnTo>
                      <a:lnTo>
                        <a:pt x="13" y="22"/>
                      </a:lnTo>
                      <a:lnTo>
                        <a:pt x="12" y="19"/>
                      </a:lnTo>
                      <a:lnTo>
                        <a:pt x="11" y="15"/>
                      </a:lnTo>
                      <a:lnTo>
                        <a:pt x="9" y="11"/>
                      </a:lnTo>
                      <a:lnTo>
                        <a:pt x="8" y="8"/>
                      </a:lnTo>
                      <a:lnTo>
                        <a:pt x="6" y="4"/>
                      </a:lnTo>
                      <a:lnTo>
                        <a:pt x="3" y="1"/>
                      </a:lnTo>
                      <a:lnTo>
                        <a:pt x="3" y="0"/>
                      </a:lnTo>
                      <a:lnTo>
                        <a:pt x="2" y="0"/>
                      </a:lnTo>
                      <a:lnTo>
                        <a:pt x="1" y="0"/>
                      </a:lnTo>
                      <a:lnTo>
                        <a:pt x="1" y="1"/>
                      </a:lnTo>
                      <a:lnTo>
                        <a:pt x="1" y="2"/>
                      </a:lnTo>
                      <a:lnTo>
                        <a:pt x="0" y="2"/>
                      </a:lnTo>
                      <a:lnTo>
                        <a:pt x="1" y="3"/>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3" name="Freeform 891"/>
                <p:cNvSpPr>
                  <a:spLocks/>
                </p:cNvSpPr>
                <p:nvPr/>
              </p:nvSpPr>
              <p:spPr bwMode="auto">
                <a:xfrm>
                  <a:off x="362" y="2255"/>
                  <a:ext cx="42" cy="14"/>
                </a:xfrm>
                <a:custGeom>
                  <a:avLst/>
                  <a:gdLst>
                    <a:gd name="T0" fmla="*/ 1 w 58"/>
                    <a:gd name="T1" fmla="*/ 7 h 19"/>
                    <a:gd name="T2" fmla="*/ 3 w 58"/>
                    <a:gd name="T3" fmla="*/ 5 h 19"/>
                    <a:gd name="T4" fmla="*/ 5 w 58"/>
                    <a:gd name="T5" fmla="*/ 5 h 19"/>
                    <a:gd name="T6" fmla="*/ 7 w 58"/>
                    <a:gd name="T7" fmla="*/ 4 h 19"/>
                    <a:gd name="T8" fmla="*/ 7 w 58"/>
                    <a:gd name="T9" fmla="*/ 3 h 19"/>
                    <a:gd name="T10" fmla="*/ 9 w 58"/>
                    <a:gd name="T11" fmla="*/ 3 h 19"/>
                    <a:gd name="T12" fmla="*/ 10 w 58"/>
                    <a:gd name="T13" fmla="*/ 2 h 19"/>
                    <a:gd name="T14" fmla="*/ 12 w 58"/>
                    <a:gd name="T15" fmla="*/ 2 h 19"/>
                    <a:gd name="T16" fmla="*/ 12 w 58"/>
                    <a:gd name="T17" fmla="*/ 2 h 19"/>
                    <a:gd name="T18" fmla="*/ 14 w 58"/>
                    <a:gd name="T19" fmla="*/ 2 h 19"/>
                    <a:gd name="T20" fmla="*/ 14 w 58"/>
                    <a:gd name="T21" fmla="*/ 2 h 19"/>
                    <a:gd name="T22" fmla="*/ 16 w 58"/>
                    <a:gd name="T23" fmla="*/ 2 h 19"/>
                    <a:gd name="T24" fmla="*/ 17 w 58"/>
                    <a:gd name="T25" fmla="*/ 3 h 19"/>
                    <a:gd name="T26" fmla="*/ 17 w 58"/>
                    <a:gd name="T27" fmla="*/ 4 h 19"/>
                    <a:gd name="T28" fmla="*/ 18 w 58"/>
                    <a:gd name="T29" fmla="*/ 5 h 19"/>
                    <a:gd name="T30" fmla="*/ 20 w 58"/>
                    <a:gd name="T31" fmla="*/ 6 h 19"/>
                    <a:gd name="T32" fmla="*/ 22 w 58"/>
                    <a:gd name="T33" fmla="*/ 7 h 19"/>
                    <a:gd name="T34" fmla="*/ 22 w 58"/>
                    <a:gd name="T35" fmla="*/ 5 h 19"/>
                    <a:gd name="T36" fmla="*/ 20 w 58"/>
                    <a:gd name="T37" fmla="*/ 4 h 19"/>
                    <a:gd name="T38" fmla="*/ 19 w 58"/>
                    <a:gd name="T39" fmla="*/ 3 h 19"/>
                    <a:gd name="T40" fmla="*/ 17 w 58"/>
                    <a:gd name="T41" fmla="*/ 2 h 19"/>
                    <a:gd name="T42" fmla="*/ 17 w 58"/>
                    <a:gd name="T43" fmla="*/ 1 h 19"/>
                    <a:gd name="T44" fmla="*/ 16 w 58"/>
                    <a:gd name="T45" fmla="*/ 1 h 19"/>
                    <a:gd name="T46" fmla="*/ 14 w 58"/>
                    <a:gd name="T47" fmla="*/ 0 h 19"/>
                    <a:gd name="T48" fmla="*/ 13 w 58"/>
                    <a:gd name="T49" fmla="*/ 0 h 19"/>
                    <a:gd name="T50" fmla="*/ 12 w 58"/>
                    <a:gd name="T51" fmla="*/ 1 h 19"/>
                    <a:gd name="T52" fmla="*/ 10 w 58"/>
                    <a:gd name="T53" fmla="*/ 1 h 19"/>
                    <a:gd name="T54" fmla="*/ 9 w 58"/>
                    <a:gd name="T55" fmla="*/ 1 h 19"/>
                    <a:gd name="T56" fmla="*/ 8 w 58"/>
                    <a:gd name="T57" fmla="*/ 1 h 19"/>
                    <a:gd name="T58" fmla="*/ 7 w 58"/>
                    <a:gd name="T59" fmla="*/ 2 h 19"/>
                    <a:gd name="T60" fmla="*/ 5 w 58"/>
                    <a:gd name="T61" fmla="*/ 3 h 19"/>
                    <a:gd name="T62" fmla="*/ 3 w 58"/>
                    <a:gd name="T63" fmla="*/ 4 h 19"/>
                    <a:gd name="T64" fmla="*/ 1 w 58"/>
                    <a:gd name="T65" fmla="*/ 4 h 19"/>
                    <a:gd name="T66" fmla="*/ 1 w 58"/>
                    <a:gd name="T67" fmla="*/ 5 h 19"/>
                    <a:gd name="T68" fmla="*/ 1 w 58"/>
                    <a:gd name="T69" fmla="*/ 5 h 19"/>
                    <a:gd name="T70" fmla="*/ 0 w 58"/>
                    <a:gd name="T71" fmla="*/ 5 h 19"/>
                    <a:gd name="T72" fmla="*/ 0 w 58"/>
                    <a:gd name="T73" fmla="*/ 5 h 19"/>
                    <a:gd name="T74" fmla="*/ 0 w 58"/>
                    <a:gd name="T75" fmla="*/ 5 h 19"/>
                    <a:gd name="T76" fmla="*/ 0 w 58"/>
                    <a:gd name="T77" fmla="*/ 5 h 19"/>
                    <a:gd name="T78" fmla="*/ 0 w 58"/>
                    <a:gd name="T79" fmla="*/ 6 h 19"/>
                    <a:gd name="T80" fmla="*/ 1 w 58"/>
                    <a:gd name="T81" fmla="*/ 7 h 19"/>
                    <a:gd name="T82" fmla="*/ 1 w 58"/>
                    <a:gd name="T83" fmla="*/ 7 h 19"/>
                    <a:gd name="T84" fmla="*/ 1 w 58"/>
                    <a:gd name="T85" fmla="*/ 7 h 19"/>
                    <a:gd name="T86" fmla="*/ 1 w 58"/>
                    <a:gd name="T87" fmla="*/ 7 h 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 h="19">
                      <a:moveTo>
                        <a:pt x="0" y="15"/>
                      </a:moveTo>
                      <a:lnTo>
                        <a:pt x="2" y="16"/>
                      </a:lnTo>
                      <a:lnTo>
                        <a:pt x="4" y="15"/>
                      </a:lnTo>
                      <a:lnTo>
                        <a:pt x="7" y="14"/>
                      </a:lnTo>
                      <a:lnTo>
                        <a:pt x="9" y="13"/>
                      </a:lnTo>
                      <a:lnTo>
                        <a:pt x="12" y="12"/>
                      </a:lnTo>
                      <a:lnTo>
                        <a:pt x="14" y="11"/>
                      </a:lnTo>
                      <a:lnTo>
                        <a:pt x="16" y="10"/>
                      </a:lnTo>
                      <a:lnTo>
                        <a:pt x="18" y="9"/>
                      </a:lnTo>
                      <a:lnTo>
                        <a:pt x="20" y="8"/>
                      </a:lnTo>
                      <a:lnTo>
                        <a:pt x="22" y="8"/>
                      </a:lnTo>
                      <a:lnTo>
                        <a:pt x="23" y="7"/>
                      </a:lnTo>
                      <a:lnTo>
                        <a:pt x="25" y="7"/>
                      </a:lnTo>
                      <a:lnTo>
                        <a:pt x="27" y="6"/>
                      </a:lnTo>
                      <a:lnTo>
                        <a:pt x="28" y="6"/>
                      </a:lnTo>
                      <a:lnTo>
                        <a:pt x="30" y="5"/>
                      </a:lnTo>
                      <a:lnTo>
                        <a:pt x="31" y="5"/>
                      </a:lnTo>
                      <a:lnTo>
                        <a:pt x="33" y="5"/>
                      </a:lnTo>
                      <a:lnTo>
                        <a:pt x="35" y="5"/>
                      </a:lnTo>
                      <a:lnTo>
                        <a:pt x="36" y="5"/>
                      </a:lnTo>
                      <a:lnTo>
                        <a:pt x="37" y="5"/>
                      </a:lnTo>
                      <a:lnTo>
                        <a:pt x="39" y="5"/>
                      </a:lnTo>
                      <a:lnTo>
                        <a:pt x="40" y="5"/>
                      </a:lnTo>
                      <a:lnTo>
                        <a:pt x="41" y="6"/>
                      </a:lnTo>
                      <a:lnTo>
                        <a:pt x="43" y="6"/>
                      </a:lnTo>
                      <a:lnTo>
                        <a:pt x="44" y="7"/>
                      </a:lnTo>
                      <a:lnTo>
                        <a:pt x="45" y="8"/>
                      </a:lnTo>
                      <a:lnTo>
                        <a:pt x="46" y="9"/>
                      </a:lnTo>
                      <a:lnTo>
                        <a:pt x="48" y="10"/>
                      </a:lnTo>
                      <a:lnTo>
                        <a:pt x="49" y="12"/>
                      </a:lnTo>
                      <a:lnTo>
                        <a:pt x="51" y="13"/>
                      </a:lnTo>
                      <a:lnTo>
                        <a:pt x="52" y="15"/>
                      </a:lnTo>
                      <a:lnTo>
                        <a:pt x="54" y="17"/>
                      </a:lnTo>
                      <a:lnTo>
                        <a:pt x="56" y="19"/>
                      </a:lnTo>
                      <a:lnTo>
                        <a:pt x="58" y="16"/>
                      </a:lnTo>
                      <a:lnTo>
                        <a:pt x="56" y="14"/>
                      </a:lnTo>
                      <a:lnTo>
                        <a:pt x="55" y="12"/>
                      </a:lnTo>
                      <a:lnTo>
                        <a:pt x="53" y="10"/>
                      </a:lnTo>
                      <a:lnTo>
                        <a:pt x="51" y="8"/>
                      </a:lnTo>
                      <a:lnTo>
                        <a:pt x="50" y="7"/>
                      </a:lnTo>
                      <a:lnTo>
                        <a:pt x="48" y="6"/>
                      </a:lnTo>
                      <a:lnTo>
                        <a:pt x="46" y="5"/>
                      </a:lnTo>
                      <a:lnTo>
                        <a:pt x="45" y="3"/>
                      </a:lnTo>
                      <a:lnTo>
                        <a:pt x="44" y="3"/>
                      </a:lnTo>
                      <a:lnTo>
                        <a:pt x="42" y="2"/>
                      </a:lnTo>
                      <a:lnTo>
                        <a:pt x="41" y="2"/>
                      </a:lnTo>
                      <a:lnTo>
                        <a:pt x="39" y="1"/>
                      </a:lnTo>
                      <a:lnTo>
                        <a:pt x="37" y="0"/>
                      </a:lnTo>
                      <a:lnTo>
                        <a:pt x="36" y="0"/>
                      </a:lnTo>
                      <a:lnTo>
                        <a:pt x="35" y="0"/>
                      </a:lnTo>
                      <a:lnTo>
                        <a:pt x="33" y="0"/>
                      </a:lnTo>
                      <a:lnTo>
                        <a:pt x="31" y="1"/>
                      </a:lnTo>
                      <a:lnTo>
                        <a:pt x="30" y="2"/>
                      </a:lnTo>
                      <a:lnTo>
                        <a:pt x="28" y="2"/>
                      </a:lnTo>
                      <a:lnTo>
                        <a:pt x="26" y="2"/>
                      </a:lnTo>
                      <a:lnTo>
                        <a:pt x="24" y="3"/>
                      </a:lnTo>
                      <a:lnTo>
                        <a:pt x="23" y="3"/>
                      </a:lnTo>
                      <a:lnTo>
                        <a:pt x="21" y="4"/>
                      </a:lnTo>
                      <a:lnTo>
                        <a:pt x="19" y="5"/>
                      </a:lnTo>
                      <a:lnTo>
                        <a:pt x="17" y="6"/>
                      </a:lnTo>
                      <a:lnTo>
                        <a:pt x="15" y="7"/>
                      </a:lnTo>
                      <a:lnTo>
                        <a:pt x="13" y="7"/>
                      </a:lnTo>
                      <a:lnTo>
                        <a:pt x="11" y="8"/>
                      </a:lnTo>
                      <a:lnTo>
                        <a:pt x="8" y="9"/>
                      </a:lnTo>
                      <a:lnTo>
                        <a:pt x="6" y="10"/>
                      </a:lnTo>
                      <a:lnTo>
                        <a:pt x="4" y="11"/>
                      </a:lnTo>
                      <a:lnTo>
                        <a:pt x="1" y="12"/>
                      </a:lnTo>
                      <a:lnTo>
                        <a:pt x="3" y="12"/>
                      </a:lnTo>
                      <a:lnTo>
                        <a:pt x="1" y="12"/>
                      </a:lnTo>
                      <a:lnTo>
                        <a:pt x="0" y="12"/>
                      </a:lnTo>
                      <a:lnTo>
                        <a:pt x="0" y="13"/>
                      </a:lnTo>
                      <a:lnTo>
                        <a:pt x="0" y="14"/>
                      </a:lnTo>
                      <a:lnTo>
                        <a:pt x="0" y="15"/>
                      </a:lnTo>
                      <a:lnTo>
                        <a:pt x="1" y="16"/>
                      </a:lnTo>
                      <a:lnTo>
                        <a:pt x="2" y="1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4" name="Freeform 892"/>
                <p:cNvSpPr>
                  <a:spLocks/>
                </p:cNvSpPr>
                <p:nvPr/>
              </p:nvSpPr>
              <p:spPr bwMode="auto">
                <a:xfrm>
                  <a:off x="349" y="2238"/>
                  <a:ext cx="16" cy="28"/>
                </a:xfrm>
                <a:custGeom>
                  <a:avLst/>
                  <a:gdLst>
                    <a:gd name="T0" fmla="*/ 0 w 22"/>
                    <a:gd name="T1" fmla="*/ 1 h 39"/>
                    <a:gd name="T2" fmla="*/ 0 w 22"/>
                    <a:gd name="T3" fmla="*/ 2 h 39"/>
                    <a:gd name="T4" fmla="*/ 0 w 22"/>
                    <a:gd name="T5" fmla="*/ 3 h 39"/>
                    <a:gd name="T6" fmla="*/ 1 w 22"/>
                    <a:gd name="T7" fmla="*/ 4 h 39"/>
                    <a:gd name="T8" fmla="*/ 1 w 22"/>
                    <a:gd name="T9" fmla="*/ 6 h 39"/>
                    <a:gd name="T10" fmla="*/ 1 w 22"/>
                    <a:gd name="T11" fmla="*/ 6 h 39"/>
                    <a:gd name="T12" fmla="*/ 2 w 22"/>
                    <a:gd name="T13" fmla="*/ 8 h 39"/>
                    <a:gd name="T14" fmla="*/ 3 w 22"/>
                    <a:gd name="T15" fmla="*/ 9 h 39"/>
                    <a:gd name="T16" fmla="*/ 4 w 22"/>
                    <a:gd name="T17" fmla="*/ 10 h 39"/>
                    <a:gd name="T18" fmla="*/ 5 w 22"/>
                    <a:gd name="T19" fmla="*/ 11 h 39"/>
                    <a:gd name="T20" fmla="*/ 5 w 22"/>
                    <a:gd name="T21" fmla="*/ 12 h 39"/>
                    <a:gd name="T22" fmla="*/ 6 w 22"/>
                    <a:gd name="T23" fmla="*/ 12 h 39"/>
                    <a:gd name="T24" fmla="*/ 7 w 22"/>
                    <a:gd name="T25" fmla="*/ 14 h 39"/>
                    <a:gd name="T26" fmla="*/ 7 w 22"/>
                    <a:gd name="T27" fmla="*/ 14 h 39"/>
                    <a:gd name="T28" fmla="*/ 7 w 22"/>
                    <a:gd name="T29" fmla="*/ 14 h 39"/>
                    <a:gd name="T30" fmla="*/ 7 w 22"/>
                    <a:gd name="T31" fmla="*/ 14 h 39"/>
                    <a:gd name="T32" fmla="*/ 8 w 22"/>
                    <a:gd name="T33" fmla="*/ 14 h 39"/>
                    <a:gd name="T34" fmla="*/ 8 w 22"/>
                    <a:gd name="T35" fmla="*/ 13 h 39"/>
                    <a:gd name="T36" fmla="*/ 8 w 22"/>
                    <a:gd name="T37" fmla="*/ 12 h 39"/>
                    <a:gd name="T38" fmla="*/ 7 w 22"/>
                    <a:gd name="T39" fmla="*/ 12 h 39"/>
                    <a:gd name="T40" fmla="*/ 7 w 22"/>
                    <a:gd name="T41" fmla="*/ 11 h 39"/>
                    <a:gd name="T42" fmla="*/ 6 w 22"/>
                    <a:gd name="T43" fmla="*/ 10 h 39"/>
                    <a:gd name="T44" fmla="*/ 5 w 22"/>
                    <a:gd name="T45" fmla="*/ 10 h 39"/>
                    <a:gd name="T46" fmla="*/ 4 w 22"/>
                    <a:gd name="T47" fmla="*/ 9 h 39"/>
                    <a:gd name="T48" fmla="*/ 4 w 22"/>
                    <a:gd name="T49" fmla="*/ 7 h 39"/>
                    <a:gd name="T50" fmla="*/ 3 w 22"/>
                    <a:gd name="T51" fmla="*/ 6 h 39"/>
                    <a:gd name="T52" fmla="*/ 2 w 22"/>
                    <a:gd name="T53" fmla="*/ 6 h 39"/>
                    <a:gd name="T54" fmla="*/ 2 w 22"/>
                    <a:gd name="T55" fmla="*/ 4 h 39"/>
                    <a:gd name="T56" fmla="*/ 1 w 22"/>
                    <a:gd name="T57" fmla="*/ 3 h 39"/>
                    <a:gd name="T58" fmla="*/ 1 w 22"/>
                    <a:gd name="T59" fmla="*/ 3 h 39"/>
                    <a:gd name="T60" fmla="*/ 1 w 22"/>
                    <a:gd name="T61" fmla="*/ 2 h 39"/>
                    <a:gd name="T62" fmla="*/ 1 w 22"/>
                    <a:gd name="T63" fmla="*/ 1 h 39"/>
                    <a:gd name="T64" fmla="*/ 1 w 22"/>
                    <a:gd name="T65" fmla="*/ 1 h 39"/>
                    <a:gd name="T66" fmla="*/ 1 w 22"/>
                    <a:gd name="T67" fmla="*/ 1 h 39"/>
                    <a:gd name="T68" fmla="*/ 1 w 22"/>
                    <a:gd name="T69" fmla="*/ 1 h 39"/>
                    <a:gd name="T70" fmla="*/ 1 w 22"/>
                    <a:gd name="T71" fmla="*/ 0 h 39"/>
                    <a:gd name="T72" fmla="*/ 1 w 22"/>
                    <a:gd name="T73" fmla="*/ 0 h 39"/>
                    <a:gd name="T74" fmla="*/ 1 w 22"/>
                    <a:gd name="T75" fmla="*/ 0 h 39"/>
                    <a:gd name="T76" fmla="*/ 1 w 22"/>
                    <a:gd name="T77" fmla="*/ 0 h 39"/>
                    <a:gd name="T78" fmla="*/ 1 w 22"/>
                    <a:gd name="T79" fmla="*/ 1 h 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 h="39">
                      <a:moveTo>
                        <a:pt x="1" y="1"/>
                      </a:moveTo>
                      <a:lnTo>
                        <a:pt x="0" y="3"/>
                      </a:lnTo>
                      <a:lnTo>
                        <a:pt x="0" y="4"/>
                      </a:lnTo>
                      <a:lnTo>
                        <a:pt x="0" y="6"/>
                      </a:lnTo>
                      <a:lnTo>
                        <a:pt x="0" y="7"/>
                      </a:lnTo>
                      <a:lnTo>
                        <a:pt x="0" y="9"/>
                      </a:lnTo>
                      <a:lnTo>
                        <a:pt x="1" y="10"/>
                      </a:lnTo>
                      <a:lnTo>
                        <a:pt x="2" y="12"/>
                      </a:lnTo>
                      <a:lnTo>
                        <a:pt x="2" y="14"/>
                      </a:lnTo>
                      <a:lnTo>
                        <a:pt x="2" y="15"/>
                      </a:lnTo>
                      <a:lnTo>
                        <a:pt x="3" y="17"/>
                      </a:lnTo>
                      <a:lnTo>
                        <a:pt x="4" y="18"/>
                      </a:lnTo>
                      <a:lnTo>
                        <a:pt x="5" y="20"/>
                      </a:lnTo>
                      <a:lnTo>
                        <a:pt x="6" y="22"/>
                      </a:lnTo>
                      <a:lnTo>
                        <a:pt x="7" y="22"/>
                      </a:lnTo>
                      <a:lnTo>
                        <a:pt x="7" y="24"/>
                      </a:lnTo>
                      <a:lnTo>
                        <a:pt x="8" y="26"/>
                      </a:lnTo>
                      <a:lnTo>
                        <a:pt x="10" y="27"/>
                      </a:lnTo>
                      <a:lnTo>
                        <a:pt x="10" y="28"/>
                      </a:lnTo>
                      <a:lnTo>
                        <a:pt x="12" y="29"/>
                      </a:lnTo>
                      <a:lnTo>
                        <a:pt x="12" y="31"/>
                      </a:lnTo>
                      <a:lnTo>
                        <a:pt x="13" y="32"/>
                      </a:lnTo>
                      <a:lnTo>
                        <a:pt x="14" y="33"/>
                      </a:lnTo>
                      <a:lnTo>
                        <a:pt x="15" y="34"/>
                      </a:lnTo>
                      <a:lnTo>
                        <a:pt x="16" y="35"/>
                      </a:lnTo>
                      <a:lnTo>
                        <a:pt x="17" y="36"/>
                      </a:lnTo>
                      <a:lnTo>
                        <a:pt x="17" y="37"/>
                      </a:lnTo>
                      <a:lnTo>
                        <a:pt x="18" y="37"/>
                      </a:lnTo>
                      <a:lnTo>
                        <a:pt x="18" y="39"/>
                      </a:lnTo>
                      <a:lnTo>
                        <a:pt x="19" y="39"/>
                      </a:lnTo>
                      <a:lnTo>
                        <a:pt x="22" y="36"/>
                      </a:lnTo>
                      <a:lnTo>
                        <a:pt x="21" y="36"/>
                      </a:lnTo>
                      <a:lnTo>
                        <a:pt x="21" y="35"/>
                      </a:lnTo>
                      <a:lnTo>
                        <a:pt x="20" y="35"/>
                      </a:lnTo>
                      <a:lnTo>
                        <a:pt x="20" y="34"/>
                      </a:lnTo>
                      <a:lnTo>
                        <a:pt x="18" y="33"/>
                      </a:lnTo>
                      <a:lnTo>
                        <a:pt x="18" y="32"/>
                      </a:lnTo>
                      <a:lnTo>
                        <a:pt x="17" y="31"/>
                      </a:lnTo>
                      <a:lnTo>
                        <a:pt x="17" y="30"/>
                      </a:lnTo>
                      <a:lnTo>
                        <a:pt x="15" y="29"/>
                      </a:lnTo>
                      <a:lnTo>
                        <a:pt x="15" y="28"/>
                      </a:lnTo>
                      <a:lnTo>
                        <a:pt x="14" y="27"/>
                      </a:lnTo>
                      <a:lnTo>
                        <a:pt x="13" y="26"/>
                      </a:lnTo>
                      <a:lnTo>
                        <a:pt x="12" y="24"/>
                      </a:lnTo>
                      <a:lnTo>
                        <a:pt x="11" y="23"/>
                      </a:lnTo>
                      <a:lnTo>
                        <a:pt x="10" y="22"/>
                      </a:lnTo>
                      <a:lnTo>
                        <a:pt x="9" y="20"/>
                      </a:lnTo>
                      <a:lnTo>
                        <a:pt x="8" y="19"/>
                      </a:lnTo>
                      <a:lnTo>
                        <a:pt x="7" y="17"/>
                      </a:lnTo>
                      <a:lnTo>
                        <a:pt x="7" y="16"/>
                      </a:lnTo>
                      <a:lnTo>
                        <a:pt x="6" y="15"/>
                      </a:lnTo>
                      <a:lnTo>
                        <a:pt x="5" y="13"/>
                      </a:lnTo>
                      <a:lnTo>
                        <a:pt x="5" y="12"/>
                      </a:lnTo>
                      <a:lnTo>
                        <a:pt x="4" y="10"/>
                      </a:lnTo>
                      <a:lnTo>
                        <a:pt x="4" y="9"/>
                      </a:lnTo>
                      <a:lnTo>
                        <a:pt x="4" y="8"/>
                      </a:lnTo>
                      <a:lnTo>
                        <a:pt x="3" y="7"/>
                      </a:lnTo>
                      <a:lnTo>
                        <a:pt x="3" y="6"/>
                      </a:lnTo>
                      <a:lnTo>
                        <a:pt x="3" y="5"/>
                      </a:lnTo>
                      <a:lnTo>
                        <a:pt x="3" y="4"/>
                      </a:lnTo>
                      <a:lnTo>
                        <a:pt x="4" y="4"/>
                      </a:lnTo>
                      <a:lnTo>
                        <a:pt x="4" y="3"/>
                      </a:lnTo>
                      <a:lnTo>
                        <a:pt x="4" y="2"/>
                      </a:lnTo>
                      <a:lnTo>
                        <a:pt x="4" y="1"/>
                      </a:lnTo>
                      <a:lnTo>
                        <a:pt x="3" y="1"/>
                      </a:lnTo>
                      <a:lnTo>
                        <a:pt x="3" y="0"/>
                      </a:lnTo>
                      <a:lnTo>
                        <a:pt x="2" y="0"/>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5" name="Freeform 893"/>
                <p:cNvSpPr>
                  <a:spLocks/>
                </p:cNvSpPr>
                <p:nvPr/>
              </p:nvSpPr>
              <p:spPr bwMode="auto">
                <a:xfrm>
                  <a:off x="349" y="2212"/>
                  <a:ext cx="42" cy="29"/>
                </a:xfrm>
                <a:custGeom>
                  <a:avLst/>
                  <a:gdLst>
                    <a:gd name="T0" fmla="*/ 19 w 60"/>
                    <a:gd name="T1" fmla="*/ 1 h 39"/>
                    <a:gd name="T2" fmla="*/ 18 w 60"/>
                    <a:gd name="T3" fmla="*/ 2 h 39"/>
                    <a:gd name="T4" fmla="*/ 18 w 60"/>
                    <a:gd name="T5" fmla="*/ 3 h 39"/>
                    <a:gd name="T6" fmla="*/ 16 w 60"/>
                    <a:gd name="T7" fmla="*/ 4 h 39"/>
                    <a:gd name="T8" fmla="*/ 15 w 60"/>
                    <a:gd name="T9" fmla="*/ 4 h 39"/>
                    <a:gd name="T10" fmla="*/ 14 w 60"/>
                    <a:gd name="T11" fmla="*/ 4 h 39"/>
                    <a:gd name="T12" fmla="*/ 13 w 60"/>
                    <a:gd name="T13" fmla="*/ 4 h 39"/>
                    <a:gd name="T14" fmla="*/ 11 w 60"/>
                    <a:gd name="T15" fmla="*/ 4 h 39"/>
                    <a:gd name="T16" fmla="*/ 10 w 60"/>
                    <a:gd name="T17" fmla="*/ 5 h 39"/>
                    <a:gd name="T18" fmla="*/ 8 w 60"/>
                    <a:gd name="T19" fmla="*/ 5 h 39"/>
                    <a:gd name="T20" fmla="*/ 7 w 60"/>
                    <a:gd name="T21" fmla="*/ 5 h 39"/>
                    <a:gd name="T22" fmla="*/ 6 w 60"/>
                    <a:gd name="T23" fmla="*/ 7 h 39"/>
                    <a:gd name="T24" fmla="*/ 4 w 60"/>
                    <a:gd name="T25" fmla="*/ 7 h 39"/>
                    <a:gd name="T26" fmla="*/ 3 w 60"/>
                    <a:gd name="T27" fmla="*/ 10 h 39"/>
                    <a:gd name="T28" fmla="*/ 2 w 60"/>
                    <a:gd name="T29" fmla="*/ 12 h 39"/>
                    <a:gd name="T30" fmla="*/ 1 w 60"/>
                    <a:gd name="T31" fmla="*/ 14 h 39"/>
                    <a:gd name="T32" fmla="*/ 1 w 60"/>
                    <a:gd name="T33" fmla="*/ 16 h 39"/>
                    <a:gd name="T34" fmla="*/ 2 w 60"/>
                    <a:gd name="T35" fmla="*/ 14 h 39"/>
                    <a:gd name="T36" fmla="*/ 3 w 60"/>
                    <a:gd name="T37" fmla="*/ 12 h 39"/>
                    <a:gd name="T38" fmla="*/ 4 w 60"/>
                    <a:gd name="T39" fmla="*/ 10 h 39"/>
                    <a:gd name="T40" fmla="*/ 6 w 60"/>
                    <a:gd name="T41" fmla="*/ 9 h 39"/>
                    <a:gd name="T42" fmla="*/ 6 w 60"/>
                    <a:gd name="T43" fmla="*/ 7 h 39"/>
                    <a:gd name="T44" fmla="*/ 8 w 60"/>
                    <a:gd name="T45" fmla="*/ 7 h 39"/>
                    <a:gd name="T46" fmla="*/ 9 w 60"/>
                    <a:gd name="T47" fmla="*/ 7 h 39"/>
                    <a:gd name="T48" fmla="*/ 11 w 60"/>
                    <a:gd name="T49" fmla="*/ 7 h 39"/>
                    <a:gd name="T50" fmla="*/ 12 w 60"/>
                    <a:gd name="T51" fmla="*/ 6 h 39"/>
                    <a:gd name="T52" fmla="*/ 13 w 60"/>
                    <a:gd name="T53" fmla="*/ 5 h 39"/>
                    <a:gd name="T54" fmla="*/ 14 w 60"/>
                    <a:gd name="T55" fmla="*/ 5 h 39"/>
                    <a:gd name="T56" fmla="*/ 15 w 60"/>
                    <a:gd name="T57" fmla="*/ 5 h 39"/>
                    <a:gd name="T58" fmla="*/ 18 w 60"/>
                    <a:gd name="T59" fmla="*/ 5 h 39"/>
                    <a:gd name="T60" fmla="*/ 18 w 60"/>
                    <a:gd name="T61" fmla="*/ 4 h 39"/>
                    <a:gd name="T62" fmla="*/ 19 w 60"/>
                    <a:gd name="T63" fmla="*/ 3 h 39"/>
                    <a:gd name="T64" fmla="*/ 20 w 60"/>
                    <a:gd name="T65" fmla="*/ 1 h 39"/>
                    <a:gd name="T66" fmla="*/ 20 w 60"/>
                    <a:gd name="T67" fmla="*/ 1 h 39"/>
                    <a:gd name="T68" fmla="*/ 20 w 60"/>
                    <a:gd name="T69" fmla="*/ 1 h 39"/>
                    <a:gd name="T70" fmla="*/ 20 w 60"/>
                    <a:gd name="T71" fmla="*/ 1 h 39"/>
                    <a:gd name="T72" fmla="*/ 20 w 60"/>
                    <a:gd name="T73" fmla="*/ 1 h 39"/>
                    <a:gd name="T74" fmla="*/ 20 w 60"/>
                    <a:gd name="T75" fmla="*/ 0 h 39"/>
                    <a:gd name="T76" fmla="*/ 20 w 60"/>
                    <a:gd name="T77" fmla="*/ 1 h 39"/>
                    <a:gd name="T78" fmla="*/ 20 w 60"/>
                    <a:gd name="T79" fmla="*/ 1 h 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 h="39">
                      <a:moveTo>
                        <a:pt x="57" y="1"/>
                      </a:moveTo>
                      <a:lnTo>
                        <a:pt x="55" y="2"/>
                      </a:lnTo>
                      <a:lnTo>
                        <a:pt x="54" y="4"/>
                      </a:lnTo>
                      <a:lnTo>
                        <a:pt x="53" y="6"/>
                      </a:lnTo>
                      <a:lnTo>
                        <a:pt x="52" y="6"/>
                      </a:lnTo>
                      <a:lnTo>
                        <a:pt x="50" y="7"/>
                      </a:lnTo>
                      <a:lnTo>
                        <a:pt x="49" y="8"/>
                      </a:lnTo>
                      <a:lnTo>
                        <a:pt x="47" y="9"/>
                      </a:lnTo>
                      <a:lnTo>
                        <a:pt x="45" y="9"/>
                      </a:lnTo>
                      <a:lnTo>
                        <a:pt x="43" y="9"/>
                      </a:lnTo>
                      <a:lnTo>
                        <a:pt x="42" y="10"/>
                      </a:lnTo>
                      <a:lnTo>
                        <a:pt x="40" y="10"/>
                      </a:lnTo>
                      <a:lnTo>
                        <a:pt x="38" y="11"/>
                      </a:lnTo>
                      <a:lnTo>
                        <a:pt x="36" y="11"/>
                      </a:lnTo>
                      <a:lnTo>
                        <a:pt x="34" y="11"/>
                      </a:lnTo>
                      <a:lnTo>
                        <a:pt x="32" y="11"/>
                      </a:lnTo>
                      <a:lnTo>
                        <a:pt x="30" y="12"/>
                      </a:lnTo>
                      <a:lnTo>
                        <a:pt x="28" y="12"/>
                      </a:lnTo>
                      <a:lnTo>
                        <a:pt x="26" y="13"/>
                      </a:lnTo>
                      <a:lnTo>
                        <a:pt x="24" y="13"/>
                      </a:lnTo>
                      <a:lnTo>
                        <a:pt x="22" y="13"/>
                      </a:lnTo>
                      <a:lnTo>
                        <a:pt x="20" y="14"/>
                      </a:lnTo>
                      <a:lnTo>
                        <a:pt x="18" y="15"/>
                      </a:lnTo>
                      <a:lnTo>
                        <a:pt x="16" y="16"/>
                      </a:lnTo>
                      <a:lnTo>
                        <a:pt x="14" y="18"/>
                      </a:lnTo>
                      <a:lnTo>
                        <a:pt x="12" y="19"/>
                      </a:lnTo>
                      <a:lnTo>
                        <a:pt x="10" y="21"/>
                      </a:lnTo>
                      <a:lnTo>
                        <a:pt x="8" y="23"/>
                      </a:lnTo>
                      <a:lnTo>
                        <a:pt x="7" y="25"/>
                      </a:lnTo>
                      <a:lnTo>
                        <a:pt x="5" y="28"/>
                      </a:lnTo>
                      <a:lnTo>
                        <a:pt x="3" y="31"/>
                      </a:lnTo>
                      <a:lnTo>
                        <a:pt x="2" y="34"/>
                      </a:lnTo>
                      <a:lnTo>
                        <a:pt x="0" y="37"/>
                      </a:lnTo>
                      <a:lnTo>
                        <a:pt x="3" y="39"/>
                      </a:lnTo>
                      <a:lnTo>
                        <a:pt x="5" y="36"/>
                      </a:lnTo>
                      <a:lnTo>
                        <a:pt x="6" y="33"/>
                      </a:lnTo>
                      <a:lnTo>
                        <a:pt x="8" y="30"/>
                      </a:lnTo>
                      <a:lnTo>
                        <a:pt x="9" y="28"/>
                      </a:lnTo>
                      <a:lnTo>
                        <a:pt x="11" y="26"/>
                      </a:lnTo>
                      <a:lnTo>
                        <a:pt x="12" y="24"/>
                      </a:lnTo>
                      <a:lnTo>
                        <a:pt x="14" y="23"/>
                      </a:lnTo>
                      <a:lnTo>
                        <a:pt x="16" y="21"/>
                      </a:lnTo>
                      <a:lnTo>
                        <a:pt x="17" y="20"/>
                      </a:lnTo>
                      <a:lnTo>
                        <a:pt x="19" y="19"/>
                      </a:lnTo>
                      <a:lnTo>
                        <a:pt x="21" y="18"/>
                      </a:lnTo>
                      <a:lnTo>
                        <a:pt x="23" y="17"/>
                      </a:lnTo>
                      <a:lnTo>
                        <a:pt x="25" y="17"/>
                      </a:lnTo>
                      <a:lnTo>
                        <a:pt x="27" y="16"/>
                      </a:lnTo>
                      <a:lnTo>
                        <a:pt x="29" y="16"/>
                      </a:lnTo>
                      <a:lnTo>
                        <a:pt x="30" y="16"/>
                      </a:lnTo>
                      <a:lnTo>
                        <a:pt x="32" y="15"/>
                      </a:lnTo>
                      <a:lnTo>
                        <a:pt x="34" y="15"/>
                      </a:lnTo>
                      <a:lnTo>
                        <a:pt x="36" y="15"/>
                      </a:lnTo>
                      <a:lnTo>
                        <a:pt x="38" y="14"/>
                      </a:lnTo>
                      <a:lnTo>
                        <a:pt x="40" y="14"/>
                      </a:lnTo>
                      <a:lnTo>
                        <a:pt x="42" y="14"/>
                      </a:lnTo>
                      <a:lnTo>
                        <a:pt x="44" y="14"/>
                      </a:lnTo>
                      <a:lnTo>
                        <a:pt x="46" y="13"/>
                      </a:lnTo>
                      <a:lnTo>
                        <a:pt x="48" y="13"/>
                      </a:lnTo>
                      <a:lnTo>
                        <a:pt x="50" y="12"/>
                      </a:lnTo>
                      <a:lnTo>
                        <a:pt x="51" y="11"/>
                      </a:lnTo>
                      <a:lnTo>
                        <a:pt x="53" y="10"/>
                      </a:lnTo>
                      <a:lnTo>
                        <a:pt x="54" y="9"/>
                      </a:lnTo>
                      <a:lnTo>
                        <a:pt x="56" y="7"/>
                      </a:lnTo>
                      <a:lnTo>
                        <a:pt x="58" y="6"/>
                      </a:lnTo>
                      <a:lnTo>
                        <a:pt x="59" y="4"/>
                      </a:lnTo>
                      <a:lnTo>
                        <a:pt x="59" y="3"/>
                      </a:lnTo>
                      <a:lnTo>
                        <a:pt x="60" y="2"/>
                      </a:lnTo>
                      <a:lnTo>
                        <a:pt x="59" y="2"/>
                      </a:lnTo>
                      <a:lnTo>
                        <a:pt x="59" y="1"/>
                      </a:lnTo>
                      <a:lnTo>
                        <a:pt x="58" y="0"/>
                      </a:lnTo>
                      <a:lnTo>
                        <a:pt x="5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6" name="Freeform 894"/>
                <p:cNvSpPr>
                  <a:spLocks/>
                </p:cNvSpPr>
                <p:nvPr/>
              </p:nvSpPr>
              <p:spPr bwMode="auto">
                <a:xfrm>
                  <a:off x="370" y="2201"/>
                  <a:ext cx="22" cy="15"/>
                </a:xfrm>
                <a:custGeom>
                  <a:avLst/>
                  <a:gdLst>
                    <a:gd name="T0" fmla="*/ 1 w 33"/>
                    <a:gd name="T1" fmla="*/ 3 h 19"/>
                    <a:gd name="T2" fmla="*/ 1 w 33"/>
                    <a:gd name="T3" fmla="*/ 2 h 19"/>
                    <a:gd name="T4" fmla="*/ 2 w 33"/>
                    <a:gd name="T5" fmla="*/ 2 h 19"/>
                    <a:gd name="T6" fmla="*/ 3 w 33"/>
                    <a:gd name="T7" fmla="*/ 2 h 19"/>
                    <a:gd name="T8" fmla="*/ 3 w 33"/>
                    <a:gd name="T9" fmla="*/ 2 h 19"/>
                    <a:gd name="T10" fmla="*/ 5 w 33"/>
                    <a:gd name="T11" fmla="*/ 2 h 19"/>
                    <a:gd name="T12" fmla="*/ 5 w 33"/>
                    <a:gd name="T13" fmla="*/ 2 h 19"/>
                    <a:gd name="T14" fmla="*/ 6 w 33"/>
                    <a:gd name="T15" fmla="*/ 3 h 19"/>
                    <a:gd name="T16" fmla="*/ 7 w 33"/>
                    <a:gd name="T17" fmla="*/ 4 h 19"/>
                    <a:gd name="T18" fmla="*/ 7 w 33"/>
                    <a:gd name="T19" fmla="*/ 4 h 19"/>
                    <a:gd name="T20" fmla="*/ 7 w 33"/>
                    <a:gd name="T21" fmla="*/ 5 h 19"/>
                    <a:gd name="T22" fmla="*/ 9 w 33"/>
                    <a:gd name="T23" fmla="*/ 6 h 19"/>
                    <a:gd name="T24" fmla="*/ 9 w 33"/>
                    <a:gd name="T25" fmla="*/ 6 h 19"/>
                    <a:gd name="T26" fmla="*/ 9 w 33"/>
                    <a:gd name="T27" fmla="*/ 7 h 19"/>
                    <a:gd name="T28" fmla="*/ 9 w 33"/>
                    <a:gd name="T29" fmla="*/ 7 h 19"/>
                    <a:gd name="T30" fmla="*/ 9 w 33"/>
                    <a:gd name="T31" fmla="*/ 8 h 19"/>
                    <a:gd name="T32" fmla="*/ 9 w 33"/>
                    <a:gd name="T33" fmla="*/ 9 h 19"/>
                    <a:gd name="T34" fmla="*/ 10 w 33"/>
                    <a:gd name="T35" fmla="*/ 8 h 19"/>
                    <a:gd name="T36" fmla="*/ 10 w 33"/>
                    <a:gd name="T37" fmla="*/ 7 h 19"/>
                    <a:gd name="T38" fmla="*/ 9 w 33"/>
                    <a:gd name="T39" fmla="*/ 6 h 19"/>
                    <a:gd name="T40" fmla="*/ 9 w 33"/>
                    <a:gd name="T41" fmla="*/ 5 h 19"/>
                    <a:gd name="T42" fmla="*/ 9 w 33"/>
                    <a:gd name="T43" fmla="*/ 4 h 19"/>
                    <a:gd name="T44" fmla="*/ 8 w 33"/>
                    <a:gd name="T45" fmla="*/ 2 h 19"/>
                    <a:gd name="T46" fmla="*/ 7 w 33"/>
                    <a:gd name="T47" fmla="*/ 2 h 19"/>
                    <a:gd name="T48" fmla="*/ 7 w 33"/>
                    <a:gd name="T49" fmla="*/ 2 h 19"/>
                    <a:gd name="T50" fmla="*/ 6 w 33"/>
                    <a:gd name="T51" fmla="*/ 2 h 19"/>
                    <a:gd name="T52" fmla="*/ 5 w 33"/>
                    <a:gd name="T53" fmla="*/ 1 h 19"/>
                    <a:gd name="T54" fmla="*/ 4 w 33"/>
                    <a:gd name="T55" fmla="*/ 1 h 19"/>
                    <a:gd name="T56" fmla="*/ 3 w 33"/>
                    <a:gd name="T57" fmla="*/ 0 h 19"/>
                    <a:gd name="T58" fmla="*/ 2 w 33"/>
                    <a:gd name="T59" fmla="*/ 1 h 19"/>
                    <a:gd name="T60" fmla="*/ 1 w 33"/>
                    <a:gd name="T61" fmla="*/ 1 h 19"/>
                    <a:gd name="T62" fmla="*/ 1 w 33"/>
                    <a:gd name="T63" fmla="*/ 2 h 19"/>
                    <a:gd name="T64" fmla="*/ 1 w 33"/>
                    <a:gd name="T65" fmla="*/ 2 h 19"/>
                    <a:gd name="T66" fmla="*/ 1 w 33"/>
                    <a:gd name="T67" fmla="*/ 2 h 19"/>
                    <a:gd name="T68" fmla="*/ 0 w 33"/>
                    <a:gd name="T69" fmla="*/ 2 h 19"/>
                    <a:gd name="T70" fmla="*/ 1 w 33"/>
                    <a:gd name="T71" fmla="*/ 3 h 19"/>
                    <a:gd name="T72" fmla="*/ 1 w 33"/>
                    <a:gd name="T73" fmla="*/ 4 h 19"/>
                    <a:gd name="T74" fmla="*/ 1 w 33"/>
                    <a:gd name="T75" fmla="*/ 4 h 19"/>
                    <a:gd name="T76" fmla="*/ 1 w 33"/>
                    <a:gd name="T77" fmla="*/ 4 h 19"/>
                    <a:gd name="T78" fmla="*/ 1 w 33"/>
                    <a:gd name="T79" fmla="*/ 4 h 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 h="19">
                      <a:moveTo>
                        <a:pt x="4" y="7"/>
                      </a:moveTo>
                      <a:lnTo>
                        <a:pt x="4" y="6"/>
                      </a:lnTo>
                      <a:lnTo>
                        <a:pt x="5" y="6"/>
                      </a:lnTo>
                      <a:lnTo>
                        <a:pt x="5" y="5"/>
                      </a:lnTo>
                      <a:lnTo>
                        <a:pt x="6" y="5"/>
                      </a:lnTo>
                      <a:lnTo>
                        <a:pt x="7" y="5"/>
                      </a:lnTo>
                      <a:lnTo>
                        <a:pt x="8" y="4"/>
                      </a:lnTo>
                      <a:lnTo>
                        <a:pt x="9" y="4"/>
                      </a:lnTo>
                      <a:lnTo>
                        <a:pt x="11" y="4"/>
                      </a:lnTo>
                      <a:lnTo>
                        <a:pt x="12" y="4"/>
                      </a:lnTo>
                      <a:lnTo>
                        <a:pt x="13" y="4"/>
                      </a:lnTo>
                      <a:lnTo>
                        <a:pt x="15" y="5"/>
                      </a:lnTo>
                      <a:lnTo>
                        <a:pt x="16" y="5"/>
                      </a:lnTo>
                      <a:lnTo>
                        <a:pt x="17" y="5"/>
                      </a:lnTo>
                      <a:lnTo>
                        <a:pt x="18" y="5"/>
                      </a:lnTo>
                      <a:lnTo>
                        <a:pt x="19" y="6"/>
                      </a:lnTo>
                      <a:lnTo>
                        <a:pt x="21" y="7"/>
                      </a:lnTo>
                      <a:lnTo>
                        <a:pt x="22" y="7"/>
                      </a:lnTo>
                      <a:lnTo>
                        <a:pt x="23" y="8"/>
                      </a:lnTo>
                      <a:lnTo>
                        <a:pt x="24" y="8"/>
                      </a:lnTo>
                      <a:lnTo>
                        <a:pt x="25" y="9"/>
                      </a:lnTo>
                      <a:lnTo>
                        <a:pt x="26" y="9"/>
                      </a:lnTo>
                      <a:lnTo>
                        <a:pt x="27" y="11"/>
                      </a:lnTo>
                      <a:lnTo>
                        <a:pt x="28" y="11"/>
                      </a:lnTo>
                      <a:lnTo>
                        <a:pt x="29" y="12"/>
                      </a:lnTo>
                      <a:lnTo>
                        <a:pt x="29" y="13"/>
                      </a:lnTo>
                      <a:lnTo>
                        <a:pt x="30" y="14"/>
                      </a:lnTo>
                      <a:lnTo>
                        <a:pt x="30" y="15"/>
                      </a:lnTo>
                      <a:lnTo>
                        <a:pt x="30" y="16"/>
                      </a:lnTo>
                      <a:lnTo>
                        <a:pt x="29" y="16"/>
                      </a:lnTo>
                      <a:lnTo>
                        <a:pt x="32" y="19"/>
                      </a:lnTo>
                      <a:lnTo>
                        <a:pt x="32" y="17"/>
                      </a:lnTo>
                      <a:lnTo>
                        <a:pt x="33" y="16"/>
                      </a:lnTo>
                      <a:lnTo>
                        <a:pt x="33" y="15"/>
                      </a:lnTo>
                      <a:lnTo>
                        <a:pt x="33" y="14"/>
                      </a:lnTo>
                      <a:lnTo>
                        <a:pt x="32" y="12"/>
                      </a:lnTo>
                      <a:lnTo>
                        <a:pt x="32" y="11"/>
                      </a:lnTo>
                      <a:lnTo>
                        <a:pt x="32" y="10"/>
                      </a:lnTo>
                      <a:lnTo>
                        <a:pt x="31" y="9"/>
                      </a:lnTo>
                      <a:lnTo>
                        <a:pt x="30" y="8"/>
                      </a:lnTo>
                      <a:lnTo>
                        <a:pt x="29" y="7"/>
                      </a:lnTo>
                      <a:lnTo>
                        <a:pt x="28" y="6"/>
                      </a:lnTo>
                      <a:lnTo>
                        <a:pt x="27" y="5"/>
                      </a:lnTo>
                      <a:lnTo>
                        <a:pt x="26" y="5"/>
                      </a:lnTo>
                      <a:lnTo>
                        <a:pt x="24" y="4"/>
                      </a:lnTo>
                      <a:lnTo>
                        <a:pt x="23" y="3"/>
                      </a:lnTo>
                      <a:lnTo>
                        <a:pt x="22" y="2"/>
                      </a:lnTo>
                      <a:lnTo>
                        <a:pt x="21" y="2"/>
                      </a:lnTo>
                      <a:lnTo>
                        <a:pt x="19" y="2"/>
                      </a:lnTo>
                      <a:lnTo>
                        <a:pt x="17" y="1"/>
                      </a:lnTo>
                      <a:lnTo>
                        <a:pt x="16" y="1"/>
                      </a:lnTo>
                      <a:lnTo>
                        <a:pt x="15" y="1"/>
                      </a:lnTo>
                      <a:lnTo>
                        <a:pt x="14" y="1"/>
                      </a:lnTo>
                      <a:lnTo>
                        <a:pt x="12" y="0"/>
                      </a:lnTo>
                      <a:lnTo>
                        <a:pt x="11" y="0"/>
                      </a:lnTo>
                      <a:lnTo>
                        <a:pt x="9" y="0"/>
                      </a:lnTo>
                      <a:lnTo>
                        <a:pt x="8" y="1"/>
                      </a:lnTo>
                      <a:lnTo>
                        <a:pt x="7" y="1"/>
                      </a:lnTo>
                      <a:lnTo>
                        <a:pt x="5" y="1"/>
                      </a:lnTo>
                      <a:lnTo>
                        <a:pt x="4" y="1"/>
                      </a:lnTo>
                      <a:lnTo>
                        <a:pt x="3" y="2"/>
                      </a:lnTo>
                      <a:lnTo>
                        <a:pt x="2" y="3"/>
                      </a:lnTo>
                      <a:lnTo>
                        <a:pt x="2" y="4"/>
                      </a:lnTo>
                      <a:lnTo>
                        <a:pt x="1" y="4"/>
                      </a:lnTo>
                      <a:lnTo>
                        <a:pt x="1" y="5"/>
                      </a:lnTo>
                      <a:lnTo>
                        <a:pt x="0" y="5"/>
                      </a:lnTo>
                      <a:lnTo>
                        <a:pt x="1" y="6"/>
                      </a:lnTo>
                      <a:lnTo>
                        <a:pt x="2" y="7"/>
                      </a:lnTo>
                      <a:lnTo>
                        <a:pt x="3" y="7"/>
                      </a:lnTo>
                      <a:lnTo>
                        <a:pt x="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7" name="Freeform 895"/>
                <p:cNvSpPr>
                  <a:spLocks/>
                </p:cNvSpPr>
                <p:nvPr/>
              </p:nvSpPr>
              <p:spPr bwMode="auto">
                <a:xfrm>
                  <a:off x="343" y="2205"/>
                  <a:ext cx="29" cy="36"/>
                </a:xfrm>
                <a:custGeom>
                  <a:avLst/>
                  <a:gdLst>
                    <a:gd name="T0" fmla="*/ 1 w 40"/>
                    <a:gd name="T1" fmla="*/ 17 h 52"/>
                    <a:gd name="T2" fmla="*/ 15 w 40"/>
                    <a:gd name="T3" fmla="*/ 1 h 52"/>
                    <a:gd name="T4" fmla="*/ 15 w 40"/>
                    <a:gd name="T5" fmla="*/ 0 h 52"/>
                    <a:gd name="T6" fmla="*/ 0 w 40"/>
                    <a:gd name="T7" fmla="*/ 16 h 52"/>
                    <a:gd name="T8" fmla="*/ 0 w 40"/>
                    <a:gd name="T9" fmla="*/ 16 h 52"/>
                    <a:gd name="T10" fmla="*/ 0 w 40"/>
                    <a:gd name="T11" fmla="*/ 17 h 52"/>
                    <a:gd name="T12" fmla="*/ 0 w 40"/>
                    <a:gd name="T13" fmla="*/ 17 h 52"/>
                    <a:gd name="T14" fmla="*/ 0 w 40"/>
                    <a:gd name="T15" fmla="*/ 17 h 52"/>
                    <a:gd name="T16" fmla="*/ 0 w 40"/>
                    <a:gd name="T17" fmla="*/ 17 h 52"/>
                    <a:gd name="T18" fmla="*/ 0 w 40"/>
                    <a:gd name="T19" fmla="*/ 17 h 52"/>
                    <a:gd name="T20" fmla="*/ 0 w 40"/>
                    <a:gd name="T21" fmla="*/ 17 h 52"/>
                    <a:gd name="T22" fmla="*/ 1 w 40"/>
                    <a:gd name="T23" fmla="*/ 17 h 52"/>
                    <a:gd name="T24" fmla="*/ 1 w 40"/>
                    <a:gd name="T25" fmla="*/ 17 h 52"/>
                    <a:gd name="T26" fmla="*/ 1 w 40"/>
                    <a:gd name="T27" fmla="*/ 17 h 52"/>
                    <a:gd name="T28" fmla="*/ 1 w 40"/>
                    <a:gd name="T29" fmla="*/ 17 h 52"/>
                    <a:gd name="T30" fmla="*/ 1 w 40"/>
                    <a:gd name="T31" fmla="*/ 17 h 52"/>
                    <a:gd name="T32" fmla="*/ 1 w 40"/>
                    <a:gd name="T33" fmla="*/ 17 h 52"/>
                    <a:gd name="T34" fmla="*/ 1 w 40"/>
                    <a:gd name="T35" fmla="*/ 17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 h="52">
                      <a:moveTo>
                        <a:pt x="3" y="51"/>
                      </a:moveTo>
                      <a:lnTo>
                        <a:pt x="40" y="3"/>
                      </a:lnTo>
                      <a:lnTo>
                        <a:pt x="38" y="0"/>
                      </a:lnTo>
                      <a:lnTo>
                        <a:pt x="0" y="48"/>
                      </a:lnTo>
                      <a:lnTo>
                        <a:pt x="0" y="49"/>
                      </a:lnTo>
                      <a:lnTo>
                        <a:pt x="0" y="50"/>
                      </a:lnTo>
                      <a:lnTo>
                        <a:pt x="0" y="51"/>
                      </a:lnTo>
                      <a:lnTo>
                        <a:pt x="1" y="51"/>
                      </a:lnTo>
                      <a:lnTo>
                        <a:pt x="2" y="52"/>
                      </a:lnTo>
                      <a:lnTo>
                        <a:pt x="2" y="51"/>
                      </a:lnTo>
                      <a:lnTo>
                        <a:pt x="3"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8" name="Freeform 896"/>
                <p:cNvSpPr>
                  <a:spLocks/>
                </p:cNvSpPr>
                <p:nvPr/>
              </p:nvSpPr>
              <p:spPr bwMode="auto">
                <a:xfrm>
                  <a:off x="322" y="2196"/>
                  <a:ext cx="23" cy="45"/>
                </a:xfrm>
                <a:custGeom>
                  <a:avLst/>
                  <a:gdLst>
                    <a:gd name="T0" fmla="*/ 1 w 34"/>
                    <a:gd name="T1" fmla="*/ 0 h 64"/>
                    <a:gd name="T2" fmla="*/ 1 w 34"/>
                    <a:gd name="T3" fmla="*/ 1 h 64"/>
                    <a:gd name="T4" fmla="*/ 0 w 34"/>
                    <a:gd name="T5" fmla="*/ 3 h 64"/>
                    <a:gd name="T6" fmla="*/ 1 w 34"/>
                    <a:gd name="T7" fmla="*/ 4 h 64"/>
                    <a:gd name="T8" fmla="*/ 1 w 34"/>
                    <a:gd name="T9" fmla="*/ 6 h 64"/>
                    <a:gd name="T10" fmla="*/ 1 w 34"/>
                    <a:gd name="T11" fmla="*/ 7 h 64"/>
                    <a:gd name="T12" fmla="*/ 2 w 34"/>
                    <a:gd name="T13" fmla="*/ 9 h 64"/>
                    <a:gd name="T14" fmla="*/ 3 w 34"/>
                    <a:gd name="T15" fmla="*/ 11 h 64"/>
                    <a:gd name="T16" fmla="*/ 3 w 34"/>
                    <a:gd name="T17" fmla="*/ 13 h 64"/>
                    <a:gd name="T18" fmla="*/ 5 w 34"/>
                    <a:gd name="T19" fmla="*/ 15 h 64"/>
                    <a:gd name="T20" fmla="*/ 5 w 34"/>
                    <a:gd name="T21" fmla="*/ 17 h 64"/>
                    <a:gd name="T22" fmla="*/ 6 w 34"/>
                    <a:gd name="T23" fmla="*/ 19 h 64"/>
                    <a:gd name="T24" fmla="*/ 7 w 34"/>
                    <a:gd name="T25" fmla="*/ 20 h 64"/>
                    <a:gd name="T26" fmla="*/ 8 w 34"/>
                    <a:gd name="T27" fmla="*/ 22 h 64"/>
                    <a:gd name="T28" fmla="*/ 9 w 34"/>
                    <a:gd name="T29" fmla="*/ 23 h 64"/>
                    <a:gd name="T30" fmla="*/ 10 w 34"/>
                    <a:gd name="T31" fmla="*/ 23 h 64"/>
                    <a:gd name="T32" fmla="*/ 9 w 34"/>
                    <a:gd name="T33" fmla="*/ 21 h 64"/>
                    <a:gd name="T34" fmla="*/ 9 w 34"/>
                    <a:gd name="T35" fmla="*/ 20 h 64"/>
                    <a:gd name="T36" fmla="*/ 9 w 34"/>
                    <a:gd name="T37" fmla="*/ 20 h 64"/>
                    <a:gd name="T38" fmla="*/ 8 w 34"/>
                    <a:gd name="T39" fmla="*/ 19 h 64"/>
                    <a:gd name="T40" fmla="*/ 7 w 34"/>
                    <a:gd name="T41" fmla="*/ 17 h 64"/>
                    <a:gd name="T42" fmla="*/ 5 w 34"/>
                    <a:gd name="T43" fmla="*/ 16 h 64"/>
                    <a:gd name="T44" fmla="*/ 5 w 34"/>
                    <a:gd name="T45" fmla="*/ 13 h 64"/>
                    <a:gd name="T46" fmla="*/ 4 w 34"/>
                    <a:gd name="T47" fmla="*/ 12 h 64"/>
                    <a:gd name="T48" fmla="*/ 3 w 34"/>
                    <a:gd name="T49" fmla="*/ 9 h 64"/>
                    <a:gd name="T50" fmla="*/ 2 w 34"/>
                    <a:gd name="T51" fmla="*/ 8 h 64"/>
                    <a:gd name="T52" fmla="*/ 2 w 34"/>
                    <a:gd name="T53" fmla="*/ 6 h 64"/>
                    <a:gd name="T54" fmla="*/ 1 w 34"/>
                    <a:gd name="T55" fmla="*/ 4 h 64"/>
                    <a:gd name="T56" fmla="*/ 1 w 34"/>
                    <a:gd name="T57" fmla="*/ 3 h 64"/>
                    <a:gd name="T58" fmla="*/ 1 w 34"/>
                    <a:gd name="T59" fmla="*/ 2 h 64"/>
                    <a:gd name="T60" fmla="*/ 1 w 34"/>
                    <a:gd name="T61" fmla="*/ 1 h 64"/>
                    <a:gd name="T62" fmla="*/ 1 w 34"/>
                    <a:gd name="T63" fmla="*/ 1 h 64"/>
                    <a:gd name="T64" fmla="*/ 1 w 34"/>
                    <a:gd name="T65" fmla="*/ 1 h 64"/>
                    <a:gd name="T66" fmla="*/ 2 w 34"/>
                    <a:gd name="T67" fmla="*/ 1 h 64"/>
                    <a:gd name="T68" fmla="*/ 2 w 34"/>
                    <a:gd name="T69" fmla="*/ 1 h 64"/>
                    <a:gd name="T70" fmla="*/ 2 w 34"/>
                    <a:gd name="T71" fmla="*/ 1 h 64"/>
                    <a:gd name="T72" fmla="*/ 2 w 34"/>
                    <a:gd name="T73" fmla="*/ 1 h 64"/>
                    <a:gd name="T74" fmla="*/ 2 w 34"/>
                    <a:gd name="T75" fmla="*/ 1 h 64"/>
                    <a:gd name="T76" fmla="*/ 2 w 34"/>
                    <a:gd name="T77" fmla="*/ 0 h 64"/>
                    <a:gd name="T78" fmla="*/ 1 w 34"/>
                    <a:gd name="T79" fmla="*/ 0 h 64"/>
                    <a:gd name="T80" fmla="*/ 1 w 34"/>
                    <a:gd name="T81" fmla="*/ 0 h 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 h="64">
                      <a:moveTo>
                        <a:pt x="5" y="0"/>
                      </a:moveTo>
                      <a:lnTo>
                        <a:pt x="3" y="0"/>
                      </a:lnTo>
                      <a:lnTo>
                        <a:pt x="2" y="1"/>
                      </a:lnTo>
                      <a:lnTo>
                        <a:pt x="1" y="2"/>
                      </a:lnTo>
                      <a:lnTo>
                        <a:pt x="0" y="5"/>
                      </a:lnTo>
                      <a:lnTo>
                        <a:pt x="0" y="7"/>
                      </a:lnTo>
                      <a:lnTo>
                        <a:pt x="0" y="9"/>
                      </a:lnTo>
                      <a:lnTo>
                        <a:pt x="1" y="10"/>
                      </a:lnTo>
                      <a:lnTo>
                        <a:pt x="1" y="13"/>
                      </a:lnTo>
                      <a:lnTo>
                        <a:pt x="2" y="15"/>
                      </a:lnTo>
                      <a:lnTo>
                        <a:pt x="3" y="19"/>
                      </a:lnTo>
                      <a:lnTo>
                        <a:pt x="4" y="20"/>
                      </a:lnTo>
                      <a:lnTo>
                        <a:pt x="5" y="24"/>
                      </a:lnTo>
                      <a:lnTo>
                        <a:pt x="6" y="27"/>
                      </a:lnTo>
                      <a:lnTo>
                        <a:pt x="7" y="30"/>
                      </a:lnTo>
                      <a:lnTo>
                        <a:pt x="9" y="32"/>
                      </a:lnTo>
                      <a:lnTo>
                        <a:pt x="10" y="36"/>
                      </a:lnTo>
                      <a:lnTo>
                        <a:pt x="12" y="39"/>
                      </a:lnTo>
                      <a:lnTo>
                        <a:pt x="13" y="42"/>
                      </a:lnTo>
                      <a:lnTo>
                        <a:pt x="15" y="44"/>
                      </a:lnTo>
                      <a:lnTo>
                        <a:pt x="17" y="47"/>
                      </a:lnTo>
                      <a:lnTo>
                        <a:pt x="18" y="49"/>
                      </a:lnTo>
                      <a:lnTo>
                        <a:pt x="20" y="52"/>
                      </a:lnTo>
                      <a:lnTo>
                        <a:pt x="21" y="54"/>
                      </a:lnTo>
                      <a:lnTo>
                        <a:pt x="23" y="57"/>
                      </a:lnTo>
                      <a:lnTo>
                        <a:pt x="24" y="59"/>
                      </a:lnTo>
                      <a:lnTo>
                        <a:pt x="26" y="60"/>
                      </a:lnTo>
                      <a:lnTo>
                        <a:pt x="27" y="62"/>
                      </a:lnTo>
                      <a:lnTo>
                        <a:pt x="28" y="63"/>
                      </a:lnTo>
                      <a:lnTo>
                        <a:pt x="29" y="64"/>
                      </a:lnTo>
                      <a:lnTo>
                        <a:pt x="31" y="64"/>
                      </a:lnTo>
                      <a:lnTo>
                        <a:pt x="32" y="64"/>
                      </a:lnTo>
                      <a:lnTo>
                        <a:pt x="34" y="63"/>
                      </a:lnTo>
                      <a:lnTo>
                        <a:pt x="31" y="60"/>
                      </a:lnTo>
                      <a:lnTo>
                        <a:pt x="31" y="59"/>
                      </a:lnTo>
                      <a:lnTo>
                        <a:pt x="30" y="59"/>
                      </a:lnTo>
                      <a:lnTo>
                        <a:pt x="29" y="58"/>
                      </a:lnTo>
                      <a:lnTo>
                        <a:pt x="28" y="57"/>
                      </a:lnTo>
                      <a:lnTo>
                        <a:pt x="27" y="56"/>
                      </a:lnTo>
                      <a:lnTo>
                        <a:pt x="25" y="54"/>
                      </a:lnTo>
                      <a:lnTo>
                        <a:pt x="23" y="52"/>
                      </a:lnTo>
                      <a:lnTo>
                        <a:pt x="22" y="49"/>
                      </a:lnTo>
                      <a:lnTo>
                        <a:pt x="20" y="47"/>
                      </a:lnTo>
                      <a:lnTo>
                        <a:pt x="18" y="45"/>
                      </a:lnTo>
                      <a:lnTo>
                        <a:pt x="18" y="42"/>
                      </a:lnTo>
                      <a:lnTo>
                        <a:pt x="16" y="39"/>
                      </a:lnTo>
                      <a:lnTo>
                        <a:pt x="14" y="36"/>
                      </a:lnTo>
                      <a:lnTo>
                        <a:pt x="13" y="34"/>
                      </a:lnTo>
                      <a:lnTo>
                        <a:pt x="11" y="31"/>
                      </a:lnTo>
                      <a:lnTo>
                        <a:pt x="10" y="27"/>
                      </a:lnTo>
                      <a:lnTo>
                        <a:pt x="9" y="25"/>
                      </a:lnTo>
                      <a:lnTo>
                        <a:pt x="8" y="22"/>
                      </a:lnTo>
                      <a:lnTo>
                        <a:pt x="7" y="19"/>
                      </a:lnTo>
                      <a:lnTo>
                        <a:pt x="6" y="17"/>
                      </a:lnTo>
                      <a:lnTo>
                        <a:pt x="5" y="14"/>
                      </a:lnTo>
                      <a:lnTo>
                        <a:pt x="4" y="12"/>
                      </a:lnTo>
                      <a:lnTo>
                        <a:pt x="4" y="10"/>
                      </a:lnTo>
                      <a:lnTo>
                        <a:pt x="3" y="8"/>
                      </a:lnTo>
                      <a:lnTo>
                        <a:pt x="3" y="7"/>
                      </a:lnTo>
                      <a:lnTo>
                        <a:pt x="3" y="5"/>
                      </a:lnTo>
                      <a:lnTo>
                        <a:pt x="4" y="4"/>
                      </a:lnTo>
                      <a:lnTo>
                        <a:pt x="5" y="4"/>
                      </a:lnTo>
                      <a:lnTo>
                        <a:pt x="6" y="4"/>
                      </a:lnTo>
                      <a:lnTo>
                        <a:pt x="6" y="3"/>
                      </a:lnTo>
                      <a:lnTo>
                        <a:pt x="6" y="2"/>
                      </a:lnTo>
                      <a:lnTo>
                        <a:pt x="6" y="1"/>
                      </a:lnTo>
                      <a:lnTo>
                        <a:pt x="6"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9" name="Freeform 897"/>
                <p:cNvSpPr>
                  <a:spLocks/>
                </p:cNvSpPr>
                <p:nvPr/>
              </p:nvSpPr>
              <p:spPr bwMode="auto">
                <a:xfrm>
                  <a:off x="326" y="2196"/>
                  <a:ext cx="27" cy="3"/>
                </a:xfrm>
                <a:custGeom>
                  <a:avLst/>
                  <a:gdLst>
                    <a:gd name="T0" fmla="*/ 12 w 39"/>
                    <a:gd name="T1" fmla="*/ 2 h 4"/>
                    <a:gd name="T2" fmla="*/ 12 w 39"/>
                    <a:gd name="T3" fmla="*/ 0 h 4"/>
                    <a:gd name="T4" fmla="*/ 0 w 39"/>
                    <a:gd name="T5" fmla="*/ 0 h 4"/>
                    <a:gd name="T6" fmla="*/ 0 w 39"/>
                    <a:gd name="T7" fmla="*/ 2 h 4"/>
                    <a:gd name="T8" fmla="*/ 12 w 39"/>
                    <a:gd name="T9" fmla="*/ 2 h 4"/>
                    <a:gd name="T10" fmla="*/ 13 w 39"/>
                    <a:gd name="T11" fmla="*/ 1 h 4"/>
                    <a:gd name="T12" fmla="*/ 12 w 39"/>
                    <a:gd name="T13" fmla="*/ 2 h 4"/>
                    <a:gd name="T14" fmla="*/ 12 w 39"/>
                    <a:gd name="T15" fmla="*/ 2 h 4"/>
                    <a:gd name="T16" fmla="*/ 12 w 39"/>
                    <a:gd name="T17" fmla="*/ 2 h 4"/>
                    <a:gd name="T18" fmla="*/ 12 w 39"/>
                    <a:gd name="T19" fmla="*/ 2 h 4"/>
                    <a:gd name="T20" fmla="*/ 13 w 39"/>
                    <a:gd name="T21" fmla="*/ 2 h 4"/>
                    <a:gd name="T22" fmla="*/ 13 w 39"/>
                    <a:gd name="T23" fmla="*/ 2 h 4"/>
                    <a:gd name="T24" fmla="*/ 13 w 39"/>
                    <a:gd name="T25" fmla="*/ 2 h 4"/>
                    <a:gd name="T26" fmla="*/ 13 w 39"/>
                    <a:gd name="T27" fmla="*/ 2 h 4"/>
                    <a:gd name="T28" fmla="*/ 13 w 39"/>
                    <a:gd name="T29" fmla="*/ 2 h 4"/>
                    <a:gd name="T30" fmla="*/ 13 w 39"/>
                    <a:gd name="T31" fmla="*/ 2 h 4"/>
                    <a:gd name="T32" fmla="*/ 13 w 39"/>
                    <a:gd name="T33" fmla="*/ 2 h 4"/>
                    <a:gd name="T34" fmla="*/ 13 w 39"/>
                    <a:gd name="T35" fmla="*/ 1 h 4"/>
                    <a:gd name="T36" fmla="*/ 13 w 39"/>
                    <a:gd name="T37" fmla="*/ 1 h 4"/>
                    <a:gd name="T38" fmla="*/ 13 w 39"/>
                    <a:gd name="T39" fmla="*/ 1 h 4"/>
                    <a:gd name="T40" fmla="*/ 13 w 39"/>
                    <a:gd name="T41" fmla="*/ 1 h 4"/>
                    <a:gd name="T42" fmla="*/ 13 w 39"/>
                    <a:gd name="T43" fmla="*/ 0 h 4"/>
                    <a:gd name="T44" fmla="*/ 12 w 39"/>
                    <a:gd name="T45" fmla="*/ 0 h 4"/>
                    <a:gd name="T46" fmla="*/ 12 w 39"/>
                    <a:gd name="T47" fmla="*/ 0 h 4"/>
                    <a:gd name="T48" fmla="*/ 12 w 39"/>
                    <a:gd name="T49" fmla="*/ 0 h 4"/>
                    <a:gd name="T50" fmla="*/ 12 w 39"/>
                    <a:gd name="T51" fmla="*/ 0 h 4"/>
                    <a:gd name="T52" fmla="*/ 12 w 39"/>
                    <a:gd name="T53" fmla="*/ 2 h 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
                      <a:moveTo>
                        <a:pt x="37" y="3"/>
                      </a:moveTo>
                      <a:lnTo>
                        <a:pt x="37" y="0"/>
                      </a:lnTo>
                      <a:lnTo>
                        <a:pt x="0" y="0"/>
                      </a:lnTo>
                      <a:lnTo>
                        <a:pt x="0" y="4"/>
                      </a:lnTo>
                      <a:lnTo>
                        <a:pt x="37" y="4"/>
                      </a:lnTo>
                      <a:lnTo>
                        <a:pt x="39" y="1"/>
                      </a:lnTo>
                      <a:lnTo>
                        <a:pt x="37" y="4"/>
                      </a:lnTo>
                      <a:lnTo>
                        <a:pt x="38" y="4"/>
                      </a:lnTo>
                      <a:lnTo>
                        <a:pt x="39" y="4"/>
                      </a:lnTo>
                      <a:lnTo>
                        <a:pt x="39" y="3"/>
                      </a:lnTo>
                      <a:lnTo>
                        <a:pt x="39" y="2"/>
                      </a:lnTo>
                      <a:lnTo>
                        <a:pt x="39" y="1"/>
                      </a:lnTo>
                      <a:lnTo>
                        <a:pt x="39" y="0"/>
                      </a:lnTo>
                      <a:lnTo>
                        <a:pt x="38" y="0"/>
                      </a:lnTo>
                      <a:lnTo>
                        <a:pt x="37" y="0"/>
                      </a:lnTo>
                      <a:lnTo>
                        <a:pt x="3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0" name="Freeform 898"/>
                <p:cNvSpPr>
                  <a:spLocks/>
                </p:cNvSpPr>
                <p:nvPr/>
              </p:nvSpPr>
              <p:spPr bwMode="auto">
                <a:xfrm>
                  <a:off x="317" y="2145"/>
                  <a:ext cx="34" cy="53"/>
                </a:xfrm>
                <a:custGeom>
                  <a:avLst/>
                  <a:gdLst>
                    <a:gd name="T0" fmla="*/ 1 w 49"/>
                    <a:gd name="T1" fmla="*/ 1 h 75"/>
                    <a:gd name="T2" fmla="*/ 4 w 49"/>
                    <a:gd name="T3" fmla="*/ 3 h 75"/>
                    <a:gd name="T4" fmla="*/ 7 w 49"/>
                    <a:gd name="T5" fmla="*/ 4 h 75"/>
                    <a:gd name="T6" fmla="*/ 9 w 49"/>
                    <a:gd name="T7" fmla="*/ 4 h 75"/>
                    <a:gd name="T8" fmla="*/ 10 w 49"/>
                    <a:gd name="T9" fmla="*/ 6 h 75"/>
                    <a:gd name="T10" fmla="*/ 10 w 49"/>
                    <a:gd name="T11" fmla="*/ 6 h 75"/>
                    <a:gd name="T12" fmla="*/ 10 w 49"/>
                    <a:gd name="T13" fmla="*/ 6 h 75"/>
                    <a:gd name="T14" fmla="*/ 10 w 49"/>
                    <a:gd name="T15" fmla="*/ 6 h 75"/>
                    <a:gd name="T16" fmla="*/ 10 w 49"/>
                    <a:gd name="T17" fmla="*/ 6 h 75"/>
                    <a:gd name="T18" fmla="*/ 9 w 49"/>
                    <a:gd name="T19" fmla="*/ 7 h 75"/>
                    <a:gd name="T20" fmla="*/ 9 w 49"/>
                    <a:gd name="T21" fmla="*/ 8 h 75"/>
                    <a:gd name="T22" fmla="*/ 8 w 49"/>
                    <a:gd name="T23" fmla="*/ 10 h 75"/>
                    <a:gd name="T24" fmla="*/ 8 w 49"/>
                    <a:gd name="T25" fmla="*/ 13 h 75"/>
                    <a:gd name="T26" fmla="*/ 9 w 49"/>
                    <a:gd name="T27" fmla="*/ 15 h 75"/>
                    <a:gd name="T28" fmla="*/ 10 w 49"/>
                    <a:gd name="T29" fmla="*/ 18 h 75"/>
                    <a:gd name="T30" fmla="*/ 12 w 49"/>
                    <a:gd name="T31" fmla="*/ 22 h 75"/>
                    <a:gd name="T32" fmla="*/ 16 w 49"/>
                    <a:gd name="T33" fmla="*/ 26 h 75"/>
                    <a:gd name="T34" fmla="*/ 15 w 49"/>
                    <a:gd name="T35" fmla="*/ 23 h 75"/>
                    <a:gd name="T36" fmla="*/ 12 w 49"/>
                    <a:gd name="T37" fmla="*/ 19 h 75"/>
                    <a:gd name="T38" fmla="*/ 11 w 49"/>
                    <a:gd name="T39" fmla="*/ 16 h 75"/>
                    <a:gd name="T40" fmla="*/ 10 w 49"/>
                    <a:gd name="T41" fmla="*/ 13 h 75"/>
                    <a:gd name="T42" fmla="*/ 10 w 49"/>
                    <a:gd name="T43" fmla="*/ 11 h 75"/>
                    <a:gd name="T44" fmla="*/ 10 w 49"/>
                    <a:gd name="T45" fmla="*/ 9 h 75"/>
                    <a:gd name="T46" fmla="*/ 10 w 49"/>
                    <a:gd name="T47" fmla="*/ 8 h 75"/>
                    <a:gd name="T48" fmla="*/ 10 w 49"/>
                    <a:gd name="T49" fmla="*/ 8 h 75"/>
                    <a:gd name="T50" fmla="*/ 11 w 49"/>
                    <a:gd name="T51" fmla="*/ 6 h 75"/>
                    <a:gd name="T52" fmla="*/ 12 w 49"/>
                    <a:gd name="T53" fmla="*/ 6 h 75"/>
                    <a:gd name="T54" fmla="*/ 12 w 49"/>
                    <a:gd name="T55" fmla="*/ 6 h 75"/>
                    <a:gd name="T56" fmla="*/ 12 w 49"/>
                    <a:gd name="T57" fmla="*/ 4 h 75"/>
                    <a:gd name="T58" fmla="*/ 10 w 49"/>
                    <a:gd name="T59" fmla="*/ 4 h 75"/>
                    <a:gd name="T60" fmla="*/ 8 w 49"/>
                    <a:gd name="T61" fmla="*/ 3 h 75"/>
                    <a:gd name="T62" fmla="*/ 6 w 49"/>
                    <a:gd name="T63" fmla="*/ 2 h 75"/>
                    <a:gd name="T64" fmla="*/ 3 w 49"/>
                    <a:gd name="T65" fmla="*/ 1 h 75"/>
                    <a:gd name="T66" fmla="*/ 1 w 49"/>
                    <a:gd name="T67" fmla="*/ 1 h 75"/>
                    <a:gd name="T68" fmla="*/ 1 w 49"/>
                    <a:gd name="T69" fmla="*/ 1 h 75"/>
                    <a:gd name="T70" fmla="*/ 1 w 49"/>
                    <a:gd name="T71" fmla="*/ 0 h 75"/>
                    <a:gd name="T72" fmla="*/ 1 w 49"/>
                    <a:gd name="T73" fmla="*/ 1 h 75"/>
                    <a:gd name="T74" fmla="*/ 0 w 49"/>
                    <a:gd name="T75" fmla="*/ 1 h 75"/>
                    <a:gd name="T76" fmla="*/ 0 w 49"/>
                    <a:gd name="T77" fmla="*/ 1 h 75"/>
                    <a:gd name="T78" fmla="*/ 0 w 49"/>
                    <a:gd name="T79" fmla="*/ 1 h 75"/>
                    <a:gd name="T80" fmla="*/ 0 w 49"/>
                    <a:gd name="T81" fmla="*/ 1 h 75"/>
                    <a:gd name="T82" fmla="*/ 1 w 49"/>
                    <a:gd name="T83" fmla="*/ 1 h 75"/>
                    <a:gd name="T84" fmla="*/ 0 w 49"/>
                    <a:gd name="T85" fmla="*/ 1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9" h="75">
                      <a:moveTo>
                        <a:pt x="0" y="3"/>
                      </a:moveTo>
                      <a:lnTo>
                        <a:pt x="1" y="4"/>
                      </a:lnTo>
                      <a:lnTo>
                        <a:pt x="7" y="6"/>
                      </a:lnTo>
                      <a:lnTo>
                        <a:pt x="13" y="8"/>
                      </a:lnTo>
                      <a:lnTo>
                        <a:pt x="17" y="9"/>
                      </a:lnTo>
                      <a:lnTo>
                        <a:pt x="22" y="11"/>
                      </a:lnTo>
                      <a:lnTo>
                        <a:pt x="25" y="12"/>
                      </a:lnTo>
                      <a:lnTo>
                        <a:pt x="28" y="13"/>
                      </a:lnTo>
                      <a:lnTo>
                        <a:pt x="30" y="14"/>
                      </a:lnTo>
                      <a:lnTo>
                        <a:pt x="31" y="15"/>
                      </a:lnTo>
                      <a:lnTo>
                        <a:pt x="32" y="15"/>
                      </a:lnTo>
                      <a:lnTo>
                        <a:pt x="31" y="16"/>
                      </a:lnTo>
                      <a:lnTo>
                        <a:pt x="30" y="17"/>
                      </a:lnTo>
                      <a:lnTo>
                        <a:pt x="29" y="18"/>
                      </a:lnTo>
                      <a:lnTo>
                        <a:pt x="28" y="20"/>
                      </a:lnTo>
                      <a:lnTo>
                        <a:pt x="28" y="21"/>
                      </a:lnTo>
                      <a:lnTo>
                        <a:pt x="27" y="24"/>
                      </a:lnTo>
                      <a:lnTo>
                        <a:pt x="26" y="26"/>
                      </a:lnTo>
                      <a:lnTo>
                        <a:pt x="26" y="29"/>
                      </a:lnTo>
                      <a:lnTo>
                        <a:pt x="26" y="32"/>
                      </a:lnTo>
                      <a:lnTo>
                        <a:pt x="26" y="35"/>
                      </a:lnTo>
                      <a:lnTo>
                        <a:pt x="27" y="38"/>
                      </a:lnTo>
                      <a:lnTo>
                        <a:pt x="28" y="42"/>
                      </a:lnTo>
                      <a:lnTo>
                        <a:pt x="30" y="47"/>
                      </a:lnTo>
                      <a:lnTo>
                        <a:pt x="32" y="52"/>
                      </a:lnTo>
                      <a:lnTo>
                        <a:pt x="35" y="56"/>
                      </a:lnTo>
                      <a:lnTo>
                        <a:pt x="38" y="62"/>
                      </a:lnTo>
                      <a:lnTo>
                        <a:pt x="42" y="68"/>
                      </a:lnTo>
                      <a:lnTo>
                        <a:pt x="47" y="75"/>
                      </a:lnTo>
                      <a:lnTo>
                        <a:pt x="49" y="72"/>
                      </a:lnTo>
                      <a:lnTo>
                        <a:pt x="44" y="66"/>
                      </a:lnTo>
                      <a:lnTo>
                        <a:pt x="41" y="60"/>
                      </a:lnTo>
                      <a:lnTo>
                        <a:pt x="37" y="54"/>
                      </a:lnTo>
                      <a:lnTo>
                        <a:pt x="35" y="49"/>
                      </a:lnTo>
                      <a:lnTo>
                        <a:pt x="33" y="45"/>
                      </a:lnTo>
                      <a:lnTo>
                        <a:pt x="31" y="41"/>
                      </a:lnTo>
                      <a:lnTo>
                        <a:pt x="30" y="37"/>
                      </a:lnTo>
                      <a:lnTo>
                        <a:pt x="29" y="34"/>
                      </a:lnTo>
                      <a:lnTo>
                        <a:pt x="29" y="32"/>
                      </a:lnTo>
                      <a:lnTo>
                        <a:pt x="29" y="29"/>
                      </a:lnTo>
                      <a:lnTo>
                        <a:pt x="29" y="27"/>
                      </a:lnTo>
                      <a:lnTo>
                        <a:pt x="30" y="25"/>
                      </a:lnTo>
                      <a:lnTo>
                        <a:pt x="30" y="24"/>
                      </a:lnTo>
                      <a:lnTo>
                        <a:pt x="31" y="23"/>
                      </a:lnTo>
                      <a:lnTo>
                        <a:pt x="32" y="21"/>
                      </a:lnTo>
                      <a:lnTo>
                        <a:pt x="33" y="20"/>
                      </a:lnTo>
                      <a:lnTo>
                        <a:pt x="33" y="19"/>
                      </a:lnTo>
                      <a:lnTo>
                        <a:pt x="34" y="18"/>
                      </a:lnTo>
                      <a:lnTo>
                        <a:pt x="35" y="17"/>
                      </a:lnTo>
                      <a:lnTo>
                        <a:pt x="35" y="16"/>
                      </a:lnTo>
                      <a:lnTo>
                        <a:pt x="35" y="15"/>
                      </a:lnTo>
                      <a:lnTo>
                        <a:pt x="35" y="13"/>
                      </a:lnTo>
                      <a:lnTo>
                        <a:pt x="34" y="11"/>
                      </a:lnTo>
                      <a:lnTo>
                        <a:pt x="33" y="11"/>
                      </a:lnTo>
                      <a:lnTo>
                        <a:pt x="31" y="10"/>
                      </a:lnTo>
                      <a:lnTo>
                        <a:pt x="29" y="9"/>
                      </a:lnTo>
                      <a:lnTo>
                        <a:pt x="26" y="8"/>
                      </a:lnTo>
                      <a:lnTo>
                        <a:pt x="23" y="7"/>
                      </a:lnTo>
                      <a:lnTo>
                        <a:pt x="19" y="6"/>
                      </a:lnTo>
                      <a:lnTo>
                        <a:pt x="14" y="4"/>
                      </a:lnTo>
                      <a:lnTo>
                        <a:pt x="9" y="3"/>
                      </a:lnTo>
                      <a:lnTo>
                        <a:pt x="2" y="1"/>
                      </a:lnTo>
                      <a:lnTo>
                        <a:pt x="3" y="1"/>
                      </a:lnTo>
                      <a:lnTo>
                        <a:pt x="2" y="1"/>
                      </a:lnTo>
                      <a:lnTo>
                        <a:pt x="2" y="0"/>
                      </a:lnTo>
                      <a:lnTo>
                        <a:pt x="1" y="1"/>
                      </a:lnTo>
                      <a:lnTo>
                        <a:pt x="0" y="1"/>
                      </a:lnTo>
                      <a:lnTo>
                        <a:pt x="0" y="2"/>
                      </a:lnTo>
                      <a:lnTo>
                        <a:pt x="0" y="3"/>
                      </a:lnTo>
                      <a:lnTo>
                        <a:pt x="1" y="4"/>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1" name="Freeform 899"/>
                <p:cNvSpPr>
                  <a:spLocks/>
                </p:cNvSpPr>
                <p:nvPr/>
              </p:nvSpPr>
              <p:spPr bwMode="auto">
                <a:xfrm>
                  <a:off x="304" y="2096"/>
                  <a:ext cx="16" cy="51"/>
                </a:xfrm>
                <a:custGeom>
                  <a:avLst/>
                  <a:gdLst>
                    <a:gd name="T0" fmla="*/ 1 w 22"/>
                    <a:gd name="T1" fmla="*/ 2 h 72"/>
                    <a:gd name="T2" fmla="*/ 1 w 22"/>
                    <a:gd name="T3" fmla="*/ 4 h 72"/>
                    <a:gd name="T4" fmla="*/ 1 w 22"/>
                    <a:gd name="T5" fmla="*/ 6 h 72"/>
                    <a:gd name="T6" fmla="*/ 2 w 22"/>
                    <a:gd name="T7" fmla="*/ 7 h 72"/>
                    <a:gd name="T8" fmla="*/ 2 w 22"/>
                    <a:gd name="T9" fmla="*/ 9 h 72"/>
                    <a:gd name="T10" fmla="*/ 2 w 22"/>
                    <a:gd name="T11" fmla="*/ 10 h 72"/>
                    <a:gd name="T12" fmla="*/ 3 w 22"/>
                    <a:gd name="T13" fmla="*/ 11 h 72"/>
                    <a:gd name="T14" fmla="*/ 3 w 22"/>
                    <a:gd name="T15" fmla="*/ 13 h 72"/>
                    <a:gd name="T16" fmla="*/ 3 w 22"/>
                    <a:gd name="T17" fmla="*/ 13 h 72"/>
                    <a:gd name="T18" fmla="*/ 4 w 22"/>
                    <a:gd name="T19" fmla="*/ 15 h 72"/>
                    <a:gd name="T20" fmla="*/ 4 w 22"/>
                    <a:gd name="T21" fmla="*/ 16 h 72"/>
                    <a:gd name="T22" fmla="*/ 4 w 22"/>
                    <a:gd name="T23" fmla="*/ 18 h 72"/>
                    <a:gd name="T24" fmla="*/ 5 w 22"/>
                    <a:gd name="T25" fmla="*/ 20 h 72"/>
                    <a:gd name="T26" fmla="*/ 5 w 22"/>
                    <a:gd name="T27" fmla="*/ 21 h 72"/>
                    <a:gd name="T28" fmla="*/ 7 w 22"/>
                    <a:gd name="T29" fmla="*/ 23 h 72"/>
                    <a:gd name="T30" fmla="*/ 7 w 22"/>
                    <a:gd name="T31" fmla="*/ 25 h 72"/>
                    <a:gd name="T32" fmla="*/ 9 w 22"/>
                    <a:gd name="T33" fmla="*/ 25 h 72"/>
                    <a:gd name="T34" fmla="*/ 8 w 22"/>
                    <a:gd name="T35" fmla="*/ 23 h 72"/>
                    <a:gd name="T36" fmla="*/ 7 w 22"/>
                    <a:gd name="T37" fmla="*/ 21 h 72"/>
                    <a:gd name="T38" fmla="*/ 7 w 22"/>
                    <a:gd name="T39" fmla="*/ 20 h 72"/>
                    <a:gd name="T40" fmla="*/ 5 w 22"/>
                    <a:gd name="T41" fmla="*/ 18 h 72"/>
                    <a:gd name="T42" fmla="*/ 5 w 22"/>
                    <a:gd name="T43" fmla="*/ 16 h 72"/>
                    <a:gd name="T44" fmla="*/ 5 w 22"/>
                    <a:gd name="T45" fmla="*/ 15 h 72"/>
                    <a:gd name="T46" fmla="*/ 4 w 22"/>
                    <a:gd name="T47" fmla="*/ 14 h 72"/>
                    <a:gd name="T48" fmla="*/ 4 w 22"/>
                    <a:gd name="T49" fmla="*/ 13 h 72"/>
                    <a:gd name="T50" fmla="*/ 4 w 22"/>
                    <a:gd name="T51" fmla="*/ 11 h 72"/>
                    <a:gd name="T52" fmla="*/ 4 w 22"/>
                    <a:gd name="T53" fmla="*/ 11 h 72"/>
                    <a:gd name="T54" fmla="*/ 4 w 22"/>
                    <a:gd name="T55" fmla="*/ 9 h 72"/>
                    <a:gd name="T56" fmla="*/ 3 w 22"/>
                    <a:gd name="T57" fmla="*/ 8 h 72"/>
                    <a:gd name="T58" fmla="*/ 3 w 22"/>
                    <a:gd name="T59" fmla="*/ 6 h 72"/>
                    <a:gd name="T60" fmla="*/ 2 w 22"/>
                    <a:gd name="T61" fmla="*/ 4 h 72"/>
                    <a:gd name="T62" fmla="*/ 2 w 22"/>
                    <a:gd name="T63" fmla="*/ 2 h 72"/>
                    <a:gd name="T64" fmla="*/ 1 w 22"/>
                    <a:gd name="T65" fmla="*/ 1 h 72"/>
                    <a:gd name="T66" fmla="*/ 1 w 22"/>
                    <a:gd name="T67" fmla="*/ 0 h 72"/>
                    <a:gd name="T68" fmla="*/ 1 w 22"/>
                    <a:gd name="T69" fmla="*/ 0 h 72"/>
                    <a:gd name="T70" fmla="*/ 1 w 22"/>
                    <a:gd name="T71" fmla="*/ 0 h 72"/>
                    <a:gd name="T72" fmla="*/ 1 w 22"/>
                    <a:gd name="T73" fmla="*/ 0 h 72"/>
                    <a:gd name="T74" fmla="*/ 1 w 22"/>
                    <a:gd name="T75" fmla="*/ 0 h 72"/>
                    <a:gd name="T76" fmla="*/ 0 w 22"/>
                    <a:gd name="T77" fmla="*/ 1 h 72"/>
                    <a:gd name="T78" fmla="*/ 0 w 22"/>
                    <a:gd name="T79" fmla="*/ 1 h 72"/>
                    <a:gd name="T80" fmla="*/ 0 w 22"/>
                    <a:gd name="T81" fmla="*/ 1 h 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 h="72">
                      <a:moveTo>
                        <a:pt x="0" y="2"/>
                      </a:moveTo>
                      <a:lnTo>
                        <a:pt x="1" y="5"/>
                      </a:lnTo>
                      <a:lnTo>
                        <a:pt x="2" y="8"/>
                      </a:lnTo>
                      <a:lnTo>
                        <a:pt x="2" y="11"/>
                      </a:lnTo>
                      <a:lnTo>
                        <a:pt x="3" y="13"/>
                      </a:lnTo>
                      <a:lnTo>
                        <a:pt x="4" y="16"/>
                      </a:lnTo>
                      <a:lnTo>
                        <a:pt x="5" y="18"/>
                      </a:lnTo>
                      <a:lnTo>
                        <a:pt x="5" y="20"/>
                      </a:lnTo>
                      <a:lnTo>
                        <a:pt x="5" y="22"/>
                      </a:lnTo>
                      <a:lnTo>
                        <a:pt x="6" y="24"/>
                      </a:lnTo>
                      <a:lnTo>
                        <a:pt x="6" y="26"/>
                      </a:lnTo>
                      <a:lnTo>
                        <a:pt x="6" y="28"/>
                      </a:lnTo>
                      <a:lnTo>
                        <a:pt x="7" y="29"/>
                      </a:lnTo>
                      <a:lnTo>
                        <a:pt x="7" y="31"/>
                      </a:lnTo>
                      <a:lnTo>
                        <a:pt x="7" y="33"/>
                      </a:lnTo>
                      <a:lnTo>
                        <a:pt x="7" y="35"/>
                      </a:lnTo>
                      <a:lnTo>
                        <a:pt x="8" y="37"/>
                      </a:lnTo>
                      <a:lnTo>
                        <a:pt x="8" y="38"/>
                      </a:lnTo>
                      <a:lnTo>
                        <a:pt x="8" y="41"/>
                      </a:lnTo>
                      <a:lnTo>
                        <a:pt x="9" y="42"/>
                      </a:lnTo>
                      <a:lnTo>
                        <a:pt x="9" y="44"/>
                      </a:lnTo>
                      <a:lnTo>
                        <a:pt x="10" y="46"/>
                      </a:lnTo>
                      <a:lnTo>
                        <a:pt x="10" y="48"/>
                      </a:lnTo>
                      <a:lnTo>
                        <a:pt x="11" y="50"/>
                      </a:lnTo>
                      <a:lnTo>
                        <a:pt x="11" y="52"/>
                      </a:lnTo>
                      <a:lnTo>
                        <a:pt x="12" y="55"/>
                      </a:lnTo>
                      <a:lnTo>
                        <a:pt x="13" y="57"/>
                      </a:lnTo>
                      <a:lnTo>
                        <a:pt x="13" y="59"/>
                      </a:lnTo>
                      <a:lnTo>
                        <a:pt x="15" y="61"/>
                      </a:lnTo>
                      <a:lnTo>
                        <a:pt x="16" y="64"/>
                      </a:lnTo>
                      <a:lnTo>
                        <a:pt x="17" y="66"/>
                      </a:lnTo>
                      <a:lnTo>
                        <a:pt x="18" y="69"/>
                      </a:lnTo>
                      <a:lnTo>
                        <a:pt x="20" y="72"/>
                      </a:lnTo>
                      <a:lnTo>
                        <a:pt x="22" y="70"/>
                      </a:lnTo>
                      <a:lnTo>
                        <a:pt x="21" y="67"/>
                      </a:lnTo>
                      <a:lnTo>
                        <a:pt x="20" y="64"/>
                      </a:lnTo>
                      <a:lnTo>
                        <a:pt x="19" y="62"/>
                      </a:lnTo>
                      <a:lnTo>
                        <a:pt x="17" y="59"/>
                      </a:lnTo>
                      <a:lnTo>
                        <a:pt x="16" y="57"/>
                      </a:lnTo>
                      <a:lnTo>
                        <a:pt x="16" y="55"/>
                      </a:lnTo>
                      <a:lnTo>
                        <a:pt x="15" y="53"/>
                      </a:lnTo>
                      <a:lnTo>
                        <a:pt x="14" y="51"/>
                      </a:lnTo>
                      <a:lnTo>
                        <a:pt x="13" y="49"/>
                      </a:lnTo>
                      <a:lnTo>
                        <a:pt x="13" y="47"/>
                      </a:lnTo>
                      <a:lnTo>
                        <a:pt x="13" y="45"/>
                      </a:lnTo>
                      <a:lnTo>
                        <a:pt x="12" y="43"/>
                      </a:lnTo>
                      <a:lnTo>
                        <a:pt x="11" y="41"/>
                      </a:lnTo>
                      <a:lnTo>
                        <a:pt x="11" y="40"/>
                      </a:lnTo>
                      <a:lnTo>
                        <a:pt x="11" y="38"/>
                      </a:lnTo>
                      <a:lnTo>
                        <a:pt x="11" y="36"/>
                      </a:lnTo>
                      <a:lnTo>
                        <a:pt x="10" y="35"/>
                      </a:lnTo>
                      <a:lnTo>
                        <a:pt x="10" y="32"/>
                      </a:lnTo>
                      <a:lnTo>
                        <a:pt x="10" y="31"/>
                      </a:lnTo>
                      <a:lnTo>
                        <a:pt x="10" y="29"/>
                      </a:lnTo>
                      <a:lnTo>
                        <a:pt x="10" y="27"/>
                      </a:lnTo>
                      <a:lnTo>
                        <a:pt x="9" y="25"/>
                      </a:lnTo>
                      <a:lnTo>
                        <a:pt x="9" y="23"/>
                      </a:lnTo>
                      <a:lnTo>
                        <a:pt x="8" y="21"/>
                      </a:lnTo>
                      <a:lnTo>
                        <a:pt x="8" y="19"/>
                      </a:lnTo>
                      <a:lnTo>
                        <a:pt x="8" y="16"/>
                      </a:lnTo>
                      <a:lnTo>
                        <a:pt x="7" y="14"/>
                      </a:lnTo>
                      <a:lnTo>
                        <a:pt x="6" y="12"/>
                      </a:lnTo>
                      <a:lnTo>
                        <a:pt x="6" y="9"/>
                      </a:lnTo>
                      <a:lnTo>
                        <a:pt x="5" y="6"/>
                      </a:lnTo>
                      <a:lnTo>
                        <a:pt x="4" y="4"/>
                      </a:lnTo>
                      <a:lnTo>
                        <a:pt x="3" y="1"/>
                      </a:lnTo>
                      <a:lnTo>
                        <a:pt x="3" y="0"/>
                      </a:lnTo>
                      <a:lnTo>
                        <a:pt x="2" y="0"/>
                      </a:lnTo>
                      <a:lnTo>
                        <a:pt x="1" y="0"/>
                      </a:lnTo>
                      <a:lnTo>
                        <a:pt x="0" y="0"/>
                      </a:lnTo>
                      <a:lnTo>
                        <a:pt x="0"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2" name="Freeform 900"/>
                <p:cNvSpPr>
                  <a:spLocks/>
                </p:cNvSpPr>
                <p:nvPr/>
              </p:nvSpPr>
              <p:spPr bwMode="auto">
                <a:xfrm>
                  <a:off x="291" y="2076"/>
                  <a:ext cx="16" cy="22"/>
                </a:xfrm>
                <a:custGeom>
                  <a:avLst/>
                  <a:gdLst>
                    <a:gd name="T0" fmla="*/ 1 w 23"/>
                    <a:gd name="T1" fmla="*/ 2 h 29"/>
                    <a:gd name="T2" fmla="*/ 3 w 23"/>
                    <a:gd name="T3" fmla="*/ 2 h 29"/>
                    <a:gd name="T4" fmla="*/ 4 w 23"/>
                    <a:gd name="T5" fmla="*/ 2 h 29"/>
                    <a:gd name="T6" fmla="*/ 6 w 23"/>
                    <a:gd name="T7" fmla="*/ 2 h 29"/>
                    <a:gd name="T8" fmla="*/ 6 w 23"/>
                    <a:gd name="T9" fmla="*/ 2 h 29"/>
                    <a:gd name="T10" fmla="*/ 6 w 23"/>
                    <a:gd name="T11" fmla="*/ 2 h 29"/>
                    <a:gd name="T12" fmla="*/ 7 w 23"/>
                    <a:gd name="T13" fmla="*/ 2 h 29"/>
                    <a:gd name="T14" fmla="*/ 7 w 23"/>
                    <a:gd name="T15" fmla="*/ 3 h 29"/>
                    <a:gd name="T16" fmla="*/ 6 w 23"/>
                    <a:gd name="T17" fmla="*/ 4 h 29"/>
                    <a:gd name="T18" fmla="*/ 6 w 23"/>
                    <a:gd name="T19" fmla="*/ 5 h 29"/>
                    <a:gd name="T20" fmla="*/ 6 w 23"/>
                    <a:gd name="T21" fmla="*/ 6 h 29"/>
                    <a:gd name="T22" fmla="*/ 6 w 23"/>
                    <a:gd name="T23" fmla="*/ 6 h 29"/>
                    <a:gd name="T24" fmla="*/ 6 w 23"/>
                    <a:gd name="T25" fmla="*/ 8 h 29"/>
                    <a:gd name="T26" fmla="*/ 6 w 23"/>
                    <a:gd name="T27" fmla="*/ 10 h 29"/>
                    <a:gd name="T28" fmla="*/ 6 w 23"/>
                    <a:gd name="T29" fmla="*/ 11 h 29"/>
                    <a:gd name="T30" fmla="*/ 7 w 23"/>
                    <a:gd name="T31" fmla="*/ 12 h 29"/>
                    <a:gd name="T32" fmla="*/ 7 w 23"/>
                    <a:gd name="T33" fmla="*/ 11 h 29"/>
                    <a:gd name="T34" fmla="*/ 7 w 23"/>
                    <a:gd name="T35" fmla="*/ 9 h 29"/>
                    <a:gd name="T36" fmla="*/ 7 w 23"/>
                    <a:gd name="T37" fmla="*/ 8 h 29"/>
                    <a:gd name="T38" fmla="*/ 7 w 23"/>
                    <a:gd name="T39" fmla="*/ 6 h 29"/>
                    <a:gd name="T40" fmla="*/ 7 w 23"/>
                    <a:gd name="T41" fmla="*/ 5 h 29"/>
                    <a:gd name="T42" fmla="*/ 7 w 23"/>
                    <a:gd name="T43" fmla="*/ 5 h 29"/>
                    <a:gd name="T44" fmla="*/ 8 w 23"/>
                    <a:gd name="T45" fmla="*/ 4 h 29"/>
                    <a:gd name="T46" fmla="*/ 8 w 23"/>
                    <a:gd name="T47" fmla="*/ 3 h 29"/>
                    <a:gd name="T48" fmla="*/ 8 w 23"/>
                    <a:gd name="T49" fmla="*/ 2 h 29"/>
                    <a:gd name="T50" fmla="*/ 7 w 23"/>
                    <a:gd name="T51" fmla="*/ 2 h 29"/>
                    <a:gd name="T52" fmla="*/ 7 w 23"/>
                    <a:gd name="T53" fmla="*/ 1 h 29"/>
                    <a:gd name="T54" fmla="*/ 6 w 23"/>
                    <a:gd name="T55" fmla="*/ 0 h 29"/>
                    <a:gd name="T56" fmla="*/ 6 w 23"/>
                    <a:gd name="T57" fmla="*/ 0 h 29"/>
                    <a:gd name="T58" fmla="*/ 4 w 23"/>
                    <a:gd name="T59" fmla="*/ 0 h 29"/>
                    <a:gd name="T60" fmla="*/ 3 w 23"/>
                    <a:gd name="T61" fmla="*/ 0 h 29"/>
                    <a:gd name="T62" fmla="*/ 1 w 23"/>
                    <a:gd name="T63" fmla="*/ 0 h 29"/>
                    <a:gd name="T64" fmla="*/ 1 w 23"/>
                    <a:gd name="T65" fmla="*/ 0 h 29"/>
                    <a:gd name="T66" fmla="*/ 1 w 23"/>
                    <a:gd name="T67" fmla="*/ 0 h 29"/>
                    <a:gd name="T68" fmla="*/ 1 w 23"/>
                    <a:gd name="T69" fmla="*/ 0 h 29"/>
                    <a:gd name="T70" fmla="*/ 1 w 23"/>
                    <a:gd name="T71" fmla="*/ 1 h 29"/>
                    <a:gd name="T72" fmla="*/ 1 w 23"/>
                    <a:gd name="T73" fmla="*/ 1 h 29"/>
                    <a:gd name="T74" fmla="*/ 1 w 23"/>
                    <a:gd name="T75" fmla="*/ 2 h 29"/>
                    <a:gd name="T76" fmla="*/ 1 w 23"/>
                    <a:gd name="T77" fmla="*/ 2 h 29"/>
                    <a:gd name="T78" fmla="*/ 1 w 23"/>
                    <a:gd name="T79" fmla="*/ 2 h 29"/>
                    <a:gd name="T80" fmla="*/ 1 w 23"/>
                    <a:gd name="T81" fmla="*/ 2 h 29"/>
                    <a:gd name="T82" fmla="*/ 1 w 23"/>
                    <a:gd name="T83" fmla="*/ 2 h 29"/>
                    <a:gd name="T84" fmla="*/ 1 w 23"/>
                    <a:gd name="T85" fmla="*/ 2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 h="29">
                      <a:moveTo>
                        <a:pt x="1" y="3"/>
                      </a:moveTo>
                      <a:lnTo>
                        <a:pt x="2" y="4"/>
                      </a:lnTo>
                      <a:lnTo>
                        <a:pt x="5" y="4"/>
                      </a:lnTo>
                      <a:lnTo>
                        <a:pt x="8" y="4"/>
                      </a:lnTo>
                      <a:lnTo>
                        <a:pt x="10" y="4"/>
                      </a:lnTo>
                      <a:lnTo>
                        <a:pt x="12" y="4"/>
                      </a:lnTo>
                      <a:lnTo>
                        <a:pt x="14" y="4"/>
                      </a:lnTo>
                      <a:lnTo>
                        <a:pt x="16" y="4"/>
                      </a:lnTo>
                      <a:lnTo>
                        <a:pt x="17" y="4"/>
                      </a:lnTo>
                      <a:lnTo>
                        <a:pt x="18" y="4"/>
                      </a:lnTo>
                      <a:lnTo>
                        <a:pt x="19" y="4"/>
                      </a:lnTo>
                      <a:lnTo>
                        <a:pt x="19" y="5"/>
                      </a:lnTo>
                      <a:lnTo>
                        <a:pt x="20" y="5"/>
                      </a:lnTo>
                      <a:lnTo>
                        <a:pt x="20" y="6"/>
                      </a:lnTo>
                      <a:lnTo>
                        <a:pt x="19" y="7"/>
                      </a:lnTo>
                      <a:lnTo>
                        <a:pt x="19" y="8"/>
                      </a:lnTo>
                      <a:lnTo>
                        <a:pt x="19" y="9"/>
                      </a:lnTo>
                      <a:lnTo>
                        <a:pt x="19" y="10"/>
                      </a:lnTo>
                      <a:lnTo>
                        <a:pt x="19" y="11"/>
                      </a:lnTo>
                      <a:lnTo>
                        <a:pt x="18" y="13"/>
                      </a:lnTo>
                      <a:lnTo>
                        <a:pt x="18" y="15"/>
                      </a:lnTo>
                      <a:lnTo>
                        <a:pt x="18" y="17"/>
                      </a:lnTo>
                      <a:lnTo>
                        <a:pt x="18" y="19"/>
                      </a:lnTo>
                      <a:lnTo>
                        <a:pt x="18" y="21"/>
                      </a:lnTo>
                      <a:lnTo>
                        <a:pt x="18" y="23"/>
                      </a:lnTo>
                      <a:lnTo>
                        <a:pt x="18" y="25"/>
                      </a:lnTo>
                      <a:lnTo>
                        <a:pt x="19" y="27"/>
                      </a:lnTo>
                      <a:lnTo>
                        <a:pt x="19" y="29"/>
                      </a:lnTo>
                      <a:lnTo>
                        <a:pt x="22" y="28"/>
                      </a:lnTo>
                      <a:lnTo>
                        <a:pt x="22" y="26"/>
                      </a:lnTo>
                      <a:lnTo>
                        <a:pt x="21" y="24"/>
                      </a:lnTo>
                      <a:lnTo>
                        <a:pt x="21" y="22"/>
                      </a:lnTo>
                      <a:lnTo>
                        <a:pt x="21" y="21"/>
                      </a:lnTo>
                      <a:lnTo>
                        <a:pt x="21" y="19"/>
                      </a:lnTo>
                      <a:lnTo>
                        <a:pt x="21" y="17"/>
                      </a:lnTo>
                      <a:lnTo>
                        <a:pt x="21" y="15"/>
                      </a:lnTo>
                      <a:lnTo>
                        <a:pt x="21" y="14"/>
                      </a:lnTo>
                      <a:lnTo>
                        <a:pt x="22" y="13"/>
                      </a:lnTo>
                      <a:lnTo>
                        <a:pt x="22" y="12"/>
                      </a:lnTo>
                      <a:lnTo>
                        <a:pt x="22" y="11"/>
                      </a:lnTo>
                      <a:lnTo>
                        <a:pt x="22" y="10"/>
                      </a:lnTo>
                      <a:lnTo>
                        <a:pt x="22" y="9"/>
                      </a:lnTo>
                      <a:lnTo>
                        <a:pt x="23" y="8"/>
                      </a:lnTo>
                      <a:lnTo>
                        <a:pt x="23" y="7"/>
                      </a:lnTo>
                      <a:lnTo>
                        <a:pt x="23" y="6"/>
                      </a:lnTo>
                      <a:lnTo>
                        <a:pt x="23" y="5"/>
                      </a:lnTo>
                      <a:lnTo>
                        <a:pt x="23" y="4"/>
                      </a:lnTo>
                      <a:lnTo>
                        <a:pt x="22" y="3"/>
                      </a:lnTo>
                      <a:lnTo>
                        <a:pt x="22" y="2"/>
                      </a:lnTo>
                      <a:lnTo>
                        <a:pt x="21" y="1"/>
                      </a:lnTo>
                      <a:lnTo>
                        <a:pt x="20" y="1"/>
                      </a:lnTo>
                      <a:lnTo>
                        <a:pt x="19" y="1"/>
                      </a:lnTo>
                      <a:lnTo>
                        <a:pt x="19" y="0"/>
                      </a:lnTo>
                      <a:lnTo>
                        <a:pt x="17" y="0"/>
                      </a:lnTo>
                      <a:lnTo>
                        <a:pt x="16" y="0"/>
                      </a:lnTo>
                      <a:lnTo>
                        <a:pt x="14" y="0"/>
                      </a:lnTo>
                      <a:lnTo>
                        <a:pt x="13" y="0"/>
                      </a:lnTo>
                      <a:lnTo>
                        <a:pt x="10" y="0"/>
                      </a:lnTo>
                      <a:lnTo>
                        <a:pt x="8" y="0"/>
                      </a:lnTo>
                      <a:lnTo>
                        <a:pt x="5" y="0"/>
                      </a:lnTo>
                      <a:lnTo>
                        <a:pt x="2" y="0"/>
                      </a:lnTo>
                      <a:lnTo>
                        <a:pt x="4" y="1"/>
                      </a:lnTo>
                      <a:lnTo>
                        <a:pt x="2" y="0"/>
                      </a:lnTo>
                      <a:lnTo>
                        <a:pt x="1" y="0"/>
                      </a:lnTo>
                      <a:lnTo>
                        <a:pt x="1" y="1"/>
                      </a:lnTo>
                      <a:lnTo>
                        <a:pt x="0" y="2"/>
                      </a:lnTo>
                      <a:lnTo>
                        <a:pt x="1" y="2"/>
                      </a:lnTo>
                      <a:lnTo>
                        <a:pt x="1" y="3"/>
                      </a:lnTo>
                      <a:lnTo>
                        <a:pt x="2" y="3"/>
                      </a:lnTo>
                      <a:lnTo>
                        <a:pt x="2" y="4"/>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3" name="Freeform 901"/>
                <p:cNvSpPr>
                  <a:spLocks/>
                </p:cNvSpPr>
                <p:nvPr/>
              </p:nvSpPr>
              <p:spPr bwMode="auto">
                <a:xfrm>
                  <a:off x="267" y="2032"/>
                  <a:ext cx="27" cy="48"/>
                </a:xfrm>
                <a:custGeom>
                  <a:avLst/>
                  <a:gdLst>
                    <a:gd name="T0" fmla="*/ 10 w 38"/>
                    <a:gd name="T1" fmla="*/ 23 h 67"/>
                    <a:gd name="T2" fmla="*/ 9 w 38"/>
                    <a:gd name="T3" fmla="*/ 20 h 67"/>
                    <a:gd name="T4" fmla="*/ 7 w 38"/>
                    <a:gd name="T5" fmla="*/ 18 h 67"/>
                    <a:gd name="T6" fmla="*/ 6 w 38"/>
                    <a:gd name="T7" fmla="*/ 15 h 67"/>
                    <a:gd name="T8" fmla="*/ 4 w 38"/>
                    <a:gd name="T9" fmla="*/ 11 h 67"/>
                    <a:gd name="T10" fmla="*/ 3 w 38"/>
                    <a:gd name="T11" fmla="*/ 9 h 67"/>
                    <a:gd name="T12" fmla="*/ 3 w 38"/>
                    <a:gd name="T13" fmla="*/ 6 h 67"/>
                    <a:gd name="T14" fmla="*/ 1 w 38"/>
                    <a:gd name="T15" fmla="*/ 4 h 67"/>
                    <a:gd name="T16" fmla="*/ 1 w 38"/>
                    <a:gd name="T17" fmla="*/ 2 h 67"/>
                    <a:gd name="T18" fmla="*/ 1 w 38"/>
                    <a:gd name="T19" fmla="*/ 1 h 67"/>
                    <a:gd name="T20" fmla="*/ 1 w 38"/>
                    <a:gd name="T21" fmla="*/ 1 h 67"/>
                    <a:gd name="T22" fmla="*/ 1 w 38"/>
                    <a:gd name="T23" fmla="*/ 2 h 67"/>
                    <a:gd name="T24" fmla="*/ 3 w 38"/>
                    <a:gd name="T25" fmla="*/ 4 h 67"/>
                    <a:gd name="T26" fmla="*/ 4 w 38"/>
                    <a:gd name="T27" fmla="*/ 7 h 67"/>
                    <a:gd name="T28" fmla="*/ 7 w 38"/>
                    <a:gd name="T29" fmla="*/ 12 h 67"/>
                    <a:gd name="T30" fmla="*/ 11 w 38"/>
                    <a:gd name="T31" fmla="*/ 20 h 67"/>
                    <a:gd name="T32" fmla="*/ 14 w 38"/>
                    <a:gd name="T33" fmla="*/ 23 h 67"/>
                    <a:gd name="T34" fmla="*/ 10 w 38"/>
                    <a:gd name="T35" fmla="*/ 15 h 67"/>
                    <a:gd name="T36" fmla="*/ 6 w 38"/>
                    <a:gd name="T37" fmla="*/ 9 h 67"/>
                    <a:gd name="T38" fmla="*/ 4 w 38"/>
                    <a:gd name="T39" fmla="*/ 4 h 67"/>
                    <a:gd name="T40" fmla="*/ 3 w 38"/>
                    <a:gd name="T41" fmla="*/ 2 h 67"/>
                    <a:gd name="T42" fmla="*/ 1 w 38"/>
                    <a:gd name="T43" fmla="*/ 1 h 67"/>
                    <a:gd name="T44" fmla="*/ 1 w 38"/>
                    <a:gd name="T45" fmla="*/ 0 h 67"/>
                    <a:gd name="T46" fmla="*/ 0 w 38"/>
                    <a:gd name="T47" fmla="*/ 1 h 67"/>
                    <a:gd name="T48" fmla="*/ 1 w 38"/>
                    <a:gd name="T49" fmla="*/ 3 h 67"/>
                    <a:gd name="T50" fmla="*/ 1 w 38"/>
                    <a:gd name="T51" fmla="*/ 6 h 67"/>
                    <a:gd name="T52" fmla="*/ 2 w 38"/>
                    <a:gd name="T53" fmla="*/ 8 h 67"/>
                    <a:gd name="T54" fmla="*/ 3 w 38"/>
                    <a:gd name="T55" fmla="*/ 11 h 67"/>
                    <a:gd name="T56" fmla="*/ 4 w 38"/>
                    <a:gd name="T57" fmla="*/ 14 h 67"/>
                    <a:gd name="T58" fmla="*/ 6 w 38"/>
                    <a:gd name="T59" fmla="*/ 17 h 67"/>
                    <a:gd name="T60" fmla="*/ 7 w 38"/>
                    <a:gd name="T61" fmla="*/ 20 h 67"/>
                    <a:gd name="T62" fmla="*/ 8 w 38"/>
                    <a:gd name="T63" fmla="*/ 23 h 67"/>
                    <a:gd name="T64" fmla="*/ 9 w 38"/>
                    <a:gd name="T65" fmla="*/ 24 h 67"/>
                    <a:gd name="T66" fmla="*/ 9 w 38"/>
                    <a:gd name="T67" fmla="*/ 24 h 67"/>
                    <a:gd name="T68" fmla="*/ 10 w 38"/>
                    <a:gd name="T69" fmla="*/ 24 h 67"/>
                    <a:gd name="T70" fmla="*/ 10 w 38"/>
                    <a:gd name="T71" fmla="*/ 24 h 67"/>
                    <a:gd name="T72" fmla="*/ 11 w 38"/>
                    <a:gd name="T73" fmla="*/ 24 h 67"/>
                    <a:gd name="T74" fmla="*/ 11 w 38"/>
                    <a:gd name="T75" fmla="*/ 24 h 67"/>
                    <a:gd name="T76" fmla="*/ 11 w 38"/>
                    <a:gd name="T77" fmla="*/ 24 h 67"/>
                    <a:gd name="T78" fmla="*/ 10 w 38"/>
                    <a:gd name="T79" fmla="*/ 23 h 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 h="67">
                      <a:moveTo>
                        <a:pt x="28" y="63"/>
                      </a:moveTo>
                      <a:lnTo>
                        <a:pt x="27" y="61"/>
                      </a:lnTo>
                      <a:lnTo>
                        <a:pt x="25" y="59"/>
                      </a:lnTo>
                      <a:lnTo>
                        <a:pt x="24" y="55"/>
                      </a:lnTo>
                      <a:lnTo>
                        <a:pt x="22" y="52"/>
                      </a:lnTo>
                      <a:lnTo>
                        <a:pt x="20" y="49"/>
                      </a:lnTo>
                      <a:lnTo>
                        <a:pt x="18" y="45"/>
                      </a:lnTo>
                      <a:lnTo>
                        <a:pt x="17" y="41"/>
                      </a:lnTo>
                      <a:lnTo>
                        <a:pt x="15" y="37"/>
                      </a:lnTo>
                      <a:lnTo>
                        <a:pt x="13" y="32"/>
                      </a:lnTo>
                      <a:lnTo>
                        <a:pt x="11" y="28"/>
                      </a:lnTo>
                      <a:lnTo>
                        <a:pt x="9" y="24"/>
                      </a:lnTo>
                      <a:lnTo>
                        <a:pt x="8" y="20"/>
                      </a:lnTo>
                      <a:lnTo>
                        <a:pt x="7" y="17"/>
                      </a:lnTo>
                      <a:lnTo>
                        <a:pt x="6" y="13"/>
                      </a:lnTo>
                      <a:lnTo>
                        <a:pt x="4" y="10"/>
                      </a:lnTo>
                      <a:lnTo>
                        <a:pt x="4" y="7"/>
                      </a:lnTo>
                      <a:lnTo>
                        <a:pt x="3" y="5"/>
                      </a:lnTo>
                      <a:lnTo>
                        <a:pt x="3" y="3"/>
                      </a:lnTo>
                      <a:lnTo>
                        <a:pt x="3" y="2"/>
                      </a:lnTo>
                      <a:lnTo>
                        <a:pt x="2" y="3"/>
                      </a:lnTo>
                      <a:lnTo>
                        <a:pt x="1" y="3"/>
                      </a:lnTo>
                      <a:lnTo>
                        <a:pt x="2" y="3"/>
                      </a:lnTo>
                      <a:lnTo>
                        <a:pt x="3" y="5"/>
                      </a:lnTo>
                      <a:lnTo>
                        <a:pt x="5" y="7"/>
                      </a:lnTo>
                      <a:lnTo>
                        <a:pt x="7" y="11"/>
                      </a:lnTo>
                      <a:lnTo>
                        <a:pt x="9" y="15"/>
                      </a:lnTo>
                      <a:lnTo>
                        <a:pt x="12" y="20"/>
                      </a:lnTo>
                      <a:lnTo>
                        <a:pt x="16" y="27"/>
                      </a:lnTo>
                      <a:lnTo>
                        <a:pt x="20" y="34"/>
                      </a:lnTo>
                      <a:lnTo>
                        <a:pt x="24" y="43"/>
                      </a:lnTo>
                      <a:lnTo>
                        <a:pt x="29" y="54"/>
                      </a:lnTo>
                      <a:lnTo>
                        <a:pt x="36" y="66"/>
                      </a:lnTo>
                      <a:lnTo>
                        <a:pt x="38" y="63"/>
                      </a:lnTo>
                      <a:lnTo>
                        <a:pt x="33" y="51"/>
                      </a:lnTo>
                      <a:lnTo>
                        <a:pt x="28" y="41"/>
                      </a:lnTo>
                      <a:lnTo>
                        <a:pt x="22" y="32"/>
                      </a:lnTo>
                      <a:lnTo>
                        <a:pt x="18" y="25"/>
                      </a:lnTo>
                      <a:lnTo>
                        <a:pt x="15" y="18"/>
                      </a:lnTo>
                      <a:lnTo>
                        <a:pt x="12" y="13"/>
                      </a:lnTo>
                      <a:lnTo>
                        <a:pt x="9" y="8"/>
                      </a:lnTo>
                      <a:lnTo>
                        <a:pt x="7" y="5"/>
                      </a:lnTo>
                      <a:lnTo>
                        <a:pt x="5" y="2"/>
                      </a:lnTo>
                      <a:lnTo>
                        <a:pt x="4" y="1"/>
                      </a:lnTo>
                      <a:lnTo>
                        <a:pt x="2" y="0"/>
                      </a:lnTo>
                      <a:lnTo>
                        <a:pt x="1" y="0"/>
                      </a:lnTo>
                      <a:lnTo>
                        <a:pt x="0" y="2"/>
                      </a:lnTo>
                      <a:lnTo>
                        <a:pt x="0" y="4"/>
                      </a:lnTo>
                      <a:lnTo>
                        <a:pt x="0" y="6"/>
                      </a:lnTo>
                      <a:lnTo>
                        <a:pt x="1" y="8"/>
                      </a:lnTo>
                      <a:lnTo>
                        <a:pt x="1" y="11"/>
                      </a:lnTo>
                      <a:lnTo>
                        <a:pt x="2" y="15"/>
                      </a:lnTo>
                      <a:lnTo>
                        <a:pt x="4" y="18"/>
                      </a:lnTo>
                      <a:lnTo>
                        <a:pt x="5" y="22"/>
                      </a:lnTo>
                      <a:lnTo>
                        <a:pt x="7" y="26"/>
                      </a:lnTo>
                      <a:lnTo>
                        <a:pt x="9" y="30"/>
                      </a:lnTo>
                      <a:lnTo>
                        <a:pt x="10" y="34"/>
                      </a:lnTo>
                      <a:lnTo>
                        <a:pt x="12" y="38"/>
                      </a:lnTo>
                      <a:lnTo>
                        <a:pt x="14" y="43"/>
                      </a:lnTo>
                      <a:lnTo>
                        <a:pt x="16" y="47"/>
                      </a:lnTo>
                      <a:lnTo>
                        <a:pt x="17" y="50"/>
                      </a:lnTo>
                      <a:lnTo>
                        <a:pt x="19" y="55"/>
                      </a:lnTo>
                      <a:lnTo>
                        <a:pt x="21" y="58"/>
                      </a:lnTo>
                      <a:lnTo>
                        <a:pt x="23" y="61"/>
                      </a:lnTo>
                      <a:lnTo>
                        <a:pt x="24" y="64"/>
                      </a:lnTo>
                      <a:lnTo>
                        <a:pt x="26" y="66"/>
                      </a:lnTo>
                      <a:lnTo>
                        <a:pt x="27" y="67"/>
                      </a:lnTo>
                      <a:lnTo>
                        <a:pt x="28" y="67"/>
                      </a:lnTo>
                      <a:lnTo>
                        <a:pt x="28" y="66"/>
                      </a:lnTo>
                      <a:lnTo>
                        <a:pt x="29" y="66"/>
                      </a:lnTo>
                      <a:lnTo>
                        <a:pt x="29" y="65"/>
                      </a:lnTo>
                      <a:lnTo>
                        <a:pt x="29" y="64"/>
                      </a:lnTo>
                      <a:lnTo>
                        <a:pt x="29" y="63"/>
                      </a:lnTo>
                      <a:lnTo>
                        <a:pt x="28"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4" name="Freeform 902"/>
                <p:cNvSpPr>
                  <a:spLocks/>
                </p:cNvSpPr>
                <p:nvPr/>
              </p:nvSpPr>
              <p:spPr bwMode="auto">
                <a:xfrm>
                  <a:off x="227" y="2077"/>
                  <a:ext cx="63" cy="28"/>
                </a:xfrm>
                <a:custGeom>
                  <a:avLst/>
                  <a:gdLst>
                    <a:gd name="T0" fmla="*/ 1 w 89"/>
                    <a:gd name="T1" fmla="*/ 14 h 39"/>
                    <a:gd name="T2" fmla="*/ 2 w 89"/>
                    <a:gd name="T3" fmla="*/ 14 h 39"/>
                    <a:gd name="T4" fmla="*/ 4 w 89"/>
                    <a:gd name="T5" fmla="*/ 14 h 39"/>
                    <a:gd name="T6" fmla="*/ 6 w 89"/>
                    <a:gd name="T7" fmla="*/ 14 h 39"/>
                    <a:gd name="T8" fmla="*/ 9 w 89"/>
                    <a:gd name="T9" fmla="*/ 14 h 39"/>
                    <a:gd name="T10" fmla="*/ 12 w 89"/>
                    <a:gd name="T11" fmla="*/ 13 h 39"/>
                    <a:gd name="T12" fmla="*/ 15 w 89"/>
                    <a:gd name="T13" fmla="*/ 12 h 39"/>
                    <a:gd name="T14" fmla="*/ 18 w 89"/>
                    <a:gd name="T15" fmla="*/ 12 h 39"/>
                    <a:gd name="T16" fmla="*/ 21 w 89"/>
                    <a:gd name="T17" fmla="*/ 11 h 39"/>
                    <a:gd name="T18" fmla="*/ 23 w 89"/>
                    <a:gd name="T19" fmla="*/ 10 h 39"/>
                    <a:gd name="T20" fmla="*/ 25 w 89"/>
                    <a:gd name="T21" fmla="*/ 9 h 39"/>
                    <a:gd name="T22" fmla="*/ 28 w 89"/>
                    <a:gd name="T23" fmla="*/ 8 h 39"/>
                    <a:gd name="T24" fmla="*/ 30 w 89"/>
                    <a:gd name="T25" fmla="*/ 6 h 39"/>
                    <a:gd name="T26" fmla="*/ 31 w 89"/>
                    <a:gd name="T27" fmla="*/ 6 h 39"/>
                    <a:gd name="T28" fmla="*/ 32 w 89"/>
                    <a:gd name="T29" fmla="*/ 4 h 39"/>
                    <a:gd name="T30" fmla="*/ 31 w 89"/>
                    <a:gd name="T31" fmla="*/ 1 h 39"/>
                    <a:gd name="T32" fmla="*/ 30 w 89"/>
                    <a:gd name="T33" fmla="*/ 0 h 39"/>
                    <a:gd name="T34" fmla="*/ 30 w 89"/>
                    <a:gd name="T35" fmla="*/ 1 h 39"/>
                    <a:gd name="T36" fmla="*/ 30 w 89"/>
                    <a:gd name="T37" fmla="*/ 3 h 39"/>
                    <a:gd name="T38" fmla="*/ 30 w 89"/>
                    <a:gd name="T39" fmla="*/ 4 h 39"/>
                    <a:gd name="T40" fmla="*/ 30 w 89"/>
                    <a:gd name="T41" fmla="*/ 4 h 39"/>
                    <a:gd name="T42" fmla="*/ 28 w 89"/>
                    <a:gd name="T43" fmla="*/ 6 h 39"/>
                    <a:gd name="T44" fmla="*/ 26 w 89"/>
                    <a:gd name="T45" fmla="*/ 7 h 39"/>
                    <a:gd name="T46" fmla="*/ 24 w 89"/>
                    <a:gd name="T47" fmla="*/ 8 h 39"/>
                    <a:gd name="T48" fmla="*/ 21 w 89"/>
                    <a:gd name="T49" fmla="*/ 9 h 39"/>
                    <a:gd name="T50" fmla="*/ 19 w 89"/>
                    <a:gd name="T51" fmla="*/ 10 h 39"/>
                    <a:gd name="T52" fmla="*/ 16 w 89"/>
                    <a:gd name="T53" fmla="*/ 11 h 39"/>
                    <a:gd name="T54" fmla="*/ 13 w 89"/>
                    <a:gd name="T55" fmla="*/ 11 h 39"/>
                    <a:gd name="T56" fmla="*/ 11 w 89"/>
                    <a:gd name="T57" fmla="*/ 12 h 39"/>
                    <a:gd name="T58" fmla="*/ 8 w 89"/>
                    <a:gd name="T59" fmla="*/ 12 h 39"/>
                    <a:gd name="T60" fmla="*/ 5 w 89"/>
                    <a:gd name="T61" fmla="*/ 12 h 39"/>
                    <a:gd name="T62" fmla="*/ 3 w 89"/>
                    <a:gd name="T63" fmla="*/ 12 h 39"/>
                    <a:gd name="T64" fmla="*/ 1 w 89"/>
                    <a:gd name="T65" fmla="*/ 12 h 39"/>
                    <a:gd name="T66" fmla="*/ 1 w 89"/>
                    <a:gd name="T67" fmla="*/ 12 h 39"/>
                    <a:gd name="T68" fmla="*/ 1 w 89"/>
                    <a:gd name="T69" fmla="*/ 12 h 39"/>
                    <a:gd name="T70" fmla="*/ 1 w 89"/>
                    <a:gd name="T71" fmla="*/ 12 h 39"/>
                    <a:gd name="T72" fmla="*/ 0 w 89"/>
                    <a:gd name="T73" fmla="*/ 13 h 39"/>
                    <a:gd name="T74" fmla="*/ 0 w 89"/>
                    <a:gd name="T75" fmla="*/ 14 h 39"/>
                    <a:gd name="T76" fmla="*/ 0 w 89"/>
                    <a:gd name="T77" fmla="*/ 14 h 39"/>
                    <a:gd name="T78" fmla="*/ 0 w 89"/>
                    <a:gd name="T79" fmla="*/ 14 h 39"/>
                    <a:gd name="T80" fmla="*/ 0 w 89"/>
                    <a:gd name="T81" fmla="*/ 14 h 39"/>
                    <a:gd name="T82" fmla="*/ 1 w 89"/>
                    <a:gd name="T83" fmla="*/ 14 h 39"/>
                    <a:gd name="T84" fmla="*/ 1 w 89"/>
                    <a:gd name="T85" fmla="*/ 14 h 39"/>
                    <a:gd name="T86" fmla="*/ 1 w 89"/>
                    <a:gd name="T87" fmla="*/ 14 h 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39">
                      <a:moveTo>
                        <a:pt x="1" y="39"/>
                      </a:moveTo>
                      <a:lnTo>
                        <a:pt x="2" y="39"/>
                      </a:lnTo>
                      <a:lnTo>
                        <a:pt x="4" y="39"/>
                      </a:lnTo>
                      <a:lnTo>
                        <a:pt x="6" y="39"/>
                      </a:lnTo>
                      <a:lnTo>
                        <a:pt x="9" y="39"/>
                      </a:lnTo>
                      <a:lnTo>
                        <a:pt x="12" y="38"/>
                      </a:lnTo>
                      <a:lnTo>
                        <a:pt x="15" y="37"/>
                      </a:lnTo>
                      <a:lnTo>
                        <a:pt x="18" y="37"/>
                      </a:lnTo>
                      <a:lnTo>
                        <a:pt x="22" y="37"/>
                      </a:lnTo>
                      <a:lnTo>
                        <a:pt x="26" y="36"/>
                      </a:lnTo>
                      <a:lnTo>
                        <a:pt x="30" y="36"/>
                      </a:lnTo>
                      <a:lnTo>
                        <a:pt x="34" y="35"/>
                      </a:lnTo>
                      <a:lnTo>
                        <a:pt x="38" y="34"/>
                      </a:lnTo>
                      <a:lnTo>
                        <a:pt x="42" y="33"/>
                      </a:lnTo>
                      <a:lnTo>
                        <a:pt x="46" y="32"/>
                      </a:lnTo>
                      <a:lnTo>
                        <a:pt x="50" y="32"/>
                      </a:lnTo>
                      <a:lnTo>
                        <a:pt x="54" y="31"/>
                      </a:lnTo>
                      <a:lnTo>
                        <a:pt x="58" y="30"/>
                      </a:lnTo>
                      <a:lnTo>
                        <a:pt x="62" y="29"/>
                      </a:lnTo>
                      <a:lnTo>
                        <a:pt x="66" y="27"/>
                      </a:lnTo>
                      <a:lnTo>
                        <a:pt x="69" y="26"/>
                      </a:lnTo>
                      <a:lnTo>
                        <a:pt x="72" y="25"/>
                      </a:lnTo>
                      <a:lnTo>
                        <a:pt x="75" y="23"/>
                      </a:lnTo>
                      <a:lnTo>
                        <a:pt x="78" y="22"/>
                      </a:lnTo>
                      <a:lnTo>
                        <a:pt x="81" y="20"/>
                      </a:lnTo>
                      <a:lnTo>
                        <a:pt x="83" y="18"/>
                      </a:lnTo>
                      <a:lnTo>
                        <a:pt x="85" y="17"/>
                      </a:lnTo>
                      <a:lnTo>
                        <a:pt x="87" y="15"/>
                      </a:lnTo>
                      <a:lnTo>
                        <a:pt x="88" y="12"/>
                      </a:lnTo>
                      <a:lnTo>
                        <a:pt x="89" y="10"/>
                      </a:lnTo>
                      <a:lnTo>
                        <a:pt x="89" y="7"/>
                      </a:lnTo>
                      <a:lnTo>
                        <a:pt x="88" y="4"/>
                      </a:lnTo>
                      <a:lnTo>
                        <a:pt x="87" y="2"/>
                      </a:lnTo>
                      <a:lnTo>
                        <a:pt x="86" y="0"/>
                      </a:lnTo>
                      <a:lnTo>
                        <a:pt x="83" y="2"/>
                      </a:lnTo>
                      <a:lnTo>
                        <a:pt x="85" y="4"/>
                      </a:lnTo>
                      <a:lnTo>
                        <a:pt x="85" y="6"/>
                      </a:lnTo>
                      <a:lnTo>
                        <a:pt x="86" y="8"/>
                      </a:lnTo>
                      <a:lnTo>
                        <a:pt x="86" y="9"/>
                      </a:lnTo>
                      <a:lnTo>
                        <a:pt x="85" y="10"/>
                      </a:lnTo>
                      <a:lnTo>
                        <a:pt x="85" y="12"/>
                      </a:lnTo>
                      <a:lnTo>
                        <a:pt x="83" y="13"/>
                      </a:lnTo>
                      <a:lnTo>
                        <a:pt x="81" y="15"/>
                      </a:lnTo>
                      <a:lnTo>
                        <a:pt x="79" y="17"/>
                      </a:lnTo>
                      <a:lnTo>
                        <a:pt x="77" y="18"/>
                      </a:lnTo>
                      <a:lnTo>
                        <a:pt x="74" y="20"/>
                      </a:lnTo>
                      <a:lnTo>
                        <a:pt x="71" y="20"/>
                      </a:lnTo>
                      <a:lnTo>
                        <a:pt x="68" y="22"/>
                      </a:lnTo>
                      <a:lnTo>
                        <a:pt x="64" y="23"/>
                      </a:lnTo>
                      <a:lnTo>
                        <a:pt x="61" y="25"/>
                      </a:lnTo>
                      <a:lnTo>
                        <a:pt x="57" y="25"/>
                      </a:lnTo>
                      <a:lnTo>
                        <a:pt x="53" y="27"/>
                      </a:lnTo>
                      <a:lnTo>
                        <a:pt x="49" y="28"/>
                      </a:lnTo>
                      <a:lnTo>
                        <a:pt x="45" y="29"/>
                      </a:lnTo>
                      <a:lnTo>
                        <a:pt x="41" y="30"/>
                      </a:lnTo>
                      <a:lnTo>
                        <a:pt x="37" y="30"/>
                      </a:lnTo>
                      <a:lnTo>
                        <a:pt x="33" y="31"/>
                      </a:lnTo>
                      <a:lnTo>
                        <a:pt x="29" y="32"/>
                      </a:lnTo>
                      <a:lnTo>
                        <a:pt x="26" y="32"/>
                      </a:lnTo>
                      <a:lnTo>
                        <a:pt x="22" y="32"/>
                      </a:lnTo>
                      <a:lnTo>
                        <a:pt x="18" y="33"/>
                      </a:lnTo>
                      <a:lnTo>
                        <a:pt x="14" y="33"/>
                      </a:lnTo>
                      <a:lnTo>
                        <a:pt x="12" y="34"/>
                      </a:lnTo>
                      <a:lnTo>
                        <a:pt x="9" y="34"/>
                      </a:lnTo>
                      <a:lnTo>
                        <a:pt x="6" y="34"/>
                      </a:lnTo>
                      <a:lnTo>
                        <a:pt x="4" y="34"/>
                      </a:lnTo>
                      <a:lnTo>
                        <a:pt x="2" y="34"/>
                      </a:lnTo>
                      <a:lnTo>
                        <a:pt x="1" y="34"/>
                      </a:lnTo>
                      <a:lnTo>
                        <a:pt x="1" y="35"/>
                      </a:lnTo>
                      <a:lnTo>
                        <a:pt x="0" y="35"/>
                      </a:lnTo>
                      <a:lnTo>
                        <a:pt x="0" y="36"/>
                      </a:lnTo>
                      <a:lnTo>
                        <a:pt x="0" y="37"/>
                      </a:lnTo>
                      <a:lnTo>
                        <a:pt x="0" y="38"/>
                      </a:lnTo>
                      <a:lnTo>
                        <a:pt x="1" y="38"/>
                      </a:lnTo>
                      <a:lnTo>
                        <a:pt x="1" y="39"/>
                      </a:lnTo>
                      <a:lnTo>
                        <a:pt x="2" y="39"/>
                      </a:lnTo>
                      <a:lnTo>
                        <a:pt x="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5" name="Freeform 903"/>
                <p:cNvSpPr>
                  <a:spLocks/>
                </p:cNvSpPr>
                <p:nvPr/>
              </p:nvSpPr>
              <p:spPr bwMode="auto">
                <a:xfrm>
                  <a:off x="217" y="2043"/>
                  <a:ext cx="13" cy="62"/>
                </a:xfrm>
                <a:custGeom>
                  <a:avLst/>
                  <a:gdLst>
                    <a:gd name="T0" fmla="*/ 7 w 18"/>
                    <a:gd name="T1" fmla="*/ 1 h 86"/>
                    <a:gd name="T2" fmla="*/ 7 w 18"/>
                    <a:gd name="T3" fmla="*/ 1 h 86"/>
                    <a:gd name="T4" fmla="*/ 5 w 18"/>
                    <a:gd name="T5" fmla="*/ 1 h 86"/>
                    <a:gd name="T6" fmla="*/ 5 w 18"/>
                    <a:gd name="T7" fmla="*/ 1 h 86"/>
                    <a:gd name="T8" fmla="*/ 4 w 18"/>
                    <a:gd name="T9" fmla="*/ 3 h 86"/>
                    <a:gd name="T10" fmla="*/ 4 w 18"/>
                    <a:gd name="T11" fmla="*/ 4 h 86"/>
                    <a:gd name="T12" fmla="*/ 2 w 18"/>
                    <a:gd name="T13" fmla="*/ 6 h 86"/>
                    <a:gd name="T14" fmla="*/ 1 w 18"/>
                    <a:gd name="T15" fmla="*/ 9 h 86"/>
                    <a:gd name="T16" fmla="*/ 1 w 18"/>
                    <a:gd name="T17" fmla="*/ 12 h 86"/>
                    <a:gd name="T18" fmla="*/ 1 w 18"/>
                    <a:gd name="T19" fmla="*/ 14 h 86"/>
                    <a:gd name="T20" fmla="*/ 0 w 18"/>
                    <a:gd name="T21" fmla="*/ 17 h 86"/>
                    <a:gd name="T22" fmla="*/ 0 w 18"/>
                    <a:gd name="T23" fmla="*/ 19 h 86"/>
                    <a:gd name="T24" fmla="*/ 1 w 18"/>
                    <a:gd name="T25" fmla="*/ 22 h 86"/>
                    <a:gd name="T26" fmla="*/ 1 w 18"/>
                    <a:gd name="T27" fmla="*/ 25 h 86"/>
                    <a:gd name="T28" fmla="*/ 2 w 18"/>
                    <a:gd name="T29" fmla="*/ 27 h 86"/>
                    <a:gd name="T30" fmla="*/ 4 w 18"/>
                    <a:gd name="T31" fmla="*/ 30 h 86"/>
                    <a:gd name="T32" fmla="*/ 7 w 18"/>
                    <a:gd name="T33" fmla="*/ 32 h 86"/>
                    <a:gd name="T34" fmla="*/ 6 w 18"/>
                    <a:gd name="T35" fmla="*/ 30 h 86"/>
                    <a:gd name="T36" fmla="*/ 4 w 18"/>
                    <a:gd name="T37" fmla="*/ 27 h 86"/>
                    <a:gd name="T38" fmla="*/ 2 w 18"/>
                    <a:gd name="T39" fmla="*/ 25 h 86"/>
                    <a:gd name="T40" fmla="*/ 1 w 18"/>
                    <a:gd name="T41" fmla="*/ 23 h 86"/>
                    <a:gd name="T42" fmla="*/ 1 w 18"/>
                    <a:gd name="T43" fmla="*/ 21 h 86"/>
                    <a:gd name="T44" fmla="*/ 1 w 18"/>
                    <a:gd name="T45" fmla="*/ 18 h 86"/>
                    <a:gd name="T46" fmla="*/ 1 w 18"/>
                    <a:gd name="T47" fmla="*/ 16 h 86"/>
                    <a:gd name="T48" fmla="*/ 2 w 18"/>
                    <a:gd name="T49" fmla="*/ 13 h 86"/>
                    <a:gd name="T50" fmla="*/ 2 w 18"/>
                    <a:gd name="T51" fmla="*/ 10 h 86"/>
                    <a:gd name="T52" fmla="*/ 3 w 18"/>
                    <a:gd name="T53" fmla="*/ 9 h 86"/>
                    <a:gd name="T54" fmla="*/ 4 w 18"/>
                    <a:gd name="T55" fmla="*/ 6 h 86"/>
                    <a:gd name="T56" fmla="*/ 5 w 18"/>
                    <a:gd name="T57" fmla="*/ 4 h 86"/>
                    <a:gd name="T58" fmla="*/ 5 w 18"/>
                    <a:gd name="T59" fmla="*/ 3 h 86"/>
                    <a:gd name="T60" fmla="*/ 7 w 18"/>
                    <a:gd name="T61" fmla="*/ 2 h 86"/>
                    <a:gd name="T62" fmla="*/ 7 w 18"/>
                    <a:gd name="T63" fmla="*/ 1 h 86"/>
                    <a:gd name="T64" fmla="*/ 7 w 18"/>
                    <a:gd name="T65" fmla="*/ 1 h 86"/>
                    <a:gd name="T66" fmla="*/ 7 w 18"/>
                    <a:gd name="T67" fmla="*/ 1 h 86"/>
                    <a:gd name="T68" fmla="*/ 7 w 18"/>
                    <a:gd name="T69" fmla="*/ 1 h 86"/>
                    <a:gd name="T70" fmla="*/ 7 w 18"/>
                    <a:gd name="T71" fmla="*/ 1 h 86"/>
                    <a:gd name="T72" fmla="*/ 7 w 18"/>
                    <a:gd name="T73" fmla="*/ 1 h 86"/>
                    <a:gd name="T74" fmla="*/ 7 w 18"/>
                    <a:gd name="T75" fmla="*/ 1 h 86"/>
                    <a:gd name="T76" fmla="*/ 7 w 18"/>
                    <a:gd name="T77" fmla="*/ 1 h 86"/>
                    <a:gd name="T78" fmla="*/ 7 w 18"/>
                    <a:gd name="T79" fmla="*/ 1 h 86"/>
                    <a:gd name="T80" fmla="*/ 7 w 18"/>
                    <a:gd name="T81" fmla="*/ 1 h 86"/>
                    <a:gd name="T82" fmla="*/ 7 w 18"/>
                    <a:gd name="T83" fmla="*/ 1 h 86"/>
                    <a:gd name="T84" fmla="*/ 7 w 18"/>
                    <a:gd name="T85" fmla="*/ 1 h 86"/>
                    <a:gd name="T86" fmla="*/ 7 w 18"/>
                    <a:gd name="T87" fmla="*/ 1 h 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 h="86">
                      <a:moveTo>
                        <a:pt x="15" y="2"/>
                      </a:moveTo>
                      <a:lnTo>
                        <a:pt x="18" y="2"/>
                      </a:lnTo>
                      <a:lnTo>
                        <a:pt x="17" y="0"/>
                      </a:lnTo>
                      <a:lnTo>
                        <a:pt x="16" y="1"/>
                      </a:lnTo>
                      <a:lnTo>
                        <a:pt x="15" y="1"/>
                      </a:lnTo>
                      <a:lnTo>
                        <a:pt x="14" y="2"/>
                      </a:lnTo>
                      <a:lnTo>
                        <a:pt x="14" y="3"/>
                      </a:lnTo>
                      <a:lnTo>
                        <a:pt x="12" y="4"/>
                      </a:lnTo>
                      <a:lnTo>
                        <a:pt x="11" y="6"/>
                      </a:lnTo>
                      <a:lnTo>
                        <a:pt x="11" y="8"/>
                      </a:lnTo>
                      <a:lnTo>
                        <a:pt x="9" y="10"/>
                      </a:lnTo>
                      <a:lnTo>
                        <a:pt x="9" y="12"/>
                      </a:lnTo>
                      <a:lnTo>
                        <a:pt x="7" y="15"/>
                      </a:lnTo>
                      <a:lnTo>
                        <a:pt x="6" y="17"/>
                      </a:lnTo>
                      <a:lnTo>
                        <a:pt x="5" y="21"/>
                      </a:lnTo>
                      <a:lnTo>
                        <a:pt x="4" y="24"/>
                      </a:lnTo>
                      <a:lnTo>
                        <a:pt x="3" y="27"/>
                      </a:lnTo>
                      <a:lnTo>
                        <a:pt x="2" y="30"/>
                      </a:lnTo>
                      <a:lnTo>
                        <a:pt x="2" y="33"/>
                      </a:lnTo>
                      <a:lnTo>
                        <a:pt x="1" y="38"/>
                      </a:lnTo>
                      <a:lnTo>
                        <a:pt x="0" y="41"/>
                      </a:lnTo>
                      <a:lnTo>
                        <a:pt x="0" y="44"/>
                      </a:lnTo>
                      <a:lnTo>
                        <a:pt x="0" y="48"/>
                      </a:lnTo>
                      <a:lnTo>
                        <a:pt x="0" y="51"/>
                      </a:lnTo>
                      <a:lnTo>
                        <a:pt x="0" y="55"/>
                      </a:lnTo>
                      <a:lnTo>
                        <a:pt x="1" y="60"/>
                      </a:lnTo>
                      <a:lnTo>
                        <a:pt x="2" y="63"/>
                      </a:lnTo>
                      <a:lnTo>
                        <a:pt x="2" y="66"/>
                      </a:lnTo>
                      <a:lnTo>
                        <a:pt x="4" y="70"/>
                      </a:lnTo>
                      <a:lnTo>
                        <a:pt x="6" y="74"/>
                      </a:lnTo>
                      <a:lnTo>
                        <a:pt x="7" y="77"/>
                      </a:lnTo>
                      <a:lnTo>
                        <a:pt x="10" y="80"/>
                      </a:lnTo>
                      <a:lnTo>
                        <a:pt x="13" y="83"/>
                      </a:lnTo>
                      <a:lnTo>
                        <a:pt x="16" y="86"/>
                      </a:lnTo>
                      <a:lnTo>
                        <a:pt x="18" y="82"/>
                      </a:lnTo>
                      <a:lnTo>
                        <a:pt x="15" y="80"/>
                      </a:lnTo>
                      <a:lnTo>
                        <a:pt x="12" y="77"/>
                      </a:lnTo>
                      <a:lnTo>
                        <a:pt x="10" y="74"/>
                      </a:lnTo>
                      <a:lnTo>
                        <a:pt x="8" y="71"/>
                      </a:lnTo>
                      <a:lnTo>
                        <a:pt x="6" y="68"/>
                      </a:lnTo>
                      <a:lnTo>
                        <a:pt x="5" y="65"/>
                      </a:lnTo>
                      <a:lnTo>
                        <a:pt x="4" y="61"/>
                      </a:lnTo>
                      <a:lnTo>
                        <a:pt x="4" y="58"/>
                      </a:lnTo>
                      <a:lnTo>
                        <a:pt x="3" y="55"/>
                      </a:lnTo>
                      <a:lnTo>
                        <a:pt x="3" y="51"/>
                      </a:lnTo>
                      <a:lnTo>
                        <a:pt x="3" y="48"/>
                      </a:lnTo>
                      <a:lnTo>
                        <a:pt x="3" y="45"/>
                      </a:lnTo>
                      <a:lnTo>
                        <a:pt x="4" y="41"/>
                      </a:lnTo>
                      <a:lnTo>
                        <a:pt x="4" y="38"/>
                      </a:lnTo>
                      <a:lnTo>
                        <a:pt x="5" y="34"/>
                      </a:lnTo>
                      <a:lnTo>
                        <a:pt x="5" y="31"/>
                      </a:lnTo>
                      <a:lnTo>
                        <a:pt x="6" y="28"/>
                      </a:lnTo>
                      <a:lnTo>
                        <a:pt x="7" y="25"/>
                      </a:lnTo>
                      <a:lnTo>
                        <a:pt x="8" y="22"/>
                      </a:lnTo>
                      <a:lnTo>
                        <a:pt x="9" y="19"/>
                      </a:lnTo>
                      <a:lnTo>
                        <a:pt x="10" y="17"/>
                      </a:lnTo>
                      <a:lnTo>
                        <a:pt x="11" y="14"/>
                      </a:lnTo>
                      <a:lnTo>
                        <a:pt x="12" y="12"/>
                      </a:lnTo>
                      <a:lnTo>
                        <a:pt x="13" y="10"/>
                      </a:lnTo>
                      <a:lnTo>
                        <a:pt x="14" y="8"/>
                      </a:lnTo>
                      <a:lnTo>
                        <a:pt x="15" y="6"/>
                      </a:lnTo>
                      <a:lnTo>
                        <a:pt x="16" y="6"/>
                      </a:lnTo>
                      <a:lnTo>
                        <a:pt x="17" y="5"/>
                      </a:lnTo>
                      <a:lnTo>
                        <a:pt x="17" y="4"/>
                      </a:lnTo>
                      <a:lnTo>
                        <a:pt x="16" y="4"/>
                      </a:lnTo>
                      <a:lnTo>
                        <a:pt x="15" y="2"/>
                      </a:lnTo>
                      <a:lnTo>
                        <a:pt x="18" y="2"/>
                      </a:lnTo>
                      <a:lnTo>
                        <a:pt x="15" y="2"/>
                      </a:lnTo>
                      <a:lnTo>
                        <a:pt x="16" y="2"/>
                      </a:lnTo>
                      <a:lnTo>
                        <a:pt x="16" y="3"/>
                      </a:lnTo>
                      <a:lnTo>
                        <a:pt x="16" y="4"/>
                      </a:lnTo>
                      <a:lnTo>
                        <a:pt x="17" y="4"/>
                      </a:lnTo>
                      <a:lnTo>
                        <a:pt x="18" y="4"/>
                      </a:lnTo>
                      <a:lnTo>
                        <a:pt x="18" y="3"/>
                      </a:lnTo>
                      <a:lnTo>
                        <a:pt x="18" y="2"/>
                      </a:lnTo>
                      <a:lnTo>
                        <a:pt x="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6" name="Freeform 904"/>
                <p:cNvSpPr>
                  <a:spLocks/>
                </p:cNvSpPr>
                <p:nvPr/>
              </p:nvSpPr>
              <p:spPr bwMode="auto">
                <a:xfrm>
                  <a:off x="206" y="2009"/>
                  <a:ext cx="23" cy="35"/>
                </a:xfrm>
                <a:custGeom>
                  <a:avLst/>
                  <a:gdLst>
                    <a:gd name="T0" fmla="*/ 1 w 32"/>
                    <a:gd name="T1" fmla="*/ 1 h 50"/>
                    <a:gd name="T2" fmla="*/ 0 w 32"/>
                    <a:gd name="T3" fmla="*/ 2 h 50"/>
                    <a:gd name="T4" fmla="*/ 1 w 32"/>
                    <a:gd name="T5" fmla="*/ 3 h 50"/>
                    <a:gd name="T6" fmla="*/ 1 w 32"/>
                    <a:gd name="T7" fmla="*/ 4 h 50"/>
                    <a:gd name="T8" fmla="*/ 1 w 32"/>
                    <a:gd name="T9" fmla="*/ 6 h 50"/>
                    <a:gd name="T10" fmla="*/ 2 w 32"/>
                    <a:gd name="T11" fmla="*/ 6 h 50"/>
                    <a:gd name="T12" fmla="*/ 3 w 32"/>
                    <a:gd name="T13" fmla="*/ 8 h 50"/>
                    <a:gd name="T14" fmla="*/ 4 w 32"/>
                    <a:gd name="T15" fmla="*/ 9 h 50"/>
                    <a:gd name="T16" fmla="*/ 5 w 32"/>
                    <a:gd name="T17" fmla="*/ 10 h 50"/>
                    <a:gd name="T18" fmla="*/ 6 w 32"/>
                    <a:gd name="T19" fmla="*/ 11 h 50"/>
                    <a:gd name="T20" fmla="*/ 7 w 32"/>
                    <a:gd name="T21" fmla="*/ 11 h 50"/>
                    <a:gd name="T22" fmla="*/ 9 w 32"/>
                    <a:gd name="T23" fmla="*/ 13 h 50"/>
                    <a:gd name="T24" fmla="*/ 9 w 32"/>
                    <a:gd name="T25" fmla="*/ 14 h 50"/>
                    <a:gd name="T26" fmla="*/ 10 w 32"/>
                    <a:gd name="T27" fmla="*/ 15 h 50"/>
                    <a:gd name="T28" fmla="*/ 10 w 32"/>
                    <a:gd name="T29" fmla="*/ 16 h 50"/>
                    <a:gd name="T30" fmla="*/ 11 w 32"/>
                    <a:gd name="T31" fmla="*/ 17 h 50"/>
                    <a:gd name="T32" fmla="*/ 12 w 32"/>
                    <a:gd name="T33" fmla="*/ 18 h 50"/>
                    <a:gd name="T34" fmla="*/ 12 w 32"/>
                    <a:gd name="T35" fmla="*/ 16 h 50"/>
                    <a:gd name="T36" fmla="*/ 12 w 32"/>
                    <a:gd name="T37" fmla="*/ 15 h 50"/>
                    <a:gd name="T38" fmla="*/ 11 w 32"/>
                    <a:gd name="T39" fmla="*/ 13 h 50"/>
                    <a:gd name="T40" fmla="*/ 10 w 32"/>
                    <a:gd name="T41" fmla="*/ 13 h 50"/>
                    <a:gd name="T42" fmla="*/ 9 w 32"/>
                    <a:gd name="T43" fmla="*/ 11 h 50"/>
                    <a:gd name="T44" fmla="*/ 8 w 32"/>
                    <a:gd name="T45" fmla="*/ 10 h 50"/>
                    <a:gd name="T46" fmla="*/ 6 w 32"/>
                    <a:gd name="T47" fmla="*/ 9 h 50"/>
                    <a:gd name="T48" fmla="*/ 6 w 32"/>
                    <a:gd name="T49" fmla="*/ 8 h 50"/>
                    <a:gd name="T50" fmla="*/ 4 w 32"/>
                    <a:gd name="T51" fmla="*/ 7 h 50"/>
                    <a:gd name="T52" fmla="*/ 3 w 32"/>
                    <a:gd name="T53" fmla="*/ 6 h 50"/>
                    <a:gd name="T54" fmla="*/ 3 w 32"/>
                    <a:gd name="T55" fmla="*/ 5 h 50"/>
                    <a:gd name="T56" fmla="*/ 2 w 32"/>
                    <a:gd name="T57" fmla="*/ 4 h 50"/>
                    <a:gd name="T58" fmla="*/ 1 w 32"/>
                    <a:gd name="T59" fmla="*/ 3 h 50"/>
                    <a:gd name="T60" fmla="*/ 1 w 32"/>
                    <a:gd name="T61" fmla="*/ 2 h 50"/>
                    <a:gd name="T62" fmla="*/ 1 w 32"/>
                    <a:gd name="T63" fmla="*/ 2 h 50"/>
                    <a:gd name="T64" fmla="*/ 1 w 32"/>
                    <a:gd name="T65" fmla="*/ 1 h 50"/>
                    <a:gd name="T66" fmla="*/ 1 w 32"/>
                    <a:gd name="T67" fmla="*/ 1 h 50"/>
                    <a:gd name="T68" fmla="*/ 2 w 32"/>
                    <a:gd name="T69" fmla="*/ 1 h 50"/>
                    <a:gd name="T70" fmla="*/ 1 w 32"/>
                    <a:gd name="T71" fmla="*/ 1 h 50"/>
                    <a:gd name="T72" fmla="*/ 1 w 32"/>
                    <a:gd name="T73" fmla="*/ 1 h 50"/>
                    <a:gd name="T74" fmla="*/ 1 w 32"/>
                    <a:gd name="T75" fmla="*/ 0 h 50"/>
                    <a:gd name="T76" fmla="*/ 1 w 32"/>
                    <a:gd name="T77" fmla="*/ 0 h 50"/>
                    <a:gd name="T78" fmla="*/ 1 w 32"/>
                    <a:gd name="T79" fmla="*/ 0 h 50"/>
                    <a:gd name="T80" fmla="*/ 1 w 32"/>
                    <a:gd name="T81" fmla="*/ 1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 h="50">
                      <a:moveTo>
                        <a:pt x="2" y="1"/>
                      </a:moveTo>
                      <a:lnTo>
                        <a:pt x="1" y="3"/>
                      </a:lnTo>
                      <a:lnTo>
                        <a:pt x="1" y="4"/>
                      </a:lnTo>
                      <a:lnTo>
                        <a:pt x="0" y="6"/>
                      </a:lnTo>
                      <a:lnTo>
                        <a:pt x="1" y="8"/>
                      </a:lnTo>
                      <a:lnTo>
                        <a:pt x="1" y="9"/>
                      </a:lnTo>
                      <a:lnTo>
                        <a:pt x="1" y="11"/>
                      </a:lnTo>
                      <a:lnTo>
                        <a:pt x="2" y="12"/>
                      </a:lnTo>
                      <a:lnTo>
                        <a:pt x="2" y="14"/>
                      </a:lnTo>
                      <a:lnTo>
                        <a:pt x="4" y="15"/>
                      </a:lnTo>
                      <a:lnTo>
                        <a:pt x="4" y="16"/>
                      </a:lnTo>
                      <a:lnTo>
                        <a:pt x="6" y="18"/>
                      </a:lnTo>
                      <a:lnTo>
                        <a:pt x="7" y="20"/>
                      </a:lnTo>
                      <a:lnTo>
                        <a:pt x="8" y="21"/>
                      </a:lnTo>
                      <a:lnTo>
                        <a:pt x="9" y="23"/>
                      </a:lnTo>
                      <a:lnTo>
                        <a:pt x="11" y="25"/>
                      </a:lnTo>
                      <a:lnTo>
                        <a:pt x="13" y="26"/>
                      </a:lnTo>
                      <a:lnTo>
                        <a:pt x="14" y="28"/>
                      </a:lnTo>
                      <a:lnTo>
                        <a:pt x="16" y="29"/>
                      </a:lnTo>
                      <a:lnTo>
                        <a:pt x="17" y="30"/>
                      </a:lnTo>
                      <a:lnTo>
                        <a:pt x="19" y="32"/>
                      </a:lnTo>
                      <a:lnTo>
                        <a:pt x="20" y="33"/>
                      </a:lnTo>
                      <a:lnTo>
                        <a:pt x="21" y="35"/>
                      </a:lnTo>
                      <a:lnTo>
                        <a:pt x="23" y="37"/>
                      </a:lnTo>
                      <a:lnTo>
                        <a:pt x="24" y="38"/>
                      </a:lnTo>
                      <a:lnTo>
                        <a:pt x="25" y="40"/>
                      </a:lnTo>
                      <a:lnTo>
                        <a:pt x="26" y="42"/>
                      </a:lnTo>
                      <a:lnTo>
                        <a:pt x="27" y="43"/>
                      </a:lnTo>
                      <a:lnTo>
                        <a:pt x="28" y="45"/>
                      </a:lnTo>
                      <a:lnTo>
                        <a:pt x="28" y="47"/>
                      </a:lnTo>
                      <a:lnTo>
                        <a:pt x="29" y="48"/>
                      </a:lnTo>
                      <a:lnTo>
                        <a:pt x="29" y="49"/>
                      </a:lnTo>
                      <a:lnTo>
                        <a:pt x="29" y="50"/>
                      </a:lnTo>
                      <a:lnTo>
                        <a:pt x="32" y="50"/>
                      </a:lnTo>
                      <a:lnTo>
                        <a:pt x="32" y="49"/>
                      </a:lnTo>
                      <a:lnTo>
                        <a:pt x="32" y="47"/>
                      </a:lnTo>
                      <a:lnTo>
                        <a:pt x="31" y="45"/>
                      </a:lnTo>
                      <a:lnTo>
                        <a:pt x="31" y="43"/>
                      </a:lnTo>
                      <a:lnTo>
                        <a:pt x="30" y="41"/>
                      </a:lnTo>
                      <a:lnTo>
                        <a:pt x="29" y="39"/>
                      </a:lnTo>
                      <a:lnTo>
                        <a:pt x="28" y="38"/>
                      </a:lnTo>
                      <a:lnTo>
                        <a:pt x="26" y="36"/>
                      </a:lnTo>
                      <a:lnTo>
                        <a:pt x="25" y="34"/>
                      </a:lnTo>
                      <a:lnTo>
                        <a:pt x="24" y="33"/>
                      </a:lnTo>
                      <a:lnTo>
                        <a:pt x="22" y="30"/>
                      </a:lnTo>
                      <a:lnTo>
                        <a:pt x="21" y="29"/>
                      </a:lnTo>
                      <a:lnTo>
                        <a:pt x="19" y="28"/>
                      </a:lnTo>
                      <a:lnTo>
                        <a:pt x="18" y="26"/>
                      </a:lnTo>
                      <a:lnTo>
                        <a:pt x="16" y="25"/>
                      </a:lnTo>
                      <a:lnTo>
                        <a:pt x="15" y="23"/>
                      </a:lnTo>
                      <a:lnTo>
                        <a:pt x="13" y="21"/>
                      </a:lnTo>
                      <a:lnTo>
                        <a:pt x="12" y="20"/>
                      </a:lnTo>
                      <a:lnTo>
                        <a:pt x="11" y="18"/>
                      </a:lnTo>
                      <a:lnTo>
                        <a:pt x="9" y="16"/>
                      </a:lnTo>
                      <a:lnTo>
                        <a:pt x="8" y="16"/>
                      </a:lnTo>
                      <a:lnTo>
                        <a:pt x="7" y="14"/>
                      </a:lnTo>
                      <a:lnTo>
                        <a:pt x="6" y="12"/>
                      </a:lnTo>
                      <a:lnTo>
                        <a:pt x="5" y="11"/>
                      </a:lnTo>
                      <a:lnTo>
                        <a:pt x="4" y="10"/>
                      </a:lnTo>
                      <a:lnTo>
                        <a:pt x="4" y="9"/>
                      </a:lnTo>
                      <a:lnTo>
                        <a:pt x="4" y="8"/>
                      </a:lnTo>
                      <a:lnTo>
                        <a:pt x="3" y="6"/>
                      </a:lnTo>
                      <a:lnTo>
                        <a:pt x="4" y="6"/>
                      </a:lnTo>
                      <a:lnTo>
                        <a:pt x="4" y="5"/>
                      </a:lnTo>
                      <a:lnTo>
                        <a:pt x="4" y="4"/>
                      </a:lnTo>
                      <a:lnTo>
                        <a:pt x="4" y="3"/>
                      </a:lnTo>
                      <a:lnTo>
                        <a:pt x="5" y="3"/>
                      </a:lnTo>
                      <a:lnTo>
                        <a:pt x="4" y="3"/>
                      </a:lnTo>
                      <a:lnTo>
                        <a:pt x="4" y="2"/>
                      </a:lnTo>
                      <a:lnTo>
                        <a:pt x="4" y="1"/>
                      </a:lnTo>
                      <a:lnTo>
                        <a:pt x="4" y="0"/>
                      </a:lnTo>
                      <a:lnTo>
                        <a:pt x="3" y="0"/>
                      </a:lnTo>
                      <a:lnTo>
                        <a:pt x="2" y="0"/>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7" name="Freeform 905"/>
                <p:cNvSpPr>
                  <a:spLocks/>
                </p:cNvSpPr>
                <p:nvPr/>
              </p:nvSpPr>
              <p:spPr bwMode="auto">
                <a:xfrm>
                  <a:off x="209" y="1954"/>
                  <a:ext cx="32" cy="58"/>
                </a:xfrm>
                <a:custGeom>
                  <a:avLst/>
                  <a:gdLst>
                    <a:gd name="T0" fmla="*/ 2 w 47"/>
                    <a:gd name="T1" fmla="*/ 17 h 81"/>
                    <a:gd name="T2" fmla="*/ 2 w 47"/>
                    <a:gd name="T3" fmla="*/ 15 h 81"/>
                    <a:gd name="T4" fmla="*/ 3 w 47"/>
                    <a:gd name="T5" fmla="*/ 11 h 81"/>
                    <a:gd name="T6" fmla="*/ 5 w 47"/>
                    <a:gd name="T7" fmla="*/ 9 h 81"/>
                    <a:gd name="T8" fmla="*/ 7 w 47"/>
                    <a:gd name="T9" fmla="*/ 6 h 81"/>
                    <a:gd name="T10" fmla="*/ 9 w 47"/>
                    <a:gd name="T11" fmla="*/ 4 h 81"/>
                    <a:gd name="T12" fmla="*/ 10 w 47"/>
                    <a:gd name="T13" fmla="*/ 3 h 81"/>
                    <a:gd name="T14" fmla="*/ 12 w 47"/>
                    <a:gd name="T15" fmla="*/ 2 h 81"/>
                    <a:gd name="T16" fmla="*/ 14 w 47"/>
                    <a:gd name="T17" fmla="*/ 1 h 81"/>
                    <a:gd name="T18" fmla="*/ 14 w 47"/>
                    <a:gd name="T19" fmla="*/ 1 h 81"/>
                    <a:gd name="T20" fmla="*/ 14 w 47"/>
                    <a:gd name="T21" fmla="*/ 2 h 81"/>
                    <a:gd name="T22" fmla="*/ 14 w 47"/>
                    <a:gd name="T23" fmla="*/ 4 h 81"/>
                    <a:gd name="T24" fmla="*/ 12 w 47"/>
                    <a:gd name="T25" fmla="*/ 7 h 81"/>
                    <a:gd name="T26" fmla="*/ 10 w 47"/>
                    <a:gd name="T27" fmla="*/ 11 h 81"/>
                    <a:gd name="T28" fmla="*/ 7 w 47"/>
                    <a:gd name="T29" fmla="*/ 17 h 81"/>
                    <a:gd name="T30" fmla="*/ 3 w 47"/>
                    <a:gd name="T31" fmla="*/ 24 h 81"/>
                    <a:gd name="T32" fmla="*/ 1 w 47"/>
                    <a:gd name="T33" fmla="*/ 30 h 81"/>
                    <a:gd name="T34" fmla="*/ 6 w 47"/>
                    <a:gd name="T35" fmla="*/ 21 h 81"/>
                    <a:gd name="T36" fmla="*/ 10 w 47"/>
                    <a:gd name="T37" fmla="*/ 15 h 81"/>
                    <a:gd name="T38" fmla="*/ 12 w 47"/>
                    <a:gd name="T39" fmla="*/ 10 h 81"/>
                    <a:gd name="T40" fmla="*/ 14 w 47"/>
                    <a:gd name="T41" fmla="*/ 6 h 81"/>
                    <a:gd name="T42" fmla="*/ 15 w 47"/>
                    <a:gd name="T43" fmla="*/ 3 h 81"/>
                    <a:gd name="T44" fmla="*/ 15 w 47"/>
                    <a:gd name="T45" fmla="*/ 1 h 81"/>
                    <a:gd name="T46" fmla="*/ 14 w 47"/>
                    <a:gd name="T47" fmla="*/ 0 h 81"/>
                    <a:gd name="T48" fmla="*/ 12 w 47"/>
                    <a:gd name="T49" fmla="*/ 1 h 81"/>
                    <a:gd name="T50" fmla="*/ 11 w 47"/>
                    <a:gd name="T51" fmla="*/ 1 h 81"/>
                    <a:gd name="T52" fmla="*/ 9 w 47"/>
                    <a:gd name="T53" fmla="*/ 3 h 81"/>
                    <a:gd name="T54" fmla="*/ 7 w 47"/>
                    <a:gd name="T55" fmla="*/ 4 h 81"/>
                    <a:gd name="T56" fmla="*/ 5 w 47"/>
                    <a:gd name="T57" fmla="*/ 6 h 81"/>
                    <a:gd name="T58" fmla="*/ 3 w 47"/>
                    <a:gd name="T59" fmla="*/ 10 h 81"/>
                    <a:gd name="T60" fmla="*/ 2 w 47"/>
                    <a:gd name="T61" fmla="*/ 12 h 81"/>
                    <a:gd name="T62" fmla="*/ 1 w 47"/>
                    <a:gd name="T63" fmla="*/ 15 h 81"/>
                    <a:gd name="T64" fmla="*/ 1 w 47"/>
                    <a:gd name="T65" fmla="*/ 19 h 81"/>
                    <a:gd name="T66" fmla="*/ 1 w 47"/>
                    <a:gd name="T67" fmla="*/ 19 h 81"/>
                    <a:gd name="T68" fmla="*/ 1 w 47"/>
                    <a:gd name="T69" fmla="*/ 19 h 81"/>
                    <a:gd name="T70" fmla="*/ 1 w 47"/>
                    <a:gd name="T71" fmla="*/ 19 h 81"/>
                    <a:gd name="T72" fmla="*/ 1 w 47"/>
                    <a:gd name="T73" fmla="*/ 19 h 81"/>
                    <a:gd name="T74" fmla="*/ 1 w 47"/>
                    <a:gd name="T75" fmla="*/ 19 h 81"/>
                    <a:gd name="T76" fmla="*/ 1 w 47"/>
                    <a:gd name="T77" fmla="*/ 19 h 81"/>
                    <a:gd name="T78" fmla="*/ 1 w 47"/>
                    <a:gd name="T79" fmla="*/ 19 h 81"/>
                    <a:gd name="T80" fmla="*/ 1 w 47"/>
                    <a:gd name="T81" fmla="*/ 19 h 81"/>
                    <a:gd name="T82" fmla="*/ 1 w 47"/>
                    <a:gd name="T83" fmla="*/ 19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7" h="81">
                      <a:moveTo>
                        <a:pt x="5" y="50"/>
                      </a:moveTo>
                      <a:lnTo>
                        <a:pt x="6" y="47"/>
                      </a:lnTo>
                      <a:lnTo>
                        <a:pt x="7" y="43"/>
                      </a:lnTo>
                      <a:lnTo>
                        <a:pt x="8" y="40"/>
                      </a:lnTo>
                      <a:lnTo>
                        <a:pt x="9" y="36"/>
                      </a:lnTo>
                      <a:lnTo>
                        <a:pt x="12" y="32"/>
                      </a:lnTo>
                      <a:lnTo>
                        <a:pt x="14" y="28"/>
                      </a:lnTo>
                      <a:lnTo>
                        <a:pt x="16" y="25"/>
                      </a:lnTo>
                      <a:lnTo>
                        <a:pt x="19" y="22"/>
                      </a:lnTo>
                      <a:lnTo>
                        <a:pt x="22" y="18"/>
                      </a:lnTo>
                      <a:lnTo>
                        <a:pt x="25" y="15"/>
                      </a:lnTo>
                      <a:lnTo>
                        <a:pt x="28" y="13"/>
                      </a:lnTo>
                      <a:lnTo>
                        <a:pt x="30" y="10"/>
                      </a:lnTo>
                      <a:lnTo>
                        <a:pt x="33" y="8"/>
                      </a:lnTo>
                      <a:lnTo>
                        <a:pt x="36" y="6"/>
                      </a:lnTo>
                      <a:lnTo>
                        <a:pt x="38" y="5"/>
                      </a:lnTo>
                      <a:lnTo>
                        <a:pt x="40" y="4"/>
                      </a:lnTo>
                      <a:lnTo>
                        <a:pt x="42" y="4"/>
                      </a:lnTo>
                      <a:lnTo>
                        <a:pt x="44" y="4"/>
                      </a:lnTo>
                      <a:lnTo>
                        <a:pt x="44" y="5"/>
                      </a:lnTo>
                      <a:lnTo>
                        <a:pt x="44" y="6"/>
                      </a:lnTo>
                      <a:lnTo>
                        <a:pt x="44" y="8"/>
                      </a:lnTo>
                      <a:lnTo>
                        <a:pt x="44" y="11"/>
                      </a:lnTo>
                      <a:lnTo>
                        <a:pt x="42" y="15"/>
                      </a:lnTo>
                      <a:lnTo>
                        <a:pt x="40" y="20"/>
                      </a:lnTo>
                      <a:lnTo>
                        <a:pt x="37" y="25"/>
                      </a:lnTo>
                      <a:lnTo>
                        <a:pt x="33" y="32"/>
                      </a:lnTo>
                      <a:lnTo>
                        <a:pt x="29" y="39"/>
                      </a:lnTo>
                      <a:lnTo>
                        <a:pt x="23" y="47"/>
                      </a:lnTo>
                      <a:lnTo>
                        <a:pt x="17" y="57"/>
                      </a:lnTo>
                      <a:lnTo>
                        <a:pt x="9" y="67"/>
                      </a:lnTo>
                      <a:lnTo>
                        <a:pt x="0" y="79"/>
                      </a:lnTo>
                      <a:lnTo>
                        <a:pt x="2" y="81"/>
                      </a:lnTo>
                      <a:lnTo>
                        <a:pt x="11" y="70"/>
                      </a:lnTo>
                      <a:lnTo>
                        <a:pt x="19" y="59"/>
                      </a:lnTo>
                      <a:lnTo>
                        <a:pt x="25" y="50"/>
                      </a:lnTo>
                      <a:lnTo>
                        <a:pt x="31" y="42"/>
                      </a:lnTo>
                      <a:lnTo>
                        <a:pt x="36" y="34"/>
                      </a:lnTo>
                      <a:lnTo>
                        <a:pt x="40" y="28"/>
                      </a:lnTo>
                      <a:lnTo>
                        <a:pt x="43" y="22"/>
                      </a:lnTo>
                      <a:lnTo>
                        <a:pt x="45" y="16"/>
                      </a:lnTo>
                      <a:lnTo>
                        <a:pt x="47" y="12"/>
                      </a:lnTo>
                      <a:lnTo>
                        <a:pt x="47" y="9"/>
                      </a:lnTo>
                      <a:lnTo>
                        <a:pt x="47" y="6"/>
                      </a:lnTo>
                      <a:lnTo>
                        <a:pt x="47" y="3"/>
                      </a:lnTo>
                      <a:lnTo>
                        <a:pt x="46" y="1"/>
                      </a:lnTo>
                      <a:lnTo>
                        <a:pt x="44" y="0"/>
                      </a:lnTo>
                      <a:lnTo>
                        <a:pt x="42" y="0"/>
                      </a:lnTo>
                      <a:lnTo>
                        <a:pt x="40" y="1"/>
                      </a:lnTo>
                      <a:lnTo>
                        <a:pt x="37" y="1"/>
                      </a:lnTo>
                      <a:lnTo>
                        <a:pt x="34" y="3"/>
                      </a:lnTo>
                      <a:lnTo>
                        <a:pt x="32" y="5"/>
                      </a:lnTo>
                      <a:lnTo>
                        <a:pt x="28" y="7"/>
                      </a:lnTo>
                      <a:lnTo>
                        <a:pt x="25" y="10"/>
                      </a:lnTo>
                      <a:lnTo>
                        <a:pt x="23" y="12"/>
                      </a:lnTo>
                      <a:lnTo>
                        <a:pt x="20" y="15"/>
                      </a:lnTo>
                      <a:lnTo>
                        <a:pt x="17" y="18"/>
                      </a:lnTo>
                      <a:lnTo>
                        <a:pt x="14" y="22"/>
                      </a:lnTo>
                      <a:lnTo>
                        <a:pt x="11" y="26"/>
                      </a:lnTo>
                      <a:lnTo>
                        <a:pt x="9" y="30"/>
                      </a:lnTo>
                      <a:lnTo>
                        <a:pt x="7" y="34"/>
                      </a:lnTo>
                      <a:lnTo>
                        <a:pt x="5" y="38"/>
                      </a:lnTo>
                      <a:lnTo>
                        <a:pt x="4" y="42"/>
                      </a:lnTo>
                      <a:lnTo>
                        <a:pt x="3" y="46"/>
                      </a:lnTo>
                      <a:lnTo>
                        <a:pt x="2" y="50"/>
                      </a:lnTo>
                      <a:lnTo>
                        <a:pt x="3" y="50"/>
                      </a:lnTo>
                      <a:lnTo>
                        <a:pt x="3" y="51"/>
                      </a:lnTo>
                      <a:lnTo>
                        <a:pt x="3" y="52"/>
                      </a:lnTo>
                      <a:lnTo>
                        <a:pt x="4" y="52"/>
                      </a:lnTo>
                      <a:lnTo>
                        <a:pt x="5" y="52"/>
                      </a:lnTo>
                      <a:lnTo>
                        <a:pt x="5" y="51"/>
                      </a:lnTo>
                      <a:lnTo>
                        <a:pt x="5"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8" name="Freeform 906"/>
                <p:cNvSpPr>
                  <a:spLocks/>
                </p:cNvSpPr>
                <p:nvPr/>
              </p:nvSpPr>
              <p:spPr bwMode="auto">
                <a:xfrm>
                  <a:off x="189" y="1979"/>
                  <a:ext cx="25" cy="20"/>
                </a:xfrm>
                <a:custGeom>
                  <a:avLst/>
                  <a:gdLst>
                    <a:gd name="T0" fmla="*/ 2 w 35"/>
                    <a:gd name="T1" fmla="*/ 3 h 27"/>
                    <a:gd name="T2" fmla="*/ 3 w 35"/>
                    <a:gd name="T3" fmla="*/ 2 h 27"/>
                    <a:gd name="T4" fmla="*/ 4 w 35"/>
                    <a:gd name="T5" fmla="*/ 2 h 27"/>
                    <a:gd name="T6" fmla="*/ 4 w 35"/>
                    <a:gd name="T7" fmla="*/ 2 h 27"/>
                    <a:gd name="T8" fmla="*/ 6 w 35"/>
                    <a:gd name="T9" fmla="*/ 3 h 27"/>
                    <a:gd name="T10" fmla="*/ 6 w 35"/>
                    <a:gd name="T11" fmla="*/ 4 h 27"/>
                    <a:gd name="T12" fmla="*/ 7 w 35"/>
                    <a:gd name="T13" fmla="*/ 5 h 27"/>
                    <a:gd name="T14" fmla="*/ 8 w 35"/>
                    <a:gd name="T15" fmla="*/ 7 h 27"/>
                    <a:gd name="T16" fmla="*/ 9 w 35"/>
                    <a:gd name="T17" fmla="*/ 7 h 27"/>
                    <a:gd name="T18" fmla="*/ 10 w 35"/>
                    <a:gd name="T19" fmla="*/ 9 h 27"/>
                    <a:gd name="T20" fmla="*/ 10 w 35"/>
                    <a:gd name="T21" fmla="*/ 10 h 27"/>
                    <a:gd name="T22" fmla="*/ 11 w 35"/>
                    <a:gd name="T23" fmla="*/ 11 h 27"/>
                    <a:gd name="T24" fmla="*/ 11 w 35"/>
                    <a:gd name="T25" fmla="*/ 11 h 27"/>
                    <a:gd name="T26" fmla="*/ 12 w 35"/>
                    <a:gd name="T27" fmla="*/ 10 h 27"/>
                    <a:gd name="T28" fmla="*/ 12 w 35"/>
                    <a:gd name="T29" fmla="*/ 9 h 27"/>
                    <a:gd name="T30" fmla="*/ 13 w 35"/>
                    <a:gd name="T31" fmla="*/ 7 h 27"/>
                    <a:gd name="T32" fmla="*/ 11 w 35"/>
                    <a:gd name="T33" fmla="*/ 5 h 27"/>
                    <a:gd name="T34" fmla="*/ 11 w 35"/>
                    <a:gd name="T35" fmla="*/ 8 h 27"/>
                    <a:gd name="T36" fmla="*/ 11 w 35"/>
                    <a:gd name="T37" fmla="*/ 9 h 27"/>
                    <a:gd name="T38" fmla="*/ 11 w 35"/>
                    <a:gd name="T39" fmla="*/ 10 h 27"/>
                    <a:gd name="T40" fmla="*/ 11 w 35"/>
                    <a:gd name="T41" fmla="*/ 10 h 27"/>
                    <a:gd name="T42" fmla="*/ 11 w 35"/>
                    <a:gd name="T43" fmla="*/ 9 h 27"/>
                    <a:gd name="T44" fmla="*/ 10 w 35"/>
                    <a:gd name="T45" fmla="*/ 8 h 27"/>
                    <a:gd name="T46" fmla="*/ 10 w 35"/>
                    <a:gd name="T47" fmla="*/ 7 h 27"/>
                    <a:gd name="T48" fmla="*/ 9 w 35"/>
                    <a:gd name="T49" fmla="*/ 5 h 27"/>
                    <a:gd name="T50" fmla="*/ 8 w 35"/>
                    <a:gd name="T51" fmla="*/ 4 h 27"/>
                    <a:gd name="T52" fmla="*/ 7 w 35"/>
                    <a:gd name="T53" fmla="*/ 2 h 27"/>
                    <a:gd name="T54" fmla="*/ 6 w 35"/>
                    <a:gd name="T55" fmla="*/ 1 h 27"/>
                    <a:gd name="T56" fmla="*/ 5 w 35"/>
                    <a:gd name="T57" fmla="*/ 1 h 27"/>
                    <a:gd name="T58" fmla="*/ 4 w 35"/>
                    <a:gd name="T59" fmla="*/ 0 h 27"/>
                    <a:gd name="T60" fmla="*/ 3 w 35"/>
                    <a:gd name="T61" fmla="*/ 1 h 27"/>
                    <a:gd name="T62" fmla="*/ 1 w 35"/>
                    <a:gd name="T63" fmla="*/ 1 h 27"/>
                    <a:gd name="T64" fmla="*/ 1 w 35"/>
                    <a:gd name="T65" fmla="*/ 2 h 27"/>
                    <a:gd name="T66" fmla="*/ 0 w 35"/>
                    <a:gd name="T67" fmla="*/ 3 h 27"/>
                    <a:gd name="T68" fmla="*/ 1 w 35"/>
                    <a:gd name="T69" fmla="*/ 3 h 27"/>
                    <a:gd name="T70" fmla="*/ 1 w 35"/>
                    <a:gd name="T71" fmla="*/ 4 h 27"/>
                    <a:gd name="T72" fmla="*/ 1 w 35"/>
                    <a:gd name="T73" fmla="*/ 4 h 27"/>
                    <a:gd name="T74" fmla="*/ 1 w 35"/>
                    <a:gd name="T75" fmla="*/ 4 h 27"/>
                    <a:gd name="T76" fmla="*/ 1 w 35"/>
                    <a:gd name="T77" fmla="*/ 4 h 27"/>
                    <a:gd name="T78" fmla="*/ 1 w 35"/>
                    <a:gd name="T79" fmla="*/ 4 h 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 h="27">
                      <a:moveTo>
                        <a:pt x="3" y="9"/>
                      </a:moveTo>
                      <a:lnTo>
                        <a:pt x="5" y="7"/>
                      </a:lnTo>
                      <a:lnTo>
                        <a:pt x="6" y="6"/>
                      </a:lnTo>
                      <a:lnTo>
                        <a:pt x="8" y="5"/>
                      </a:lnTo>
                      <a:lnTo>
                        <a:pt x="9" y="5"/>
                      </a:lnTo>
                      <a:lnTo>
                        <a:pt x="10" y="5"/>
                      </a:lnTo>
                      <a:lnTo>
                        <a:pt x="12" y="5"/>
                      </a:lnTo>
                      <a:lnTo>
                        <a:pt x="13" y="5"/>
                      </a:lnTo>
                      <a:lnTo>
                        <a:pt x="14" y="6"/>
                      </a:lnTo>
                      <a:lnTo>
                        <a:pt x="16" y="7"/>
                      </a:lnTo>
                      <a:lnTo>
                        <a:pt x="17" y="8"/>
                      </a:lnTo>
                      <a:lnTo>
                        <a:pt x="17" y="9"/>
                      </a:lnTo>
                      <a:lnTo>
                        <a:pt x="19" y="11"/>
                      </a:lnTo>
                      <a:lnTo>
                        <a:pt x="20" y="12"/>
                      </a:lnTo>
                      <a:lnTo>
                        <a:pt x="21" y="14"/>
                      </a:lnTo>
                      <a:lnTo>
                        <a:pt x="22" y="16"/>
                      </a:lnTo>
                      <a:lnTo>
                        <a:pt x="23" y="18"/>
                      </a:lnTo>
                      <a:lnTo>
                        <a:pt x="25" y="19"/>
                      </a:lnTo>
                      <a:lnTo>
                        <a:pt x="25" y="20"/>
                      </a:lnTo>
                      <a:lnTo>
                        <a:pt x="26" y="22"/>
                      </a:lnTo>
                      <a:lnTo>
                        <a:pt x="27" y="24"/>
                      </a:lnTo>
                      <a:lnTo>
                        <a:pt x="28" y="25"/>
                      </a:lnTo>
                      <a:lnTo>
                        <a:pt x="28" y="26"/>
                      </a:lnTo>
                      <a:lnTo>
                        <a:pt x="30" y="27"/>
                      </a:lnTo>
                      <a:lnTo>
                        <a:pt x="32" y="27"/>
                      </a:lnTo>
                      <a:lnTo>
                        <a:pt x="33" y="27"/>
                      </a:lnTo>
                      <a:lnTo>
                        <a:pt x="33" y="25"/>
                      </a:lnTo>
                      <a:lnTo>
                        <a:pt x="34" y="24"/>
                      </a:lnTo>
                      <a:lnTo>
                        <a:pt x="34" y="22"/>
                      </a:lnTo>
                      <a:lnTo>
                        <a:pt x="35" y="20"/>
                      </a:lnTo>
                      <a:lnTo>
                        <a:pt x="35" y="17"/>
                      </a:lnTo>
                      <a:lnTo>
                        <a:pt x="35" y="13"/>
                      </a:lnTo>
                      <a:lnTo>
                        <a:pt x="31" y="13"/>
                      </a:lnTo>
                      <a:lnTo>
                        <a:pt x="31" y="16"/>
                      </a:lnTo>
                      <a:lnTo>
                        <a:pt x="31" y="20"/>
                      </a:lnTo>
                      <a:lnTo>
                        <a:pt x="31" y="21"/>
                      </a:lnTo>
                      <a:lnTo>
                        <a:pt x="31" y="22"/>
                      </a:lnTo>
                      <a:lnTo>
                        <a:pt x="31" y="24"/>
                      </a:lnTo>
                      <a:lnTo>
                        <a:pt x="31" y="22"/>
                      </a:lnTo>
                      <a:lnTo>
                        <a:pt x="30" y="22"/>
                      </a:lnTo>
                      <a:lnTo>
                        <a:pt x="30" y="21"/>
                      </a:lnTo>
                      <a:lnTo>
                        <a:pt x="28" y="20"/>
                      </a:lnTo>
                      <a:lnTo>
                        <a:pt x="28" y="18"/>
                      </a:lnTo>
                      <a:lnTo>
                        <a:pt x="27" y="16"/>
                      </a:lnTo>
                      <a:lnTo>
                        <a:pt x="26" y="15"/>
                      </a:lnTo>
                      <a:lnTo>
                        <a:pt x="25" y="13"/>
                      </a:lnTo>
                      <a:lnTo>
                        <a:pt x="24" y="12"/>
                      </a:lnTo>
                      <a:lnTo>
                        <a:pt x="22" y="10"/>
                      </a:lnTo>
                      <a:lnTo>
                        <a:pt x="21" y="8"/>
                      </a:lnTo>
                      <a:lnTo>
                        <a:pt x="20" y="6"/>
                      </a:lnTo>
                      <a:lnTo>
                        <a:pt x="19" y="5"/>
                      </a:lnTo>
                      <a:lnTo>
                        <a:pt x="17" y="3"/>
                      </a:lnTo>
                      <a:lnTo>
                        <a:pt x="16" y="2"/>
                      </a:lnTo>
                      <a:lnTo>
                        <a:pt x="14" y="2"/>
                      </a:lnTo>
                      <a:lnTo>
                        <a:pt x="12" y="1"/>
                      </a:lnTo>
                      <a:lnTo>
                        <a:pt x="10" y="0"/>
                      </a:lnTo>
                      <a:lnTo>
                        <a:pt x="9" y="0"/>
                      </a:lnTo>
                      <a:lnTo>
                        <a:pt x="7" y="2"/>
                      </a:lnTo>
                      <a:lnTo>
                        <a:pt x="5" y="2"/>
                      </a:lnTo>
                      <a:lnTo>
                        <a:pt x="3" y="4"/>
                      </a:lnTo>
                      <a:lnTo>
                        <a:pt x="1" y="6"/>
                      </a:lnTo>
                      <a:lnTo>
                        <a:pt x="1" y="7"/>
                      </a:lnTo>
                      <a:lnTo>
                        <a:pt x="0" y="7"/>
                      </a:lnTo>
                      <a:lnTo>
                        <a:pt x="0" y="8"/>
                      </a:lnTo>
                      <a:lnTo>
                        <a:pt x="1" y="8"/>
                      </a:lnTo>
                      <a:lnTo>
                        <a:pt x="1" y="9"/>
                      </a:lnTo>
                      <a:lnTo>
                        <a:pt x="2" y="9"/>
                      </a:lnTo>
                      <a:lnTo>
                        <a:pt x="2" y="10"/>
                      </a:lnTo>
                      <a:lnTo>
                        <a:pt x="3" y="10"/>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9" name="Freeform 907"/>
                <p:cNvSpPr>
                  <a:spLocks/>
                </p:cNvSpPr>
                <p:nvPr/>
              </p:nvSpPr>
              <p:spPr bwMode="auto">
                <a:xfrm>
                  <a:off x="175" y="1983"/>
                  <a:ext cx="15" cy="19"/>
                </a:xfrm>
                <a:custGeom>
                  <a:avLst/>
                  <a:gdLst>
                    <a:gd name="T0" fmla="*/ 0 w 22"/>
                    <a:gd name="T1" fmla="*/ 9 h 27"/>
                    <a:gd name="T2" fmla="*/ 1 w 22"/>
                    <a:gd name="T3" fmla="*/ 9 h 27"/>
                    <a:gd name="T4" fmla="*/ 7 w 22"/>
                    <a:gd name="T5" fmla="*/ 1 h 27"/>
                    <a:gd name="T6" fmla="*/ 7 w 22"/>
                    <a:gd name="T7" fmla="*/ 0 h 27"/>
                    <a:gd name="T8" fmla="*/ 1 w 22"/>
                    <a:gd name="T9" fmla="*/ 8 h 27"/>
                    <a:gd name="T10" fmla="*/ 1 w 22"/>
                    <a:gd name="T11" fmla="*/ 9 h 27"/>
                    <a:gd name="T12" fmla="*/ 1 w 22"/>
                    <a:gd name="T13" fmla="*/ 8 h 27"/>
                    <a:gd name="T14" fmla="*/ 1 w 22"/>
                    <a:gd name="T15" fmla="*/ 8 h 27"/>
                    <a:gd name="T16" fmla="*/ 1 w 22"/>
                    <a:gd name="T17" fmla="*/ 8 h 27"/>
                    <a:gd name="T18" fmla="*/ 1 w 22"/>
                    <a:gd name="T19" fmla="*/ 9 h 27"/>
                    <a:gd name="T20" fmla="*/ 0 w 22"/>
                    <a:gd name="T21" fmla="*/ 9 h 27"/>
                    <a:gd name="T22" fmla="*/ 0 w 22"/>
                    <a:gd name="T23" fmla="*/ 9 h 27"/>
                    <a:gd name="T24" fmla="*/ 1 w 22"/>
                    <a:gd name="T25" fmla="*/ 9 h 27"/>
                    <a:gd name="T26" fmla="*/ 1 w 22"/>
                    <a:gd name="T27" fmla="*/ 9 h 27"/>
                    <a:gd name="T28" fmla="*/ 1 w 22"/>
                    <a:gd name="T29" fmla="*/ 9 h 27"/>
                    <a:gd name="T30" fmla="*/ 1 w 22"/>
                    <a:gd name="T31" fmla="*/ 9 h 27"/>
                    <a:gd name="T32" fmla="*/ 1 w 22"/>
                    <a:gd name="T33" fmla="*/ 9 h 27"/>
                    <a:gd name="T34" fmla="*/ 1 w 22"/>
                    <a:gd name="T35" fmla="*/ 9 h 27"/>
                    <a:gd name="T36" fmla="*/ 1 w 22"/>
                    <a:gd name="T37" fmla="*/ 9 h 27"/>
                    <a:gd name="T38" fmla="*/ 1 w 22"/>
                    <a:gd name="T39" fmla="*/ 9 h 27"/>
                    <a:gd name="T40" fmla="*/ 1 w 22"/>
                    <a:gd name="T41" fmla="*/ 9 h 27"/>
                    <a:gd name="T42" fmla="*/ 1 w 22"/>
                    <a:gd name="T43" fmla="*/ 9 h 27"/>
                    <a:gd name="T44" fmla="*/ 1 w 22"/>
                    <a:gd name="T45" fmla="*/ 9 h 27"/>
                    <a:gd name="T46" fmla="*/ 1 w 22"/>
                    <a:gd name="T47" fmla="*/ 9 h 27"/>
                    <a:gd name="T48" fmla="*/ 0 w 22"/>
                    <a:gd name="T49" fmla="*/ 9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 h="27">
                      <a:moveTo>
                        <a:pt x="0" y="25"/>
                      </a:moveTo>
                      <a:lnTo>
                        <a:pt x="3" y="26"/>
                      </a:lnTo>
                      <a:lnTo>
                        <a:pt x="22" y="3"/>
                      </a:lnTo>
                      <a:lnTo>
                        <a:pt x="20" y="0"/>
                      </a:lnTo>
                      <a:lnTo>
                        <a:pt x="1" y="23"/>
                      </a:lnTo>
                      <a:lnTo>
                        <a:pt x="3" y="25"/>
                      </a:lnTo>
                      <a:lnTo>
                        <a:pt x="1" y="23"/>
                      </a:lnTo>
                      <a:lnTo>
                        <a:pt x="1" y="24"/>
                      </a:lnTo>
                      <a:lnTo>
                        <a:pt x="1" y="25"/>
                      </a:lnTo>
                      <a:lnTo>
                        <a:pt x="0" y="25"/>
                      </a:lnTo>
                      <a:lnTo>
                        <a:pt x="1" y="25"/>
                      </a:lnTo>
                      <a:lnTo>
                        <a:pt x="1" y="26"/>
                      </a:lnTo>
                      <a:lnTo>
                        <a:pt x="1" y="27"/>
                      </a:lnTo>
                      <a:lnTo>
                        <a:pt x="2" y="27"/>
                      </a:lnTo>
                      <a:lnTo>
                        <a:pt x="3" y="27"/>
                      </a:lnTo>
                      <a:lnTo>
                        <a:pt x="3" y="2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0" name="Freeform 908"/>
                <p:cNvSpPr>
                  <a:spLocks/>
                </p:cNvSpPr>
                <p:nvPr/>
              </p:nvSpPr>
              <p:spPr bwMode="auto">
                <a:xfrm>
                  <a:off x="175" y="1968"/>
                  <a:ext cx="2" cy="34"/>
                </a:xfrm>
                <a:custGeom>
                  <a:avLst/>
                  <a:gdLst>
                    <a:gd name="T0" fmla="*/ 0 w 3"/>
                    <a:gd name="T1" fmla="*/ 1 h 49"/>
                    <a:gd name="T2" fmla="*/ 0 w 3"/>
                    <a:gd name="T3" fmla="*/ 17 h 49"/>
                    <a:gd name="T4" fmla="*/ 1 w 3"/>
                    <a:gd name="T5" fmla="*/ 17 h 49"/>
                    <a:gd name="T6" fmla="*/ 1 w 3"/>
                    <a:gd name="T7" fmla="*/ 1 h 49"/>
                    <a:gd name="T8" fmla="*/ 1 w 3"/>
                    <a:gd name="T9" fmla="*/ 1 h 49"/>
                    <a:gd name="T10" fmla="*/ 1 w 3"/>
                    <a:gd name="T11" fmla="*/ 1 h 49"/>
                    <a:gd name="T12" fmla="*/ 1 w 3"/>
                    <a:gd name="T13" fmla="*/ 1 h 49"/>
                    <a:gd name="T14" fmla="*/ 1 w 3"/>
                    <a:gd name="T15" fmla="*/ 1 h 49"/>
                    <a:gd name="T16" fmla="*/ 1 w 3"/>
                    <a:gd name="T17" fmla="*/ 0 h 49"/>
                    <a:gd name="T18" fmla="*/ 1 w 3"/>
                    <a:gd name="T19" fmla="*/ 0 h 49"/>
                    <a:gd name="T20" fmla="*/ 1 w 3"/>
                    <a:gd name="T21" fmla="*/ 0 h 49"/>
                    <a:gd name="T22" fmla="*/ 1 w 3"/>
                    <a:gd name="T23" fmla="*/ 0 h 49"/>
                    <a:gd name="T24" fmla="*/ 1 w 3"/>
                    <a:gd name="T25" fmla="*/ 0 h 49"/>
                    <a:gd name="T26" fmla="*/ 1 w 3"/>
                    <a:gd name="T27" fmla="*/ 0 h 49"/>
                    <a:gd name="T28" fmla="*/ 1 w 3"/>
                    <a:gd name="T29" fmla="*/ 0 h 49"/>
                    <a:gd name="T30" fmla="*/ 1 w 3"/>
                    <a:gd name="T31" fmla="*/ 0 h 49"/>
                    <a:gd name="T32" fmla="*/ 1 w 3"/>
                    <a:gd name="T33" fmla="*/ 0 h 49"/>
                    <a:gd name="T34" fmla="*/ 1 w 3"/>
                    <a:gd name="T35" fmla="*/ 1 h 49"/>
                    <a:gd name="T36" fmla="*/ 0 w 3"/>
                    <a:gd name="T37" fmla="*/ 1 h 49"/>
                    <a:gd name="T38" fmla="*/ 0 w 3"/>
                    <a:gd name="T39" fmla="*/ 1 h 49"/>
                    <a:gd name="T40" fmla="*/ 0 w 3"/>
                    <a:gd name="T41" fmla="*/ 1 h 49"/>
                    <a:gd name="T42" fmla="*/ 0 w 3"/>
                    <a:gd name="T43" fmla="*/ 1 h 49"/>
                    <a:gd name="T44" fmla="*/ 0 w 3"/>
                    <a:gd name="T45" fmla="*/ 1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 h="49">
                      <a:moveTo>
                        <a:pt x="0" y="2"/>
                      </a:moveTo>
                      <a:lnTo>
                        <a:pt x="0" y="49"/>
                      </a:lnTo>
                      <a:lnTo>
                        <a:pt x="3" y="49"/>
                      </a:lnTo>
                      <a:lnTo>
                        <a:pt x="3" y="2"/>
                      </a:lnTo>
                      <a:lnTo>
                        <a:pt x="3" y="1"/>
                      </a:lnTo>
                      <a:lnTo>
                        <a:pt x="3" y="0"/>
                      </a:lnTo>
                      <a:lnTo>
                        <a:pt x="2" y="0"/>
                      </a:lnTo>
                      <a:lnTo>
                        <a:pt x="1" y="0"/>
                      </a:lnTo>
                      <a:lnTo>
                        <a:pt x="1" y="1"/>
                      </a:lnTo>
                      <a:lnTo>
                        <a:pt x="0"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1" name="Freeform 909"/>
                <p:cNvSpPr>
                  <a:spLocks/>
                </p:cNvSpPr>
                <p:nvPr/>
              </p:nvSpPr>
              <p:spPr bwMode="auto">
                <a:xfrm>
                  <a:off x="155" y="1958"/>
                  <a:ext cx="22" cy="11"/>
                </a:xfrm>
                <a:custGeom>
                  <a:avLst/>
                  <a:gdLst>
                    <a:gd name="T0" fmla="*/ 1 w 32"/>
                    <a:gd name="T1" fmla="*/ 0 h 15"/>
                    <a:gd name="T2" fmla="*/ 0 w 32"/>
                    <a:gd name="T3" fmla="*/ 1 h 15"/>
                    <a:gd name="T4" fmla="*/ 0 w 32"/>
                    <a:gd name="T5" fmla="*/ 2 h 15"/>
                    <a:gd name="T6" fmla="*/ 1 w 32"/>
                    <a:gd name="T7" fmla="*/ 2 h 15"/>
                    <a:gd name="T8" fmla="*/ 1 w 32"/>
                    <a:gd name="T9" fmla="*/ 3 h 15"/>
                    <a:gd name="T10" fmla="*/ 1 w 32"/>
                    <a:gd name="T11" fmla="*/ 3 h 15"/>
                    <a:gd name="T12" fmla="*/ 3 w 32"/>
                    <a:gd name="T13" fmla="*/ 3 h 15"/>
                    <a:gd name="T14" fmla="*/ 4 w 32"/>
                    <a:gd name="T15" fmla="*/ 3 h 15"/>
                    <a:gd name="T16" fmla="*/ 5 w 32"/>
                    <a:gd name="T17" fmla="*/ 3 h 15"/>
                    <a:gd name="T18" fmla="*/ 6 w 32"/>
                    <a:gd name="T19" fmla="*/ 4 h 15"/>
                    <a:gd name="T20" fmla="*/ 7 w 32"/>
                    <a:gd name="T21" fmla="*/ 4 h 15"/>
                    <a:gd name="T22" fmla="*/ 7 w 32"/>
                    <a:gd name="T23" fmla="*/ 4 h 15"/>
                    <a:gd name="T24" fmla="*/ 8 w 32"/>
                    <a:gd name="T25" fmla="*/ 4 h 15"/>
                    <a:gd name="T26" fmla="*/ 9 w 32"/>
                    <a:gd name="T27" fmla="*/ 5 h 15"/>
                    <a:gd name="T28" fmla="*/ 10 w 32"/>
                    <a:gd name="T29" fmla="*/ 5 h 15"/>
                    <a:gd name="T30" fmla="*/ 10 w 32"/>
                    <a:gd name="T31" fmla="*/ 5 h 15"/>
                    <a:gd name="T32" fmla="*/ 10 w 32"/>
                    <a:gd name="T33" fmla="*/ 6 h 15"/>
                    <a:gd name="T34" fmla="*/ 10 w 32"/>
                    <a:gd name="T35" fmla="*/ 5 h 15"/>
                    <a:gd name="T36" fmla="*/ 10 w 32"/>
                    <a:gd name="T37" fmla="*/ 4 h 15"/>
                    <a:gd name="T38" fmla="*/ 10 w 32"/>
                    <a:gd name="T39" fmla="*/ 4 h 15"/>
                    <a:gd name="T40" fmla="*/ 9 w 32"/>
                    <a:gd name="T41" fmla="*/ 3 h 15"/>
                    <a:gd name="T42" fmla="*/ 8 w 32"/>
                    <a:gd name="T43" fmla="*/ 2 h 15"/>
                    <a:gd name="T44" fmla="*/ 7 w 32"/>
                    <a:gd name="T45" fmla="*/ 2 h 15"/>
                    <a:gd name="T46" fmla="*/ 6 w 32"/>
                    <a:gd name="T47" fmla="*/ 2 h 15"/>
                    <a:gd name="T48" fmla="*/ 6 w 32"/>
                    <a:gd name="T49" fmla="*/ 2 h 15"/>
                    <a:gd name="T50" fmla="*/ 4 w 32"/>
                    <a:gd name="T51" fmla="*/ 1 h 15"/>
                    <a:gd name="T52" fmla="*/ 3 w 32"/>
                    <a:gd name="T53" fmla="*/ 1 h 15"/>
                    <a:gd name="T54" fmla="*/ 2 w 32"/>
                    <a:gd name="T55" fmla="*/ 1 h 15"/>
                    <a:gd name="T56" fmla="*/ 1 w 32"/>
                    <a:gd name="T57" fmla="*/ 1 h 15"/>
                    <a:gd name="T58" fmla="*/ 1 w 32"/>
                    <a:gd name="T59" fmla="*/ 1 h 15"/>
                    <a:gd name="T60" fmla="*/ 1 w 32"/>
                    <a:gd name="T61" fmla="*/ 1 h 15"/>
                    <a:gd name="T62" fmla="*/ 1 w 32"/>
                    <a:gd name="T63" fmla="*/ 2 h 15"/>
                    <a:gd name="T64" fmla="*/ 1 w 32"/>
                    <a:gd name="T65" fmla="*/ 1 h 15"/>
                    <a:gd name="T66" fmla="*/ 1 w 32"/>
                    <a:gd name="T67" fmla="*/ 1 h 15"/>
                    <a:gd name="T68" fmla="*/ 1 w 32"/>
                    <a:gd name="T69" fmla="*/ 1 h 15"/>
                    <a:gd name="T70" fmla="*/ 1 w 32"/>
                    <a:gd name="T71" fmla="*/ 1 h 15"/>
                    <a:gd name="T72" fmla="*/ 1 w 32"/>
                    <a:gd name="T73" fmla="*/ 1 h 15"/>
                    <a:gd name="T74" fmla="*/ 1 w 32"/>
                    <a:gd name="T75" fmla="*/ 1 h 15"/>
                    <a:gd name="T76" fmla="*/ 1 w 32"/>
                    <a:gd name="T77" fmla="*/ 0 h 15"/>
                    <a:gd name="T78" fmla="*/ 1 w 32"/>
                    <a:gd name="T79" fmla="*/ 0 h 15"/>
                    <a:gd name="T80" fmla="*/ 1 w 32"/>
                    <a:gd name="T81" fmla="*/ 0 h 15"/>
                    <a:gd name="T82" fmla="*/ 1 w 32"/>
                    <a:gd name="T83" fmla="*/ 0 h 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 h="15">
                      <a:moveTo>
                        <a:pt x="3" y="0"/>
                      </a:moveTo>
                      <a:lnTo>
                        <a:pt x="2" y="0"/>
                      </a:lnTo>
                      <a:lnTo>
                        <a:pt x="2" y="1"/>
                      </a:lnTo>
                      <a:lnTo>
                        <a:pt x="0" y="2"/>
                      </a:lnTo>
                      <a:lnTo>
                        <a:pt x="0" y="3"/>
                      </a:lnTo>
                      <a:lnTo>
                        <a:pt x="0" y="5"/>
                      </a:lnTo>
                      <a:lnTo>
                        <a:pt x="1" y="6"/>
                      </a:lnTo>
                      <a:lnTo>
                        <a:pt x="2" y="6"/>
                      </a:lnTo>
                      <a:lnTo>
                        <a:pt x="3" y="6"/>
                      </a:lnTo>
                      <a:lnTo>
                        <a:pt x="4" y="7"/>
                      </a:lnTo>
                      <a:lnTo>
                        <a:pt x="5" y="7"/>
                      </a:lnTo>
                      <a:lnTo>
                        <a:pt x="5" y="8"/>
                      </a:lnTo>
                      <a:lnTo>
                        <a:pt x="7" y="8"/>
                      </a:lnTo>
                      <a:lnTo>
                        <a:pt x="8" y="8"/>
                      </a:lnTo>
                      <a:lnTo>
                        <a:pt x="9" y="8"/>
                      </a:lnTo>
                      <a:lnTo>
                        <a:pt x="11" y="8"/>
                      </a:lnTo>
                      <a:lnTo>
                        <a:pt x="12" y="8"/>
                      </a:lnTo>
                      <a:lnTo>
                        <a:pt x="14" y="8"/>
                      </a:lnTo>
                      <a:lnTo>
                        <a:pt x="15" y="8"/>
                      </a:lnTo>
                      <a:lnTo>
                        <a:pt x="16" y="9"/>
                      </a:lnTo>
                      <a:lnTo>
                        <a:pt x="18" y="9"/>
                      </a:lnTo>
                      <a:lnTo>
                        <a:pt x="20" y="10"/>
                      </a:lnTo>
                      <a:lnTo>
                        <a:pt x="21" y="10"/>
                      </a:lnTo>
                      <a:lnTo>
                        <a:pt x="22" y="10"/>
                      </a:lnTo>
                      <a:lnTo>
                        <a:pt x="24" y="11"/>
                      </a:lnTo>
                      <a:lnTo>
                        <a:pt x="25" y="11"/>
                      </a:lnTo>
                      <a:lnTo>
                        <a:pt x="26" y="11"/>
                      </a:lnTo>
                      <a:lnTo>
                        <a:pt x="27" y="12"/>
                      </a:lnTo>
                      <a:lnTo>
                        <a:pt x="28" y="13"/>
                      </a:lnTo>
                      <a:lnTo>
                        <a:pt x="29" y="13"/>
                      </a:lnTo>
                      <a:lnTo>
                        <a:pt x="29" y="14"/>
                      </a:lnTo>
                      <a:lnTo>
                        <a:pt x="29" y="15"/>
                      </a:lnTo>
                      <a:lnTo>
                        <a:pt x="32" y="15"/>
                      </a:lnTo>
                      <a:lnTo>
                        <a:pt x="32" y="14"/>
                      </a:lnTo>
                      <a:lnTo>
                        <a:pt x="32" y="12"/>
                      </a:lnTo>
                      <a:lnTo>
                        <a:pt x="32" y="11"/>
                      </a:lnTo>
                      <a:lnTo>
                        <a:pt x="30" y="10"/>
                      </a:lnTo>
                      <a:lnTo>
                        <a:pt x="30" y="9"/>
                      </a:lnTo>
                      <a:lnTo>
                        <a:pt x="29" y="8"/>
                      </a:lnTo>
                      <a:lnTo>
                        <a:pt x="27" y="8"/>
                      </a:lnTo>
                      <a:lnTo>
                        <a:pt x="26" y="7"/>
                      </a:lnTo>
                      <a:lnTo>
                        <a:pt x="24" y="6"/>
                      </a:lnTo>
                      <a:lnTo>
                        <a:pt x="22" y="6"/>
                      </a:lnTo>
                      <a:lnTo>
                        <a:pt x="20" y="5"/>
                      </a:lnTo>
                      <a:lnTo>
                        <a:pt x="19" y="5"/>
                      </a:lnTo>
                      <a:lnTo>
                        <a:pt x="17" y="5"/>
                      </a:lnTo>
                      <a:lnTo>
                        <a:pt x="16" y="5"/>
                      </a:lnTo>
                      <a:lnTo>
                        <a:pt x="14" y="5"/>
                      </a:lnTo>
                      <a:lnTo>
                        <a:pt x="13" y="4"/>
                      </a:lnTo>
                      <a:lnTo>
                        <a:pt x="11" y="4"/>
                      </a:lnTo>
                      <a:lnTo>
                        <a:pt x="10" y="4"/>
                      </a:lnTo>
                      <a:lnTo>
                        <a:pt x="8" y="4"/>
                      </a:lnTo>
                      <a:lnTo>
                        <a:pt x="7" y="4"/>
                      </a:lnTo>
                      <a:lnTo>
                        <a:pt x="6" y="3"/>
                      </a:lnTo>
                      <a:lnTo>
                        <a:pt x="5" y="3"/>
                      </a:lnTo>
                      <a:lnTo>
                        <a:pt x="4" y="3"/>
                      </a:lnTo>
                      <a:lnTo>
                        <a:pt x="3" y="2"/>
                      </a:lnTo>
                      <a:lnTo>
                        <a:pt x="4" y="3"/>
                      </a:lnTo>
                      <a:lnTo>
                        <a:pt x="4" y="4"/>
                      </a:lnTo>
                      <a:lnTo>
                        <a:pt x="4" y="5"/>
                      </a:lnTo>
                      <a:lnTo>
                        <a:pt x="4" y="4"/>
                      </a:lnTo>
                      <a:lnTo>
                        <a:pt x="5" y="3"/>
                      </a:lnTo>
                      <a:lnTo>
                        <a:pt x="5" y="2"/>
                      </a:lnTo>
                      <a:lnTo>
                        <a:pt x="5" y="1"/>
                      </a:lnTo>
                      <a:lnTo>
                        <a:pt x="4" y="1"/>
                      </a:lnTo>
                      <a:lnTo>
                        <a:pt x="4" y="0"/>
                      </a:lnTo>
                      <a:lnTo>
                        <a:pt x="3" y="0"/>
                      </a:lnTo>
                      <a:lnTo>
                        <a:pt x="2"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2" name="Freeform 910"/>
                <p:cNvSpPr>
                  <a:spLocks/>
                </p:cNvSpPr>
                <p:nvPr/>
              </p:nvSpPr>
              <p:spPr bwMode="auto">
                <a:xfrm>
                  <a:off x="156" y="1909"/>
                  <a:ext cx="83" cy="53"/>
                </a:xfrm>
                <a:custGeom>
                  <a:avLst/>
                  <a:gdLst>
                    <a:gd name="T0" fmla="*/ 1 w 121"/>
                    <a:gd name="T1" fmla="*/ 19 h 74"/>
                    <a:gd name="T2" fmla="*/ 5 w 121"/>
                    <a:gd name="T3" fmla="*/ 17 h 74"/>
                    <a:gd name="T4" fmla="*/ 10 w 121"/>
                    <a:gd name="T5" fmla="*/ 15 h 74"/>
                    <a:gd name="T6" fmla="*/ 16 w 121"/>
                    <a:gd name="T7" fmla="*/ 12 h 74"/>
                    <a:gd name="T8" fmla="*/ 20 w 121"/>
                    <a:gd name="T9" fmla="*/ 10 h 74"/>
                    <a:gd name="T10" fmla="*/ 25 w 121"/>
                    <a:gd name="T11" fmla="*/ 7 h 74"/>
                    <a:gd name="T12" fmla="*/ 30 w 121"/>
                    <a:gd name="T13" fmla="*/ 5 h 74"/>
                    <a:gd name="T14" fmla="*/ 34 w 121"/>
                    <a:gd name="T15" fmla="*/ 3 h 74"/>
                    <a:gd name="T16" fmla="*/ 37 w 121"/>
                    <a:gd name="T17" fmla="*/ 2 h 74"/>
                    <a:gd name="T18" fmla="*/ 38 w 121"/>
                    <a:gd name="T19" fmla="*/ 1 h 74"/>
                    <a:gd name="T20" fmla="*/ 38 w 121"/>
                    <a:gd name="T21" fmla="*/ 1 h 74"/>
                    <a:gd name="T22" fmla="*/ 37 w 121"/>
                    <a:gd name="T23" fmla="*/ 1 h 74"/>
                    <a:gd name="T24" fmla="*/ 34 w 121"/>
                    <a:gd name="T25" fmla="*/ 3 h 74"/>
                    <a:gd name="T26" fmla="*/ 29 w 121"/>
                    <a:gd name="T27" fmla="*/ 6 h 74"/>
                    <a:gd name="T28" fmla="*/ 22 w 121"/>
                    <a:gd name="T29" fmla="*/ 11 h 74"/>
                    <a:gd name="T30" fmla="*/ 13 w 121"/>
                    <a:gd name="T31" fmla="*/ 17 h 74"/>
                    <a:gd name="T32" fmla="*/ 1 w 121"/>
                    <a:gd name="T33" fmla="*/ 26 h 74"/>
                    <a:gd name="T34" fmla="*/ 7 w 121"/>
                    <a:gd name="T35" fmla="*/ 23 h 74"/>
                    <a:gd name="T36" fmla="*/ 18 w 121"/>
                    <a:gd name="T37" fmla="*/ 16 h 74"/>
                    <a:gd name="T38" fmla="*/ 26 w 121"/>
                    <a:gd name="T39" fmla="*/ 10 h 74"/>
                    <a:gd name="T40" fmla="*/ 32 w 121"/>
                    <a:gd name="T41" fmla="*/ 6 h 74"/>
                    <a:gd name="T42" fmla="*/ 37 w 121"/>
                    <a:gd name="T43" fmla="*/ 4 h 74"/>
                    <a:gd name="T44" fmla="*/ 38 w 121"/>
                    <a:gd name="T45" fmla="*/ 2 h 74"/>
                    <a:gd name="T46" fmla="*/ 38 w 121"/>
                    <a:gd name="T47" fmla="*/ 0 h 74"/>
                    <a:gd name="T48" fmla="*/ 38 w 121"/>
                    <a:gd name="T49" fmla="*/ 0 h 74"/>
                    <a:gd name="T50" fmla="*/ 35 w 121"/>
                    <a:gd name="T51" fmla="*/ 1 h 74"/>
                    <a:gd name="T52" fmla="*/ 32 w 121"/>
                    <a:gd name="T53" fmla="*/ 3 h 74"/>
                    <a:gd name="T54" fmla="*/ 27 w 121"/>
                    <a:gd name="T55" fmla="*/ 4 h 74"/>
                    <a:gd name="T56" fmla="*/ 23 w 121"/>
                    <a:gd name="T57" fmla="*/ 7 h 74"/>
                    <a:gd name="T58" fmla="*/ 18 w 121"/>
                    <a:gd name="T59" fmla="*/ 10 h 74"/>
                    <a:gd name="T60" fmla="*/ 12 w 121"/>
                    <a:gd name="T61" fmla="*/ 12 h 74"/>
                    <a:gd name="T62" fmla="*/ 8 w 121"/>
                    <a:gd name="T63" fmla="*/ 14 h 74"/>
                    <a:gd name="T64" fmla="*/ 2 w 121"/>
                    <a:gd name="T65" fmla="*/ 16 h 74"/>
                    <a:gd name="T66" fmla="*/ 1 w 121"/>
                    <a:gd name="T67" fmla="*/ 17 h 74"/>
                    <a:gd name="T68" fmla="*/ 1 w 121"/>
                    <a:gd name="T69" fmla="*/ 17 h 74"/>
                    <a:gd name="T70" fmla="*/ 0 w 121"/>
                    <a:gd name="T71" fmla="*/ 17 h 74"/>
                    <a:gd name="T72" fmla="*/ 0 w 121"/>
                    <a:gd name="T73" fmla="*/ 18 h 74"/>
                    <a:gd name="T74" fmla="*/ 0 w 121"/>
                    <a:gd name="T75" fmla="*/ 18 h 74"/>
                    <a:gd name="T76" fmla="*/ 0 w 121"/>
                    <a:gd name="T77" fmla="*/ 19 h 74"/>
                    <a:gd name="T78" fmla="*/ 0 w 121"/>
                    <a:gd name="T79" fmla="*/ 19 h 74"/>
                    <a:gd name="T80" fmla="*/ 1 w 121"/>
                    <a:gd name="T81" fmla="*/ 19 h 74"/>
                    <a:gd name="T82" fmla="*/ 1 w 121"/>
                    <a:gd name="T83" fmla="*/ 19 h 74"/>
                    <a:gd name="T84" fmla="*/ 1 w 121"/>
                    <a:gd name="T85" fmla="*/ 19 h 74"/>
                    <a:gd name="T86" fmla="*/ 1 w 121"/>
                    <a:gd name="T87" fmla="*/ 19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1" h="74">
                      <a:moveTo>
                        <a:pt x="1" y="51"/>
                      </a:moveTo>
                      <a:lnTo>
                        <a:pt x="2" y="51"/>
                      </a:lnTo>
                      <a:lnTo>
                        <a:pt x="9" y="48"/>
                      </a:lnTo>
                      <a:lnTo>
                        <a:pt x="16" y="46"/>
                      </a:lnTo>
                      <a:lnTo>
                        <a:pt x="24" y="43"/>
                      </a:lnTo>
                      <a:lnTo>
                        <a:pt x="31" y="40"/>
                      </a:lnTo>
                      <a:lnTo>
                        <a:pt x="39" y="36"/>
                      </a:lnTo>
                      <a:lnTo>
                        <a:pt x="48" y="33"/>
                      </a:lnTo>
                      <a:lnTo>
                        <a:pt x="56" y="30"/>
                      </a:lnTo>
                      <a:lnTo>
                        <a:pt x="63" y="26"/>
                      </a:lnTo>
                      <a:lnTo>
                        <a:pt x="71" y="23"/>
                      </a:lnTo>
                      <a:lnTo>
                        <a:pt x="79" y="20"/>
                      </a:lnTo>
                      <a:lnTo>
                        <a:pt x="86" y="17"/>
                      </a:lnTo>
                      <a:lnTo>
                        <a:pt x="93" y="14"/>
                      </a:lnTo>
                      <a:lnTo>
                        <a:pt x="99" y="12"/>
                      </a:lnTo>
                      <a:lnTo>
                        <a:pt x="104" y="9"/>
                      </a:lnTo>
                      <a:lnTo>
                        <a:pt x="109" y="7"/>
                      </a:lnTo>
                      <a:lnTo>
                        <a:pt x="113" y="6"/>
                      </a:lnTo>
                      <a:lnTo>
                        <a:pt x="117" y="4"/>
                      </a:lnTo>
                      <a:lnTo>
                        <a:pt x="118" y="4"/>
                      </a:lnTo>
                      <a:lnTo>
                        <a:pt x="119" y="4"/>
                      </a:lnTo>
                      <a:lnTo>
                        <a:pt x="118" y="1"/>
                      </a:lnTo>
                      <a:lnTo>
                        <a:pt x="117" y="2"/>
                      </a:lnTo>
                      <a:lnTo>
                        <a:pt x="115" y="3"/>
                      </a:lnTo>
                      <a:lnTo>
                        <a:pt x="111" y="6"/>
                      </a:lnTo>
                      <a:lnTo>
                        <a:pt x="106" y="9"/>
                      </a:lnTo>
                      <a:lnTo>
                        <a:pt x="100" y="14"/>
                      </a:lnTo>
                      <a:lnTo>
                        <a:pt x="91" y="18"/>
                      </a:lnTo>
                      <a:lnTo>
                        <a:pt x="81" y="25"/>
                      </a:lnTo>
                      <a:lnTo>
                        <a:pt x="69" y="31"/>
                      </a:lnTo>
                      <a:lnTo>
                        <a:pt x="55" y="39"/>
                      </a:lnTo>
                      <a:lnTo>
                        <a:pt x="39" y="48"/>
                      </a:lnTo>
                      <a:lnTo>
                        <a:pt x="21" y="59"/>
                      </a:lnTo>
                      <a:lnTo>
                        <a:pt x="1" y="70"/>
                      </a:lnTo>
                      <a:lnTo>
                        <a:pt x="2" y="74"/>
                      </a:lnTo>
                      <a:lnTo>
                        <a:pt x="22" y="62"/>
                      </a:lnTo>
                      <a:lnTo>
                        <a:pt x="40" y="53"/>
                      </a:lnTo>
                      <a:lnTo>
                        <a:pt x="56" y="43"/>
                      </a:lnTo>
                      <a:lnTo>
                        <a:pt x="70" y="35"/>
                      </a:lnTo>
                      <a:lnTo>
                        <a:pt x="82" y="28"/>
                      </a:lnTo>
                      <a:lnTo>
                        <a:pt x="92" y="22"/>
                      </a:lnTo>
                      <a:lnTo>
                        <a:pt x="101" y="17"/>
                      </a:lnTo>
                      <a:lnTo>
                        <a:pt x="108" y="13"/>
                      </a:lnTo>
                      <a:lnTo>
                        <a:pt x="113" y="10"/>
                      </a:lnTo>
                      <a:lnTo>
                        <a:pt x="117" y="7"/>
                      </a:lnTo>
                      <a:lnTo>
                        <a:pt x="120" y="5"/>
                      </a:lnTo>
                      <a:lnTo>
                        <a:pt x="121" y="4"/>
                      </a:lnTo>
                      <a:lnTo>
                        <a:pt x="120" y="0"/>
                      </a:lnTo>
                      <a:lnTo>
                        <a:pt x="118" y="0"/>
                      </a:lnTo>
                      <a:lnTo>
                        <a:pt x="116" y="0"/>
                      </a:lnTo>
                      <a:lnTo>
                        <a:pt x="112" y="2"/>
                      </a:lnTo>
                      <a:lnTo>
                        <a:pt x="108" y="3"/>
                      </a:lnTo>
                      <a:lnTo>
                        <a:pt x="104" y="5"/>
                      </a:lnTo>
                      <a:lnTo>
                        <a:pt x="98" y="8"/>
                      </a:lnTo>
                      <a:lnTo>
                        <a:pt x="91" y="10"/>
                      </a:lnTo>
                      <a:lnTo>
                        <a:pt x="85" y="13"/>
                      </a:lnTo>
                      <a:lnTo>
                        <a:pt x="78" y="16"/>
                      </a:lnTo>
                      <a:lnTo>
                        <a:pt x="71" y="19"/>
                      </a:lnTo>
                      <a:lnTo>
                        <a:pt x="63" y="23"/>
                      </a:lnTo>
                      <a:lnTo>
                        <a:pt x="55" y="26"/>
                      </a:lnTo>
                      <a:lnTo>
                        <a:pt x="46" y="29"/>
                      </a:lnTo>
                      <a:lnTo>
                        <a:pt x="38" y="33"/>
                      </a:lnTo>
                      <a:lnTo>
                        <a:pt x="30" y="35"/>
                      </a:lnTo>
                      <a:lnTo>
                        <a:pt x="23" y="39"/>
                      </a:lnTo>
                      <a:lnTo>
                        <a:pt x="15" y="42"/>
                      </a:lnTo>
                      <a:lnTo>
                        <a:pt x="8" y="45"/>
                      </a:lnTo>
                      <a:lnTo>
                        <a:pt x="1" y="47"/>
                      </a:lnTo>
                      <a:lnTo>
                        <a:pt x="0" y="47"/>
                      </a:lnTo>
                      <a:lnTo>
                        <a:pt x="0" y="48"/>
                      </a:lnTo>
                      <a:lnTo>
                        <a:pt x="0" y="49"/>
                      </a:lnTo>
                      <a:lnTo>
                        <a:pt x="0" y="50"/>
                      </a:lnTo>
                      <a:lnTo>
                        <a:pt x="0" y="51"/>
                      </a:lnTo>
                      <a:lnTo>
                        <a:pt x="1" y="51"/>
                      </a:lnTo>
                      <a:lnTo>
                        <a:pt x="2" y="51"/>
                      </a:lnTo>
                      <a:lnTo>
                        <a:pt x="1"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3" name="Freeform 911"/>
                <p:cNvSpPr>
                  <a:spLocks/>
                </p:cNvSpPr>
                <p:nvPr/>
              </p:nvSpPr>
              <p:spPr bwMode="auto">
                <a:xfrm>
                  <a:off x="147" y="1899"/>
                  <a:ext cx="17" cy="46"/>
                </a:xfrm>
                <a:custGeom>
                  <a:avLst/>
                  <a:gdLst>
                    <a:gd name="T0" fmla="*/ 7 w 25"/>
                    <a:gd name="T1" fmla="*/ 2 h 64"/>
                    <a:gd name="T2" fmla="*/ 7 w 25"/>
                    <a:gd name="T3" fmla="*/ 4 h 64"/>
                    <a:gd name="T4" fmla="*/ 5 w 25"/>
                    <a:gd name="T5" fmla="*/ 6 h 64"/>
                    <a:gd name="T6" fmla="*/ 5 w 25"/>
                    <a:gd name="T7" fmla="*/ 9 h 64"/>
                    <a:gd name="T8" fmla="*/ 3 w 25"/>
                    <a:gd name="T9" fmla="*/ 12 h 64"/>
                    <a:gd name="T10" fmla="*/ 3 w 25"/>
                    <a:gd name="T11" fmla="*/ 13 h 64"/>
                    <a:gd name="T12" fmla="*/ 2 w 25"/>
                    <a:gd name="T13" fmla="*/ 15 h 64"/>
                    <a:gd name="T14" fmla="*/ 1 w 25"/>
                    <a:gd name="T15" fmla="*/ 17 h 64"/>
                    <a:gd name="T16" fmla="*/ 1 w 25"/>
                    <a:gd name="T17" fmla="*/ 18 h 64"/>
                    <a:gd name="T18" fmla="*/ 1 w 25"/>
                    <a:gd name="T19" fmla="*/ 19 h 64"/>
                    <a:gd name="T20" fmla="*/ 0 w 25"/>
                    <a:gd name="T21" fmla="*/ 21 h 64"/>
                    <a:gd name="T22" fmla="*/ 0 w 25"/>
                    <a:gd name="T23" fmla="*/ 22 h 64"/>
                    <a:gd name="T24" fmla="*/ 1 w 25"/>
                    <a:gd name="T25" fmla="*/ 23 h 64"/>
                    <a:gd name="T26" fmla="*/ 1 w 25"/>
                    <a:gd name="T27" fmla="*/ 23 h 64"/>
                    <a:gd name="T28" fmla="*/ 2 w 25"/>
                    <a:gd name="T29" fmla="*/ 24 h 64"/>
                    <a:gd name="T30" fmla="*/ 3 w 25"/>
                    <a:gd name="T31" fmla="*/ 24 h 64"/>
                    <a:gd name="T32" fmla="*/ 5 w 25"/>
                    <a:gd name="T33" fmla="*/ 23 h 64"/>
                    <a:gd name="T34" fmla="*/ 3 w 25"/>
                    <a:gd name="T35" fmla="*/ 23 h 64"/>
                    <a:gd name="T36" fmla="*/ 2 w 25"/>
                    <a:gd name="T37" fmla="*/ 22 h 64"/>
                    <a:gd name="T38" fmla="*/ 1 w 25"/>
                    <a:gd name="T39" fmla="*/ 22 h 64"/>
                    <a:gd name="T40" fmla="*/ 1 w 25"/>
                    <a:gd name="T41" fmla="*/ 22 h 64"/>
                    <a:gd name="T42" fmla="*/ 1 w 25"/>
                    <a:gd name="T43" fmla="*/ 21 h 64"/>
                    <a:gd name="T44" fmla="*/ 1 w 25"/>
                    <a:gd name="T45" fmla="*/ 21 h 64"/>
                    <a:gd name="T46" fmla="*/ 1 w 25"/>
                    <a:gd name="T47" fmla="*/ 19 h 64"/>
                    <a:gd name="T48" fmla="*/ 2 w 25"/>
                    <a:gd name="T49" fmla="*/ 18 h 64"/>
                    <a:gd name="T50" fmla="*/ 2 w 25"/>
                    <a:gd name="T51" fmla="*/ 17 h 64"/>
                    <a:gd name="T52" fmla="*/ 3 w 25"/>
                    <a:gd name="T53" fmla="*/ 15 h 64"/>
                    <a:gd name="T54" fmla="*/ 4 w 25"/>
                    <a:gd name="T55" fmla="*/ 13 h 64"/>
                    <a:gd name="T56" fmla="*/ 5 w 25"/>
                    <a:gd name="T57" fmla="*/ 12 h 64"/>
                    <a:gd name="T58" fmla="*/ 6 w 25"/>
                    <a:gd name="T59" fmla="*/ 9 h 64"/>
                    <a:gd name="T60" fmla="*/ 7 w 25"/>
                    <a:gd name="T61" fmla="*/ 6 h 64"/>
                    <a:gd name="T62" fmla="*/ 7 w 25"/>
                    <a:gd name="T63" fmla="*/ 4 h 64"/>
                    <a:gd name="T64" fmla="*/ 8 w 25"/>
                    <a:gd name="T65" fmla="*/ 1 h 64"/>
                    <a:gd name="T66" fmla="*/ 8 w 25"/>
                    <a:gd name="T67" fmla="*/ 1 h 64"/>
                    <a:gd name="T68" fmla="*/ 8 w 25"/>
                    <a:gd name="T69" fmla="*/ 1 h 64"/>
                    <a:gd name="T70" fmla="*/ 8 w 25"/>
                    <a:gd name="T71" fmla="*/ 1 h 64"/>
                    <a:gd name="T72" fmla="*/ 8 w 25"/>
                    <a:gd name="T73" fmla="*/ 0 h 64"/>
                    <a:gd name="T74" fmla="*/ 7 w 25"/>
                    <a:gd name="T75" fmla="*/ 0 h 64"/>
                    <a:gd name="T76" fmla="*/ 7 w 25"/>
                    <a:gd name="T77" fmla="*/ 0 h 64"/>
                    <a:gd name="T78" fmla="*/ 7 w 25"/>
                    <a:gd name="T79" fmla="*/ 0 h 64"/>
                    <a:gd name="T80" fmla="*/ 7 w 25"/>
                    <a:gd name="T81" fmla="*/ 0 h 64"/>
                    <a:gd name="T82" fmla="*/ 7 w 25"/>
                    <a:gd name="T83" fmla="*/ 1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 h="64">
                      <a:moveTo>
                        <a:pt x="22" y="1"/>
                      </a:moveTo>
                      <a:lnTo>
                        <a:pt x="21" y="5"/>
                      </a:lnTo>
                      <a:lnTo>
                        <a:pt x="20" y="8"/>
                      </a:lnTo>
                      <a:lnTo>
                        <a:pt x="20" y="12"/>
                      </a:lnTo>
                      <a:lnTo>
                        <a:pt x="18" y="15"/>
                      </a:lnTo>
                      <a:lnTo>
                        <a:pt x="17" y="18"/>
                      </a:lnTo>
                      <a:lnTo>
                        <a:pt x="16" y="22"/>
                      </a:lnTo>
                      <a:lnTo>
                        <a:pt x="15" y="25"/>
                      </a:lnTo>
                      <a:lnTo>
                        <a:pt x="13" y="28"/>
                      </a:lnTo>
                      <a:lnTo>
                        <a:pt x="12" y="30"/>
                      </a:lnTo>
                      <a:lnTo>
                        <a:pt x="11" y="33"/>
                      </a:lnTo>
                      <a:lnTo>
                        <a:pt x="9" y="35"/>
                      </a:lnTo>
                      <a:lnTo>
                        <a:pt x="8" y="38"/>
                      </a:lnTo>
                      <a:lnTo>
                        <a:pt x="7" y="40"/>
                      </a:lnTo>
                      <a:lnTo>
                        <a:pt x="6" y="42"/>
                      </a:lnTo>
                      <a:lnTo>
                        <a:pt x="4" y="44"/>
                      </a:lnTo>
                      <a:lnTo>
                        <a:pt x="3" y="47"/>
                      </a:lnTo>
                      <a:lnTo>
                        <a:pt x="3" y="49"/>
                      </a:lnTo>
                      <a:lnTo>
                        <a:pt x="2" y="50"/>
                      </a:lnTo>
                      <a:lnTo>
                        <a:pt x="1" y="52"/>
                      </a:lnTo>
                      <a:lnTo>
                        <a:pt x="0" y="54"/>
                      </a:lnTo>
                      <a:lnTo>
                        <a:pt x="0" y="55"/>
                      </a:lnTo>
                      <a:lnTo>
                        <a:pt x="0" y="57"/>
                      </a:lnTo>
                      <a:lnTo>
                        <a:pt x="0" y="59"/>
                      </a:lnTo>
                      <a:lnTo>
                        <a:pt x="0" y="60"/>
                      </a:lnTo>
                      <a:lnTo>
                        <a:pt x="1" y="61"/>
                      </a:lnTo>
                      <a:lnTo>
                        <a:pt x="3" y="62"/>
                      </a:lnTo>
                      <a:lnTo>
                        <a:pt x="4" y="63"/>
                      </a:lnTo>
                      <a:lnTo>
                        <a:pt x="5" y="64"/>
                      </a:lnTo>
                      <a:lnTo>
                        <a:pt x="7" y="64"/>
                      </a:lnTo>
                      <a:lnTo>
                        <a:pt x="9" y="64"/>
                      </a:lnTo>
                      <a:lnTo>
                        <a:pt x="11" y="64"/>
                      </a:lnTo>
                      <a:lnTo>
                        <a:pt x="14" y="64"/>
                      </a:lnTo>
                      <a:lnTo>
                        <a:pt x="14" y="61"/>
                      </a:lnTo>
                      <a:lnTo>
                        <a:pt x="11" y="61"/>
                      </a:lnTo>
                      <a:lnTo>
                        <a:pt x="10" y="61"/>
                      </a:lnTo>
                      <a:lnTo>
                        <a:pt x="8" y="60"/>
                      </a:lnTo>
                      <a:lnTo>
                        <a:pt x="6" y="59"/>
                      </a:lnTo>
                      <a:lnTo>
                        <a:pt x="5" y="59"/>
                      </a:lnTo>
                      <a:lnTo>
                        <a:pt x="4" y="59"/>
                      </a:lnTo>
                      <a:lnTo>
                        <a:pt x="3" y="58"/>
                      </a:lnTo>
                      <a:lnTo>
                        <a:pt x="3" y="57"/>
                      </a:lnTo>
                      <a:lnTo>
                        <a:pt x="3" y="56"/>
                      </a:lnTo>
                      <a:lnTo>
                        <a:pt x="3" y="55"/>
                      </a:lnTo>
                      <a:lnTo>
                        <a:pt x="4" y="54"/>
                      </a:lnTo>
                      <a:lnTo>
                        <a:pt x="5" y="52"/>
                      </a:lnTo>
                      <a:lnTo>
                        <a:pt x="5" y="50"/>
                      </a:lnTo>
                      <a:lnTo>
                        <a:pt x="6" y="49"/>
                      </a:lnTo>
                      <a:lnTo>
                        <a:pt x="7" y="47"/>
                      </a:lnTo>
                      <a:lnTo>
                        <a:pt x="8" y="45"/>
                      </a:lnTo>
                      <a:lnTo>
                        <a:pt x="10" y="43"/>
                      </a:lnTo>
                      <a:lnTo>
                        <a:pt x="11" y="40"/>
                      </a:lnTo>
                      <a:lnTo>
                        <a:pt x="12" y="38"/>
                      </a:lnTo>
                      <a:lnTo>
                        <a:pt x="13" y="35"/>
                      </a:lnTo>
                      <a:lnTo>
                        <a:pt x="15" y="32"/>
                      </a:lnTo>
                      <a:lnTo>
                        <a:pt x="16" y="30"/>
                      </a:lnTo>
                      <a:lnTo>
                        <a:pt x="17" y="27"/>
                      </a:lnTo>
                      <a:lnTo>
                        <a:pt x="19" y="23"/>
                      </a:lnTo>
                      <a:lnTo>
                        <a:pt x="20" y="20"/>
                      </a:lnTo>
                      <a:lnTo>
                        <a:pt x="21" y="17"/>
                      </a:lnTo>
                      <a:lnTo>
                        <a:pt x="22" y="13"/>
                      </a:lnTo>
                      <a:lnTo>
                        <a:pt x="23" y="10"/>
                      </a:lnTo>
                      <a:lnTo>
                        <a:pt x="25" y="6"/>
                      </a:lnTo>
                      <a:lnTo>
                        <a:pt x="25" y="2"/>
                      </a:lnTo>
                      <a:lnTo>
                        <a:pt x="25" y="1"/>
                      </a:lnTo>
                      <a:lnTo>
                        <a:pt x="25" y="0"/>
                      </a:lnTo>
                      <a:lnTo>
                        <a:pt x="24" y="0"/>
                      </a:lnTo>
                      <a:lnTo>
                        <a:pt x="23" y="0"/>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4" name="Freeform 912"/>
                <p:cNvSpPr>
                  <a:spLocks/>
                </p:cNvSpPr>
                <p:nvPr/>
              </p:nvSpPr>
              <p:spPr bwMode="auto">
                <a:xfrm>
                  <a:off x="136" y="1806"/>
                  <a:ext cx="9" cy="28"/>
                </a:xfrm>
                <a:custGeom>
                  <a:avLst/>
                  <a:gdLst>
                    <a:gd name="T0" fmla="*/ 3 w 13"/>
                    <a:gd name="T1" fmla="*/ 1 h 39"/>
                    <a:gd name="T2" fmla="*/ 3 w 13"/>
                    <a:gd name="T3" fmla="*/ 1 h 39"/>
                    <a:gd name="T4" fmla="*/ 0 w 13"/>
                    <a:gd name="T5" fmla="*/ 14 h 39"/>
                    <a:gd name="T6" fmla="*/ 1 w 13"/>
                    <a:gd name="T7" fmla="*/ 14 h 39"/>
                    <a:gd name="T8" fmla="*/ 4 w 13"/>
                    <a:gd name="T9" fmla="*/ 1 h 39"/>
                    <a:gd name="T10" fmla="*/ 4 w 13"/>
                    <a:gd name="T11" fmla="*/ 1 h 39"/>
                    <a:gd name="T12" fmla="*/ 4 w 13"/>
                    <a:gd name="T13" fmla="*/ 1 h 39"/>
                    <a:gd name="T14" fmla="*/ 4 w 13"/>
                    <a:gd name="T15" fmla="*/ 1 h 39"/>
                    <a:gd name="T16" fmla="*/ 4 w 13"/>
                    <a:gd name="T17" fmla="*/ 1 h 39"/>
                    <a:gd name="T18" fmla="*/ 4 w 13"/>
                    <a:gd name="T19" fmla="*/ 1 h 39"/>
                    <a:gd name="T20" fmla="*/ 4 w 13"/>
                    <a:gd name="T21" fmla="*/ 1 h 39"/>
                    <a:gd name="T22" fmla="*/ 4 w 13"/>
                    <a:gd name="T23" fmla="*/ 1 h 39"/>
                    <a:gd name="T24" fmla="*/ 4 w 13"/>
                    <a:gd name="T25" fmla="*/ 0 h 39"/>
                    <a:gd name="T26" fmla="*/ 4 w 13"/>
                    <a:gd name="T27" fmla="*/ 0 h 39"/>
                    <a:gd name="T28" fmla="*/ 4 w 13"/>
                    <a:gd name="T29" fmla="*/ 0 h 39"/>
                    <a:gd name="T30" fmla="*/ 4 w 13"/>
                    <a:gd name="T31" fmla="*/ 0 h 39"/>
                    <a:gd name="T32" fmla="*/ 4 w 13"/>
                    <a:gd name="T33" fmla="*/ 0 h 39"/>
                    <a:gd name="T34" fmla="*/ 4 w 13"/>
                    <a:gd name="T35" fmla="*/ 0 h 39"/>
                    <a:gd name="T36" fmla="*/ 4 w 13"/>
                    <a:gd name="T37" fmla="*/ 0 h 39"/>
                    <a:gd name="T38" fmla="*/ 3 w 13"/>
                    <a:gd name="T39" fmla="*/ 0 h 39"/>
                    <a:gd name="T40" fmla="*/ 3 w 13"/>
                    <a:gd name="T41" fmla="*/ 1 h 39"/>
                    <a:gd name="T42" fmla="*/ 3 w 13"/>
                    <a:gd name="T43" fmla="*/ 1 h 39"/>
                    <a:gd name="T44" fmla="*/ 3 w 13"/>
                    <a:gd name="T45" fmla="*/ 1 h 39"/>
                    <a:gd name="T46" fmla="*/ 3 w 13"/>
                    <a:gd name="T47" fmla="*/ 1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 h="39">
                      <a:moveTo>
                        <a:pt x="10" y="1"/>
                      </a:moveTo>
                      <a:lnTo>
                        <a:pt x="9" y="2"/>
                      </a:lnTo>
                      <a:lnTo>
                        <a:pt x="0" y="37"/>
                      </a:lnTo>
                      <a:lnTo>
                        <a:pt x="2" y="39"/>
                      </a:lnTo>
                      <a:lnTo>
                        <a:pt x="12" y="2"/>
                      </a:lnTo>
                      <a:lnTo>
                        <a:pt x="12" y="4"/>
                      </a:lnTo>
                      <a:lnTo>
                        <a:pt x="12" y="2"/>
                      </a:lnTo>
                      <a:lnTo>
                        <a:pt x="13" y="2"/>
                      </a:lnTo>
                      <a:lnTo>
                        <a:pt x="12" y="2"/>
                      </a:lnTo>
                      <a:lnTo>
                        <a:pt x="12" y="1"/>
                      </a:lnTo>
                      <a:lnTo>
                        <a:pt x="12" y="0"/>
                      </a:lnTo>
                      <a:lnTo>
                        <a:pt x="11" y="0"/>
                      </a:lnTo>
                      <a:lnTo>
                        <a:pt x="10" y="0"/>
                      </a:lnTo>
                      <a:lnTo>
                        <a:pt x="10" y="1"/>
                      </a:lnTo>
                      <a:lnTo>
                        <a:pt x="9" y="1"/>
                      </a:lnTo>
                      <a:lnTo>
                        <a:pt x="9" y="2"/>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5" name="Freeform 913"/>
                <p:cNvSpPr>
                  <a:spLocks/>
                </p:cNvSpPr>
                <p:nvPr/>
              </p:nvSpPr>
              <p:spPr bwMode="auto">
                <a:xfrm>
                  <a:off x="143" y="1788"/>
                  <a:ext cx="15" cy="21"/>
                </a:xfrm>
                <a:custGeom>
                  <a:avLst/>
                  <a:gdLst>
                    <a:gd name="T0" fmla="*/ 6 w 21"/>
                    <a:gd name="T1" fmla="*/ 0 h 29"/>
                    <a:gd name="T2" fmla="*/ 0 w 21"/>
                    <a:gd name="T3" fmla="*/ 10 h 29"/>
                    <a:gd name="T4" fmla="*/ 1 w 21"/>
                    <a:gd name="T5" fmla="*/ 11 h 29"/>
                    <a:gd name="T6" fmla="*/ 8 w 21"/>
                    <a:gd name="T7" fmla="*/ 1 h 29"/>
                    <a:gd name="T8" fmla="*/ 8 w 21"/>
                    <a:gd name="T9" fmla="*/ 1 h 29"/>
                    <a:gd name="T10" fmla="*/ 8 w 21"/>
                    <a:gd name="T11" fmla="*/ 1 h 29"/>
                    <a:gd name="T12" fmla="*/ 8 w 21"/>
                    <a:gd name="T13" fmla="*/ 1 h 29"/>
                    <a:gd name="T14" fmla="*/ 8 w 21"/>
                    <a:gd name="T15" fmla="*/ 1 h 29"/>
                    <a:gd name="T16" fmla="*/ 8 w 21"/>
                    <a:gd name="T17" fmla="*/ 1 h 29"/>
                    <a:gd name="T18" fmla="*/ 8 w 21"/>
                    <a:gd name="T19" fmla="*/ 1 h 29"/>
                    <a:gd name="T20" fmla="*/ 8 w 21"/>
                    <a:gd name="T21" fmla="*/ 1 h 29"/>
                    <a:gd name="T22" fmla="*/ 8 w 21"/>
                    <a:gd name="T23" fmla="*/ 0 h 29"/>
                    <a:gd name="T24" fmla="*/ 7 w 21"/>
                    <a:gd name="T25" fmla="*/ 0 h 29"/>
                    <a:gd name="T26" fmla="*/ 7 w 21"/>
                    <a:gd name="T27" fmla="*/ 0 h 29"/>
                    <a:gd name="T28" fmla="*/ 7 w 21"/>
                    <a:gd name="T29" fmla="*/ 0 h 29"/>
                    <a:gd name="T30" fmla="*/ 7 w 21"/>
                    <a:gd name="T31" fmla="*/ 0 h 29"/>
                    <a:gd name="T32" fmla="*/ 7 w 21"/>
                    <a:gd name="T33" fmla="*/ 0 h 29"/>
                    <a:gd name="T34" fmla="*/ 7 w 21"/>
                    <a:gd name="T35" fmla="*/ 0 h 29"/>
                    <a:gd name="T36" fmla="*/ 7 w 21"/>
                    <a:gd name="T37" fmla="*/ 0 h 29"/>
                    <a:gd name="T38" fmla="*/ 7 w 21"/>
                    <a:gd name="T39" fmla="*/ 0 h 29"/>
                    <a:gd name="T40" fmla="*/ 6 w 21"/>
                    <a:gd name="T41" fmla="*/ 0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29">
                      <a:moveTo>
                        <a:pt x="18" y="0"/>
                      </a:moveTo>
                      <a:lnTo>
                        <a:pt x="0" y="26"/>
                      </a:lnTo>
                      <a:lnTo>
                        <a:pt x="2" y="29"/>
                      </a:lnTo>
                      <a:lnTo>
                        <a:pt x="21" y="4"/>
                      </a:lnTo>
                      <a:lnTo>
                        <a:pt x="21" y="3"/>
                      </a:lnTo>
                      <a:lnTo>
                        <a:pt x="21" y="2"/>
                      </a:lnTo>
                      <a:lnTo>
                        <a:pt x="21" y="1"/>
                      </a:lnTo>
                      <a:lnTo>
                        <a:pt x="21" y="0"/>
                      </a:lnTo>
                      <a:lnTo>
                        <a:pt x="20" y="0"/>
                      </a:lnTo>
                      <a:lnTo>
                        <a:pt x="19"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6" name="Freeform 914"/>
                <p:cNvSpPr>
                  <a:spLocks/>
                </p:cNvSpPr>
                <p:nvPr/>
              </p:nvSpPr>
              <p:spPr bwMode="auto">
                <a:xfrm>
                  <a:off x="143" y="1695"/>
                  <a:ext cx="34" cy="12"/>
                </a:xfrm>
                <a:custGeom>
                  <a:avLst/>
                  <a:gdLst>
                    <a:gd name="T0" fmla="*/ 0 w 49"/>
                    <a:gd name="T1" fmla="*/ 2 h 16"/>
                    <a:gd name="T2" fmla="*/ 1 w 49"/>
                    <a:gd name="T3" fmla="*/ 3 h 16"/>
                    <a:gd name="T4" fmla="*/ 1 w 49"/>
                    <a:gd name="T5" fmla="*/ 5 h 16"/>
                    <a:gd name="T6" fmla="*/ 1 w 49"/>
                    <a:gd name="T7" fmla="*/ 6 h 16"/>
                    <a:gd name="T8" fmla="*/ 3 w 49"/>
                    <a:gd name="T9" fmla="*/ 6 h 16"/>
                    <a:gd name="T10" fmla="*/ 4 w 49"/>
                    <a:gd name="T11" fmla="*/ 6 h 16"/>
                    <a:gd name="T12" fmla="*/ 6 w 49"/>
                    <a:gd name="T13" fmla="*/ 6 h 16"/>
                    <a:gd name="T14" fmla="*/ 7 w 49"/>
                    <a:gd name="T15" fmla="*/ 6 h 16"/>
                    <a:gd name="T16" fmla="*/ 8 w 49"/>
                    <a:gd name="T17" fmla="*/ 6 h 16"/>
                    <a:gd name="T18" fmla="*/ 9 w 49"/>
                    <a:gd name="T19" fmla="*/ 6 h 16"/>
                    <a:gd name="T20" fmla="*/ 10 w 49"/>
                    <a:gd name="T21" fmla="*/ 6 h 16"/>
                    <a:gd name="T22" fmla="*/ 12 w 49"/>
                    <a:gd name="T23" fmla="*/ 6 h 16"/>
                    <a:gd name="T24" fmla="*/ 13 w 49"/>
                    <a:gd name="T25" fmla="*/ 6 h 16"/>
                    <a:gd name="T26" fmla="*/ 15 w 49"/>
                    <a:gd name="T27" fmla="*/ 6 h 16"/>
                    <a:gd name="T28" fmla="*/ 15 w 49"/>
                    <a:gd name="T29" fmla="*/ 6 h 16"/>
                    <a:gd name="T30" fmla="*/ 15 w 49"/>
                    <a:gd name="T31" fmla="*/ 6 h 16"/>
                    <a:gd name="T32" fmla="*/ 16 w 49"/>
                    <a:gd name="T33" fmla="*/ 6 h 16"/>
                    <a:gd name="T34" fmla="*/ 17 w 49"/>
                    <a:gd name="T35" fmla="*/ 6 h 16"/>
                    <a:gd name="T36" fmla="*/ 16 w 49"/>
                    <a:gd name="T37" fmla="*/ 5 h 16"/>
                    <a:gd name="T38" fmla="*/ 15 w 49"/>
                    <a:gd name="T39" fmla="*/ 5 h 16"/>
                    <a:gd name="T40" fmla="*/ 13 w 49"/>
                    <a:gd name="T41" fmla="*/ 5 h 16"/>
                    <a:gd name="T42" fmla="*/ 12 w 49"/>
                    <a:gd name="T43" fmla="*/ 5 h 16"/>
                    <a:gd name="T44" fmla="*/ 12 w 49"/>
                    <a:gd name="T45" fmla="*/ 5 h 16"/>
                    <a:gd name="T46" fmla="*/ 10 w 49"/>
                    <a:gd name="T47" fmla="*/ 5 h 16"/>
                    <a:gd name="T48" fmla="*/ 8 w 49"/>
                    <a:gd name="T49" fmla="*/ 5 h 16"/>
                    <a:gd name="T50" fmla="*/ 7 w 49"/>
                    <a:gd name="T51" fmla="*/ 5 h 16"/>
                    <a:gd name="T52" fmla="*/ 6 w 49"/>
                    <a:gd name="T53" fmla="*/ 5 h 16"/>
                    <a:gd name="T54" fmla="*/ 5 w 49"/>
                    <a:gd name="T55" fmla="*/ 5 h 16"/>
                    <a:gd name="T56" fmla="*/ 4 w 49"/>
                    <a:gd name="T57" fmla="*/ 5 h 16"/>
                    <a:gd name="T58" fmla="*/ 2 w 49"/>
                    <a:gd name="T59" fmla="*/ 5 h 16"/>
                    <a:gd name="T60" fmla="*/ 2 w 49"/>
                    <a:gd name="T61" fmla="*/ 4 h 16"/>
                    <a:gd name="T62" fmla="*/ 1 w 49"/>
                    <a:gd name="T63" fmla="*/ 3 h 16"/>
                    <a:gd name="T64" fmla="*/ 1 w 49"/>
                    <a:gd name="T65" fmla="*/ 2 h 16"/>
                    <a:gd name="T66" fmla="*/ 1 w 49"/>
                    <a:gd name="T67" fmla="*/ 2 h 16"/>
                    <a:gd name="T68" fmla="*/ 1 w 49"/>
                    <a:gd name="T69" fmla="*/ 2 h 16"/>
                    <a:gd name="T70" fmla="*/ 1 w 49"/>
                    <a:gd name="T71" fmla="*/ 1 h 16"/>
                    <a:gd name="T72" fmla="*/ 1 w 49"/>
                    <a:gd name="T73" fmla="*/ 1 h 16"/>
                    <a:gd name="T74" fmla="*/ 1 w 49"/>
                    <a:gd name="T75" fmla="*/ 1 h 16"/>
                    <a:gd name="T76" fmla="*/ 1 w 49"/>
                    <a:gd name="T77" fmla="*/ 0 h 16"/>
                    <a:gd name="T78" fmla="*/ 1 w 49"/>
                    <a:gd name="T79" fmla="*/ 1 h 16"/>
                    <a:gd name="T80" fmla="*/ 1 w 49"/>
                    <a:gd name="T81" fmla="*/ 1 h 16"/>
                    <a:gd name="T82" fmla="*/ 0 w 49"/>
                    <a:gd name="T83" fmla="*/ 1 h 16"/>
                    <a:gd name="T84" fmla="*/ 0 w 49"/>
                    <a:gd name="T85" fmla="*/ 2 h 16"/>
                    <a:gd name="T86" fmla="*/ 0 w 49"/>
                    <a:gd name="T87" fmla="*/ 2 h 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 h="16">
                      <a:moveTo>
                        <a:pt x="0" y="3"/>
                      </a:moveTo>
                      <a:lnTo>
                        <a:pt x="0" y="2"/>
                      </a:lnTo>
                      <a:lnTo>
                        <a:pt x="0" y="5"/>
                      </a:lnTo>
                      <a:lnTo>
                        <a:pt x="1" y="7"/>
                      </a:lnTo>
                      <a:lnTo>
                        <a:pt x="1" y="8"/>
                      </a:lnTo>
                      <a:lnTo>
                        <a:pt x="2" y="10"/>
                      </a:lnTo>
                      <a:lnTo>
                        <a:pt x="4" y="12"/>
                      </a:lnTo>
                      <a:lnTo>
                        <a:pt x="5" y="13"/>
                      </a:lnTo>
                      <a:lnTo>
                        <a:pt x="7" y="14"/>
                      </a:lnTo>
                      <a:lnTo>
                        <a:pt x="8" y="15"/>
                      </a:lnTo>
                      <a:lnTo>
                        <a:pt x="10" y="15"/>
                      </a:lnTo>
                      <a:lnTo>
                        <a:pt x="12" y="15"/>
                      </a:lnTo>
                      <a:lnTo>
                        <a:pt x="14" y="15"/>
                      </a:lnTo>
                      <a:lnTo>
                        <a:pt x="16" y="15"/>
                      </a:lnTo>
                      <a:lnTo>
                        <a:pt x="18" y="16"/>
                      </a:lnTo>
                      <a:lnTo>
                        <a:pt x="20" y="15"/>
                      </a:lnTo>
                      <a:lnTo>
                        <a:pt x="22" y="15"/>
                      </a:lnTo>
                      <a:lnTo>
                        <a:pt x="24" y="15"/>
                      </a:lnTo>
                      <a:lnTo>
                        <a:pt x="26" y="15"/>
                      </a:lnTo>
                      <a:lnTo>
                        <a:pt x="28" y="15"/>
                      </a:lnTo>
                      <a:lnTo>
                        <a:pt x="31" y="15"/>
                      </a:lnTo>
                      <a:lnTo>
                        <a:pt x="32" y="15"/>
                      </a:lnTo>
                      <a:lnTo>
                        <a:pt x="35" y="15"/>
                      </a:lnTo>
                      <a:lnTo>
                        <a:pt x="37" y="14"/>
                      </a:lnTo>
                      <a:lnTo>
                        <a:pt x="38" y="14"/>
                      </a:lnTo>
                      <a:lnTo>
                        <a:pt x="40" y="14"/>
                      </a:lnTo>
                      <a:lnTo>
                        <a:pt x="41" y="14"/>
                      </a:lnTo>
                      <a:lnTo>
                        <a:pt x="43" y="14"/>
                      </a:lnTo>
                      <a:lnTo>
                        <a:pt x="44" y="14"/>
                      </a:lnTo>
                      <a:lnTo>
                        <a:pt x="45" y="15"/>
                      </a:lnTo>
                      <a:lnTo>
                        <a:pt x="46" y="15"/>
                      </a:lnTo>
                      <a:lnTo>
                        <a:pt x="47" y="15"/>
                      </a:lnTo>
                      <a:lnTo>
                        <a:pt x="49" y="15"/>
                      </a:lnTo>
                      <a:lnTo>
                        <a:pt x="49" y="13"/>
                      </a:lnTo>
                      <a:lnTo>
                        <a:pt x="48" y="12"/>
                      </a:lnTo>
                      <a:lnTo>
                        <a:pt x="47" y="11"/>
                      </a:lnTo>
                      <a:lnTo>
                        <a:pt x="46" y="10"/>
                      </a:lnTo>
                      <a:lnTo>
                        <a:pt x="44" y="10"/>
                      </a:lnTo>
                      <a:lnTo>
                        <a:pt x="43" y="10"/>
                      </a:lnTo>
                      <a:lnTo>
                        <a:pt x="41" y="10"/>
                      </a:lnTo>
                      <a:lnTo>
                        <a:pt x="40" y="10"/>
                      </a:lnTo>
                      <a:lnTo>
                        <a:pt x="38" y="10"/>
                      </a:lnTo>
                      <a:lnTo>
                        <a:pt x="36" y="10"/>
                      </a:lnTo>
                      <a:lnTo>
                        <a:pt x="34" y="10"/>
                      </a:lnTo>
                      <a:lnTo>
                        <a:pt x="32" y="10"/>
                      </a:lnTo>
                      <a:lnTo>
                        <a:pt x="30" y="10"/>
                      </a:lnTo>
                      <a:lnTo>
                        <a:pt x="28" y="11"/>
                      </a:lnTo>
                      <a:lnTo>
                        <a:pt x="26" y="11"/>
                      </a:lnTo>
                      <a:lnTo>
                        <a:pt x="24" y="11"/>
                      </a:lnTo>
                      <a:lnTo>
                        <a:pt x="22" y="11"/>
                      </a:lnTo>
                      <a:lnTo>
                        <a:pt x="20" y="11"/>
                      </a:lnTo>
                      <a:lnTo>
                        <a:pt x="18" y="12"/>
                      </a:lnTo>
                      <a:lnTo>
                        <a:pt x="16" y="11"/>
                      </a:lnTo>
                      <a:lnTo>
                        <a:pt x="14" y="11"/>
                      </a:lnTo>
                      <a:lnTo>
                        <a:pt x="12" y="11"/>
                      </a:lnTo>
                      <a:lnTo>
                        <a:pt x="11" y="11"/>
                      </a:lnTo>
                      <a:lnTo>
                        <a:pt x="9" y="10"/>
                      </a:lnTo>
                      <a:lnTo>
                        <a:pt x="7" y="10"/>
                      </a:lnTo>
                      <a:lnTo>
                        <a:pt x="7" y="9"/>
                      </a:lnTo>
                      <a:lnTo>
                        <a:pt x="6" y="8"/>
                      </a:lnTo>
                      <a:lnTo>
                        <a:pt x="5" y="8"/>
                      </a:lnTo>
                      <a:lnTo>
                        <a:pt x="4" y="7"/>
                      </a:lnTo>
                      <a:lnTo>
                        <a:pt x="4" y="5"/>
                      </a:lnTo>
                      <a:lnTo>
                        <a:pt x="4" y="4"/>
                      </a:lnTo>
                      <a:lnTo>
                        <a:pt x="3" y="2"/>
                      </a:lnTo>
                      <a:lnTo>
                        <a:pt x="3" y="1"/>
                      </a:lnTo>
                      <a:lnTo>
                        <a:pt x="2" y="1"/>
                      </a:lnTo>
                      <a:lnTo>
                        <a:pt x="1" y="0"/>
                      </a:lnTo>
                      <a:lnTo>
                        <a:pt x="1" y="1"/>
                      </a:lnTo>
                      <a:lnTo>
                        <a:pt x="0" y="1"/>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7" name="Freeform 915"/>
                <p:cNvSpPr>
                  <a:spLocks/>
                </p:cNvSpPr>
                <p:nvPr/>
              </p:nvSpPr>
              <p:spPr bwMode="auto">
                <a:xfrm>
                  <a:off x="248" y="1134"/>
                  <a:ext cx="59" cy="96"/>
                </a:xfrm>
                <a:custGeom>
                  <a:avLst/>
                  <a:gdLst>
                    <a:gd name="T0" fmla="*/ 27 w 86"/>
                    <a:gd name="T1" fmla="*/ 0 h 135"/>
                    <a:gd name="T2" fmla="*/ 25 w 86"/>
                    <a:gd name="T3" fmla="*/ 2 h 135"/>
                    <a:gd name="T4" fmla="*/ 23 w 86"/>
                    <a:gd name="T5" fmla="*/ 4 h 135"/>
                    <a:gd name="T6" fmla="*/ 21 w 86"/>
                    <a:gd name="T7" fmla="*/ 8 h 135"/>
                    <a:gd name="T8" fmla="*/ 19 w 86"/>
                    <a:gd name="T9" fmla="*/ 11 h 135"/>
                    <a:gd name="T10" fmla="*/ 17 w 86"/>
                    <a:gd name="T11" fmla="*/ 13 h 135"/>
                    <a:gd name="T12" fmla="*/ 15 w 86"/>
                    <a:gd name="T13" fmla="*/ 16 h 135"/>
                    <a:gd name="T14" fmla="*/ 13 w 86"/>
                    <a:gd name="T15" fmla="*/ 19 h 135"/>
                    <a:gd name="T16" fmla="*/ 11 w 86"/>
                    <a:gd name="T17" fmla="*/ 23 h 135"/>
                    <a:gd name="T18" fmla="*/ 10 w 86"/>
                    <a:gd name="T19" fmla="*/ 26 h 135"/>
                    <a:gd name="T20" fmla="*/ 8 w 86"/>
                    <a:gd name="T21" fmla="*/ 29 h 135"/>
                    <a:gd name="T22" fmla="*/ 7 w 86"/>
                    <a:gd name="T23" fmla="*/ 33 h 135"/>
                    <a:gd name="T24" fmla="*/ 5 w 86"/>
                    <a:gd name="T25" fmla="*/ 36 h 135"/>
                    <a:gd name="T26" fmla="*/ 3 w 86"/>
                    <a:gd name="T27" fmla="*/ 39 h 135"/>
                    <a:gd name="T28" fmla="*/ 2 w 86"/>
                    <a:gd name="T29" fmla="*/ 43 h 135"/>
                    <a:gd name="T30" fmla="*/ 1 w 86"/>
                    <a:gd name="T31" fmla="*/ 46 h 135"/>
                    <a:gd name="T32" fmla="*/ 0 w 86"/>
                    <a:gd name="T33" fmla="*/ 48 h 135"/>
                    <a:gd name="T34" fmla="*/ 1 w 86"/>
                    <a:gd name="T35" fmla="*/ 48 h 135"/>
                    <a:gd name="T36" fmla="*/ 2 w 86"/>
                    <a:gd name="T37" fmla="*/ 45 h 135"/>
                    <a:gd name="T38" fmla="*/ 3 w 86"/>
                    <a:gd name="T39" fmla="*/ 41 h 135"/>
                    <a:gd name="T40" fmla="*/ 5 w 86"/>
                    <a:gd name="T41" fmla="*/ 38 h 135"/>
                    <a:gd name="T42" fmla="*/ 7 w 86"/>
                    <a:gd name="T43" fmla="*/ 36 h 135"/>
                    <a:gd name="T44" fmla="*/ 8 w 86"/>
                    <a:gd name="T45" fmla="*/ 32 h 135"/>
                    <a:gd name="T46" fmla="*/ 10 w 86"/>
                    <a:gd name="T47" fmla="*/ 29 h 135"/>
                    <a:gd name="T48" fmla="*/ 11 w 86"/>
                    <a:gd name="T49" fmla="*/ 26 h 135"/>
                    <a:gd name="T50" fmla="*/ 13 w 86"/>
                    <a:gd name="T51" fmla="*/ 22 h 135"/>
                    <a:gd name="T52" fmla="*/ 15 w 86"/>
                    <a:gd name="T53" fmla="*/ 19 h 135"/>
                    <a:gd name="T54" fmla="*/ 17 w 86"/>
                    <a:gd name="T55" fmla="*/ 16 h 135"/>
                    <a:gd name="T56" fmla="*/ 19 w 86"/>
                    <a:gd name="T57" fmla="*/ 13 h 135"/>
                    <a:gd name="T58" fmla="*/ 21 w 86"/>
                    <a:gd name="T59" fmla="*/ 10 h 135"/>
                    <a:gd name="T60" fmla="*/ 23 w 86"/>
                    <a:gd name="T61" fmla="*/ 7 h 135"/>
                    <a:gd name="T62" fmla="*/ 25 w 86"/>
                    <a:gd name="T63" fmla="*/ 4 h 135"/>
                    <a:gd name="T64" fmla="*/ 26 w 86"/>
                    <a:gd name="T65" fmla="*/ 3 h 135"/>
                    <a:gd name="T66" fmla="*/ 27 w 86"/>
                    <a:gd name="T67" fmla="*/ 1 h 135"/>
                    <a:gd name="T68" fmla="*/ 27 w 86"/>
                    <a:gd name="T69" fmla="*/ 1 h 135"/>
                    <a:gd name="T70" fmla="*/ 27 w 86"/>
                    <a:gd name="T71" fmla="*/ 1 h 135"/>
                    <a:gd name="T72" fmla="*/ 27 w 86"/>
                    <a:gd name="T73" fmla="*/ 1 h 135"/>
                    <a:gd name="T74" fmla="*/ 27 w 86"/>
                    <a:gd name="T75" fmla="*/ 1 h 135"/>
                    <a:gd name="T76" fmla="*/ 27 w 86"/>
                    <a:gd name="T77" fmla="*/ 0 h 135"/>
                    <a:gd name="T78" fmla="*/ 27 w 86"/>
                    <a:gd name="T79" fmla="*/ 0 h 135"/>
                    <a:gd name="T80" fmla="*/ 27 w 86"/>
                    <a:gd name="T81" fmla="*/ 0 h 135"/>
                    <a:gd name="T82" fmla="*/ 27 w 86"/>
                    <a:gd name="T83" fmla="*/ 0 h 135"/>
                    <a:gd name="T84" fmla="*/ 27 w 86"/>
                    <a:gd name="T85" fmla="*/ 0 h 1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6" h="135">
                      <a:moveTo>
                        <a:pt x="83" y="0"/>
                      </a:moveTo>
                      <a:lnTo>
                        <a:pt x="83" y="0"/>
                      </a:lnTo>
                      <a:lnTo>
                        <a:pt x="80" y="3"/>
                      </a:lnTo>
                      <a:lnTo>
                        <a:pt x="78" y="6"/>
                      </a:lnTo>
                      <a:lnTo>
                        <a:pt x="74" y="9"/>
                      </a:lnTo>
                      <a:lnTo>
                        <a:pt x="72" y="13"/>
                      </a:lnTo>
                      <a:lnTo>
                        <a:pt x="68" y="17"/>
                      </a:lnTo>
                      <a:lnTo>
                        <a:pt x="65" y="21"/>
                      </a:lnTo>
                      <a:lnTo>
                        <a:pt x="62" y="25"/>
                      </a:lnTo>
                      <a:lnTo>
                        <a:pt x="59" y="29"/>
                      </a:lnTo>
                      <a:lnTo>
                        <a:pt x="56" y="33"/>
                      </a:lnTo>
                      <a:lnTo>
                        <a:pt x="53" y="37"/>
                      </a:lnTo>
                      <a:lnTo>
                        <a:pt x="50" y="41"/>
                      </a:lnTo>
                      <a:lnTo>
                        <a:pt x="47" y="46"/>
                      </a:lnTo>
                      <a:lnTo>
                        <a:pt x="44" y="50"/>
                      </a:lnTo>
                      <a:lnTo>
                        <a:pt x="41" y="54"/>
                      </a:lnTo>
                      <a:lnTo>
                        <a:pt x="38" y="59"/>
                      </a:lnTo>
                      <a:lnTo>
                        <a:pt x="35" y="64"/>
                      </a:lnTo>
                      <a:lnTo>
                        <a:pt x="33" y="68"/>
                      </a:lnTo>
                      <a:lnTo>
                        <a:pt x="30" y="73"/>
                      </a:lnTo>
                      <a:lnTo>
                        <a:pt x="27" y="78"/>
                      </a:lnTo>
                      <a:lnTo>
                        <a:pt x="25" y="82"/>
                      </a:lnTo>
                      <a:lnTo>
                        <a:pt x="22" y="87"/>
                      </a:lnTo>
                      <a:lnTo>
                        <a:pt x="20" y="92"/>
                      </a:lnTo>
                      <a:lnTo>
                        <a:pt x="17" y="96"/>
                      </a:lnTo>
                      <a:lnTo>
                        <a:pt x="15" y="101"/>
                      </a:lnTo>
                      <a:lnTo>
                        <a:pt x="13" y="105"/>
                      </a:lnTo>
                      <a:lnTo>
                        <a:pt x="11" y="110"/>
                      </a:lnTo>
                      <a:lnTo>
                        <a:pt x="9" y="114"/>
                      </a:lnTo>
                      <a:lnTo>
                        <a:pt x="7" y="118"/>
                      </a:lnTo>
                      <a:lnTo>
                        <a:pt x="5" y="122"/>
                      </a:lnTo>
                      <a:lnTo>
                        <a:pt x="3" y="126"/>
                      </a:lnTo>
                      <a:lnTo>
                        <a:pt x="2" y="130"/>
                      </a:lnTo>
                      <a:lnTo>
                        <a:pt x="0" y="134"/>
                      </a:lnTo>
                      <a:lnTo>
                        <a:pt x="3" y="135"/>
                      </a:lnTo>
                      <a:lnTo>
                        <a:pt x="5" y="132"/>
                      </a:lnTo>
                      <a:lnTo>
                        <a:pt x="6" y="128"/>
                      </a:lnTo>
                      <a:lnTo>
                        <a:pt x="8" y="124"/>
                      </a:lnTo>
                      <a:lnTo>
                        <a:pt x="10" y="120"/>
                      </a:lnTo>
                      <a:lnTo>
                        <a:pt x="11" y="116"/>
                      </a:lnTo>
                      <a:lnTo>
                        <a:pt x="14" y="112"/>
                      </a:lnTo>
                      <a:lnTo>
                        <a:pt x="16" y="107"/>
                      </a:lnTo>
                      <a:lnTo>
                        <a:pt x="18" y="103"/>
                      </a:lnTo>
                      <a:lnTo>
                        <a:pt x="20" y="99"/>
                      </a:lnTo>
                      <a:lnTo>
                        <a:pt x="22" y="94"/>
                      </a:lnTo>
                      <a:lnTo>
                        <a:pt x="25" y="89"/>
                      </a:lnTo>
                      <a:lnTo>
                        <a:pt x="27" y="85"/>
                      </a:lnTo>
                      <a:lnTo>
                        <a:pt x="30" y="80"/>
                      </a:lnTo>
                      <a:lnTo>
                        <a:pt x="33" y="76"/>
                      </a:lnTo>
                      <a:lnTo>
                        <a:pt x="35" y="71"/>
                      </a:lnTo>
                      <a:lnTo>
                        <a:pt x="38" y="66"/>
                      </a:lnTo>
                      <a:lnTo>
                        <a:pt x="41" y="62"/>
                      </a:lnTo>
                      <a:lnTo>
                        <a:pt x="43" y="57"/>
                      </a:lnTo>
                      <a:lnTo>
                        <a:pt x="46" y="53"/>
                      </a:lnTo>
                      <a:lnTo>
                        <a:pt x="49" y="48"/>
                      </a:lnTo>
                      <a:lnTo>
                        <a:pt x="52" y="44"/>
                      </a:lnTo>
                      <a:lnTo>
                        <a:pt x="55" y="40"/>
                      </a:lnTo>
                      <a:lnTo>
                        <a:pt x="58" y="35"/>
                      </a:lnTo>
                      <a:lnTo>
                        <a:pt x="62" y="31"/>
                      </a:lnTo>
                      <a:lnTo>
                        <a:pt x="64" y="27"/>
                      </a:lnTo>
                      <a:lnTo>
                        <a:pt x="67" y="23"/>
                      </a:lnTo>
                      <a:lnTo>
                        <a:pt x="70" y="20"/>
                      </a:lnTo>
                      <a:lnTo>
                        <a:pt x="73" y="16"/>
                      </a:lnTo>
                      <a:lnTo>
                        <a:pt x="77" y="13"/>
                      </a:lnTo>
                      <a:lnTo>
                        <a:pt x="79" y="9"/>
                      </a:lnTo>
                      <a:lnTo>
                        <a:pt x="82" y="7"/>
                      </a:lnTo>
                      <a:lnTo>
                        <a:pt x="85" y="4"/>
                      </a:lnTo>
                      <a:lnTo>
                        <a:pt x="85" y="3"/>
                      </a:lnTo>
                      <a:lnTo>
                        <a:pt x="85" y="4"/>
                      </a:lnTo>
                      <a:lnTo>
                        <a:pt x="85" y="3"/>
                      </a:lnTo>
                      <a:lnTo>
                        <a:pt x="86" y="3"/>
                      </a:lnTo>
                      <a:lnTo>
                        <a:pt x="86" y="2"/>
                      </a:lnTo>
                      <a:lnTo>
                        <a:pt x="86" y="1"/>
                      </a:lnTo>
                      <a:lnTo>
                        <a:pt x="85" y="0"/>
                      </a:lnTo>
                      <a:lnTo>
                        <a:pt x="84" y="0"/>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 name="Freeform 916"/>
                <p:cNvSpPr>
                  <a:spLocks/>
                </p:cNvSpPr>
                <p:nvPr/>
              </p:nvSpPr>
              <p:spPr bwMode="auto">
                <a:xfrm>
                  <a:off x="305" y="1133"/>
                  <a:ext cx="21" cy="13"/>
                </a:xfrm>
                <a:custGeom>
                  <a:avLst/>
                  <a:gdLst>
                    <a:gd name="T0" fmla="*/ 9 w 30"/>
                    <a:gd name="T1" fmla="*/ 5 h 19"/>
                    <a:gd name="T2" fmla="*/ 9 w 30"/>
                    <a:gd name="T3" fmla="*/ 5 h 19"/>
                    <a:gd name="T4" fmla="*/ 9 w 30"/>
                    <a:gd name="T5" fmla="*/ 5 h 19"/>
                    <a:gd name="T6" fmla="*/ 8 w 30"/>
                    <a:gd name="T7" fmla="*/ 5 h 19"/>
                    <a:gd name="T8" fmla="*/ 8 w 30"/>
                    <a:gd name="T9" fmla="*/ 5 h 19"/>
                    <a:gd name="T10" fmla="*/ 8 w 30"/>
                    <a:gd name="T11" fmla="*/ 3 h 19"/>
                    <a:gd name="T12" fmla="*/ 6 w 30"/>
                    <a:gd name="T13" fmla="*/ 3 h 19"/>
                    <a:gd name="T14" fmla="*/ 6 w 30"/>
                    <a:gd name="T15" fmla="*/ 3 h 19"/>
                    <a:gd name="T16" fmla="*/ 6 w 30"/>
                    <a:gd name="T17" fmla="*/ 2 h 19"/>
                    <a:gd name="T18" fmla="*/ 4 w 30"/>
                    <a:gd name="T19" fmla="*/ 1 h 19"/>
                    <a:gd name="T20" fmla="*/ 4 w 30"/>
                    <a:gd name="T21" fmla="*/ 1 h 19"/>
                    <a:gd name="T22" fmla="*/ 3 w 30"/>
                    <a:gd name="T23" fmla="*/ 1 h 19"/>
                    <a:gd name="T24" fmla="*/ 3 w 30"/>
                    <a:gd name="T25" fmla="*/ 0 h 19"/>
                    <a:gd name="T26" fmla="*/ 2 w 30"/>
                    <a:gd name="T27" fmla="*/ 0 h 19"/>
                    <a:gd name="T28" fmla="*/ 1 w 30"/>
                    <a:gd name="T29" fmla="*/ 0 h 19"/>
                    <a:gd name="T30" fmla="*/ 1 w 30"/>
                    <a:gd name="T31" fmla="*/ 1 h 19"/>
                    <a:gd name="T32" fmla="*/ 1 w 30"/>
                    <a:gd name="T33" fmla="*/ 1 h 19"/>
                    <a:gd name="T34" fmla="*/ 1 w 30"/>
                    <a:gd name="T35" fmla="*/ 1 h 19"/>
                    <a:gd name="T36" fmla="*/ 1 w 30"/>
                    <a:gd name="T37" fmla="*/ 1 h 19"/>
                    <a:gd name="T38" fmla="*/ 2 w 30"/>
                    <a:gd name="T39" fmla="*/ 1 h 19"/>
                    <a:gd name="T40" fmla="*/ 3 w 30"/>
                    <a:gd name="T41" fmla="*/ 1 h 19"/>
                    <a:gd name="T42" fmla="*/ 3 w 30"/>
                    <a:gd name="T43" fmla="*/ 2 h 19"/>
                    <a:gd name="T44" fmla="*/ 4 w 30"/>
                    <a:gd name="T45" fmla="*/ 2 h 19"/>
                    <a:gd name="T46" fmla="*/ 4 w 30"/>
                    <a:gd name="T47" fmla="*/ 3 h 19"/>
                    <a:gd name="T48" fmla="*/ 5 w 30"/>
                    <a:gd name="T49" fmla="*/ 3 h 19"/>
                    <a:gd name="T50" fmla="*/ 6 w 30"/>
                    <a:gd name="T51" fmla="*/ 4 h 19"/>
                    <a:gd name="T52" fmla="*/ 6 w 30"/>
                    <a:gd name="T53" fmla="*/ 5 h 19"/>
                    <a:gd name="T54" fmla="*/ 7 w 30"/>
                    <a:gd name="T55" fmla="*/ 5 h 19"/>
                    <a:gd name="T56" fmla="*/ 8 w 30"/>
                    <a:gd name="T57" fmla="*/ 5 h 19"/>
                    <a:gd name="T58" fmla="*/ 8 w 30"/>
                    <a:gd name="T59" fmla="*/ 6 h 19"/>
                    <a:gd name="T60" fmla="*/ 9 w 30"/>
                    <a:gd name="T61" fmla="*/ 6 h 19"/>
                    <a:gd name="T62" fmla="*/ 10 w 30"/>
                    <a:gd name="T63" fmla="*/ 6 h 19"/>
                    <a:gd name="T64" fmla="*/ 11 w 30"/>
                    <a:gd name="T65" fmla="*/ 5 h 19"/>
                    <a:gd name="T66" fmla="*/ 11 w 30"/>
                    <a:gd name="T67" fmla="*/ 5 h 19"/>
                    <a:gd name="T68" fmla="*/ 11 w 30"/>
                    <a:gd name="T69" fmla="*/ 5 h 19"/>
                    <a:gd name="T70" fmla="*/ 11 w 30"/>
                    <a:gd name="T71" fmla="*/ 5 h 19"/>
                    <a:gd name="T72" fmla="*/ 11 w 30"/>
                    <a:gd name="T73" fmla="*/ 5 h 19"/>
                    <a:gd name="T74" fmla="*/ 10 w 30"/>
                    <a:gd name="T75" fmla="*/ 5 h 19"/>
                    <a:gd name="T76" fmla="*/ 10 w 30"/>
                    <a:gd name="T77" fmla="*/ 5 h 19"/>
                    <a:gd name="T78" fmla="*/ 10 w 30"/>
                    <a:gd name="T79" fmla="*/ 5 h 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 h="19">
                      <a:moveTo>
                        <a:pt x="27" y="15"/>
                      </a:moveTo>
                      <a:lnTo>
                        <a:pt x="27" y="15"/>
                      </a:lnTo>
                      <a:lnTo>
                        <a:pt x="26" y="15"/>
                      </a:lnTo>
                      <a:lnTo>
                        <a:pt x="25" y="15"/>
                      </a:lnTo>
                      <a:lnTo>
                        <a:pt x="24" y="15"/>
                      </a:lnTo>
                      <a:lnTo>
                        <a:pt x="24" y="14"/>
                      </a:lnTo>
                      <a:lnTo>
                        <a:pt x="22" y="14"/>
                      </a:lnTo>
                      <a:lnTo>
                        <a:pt x="22" y="13"/>
                      </a:lnTo>
                      <a:lnTo>
                        <a:pt x="21" y="12"/>
                      </a:lnTo>
                      <a:lnTo>
                        <a:pt x="20" y="12"/>
                      </a:lnTo>
                      <a:lnTo>
                        <a:pt x="19" y="10"/>
                      </a:lnTo>
                      <a:lnTo>
                        <a:pt x="18" y="10"/>
                      </a:lnTo>
                      <a:lnTo>
                        <a:pt x="17" y="9"/>
                      </a:lnTo>
                      <a:lnTo>
                        <a:pt x="16" y="8"/>
                      </a:lnTo>
                      <a:lnTo>
                        <a:pt x="15" y="7"/>
                      </a:lnTo>
                      <a:lnTo>
                        <a:pt x="14" y="6"/>
                      </a:lnTo>
                      <a:lnTo>
                        <a:pt x="13" y="5"/>
                      </a:lnTo>
                      <a:lnTo>
                        <a:pt x="12" y="4"/>
                      </a:lnTo>
                      <a:lnTo>
                        <a:pt x="11" y="4"/>
                      </a:lnTo>
                      <a:lnTo>
                        <a:pt x="10" y="3"/>
                      </a:lnTo>
                      <a:lnTo>
                        <a:pt x="9" y="2"/>
                      </a:lnTo>
                      <a:lnTo>
                        <a:pt x="8" y="2"/>
                      </a:lnTo>
                      <a:lnTo>
                        <a:pt x="7" y="0"/>
                      </a:lnTo>
                      <a:lnTo>
                        <a:pt x="6" y="0"/>
                      </a:lnTo>
                      <a:lnTo>
                        <a:pt x="5" y="0"/>
                      </a:lnTo>
                      <a:lnTo>
                        <a:pt x="4" y="0"/>
                      </a:lnTo>
                      <a:lnTo>
                        <a:pt x="2" y="0"/>
                      </a:lnTo>
                      <a:lnTo>
                        <a:pt x="1" y="1"/>
                      </a:lnTo>
                      <a:lnTo>
                        <a:pt x="0" y="2"/>
                      </a:lnTo>
                      <a:lnTo>
                        <a:pt x="1" y="5"/>
                      </a:lnTo>
                      <a:lnTo>
                        <a:pt x="2" y="4"/>
                      </a:lnTo>
                      <a:lnTo>
                        <a:pt x="3" y="4"/>
                      </a:lnTo>
                      <a:lnTo>
                        <a:pt x="4" y="4"/>
                      </a:lnTo>
                      <a:lnTo>
                        <a:pt x="5" y="4"/>
                      </a:lnTo>
                      <a:lnTo>
                        <a:pt x="6" y="5"/>
                      </a:lnTo>
                      <a:lnTo>
                        <a:pt x="7" y="5"/>
                      </a:lnTo>
                      <a:lnTo>
                        <a:pt x="7" y="6"/>
                      </a:lnTo>
                      <a:lnTo>
                        <a:pt x="9" y="6"/>
                      </a:lnTo>
                      <a:lnTo>
                        <a:pt x="9" y="7"/>
                      </a:lnTo>
                      <a:lnTo>
                        <a:pt x="10" y="8"/>
                      </a:lnTo>
                      <a:lnTo>
                        <a:pt x="12" y="9"/>
                      </a:lnTo>
                      <a:lnTo>
                        <a:pt x="13" y="10"/>
                      </a:lnTo>
                      <a:lnTo>
                        <a:pt x="14" y="12"/>
                      </a:lnTo>
                      <a:lnTo>
                        <a:pt x="15" y="12"/>
                      </a:lnTo>
                      <a:lnTo>
                        <a:pt x="16" y="13"/>
                      </a:lnTo>
                      <a:lnTo>
                        <a:pt x="17" y="14"/>
                      </a:lnTo>
                      <a:lnTo>
                        <a:pt x="18" y="15"/>
                      </a:lnTo>
                      <a:lnTo>
                        <a:pt x="19" y="16"/>
                      </a:lnTo>
                      <a:lnTo>
                        <a:pt x="20" y="16"/>
                      </a:lnTo>
                      <a:lnTo>
                        <a:pt x="21" y="17"/>
                      </a:lnTo>
                      <a:lnTo>
                        <a:pt x="22" y="18"/>
                      </a:lnTo>
                      <a:lnTo>
                        <a:pt x="23" y="18"/>
                      </a:lnTo>
                      <a:lnTo>
                        <a:pt x="24" y="19"/>
                      </a:lnTo>
                      <a:lnTo>
                        <a:pt x="25" y="19"/>
                      </a:lnTo>
                      <a:lnTo>
                        <a:pt x="26" y="19"/>
                      </a:lnTo>
                      <a:lnTo>
                        <a:pt x="27" y="19"/>
                      </a:lnTo>
                      <a:lnTo>
                        <a:pt x="28" y="19"/>
                      </a:lnTo>
                      <a:lnTo>
                        <a:pt x="29" y="18"/>
                      </a:lnTo>
                      <a:lnTo>
                        <a:pt x="30" y="18"/>
                      </a:lnTo>
                      <a:lnTo>
                        <a:pt x="30" y="17"/>
                      </a:lnTo>
                      <a:lnTo>
                        <a:pt x="30" y="16"/>
                      </a:lnTo>
                      <a:lnTo>
                        <a:pt x="30" y="15"/>
                      </a:lnTo>
                      <a:lnTo>
                        <a:pt x="29" y="14"/>
                      </a:lnTo>
                      <a:lnTo>
                        <a:pt x="28" y="14"/>
                      </a:lnTo>
                      <a:lnTo>
                        <a:pt x="2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 name="Freeform 917"/>
                <p:cNvSpPr>
                  <a:spLocks/>
                </p:cNvSpPr>
                <p:nvPr/>
              </p:nvSpPr>
              <p:spPr bwMode="auto">
                <a:xfrm>
                  <a:off x="324" y="1031"/>
                  <a:ext cx="139" cy="114"/>
                </a:xfrm>
                <a:custGeom>
                  <a:avLst/>
                  <a:gdLst>
                    <a:gd name="T0" fmla="*/ 64 w 200"/>
                    <a:gd name="T1" fmla="*/ 3 h 159"/>
                    <a:gd name="T2" fmla="*/ 60 w 200"/>
                    <a:gd name="T3" fmla="*/ 8 h 159"/>
                    <a:gd name="T4" fmla="*/ 56 w 200"/>
                    <a:gd name="T5" fmla="*/ 12 h 159"/>
                    <a:gd name="T6" fmla="*/ 51 w 200"/>
                    <a:gd name="T7" fmla="*/ 16 h 159"/>
                    <a:gd name="T8" fmla="*/ 48 w 200"/>
                    <a:gd name="T9" fmla="*/ 20 h 159"/>
                    <a:gd name="T10" fmla="*/ 44 w 200"/>
                    <a:gd name="T11" fmla="*/ 24 h 159"/>
                    <a:gd name="T12" fmla="*/ 39 w 200"/>
                    <a:gd name="T13" fmla="*/ 27 h 159"/>
                    <a:gd name="T14" fmla="*/ 34 w 200"/>
                    <a:gd name="T15" fmla="*/ 31 h 159"/>
                    <a:gd name="T16" fmla="*/ 30 w 200"/>
                    <a:gd name="T17" fmla="*/ 34 h 159"/>
                    <a:gd name="T18" fmla="*/ 26 w 200"/>
                    <a:gd name="T19" fmla="*/ 37 h 159"/>
                    <a:gd name="T20" fmla="*/ 22 w 200"/>
                    <a:gd name="T21" fmla="*/ 39 h 159"/>
                    <a:gd name="T22" fmla="*/ 17 w 200"/>
                    <a:gd name="T23" fmla="*/ 42 h 159"/>
                    <a:gd name="T24" fmla="*/ 13 w 200"/>
                    <a:gd name="T25" fmla="*/ 46 h 159"/>
                    <a:gd name="T26" fmla="*/ 9 w 200"/>
                    <a:gd name="T27" fmla="*/ 49 h 159"/>
                    <a:gd name="T28" fmla="*/ 6 w 200"/>
                    <a:gd name="T29" fmla="*/ 52 h 159"/>
                    <a:gd name="T30" fmla="*/ 2 w 200"/>
                    <a:gd name="T31" fmla="*/ 55 h 159"/>
                    <a:gd name="T32" fmla="*/ 1 w 200"/>
                    <a:gd name="T33" fmla="*/ 59 h 159"/>
                    <a:gd name="T34" fmla="*/ 4 w 200"/>
                    <a:gd name="T35" fmla="*/ 55 h 159"/>
                    <a:gd name="T36" fmla="*/ 8 w 200"/>
                    <a:gd name="T37" fmla="*/ 52 h 159"/>
                    <a:gd name="T38" fmla="*/ 12 w 200"/>
                    <a:gd name="T39" fmla="*/ 49 h 159"/>
                    <a:gd name="T40" fmla="*/ 15 w 200"/>
                    <a:gd name="T41" fmla="*/ 45 h 159"/>
                    <a:gd name="T42" fmla="*/ 19 w 200"/>
                    <a:gd name="T43" fmla="*/ 42 h 159"/>
                    <a:gd name="T44" fmla="*/ 24 w 200"/>
                    <a:gd name="T45" fmla="*/ 39 h 159"/>
                    <a:gd name="T46" fmla="*/ 28 w 200"/>
                    <a:gd name="T47" fmla="*/ 37 h 159"/>
                    <a:gd name="T48" fmla="*/ 33 w 200"/>
                    <a:gd name="T49" fmla="*/ 34 h 159"/>
                    <a:gd name="T50" fmla="*/ 37 w 200"/>
                    <a:gd name="T51" fmla="*/ 30 h 159"/>
                    <a:gd name="T52" fmla="*/ 42 w 200"/>
                    <a:gd name="T53" fmla="*/ 27 h 159"/>
                    <a:gd name="T54" fmla="*/ 46 w 200"/>
                    <a:gd name="T55" fmla="*/ 24 h 159"/>
                    <a:gd name="T56" fmla="*/ 50 w 200"/>
                    <a:gd name="T57" fmla="*/ 19 h 159"/>
                    <a:gd name="T58" fmla="*/ 55 w 200"/>
                    <a:gd name="T59" fmla="*/ 16 h 159"/>
                    <a:gd name="T60" fmla="*/ 59 w 200"/>
                    <a:gd name="T61" fmla="*/ 11 h 159"/>
                    <a:gd name="T62" fmla="*/ 63 w 200"/>
                    <a:gd name="T63" fmla="*/ 6 h 159"/>
                    <a:gd name="T64" fmla="*/ 67 w 200"/>
                    <a:gd name="T65" fmla="*/ 1 h 159"/>
                    <a:gd name="T66" fmla="*/ 67 w 200"/>
                    <a:gd name="T67" fmla="*/ 1 h 159"/>
                    <a:gd name="T68" fmla="*/ 67 w 200"/>
                    <a:gd name="T69" fmla="*/ 1 h 159"/>
                    <a:gd name="T70" fmla="*/ 67 w 200"/>
                    <a:gd name="T71" fmla="*/ 1 h 159"/>
                    <a:gd name="T72" fmla="*/ 67 w 200"/>
                    <a:gd name="T73" fmla="*/ 0 h 159"/>
                    <a:gd name="T74" fmla="*/ 67 w 200"/>
                    <a:gd name="T75" fmla="*/ 0 h 159"/>
                    <a:gd name="T76" fmla="*/ 67 w 200"/>
                    <a:gd name="T77" fmla="*/ 0 h 159"/>
                    <a:gd name="T78" fmla="*/ 66 w 200"/>
                    <a:gd name="T79" fmla="*/ 0 h 1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00" h="159">
                      <a:moveTo>
                        <a:pt x="197" y="0"/>
                      </a:moveTo>
                      <a:lnTo>
                        <a:pt x="191" y="7"/>
                      </a:lnTo>
                      <a:lnTo>
                        <a:pt x="185" y="14"/>
                      </a:lnTo>
                      <a:lnTo>
                        <a:pt x="179" y="21"/>
                      </a:lnTo>
                      <a:lnTo>
                        <a:pt x="173" y="27"/>
                      </a:lnTo>
                      <a:lnTo>
                        <a:pt x="167" y="33"/>
                      </a:lnTo>
                      <a:lnTo>
                        <a:pt x="161" y="39"/>
                      </a:lnTo>
                      <a:lnTo>
                        <a:pt x="154" y="44"/>
                      </a:lnTo>
                      <a:lnTo>
                        <a:pt x="148" y="49"/>
                      </a:lnTo>
                      <a:lnTo>
                        <a:pt x="142" y="55"/>
                      </a:lnTo>
                      <a:lnTo>
                        <a:pt x="135" y="60"/>
                      </a:lnTo>
                      <a:lnTo>
                        <a:pt x="129" y="65"/>
                      </a:lnTo>
                      <a:lnTo>
                        <a:pt x="122" y="69"/>
                      </a:lnTo>
                      <a:lnTo>
                        <a:pt x="115" y="74"/>
                      </a:lnTo>
                      <a:lnTo>
                        <a:pt x="109" y="78"/>
                      </a:lnTo>
                      <a:lnTo>
                        <a:pt x="102" y="83"/>
                      </a:lnTo>
                      <a:lnTo>
                        <a:pt x="96" y="87"/>
                      </a:lnTo>
                      <a:lnTo>
                        <a:pt x="89" y="91"/>
                      </a:lnTo>
                      <a:lnTo>
                        <a:pt x="82" y="95"/>
                      </a:lnTo>
                      <a:lnTo>
                        <a:pt x="76" y="99"/>
                      </a:lnTo>
                      <a:lnTo>
                        <a:pt x="69" y="103"/>
                      </a:lnTo>
                      <a:lnTo>
                        <a:pt x="63" y="108"/>
                      </a:lnTo>
                      <a:lnTo>
                        <a:pt x="57" y="111"/>
                      </a:lnTo>
                      <a:lnTo>
                        <a:pt x="51" y="115"/>
                      </a:lnTo>
                      <a:lnTo>
                        <a:pt x="45" y="120"/>
                      </a:lnTo>
                      <a:lnTo>
                        <a:pt x="39" y="124"/>
                      </a:lnTo>
                      <a:lnTo>
                        <a:pt x="33" y="128"/>
                      </a:lnTo>
                      <a:lnTo>
                        <a:pt x="27" y="133"/>
                      </a:lnTo>
                      <a:lnTo>
                        <a:pt x="22" y="137"/>
                      </a:lnTo>
                      <a:lnTo>
                        <a:pt x="16" y="142"/>
                      </a:lnTo>
                      <a:lnTo>
                        <a:pt x="11" y="146"/>
                      </a:lnTo>
                      <a:lnTo>
                        <a:pt x="6" y="151"/>
                      </a:lnTo>
                      <a:lnTo>
                        <a:pt x="0" y="156"/>
                      </a:lnTo>
                      <a:lnTo>
                        <a:pt x="3" y="159"/>
                      </a:lnTo>
                      <a:lnTo>
                        <a:pt x="8" y="154"/>
                      </a:lnTo>
                      <a:lnTo>
                        <a:pt x="13" y="150"/>
                      </a:lnTo>
                      <a:lnTo>
                        <a:pt x="18" y="145"/>
                      </a:lnTo>
                      <a:lnTo>
                        <a:pt x="23" y="140"/>
                      </a:lnTo>
                      <a:lnTo>
                        <a:pt x="29" y="136"/>
                      </a:lnTo>
                      <a:lnTo>
                        <a:pt x="35" y="132"/>
                      </a:lnTo>
                      <a:lnTo>
                        <a:pt x="40" y="128"/>
                      </a:lnTo>
                      <a:lnTo>
                        <a:pt x="46" y="123"/>
                      </a:lnTo>
                      <a:lnTo>
                        <a:pt x="52" y="119"/>
                      </a:lnTo>
                      <a:lnTo>
                        <a:pt x="59" y="115"/>
                      </a:lnTo>
                      <a:lnTo>
                        <a:pt x="65" y="111"/>
                      </a:lnTo>
                      <a:lnTo>
                        <a:pt x="71" y="107"/>
                      </a:lnTo>
                      <a:lnTo>
                        <a:pt x="77" y="103"/>
                      </a:lnTo>
                      <a:lnTo>
                        <a:pt x="84" y="99"/>
                      </a:lnTo>
                      <a:lnTo>
                        <a:pt x="91" y="95"/>
                      </a:lnTo>
                      <a:lnTo>
                        <a:pt x="97" y="90"/>
                      </a:lnTo>
                      <a:lnTo>
                        <a:pt x="104" y="87"/>
                      </a:lnTo>
                      <a:lnTo>
                        <a:pt x="110" y="82"/>
                      </a:lnTo>
                      <a:lnTo>
                        <a:pt x="117" y="78"/>
                      </a:lnTo>
                      <a:lnTo>
                        <a:pt x="124" y="73"/>
                      </a:lnTo>
                      <a:lnTo>
                        <a:pt x="130" y="68"/>
                      </a:lnTo>
                      <a:lnTo>
                        <a:pt x="137" y="64"/>
                      </a:lnTo>
                      <a:lnTo>
                        <a:pt x="143" y="58"/>
                      </a:lnTo>
                      <a:lnTo>
                        <a:pt x="150" y="53"/>
                      </a:lnTo>
                      <a:lnTo>
                        <a:pt x="156" y="48"/>
                      </a:lnTo>
                      <a:lnTo>
                        <a:pt x="163" y="42"/>
                      </a:lnTo>
                      <a:lnTo>
                        <a:pt x="169" y="37"/>
                      </a:lnTo>
                      <a:lnTo>
                        <a:pt x="175" y="31"/>
                      </a:lnTo>
                      <a:lnTo>
                        <a:pt x="181" y="24"/>
                      </a:lnTo>
                      <a:lnTo>
                        <a:pt x="187" y="17"/>
                      </a:lnTo>
                      <a:lnTo>
                        <a:pt x="193" y="11"/>
                      </a:lnTo>
                      <a:lnTo>
                        <a:pt x="199" y="3"/>
                      </a:lnTo>
                      <a:lnTo>
                        <a:pt x="199" y="2"/>
                      </a:lnTo>
                      <a:lnTo>
                        <a:pt x="200" y="2"/>
                      </a:lnTo>
                      <a:lnTo>
                        <a:pt x="199" y="1"/>
                      </a:lnTo>
                      <a:lnTo>
                        <a:pt x="199" y="0"/>
                      </a:lnTo>
                      <a:lnTo>
                        <a:pt x="198" y="0"/>
                      </a:lnTo>
                      <a:lnTo>
                        <a:pt x="1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0" name="Freeform 918"/>
                <p:cNvSpPr>
                  <a:spLocks/>
                </p:cNvSpPr>
                <p:nvPr/>
              </p:nvSpPr>
              <p:spPr bwMode="auto">
                <a:xfrm>
                  <a:off x="461" y="1006"/>
                  <a:ext cx="61" cy="30"/>
                </a:xfrm>
                <a:custGeom>
                  <a:avLst/>
                  <a:gdLst>
                    <a:gd name="T0" fmla="*/ 29 w 87"/>
                    <a:gd name="T1" fmla="*/ 1 h 41"/>
                    <a:gd name="T2" fmla="*/ 26 w 87"/>
                    <a:gd name="T3" fmla="*/ 6 h 41"/>
                    <a:gd name="T4" fmla="*/ 24 w 87"/>
                    <a:gd name="T5" fmla="*/ 10 h 41"/>
                    <a:gd name="T6" fmla="*/ 21 w 87"/>
                    <a:gd name="T7" fmla="*/ 12 h 41"/>
                    <a:gd name="T8" fmla="*/ 20 w 87"/>
                    <a:gd name="T9" fmla="*/ 14 h 41"/>
                    <a:gd name="T10" fmla="*/ 18 w 87"/>
                    <a:gd name="T11" fmla="*/ 15 h 41"/>
                    <a:gd name="T12" fmla="*/ 17 w 87"/>
                    <a:gd name="T13" fmla="*/ 15 h 41"/>
                    <a:gd name="T14" fmla="*/ 15 w 87"/>
                    <a:gd name="T15" fmla="*/ 14 h 41"/>
                    <a:gd name="T16" fmla="*/ 14 w 87"/>
                    <a:gd name="T17" fmla="*/ 12 h 41"/>
                    <a:gd name="T18" fmla="*/ 13 w 87"/>
                    <a:gd name="T19" fmla="*/ 12 h 41"/>
                    <a:gd name="T20" fmla="*/ 12 w 87"/>
                    <a:gd name="T21" fmla="*/ 10 h 41"/>
                    <a:gd name="T22" fmla="*/ 11 w 87"/>
                    <a:gd name="T23" fmla="*/ 10 h 41"/>
                    <a:gd name="T24" fmla="*/ 9 w 87"/>
                    <a:gd name="T25" fmla="*/ 9 h 41"/>
                    <a:gd name="T26" fmla="*/ 7 w 87"/>
                    <a:gd name="T27" fmla="*/ 9 h 41"/>
                    <a:gd name="T28" fmla="*/ 5 w 87"/>
                    <a:gd name="T29" fmla="*/ 10 h 41"/>
                    <a:gd name="T30" fmla="*/ 3 w 87"/>
                    <a:gd name="T31" fmla="*/ 11 h 41"/>
                    <a:gd name="T32" fmla="*/ 0 w 87"/>
                    <a:gd name="T33" fmla="*/ 14 h 41"/>
                    <a:gd name="T34" fmla="*/ 2 w 87"/>
                    <a:gd name="T35" fmla="*/ 14 h 41"/>
                    <a:gd name="T36" fmla="*/ 4 w 87"/>
                    <a:gd name="T37" fmla="*/ 12 h 41"/>
                    <a:gd name="T38" fmla="*/ 6 w 87"/>
                    <a:gd name="T39" fmla="*/ 11 h 41"/>
                    <a:gd name="T40" fmla="*/ 8 w 87"/>
                    <a:gd name="T41" fmla="*/ 10 h 41"/>
                    <a:gd name="T42" fmla="*/ 9 w 87"/>
                    <a:gd name="T43" fmla="*/ 11 h 41"/>
                    <a:gd name="T44" fmla="*/ 11 w 87"/>
                    <a:gd name="T45" fmla="*/ 11 h 41"/>
                    <a:gd name="T46" fmla="*/ 12 w 87"/>
                    <a:gd name="T47" fmla="*/ 12 h 41"/>
                    <a:gd name="T48" fmla="*/ 13 w 87"/>
                    <a:gd name="T49" fmla="*/ 13 h 41"/>
                    <a:gd name="T50" fmla="*/ 14 w 87"/>
                    <a:gd name="T51" fmla="*/ 15 h 41"/>
                    <a:gd name="T52" fmla="*/ 15 w 87"/>
                    <a:gd name="T53" fmla="*/ 15 h 41"/>
                    <a:gd name="T54" fmla="*/ 18 w 87"/>
                    <a:gd name="T55" fmla="*/ 16 h 41"/>
                    <a:gd name="T56" fmla="*/ 19 w 87"/>
                    <a:gd name="T57" fmla="*/ 15 h 41"/>
                    <a:gd name="T58" fmla="*/ 21 w 87"/>
                    <a:gd name="T59" fmla="*/ 15 h 41"/>
                    <a:gd name="T60" fmla="*/ 23 w 87"/>
                    <a:gd name="T61" fmla="*/ 12 h 41"/>
                    <a:gd name="T62" fmla="*/ 25 w 87"/>
                    <a:gd name="T63" fmla="*/ 9 h 41"/>
                    <a:gd name="T64" fmla="*/ 28 w 87"/>
                    <a:gd name="T65" fmla="*/ 4 h 41"/>
                    <a:gd name="T66" fmla="*/ 29 w 87"/>
                    <a:gd name="T67" fmla="*/ 1 h 41"/>
                    <a:gd name="T68" fmla="*/ 29 w 87"/>
                    <a:gd name="T69" fmla="*/ 1 h 41"/>
                    <a:gd name="T70" fmla="*/ 30 w 87"/>
                    <a:gd name="T71" fmla="*/ 1 h 41"/>
                    <a:gd name="T72" fmla="*/ 29 w 87"/>
                    <a:gd name="T73" fmla="*/ 1 h 41"/>
                    <a:gd name="T74" fmla="*/ 29 w 87"/>
                    <a:gd name="T75" fmla="*/ 0 h 41"/>
                    <a:gd name="T76" fmla="*/ 29 w 87"/>
                    <a:gd name="T77" fmla="*/ 0 h 41"/>
                    <a:gd name="T78" fmla="*/ 29 w 87"/>
                    <a:gd name="T79" fmla="*/ 0 h 41"/>
                    <a:gd name="T80" fmla="*/ 29 w 87"/>
                    <a:gd name="T81" fmla="*/ 0 h 41"/>
                    <a:gd name="T82" fmla="*/ 29 w 87"/>
                    <a:gd name="T83" fmla="*/ 0 h 41"/>
                    <a:gd name="T84" fmla="*/ 29 w 87"/>
                    <a:gd name="T85" fmla="*/ 0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7" h="41">
                      <a:moveTo>
                        <a:pt x="84" y="0"/>
                      </a:moveTo>
                      <a:lnTo>
                        <a:pt x="84" y="1"/>
                      </a:lnTo>
                      <a:lnTo>
                        <a:pt x="79" y="8"/>
                      </a:lnTo>
                      <a:lnTo>
                        <a:pt x="76" y="15"/>
                      </a:lnTo>
                      <a:lnTo>
                        <a:pt x="72" y="20"/>
                      </a:lnTo>
                      <a:lnTo>
                        <a:pt x="68" y="24"/>
                      </a:lnTo>
                      <a:lnTo>
                        <a:pt x="65" y="29"/>
                      </a:lnTo>
                      <a:lnTo>
                        <a:pt x="62" y="32"/>
                      </a:lnTo>
                      <a:lnTo>
                        <a:pt x="59" y="34"/>
                      </a:lnTo>
                      <a:lnTo>
                        <a:pt x="57" y="36"/>
                      </a:lnTo>
                      <a:lnTo>
                        <a:pt x="55" y="37"/>
                      </a:lnTo>
                      <a:lnTo>
                        <a:pt x="53" y="37"/>
                      </a:lnTo>
                      <a:lnTo>
                        <a:pt x="51" y="37"/>
                      </a:lnTo>
                      <a:lnTo>
                        <a:pt x="49" y="37"/>
                      </a:lnTo>
                      <a:lnTo>
                        <a:pt x="47" y="36"/>
                      </a:lnTo>
                      <a:lnTo>
                        <a:pt x="45" y="35"/>
                      </a:lnTo>
                      <a:lnTo>
                        <a:pt x="43" y="34"/>
                      </a:lnTo>
                      <a:lnTo>
                        <a:pt x="41" y="32"/>
                      </a:lnTo>
                      <a:lnTo>
                        <a:pt x="39" y="32"/>
                      </a:lnTo>
                      <a:lnTo>
                        <a:pt x="38" y="30"/>
                      </a:lnTo>
                      <a:lnTo>
                        <a:pt x="36" y="28"/>
                      </a:lnTo>
                      <a:lnTo>
                        <a:pt x="34" y="26"/>
                      </a:lnTo>
                      <a:lnTo>
                        <a:pt x="32" y="25"/>
                      </a:lnTo>
                      <a:lnTo>
                        <a:pt x="30" y="24"/>
                      </a:lnTo>
                      <a:lnTo>
                        <a:pt x="28" y="22"/>
                      </a:lnTo>
                      <a:lnTo>
                        <a:pt x="25" y="22"/>
                      </a:lnTo>
                      <a:lnTo>
                        <a:pt x="22" y="22"/>
                      </a:lnTo>
                      <a:lnTo>
                        <a:pt x="20" y="22"/>
                      </a:lnTo>
                      <a:lnTo>
                        <a:pt x="17" y="22"/>
                      </a:lnTo>
                      <a:lnTo>
                        <a:pt x="14" y="24"/>
                      </a:lnTo>
                      <a:lnTo>
                        <a:pt x="11" y="26"/>
                      </a:lnTo>
                      <a:lnTo>
                        <a:pt x="7" y="29"/>
                      </a:lnTo>
                      <a:lnTo>
                        <a:pt x="4" y="32"/>
                      </a:lnTo>
                      <a:lnTo>
                        <a:pt x="0" y="36"/>
                      </a:lnTo>
                      <a:lnTo>
                        <a:pt x="2" y="39"/>
                      </a:lnTo>
                      <a:lnTo>
                        <a:pt x="6" y="35"/>
                      </a:lnTo>
                      <a:lnTo>
                        <a:pt x="9" y="32"/>
                      </a:lnTo>
                      <a:lnTo>
                        <a:pt x="12" y="30"/>
                      </a:lnTo>
                      <a:lnTo>
                        <a:pt x="15" y="27"/>
                      </a:lnTo>
                      <a:lnTo>
                        <a:pt x="17" y="27"/>
                      </a:lnTo>
                      <a:lnTo>
                        <a:pt x="20" y="26"/>
                      </a:lnTo>
                      <a:lnTo>
                        <a:pt x="22" y="26"/>
                      </a:lnTo>
                      <a:lnTo>
                        <a:pt x="24" y="26"/>
                      </a:lnTo>
                      <a:lnTo>
                        <a:pt x="26" y="27"/>
                      </a:lnTo>
                      <a:lnTo>
                        <a:pt x="29" y="27"/>
                      </a:lnTo>
                      <a:lnTo>
                        <a:pt x="30" y="29"/>
                      </a:lnTo>
                      <a:lnTo>
                        <a:pt x="33" y="30"/>
                      </a:lnTo>
                      <a:lnTo>
                        <a:pt x="34" y="32"/>
                      </a:lnTo>
                      <a:lnTo>
                        <a:pt x="36" y="33"/>
                      </a:lnTo>
                      <a:lnTo>
                        <a:pt x="38" y="34"/>
                      </a:lnTo>
                      <a:lnTo>
                        <a:pt x="39" y="36"/>
                      </a:lnTo>
                      <a:lnTo>
                        <a:pt x="42" y="37"/>
                      </a:lnTo>
                      <a:lnTo>
                        <a:pt x="44" y="39"/>
                      </a:lnTo>
                      <a:lnTo>
                        <a:pt x="46" y="40"/>
                      </a:lnTo>
                      <a:lnTo>
                        <a:pt x="48" y="41"/>
                      </a:lnTo>
                      <a:lnTo>
                        <a:pt x="51" y="41"/>
                      </a:lnTo>
                      <a:lnTo>
                        <a:pt x="53" y="41"/>
                      </a:lnTo>
                      <a:lnTo>
                        <a:pt x="56" y="40"/>
                      </a:lnTo>
                      <a:lnTo>
                        <a:pt x="58" y="39"/>
                      </a:lnTo>
                      <a:lnTo>
                        <a:pt x="61" y="37"/>
                      </a:lnTo>
                      <a:lnTo>
                        <a:pt x="64" y="35"/>
                      </a:lnTo>
                      <a:lnTo>
                        <a:pt x="67" y="32"/>
                      </a:lnTo>
                      <a:lnTo>
                        <a:pt x="71" y="27"/>
                      </a:lnTo>
                      <a:lnTo>
                        <a:pt x="74" y="22"/>
                      </a:lnTo>
                      <a:lnTo>
                        <a:pt x="78" y="17"/>
                      </a:lnTo>
                      <a:lnTo>
                        <a:pt x="82" y="10"/>
                      </a:lnTo>
                      <a:lnTo>
                        <a:pt x="86" y="3"/>
                      </a:lnTo>
                      <a:lnTo>
                        <a:pt x="86" y="2"/>
                      </a:lnTo>
                      <a:lnTo>
                        <a:pt x="87" y="2"/>
                      </a:lnTo>
                      <a:lnTo>
                        <a:pt x="86" y="1"/>
                      </a:lnTo>
                      <a:lnTo>
                        <a:pt x="86" y="0"/>
                      </a:lnTo>
                      <a:lnTo>
                        <a:pt x="85" y="0"/>
                      </a:lnTo>
                      <a:lnTo>
                        <a:pt x="84" y="0"/>
                      </a:lnTo>
                      <a:lnTo>
                        <a:pt x="84" y="1"/>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1" name="Freeform 919"/>
                <p:cNvSpPr>
                  <a:spLocks/>
                </p:cNvSpPr>
                <p:nvPr/>
              </p:nvSpPr>
              <p:spPr bwMode="auto">
                <a:xfrm>
                  <a:off x="520" y="978"/>
                  <a:ext cx="80" cy="30"/>
                </a:xfrm>
                <a:custGeom>
                  <a:avLst/>
                  <a:gdLst>
                    <a:gd name="T0" fmla="*/ 38 w 115"/>
                    <a:gd name="T1" fmla="*/ 1 h 43"/>
                    <a:gd name="T2" fmla="*/ 35 w 115"/>
                    <a:gd name="T3" fmla="*/ 1 h 43"/>
                    <a:gd name="T4" fmla="*/ 33 w 115"/>
                    <a:gd name="T5" fmla="*/ 1 h 43"/>
                    <a:gd name="T6" fmla="*/ 31 w 115"/>
                    <a:gd name="T7" fmla="*/ 0 h 43"/>
                    <a:gd name="T8" fmla="*/ 28 w 115"/>
                    <a:gd name="T9" fmla="*/ 0 h 43"/>
                    <a:gd name="T10" fmla="*/ 26 w 115"/>
                    <a:gd name="T11" fmla="*/ 1 h 43"/>
                    <a:gd name="T12" fmla="*/ 23 w 115"/>
                    <a:gd name="T13" fmla="*/ 1 h 43"/>
                    <a:gd name="T14" fmla="*/ 20 w 115"/>
                    <a:gd name="T15" fmla="*/ 1 h 43"/>
                    <a:gd name="T16" fmla="*/ 17 w 115"/>
                    <a:gd name="T17" fmla="*/ 2 h 43"/>
                    <a:gd name="T18" fmla="*/ 15 w 115"/>
                    <a:gd name="T19" fmla="*/ 3 h 43"/>
                    <a:gd name="T20" fmla="*/ 13 w 115"/>
                    <a:gd name="T21" fmla="*/ 4 h 43"/>
                    <a:gd name="T22" fmla="*/ 10 w 115"/>
                    <a:gd name="T23" fmla="*/ 5 h 43"/>
                    <a:gd name="T24" fmla="*/ 7 w 115"/>
                    <a:gd name="T25" fmla="*/ 7 h 43"/>
                    <a:gd name="T26" fmla="*/ 6 w 115"/>
                    <a:gd name="T27" fmla="*/ 8 h 43"/>
                    <a:gd name="T28" fmla="*/ 3 w 115"/>
                    <a:gd name="T29" fmla="*/ 10 h 43"/>
                    <a:gd name="T30" fmla="*/ 1 w 115"/>
                    <a:gd name="T31" fmla="*/ 12 h 43"/>
                    <a:gd name="T32" fmla="*/ 0 w 115"/>
                    <a:gd name="T33" fmla="*/ 14 h 43"/>
                    <a:gd name="T34" fmla="*/ 1 w 115"/>
                    <a:gd name="T35" fmla="*/ 14 h 43"/>
                    <a:gd name="T36" fmla="*/ 3 w 115"/>
                    <a:gd name="T37" fmla="*/ 12 h 43"/>
                    <a:gd name="T38" fmla="*/ 5 w 115"/>
                    <a:gd name="T39" fmla="*/ 10 h 43"/>
                    <a:gd name="T40" fmla="*/ 7 w 115"/>
                    <a:gd name="T41" fmla="*/ 8 h 43"/>
                    <a:gd name="T42" fmla="*/ 9 w 115"/>
                    <a:gd name="T43" fmla="*/ 7 h 43"/>
                    <a:gd name="T44" fmla="*/ 12 w 115"/>
                    <a:gd name="T45" fmla="*/ 6 h 43"/>
                    <a:gd name="T46" fmla="*/ 14 w 115"/>
                    <a:gd name="T47" fmla="*/ 5 h 43"/>
                    <a:gd name="T48" fmla="*/ 17 w 115"/>
                    <a:gd name="T49" fmla="*/ 4 h 43"/>
                    <a:gd name="T50" fmla="*/ 19 w 115"/>
                    <a:gd name="T51" fmla="*/ 3 h 43"/>
                    <a:gd name="T52" fmla="*/ 22 w 115"/>
                    <a:gd name="T53" fmla="*/ 2 h 43"/>
                    <a:gd name="T54" fmla="*/ 24 w 115"/>
                    <a:gd name="T55" fmla="*/ 1 h 43"/>
                    <a:gd name="T56" fmla="*/ 27 w 115"/>
                    <a:gd name="T57" fmla="*/ 1 h 43"/>
                    <a:gd name="T58" fmla="*/ 29 w 115"/>
                    <a:gd name="T59" fmla="*/ 1 h 43"/>
                    <a:gd name="T60" fmla="*/ 32 w 115"/>
                    <a:gd name="T61" fmla="*/ 1 h 43"/>
                    <a:gd name="T62" fmla="*/ 35 w 115"/>
                    <a:gd name="T63" fmla="*/ 1 h 43"/>
                    <a:gd name="T64" fmla="*/ 37 w 115"/>
                    <a:gd name="T65" fmla="*/ 2 h 43"/>
                    <a:gd name="T66" fmla="*/ 38 w 115"/>
                    <a:gd name="T67" fmla="*/ 2 h 43"/>
                    <a:gd name="T68" fmla="*/ 38 w 115"/>
                    <a:gd name="T69" fmla="*/ 3 h 43"/>
                    <a:gd name="T70" fmla="*/ 38 w 115"/>
                    <a:gd name="T71" fmla="*/ 3 h 43"/>
                    <a:gd name="T72" fmla="*/ 38 w 115"/>
                    <a:gd name="T73" fmla="*/ 3 h 43"/>
                    <a:gd name="T74" fmla="*/ 38 w 115"/>
                    <a:gd name="T75" fmla="*/ 2 h 43"/>
                    <a:gd name="T76" fmla="*/ 39 w 115"/>
                    <a:gd name="T77" fmla="*/ 2 h 43"/>
                    <a:gd name="T78" fmla="*/ 39 w 115"/>
                    <a:gd name="T79" fmla="*/ 2 h 43"/>
                    <a:gd name="T80" fmla="*/ 39 w 115"/>
                    <a:gd name="T81" fmla="*/ 1 h 43"/>
                    <a:gd name="T82" fmla="*/ 38 w 115"/>
                    <a:gd name="T83" fmla="*/ 1 h 43"/>
                    <a:gd name="T84" fmla="*/ 38 w 115"/>
                    <a:gd name="T85" fmla="*/ 1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5" h="43">
                      <a:moveTo>
                        <a:pt x="115" y="4"/>
                      </a:moveTo>
                      <a:lnTo>
                        <a:pt x="114" y="4"/>
                      </a:lnTo>
                      <a:lnTo>
                        <a:pt x="110" y="3"/>
                      </a:lnTo>
                      <a:lnTo>
                        <a:pt x="106" y="2"/>
                      </a:lnTo>
                      <a:lnTo>
                        <a:pt x="103" y="1"/>
                      </a:lnTo>
                      <a:lnTo>
                        <a:pt x="99" y="1"/>
                      </a:lnTo>
                      <a:lnTo>
                        <a:pt x="95" y="0"/>
                      </a:lnTo>
                      <a:lnTo>
                        <a:pt x="91" y="0"/>
                      </a:lnTo>
                      <a:lnTo>
                        <a:pt x="88" y="0"/>
                      </a:lnTo>
                      <a:lnTo>
                        <a:pt x="84" y="0"/>
                      </a:lnTo>
                      <a:lnTo>
                        <a:pt x="80" y="0"/>
                      </a:lnTo>
                      <a:lnTo>
                        <a:pt x="76" y="1"/>
                      </a:lnTo>
                      <a:lnTo>
                        <a:pt x="72" y="1"/>
                      </a:lnTo>
                      <a:lnTo>
                        <a:pt x="67" y="2"/>
                      </a:lnTo>
                      <a:lnTo>
                        <a:pt x="64" y="3"/>
                      </a:lnTo>
                      <a:lnTo>
                        <a:pt x="60" y="3"/>
                      </a:lnTo>
                      <a:lnTo>
                        <a:pt x="56" y="4"/>
                      </a:lnTo>
                      <a:lnTo>
                        <a:pt x="52" y="6"/>
                      </a:lnTo>
                      <a:lnTo>
                        <a:pt x="48" y="7"/>
                      </a:lnTo>
                      <a:lnTo>
                        <a:pt x="44" y="8"/>
                      </a:lnTo>
                      <a:lnTo>
                        <a:pt x="41" y="10"/>
                      </a:lnTo>
                      <a:lnTo>
                        <a:pt x="37" y="12"/>
                      </a:lnTo>
                      <a:lnTo>
                        <a:pt x="33" y="13"/>
                      </a:lnTo>
                      <a:lnTo>
                        <a:pt x="29" y="15"/>
                      </a:lnTo>
                      <a:lnTo>
                        <a:pt x="26" y="17"/>
                      </a:lnTo>
                      <a:lnTo>
                        <a:pt x="22" y="20"/>
                      </a:lnTo>
                      <a:lnTo>
                        <a:pt x="19" y="22"/>
                      </a:lnTo>
                      <a:lnTo>
                        <a:pt x="16" y="24"/>
                      </a:lnTo>
                      <a:lnTo>
                        <a:pt x="13" y="26"/>
                      </a:lnTo>
                      <a:lnTo>
                        <a:pt x="10" y="28"/>
                      </a:lnTo>
                      <a:lnTo>
                        <a:pt x="7" y="31"/>
                      </a:lnTo>
                      <a:lnTo>
                        <a:pt x="5" y="34"/>
                      </a:lnTo>
                      <a:lnTo>
                        <a:pt x="2" y="37"/>
                      </a:lnTo>
                      <a:lnTo>
                        <a:pt x="0" y="40"/>
                      </a:lnTo>
                      <a:lnTo>
                        <a:pt x="2" y="43"/>
                      </a:lnTo>
                      <a:lnTo>
                        <a:pt x="4" y="40"/>
                      </a:lnTo>
                      <a:lnTo>
                        <a:pt x="7" y="37"/>
                      </a:lnTo>
                      <a:lnTo>
                        <a:pt x="9" y="35"/>
                      </a:lnTo>
                      <a:lnTo>
                        <a:pt x="12" y="32"/>
                      </a:lnTo>
                      <a:lnTo>
                        <a:pt x="15" y="30"/>
                      </a:lnTo>
                      <a:lnTo>
                        <a:pt x="17" y="27"/>
                      </a:lnTo>
                      <a:lnTo>
                        <a:pt x="21" y="25"/>
                      </a:lnTo>
                      <a:lnTo>
                        <a:pt x="24" y="23"/>
                      </a:lnTo>
                      <a:lnTo>
                        <a:pt x="27" y="21"/>
                      </a:lnTo>
                      <a:lnTo>
                        <a:pt x="31" y="19"/>
                      </a:lnTo>
                      <a:lnTo>
                        <a:pt x="34" y="17"/>
                      </a:lnTo>
                      <a:lnTo>
                        <a:pt x="38" y="15"/>
                      </a:lnTo>
                      <a:lnTo>
                        <a:pt x="41" y="14"/>
                      </a:lnTo>
                      <a:lnTo>
                        <a:pt x="45" y="12"/>
                      </a:lnTo>
                      <a:lnTo>
                        <a:pt x="49" y="11"/>
                      </a:lnTo>
                      <a:lnTo>
                        <a:pt x="53" y="10"/>
                      </a:lnTo>
                      <a:lnTo>
                        <a:pt x="56" y="8"/>
                      </a:lnTo>
                      <a:lnTo>
                        <a:pt x="60" y="8"/>
                      </a:lnTo>
                      <a:lnTo>
                        <a:pt x="64" y="6"/>
                      </a:lnTo>
                      <a:lnTo>
                        <a:pt x="68" y="6"/>
                      </a:lnTo>
                      <a:lnTo>
                        <a:pt x="72" y="5"/>
                      </a:lnTo>
                      <a:lnTo>
                        <a:pt x="76" y="4"/>
                      </a:lnTo>
                      <a:lnTo>
                        <a:pt x="80" y="4"/>
                      </a:lnTo>
                      <a:lnTo>
                        <a:pt x="84" y="4"/>
                      </a:lnTo>
                      <a:lnTo>
                        <a:pt x="88" y="4"/>
                      </a:lnTo>
                      <a:lnTo>
                        <a:pt x="91" y="4"/>
                      </a:lnTo>
                      <a:lnTo>
                        <a:pt x="95" y="4"/>
                      </a:lnTo>
                      <a:lnTo>
                        <a:pt x="99" y="4"/>
                      </a:lnTo>
                      <a:lnTo>
                        <a:pt x="103" y="5"/>
                      </a:lnTo>
                      <a:lnTo>
                        <a:pt x="106" y="6"/>
                      </a:lnTo>
                      <a:lnTo>
                        <a:pt x="109" y="6"/>
                      </a:lnTo>
                      <a:lnTo>
                        <a:pt x="113" y="8"/>
                      </a:lnTo>
                      <a:lnTo>
                        <a:pt x="112" y="6"/>
                      </a:lnTo>
                      <a:lnTo>
                        <a:pt x="113" y="8"/>
                      </a:lnTo>
                      <a:lnTo>
                        <a:pt x="114" y="8"/>
                      </a:lnTo>
                      <a:lnTo>
                        <a:pt x="114" y="7"/>
                      </a:lnTo>
                      <a:lnTo>
                        <a:pt x="115" y="6"/>
                      </a:lnTo>
                      <a:lnTo>
                        <a:pt x="115" y="5"/>
                      </a:lnTo>
                      <a:lnTo>
                        <a:pt x="115" y="4"/>
                      </a:lnTo>
                      <a:lnTo>
                        <a:pt x="114" y="4"/>
                      </a:lnTo>
                      <a:lnTo>
                        <a:pt x="11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2" name="Freeform 920"/>
                <p:cNvSpPr>
                  <a:spLocks/>
                </p:cNvSpPr>
                <p:nvPr/>
              </p:nvSpPr>
              <p:spPr bwMode="auto">
                <a:xfrm>
                  <a:off x="598" y="982"/>
                  <a:ext cx="34" cy="31"/>
                </a:xfrm>
                <a:custGeom>
                  <a:avLst/>
                  <a:gdLst>
                    <a:gd name="T0" fmla="*/ 15 w 49"/>
                    <a:gd name="T1" fmla="*/ 6 h 44"/>
                    <a:gd name="T2" fmla="*/ 12 w 49"/>
                    <a:gd name="T3" fmla="*/ 8 h 44"/>
                    <a:gd name="T4" fmla="*/ 12 w 49"/>
                    <a:gd name="T5" fmla="*/ 9 h 44"/>
                    <a:gd name="T6" fmla="*/ 10 w 49"/>
                    <a:gd name="T7" fmla="*/ 11 h 44"/>
                    <a:gd name="T8" fmla="*/ 10 w 49"/>
                    <a:gd name="T9" fmla="*/ 13 h 44"/>
                    <a:gd name="T10" fmla="*/ 8 w 49"/>
                    <a:gd name="T11" fmla="*/ 13 h 44"/>
                    <a:gd name="T12" fmla="*/ 8 w 49"/>
                    <a:gd name="T13" fmla="*/ 14 h 44"/>
                    <a:gd name="T14" fmla="*/ 8 w 49"/>
                    <a:gd name="T15" fmla="*/ 14 h 44"/>
                    <a:gd name="T16" fmla="*/ 8 w 49"/>
                    <a:gd name="T17" fmla="*/ 14 h 44"/>
                    <a:gd name="T18" fmla="*/ 7 w 49"/>
                    <a:gd name="T19" fmla="*/ 13 h 44"/>
                    <a:gd name="T20" fmla="*/ 7 w 49"/>
                    <a:gd name="T21" fmla="*/ 13 h 44"/>
                    <a:gd name="T22" fmla="*/ 6 w 49"/>
                    <a:gd name="T23" fmla="*/ 11 h 44"/>
                    <a:gd name="T24" fmla="*/ 6 w 49"/>
                    <a:gd name="T25" fmla="*/ 9 h 44"/>
                    <a:gd name="T26" fmla="*/ 4 w 49"/>
                    <a:gd name="T27" fmla="*/ 8 h 44"/>
                    <a:gd name="T28" fmla="*/ 3 w 49"/>
                    <a:gd name="T29" fmla="*/ 5 h 44"/>
                    <a:gd name="T30" fmla="*/ 1 w 49"/>
                    <a:gd name="T31" fmla="*/ 2 h 44"/>
                    <a:gd name="T32" fmla="*/ 0 w 49"/>
                    <a:gd name="T33" fmla="*/ 1 h 44"/>
                    <a:gd name="T34" fmla="*/ 1 w 49"/>
                    <a:gd name="T35" fmla="*/ 4 h 44"/>
                    <a:gd name="T36" fmla="*/ 3 w 49"/>
                    <a:gd name="T37" fmla="*/ 7 h 44"/>
                    <a:gd name="T38" fmla="*/ 4 w 49"/>
                    <a:gd name="T39" fmla="*/ 9 h 44"/>
                    <a:gd name="T40" fmla="*/ 5 w 49"/>
                    <a:gd name="T41" fmla="*/ 11 h 44"/>
                    <a:gd name="T42" fmla="*/ 6 w 49"/>
                    <a:gd name="T43" fmla="*/ 13 h 44"/>
                    <a:gd name="T44" fmla="*/ 6 w 49"/>
                    <a:gd name="T45" fmla="*/ 14 h 44"/>
                    <a:gd name="T46" fmla="*/ 7 w 49"/>
                    <a:gd name="T47" fmla="*/ 15 h 44"/>
                    <a:gd name="T48" fmla="*/ 8 w 49"/>
                    <a:gd name="T49" fmla="*/ 16 h 44"/>
                    <a:gd name="T50" fmla="*/ 8 w 49"/>
                    <a:gd name="T51" fmla="*/ 16 h 44"/>
                    <a:gd name="T52" fmla="*/ 9 w 49"/>
                    <a:gd name="T53" fmla="*/ 15 h 44"/>
                    <a:gd name="T54" fmla="*/ 10 w 49"/>
                    <a:gd name="T55" fmla="*/ 14 h 44"/>
                    <a:gd name="T56" fmla="*/ 10 w 49"/>
                    <a:gd name="T57" fmla="*/ 13 h 44"/>
                    <a:gd name="T58" fmla="*/ 12 w 49"/>
                    <a:gd name="T59" fmla="*/ 11 h 44"/>
                    <a:gd name="T60" fmla="*/ 13 w 49"/>
                    <a:gd name="T61" fmla="*/ 9 h 44"/>
                    <a:gd name="T62" fmla="*/ 15 w 49"/>
                    <a:gd name="T63" fmla="*/ 8 h 44"/>
                    <a:gd name="T64" fmla="*/ 16 w 49"/>
                    <a:gd name="T65" fmla="*/ 6 h 44"/>
                    <a:gd name="T66" fmla="*/ 17 w 49"/>
                    <a:gd name="T67" fmla="*/ 5 h 44"/>
                    <a:gd name="T68" fmla="*/ 17 w 49"/>
                    <a:gd name="T69" fmla="*/ 4 h 44"/>
                    <a:gd name="T70" fmla="*/ 17 w 49"/>
                    <a:gd name="T71" fmla="*/ 4 h 44"/>
                    <a:gd name="T72" fmla="*/ 16 w 49"/>
                    <a:gd name="T73" fmla="*/ 4 h 44"/>
                    <a:gd name="T74" fmla="*/ 16 w 49"/>
                    <a:gd name="T75" fmla="*/ 4 h 44"/>
                    <a:gd name="T76" fmla="*/ 16 w 49"/>
                    <a:gd name="T77" fmla="*/ 4 h 44"/>
                    <a:gd name="T78" fmla="*/ 15 w 49"/>
                    <a:gd name="T79" fmla="*/ 4 h 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9" h="44">
                      <a:moveTo>
                        <a:pt x="46" y="12"/>
                      </a:moveTo>
                      <a:lnTo>
                        <a:pt x="43" y="16"/>
                      </a:lnTo>
                      <a:lnTo>
                        <a:pt x="41" y="19"/>
                      </a:lnTo>
                      <a:lnTo>
                        <a:pt x="38" y="22"/>
                      </a:lnTo>
                      <a:lnTo>
                        <a:pt x="37" y="25"/>
                      </a:lnTo>
                      <a:lnTo>
                        <a:pt x="34" y="27"/>
                      </a:lnTo>
                      <a:lnTo>
                        <a:pt x="33" y="30"/>
                      </a:lnTo>
                      <a:lnTo>
                        <a:pt x="31" y="32"/>
                      </a:lnTo>
                      <a:lnTo>
                        <a:pt x="30" y="34"/>
                      </a:lnTo>
                      <a:lnTo>
                        <a:pt x="29" y="36"/>
                      </a:lnTo>
                      <a:lnTo>
                        <a:pt x="27" y="37"/>
                      </a:lnTo>
                      <a:lnTo>
                        <a:pt x="26" y="38"/>
                      </a:lnTo>
                      <a:lnTo>
                        <a:pt x="26" y="39"/>
                      </a:lnTo>
                      <a:lnTo>
                        <a:pt x="25" y="40"/>
                      </a:lnTo>
                      <a:lnTo>
                        <a:pt x="24" y="40"/>
                      </a:lnTo>
                      <a:lnTo>
                        <a:pt x="23" y="40"/>
                      </a:lnTo>
                      <a:lnTo>
                        <a:pt x="22" y="39"/>
                      </a:lnTo>
                      <a:lnTo>
                        <a:pt x="22" y="38"/>
                      </a:lnTo>
                      <a:lnTo>
                        <a:pt x="21" y="38"/>
                      </a:lnTo>
                      <a:lnTo>
                        <a:pt x="21" y="36"/>
                      </a:lnTo>
                      <a:lnTo>
                        <a:pt x="19" y="34"/>
                      </a:lnTo>
                      <a:lnTo>
                        <a:pt x="18" y="32"/>
                      </a:lnTo>
                      <a:lnTo>
                        <a:pt x="17" y="30"/>
                      </a:lnTo>
                      <a:lnTo>
                        <a:pt x="16" y="27"/>
                      </a:lnTo>
                      <a:lnTo>
                        <a:pt x="15" y="24"/>
                      </a:lnTo>
                      <a:lnTo>
                        <a:pt x="13" y="21"/>
                      </a:lnTo>
                      <a:lnTo>
                        <a:pt x="11" y="18"/>
                      </a:lnTo>
                      <a:lnTo>
                        <a:pt x="10" y="14"/>
                      </a:lnTo>
                      <a:lnTo>
                        <a:pt x="7" y="10"/>
                      </a:lnTo>
                      <a:lnTo>
                        <a:pt x="5" y="5"/>
                      </a:lnTo>
                      <a:lnTo>
                        <a:pt x="3" y="0"/>
                      </a:lnTo>
                      <a:lnTo>
                        <a:pt x="0" y="2"/>
                      </a:lnTo>
                      <a:lnTo>
                        <a:pt x="2" y="7"/>
                      </a:lnTo>
                      <a:lnTo>
                        <a:pt x="5" y="12"/>
                      </a:lnTo>
                      <a:lnTo>
                        <a:pt x="7" y="16"/>
                      </a:lnTo>
                      <a:lnTo>
                        <a:pt x="9" y="20"/>
                      </a:lnTo>
                      <a:lnTo>
                        <a:pt x="11" y="23"/>
                      </a:lnTo>
                      <a:lnTo>
                        <a:pt x="12" y="26"/>
                      </a:lnTo>
                      <a:lnTo>
                        <a:pt x="13" y="30"/>
                      </a:lnTo>
                      <a:lnTo>
                        <a:pt x="15" y="32"/>
                      </a:lnTo>
                      <a:lnTo>
                        <a:pt x="16" y="35"/>
                      </a:lnTo>
                      <a:lnTo>
                        <a:pt x="17" y="37"/>
                      </a:lnTo>
                      <a:lnTo>
                        <a:pt x="18" y="38"/>
                      </a:lnTo>
                      <a:lnTo>
                        <a:pt x="19" y="40"/>
                      </a:lnTo>
                      <a:lnTo>
                        <a:pt x="20" y="42"/>
                      </a:lnTo>
                      <a:lnTo>
                        <a:pt x="21" y="43"/>
                      </a:lnTo>
                      <a:lnTo>
                        <a:pt x="22" y="43"/>
                      </a:lnTo>
                      <a:lnTo>
                        <a:pt x="23" y="44"/>
                      </a:lnTo>
                      <a:lnTo>
                        <a:pt x="24" y="44"/>
                      </a:lnTo>
                      <a:lnTo>
                        <a:pt x="25" y="44"/>
                      </a:lnTo>
                      <a:lnTo>
                        <a:pt x="26" y="43"/>
                      </a:lnTo>
                      <a:lnTo>
                        <a:pt x="27" y="43"/>
                      </a:lnTo>
                      <a:lnTo>
                        <a:pt x="29" y="41"/>
                      </a:lnTo>
                      <a:lnTo>
                        <a:pt x="30" y="40"/>
                      </a:lnTo>
                      <a:lnTo>
                        <a:pt x="31" y="38"/>
                      </a:lnTo>
                      <a:lnTo>
                        <a:pt x="32" y="37"/>
                      </a:lnTo>
                      <a:lnTo>
                        <a:pt x="34" y="35"/>
                      </a:lnTo>
                      <a:lnTo>
                        <a:pt x="35" y="33"/>
                      </a:lnTo>
                      <a:lnTo>
                        <a:pt x="37" y="30"/>
                      </a:lnTo>
                      <a:lnTo>
                        <a:pt x="39" y="27"/>
                      </a:lnTo>
                      <a:lnTo>
                        <a:pt x="41" y="24"/>
                      </a:lnTo>
                      <a:lnTo>
                        <a:pt x="43" y="22"/>
                      </a:lnTo>
                      <a:lnTo>
                        <a:pt x="46" y="18"/>
                      </a:lnTo>
                      <a:lnTo>
                        <a:pt x="48" y="15"/>
                      </a:lnTo>
                      <a:lnTo>
                        <a:pt x="49" y="14"/>
                      </a:lnTo>
                      <a:lnTo>
                        <a:pt x="49" y="13"/>
                      </a:lnTo>
                      <a:lnTo>
                        <a:pt x="49" y="12"/>
                      </a:lnTo>
                      <a:lnTo>
                        <a:pt x="48" y="12"/>
                      </a:lnTo>
                      <a:lnTo>
                        <a:pt x="47" y="11"/>
                      </a:lnTo>
                      <a:lnTo>
                        <a:pt x="47" y="12"/>
                      </a:lnTo>
                      <a:lnTo>
                        <a:pt x="4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3" name="Freeform 921"/>
                <p:cNvSpPr>
                  <a:spLocks/>
                </p:cNvSpPr>
                <p:nvPr/>
              </p:nvSpPr>
              <p:spPr bwMode="auto">
                <a:xfrm>
                  <a:off x="629" y="979"/>
                  <a:ext cx="87" cy="25"/>
                </a:xfrm>
                <a:custGeom>
                  <a:avLst/>
                  <a:gdLst>
                    <a:gd name="T0" fmla="*/ 39 w 125"/>
                    <a:gd name="T1" fmla="*/ 11 h 35"/>
                    <a:gd name="T2" fmla="*/ 35 w 125"/>
                    <a:gd name="T3" fmla="*/ 10 h 35"/>
                    <a:gd name="T4" fmla="*/ 31 w 125"/>
                    <a:gd name="T5" fmla="*/ 8 h 35"/>
                    <a:gd name="T6" fmla="*/ 27 w 125"/>
                    <a:gd name="T7" fmla="*/ 7 h 35"/>
                    <a:gd name="T8" fmla="*/ 24 w 125"/>
                    <a:gd name="T9" fmla="*/ 6 h 35"/>
                    <a:gd name="T10" fmla="*/ 20 w 125"/>
                    <a:gd name="T11" fmla="*/ 4 h 35"/>
                    <a:gd name="T12" fmla="*/ 18 w 125"/>
                    <a:gd name="T13" fmla="*/ 3 h 35"/>
                    <a:gd name="T14" fmla="*/ 16 w 125"/>
                    <a:gd name="T15" fmla="*/ 2 h 35"/>
                    <a:gd name="T16" fmla="*/ 13 w 125"/>
                    <a:gd name="T17" fmla="*/ 1 h 35"/>
                    <a:gd name="T18" fmla="*/ 12 w 125"/>
                    <a:gd name="T19" fmla="*/ 1 h 35"/>
                    <a:gd name="T20" fmla="*/ 9 w 125"/>
                    <a:gd name="T21" fmla="*/ 0 h 35"/>
                    <a:gd name="T22" fmla="*/ 8 w 125"/>
                    <a:gd name="T23" fmla="*/ 0 h 35"/>
                    <a:gd name="T24" fmla="*/ 6 w 125"/>
                    <a:gd name="T25" fmla="*/ 1 h 35"/>
                    <a:gd name="T26" fmla="*/ 4 w 125"/>
                    <a:gd name="T27" fmla="*/ 1 h 35"/>
                    <a:gd name="T28" fmla="*/ 3 w 125"/>
                    <a:gd name="T29" fmla="*/ 3 h 35"/>
                    <a:gd name="T30" fmla="*/ 1 w 125"/>
                    <a:gd name="T31" fmla="*/ 4 h 35"/>
                    <a:gd name="T32" fmla="*/ 1 w 125"/>
                    <a:gd name="T33" fmla="*/ 6 h 35"/>
                    <a:gd name="T34" fmla="*/ 2 w 125"/>
                    <a:gd name="T35" fmla="*/ 4 h 35"/>
                    <a:gd name="T36" fmla="*/ 4 w 125"/>
                    <a:gd name="T37" fmla="*/ 3 h 35"/>
                    <a:gd name="T38" fmla="*/ 6 w 125"/>
                    <a:gd name="T39" fmla="*/ 2 h 35"/>
                    <a:gd name="T40" fmla="*/ 7 w 125"/>
                    <a:gd name="T41" fmla="*/ 2 h 35"/>
                    <a:gd name="T42" fmla="*/ 9 w 125"/>
                    <a:gd name="T43" fmla="*/ 1 h 35"/>
                    <a:gd name="T44" fmla="*/ 10 w 125"/>
                    <a:gd name="T45" fmla="*/ 2 h 35"/>
                    <a:gd name="T46" fmla="*/ 12 w 125"/>
                    <a:gd name="T47" fmla="*/ 2 h 35"/>
                    <a:gd name="T48" fmla="*/ 14 w 125"/>
                    <a:gd name="T49" fmla="*/ 3 h 35"/>
                    <a:gd name="T50" fmla="*/ 17 w 125"/>
                    <a:gd name="T51" fmla="*/ 4 h 35"/>
                    <a:gd name="T52" fmla="*/ 19 w 125"/>
                    <a:gd name="T53" fmla="*/ 4 h 35"/>
                    <a:gd name="T54" fmla="*/ 22 w 125"/>
                    <a:gd name="T55" fmla="*/ 6 h 35"/>
                    <a:gd name="T56" fmla="*/ 25 w 125"/>
                    <a:gd name="T57" fmla="*/ 7 h 35"/>
                    <a:gd name="T58" fmla="*/ 29 w 125"/>
                    <a:gd name="T59" fmla="*/ 9 h 35"/>
                    <a:gd name="T60" fmla="*/ 33 w 125"/>
                    <a:gd name="T61" fmla="*/ 10 h 35"/>
                    <a:gd name="T62" fmla="*/ 37 w 125"/>
                    <a:gd name="T63" fmla="*/ 11 h 35"/>
                    <a:gd name="T64" fmla="*/ 42 w 125"/>
                    <a:gd name="T65" fmla="*/ 13 h 35"/>
                    <a:gd name="T66" fmla="*/ 42 w 125"/>
                    <a:gd name="T67" fmla="*/ 13 h 35"/>
                    <a:gd name="T68" fmla="*/ 42 w 125"/>
                    <a:gd name="T69" fmla="*/ 13 h 35"/>
                    <a:gd name="T70" fmla="*/ 42 w 125"/>
                    <a:gd name="T71" fmla="*/ 12 h 35"/>
                    <a:gd name="T72" fmla="*/ 42 w 125"/>
                    <a:gd name="T73" fmla="*/ 12 h 35"/>
                    <a:gd name="T74" fmla="*/ 42 w 125"/>
                    <a:gd name="T75" fmla="*/ 11 h 35"/>
                    <a:gd name="T76" fmla="*/ 42 w 125"/>
                    <a:gd name="T77" fmla="*/ 11 h 35"/>
                    <a:gd name="T78" fmla="*/ 42 w 125"/>
                    <a:gd name="T79" fmla="*/ 11 h 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5" h="35">
                      <a:moveTo>
                        <a:pt x="124" y="31"/>
                      </a:moveTo>
                      <a:lnTo>
                        <a:pt x="116" y="29"/>
                      </a:lnTo>
                      <a:lnTo>
                        <a:pt x="110" y="27"/>
                      </a:lnTo>
                      <a:lnTo>
                        <a:pt x="103" y="26"/>
                      </a:lnTo>
                      <a:lnTo>
                        <a:pt x="97" y="24"/>
                      </a:lnTo>
                      <a:lnTo>
                        <a:pt x="91" y="22"/>
                      </a:lnTo>
                      <a:lnTo>
                        <a:pt x="86" y="20"/>
                      </a:lnTo>
                      <a:lnTo>
                        <a:pt x="80" y="19"/>
                      </a:lnTo>
                      <a:lnTo>
                        <a:pt x="75" y="17"/>
                      </a:lnTo>
                      <a:lnTo>
                        <a:pt x="71" y="15"/>
                      </a:lnTo>
                      <a:lnTo>
                        <a:pt x="66" y="13"/>
                      </a:lnTo>
                      <a:lnTo>
                        <a:pt x="61" y="11"/>
                      </a:lnTo>
                      <a:lnTo>
                        <a:pt x="58" y="9"/>
                      </a:lnTo>
                      <a:lnTo>
                        <a:pt x="54" y="8"/>
                      </a:lnTo>
                      <a:lnTo>
                        <a:pt x="50" y="6"/>
                      </a:lnTo>
                      <a:lnTo>
                        <a:pt x="47" y="5"/>
                      </a:lnTo>
                      <a:lnTo>
                        <a:pt x="43" y="3"/>
                      </a:lnTo>
                      <a:lnTo>
                        <a:pt x="40" y="3"/>
                      </a:lnTo>
                      <a:lnTo>
                        <a:pt x="37" y="1"/>
                      </a:lnTo>
                      <a:lnTo>
                        <a:pt x="34" y="1"/>
                      </a:lnTo>
                      <a:lnTo>
                        <a:pt x="31" y="0"/>
                      </a:lnTo>
                      <a:lnTo>
                        <a:pt x="28" y="0"/>
                      </a:lnTo>
                      <a:lnTo>
                        <a:pt x="26" y="0"/>
                      </a:lnTo>
                      <a:lnTo>
                        <a:pt x="23" y="0"/>
                      </a:lnTo>
                      <a:lnTo>
                        <a:pt x="20" y="0"/>
                      </a:lnTo>
                      <a:lnTo>
                        <a:pt x="18" y="1"/>
                      </a:lnTo>
                      <a:lnTo>
                        <a:pt x="15" y="2"/>
                      </a:lnTo>
                      <a:lnTo>
                        <a:pt x="13" y="3"/>
                      </a:lnTo>
                      <a:lnTo>
                        <a:pt x="10" y="5"/>
                      </a:lnTo>
                      <a:lnTo>
                        <a:pt x="8" y="7"/>
                      </a:lnTo>
                      <a:lnTo>
                        <a:pt x="5" y="10"/>
                      </a:lnTo>
                      <a:lnTo>
                        <a:pt x="3" y="12"/>
                      </a:lnTo>
                      <a:lnTo>
                        <a:pt x="0" y="15"/>
                      </a:lnTo>
                      <a:lnTo>
                        <a:pt x="3" y="18"/>
                      </a:lnTo>
                      <a:lnTo>
                        <a:pt x="5" y="15"/>
                      </a:lnTo>
                      <a:lnTo>
                        <a:pt x="7" y="13"/>
                      </a:lnTo>
                      <a:lnTo>
                        <a:pt x="9" y="10"/>
                      </a:lnTo>
                      <a:lnTo>
                        <a:pt x="12" y="9"/>
                      </a:lnTo>
                      <a:lnTo>
                        <a:pt x="14" y="7"/>
                      </a:lnTo>
                      <a:lnTo>
                        <a:pt x="16" y="6"/>
                      </a:lnTo>
                      <a:lnTo>
                        <a:pt x="19" y="5"/>
                      </a:lnTo>
                      <a:lnTo>
                        <a:pt x="21" y="5"/>
                      </a:lnTo>
                      <a:lnTo>
                        <a:pt x="23" y="3"/>
                      </a:lnTo>
                      <a:lnTo>
                        <a:pt x="26" y="3"/>
                      </a:lnTo>
                      <a:lnTo>
                        <a:pt x="28" y="3"/>
                      </a:lnTo>
                      <a:lnTo>
                        <a:pt x="31" y="5"/>
                      </a:lnTo>
                      <a:lnTo>
                        <a:pt x="33" y="5"/>
                      </a:lnTo>
                      <a:lnTo>
                        <a:pt x="36" y="5"/>
                      </a:lnTo>
                      <a:lnTo>
                        <a:pt x="39" y="6"/>
                      </a:lnTo>
                      <a:lnTo>
                        <a:pt x="42" y="8"/>
                      </a:lnTo>
                      <a:lnTo>
                        <a:pt x="46" y="9"/>
                      </a:lnTo>
                      <a:lnTo>
                        <a:pt x="49" y="10"/>
                      </a:lnTo>
                      <a:lnTo>
                        <a:pt x="53" y="12"/>
                      </a:lnTo>
                      <a:lnTo>
                        <a:pt x="57" y="13"/>
                      </a:lnTo>
                      <a:lnTo>
                        <a:pt x="61" y="15"/>
                      </a:lnTo>
                      <a:lnTo>
                        <a:pt x="65" y="17"/>
                      </a:lnTo>
                      <a:lnTo>
                        <a:pt x="70" y="19"/>
                      </a:lnTo>
                      <a:lnTo>
                        <a:pt x="75" y="20"/>
                      </a:lnTo>
                      <a:lnTo>
                        <a:pt x="80" y="22"/>
                      </a:lnTo>
                      <a:lnTo>
                        <a:pt x="85" y="24"/>
                      </a:lnTo>
                      <a:lnTo>
                        <a:pt x="90" y="26"/>
                      </a:lnTo>
                      <a:lnTo>
                        <a:pt x="96" y="28"/>
                      </a:lnTo>
                      <a:lnTo>
                        <a:pt x="103" y="30"/>
                      </a:lnTo>
                      <a:lnTo>
                        <a:pt x="109" y="32"/>
                      </a:lnTo>
                      <a:lnTo>
                        <a:pt x="116" y="33"/>
                      </a:lnTo>
                      <a:lnTo>
                        <a:pt x="123" y="35"/>
                      </a:lnTo>
                      <a:lnTo>
                        <a:pt x="124" y="35"/>
                      </a:lnTo>
                      <a:lnTo>
                        <a:pt x="125" y="34"/>
                      </a:lnTo>
                      <a:lnTo>
                        <a:pt x="125" y="33"/>
                      </a:lnTo>
                      <a:lnTo>
                        <a:pt x="125" y="32"/>
                      </a:lnTo>
                      <a:lnTo>
                        <a:pt x="12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4" name="Freeform 922"/>
                <p:cNvSpPr>
                  <a:spLocks/>
                </p:cNvSpPr>
                <p:nvPr/>
              </p:nvSpPr>
              <p:spPr bwMode="auto">
                <a:xfrm>
                  <a:off x="715" y="1001"/>
                  <a:ext cx="104" cy="59"/>
                </a:xfrm>
                <a:custGeom>
                  <a:avLst/>
                  <a:gdLst>
                    <a:gd name="T0" fmla="*/ 49 w 150"/>
                    <a:gd name="T1" fmla="*/ 28 h 83"/>
                    <a:gd name="T2" fmla="*/ 43 w 150"/>
                    <a:gd name="T3" fmla="*/ 28 h 83"/>
                    <a:gd name="T4" fmla="*/ 37 w 150"/>
                    <a:gd name="T5" fmla="*/ 27 h 83"/>
                    <a:gd name="T6" fmla="*/ 33 w 150"/>
                    <a:gd name="T7" fmla="*/ 25 h 83"/>
                    <a:gd name="T8" fmla="*/ 29 w 150"/>
                    <a:gd name="T9" fmla="*/ 23 h 83"/>
                    <a:gd name="T10" fmla="*/ 26 w 150"/>
                    <a:gd name="T11" fmla="*/ 21 h 83"/>
                    <a:gd name="T12" fmla="*/ 24 w 150"/>
                    <a:gd name="T13" fmla="*/ 19 h 83"/>
                    <a:gd name="T14" fmla="*/ 21 w 150"/>
                    <a:gd name="T15" fmla="*/ 16 h 83"/>
                    <a:gd name="T16" fmla="*/ 19 w 150"/>
                    <a:gd name="T17" fmla="*/ 14 h 83"/>
                    <a:gd name="T18" fmla="*/ 17 w 150"/>
                    <a:gd name="T19" fmla="*/ 11 h 83"/>
                    <a:gd name="T20" fmla="*/ 16 w 150"/>
                    <a:gd name="T21" fmla="*/ 10 h 83"/>
                    <a:gd name="T22" fmla="*/ 13 w 150"/>
                    <a:gd name="T23" fmla="*/ 8 h 83"/>
                    <a:gd name="T24" fmla="*/ 12 w 150"/>
                    <a:gd name="T25" fmla="*/ 6 h 83"/>
                    <a:gd name="T26" fmla="*/ 10 w 150"/>
                    <a:gd name="T27" fmla="*/ 4 h 83"/>
                    <a:gd name="T28" fmla="*/ 7 w 150"/>
                    <a:gd name="T29" fmla="*/ 2 h 83"/>
                    <a:gd name="T30" fmla="*/ 4 w 150"/>
                    <a:gd name="T31" fmla="*/ 1 h 83"/>
                    <a:gd name="T32" fmla="*/ 0 w 150"/>
                    <a:gd name="T33" fmla="*/ 0 h 83"/>
                    <a:gd name="T34" fmla="*/ 1 w 150"/>
                    <a:gd name="T35" fmla="*/ 2 h 83"/>
                    <a:gd name="T36" fmla="*/ 5 w 150"/>
                    <a:gd name="T37" fmla="*/ 3 h 83"/>
                    <a:gd name="T38" fmla="*/ 8 w 150"/>
                    <a:gd name="T39" fmla="*/ 4 h 83"/>
                    <a:gd name="T40" fmla="*/ 10 w 150"/>
                    <a:gd name="T41" fmla="*/ 6 h 83"/>
                    <a:gd name="T42" fmla="*/ 12 w 150"/>
                    <a:gd name="T43" fmla="*/ 8 h 83"/>
                    <a:gd name="T44" fmla="*/ 14 w 150"/>
                    <a:gd name="T45" fmla="*/ 10 h 83"/>
                    <a:gd name="T46" fmla="*/ 16 w 150"/>
                    <a:gd name="T47" fmla="*/ 11 h 83"/>
                    <a:gd name="T48" fmla="*/ 18 w 150"/>
                    <a:gd name="T49" fmla="*/ 14 h 83"/>
                    <a:gd name="T50" fmla="*/ 19 w 150"/>
                    <a:gd name="T51" fmla="*/ 16 h 83"/>
                    <a:gd name="T52" fmla="*/ 21 w 150"/>
                    <a:gd name="T53" fmla="*/ 19 h 83"/>
                    <a:gd name="T54" fmla="*/ 24 w 150"/>
                    <a:gd name="T55" fmla="*/ 22 h 83"/>
                    <a:gd name="T56" fmla="*/ 28 w 150"/>
                    <a:gd name="T57" fmla="*/ 23 h 83"/>
                    <a:gd name="T58" fmla="*/ 31 w 150"/>
                    <a:gd name="T59" fmla="*/ 26 h 83"/>
                    <a:gd name="T60" fmla="*/ 35 w 150"/>
                    <a:gd name="T61" fmla="*/ 27 h 83"/>
                    <a:gd name="T62" fmla="*/ 40 w 150"/>
                    <a:gd name="T63" fmla="*/ 29 h 83"/>
                    <a:gd name="T64" fmla="*/ 46 w 150"/>
                    <a:gd name="T65" fmla="*/ 29 h 83"/>
                    <a:gd name="T66" fmla="*/ 49 w 150"/>
                    <a:gd name="T67" fmla="*/ 30 h 83"/>
                    <a:gd name="T68" fmla="*/ 49 w 150"/>
                    <a:gd name="T69" fmla="*/ 30 h 83"/>
                    <a:gd name="T70" fmla="*/ 49 w 150"/>
                    <a:gd name="T71" fmla="*/ 30 h 83"/>
                    <a:gd name="T72" fmla="*/ 50 w 150"/>
                    <a:gd name="T73" fmla="*/ 29 h 83"/>
                    <a:gd name="T74" fmla="*/ 50 w 150"/>
                    <a:gd name="T75" fmla="*/ 29 h 83"/>
                    <a:gd name="T76" fmla="*/ 50 w 150"/>
                    <a:gd name="T77" fmla="*/ 29 h 83"/>
                    <a:gd name="T78" fmla="*/ 49 w 150"/>
                    <a:gd name="T79" fmla="*/ 29 h 83"/>
                    <a:gd name="T80" fmla="*/ 49 w 150"/>
                    <a:gd name="T81" fmla="*/ 28 h 83"/>
                    <a:gd name="T82" fmla="*/ 49 w 150"/>
                    <a:gd name="T83" fmla="*/ 28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0" h="83">
                      <a:moveTo>
                        <a:pt x="149" y="79"/>
                      </a:moveTo>
                      <a:lnTo>
                        <a:pt x="148" y="79"/>
                      </a:lnTo>
                      <a:lnTo>
                        <a:pt x="138" y="78"/>
                      </a:lnTo>
                      <a:lnTo>
                        <a:pt x="129" y="77"/>
                      </a:lnTo>
                      <a:lnTo>
                        <a:pt x="120" y="76"/>
                      </a:lnTo>
                      <a:lnTo>
                        <a:pt x="113" y="74"/>
                      </a:lnTo>
                      <a:lnTo>
                        <a:pt x="106" y="72"/>
                      </a:lnTo>
                      <a:lnTo>
                        <a:pt x="99" y="69"/>
                      </a:lnTo>
                      <a:lnTo>
                        <a:pt x="93" y="67"/>
                      </a:lnTo>
                      <a:lnTo>
                        <a:pt x="88" y="64"/>
                      </a:lnTo>
                      <a:lnTo>
                        <a:pt x="83" y="62"/>
                      </a:lnTo>
                      <a:lnTo>
                        <a:pt x="78" y="59"/>
                      </a:lnTo>
                      <a:lnTo>
                        <a:pt x="74" y="56"/>
                      </a:lnTo>
                      <a:lnTo>
                        <a:pt x="70" y="53"/>
                      </a:lnTo>
                      <a:lnTo>
                        <a:pt x="67" y="50"/>
                      </a:lnTo>
                      <a:lnTo>
                        <a:pt x="64" y="47"/>
                      </a:lnTo>
                      <a:lnTo>
                        <a:pt x="61" y="43"/>
                      </a:lnTo>
                      <a:lnTo>
                        <a:pt x="58" y="40"/>
                      </a:lnTo>
                      <a:lnTo>
                        <a:pt x="55" y="37"/>
                      </a:lnTo>
                      <a:lnTo>
                        <a:pt x="52" y="33"/>
                      </a:lnTo>
                      <a:lnTo>
                        <a:pt x="49" y="30"/>
                      </a:lnTo>
                      <a:lnTo>
                        <a:pt x="47" y="27"/>
                      </a:lnTo>
                      <a:lnTo>
                        <a:pt x="44" y="24"/>
                      </a:lnTo>
                      <a:lnTo>
                        <a:pt x="41" y="21"/>
                      </a:lnTo>
                      <a:lnTo>
                        <a:pt x="38" y="18"/>
                      </a:lnTo>
                      <a:lnTo>
                        <a:pt x="36" y="15"/>
                      </a:lnTo>
                      <a:lnTo>
                        <a:pt x="32" y="13"/>
                      </a:lnTo>
                      <a:lnTo>
                        <a:pt x="29" y="10"/>
                      </a:lnTo>
                      <a:lnTo>
                        <a:pt x="25" y="8"/>
                      </a:lnTo>
                      <a:lnTo>
                        <a:pt x="21" y="6"/>
                      </a:lnTo>
                      <a:lnTo>
                        <a:pt x="16" y="4"/>
                      </a:lnTo>
                      <a:lnTo>
                        <a:pt x="11" y="2"/>
                      </a:lnTo>
                      <a:lnTo>
                        <a:pt x="6" y="1"/>
                      </a:lnTo>
                      <a:lnTo>
                        <a:pt x="0" y="0"/>
                      </a:lnTo>
                      <a:lnTo>
                        <a:pt x="0" y="4"/>
                      </a:lnTo>
                      <a:lnTo>
                        <a:pt x="5" y="5"/>
                      </a:lnTo>
                      <a:lnTo>
                        <a:pt x="11" y="6"/>
                      </a:lnTo>
                      <a:lnTo>
                        <a:pt x="15" y="8"/>
                      </a:lnTo>
                      <a:lnTo>
                        <a:pt x="19" y="9"/>
                      </a:lnTo>
                      <a:lnTo>
                        <a:pt x="24" y="11"/>
                      </a:lnTo>
                      <a:lnTo>
                        <a:pt x="27" y="13"/>
                      </a:lnTo>
                      <a:lnTo>
                        <a:pt x="30" y="16"/>
                      </a:lnTo>
                      <a:lnTo>
                        <a:pt x="34" y="19"/>
                      </a:lnTo>
                      <a:lnTo>
                        <a:pt x="37" y="21"/>
                      </a:lnTo>
                      <a:lnTo>
                        <a:pt x="39" y="24"/>
                      </a:lnTo>
                      <a:lnTo>
                        <a:pt x="42" y="27"/>
                      </a:lnTo>
                      <a:lnTo>
                        <a:pt x="45" y="30"/>
                      </a:lnTo>
                      <a:lnTo>
                        <a:pt x="47" y="33"/>
                      </a:lnTo>
                      <a:lnTo>
                        <a:pt x="50" y="37"/>
                      </a:lnTo>
                      <a:lnTo>
                        <a:pt x="53" y="40"/>
                      </a:lnTo>
                      <a:lnTo>
                        <a:pt x="55" y="43"/>
                      </a:lnTo>
                      <a:lnTo>
                        <a:pt x="58" y="47"/>
                      </a:lnTo>
                      <a:lnTo>
                        <a:pt x="61" y="50"/>
                      </a:lnTo>
                      <a:lnTo>
                        <a:pt x="65" y="53"/>
                      </a:lnTo>
                      <a:lnTo>
                        <a:pt x="69" y="57"/>
                      </a:lnTo>
                      <a:lnTo>
                        <a:pt x="73" y="60"/>
                      </a:lnTo>
                      <a:lnTo>
                        <a:pt x="77" y="63"/>
                      </a:lnTo>
                      <a:lnTo>
                        <a:pt x="82" y="66"/>
                      </a:lnTo>
                      <a:lnTo>
                        <a:pt x="87" y="68"/>
                      </a:lnTo>
                      <a:lnTo>
                        <a:pt x="92" y="71"/>
                      </a:lnTo>
                      <a:lnTo>
                        <a:pt x="98" y="74"/>
                      </a:lnTo>
                      <a:lnTo>
                        <a:pt x="105" y="76"/>
                      </a:lnTo>
                      <a:lnTo>
                        <a:pt x="112" y="77"/>
                      </a:lnTo>
                      <a:lnTo>
                        <a:pt x="120" y="80"/>
                      </a:lnTo>
                      <a:lnTo>
                        <a:pt x="128" y="81"/>
                      </a:lnTo>
                      <a:lnTo>
                        <a:pt x="138" y="82"/>
                      </a:lnTo>
                      <a:lnTo>
                        <a:pt x="148" y="83"/>
                      </a:lnTo>
                      <a:lnTo>
                        <a:pt x="147" y="83"/>
                      </a:lnTo>
                      <a:lnTo>
                        <a:pt x="148" y="83"/>
                      </a:lnTo>
                      <a:lnTo>
                        <a:pt x="149" y="83"/>
                      </a:lnTo>
                      <a:lnTo>
                        <a:pt x="149" y="82"/>
                      </a:lnTo>
                      <a:lnTo>
                        <a:pt x="150" y="82"/>
                      </a:lnTo>
                      <a:lnTo>
                        <a:pt x="150" y="81"/>
                      </a:lnTo>
                      <a:lnTo>
                        <a:pt x="150" y="80"/>
                      </a:lnTo>
                      <a:lnTo>
                        <a:pt x="149" y="80"/>
                      </a:lnTo>
                      <a:lnTo>
                        <a:pt x="149" y="79"/>
                      </a:lnTo>
                      <a:lnTo>
                        <a:pt x="148" y="79"/>
                      </a:lnTo>
                      <a:lnTo>
                        <a:pt x="149"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5" name="Freeform 923"/>
                <p:cNvSpPr>
                  <a:spLocks/>
                </p:cNvSpPr>
                <p:nvPr/>
              </p:nvSpPr>
              <p:spPr bwMode="auto">
                <a:xfrm>
                  <a:off x="818" y="1057"/>
                  <a:ext cx="111" cy="72"/>
                </a:xfrm>
                <a:custGeom>
                  <a:avLst/>
                  <a:gdLst>
                    <a:gd name="T0" fmla="*/ 53 w 160"/>
                    <a:gd name="T1" fmla="*/ 36 h 101"/>
                    <a:gd name="T2" fmla="*/ 51 w 160"/>
                    <a:gd name="T3" fmla="*/ 31 h 101"/>
                    <a:gd name="T4" fmla="*/ 48 w 160"/>
                    <a:gd name="T5" fmla="*/ 27 h 101"/>
                    <a:gd name="T6" fmla="*/ 45 w 160"/>
                    <a:gd name="T7" fmla="*/ 24 h 101"/>
                    <a:gd name="T8" fmla="*/ 42 w 160"/>
                    <a:gd name="T9" fmla="*/ 21 h 101"/>
                    <a:gd name="T10" fmla="*/ 39 w 160"/>
                    <a:gd name="T11" fmla="*/ 19 h 101"/>
                    <a:gd name="T12" fmla="*/ 35 w 160"/>
                    <a:gd name="T13" fmla="*/ 16 h 101"/>
                    <a:gd name="T14" fmla="*/ 31 w 160"/>
                    <a:gd name="T15" fmla="*/ 14 h 101"/>
                    <a:gd name="T16" fmla="*/ 28 w 160"/>
                    <a:gd name="T17" fmla="*/ 12 h 101"/>
                    <a:gd name="T18" fmla="*/ 24 w 160"/>
                    <a:gd name="T19" fmla="*/ 11 h 101"/>
                    <a:gd name="T20" fmla="*/ 20 w 160"/>
                    <a:gd name="T21" fmla="*/ 9 h 101"/>
                    <a:gd name="T22" fmla="*/ 17 w 160"/>
                    <a:gd name="T23" fmla="*/ 8 h 101"/>
                    <a:gd name="T24" fmla="*/ 13 w 160"/>
                    <a:gd name="T25" fmla="*/ 6 h 101"/>
                    <a:gd name="T26" fmla="*/ 10 w 160"/>
                    <a:gd name="T27" fmla="*/ 5 h 101"/>
                    <a:gd name="T28" fmla="*/ 7 w 160"/>
                    <a:gd name="T29" fmla="*/ 4 h 101"/>
                    <a:gd name="T30" fmla="*/ 3 w 160"/>
                    <a:gd name="T31" fmla="*/ 2 h 101"/>
                    <a:gd name="T32" fmla="*/ 1 w 160"/>
                    <a:gd name="T33" fmla="*/ 0 h 101"/>
                    <a:gd name="T34" fmla="*/ 1 w 160"/>
                    <a:gd name="T35" fmla="*/ 3 h 101"/>
                    <a:gd name="T36" fmla="*/ 5 w 160"/>
                    <a:gd name="T37" fmla="*/ 4 h 101"/>
                    <a:gd name="T38" fmla="*/ 8 w 160"/>
                    <a:gd name="T39" fmla="*/ 6 h 101"/>
                    <a:gd name="T40" fmla="*/ 12 w 160"/>
                    <a:gd name="T41" fmla="*/ 7 h 101"/>
                    <a:gd name="T42" fmla="*/ 15 w 160"/>
                    <a:gd name="T43" fmla="*/ 9 h 101"/>
                    <a:gd name="T44" fmla="*/ 18 w 160"/>
                    <a:gd name="T45" fmla="*/ 10 h 101"/>
                    <a:gd name="T46" fmla="*/ 22 w 160"/>
                    <a:gd name="T47" fmla="*/ 11 h 101"/>
                    <a:gd name="T48" fmla="*/ 26 w 160"/>
                    <a:gd name="T49" fmla="*/ 13 h 101"/>
                    <a:gd name="T50" fmla="*/ 29 w 160"/>
                    <a:gd name="T51" fmla="*/ 15 h 101"/>
                    <a:gd name="T52" fmla="*/ 33 w 160"/>
                    <a:gd name="T53" fmla="*/ 16 h 101"/>
                    <a:gd name="T54" fmla="*/ 37 w 160"/>
                    <a:gd name="T55" fmla="*/ 19 h 101"/>
                    <a:gd name="T56" fmla="*/ 40 w 160"/>
                    <a:gd name="T57" fmla="*/ 21 h 101"/>
                    <a:gd name="T58" fmla="*/ 43 w 160"/>
                    <a:gd name="T59" fmla="*/ 24 h 101"/>
                    <a:gd name="T60" fmla="*/ 46 w 160"/>
                    <a:gd name="T61" fmla="*/ 26 h 101"/>
                    <a:gd name="T62" fmla="*/ 49 w 160"/>
                    <a:gd name="T63" fmla="*/ 30 h 101"/>
                    <a:gd name="T64" fmla="*/ 51 w 160"/>
                    <a:gd name="T65" fmla="*/ 34 h 101"/>
                    <a:gd name="T66" fmla="*/ 53 w 160"/>
                    <a:gd name="T67" fmla="*/ 36 h 101"/>
                    <a:gd name="T68" fmla="*/ 53 w 160"/>
                    <a:gd name="T69" fmla="*/ 36 h 101"/>
                    <a:gd name="T70" fmla="*/ 53 w 160"/>
                    <a:gd name="T71" fmla="*/ 36 h 101"/>
                    <a:gd name="T72" fmla="*/ 53 w 160"/>
                    <a:gd name="T73" fmla="*/ 36 h 101"/>
                    <a:gd name="T74" fmla="*/ 53 w 160"/>
                    <a:gd name="T75" fmla="*/ 36 h 101"/>
                    <a:gd name="T76" fmla="*/ 53 w 160"/>
                    <a:gd name="T77" fmla="*/ 36 h 101"/>
                    <a:gd name="T78" fmla="*/ 53 w 160"/>
                    <a:gd name="T79" fmla="*/ 36 h 101"/>
                    <a:gd name="T80" fmla="*/ 53 w 160"/>
                    <a:gd name="T81" fmla="*/ 36 h 101"/>
                    <a:gd name="T82" fmla="*/ 53 w 160"/>
                    <a:gd name="T83" fmla="*/ 36 h 101"/>
                    <a:gd name="T84" fmla="*/ 53 w 160"/>
                    <a:gd name="T85" fmla="*/ 36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0" h="101">
                      <a:moveTo>
                        <a:pt x="160" y="100"/>
                      </a:moveTo>
                      <a:lnTo>
                        <a:pt x="160" y="98"/>
                      </a:lnTo>
                      <a:lnTo>
                        <a:pt x="157" y="91"/>
                      </a:lnTo>
                      <a:lnTo>
                        <a:pt x="152" y="85"/>
                      </a:lnTo>
                      <a:lnTo>
                        <a:pt x="149" y="79"/>
                      </a:lnTo>
                      <a:lnTo>
                        <a:pt x="144" y="74"/>
                      </a:lnTo>
                      <a:lnTo>
                        <a:pt x="140" y="69"/>
                      </a:lnTo>
                      <a:lnTo>
                        <a:pt x="135" y="65"/>
                      </a:lnTo>
                      <a:lnTo>
                        <a:pt x="130" y="61"/>
                      </a:lnTo>
                      <a:lnTo>
                        <a:pt x="125" y="57"/>
                      </a:lnTo>
                      <a:lnTo>
                        <a:pt x="120" y="53"/>
                      </a:lnTo>
                      <a:lnTo>
                        <a:pt x="115" y="50"/>
                      </a:lnTo>
                      <a:lnTo>
                        <a:pt x="110" y="47"/>
                      </a:lnTo>
                      <a:lnTo>
                        <a:pt x="105" y="44"/>
                      </a:lnTo>
                      <a:lnTo>
                        <a:pt x="100" y="40"/>
                      </a:lnTo>
                      <a:lnTo>
                        <a:pt x="94" y="39"/>
                      </a:lnTo>
                      <a:lnTo>
                        <a:pt x="89" y="36"/>
                      </a:lnTo>
                      <a:lnTo>
                        <a:pt x="83" y="34"/>
                      </a:lnTo>
                      <a:lnTo>
                        <a:pt x="78" y="32"/>
                      </a:lnTo>
                      <a:lnTo>
                        <a:pt x="72" y="30"/>
                      </a:lnTo>
                      <a:lnTo>
                        <a:pt x="67" y="28"/>
                      </a:lnTo>
                      <a:lnTo>
                        <a:pt x="61" y="25"/>
                      </a:lnTo>
                      <a:lnTo>
                        <a:pt x="56" y="24"/>
                      </a:lnTo>
                      <a:lnTo>
                        <a:pt x="51" y="22"/>
                      </a:lnTo>
                      <a:lnTo>
                        <a:pt x="45" y="20"/>
                      </a:lnTo>
                      <a:lnTo>
                        <a:pt x="40" y="18"/>
                      </a:lnTo>
                      <a:lnTo>
                        <a:pt x="35" y="16"/>
                      </a:lnTo>
                      <a:lnTo>
                        <a:pt x="30" y="14"/>
                      </a:lnTo>
                      <a:lnTo>
                        <a:pt x="25" y="12"/>
                      </a:lnTo>
                      <a:lnTo>
                        <a:pt x="20" y="10"/>
                      </a:lnTo>
                      <a:lnTo>
                        <a:pt x="15" y="8"/>
                      </a:lnTo>
                      <a:lnTo>
                        <a:pt x="10" y="5"/>
                      </a:lnTo>
                      <a:lnTo>
                        <a:pt x="6" y="3"/>
                      </a:lnTo>
                      <a:lnTo>
                        <a:pt x="1" y="0"/>
                      </a:lnTo>
                      <a:lnTo>
                        <a:pt x="0" y="3"/>
                      </a:lnTo>
                      <a:lnTo>
                        <a:pt x="4" y="7"/>
                      </a:lnTo>
                      <a:lnTo>
                        <a:pt x="9" y="9"/>
                      </a:lnTo>
                      <a:lnTo>
                        <a:pt x="14" y="12"/>
                      </a:lnTo>
                      <a:lnTo>
                        <a:pt x="18" y="14"/>
                      </a:lnTo>
                      <a:lnTo>
                        <a:pt x="23" y="16"/>
                      </a:lnTo>
                      <a:lnTo>
                        <a:pt x="28" y="18"/>
                      </a:lnTo>
                      <a:lnTo>
                        <a:pt x="34" y="20"/>
                      </a:lnTo>
                      <a:lnTo>
                        <a:pt x="39" y="22"/>
                      </a:lnTo>
                      <a:lnTo>
                        <a:pt x="45" y="24"/>
                      </a:lnTo>
                      <a:lnTo>
                        <a:pt x="50" y="25"/>
                      </a:lnTo>
                      <a:lnTo>
                        <a:pt x="55" y="28"/>
                      </a:lnTo>
                      <a:lnTo>
                        <a:pt x="61" y="30"/>
                      </a:lnTo>
                      <a:lnTo>
                        <a:pt x="66" y="32"/>
                      </a:lnTo>
                      <a:lnTo>
                        <a:pt x="72" y="33"/>
                      </a:lnTo>
                      <a:lnTo>
                        <a:pt x="77" y="35"/>
                      </a:lnTo>
                      <a:lnTo>
                        <a:pt x="83" y="38"/>
                      </a:lnTo>
                      <a:lnTo>
                        <a:pt x="88" y="40"/>
                      </a:lnTo>
                      <a:lnTo>
                        <a:pt x="93" y="42"/>
                      </a:lnTo>
                      <a:lnTo>
                        <a:pt x="98" y="45"/>
                      </a:lnTo>
                      <a:lnTo>
                        <a:pt x="104" y="48"/>
                      </a:lnTo>
                      <a:lnTo>
                        <a:pt x="109" y="51"/>
                      </a:lnTo>
                      <a:lnTo>
                        <a:pt x="114" y="53"/>
                      </a:lnTo>
                      <a:lnTo>
                        <a:pt x="119" y="57"/>
                      </a:lnTo>
                      <a:lnTo>
                        <a:pt x="124" y="60"/>
                      </a:lnTo>
                      <a:lnTo>
                        <a:pt x="128" y="64"/>
                      </a:lnTo>
                      <a:lnTo>
                        <a:pt x="134" y="68"/>
                      </a:lnTo>
                      <a:lnTo>
                        <a:pt x="138" y="73"/>
                      </a:lnTo>
                      <a:lnTo>
                        <a:pt x="142" y="77"/>
                      </a:lnTo>
                      <a:lnTo>
                        <a:pt x="146" y="83"/>
                      </a:lnTo>
                      <a:lnTo>
                        <a:pt x="150" y="88"/>
                      </a:lnTo>
                      <a:lnTo>
                        <a:pt x="154" y="93"/>
                      </a:lnTo>
                      <a:lnTo>
                        <a:pt x="157" y="100"/>
                      </a:lnTo>
                      <a:lnTo>
                        <a:pt x="157" y="98"/>
                      </a:lnTo>
                      <a:lnTo>
                        <a:pt x="157" y="100"/>
                      </a:lnTo>
                      <a:lnTo>
                        <a:pt x="158" y="100"/>
                      </a:lnTo>
                      <a:lnTo>
                        <a:pt x="159" y="100"/>
                      </a:lnTo>
                      <a:lnTo>
                        <a:pt x="159" y="101"/>
                      </a:lnTo>
                      <a:lnTo>
                        <a:pt x="159" y="100"/>
                      </a:lnTo>
                      <a:lnTo>
                        <a:pt x="160" y="100"/>
                      </a:lnTo>
                      <a:lnTo>
                        <a:pt x="160" y="99"/>
                      </a:lnTo>
                      <a:lnTo>
                        <a:pt x="160" y="98"/>
                      </a:lnTo>
                      <a:lnTo>
                        <a:pt x="160"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6" name="Freeform 924"/>
                <p:cNvSpPr>
                  <a:spLocks/>
                </p:cNvSpPr>
                <p:nvPr/>
              </p:nvSpPr>
              <p:spPr bwMode="auto">
                <a:xfrm>
                  <a:off x="903" y="1127"/>
                  <a:ext cx="72" cy="64"/>
                </a:xfrm>
                <a:custGeom>
                  <a:avLst/>
                  <a:gdLst>
                    <a:gd name="T0" fmla="*/ 31 w 103"/>
                    <a:gd name="T1" fmla="*/ 28 h 91"/>
                    <a:gd name="T2" fmla="*/ 25 w 103"/>
                    <a:gd name="T3" fmla="*/ 29 h 91"/>
                    <a:gd name="T4" fmla="*/ 20 w 103"/>
                    <a:gd name="T5" fmla="*/ 29 h 91"/>
                    <a:gd name="T6" fmla="*/ 15 w 103"/>
                    <a:gd name="T7" fmla="*/ 29 h 91"/>
                    <a:gd name="T8" fmla="*/ 10 w 103"/>
                    <a:gd name="T9" fmla="*/ 30 h 91"/>
                    <a:gd name="T10" fmla="*/ 7 w 103"/>
                    <a:gd name="T11" fmla="*/ 30 h 91"/>
                    <a:gd name="T12" fmla="*/ 4 w 103"/>
                    <a:gd name="T13" fmla="*/ 30 h 91"/>
                    <a:gd name="T14" fmla="*/ 3 w 103"/>
                    <a:gd name="T15" fmla="*/ 30 h 91"/>
                    <a:gd name="T16" fmla="*/ 1 w 103"/>
                    <a:gd name="T17" fmla="*/ 29 h 91"/>
                    <a:gd name="T18" fmla="*/ 1 w 103"/>
                    <a:gd name="T19" fmla="*/ 29 h 91"/>
                    <a:gd name="T20" fmla="*/ 1 w 103"/>
                    <a:gd name="T21" fmla="*/ 27 h 91"/>
                    <a:gd name="T22" fmla="*/ 2 w 103"/>
                    <a:gd name="T23" fmla="*/ 24 h 91"/>
                    <a:gd name="T24" fmla="*/ 3 w 103"/>
                    <a:gd name="T25" fmla="*/ 21 h 91"/>
                    <a:gd name="T26" fmla="*/ 6 w 103"/>
                    <a:gd name="T27" fmla="*/ 16 h 91"/>
                    <a:gd name="T28" fmla="*/ 8 w 103"/>
                    <a:gd name="T29" fmla="*/ 11 h 91"/>
                    <a:gd name="T30" fmla="*/ 11 w 103"/>
                    <a:gd name="T31" fmla="*/ 4 h 91"/>
                    <a:gd name="T32" fmla="*/ 12 w 103"/>
                    <a:gd name="T33" fmla="*/ 0 h 91"/>
                    <a:gd name="T34" fmla="*/ 8 w 103"/>
                    <a:gd name="T35" fmla="*/ 7 h 91"/>
                    <a:gd name="T36" fmla="*/ 6 w 103"/>
                    <a:gd name="T37" fmla="*/ 13 h 91"/>
                    <a:gd name="T38" fmla="*/ 3 w 103"/>
                    <a:gd name="T39" fmla="*/ 18 h 91"/>
                    <a:gd name="T40" fmla="*/ 1 w 103"/>
                    <a:gd name="T41" fmla="*/ 23 h 91"/>
                    <a:gd name="T42" fmla="*/ 1 w 103"/>
                    <a:gd name="T43" fmla="*/ 25 h 91"/>
                    <a:gd name="T44" fmla="*/ 0 w 103"/>
                    <a:gd name="T45" fmla="*/ 27 h 91"/>
                    <a:gd name="T46" fmla="*/ 1 w 103"/>
                    <a:gd name="T47" fmla="*/ 30 h 91"/>
                    <a:gd name="T48" fmla="*/ 1 w 103"/>
                    <a:gd name="T49" fmla="*/ 31 h 91"/>
                    <a:gd name="T50" fmla="*/ 3 w 103"/>
                    <a:gd name="T51" fmla="*/ 32 h 91"/>
                    <a:gd name="T52" fmla="*/ 6 w 103"/>
                    <a:gd name="T53" fmla="*/ 32 h 91"/>
                    <a:gd name="T54" fmla="*/ 9 w 103"/>
                    <a:gd name="T55" fmla="*/ 31 h 91"/>
                    <a:gd name="T56" fmla="*/ 13 w 103"/>
                    <a:gd name="T57" fmla="*/ 31 h 91"/>
                    <a:gd name="T58" fmla="*/ 17 w 103"/>
                    <a:gd name="T59" fmla="*/ 31 h 91"/>
                    <a:gd name="T60" fmla="*/ 22 w 103"/>
                    <a:gd name="T61" fmla="*/ 30 h 91"/>
                    <a:gd name="T62" fmla="*/ 28 w 103"/>
                    <a:gd name="T63" fmla="*/ 30 h 91"/>
                    <a:gd name="T64" fmla="*/ 35 w 103"/>
                    <a:gd name="T65" fmla="*/ 30 h 91"/>
                    <a:gd name="T66" fmla="*/ 35 w 103"/>
                    <a:gd name="T67" fmla="*/ 30 h 91"/>
                    <a:gd name="T68" fmla="*/ 35 w 103"/>
                    <a:gd name="T69" fmla="*/ 29 h 91"/>
                    <a:gd name="T70" fmla="*/ 35 w 103"/>
                    <a:gd name="T71" fmla="*/ 29 h 91"/>
                    <a:gd name="T72" fmla="*/ 35 w 103"/>
                    <a:gd name="T73" fmla="*/ 29 h 91"/>
                    <a:gd name="T74" fmla="*/ 35 w 103"/>
                    <a:gd name="T75" fmla="*/ 29 h 91"/>
                    <a:gd name="T76" fmla="*/ 35 w 103"/>
                    <a:gd name="T77" fmla="*/ 29 h 91"/>
                    <a:gd name="T78" fmla="*/ 35 w 103"/>
                    <a:gd name="T79" fmla="*/ 29 h 91"/>
                    <a:gd name="T80" fmla="*/ 35 w 103"/>
                    <a:gd name="T81" fmla="*/ 28 h 91"/>
                    <a:gd name="T82" fmla="*/ 35 w 103"/>
                    <a:gd name="T83" fmla="*/ 28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3" h="91">
                      <a:moveTo>
                        <a:pt x="102" y="81"/>
                      </a:moveTo>
                      <a:lnTo>
                        <a:pt x="91" y="81"/>
                      </a:lnTo>
                      <a:lnTo>
                        <a:pt x="82" y="81"/>
                      </a:lnTo>
                      <a:lnTo>
                        <a:pt x="73" y="82"/>
                      </a:lnTo>
                      <a:lnTo>
                        <a:pt x="65" y="83"/>
                      </a:lnTo>
                      <a:lnTo>
                        <a:pt x="57" y="83"/>
                      </a:lnTo>
                      <a:lnTo>
                        <a:pt x="49" y="84"/>
                      </a:lnTo>
                      <a:lnTo>
                        <a:pt x="43" y="84"/>
                      </a:lnTo>
                      <a:lnTo>
                        <a:pt x="37" y="85"/>
                      </a:lnTo>
                      <a:lnTo>
                        <a:pt x="31" y="86"/>
                      </a:lnTo>
                      <a:lnTo>
                        <a:pt x="26" y="86"/>
                      </a:lnTo>
                      <a:lnTo>
                        <a:pt x="21" y="87"/>
                      </a:lnTo>
                      <a:lnTo>
                        <a:pt x="17" y="87"/>
                      </a:lnTo>
                      <a:lnTo>
                        <a:pt x="13" y="87"/>
                      </a:lnTo>
                      <a:lnTo>
                        <a:pt x="11" y="87"/>
                      </a:lnTo>
                      <a:lnTo>
                        <a:pt x="8" y="86"/>
                      </a:lnTo>
                      <a:lnTo>
                        <a:pt x="6" y="86"/>
                      </a:lnTo>
                      <a:lnTo>
                        <a:pt x="5" y="84"/>
                      </a:lnTo>
                      <a:lnTo>
                        <a:pt x="4" y="84"/>
                      </a:lnTo>
                      <a:lnTo>
                        <a:pt x="4" y="82"/>
                      </a:lnTo>
                      <a:lnTo>
                        <a:pt x="3" y="80"/>
                      </a:lnTo>
                      <a:lnTo>
                        <a:pt x="4" y="78"/>
                      </a:lnTo>
                      <a:lnTo>
                        <a:pt x="4" y="74"/>
                      </a:lnTo>
                      <a:lnTo>
                        <a:pt x="6" y="70"/>
                      </a:lnTo>
                      <a:lnTo>
                        <a:pt x="7" y="66"/>
                      </a:lnTo>
                      <a:lnTo>
                        <a:pt x="10" y="60"/>
                      </a:lnTo>
                      <a:lnTo>
                        <a:pt x="12" y="55"/>
                      </a:lnTo>
                      <a:lnTo>
                        <a:pt x="16" y="47"/>
                      </a:lnTo>
                      <a:lnTo>
                        <a:pt x="19" y="40"/>
                      </a:lnTo>
                      <a:lnTo>
                        <a:pt x="23" y="32"/>
                      </a:lnTo>
                      <a:lnTo>
                        <a:pt x="28" y="23"/>
                      </a:lnTo>
                      <a:lnTo>
                        <a:pt x="33" y="13"/>
                      </a:lnTo>
                      <a:lnTo>
                        <a:pt x="38" y="2"/>
                      </a:lnTo>
                      <a:lnTo>
                        <a:pt x="36" y="0"/>
                      </a:lnTo>
                      <a:lnTo>
                        <a:pt x="30" y="10"/>
                      </a:lnTo>
                      <a:lnTo>
                        <a:pt x="25" y="20"/>
                      </a:lnTo>
                      <a:lnTo>
                        <a:pt x="21" y="30"/>
                      </a:lnTo>
                      <a:lnTo>
                        <a:pt x="17" y="38"/>
                      </a:lnTo>
                      <a:lnTo>
                        <a:pt x="13" y="46"/>
                      </a:lnTo>
                      <a:lnTo>
                        <a:pt x="9" y="52"/>
                      </a:lnTo>
                      <a:lnTo>
                        <a:pt x="7" y="58"/>
                      </a:lnTo>
                      <a:lnTo>
                        <a:pt x="5" y="64"/>
                      </a:lnTo>
                      <a:lnTo>
                        <a:pt x="3" y="68"/>
                      </a:lnTo>
                      <a:lnTo>
                        <a:pt x="1" y="73"/>
                      </a:lnTo>
                      <a:lnTo>
                        <a:pt x="1" y="76"/>
                      </a:lnTo>
                      <a:lnTo>
                        <a:pt x="0" y="80"/>
                      </a:lnTo>
                      <a:lnTo>
                        <a:pt x="1" y="83"/>
                      </a:lnTo>
                      <a:lnTo>
                        <a:pt x="1" y="86"/>
                      </a:lnTo>
                      <a:lnTo>
                        <a:pt x="3" y="88"/>
                      </a:lnTo>
                      <a:lnTo>
                        <a:pt x="5" y="89"/>
                      </a:lnTo>
                      <a:lnTo>
                        <a:pt x="7" y="90"/>
                      </a:lnTo>
                      <a:lnTo>
                        <a:pt x="10" y="91"/>
                      </a:lnTo>
                      <a:lnTo>
                        <a:pt x="13" y="91"/>
                      </a:lnTo>
                      <a:lnTo>
                        <a:pt x="17" y="91"/>
                      </a:lnTo>
                      <a:lnTo>
                        <a:pt x="21" y="91"/>
                      </a:lnTo>
                      <a:lnTo>
                        <a:pt x="26" y="90"/>
                      </a:lnTo>
                      <a:lnTo>
                        <a:pt x="31" y="90"/>
                      </a:lnTo>
                      <a:lnTo>
                        <a:pt x="37" y="89"/>
                      </a:lnTo>
                      <a:lnTo>
                        <a:pt x="43" y="89"/>
                      </a:lnTo>
                      <a:lnTo>
                        <a:pt x="50" y="88"/>
                      </a:lnTo>
                      <a:lnTo>
                        <a:pt x="57" y="87"/>
                      </a:lnTo>
                      <a:lnTo>
                        <a:pt x="65" y="87"/>
                      </a:lnTo>
                      <a:lnTo>
                        <a:pt x="73" y="86"/>
                      </a:lnTo>
                      <a:lnTo>
                        <a:pt x="82" y="86"/>
                      </a:lnTo>
                      <a:lnTo>
                        <a:pt x="91" y="86"/>
                      </a:lnTo>
                      <a:lnTo>
                        <a:pt x="102" y="85"/>
                      </a:lnTo>
                      <a:lnTo>
                        <a:pt x="103" y="85"/>
                      </a:lnTo>
                      <a:lnTo>
                        <a:pt x="103" y="84"/>
                      </a:lnTo>
                      <a:lnTo>
                        <a:pt x="103" y="83"/>
                      </a:lnTo>
                      <a:lnTo>
                        <a:pt x="103" y="82"/>
                      </a:lnTo>
                      <a:lnTo>
                        <a:pt x="103" y="81"/>
                      </a:lnTo>
                      <a:lnTo>
                        <a:pt x="102"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7" name="Freeform 925"/>
                <p:cNvSpPr>
                  <a:spLocks/>
                </p:cNvSpPr>
                <p:nvPr/>
              </p:nvSpPr>
              <p:spPr bwMode="auto">
                <a:xfrm>
                  <a:off x="973" y="1184"/>
                  <a:ext cx="60" cy="72"/>
                </a:xfrm>
                <a:custGeom>
                  <a:avLst/>
                  <a:gdLst>
                    <a:gd name="T0" fmla="*/ 29 w 86"/>
                    <a:gd name="T1" fmla="*/ 34 h 101"/>
                    <a:gd name="T2" fmla="*/ 29 w 86"/>
                    <a:gd name="T3" fmla="*/ 31 h 101"/>
                    <a:gd name="T4" fmla="*/ 28 w 86"/>
                    <a:gd name="T5" fmla="*/ 27 h 101"/>
                    <a:gd name="T6" fmla="*/ 27 w 86"/>
                    <a:gd name="T7" fmla="*/ 24 h 101"/>
                    <a:gd name="T8" fmla="*/ 26 w 86"/>
                    <a:gd name="T9" fmla="*/ 21 h 101"/>
                    <a:gd name="T10" fmla="*/ 24 w 86"/>
                    <a:gd name="T11" fmla="*/ 18 h 101"/>
                    <a:gd name="T12" fmla="*/ 23 w 86"/>
                    <a:gd name="T13" fmla="*/ 15 h 101"/>
                    <a:gd name="T14" fmla="*/ 21 w 86"/>
                    <a:gd name="T15" fmla="*/ 12 h 101"/>
                    <a:gd name="T16" fmla="*/ 19 w 86"/>
                    <a:gd name="T17" fmla="*/ 10 h 101"/>
                    <a:gd name="T18" fmla="*/ 17 w 86"/>
                    <a:gd name="T19" fmla="*/ 7 h 101"/>
                    <a:gd name="T20" fmla="*/ 14 w 86"/>
                    <a:gd name="T21" fmla="*/ 6 h 101"/>
                    <a:gd name="T22" fmla="*/ 12 w 86"/>
                    <a:gd name="T23" fmla="*/ 4 h 101"/>
                    <a:gd name="T24" fmla="*/ 9 w 86"/>
                    <a:gd name="T25" fmla="*/ 3 h 101"/>
                    <a:gd name="T26" fmla="*/ 6 w 86"/>
                    <a:gd name="T27" fmla="*/ 1 h 101"/>
                    <a:gd name="T28" fmla="*/ 4 w 86"/>
                    <a:gd name="T29" fmla="*/ 1 h 101"/>
                    <a:gd name="T30" fmla="*/ 1 w 86"/>
                    <a:gd name="T31" fmla="*/ 1 h 101"/>
                    <a:gd name="T32" fmla="*/ 0 w 86"/>
                    <a:gd name="T33" fmla="*/ 2 h 101"/>
                    <a:gd name="T34" fmla="*/ 2 w 86"/>
                    <a:gd name="T35" fmla="*/ 2 h 101"/>
                    <a:gd name="T36" fmla="*/ 5 w 86"/>
                    <a:gd name="T37" fmla="*/ 3 h 101"/>
                    <a:gd name="T38" fmla="*/ 7 w 86"/>
                    <a:gd name="T39" fmla="*/ 3 h 101"/>
                    <a:gd name="T40" fmla="*/ 10 w 86"/>
                    <a:gd name="T41" fmla="*/ 4 h 101"/>
                    <a:gd name="T42" fmla="*/ 12 w 86"/>
                    <a:gd name="T43" fmla="*/ 6 h 101"/>
                    <a:gd name="T44" fmla="*/ 15 w 86"/>
                    <a:gd name="T45" fmla="*/ 8 h 101"/>
                    <a:gd name="T46" fmla="*/ 17 w 86"/>
                    <a:gd name="T47" fmla="*/ 10 h 101"/>
                    <a:gd name="T48" fmla="*/ 19 w 86"/>
                    <a:gd name="T49" fmla="*/ 12 h 101"/>
                    <a:gd name="T50" fmla="*/ 21 w 86"/>
                    <a:gd name="T51" fmla="*/ 15 h 101"/>
                    <a:gd name="T52" fmla="*/ 23 w 86"/>
                    <a:gd name="T53" fmla="*/ 17 h 101"/>
                    <a:gd name="T54" fmla="*/ 24 w 86"/>
                    <a:gd name="T55" fmla="*/ 20 h 101"/>
                    <a:gd name="T56" fmla="*/ 25 w 86"/>
                    <a:gd name="T57" fmla="*/ 23 h 101"/>
                    <a:gd name="T58" fmla="*/ 27 w 86"/>
                    <a:gd name="T59" fmla="*/ 26 h 101"/>
                    <a:gd name="T60" fmla="*/ 27 w 86"/>
                    <a:gd name="T61" fmla="*/ 29 h 101"/>
                    <a:gd name="T62" fmla="*/ 28 w 86"/>
                    <a:gd name="T63" fmla="*/ 33 h 101"/>
                    <a:gd name="T64" fmla="*/ 28 w 86"/>
                    <a:gd name="T65" fmla="*/ 36 h 101"/>
                    <a:gd name="T66" fmla="*/ 28 w 86"/>
                    <a:gd name="T67" fmla="*/ 36 h 101"/>
                    <a:gd name="T68" fmla="*/ 28 w 86"/>
                    <a:gd name="T69" fmla="*/ 36 h 101"/>
                    <a:gd name="T70" fmla="*/ 28 w 86"/>
                    <a:gd name="T71" fmla="*/ 36 h 101"/>
                    <a:gd name="T72" fmla="*/ 29 w 86"/>
                    <a:gd name="T73" fmla="*/ 36 h 101"/>
                    <a:gd name="T74" fmla="*/ 29 w 86"/>
                    <a:gd name="T75" fmla="*/ 36 h 101"/>
                    <a:gd name="T76" fmla="*/ 29 w 86"/>
                    <a:gd name="T77" fmla="*/ 36 h 101"/>
                    <a:gd name="T78" fmla="*/ 29 w 86"/>
                    <a:gd name="T79" fmla="*/ 36 h 101"/>
                    <a:gd name="T80" fmla="*/ 29 w 86"/>
                    <a:gd name="T81" fmla="*/ 36 h 101"/>
                    <a:gd name="T82" fmla="*/ 29 w 86"/>
                    <a:gd name="T83" fmla="*/ 36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6" h="101">
                      <a:moveTo>
                        <a:pt x="86" y="100"/>
                      </a:moveTo>
                      <a:lnTo>
                        <a:pt x="85" y="95"/>
                      </a:lnTo>
                      <a:lnTo>
                        <a:pt x="85" y="90"/>
                      </a:lnTo>
                      <a:lnTo>
                        <a:pt x="85" y="85"/>
                      </a:lnTo>
                      <a:lnTo>
                        <a:pt x="84" y="79"/>
                      </a:lnTo>
                      <a:lnTo>
                        <a:pt x="82" y="75"/>
                      </a:lnTo>
                      <a:lnTo>
                        <a:pt x="81" y="71"/>
                      </a:lnTo>
                      <a:lnTo>
                        <a:pt x="80" y="66"/>
                      </a:lnTo>
                      <a:lnTo>
                        <a:pt x="78" y="61"/>
                      </a:lnTo>
                      <a:lnTo>
                        <a:pt x="76" y="57"/>
                      </a:lnTo>
                      <a:lnTo>
                        <a:pt x="74" y="53"/>
                      </a:lnTo>
                      <a:lnTo>
                        <a:pt x="72" y="49"/>
                      </a:lnTo>
                      <a:lnTo>
                        <a:pt x="69" y="44"/>
                      </a:lnTo>
                      <a:lnTo>
                        <a:pt x="67" y="41"/>
                      </a:lnTo>
                      <a:lnTo>
                        <a:pt x="64" y="37"/>
                      </a:lnTo>
                      <a:lnTo>
                        <a:pt x="61" y="34"/>
                      </a:lnTo>
                      <a:lnTo>
                        <a:pt x="58" y="30"/>
                      </a:lnTo>
                      <a:lnTo>
                        <a:pt x="55" y="26"/>
                      </a:lnTo>
                      <a:lnTo>
                        <a:pt x="52" y="24"/>
                      </a:lnTo>
                      <a:lnTo>
                        <a:pt x="49" y="20"/>
                      </a:lnTo>
                      <a:lnTo>
                        <a:pt x="45" y="17"/>
                      </a:lnTo>
                      <a:lnTo>
                        <a:pt x="41" y="15"/>
                      </a:lnTo>
                      <a:lnTo>
                        <a:pt x="38" y="13"/>
                      </a:lnTo>
                      <a:lnTo>
                        <a:pt x="34" y="11"/>
                      </a:lnTo>
                      <a:lnTo>
                        <a:pt x="30" y="9"/>
                      </a:lnTo>
                      <a:lnTo>
                        <a:pt x="27" y="7"/>
                      </a:lnTo>
                      <a:lnTo>
                        <a:pt x="23" y="5"/>
                      </a:lnTo>
                      <a:lnTo>
                        <a:pt x="19" y="3"/>
                      </a:lnTo>
                      <a:lnTo>
                        <a:pt x="15" y="3"/>
                      </a:lnTo>
                      <a:lnTo>
                        <a:pt x="12" y="2"/>
                      </a:lnTo>
                      <a:lnTo>
                        <a:pt x="8" y="2"/>
                      </a:lnTo>
                      <a:lnTo>
                        <a:pt x="4" y="1"/>
                      </a:lnTo>
                      <a:lnTo>
                        <a:pt x="0" y="0"/>
                      </a:lnTo>
                      <a:lnTo>
                        <a:pt x="0" y="5"/>
                      </a:lnTo>
                      <a:lnTo>
                        <a:pt x="4" y="5"/>
                      </a:lnTo>
                      <a:lnTo>
                        <a:pt x="7" y="5"/>
                      </a:lnTo>
                      <a:lnTo>
                        <a:pt x="11" y="5"/>
                      </a:lnTo>
                      <a:lnTo>
                        <a:pt x="15" y="7"/>
                      </a:lnTo>
                      <a:lnTo>
                        <a:pt x="18" y="8"/>
                      </a:lnTo>
                      <a:lnTo>
                        <a:pt x="22" y="9"/>
                      </a:lnTo>
                      <a:lnTo>
                        <a:pt x="26" y="11"/>
                      </a:lnTo>
                      <a:lnTo>
                        <a:pt x="29" y="12"/>
                      </a:lnTo>
                      <a:lnTo>
                        <a:pt x="33" y="14"/>
                      </a:lnTo>
                      <a:lnTo>
                        <a:pt x="36" y="16"/>
                      </a:lnTo>
                      <a:lnTo>
                        <a:pt x="40" y="19"/>
                      </a:lnTo>
                      <a:lnTo>
                        <a:pt x="43" y="21"/>
                      </a:lnTo>
                      <a:lnTo>
                        <a:pt x="47" y="24"/>
                      </a:lnTo>
                      <a:lnTo>
                        <a:pt x="50" y="27"/>
                      </a:lnTo>
                      <a:lnTo>
                        <a:pt x="53" y="30"/>
                      </a:lnTo>
                      <a:lnTo>
                        <a:pt x="55" y="34"/>
                      </a:lnTo>
                      <a:lnTo>
                        <a:pt x="59" y="36"/>
                      </a:lnTo>
                      <a:lnTo>
                        <a:pt x="62" y="40"/>
                      </a:lnTo>
                      <a:lnTo>
                        <a:pt x="64" y="44"/>
                      </a:lnTo>
                      <a:lnTo>
                        <a:pt x="67" y="47"/>
                      </a:lnTo>
                      <a:lnTo>
                        <a:pt x="69" y="51"/>
                      </a:lnTo>
                      <a:lnTo>
                        <a:pt x="71" y="55"/>
                      </a:lnTo>
                      <a:lnTo>
                        <a:pt x="73" y="59"/>
                      </a:lnTo>
                      <a:lnTo>
                        <a:pt x="75" y="63"/>
                      </a:lnTo>
                      <a:lnTo>
                        <a:pt x="77" y="68"/>
                      </a:lnTo>
                      <a:lnTo>
                        <a:pt x="78" y="72"/>
                      </a:lnTo>
                      <a:lnTo>
                        <a:pt x="79" y="76"/>
                      </a:lnTo>
                      <a:lnTo>
                        <a:pt x="80" y="81"/>
                      </a:lnTo>
                      <a:lnTo>
                        <a:pt x="81" y="86"/>
                      </a:lnTo>
                      <a:lnTo>
                        <a:pt x="82" y="90"/>
                      </a:lnTo>
                      <a:lnTo>
                        <a:pt x="82" y="95"/>
                      </a:lnTo>
                      <a:lnTo>
                        <a:pt x="82" y="100"/>
                      </a:lnTo>
                      <a:lnTo>
                        <a:pt x="82" y="101"/>
                      </a:lnTo>
                      <a:lnTo>
                        <a:pt x="83" y="101"/>
                      </a:lnTo>
                      <a:lnTo>
                        <a:pt x="84" y="101"/>
                      </a:lnTo>
                      <a:lnTo>
                        <a:pt x="85" y="101"/>
                      </a:lnTo>
                      <a:lnTo>
                        <a:pt x="85" y="100"/>
                      </a:lnTo>
                      <a:lnTo>
                        <a:pt x="86"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8" name="Freeform 926"/>
                <p:cNvSpPr>
                  <a:spLocks/>
                </p:cNvSpPr>
                <p:nvPr/>
              </p:nvSpPr>
              <p:spPr bwMode="auto">
                <a:xfrm>
                  <a:off x="1030" y="1255"/>
                  <a:ext cx="3" cy="52"/>
                </a:xfrm>
                <a:custGeom>
                  <a:avLst/>
                  <a:gdLst>
                    <a:gd name="T0" fmla="*/ 2 w 4"/>
                    <a:gd name="T1" fmla="*/ 26 h 73"/>
                    <a:gd name="T2" fmla="*/ 2 w 4"/>
                    <a:gd name="T3" fmla="*/ 0 h 73"/>
                    <a:gd name="T4" fmla="*/ 0 w 4"/>
                    <a:gd name="T5" fmla="*/ 0 h 73"/>
                    <a:gd name="T6" fmla="*/ 0 w 4"/>
                    <a:gd name="T7" fmla="*/ 26 h 73"/>
                    <a:gd name="T8" fmla="*/ 0 w 4"/>
                    <a:gd name="T9" fmla="*/ 26 h 73"/>
                    <a:gd name="T10" fmla="*/ 0 w 4"/>
                    <a:gd name="T11" fmla="*/ 26 h 73"/>
                    <a:gd name="T12" fmla="*/ 0 w 4"/>
                    <a:gd name="T13" fmla="*/ 26 h 73"/>
                    <a:gd name="T14" fmla="*/ 0 w 4"/>
                    <a:gd name="T15" fmla="*/ 26 h 73"/>
                    <a:gd name="T16" fmla="*/ 1 w 4"/>
                    <a:gd name="T17" fmla="*/ 26 h 73"/>
                    <a:gd name="T18" fmla="*/ 1 w 4"/>
                    <a:gd name="T19" fmla="*/ 26 h 73"/>
                    <a:gd name="T20" fmla="*/ 1 w 4"/>
                    <a:gd name="T21" fmla="*/ 26 h 73"/>
                    <a:gd name="T22" fmla="*/ 2 w 4"/>
                    <a:gd name="T23" fmla="*/ 26 h 73"/>
                    <a:gd name="T24" fmla="*/ 2 w 4"/>
                    <a:gd name="T25" fmla="*/ 26 h 73"/>
                    <a:gd name="T26" fmla="*/ 2 w 4"/>
                    <a:gd name="T27" fmla="*/ 26 h 73"/>
                    <a:gd name="T28" fmla="*/ 2 w 4"/>
                    <a:gd name="T29" fmla="*/ 26 h 73"/>
                    <a:gd name="T30" fmla="*/ 2 w 4"/>
                    <a:gd name="T31" fmla="*/ 26 h 73"/>
                    <a:gd name="T32" fmla="*/ 2 w 4"/>
                    <a:gd name="T33" fmla="*/ 26 h 73"/>
                    <a:gd name="T34" fmla="*/ 2 w 4"/>
                    <a:gd name="T35" fmla="*/ 26 h 73"/>
                    <a:gd name="T36" fmla="*/ 2 w 4"/>
                    <a:gd name="T37" fmla="*/ 26 h 73"/>
                    <a:gd name="T38" fmla="*/ 2 w 4"/>
                    <a:gd name="T39" fmla="*/ 26 h 73"/>
                    <a:gd name="T40" fmla="*/ 2 w 4"/>
                    <a:gd name="T41" fmla="*/ 26 h 73"/>
                    <a:gd name="T42" fmla="*/ 2 w 4"/>
                    <a:gd name="T43" fmla="*/ 26 h 73"/>
                    <a:gd name="T44" fmla="*/ 2 w 4"/>
                    <a:gd name="T45" fmla="*/ 26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 h="73">
                      <a:moveTo>
                        <a:pt x="4" y="72"/>
                      </a:moveTo>
                      <a:lnTo>
                        <a:pt x="4" y="0"/>
                      </a:lnTo>
                      <a:lnTo>
                        <a:pt x="0" y="0"/>
                      </a:lnTo>
                      <a:lnTo>
                        <a:pt x="0" y="72"/>
                      </a:lnTo>
                      <a:lnTo>
                        <a:pt x="0" y="73"/>
                      </a:lnTo>
                      <a:lnTo>
                        <a:pt x="1" y="73"/>
                      </a:lnTo>
                      <a:lnTo>
                        <a:pt x="2" y="73"/>
                      </a:lnTo>
                      <a:lnTo>
                        <a:pt x="3" y="73"/>
                      </a:lnTo>
                      <a:lnTo>
                        <a:pt x="3" y="72"/>
                      </a:lnTo>
                      <a:lnTo>
                        <a:pt x="4"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 name="Freeform 927"/>
                <p:cNvSpPr>
                  <a:spLocks/>
                </p:cNvSpPr>
                <p:nvPr/>
              </p:nvSpPr>
              <p:spPr bwMode="auto">
                <a:xfrm>
                  <a:off x="1030" y="1306"/>
                  <a:ext cx="61" cy="35"/>
                </a:xfrm>
                <a:custGeom>
                  <a:avLst/>
                  <a:gdLst>
                    <a:gd name="T0" fmla="*/ 31 w 86"/>
                    <a:gd name="T1" fmla="*/ 15 h 49"/>
                    <a:gd name="T2" fmla="*/ 28 w 86"/>
                    <a:gd name="T3" fmla="*/ 12 h 49"/>
                    <a:gd name="T4" fmla="*/ 27 w 86"/>
                    <a:gd name="T5" fmla="*/ 11 h 49"/>
                    <a:gd name="T6" fmla="*/ 25 w 86"/>
                    <a:gd name="T7" fmla="*/ 10 h 49"/>
                    <a:gd name="T8" fmla="*/ 23 w 86"/>
                    <a:gd name="T9" fmla="*/ 9 h 49"/>
                    <a:gd name="T10" fmla="*/ 20 w 86"/>
                    <a:gd name="T11" fmla="*/ 9 h 49"/>
                    <a:gd name="T12" fmla="*/ 18 w 86"/>
                    <a:gd name="T13" fmla="*/ 9 h 49"/>
                    <a:gd name="T14" fmla="*/ 15 w 86"/>
                    <a:gd name="T15" fmla="*/ 9 h 49"/>
                    <a:gd name="T16" fmla="*/ 12 w 86"/>
                    <a:gd name="T17" fmla="*/ 10 h 49"/>
                    <a:gd name="T18" fmla="*/ 9 w 86"/>
                    <a:gd name="T19" fmla="*/ 10 h 49"/>
                    <a:gd name="T20" fmla="*/ 8 w 86"/>
                    <a:gd name="T21" fmla="*/ 10 h 49"/>
                    <a:gd name="T22" fmla="*/ 6 w 86"/>
                    <a:gd name="T23" fmla="*/ 9 h 49"/>
                    <a:gd name="T24" fmla="*/ 4 w 86"/>
                    <a:gd name="T25" fmla="*/ 8 h 49"/>
                    <a:gd name="T26" fmla="*/ 3 w 86"/>
                    <a:gd name="T27" fmla="*/ 6 h 49"/>
                    <a:gd name="T28" fmla="*/ 2 w 86"/>
                    <a:gd name="T29" fmla="*/ 4 h 49"/>
                    <a:gd name="T30" fmla="*/ 1 w 86"/>
                    <a:gd name="T31" fmla="*/ 2 h 49"/>
                    <a:gd name="T32" fmla="*/ 0 w 86"/>
                    <a:gd name="T33" fmla="*/ 0 h 49"/>
                    <a:gd name="T34" fmla="*/ 1 w 86"/>
                    <a:gd name="T35" fmla="*/ 4 h 49"/>
                    <a:gd name="T36" fmla="*/ 1 w 86"/>
                    <a:gd name="T37" fmla="*/ 6 h 49"/>
                    <a:gd name="T38" fmla="*/ 3 w 86"/>
                    <a:gd name="T39" fmla="*/ 9 h 49"/>
                    <a:gd name="T40" fmla="*/ 4 w 86"/>
                    <a:gd name="T41" fmla="*/ 10 h 49"/>
                    <a:gd name="T42" fmla="*/ 6 w 86"/>
                    <a:gd name="T43" fmla="*/ 11 h 49"/>
                    <a:gd name="T44" fmla="*/ 9 w 86"/>
                    <a:gd name="T45" fmla="*/ 11 h 49"/>
                    <a:gd name="T46" fmla="*/ 11 w 86"/>
                    <a:gd name="T47" fmla="*/ 11 h 49"/>
                    <a:gd name="T48" fmla="*/ 13 w 86"/>
                    <a:gd name="T49" fmla="*/ 11 h 49"/>
                    <a:gd name="T50" fmla="*/ 16 w 86"/>
                    <a:gd name="T51" fmla="*/ 11 h 49"/>
                    <a:gd name="T52" fmla="*/ 18 w 86"/>
                    <a:gd name="T53" fmla="*/ 10 h 49"/>
                    <a:gd name="T54" fmla="*/ 21 w 86"/>
                    <a:gd name="T55" fmla="*/ 10 h 49"/>
                    <a:gd name="T56" fmla="*/ 23 w 86"/>
                    <a:gd name="T57" fmla="*/ 11 h 49"/>
                    <a:gd name="T58" fmla="*/ 25 w 86"/>
                    <a:gd name="T59" fmla="*/ 11 h 49"/>
                    <a:gd name="T60" fmla="*/ 27 w 86"/>
                    <a:gd name="T61" fmla="*/ 12 h 49"/>
                    <a:gd name="T62" fmla="*/ 28 w 86"/>
                    <a:gd name="T63" fmla="*/ 15 h 49"/>
                    <a:gd name="T64" fmla="*/ 30 w 86"/>
                    <a:gd name="T65" fmla="*/ 17 h 49"/>
                    <a:gd name="T66" fmla="*/ 30 w 86"/>
                    <a:gd name="T67" fmla="*/ 17 h 49"/>
                    <a:gd name="T68" fmla="*/ 31 w 86"/>
                    <a:gd name="T69" fmla="*/ 17 h 49"/>
                    <a:gd name="T70" fmla="*/ 31 w 86"/>
                    <a:gd name="T71" fmla="*/ 18 h 49"/>
                    <a:gd name="T72" fmla="*/ 31 w 86"/>
                    <a:gd name="T73" fmla="*/ 17 h 49"/>
                    <a:gd name="T74" fmla="*/ 31 w 86"/>
                    <a:gd name="T75" fmla="*/ 17 h 49"/>
                    <a:gd name="T76" fmla="*/ 31 w 86"/>
                    <a:gd name="T77" fmla="*/ 17 h 49"/>
                    <a:gd name="T78" fmla="*/ 31 w 86"/>
                    <a:gd name="T79" fmla="*/ 17 h 49"/>
                    <a:gd name="T80" fmla="*/ 31 w 86"/>
                    <a:gd name="T81" fmla="*/ 17 h 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6" h="49">
                      <a:moveTo>
                        <a:pt x="86" y="46"/>
                      </a:moveTo>
                      <a:lnTo>
                        <a:pt x="84" y="41"/>
                      </a:lnTo>
                      <a:lnTo>
                        <a:pt x="83" y="38"/>
                      </a:lnTo>
                      <a:lnTo>
                        <a:pt x="80" y="34"/>
                      </a:lnTo>
                      <a:lnTo>
                        <a:pt x="78" y="32"/>
                      </a:lnTo>
                      <a:lnTo>
                        <a:pt x="75" y="29"/>
                      </a:lnTo>
                      <a:lnTo>
                        <a:pt x="72" y="28"/>
                      </a:lnTo>
                      <a:lnTo>
                        <a:pt x="69" y="26"/>
                      </a:lnTo>
                      <a:lnTo>
                        <a:pt x="66" y="25"/>
                      </a:lnTo>
                      <a:lnTo>
                        <a:pt x="63" y="24"/>
                      </a:lnTo>
                      <a:lnTo>
                        <a:pt x="59" y="24"/>
                      </a:lnTo>
                      <a:lnTo>
                        <a:pt x="56" y="24"/>
                      </a:lnTo>
                      <a:lnTo>
                        <a:pt x="52" y="24"/>
                      </a:lnTo>
                      <a:lnTo>
                        <a:pt x="49" y="24"/>
                      </a:lnTo>
                      <a:lnTo>
                        <a:pt x="45" y="25"/>
                      </a:lnTo>
                      <a:lnTo>
                        <a:pt x="42" y="25"/>
                      </a:lnTo>
                      <a:lnTo>
                        <a:pt x="38" y="26"/>
                      </a:lnTo>
                      <a:lnTo>
                        <a:pt x="34" y="26"/>
                      </a:lnTo>
                      <a:lnTo>
                        <a:pt x="31" y="26"/>
                      </a:lnTo>
                      <a:lnTo>
                        <a:pt x="27" y="26"/>
                      </a:lnTo>
                      <a:lnTo>
                        <a:pt x="24" y="26"/>
                      </a:lnTo>
                      <a:lnTo>
                        <a:pt x="21" y="26"/>
                      </a:lnTo>
                      <a:lnTo>
                        <a:pt x="19" y="25"/>
                      </a:lnTo>
                      <a:lnTo>
                        <a:pt x="16" y="25"/>
                      </a:lnTo>
                      <a:lnTo>
                        <a:pt x="13" y="24"/>
                      </a:lnTo>
                      <a:lnTo>
                        <a:pt x="11" y="23"/>
                      </a:lnTo>
                      <a:lnTo>
                        <a:pt x="9" y="20"/>
                      </a:lnTo>
                      <a:lnTo>
                        <a:pt x="8" y="18"/>
                      </a:lnTo>
                      <a:lnTo>
                        <a:pt x="6" y="16"/>
                      </a:lnTo>
                      <a:lnTo>
                        <a:pt x="5" y="13"/>
                      </a:lnTo>
                      <a:lnTo>
                        <a:pt x="4" y="10"/>
                      </a:lnTo>
                      <a:lnTo>
                        <a:pt x="3" y="5"/>
                      </a:lnTo>
                      <a:lnTo>
                        <a:pt x="3" y="0"/>
                      </a:lnTo>
                      <a:lnTo>
                        <a:pt x="0" y="0"/>
                      </a:lnTo>
                      <a:lnTo>
                        <a:pt x="0" y="5"/>
                      </a:lnTo>
                      <a:lnTo>
                        <a:pt x="1" y="10"/>
                      </a:lnTo>
                      <a:lnTo>
                        <a:pt x="2" y="14"/>
                      </a:lnTo>
                      <a:lnTo>
                        <a:pt x="3" y="18"/>
                      </a:lnTo>
                      <a:lnTo>
                        <a:pt x="5" y="22"/>
                      </a:lnTo>
                      <a:lnTo>
                        <a:pt x="7" y="24"/>
                      </a:lnTo>
                      <a:lnTo>
                        <a:pt x="10" y="26"/>
                      </a:lnTo>
                      <a:lnTo>
                        <a:pt x="12" y="28"/>
                      </a:lnTo>
                      <a:lnTo>
                        <a:pt x="15" y="28"/>
                      </a:lnTo>
                      <a:lnTo>
                        <a:pt x="18" y="30"/>
                      </a:lnTo>
                      <a:lnTo>
                        <a:pt x="21" y="30"/>
                      </a:lnTo>
                      <a:lnTo>
                        <a:pt x="24" y="30"/>
                      </a:lnTo>
                      <a:lnTo>
                        <a:pt x="27" y="30"/>
                      </a:lnTo>
                      <a:lnTo>
                        <a:pt x="31" y="30"/>
                      </a:lnTo>
                      <a:lnTo>
                        <a:pt x="35" y="30"/>
                      </a:lnTo>
                      <a:lnTo>
                        <a:pt x="38" y="30"/>
                      </a:lnTo>
                      <a:lnTo>
                        <a:pt x="42" y="30"/>
                      </a:lnTo>
                      <a:lnTo>
                        <a:pt x="45" y="29"/>
                      </a:lnTo>
                      <a:lnTo>
                        <a:pt x="49" y="28"/>
                      </a:lnTo>
                      <a:lnTo>
                        <a:pt x="52" y="28"/>
                      </a:lnTo>
                      <a:lnTo>
                        <a:pt x="56" y="28"/>
                      </a:lnTo>
                      <a:lnTo>
                        <a:pt x="59" y="28"/>
                      </a:lnTo>
                      <a:lnTo>
                        <a:pt x="62" y="28"/>
                      </a:lnTo>
                      <a:lnTo>
                        <a:pt x="65" y="29"/>
                      </a:lnTo>
                      <a:lnTo>
                        <a:pt x="69" y="30"/>
                      </a:lnTo>
                      <a:lnTo>
                        <a:pt x="71" y="32"/>
                      </a:lnTo>
                      <a:lnTo>
                        <a:pt x="74" y="33"/>
                      </a:lnTo>
                      <a:lnTo>
                        <a:pt x="76" y="34"/>
                      </a:lnTo>
                      <a:lnTo>
                        <a:pt x="78" y="37"/>
                      </a:lnTo>
                      <a:lnTo>
                        <a:pt x="80" y="40"/>
                      </a:lnTo>
                      <a:lnTo>
                        <a:pt x="82" y="43"/>
                      </a:lnTo>
                      <a:lnTo>
                        <a:pt x="83" y="47"/>
                      </a:lnTo>
                      <a:lnTo>
                        <a:pt x="83" y="48"/>
                      </a:lnTo>
                      <a:lnTo>
                        <a:pt x="84" y="48"/>
                      </a:lnTo>
                      <a:lnTo>
                        <a:pt x="84" y="49"/>
                      </a:lnTo>
                      <a:lnTo>
                        <a:pt x="85" y="48"/>
                      </a:lnTo>
                      <a:lnTo>
                        <a:pt x="86" y="47"/>
                      </a:lnTo>
                      <a:lnTo>
                        <a:pt x="86"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 name="Freeform 928"/>
                <p:cNvSpPr>
                  <a:spLocks/>
                </p:cNvSpPr>
                <p:nvPr/>
              </p:nvSpPr>
              <p:spPr bwMode="auto">
                <a:xfrm>
                  <a:off x="1088" y="1339"/>
                  <a:ext cx="22" cy="53"/>
                </a:xfrm>
                <a:custGeom>
                  <a:avLst/>
                  <a:gdLst>
                    <a:gd name="T0" fmla="*/ 9 w 32"/>
                    <a:gd name="T1" fmla="*/ 24 h 74"/>
                    <a:gd name="T2" fmla="*/ 6 w 32"/>
                    <a:gd name="T3" fmla="*/ 21 h 74"/>
                    <a:gd name="T4" fmla="*/ 4 w 32"/>
                    <a:gd name="T5" fmla="*/ 19 h 74"/>
                    <a:gd name="T6" fmla="*/ 3 w 32"/>
                    <a:gd name="T7" fmla="*/ 16 h 74"/>
                    <a:gd name="T8" fmla="*/ 1 w 32"/>
                    <a:gd name="T9" fmla="*/ 15 h 74"/>
                    <a:gd name="T10" fmla="*/ 1 w 32"/>
                    <a:gd name="T11" fmla="*/ 14 h 74"/>
                    <a:gd name="T12" fmla="*/ 1 w 32"/>
                    <a:gd name="T13" fmla="*/ 14 h 74"/>
                    <a:gd name="T14" fmla="*/ 1 w 32"/>
                    <a:gd name="T15" fmla="*/ 14 h 74"/>
                    <a:gd name="T16" fmla="*/ 1 w 32"/>
                    <a:gd name="T17" fmla="*/ 14 h 74"/>
                    <a:gd name="T18" fmla="*/ 2 w 32"/>
                    <a:gd name="T19" fmla="*/ 12 h 74"/>
                    <a:gd name="T20" fmla="*/ 3 w 32"/>
                    <a:gd name="T21" fmla="*/ 11 h 74"/>
                    <a:gd name="T22" fmla="*/ 3 w 32"/>
                    <a:gd name="T23" fmla="*/ 10 h 74"/>
                    <a:gd name="T24" fmla="*/ 3 w 32"/>
                    <a:gd name="T25" fmla="*/ 8 h 74"/>
                    <a:gd name="T26" fmla="*/ 3 w 32"/>
                    <a:gd name="T27" fmla="*/ 6 h 74"/>
                    <a:gd name="T28" fmla="*/ 1 w 32"/>
                    <a:gd name="T29" fmla="*/ 2 h 74"/>
                    <a:gd name="T30" fmla="*/ 1 w 32"/>
                    <a:gd name="T31" fmla="*/ 1 h 74"/>
                    <a:gd name="T32" fmla="*/ 1 w 32"/>
                    <a:gd name="T33" fmla="*/ 4 h 74"/>
                    <a:gd name="T34" fmla="*/ 1 w 32"/>
                    <a:gd name="T35" fmla="*/ 6 h 74"/>
                    <a:gd name="T36" fmla="*/ 1 w 32"/>
                    <a:gd name="T37" fmla="*/ 9 h 74"/>
                    <a:gd name="T38" fmla="*/ 1 w 32"/>
                    <a:gd name="T39" fmla="*/ 10 h 74"/>
                    <a:gd name="T40" fmla="*/ 1 w 32"/>
                    <a:gd name="T41" fmla="*/ 11 h 74"/>
                    <a:gd name="T42" fmla="*/ 1 w 32"/>
                    <a:gd name="T43" fmla="*/ 12 h 74"/>
                    <a:gd name="T44" fmla="*/ 1 w 32"/>
                    <a:gd name="T45" fmla="*/ 12 h 74"/>
                    <a:gd name="T46" fmla="*/ 1 w 32"/>
                    <a:gd name="T47" fmla="*/ 14 h 74"/>
                    <a:gd name="T48" fmla="*/ 0 w 32"/>
                    <a:gd name="T49" fmla="*/ 14 h 74"/>
                    <a:gd name="T50" fmla="*/ 1 w 32"/>
                    <a:gd name="T51" fmla="*/ 15 h 74"/>
                    <a:gd name="T52" fmla="*/ 1 w 32"/>
                    <a:gd name="T53" fmla="*/ 16 h 74"/>
                    <a:gd name="T54" fmla="*/ 1 w 32"/>
                    <a:gd name="T55" fmla="*/ 17 h 74"/>
                    <a:gd name="T56" fmla="*/ 3 w 32"/>
                    <a:gd name="T57" fmla="*/ 19 h 74"/>
                    <a:gd name="T58" fmla="*/ 4 w 32"/>
                    <a:gd name="T59" fmla="*/ 21 h 74"/>
                    <a:gd name="T60" fmla="*/ 7 w 32"/>
                    <a:gd name="T61" fmla="*/ 24 h 74"/>
                    <a:gd name="T62" fmla="*/ 10 w 32"/>
                    <a:gd name="T63" fmla="*/ 27 h 74"/>
                    <a:gd name="T64" fmla="*/ 10 w 32"/>
                    <a:gd name="T65" fmla="*/ 27 h 74"/>
                    <a:gd name="T66" fmla="*/ 10 w 32"/>
                    <a:gd name="T67" fmla="*/ 27 h 74"/>
                    <a:gd name="T68" fmla="*/ 10 w 32"/>
                    <a:gd name="T69" fmla="*/ 27 h 74"/>
                    <a:gd name="T70" fmla="*/ 10 w 32"/>
                    <a:gd name="T71" fmla="*/ 27 h 74"/>
                    <a:gd name="T72" fmla="*/ 10 w 32"/>
                    <a:gd name="T73" fmla="*/ 27 h 74"/>
                    <a:gd name="T74" fmla="*/ 10 w 32"/>
                    <a:gd name="T75" fmla="*/ 27 h 74"/>
                    <a:gd name="T76" fmla="*/ 10 w 32"/>
                    <a:gd name="T77" fmla="*/ 26 h 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2" h="74">
                      <a:moveTo>
                        <a:pt x="32" y="70"/>
                      </a:moveTo>
                      <a:lnTo>
                        <a:pt x="27" y="65"/>
                      </a:lnTo>
                      <a:lnTo>
                        <a:pt x="22" y="60"/>
                      </a:lnTo>
                      <a:lnTo>
                        <a:pt x="18" y="57"/>
                      </a:lnTo>
                      <a:lnTo>
                        <a:pt x="16" y="53"/>
                      </a:lnTo>
                      <a:lnTo>
                        <a:pt x="13" y="50"/>
                      </a:lnTo>
                      <a:lnTo>
                        <a:pt x="10" y="47"/>
                      </a:lnTo>
                      <a:lnTo>
                        <a:pt x="8" y="45"/>
                      </a:lnTo>
                      <a:lnTo>
                        <a:pt x="7" y="43"/>
                      </a:lnTo>
                      <a:lnTo>
                        <a:pt x="5" y="42"/>
                      </a:lnTo>
                      <a:lnTo>
                        <a:pt x="4" y="40"/>
                      </a:lnTo>
                      <a:lnTo>
                        <a:pt x="4" y="39"/>
                      </a:lnTo>
                      <a:lnTo>
                        <a:pt x="3" y="38"/>
                      </a:lnTo>
                      <a:lnTo>
                        <a:pt x="4" y="38"/>
                      </a:lnTo>
                      <a:lnTo>
                        <a:pt x="4" y="37"/>
                      </a:lnTo>
                      <a:lnTo>
                        <a:pt x="5" y="36"/>
                      </a:lnTo>
                      <a:lnTo>
                        <a:pt x="5" y="35"/>
                      </a:lnTo>
                      <a:lnTo>
                        <a:pt x="6" y="34"/>
                      </a:lnTo>
                      <a:lnTo>
                        <a:pt x="7" y="33"/>
                      </a:lnTo>
                      <a:lnTo>
                        <a:pt x="8" y="31"/>
                      </a:lnTo>
                      <a:lnTo>
                        <a:pt x="8" y="29"/>
                      </a:lnTo>
                      <a:lnTo>
                        <a:pt x="8" y="27"/>
                      </a:lnTo>
                      <a:lnTo>
                        <a:pt x="8" y="25"/>
                      </a:lnTo>
                      <a:lnTo>
                        <a:pt x="8" y="21"/>
                      </a:lnTo>
                      <a:lnTo>
                        <a:pt x="8" y="18"/>
                      </a:lnTo>
                      <a:lnTo>
                        <a:pt x="8" y="15"/>
                      </a:lnTo>
                      <a:lnTo>
                        <a:pt x="7" y="10"/>
                      </a:lnTo>
                      <a:lnTo>
                        <a:pt x="5" y="5"/>
                      </a:lnTo>
                      <a:lnTo>
                        <a:pt x="4" y="0"/>
                      </a:lnTo>
                      <a:lnTo>
                        <a:pt x="2" y="1"/>
                      </a:lnTo>
                      <a:lnTo>
                        <a:pt x="3" y="6"/>
                      </a:lnTo>
                      <a:lnTo>
                        <a:pt x="4" y="11"/>
                      </a:lnTo>
                      <a:lnTo>
                        <a:pt x="4" y="15"/>
                      </a:lnTo>
                      <a:lnTo>
                        <a:pt x="5" y="18"/>
                      </a:lnTo>
                      <a:lnTo>
                        <a:pt x="5" y="21"/>
                      </a:lnTo>
                      <a:lnTo>
                        <a:pt x="5" y="25"/>
                      </a:lnTo>
                      <a:lnTo>
                        <a:pt x="5" y="26"/>
                      </a:lnTo>
                      <a:lnTo>
                        <a:pt x="5" y="28"/>
                      </a:lnTo>
                      <a:lnTo>
                        <a:pt x="4" y="30"/>
                      </a:lnTo>
                      <a:lnTo>
                        <a:pt x="4" y="31"/>
                      </a:lnTo>
                      <a:lnTo>
                        <a:pt x="3" y="32"/>
                      </a:lnTo>
                      <a:lnTo>
                        <a:pt x="3" y="33"/>
                      </a:lnTo>
                      <a:lnTo>
                        <a:pt x="2" y="33"/>
                      </a:lnTo>
                      <a:lnTo>
                        <a:pt x="2" y="34"/>
                      </a:lnTo>
                      <a:lnTo>
                        <a:pt x="2" y="35"/>
                      </a:lnTo>
                      <a:lnTo>
                        <a:pt x="1" y="36"/>
                      </a:lnTo>
                      <a:lnTo>
                        <a:pt x="0" y="36"/>
                      </a:lnTo>
                      <a:lnTo>
                        <a:pt x="0" y="38"/>
                      </a:lnTo>
                      <a:lnTo>
                        <a:pt x="0" y="39"/>
                      </a:lnTo>
                      <a:lnTo>
                        <a:pt x="1" y="41"/>
                      </a:lnTo>
                      <a:lnTo>
                        <a:pt x="1" y="42"/>
                      </a:lnTo>
                      <a:lnTo>
                        <a:pt x="2" y="43"/>
                      </a:lnTo>
                      <a:lnTo>
                        <a:pt x="3" y="44"/>
                      </a:lnTo>
                      <a:lnTo>
                        <a:pt x="4" y="46"/>
                      </a:lnTo>
                      <a:lnTo>
                        <a:pt x="6" y="48"/>
                      </a:lnTo>
                      <a:lnTo>
                        <a:pt x="8" y="50"/>
                      </a:lnTo>
                      <a:lnTo>
                        <a:pt x="11" y="53"/>
                      </a:lnTo>
                      <a:lnTo>
                        <a:pt x="13" y="56"/>
                      </a:lnTo>
                      <a:lnTo>
                        <a:pt x="17" y="59"/>
                      </a:lnTo>
                      <a:lnTo>
                        <a:pt x="20" y="64"/>
                      </a:lnTo>
                      <a:lnTo>
                        <a:pt x="24" y="68"/>
                      </a:lnTo>
                      <a:lnTo>
                        <a:pt x="29" y="73"/>
                      </a:lnTo>
                      <a:lnTo>
                        <a:pt x="30" y="74"/>
                      </a:lnTo>
                      <a:lnTo>
                        <a:pt x="31" y="74"/>
                      </a:lnTo>
                      <a:lnTo>
                        <a:pt x="32" y="74"/>
                      </a:lnTo>
                      <a:lnTo>
                        <a:pt x="32" y="73"/>
                      </a:lnTo>
                      <a:lnTo>
                        <a:pt x="32" y="72"/>
                      </a:lnTo>
                      <a:lnTo>
                        <a:pt x="32" y="71"/>
                      </a:lnTo>
                      <a:lnTo>
                        <a:pt x="32"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1" name="Freeform 929"/>
                <p:cNvSpPr>
                  <a:spLocks/>
                </p:cNvSpPr>
                <p:nvPr/>
              </p:nvSpPr>
              <p:spPr bwMode="auto">
                <a:xfrm>
                  <a:off x="1108" y="1388"/>
                  <a:ext cx="15" cy="37"/>
                </a:xfrm>
                <a:custGeom>
                  <a:avLst/>
                  <a:gdLst>
                    <a:gd name="T0" fmla="*/ 8 w 21"/>
                    <a:gd name="T1" fmla="*/ 18 h 51"/>
                    <a:gd name="T2" fmla="*/ 7 w 21"/>
                    <a:gd name="T3" fmla="*/ 16 h 51"/>
                    <a:gd name="T4" fmla="*/ 7 w 21"/>
                    <a:gd name="T5" fmla="*/ 13 h 51"/>
                    <a:gd name="T6" fmla="*/ 6 w 21"/>
                    <a:gd name="T7" fmla="*/ 12 h 51"/>
                    <a:gd name="T8" fmla="*/ 6 w 21"/>
                    <a:gd name="T9" fmla="*/ 10 h 51"/>
                    <a:gd name="T10" fmla="*/ 6 w 21"/>
                    <a:gd name="T11" fmla="*/ 9 h 51"/>
                    <a:gd name="T12" fmla="*/ 6 w 21"/>
                    <a:gd name="T13" fmla="*/ 8 h 51"/>
                    <a:gd name="T14" fmla="*/ 6 w 21"/>
                    <a:gd name="T15" fmla="*/ 7 h 51"/>
                    <a:gd name="T16" fmla="*/ 6 w 21"/>
                    <a:gd name="T17" fmla="*/ 7 h 51"/>
                    <a:gd name="T18" fmla="*/ 6 w 21"/>
                    <a:gd name="T19" fmla="*/ 5 h 51"/>
                    <a:gd name="T20" fmla="*/ 5 w 21"/>
                    <a:gd name="T21" fmla="*/ 5 h 51"/>
                    <a:gd name="T22" fmla="*/ 4 w 21"/>
                    <a:gd name="T23" fmla="*/ 4 h 51"/>
                    <a:gd name="T24" fmla="*/ 4 w 21"/>
                    <a:gd name="T25" fmla="*/ 4 h 51"/>
                    <a:gd name="T26" fmla="*/ 4 w 21"/>
                    <a:gd name="T27" fmla="*/ 3 h 51"/>
                    <a:gd name="T28" fmla="*/ 3 w 21"/>
                    <a:gd name="T29" fmla="*/ 2 h 51"/>
                    <a:gd name="T30" fmla="*/ 2 w 21"/>
                    <a:gd name="T31" fmla="*/ 1 h 51"/>
                    <a:gd name="T32" fmla="*/ 1 w 21"/>
                    <a:gd name="T33" fmla="*/ 0 h 51"/>
                    <a:gd name="T34" fmla="*/ 1 w 21"/>
                    <a:gd name="T35" fmla="*/ 2 h 51"/>
                    <a:gd name="T36" fmla="*/ 2 w 21"/>
                    <a:gd name="T37" fmla="*/ 3 h 51"/>
                    <a:gd name="T38" fmla="*/ 2 w 21"/>
                    <a:gd name="T39" fmla="*/ 4 h 51"/>
                    <a:gd name="T40" fmla="*/ 3 w 21"/>
                    <a:gd name="T41" fmla="*/ 5 h 51"/>
                    <a:gd name="T42" fmla="*/ 4 w 21"/>
                    <a:gd name="T43" fmla="*/ 5 h 51"/>
                    <a:gd name="T44" fmla="*/ 4 w 21"/>
                    <a:gd name="T45" fmla="*/ 5 h 51"/>
                    <a:gd name="T46" fmla="*/ 4 w 21"/>
                    <a:gd name="T47" fmla="*/ 7 h 51"/>
                    <a:gd name="T48" fmla="*/ 4 w 21"/>
                    <a:gd name="T49" fmla="*/ 7 h 51"/>
                    <a:gd name="T50" fmla="*/ 4 w 21"/>
                    <a:gd name="T51" fmla="*/ 7 h 51"/>
                    <a:gd name="T52" fmla="*/ 4 w 21"/>
                    <a:gd name="T53" fmla="*/ 8 h 51"/>
                    <a:gd name="T54" fmla="*/ 5 w 21"/>
                    <a:gd name="T55" fmla="*/ 9 h 51"/>
                    <a:gd name="T56" fmla="*/ 5 w 21"/>
                    <a:gd name="T57" fmla="*/ 9 h 51"/>
                    <a:gd name="T58" fmla="*/ 6 w 21"/>
                    <a:gd name="T59" fmla="*/ 11 h 51"/>
                    <a:gd name="T60" fmla="*/ 6 w 21"/>
                    <a:gd name="T61" fmla="*/ 12 h 51"/>
                    <a:gd name="T62" fmla="*/ 6 w 21"/>
                    <a:gd name="T63" fmla="*/ 15 h 51"/>
                    <a:gd name="T64" fmla="*/ 6 w 21"/>
                    <a:gd name="T65" fmla="*/ 17 h 51"/>
                    <a:gd name="T66" fmla="*/ 6 w 21"/>
                    <a:gd name="T67" fmla="*/ 18 h 51"/>
                    <a:gd name="T68" fmla="*/ 6 w 21"/>
                    <a:gd name="T69" fmla="*/ 19 h 51"/>
                    <a:gd name="T70" fmla="*/ 7 w 21"/>
                    <a:gd name="T71" fmla="*/ 19 h 51"/>
                    <a:gd name="T72" fmla="*/ 7 w 21"/>
                    <a:gd name="T73" fmla="*/ 19 h 51"/>
                    <a:gd name="T74" fmla="*/ 7 w 21"/>
                    <a:gd name="T75" fmla="*/ 19 h 51"/>
                    <a:gd name="T76" fmla="*/ 8 w 21"/>
                    <a:gd name="T77" fmla="*/ 19 h 51"/>
                    <a:gd name="T78" fmla="*/ 8 w 21"/>
                    <a:gd name="T79" fmla="*/ 19 h 51"/>
                    <a:gd name="T80" fmla="*/ 8 w 21"/>
                    <a:gd name="T81" fmla="*/ 18 h 51"/>
                    <a:gd name="T82" fmla="*/ 8 w 21"/>
                    <a:gd name="T83" fmla="*/ 18 h 51"/>
                    <a:gd name="T84" fmla="*/ 8 w 21"/>
                    <a:gd name="T85" fmla="*/ 19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 h="51">
                      <a:moveTo>
                        <a:pt x="21" y="49"/>
                      </a:moveTo>
                      <a:lnTo>
                        <a:pt x="21" y="48"/>
                      </a:lnTo>
                      <a:lnTo>
                        <a:pt x="21" y="44"/>
                      </a:lnTo>
                      <a:lnTo>
                        <a:pt x="20" y="41"/>
                      </a:lnTo>
                      <a:lnTo>
                        <a:pt x="20" y="37"/>
                      </a:lnTo>
                      <a:lnTo>
                        <a:pt x="19" y="35"/>
                      </a:lnTo>
                      <a:lnTo>
                        <a:pt x="18" y="33"/>
                      </a:lnTo>
                      <a:lnTo>
                        <a:pt x="18" y="30"/>
                      </a:lnTo>
                      <a:lnTo>
                        <a:pt x="18" y="28"/>
                      </a:lnTo>
                      <a:lnTo>
                        <a:pt x="17" y="26"/>
                      </a:lnTo>
                      <a:lnTo>
                        <a:pt x="17" y="25"/>
                      </a:lnTo>
                      <a:lnTo>
                        <a:pt x="17" y="23"/>
                      </a:lnTo>
                      <a:lnTo>
                        <a:pt x="16" y="22"/>
                      </a:lnTo>
                      <a:lnTo>
                        <a:pt x="16" y="21"/>
                      </a:lnTo>
                      <a:lnTo>
                        <a:pt x="16" y="19"/>
                      </a:lnTo>
                      <a:lnTo>
                        <a:pt x="16" y="18"/>
                      </a:lnTo>
                      <a:lnTo>
                        <a:pt x="16" y="17"/>
                      </a:lnTo>
                      <a:lnTo>
                        <a:pt x="15" y="16"/>
                      </a:lnTo>
                      <a:lnTo>
                        <a:pt x="15" y="15"/>
                      </a:lnTo>
                      <a:lnTo>
                        <a:pt x="15" y="14"/>
                      </a:lnTo>
                      <a:lnTo>
                        <a:pt x="14" y="13"/>
                      </a:lnTo>
                      <a:lnTo>
                        <a:pt x="14" y="12"/>
                      </a:lnTo>
                      <a:lnTo>
                        <a:pt x="13" y="12"/>
                      </a:lnTo>
                      <a:lnTo>
                        <a:pt x="12" y="11"/>
                      </a:lnTo>
                      <a:lnTo>
                        <a:pt x="12" y="10"/>
                      </a:lnTo>
                      <a:lnTo>
                        <a:pt x="11" y="9"/>
                      </a:lnTo>
                      <a:lnTo>
                        <a:pt x="10" y="8"/>
                      </a:lnTo>
                      <a:lnTo>
                        <a:pt x="9" y="7"/>
                      </a:lnTo>
                      <a:lnTo>
                        <a:pt x="8" y="5"/>
                      </a:lnTo>
                      <a:lnTo>
                        <a:pt x="6" y="4"/>
                      </a:lnTo>
                      <a:lnTo>
                        <a:pt x="6" y="3"/>
                      </a:lnTo>
                      <a:lnTo>
                        <a:pt x="4" y="1"/>
                      </a:lnTo>
                      <a:lnTo>
                        <a:pt x="3" y="0"/>
                      </a:lnTo>
                      <a:lnTo>
                        <a:pt x="0" y="3"/>
                      </a:lnTo>
                      <a:lnTo>
                        <a:pt x="2" y="5"/>
                      </a:lnTo>
                      <a:lnTo>
                        <a:pt x="3" y="6"/>
                      </a:lnTo>
                      <a:lnTo>
                        <a:pt x="5" y="8"/>
                      </a:lnTo>
                      <a:lnTo>
                        <a:pt x="6" y="9"/>
                      </a:lnTo>
                      <a:lnTo>
                        <a:pt x="6" y="10"/>
                      </a:lnTo>
                      <a:lnTo>
                        <a:pt x="8" y="11"/>
                      </a:lnTo>
                      <a:lnTo>
                        <a:pt x="8" y="12"/>
                      </a:lnTo>
                      <a:lnTo>
                        <a:pt x="9" y="12"/>
                      </a:lnTo>
                      <a:lnTo>
                        <a:pt x="10" y="13"/>
                      </a:lnTo>
                      <a:lnTo>
                        <a:pt x="10" y="14"/>
                      </a:lnTo>
                      <a:lnTo>
                        <a:pt x="11" y="14"/>
                      </a:lnTo>
                      <a:lnTo>
                        <a:pt x="11" y="15"/>
                      </a:lnTo>
                      <a:lnTo>
                        <a:pt x="11" y="16"/>
                      </a:lnTo>
                      <a:lnTo>
                        <a:pt x="12" y="16"/>
                      </a:lnTo>
                      <a:lnTo>
                        <a:pt x="12" y="17"/>
                      </a:lnTo>
                      <a:lnTo>
                        <a:pt x="12" y="18"/>
                      </a:lnTo>
                      <a:lnTo>
                        <a:pt x="13" y="18"/>
                      </a:lnTo>
                      <a:lnTo>
                        <a:pt x="13" y="19"/>
                      </a:lnTo>
                      <a:lnTo>
                        <a:pt x="13" y="21"/>
                      </a:lnTo>
                      <a:lnTo>
                        <a:pt x="14" y="22"/>
                      </a:lnTo>
                      <a:lnTo>
                        <a:pt x="14" y="24"/>
                      </a:lnTo>
                      <a:lnTo>
                        <a:pt x="14" y="25"/>
                      </a:lnTo>
                      <a:lnTo>
                        <a:pt x="14" y="27"/>
                      </a:lnTo>
                      <a:lnTo>
                        <a:pt x="15" y="29"/>
                      </a:lnTo>
                      <a:lnTo>
                        <a:pt x="15" y="31"/>
                      </a:lnTo>
                      <a:lnTo>
                        <a:pt x="15" y="33"/>
                      </a:lnTo>
                      <a:lnTo>
                        <a:pt x="16" y="36"/>
                      </a:lnTo>
                      <a:lnTo>
                        <a:pt x="16" y="39"/>
                      </a:lnTo>
                      <a:lnTo>
                        <a:pt x="17" y="42"/>
                      </a:lnTo>
                      <a:lnTo>
                        <a:pt x="17" y="45"/>
                      </a:lnTo>
                      <a:lnTo>
                        <a:pt x="18" y="49"/>
                      </a:lnTo>
                      <a:lnTo>
                        <a:pt x="18" y="48"/>
                      </a:lnTo>
                      <a:lnTo>
                        <a:pt x="18" y="49"/>
                      </a:lnTo>
                      <a:lnTo>
                        <a:pt x="19" y="50"/>
                      </a:lnTo>
                      <a:lnTo>
                        <a:pt x="20" y="50"/>
                      </a:lnTo>
                      <a:lnTo>
                        <a:pt x="20" y="51"/>
                      </a:lnTo>
                      <a:lnTo>
                        <a:pt x="20" y="50"/>
                      </a:lnTo>
                      <a:lnTo>
                        <a:pt x="21" y="50"/>
                      </a:lnTo>
                      <a:lnTo>
                        <a:pt x="21" y="49"/>
                      </a:lnTo>
                      <a:lnTo>
                        <a:pt x="21" y="48"/>
                      </a:lnTo>
                      <a:lnTo>
                        <a:pt x="21"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2" name="Freeform 930"/>
                <p:cNvSpPr>
                  <a:spLocks/>
                </p:cNvSpPr>
                <p:nvPr/>
              </p:nvSpPr>
              <p:spPr bwMode="auto">
                <a:xfrm>
                  <a:off x="1118" y="1422"/>
                  <a:ext cx="11" cy="104"/>
                </a:xfrm>
                <a:custGeom>
                  <a:avLst/>
                  <a:gdLst>
                    <a:gd name="T0" fmla="*/ 3 w 16"/>
                    <a:gd name="T1" fmla="*/ 51 h 146"/>
                    <a:gd name="T2" fmla="*/ 4 w 16"/>
                    <a:gd name="T3" fmla="*/ 48 h 146"/>
                    <a:gd name="T4" fmla="*/ 5 w 16"/>
                    <a:gd name="T5" fmla="*/ 45 h 146"/>
                    <a:gd name="T6" fmla="*/ 6 w 16"/>
                    <a:gd name="T7" fmla="*/ 42 h 146"/>
                    <a:gd name="T8" fmla="*/ 6 w 16"/>
                    <a:gd name="T9" fmla="*/ 39 h 146"/>
                    <a:gd name="T10" fmla="*/ 5 w 16"/>
                    <a:gd name="T11" fmla="*/ 36 h 146"/>
                    <a:gd name="T12" fmla="*/ 4 w 16"/>
                    <a:gd name="T13" fmla="*/ 33 h 146"/>
                    <a:gd name="T14" fmla="*/ 4 w 16"/>
                    <a:gd name="T15" fmla="*/ 29 h 146"/>
                    <a:gd name="T16" fmla="*/ 3 w 16"/>
                    <a:gd name="T17" fmla="*/ 26 h 146"/>
                    <a:gd name="T18" fmla="*/ 3 w 16"/>
                    <a:gd name="T19" fmla="*/ 22 h 146"/>
                    <a:gd name="T20" fmla="*/ 2 w 16"/>
                    <a:gd name="T21" fmla="*/ 19 h 146"/>
                    <a:gd name="T22" fmla="*/ 1 w 16"/>
                    <a:gd name="T23" fmla="*/ 16 h 146"/>
                    <a:gd name="T24" fmla="*/ 1 w 16"/>
                    <a:gd name="T25" fmla="*/ 12 h 146"/>
                    <a:gd name="T26" fmla="*/ 1 w 16"/>
                    <a:gd name="T27" fmla="*/ 9 h 146"/>
                    <a:gd name="T28" fmla="*/ 1 w 16"/>
                    <a:gd name="T29" fmla="*/ 6 h 146"/>
                    <a:gd name="T30" fmla="*/ 1 w 16"/>
                    <a:gd name="T31" fmla="*/ 2 h 146"/>
                    <a:gd name="T32" fmla="*/ 1 w 16"/>
                    <a:gd name="T33" fmla="*/ 0 h 146"/>
                    <a:gd name="T34" fmla="*/ 1 w 16"/>
                    <a:gd name="T35" fmla="*/ 3 h 146"/>
                    <a:gd name="T36" fmla="*/ 0 w 16"/>
                    <a:gd name="T37" fmla="*/ 7 h 146"/>
                    <a:gd name="T38" fmla="*/ 0 w 16"/>
                    <a:gd name="T39" fmla="*/ 11 h 146"/>
                    <a:gd name="T40" fmla="*/ 1 w 16"/>
                    <a:gd name="T41" fmla="*/ 14 h 146"/>
                    <a:gd name="T42" fmla="*/ 1 w 16"/>
                    <a:gd name="T43" fmla="*/ 18 h 146"/>
                    <a:gd name="T44" fmla="*/ 1 w 16"/>
                    <a:gd name="T45" fmla="*/ 21 h 146"/>
                    <a:gd name="T46" fmla="*/ 2 w 16"/>
                    <a:gd name="T47" fmla="*/ 24 h 146"/>
                    <a:gd name="T48" fmla="*/ 3 w 16"/>
                    <a:gd name="T49" fmla="*/ 28 h 146"/>
                    <a:gd name="T50" fmla="*/ 3 w 16"/>
                    <a:gd name="T51" fmla="*/ 31 h 146"/>
                    <a:gd name="T52" fmla="*/ 4 w 16"/>
                    <a:gd name="T53" fmla="*/ 34 h 146"/>
                    <a:gd name="T54" fmla="*/ 4 w 16"/>
                    <a:gd name="T55" fmla="*/ 38 h 146"/>
                    <a:gd name="T56" fmla="*/ 4 w 16"/>
                    <a:gd name="T57" fmla="*/ 41 h 146"/>
                    <a:gd name="T58" fmla="*/ 4 w 16"/>
                    <a:gd name="T59" fmla="*/ 43 h 146"/>
                    <a:gd name="T60" fmla="*/ 4 w 16"/>
                    <a:gd name="T61" fmla="*/ 46 h 146"/>
                    <a:gd name="T62" fmla="*/ 3 w 16"/>
                    <a:gd name="T63" fmla="*/ 49 h 146"/>
                    <a:gd name="T64" fmla="*/ 1 w 16"/>
                    <a:gd name="T65" fmla="*/ 52 h 146"/>
                    <a:gd name="T66" fmla="*/ 1 w 16"/>
                    <a:gd name="T67" fmla="*/ 52 h 146"/>
                    <a:gd name="T68" fmla="*/ 1 w 16"/>
                    <a:gd name="T69" fmla="*/ 52 h 146"/>
                    <a:gd name="T70" fmla="*/ 1 w 16"/>
                    <a:gd name="T71" fmla="*/ 52 h 146"/>
                    <a:gd name="T72" fmla="*/ 1 w 16"/>
                    <a:gd name="T73" fmla="*/ 52 h 146"/>
                    <a:gd name="T74" fmla="*/ 1 w 16"/>
                    <a:gd name="T75" fmla="*/ 53 h 146"/>
                    <a:gd name="T76" fmla="*/ 1 w 16"/>
                    <a:gd name="T77" fmla="*/ 53 h 146"/>
                    <a:gd name="T78" fmla="*/ 1 w 16"/>
                    <a:gd name="T79" fmla="*/ 53 h 146"/>
                    <a:gd name="T80" fmla="*/ 2 w 16"/>
                    <a:gd name="T81" fmla="*/ 53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 h="146">
                      <a:moveTo>
                        <a:pt x="6" y="145"/>
                      </a:moveTo>
                      <a:lnTo>
                        <a:pt x="8" y="142"/>
                      </a:lnTo>
                      <a:lnTo>
                        <a:pt x="10" y="137"/>
                      </a:lnTo>
                      <a:lnTo>
                        <a:pt x="12" y="134"/>
                      </a:lnTo>
                      <a:lnTo>
                        <a:pt x="13" y="129"/>
                      </a:lnTo>
                      <a:lnTo>
                        <a:pt x="15" y="125"/>
                      </a:lnTo>
                      <a:lnTo>
                        <a:pt x="15" y="121"/>
                      </a:lnTo>
                      <a:lnTo>
                        <a:pt x="16" y="117"/>
                      </a:lnTo>
                      <a:lnTo>
                        <a:pt x="16" y="113"/>
                      </a:lnTo>
                      <a:lnTo>
                        <a:pt x="16" y="108"/>
                      </a:lnTo>
                      <a:lnTo>
                        <a:pt x="15" y="104"/>
                      </a:lnTo>
                      <a:lnTo>
                        <a:pt x="15" y="99"/>
                      </a:lnTo>
                      <a:lnTo>
                        <a:pt x="15" y="95"/>
                      </a:lnTo>
                      <a:lnTo>
                        <a:pt x="13" y="90"/>
                      </a:lnTo>
                      <a:lnTo>
                        <a:pt x="13" y="85"/>
                      </a:lnTo>
                      <a:lnTo>
                        <a:pt x="12" y="81"/>
                      </a:lnTo>
                      <a:lnTo>
                        <a:pt x="11" y="76"/>
                      </a:lnTo>
                      <a:lnTo>
                        <a:pt x="10" y="72"/>
                      </a:lnTo>
                      <a:lnTo>
                        <a:pt x="9" y="67"/>
                      </a:lnTo>
                      <a:lnTo>
                        <a:pt x="8" y="61"/>
                      </a:lnTo>
                      <a:lnTo>
                        <a:pt x="7" y="57"/>
                      </a:lnTo>
                      <a:lnTo>
                        <a:pt x="6" y="53"/>
                      </a:lnTo>
                      <a:lnTo>
                        <a:pt x="5" y="48"/>
                      </a:lnTo>
                      <a:lnTo>
                        <a:pt x="4" y="43"/>
                      </a:lnTo>
                      <a:lnTo>
                        <a:pt x="4" y="38"/>
                      </a:lnTo>
                      <a:lnTo>
                        <a:pt x="4" y="34"/>
                      </a:lnTo>
                      <a:lnTo>
                        <a:pt x="3" y="29"/>
                      </a:lnTo>
                      <a:lnTo>
                        <a:pt x="3" y="24"/>
                      </a:lnTo>
                      <a:lnTo>
                        <a:pt x="3" y="20"/>
                      </a:lnTo>
                      <a:lnTo>
                        <a:pt x="4" y="16"/>
                      </a:lnTo>
                      <a:lnTo>
                        <a:pt x="4" y="10"/>
                      </a:lnTo>
                      <a:lnTo>
                        <a:pt x="5" y="6"/>
                      </a:lnTo>
                      <a:lnTo>
                        <a:pt x="6" y="1"/>
                      </a:lnTo>
                      <a:lnTo>
                        <a:pt x="4" y="0"/>
                      </a:lnTo>
                      <a:lnTo>
                        <a:pt x="2" y="4"/>
                      </a:lnTo>
                      <a:lnTo>
                        <a:pt x="1" y="9"/>
                      </a:lnTo>
                      <a:lnTo>
                        <a:pt x="1" y="14"/>
                      </a:lnTo>
                      <a:lnTo>
                        <a:pt x="0" y="19"/>
                      </a:lnTo>
                      <a:lnTo>
                        <a:pt x="0" y="24"/>
                      </a:lnTo>
                      <a:lnTo>
                        <a:pt x="0" y="29"/>
                      </a:lnTo>
                      <a:lnTo>
                        <a:pt x="0" y="34"/>
                      </a:lnTo>
                      <a:lnTo>
                        <a:pt x="1" y="39"/>
                      </a:lnTo>
                      <a:lnTo>
                        <a:pt x="1" y="44"/>
                      </a:lnTo>
                      <a:lnTo>
                        <a:pt x="2" y="49"/>
                      </a:lnTo>
                      <a:lnTo>
                        <a:pt x="3" y="53"/>
                      </a:lnTo>
                      <a:lnTo>
                        <a:pt x="4" y="58"/>
                      </a:lnTo>
                      <a:lnTo>
                        <a:pt x="5" y="63"/>
                      </a:lnTo>
                      <a:lnTo>
                        <a:pt x="6" y="68"/>
                      </a:lnTo>
                      <a:lnTo>
                        <a:pt x="7" y="73"/>
                      </a:lnTo>
                      <a:lnTo>
                        <a:pt x="8" y="77"/>
                      </a:lnTo>
                      <a:lnTo>
                        <a:pt x="9" y="82"/>
                      </a:lnTo>
                      <a:lnTo>
                        <a:pt x="10" y="87"/>
                      </a:lnTo>
                      <a:lnTo>
                        <a:pt x="10" y="91"/>
                      </a:lnTo>
                      <a:lnTo>
                        <a:pt x="11" y="95"/>
                      </a:lnTo>
                      <a:lnTo>
                        <a:pt x="12" y="100"/>
                      </a:lnTo>
                      <a:lnTo>
                        <a:pt x="12" y="104"/>
                      </a:lnTo>
                      <a:lnTo>
                        <a:pt x="12" y="108"/>
                      </a:lnTo>
                      <a:lnTo>
                        <a:pt x="12" y="113"/>
                      </a:lnTo>
                      <a:lnTo>
                        <a:pt x="12" y="116"/>
                      </a:lnTo>
                      <a:lnTo>
                        <a:pt x="12" y="121"/>
                      </a:lnTo>
                      <a:lnTo>
                        <a:pt x="11" y="125"/>
                      </a:lnTo>
                      <a:lnTo>
                        <a:pt x="11" y="128"/>
                      </a:lnTo>
                      <a:lnTo>
                        <a:pt x="10" y="132"/>
                      </a:lnTo>
                      <a:lnTo>
                        <a:pt x="8" y="136"/>
                      </a:lnTo>
                      <a:lnTo>
                        <a:pt x="6" y="139"/>
                      </a:lnTo>
                      <a:lnTo>
                        <a:pt x="4" y="143"/>
                      </a:lnTo>
                      <a:lnTo>
                        <a:pt x="3" y="144"/>
                      </a:lnTo>
                      <a:lnTo>
                        <a:pt x="4" y="144"/>
                      </a:lnTo>
                      <a:lnTo>
                        <a:pt x="4" y="145"/>
                      </a:lnTo>
                      <a:lnTo>
                        <a:pt x="4" y="146"/>
                      </a:lnTo>
                      <a:lnTo>
                        <a:pt x="5" y="146"/>
                      </a:lnTo>
                      <a:lnTo>
                        <a:pt x="6" y="146"/>
                      </a:lnTo>
                      <a:lnTo>
                        <a:pt x="6"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3" name="Freeform 931"/>
                <p:cNvSpPr>
                  <a:spLocks/>
                </p:cNvSpPr>
                <p:nvPr/>
              </p:nvSpPr>
              <p:spPr bwMode="auto">
                <a:xfrm>
                  <a:off x="1106" y="1524"/>
                  <a:ext cx="17" cy="46"/>
                </a:xfrm>
                <a:custGeom>
                  <a:avLst/>
                  <a:gdLst>
                    <a:gd name="T0" fmla="*/ 6 w 24"/>
                    <a:gd name="T1" fmla="*/ 23 h 64"/>
                    <a:gd name="T2" fmla="*/ 6 w 24"/>
                    <a:gd name="T3" fmla="*/ 21 h 64"/>
                    <a:gd name="T4" fmla="*/ 5 w 24"/>
                    <a:gd name="T5" fmla="*/ 19 h 64"/>
                    <a:gd name="T6" fmla="*/ 4 w 24"/>
                    <a:gd name="T7" fmla="*/ 17 h 64"/>
                    <a:gd name="T8" fmla="*/ 4 w 24"/>
                    <a:gd name="T9" fmla="*/ 16 h 64"/>
                    <a:gd name="T10" fmla="*/ 3 w 24"/>
                    <a:gd name="T11" fmla="*/ 15 h 64"/>
                    <a:gd name="T12" fmla="*/ 2 w 24"/>
                    <a:gd name="T13" fmla="*/ 14 h 64"/>
                    <a:gd name="T14" fmla="*/ 1 w 24"/>
                    <a:gd name="T15" fmla="*/ 14 h 64"/>
                    <a:gd name="T16" fmla="*/ 1 w 24"/>
                    <a:gd name="T17" fmla="*/ 14 h 64"/>
                    <a:gd name="T18" fmla="*/ 1 w 24"/>
                    <a:gd name="T19" fmla="*/ 14 h 64"/>
                    <a:gd name="T20" fmla="*/ 1 w 24"/>
                    <a:gd name="T21" fmla="*/ 13 h 64"/>
                    <a:gd name="T22" fmla="*/ 2 w 24"/>
                    <a:gd name="T23" fmla="*/ 12 h 64"/>
                    <a:gd name="T24" fmla="*/ 3 w 24"/>
                    <a:gd name="T25" fmla="*/ 10 h 64"/>
                    <a:gd name="T26" fmla="*/ 4 w 24"/>
                    <a:gd name="T27" fmla="*/ 8 h 64"/>
                    <a:gd name="T28" fmla="*/ 6 w 24"/>
                    <a:gd name="T29" fmla="*/ 4 h 64"/>
                    <a:gd name="T30" fmla="*/ 9 w 24"/>
                    <a:gd name="T31" fmla="*/ 1 h 64"/>
                    <a:gd name="T32" fmla="*/ 6 w 24"/>
                    <a:gd name="T33" fmla="*/ 2 h 64"/>
                    <a:gd name="T34" fmla="*/ 4 w 24"/>
                    <a:gd name="T35" fmla="*/ 6 h 64"/>
                    <a:gd name="T36" fmla="*/ 3 w 24"/>
                    <a:gd name="T37" fmla="*/ 9 h 64"/>
                    <a:gd name="T38" fmla="*/ 1 w 24"/>
                    <a:gd name="T39" fmla="*/ 10 h 64"/>
                    <a:gd name="T40" fmla="*/ 1 w 24"/>
                    <a:gd name="T41" fmla="*/ 12 h 64"/>
                    <a:gd name="T42" fmla="*/ 0 w 24"/>
                    <a:gd name="T43" fmla="*/ 13 h 64"/>
                    <a:gd name="T44" fmla="*/ 0 w 24"/>
                    <a:gd name="T45" fmla="*/ 14 h 64"/>
                    <a:gd name="T46" fmla="*/ 1 w 24"/>
                    <a:gd name="T47" fmla="*/ 15 h 64"/>
                    <a:gd name="T48" fmla="*/ 1 w 24"/>
                    <a:gd name="T49" fmla="*/ 16 h 64"/>
                    <a:gd name="T50" fmla="*/ 1 w 24"/>
                    <a:gd name="T51" fmla="*/ 16 h 64"/>
                    <a:gd name="T52" fmla="*/ 2 w 24"/>
                    <a:gd name="T53" fmla="*/ 16 h 64"/>
                    <a:gd name="T54" fmla="*/ 3 w 24"/>
                    <a:gd name="T55" fmla="*/ 17 h 64"/>
                    <a:gd name="T56" fmla="*/ 4 w 24"/>
                    <a:gd name="T57" fmla="*/ 17 h 64"/>
                    <a:gd name="T58" fmla="*/ 4 w 24"/>
                    <a:gd name="T59" fmla="*/ 18 h 64"/>
                    <a:gd name="T60" fmla="*/ 4 w 24"/>
                    <a:gd name="T61" fmla="*/ 20 h 64"/>
                    <a:gd name="T62" fmla="*/ 4 w 24"/>
                    <a:gd name="T63" fmla="*/ 22 h 64"/>
                    <a:gd name="T64" fmla="*/ 6 w 24"/>
                    <a:gd name="T65" fmla="*/ 23 h 64"/>
                    <a:gd name="T66" fmla="*/ 4 w 24"/>
                    <a:gd name="T67" fmla="*/ 23 h 64"/>
                    <a:gd name="T68" fmla="*/ 4 w 24"/>
                    <a:gd name="T69" fmla="*/ 24 h 64"/>
                    <a:gd name="T70" fmla="*/ 4 w 24"/>
                    <a:gd name="T71" fmla="*/ 24 h 64"/>
                    <a:gd name="T72" fmla="*/ 5 w 24"/>
                    <a:gd name="T73" fmla="*/ 24 h 64"/>
                    <a:gd name="T74" fmla="*/ 5 w 24"/>
                    <a:gd name="T75" fmla="*/ 24 h 64"/>
                    <a:gd name="T76" fmla="*/ 6 w 24"/>
                    <a:gd name="T77" fmla="*/ 24 h 64"/>
                    <a:gd name="T78" fmla="*/ 6 w 24"/>
                    <a:gd name="T79" fmla="*/ 24 h 64"/>
                    <a:gd name="T80" fmla="*/ 6 w 24"/>
                    <a:gd name="T81" fmla="*/ 24 h 64"/>
                    <a:gd name="T82" fmla="*/ 6 w 24"/>
                    <a:gd name="T83" fmla="*/ 23 h 64"/>
                    <a:gd name="T84" fmla="*/ 6 w 24"/>
                    <a:gd name="T85" fmla="*/ 23 h 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 h="64">
                      <a:moveTo>
                        <a:pt x="13" y="62"/>
                      </a:moveTo>
                      <a:lnTo>
                        <a:pt x="16" y="62"/>
                      </a:lnTo>
                      <a:lnTo>
                        <a:pt x="16" y="59"/>
                      </a:lnTo>
                      <a:lnTo>
                        <a:pt x="16" y="55"/>
                      </a:lnTo>
                      <a:lnTo>
                        <a:pt x="16" y="52"/>
                      </a:lnTo>
                      <a:lnTo>
                        <a:pt x="14" y="50"/>
                      </a:lnTo>
                      <a:lnTo>
                        <a:pt x="14" y="48"/>
                      </a:lnTo>
                      <a:lnTo>
                        <a:pt x="13" y="46"/>
                      </a:lnTo>
                      <a:lnTo>
                        <a:pt x="12" y="44"/>
                      </a:lnTo>
                      <a:lnTo>
                        <a:pt x="11" y="42"/>
                      </a:lnTo>
                      <a:lnTo>
                        <a:pt x="10" y="41"/>
                      </a:lnTo>
                      <a:lnTo>
                        <a:pt x="9" y="40"/>
                      </a:lnTo>
                      <a:lnTo>
                        <a:pt x="8" y="39"/>
                      </a:lnTo>
                      <a:lnTo>
                        <a:pt x="6" y="39"/>
                      </a:lnTo>
                      <a:lnTo>
                        <a:pt x="6" y="38"/>
                      </a:lnTo>
                      <a:lnTo>
                        <a:pt x="4" y="38"/>
                      </a:lnTo>
                      <a:lnTo>
                        <a:pt x="4" y="37"/>
                      </a:lnTo>
                      <a:lnTo>
                        <a:pt x="3" y="37"/>
                      </a:lnTo>
                      <a:lnTo>
                        <a:pt x="3" y="36"/>
                      </a:lnTo>
                      <a:lnTo>
                        <a:pt x="3" y="35"/>
                      </a:lnTo>
                      <a:lnTo>
                        <a:pt x="4" y="33"/>
                      </a:lnTo>
                      <a:lnTo>
                        <a:pt x="5" y="32"/>
                      </a:lnTo>
                      <a:lnTo>
                        <a:pt x="6" y="30"/>
                      </a:lnTo>
                      <a:lnTo>
                        <a:pt x="8" y="27"/>
                      </a:lnTo>
                      <a:lnTo>
                        <a:pt x="9" y="25"/>
                      </a:lnTo>
                      <a:lnTo>
                        <a:pt x="11" y="21"/>
                      </a:lnTo>
                      <a:lnTo>
                        <a:pt x="14" y="17"/>
                      </a:lnTo>
                      <a:lnTo>
                        <a:pt x="17" y="13"/>
                      </a:lnTo>
                      <a:lnTo>
                        <a:pt x="20" y="8"/>
                      </a:lnTo>
                      <a:lnTo>
                        <a:pt x="24" y="3"/>
                      </a:lnTo>
                      <a:lnTo>
                        <a:pt x="22" y="0"/>
                      </a:lnTo>
                      <a:lnTo>
                        <a:pt x="18" y="5"/>
                      </a:lnTo>
                      <a:lnTo>
                        <a:pt x="14" y="10"/>
                      </a:lnTo>
                      <a:lnTo>
                        <a:pt x="11" y="15"/>
                      </a:lnTo>
                      <a:lnTo>
                        <a:pt x="9" y="19"/>
                      </a:lnTo>
                      <a:lnTo>
                        <a:pt x="7" y="22"/>
                      </a:lnTo>
                      <a:lnTo>
                        <a:pt x="5" y="25"/>
                      </a:lnTo>
                      <a:lnTo>
                        <a:pt x="3" y="27"/>
                      </a:lnTo>
                      <a:lnTo>
                        <a:pt x="2" y="30"/>
                      </a:lnTo>
                      <a:lnTo>
                        <a:pt x="1" y="31"/>
                      </a:lnTo>
                      <a:lnTo>
                        <a:pt x="0" y="33"/>
                      </a:lnTo>
                      <a:lnTo>
                        <a:pt x="0" y="35"/>
                      </a:lnTo>
                      <a:lnTo>
                        <a:pt x="0" y="36"/>
                      </a:lnTo>
                      <a:lnTo>
                        <a:pt x="0" y="38"/>
                      </a:lnTo>
                      <a:lnTo>
                        <a:pt x="0" y="39"/>
                      </a:lnTo>
                      <a:lnTo>
                        <a:pt x="1" y="40"/>
                      </a:lnTo>
                      <a:lnTo>
                        <a:pt x="2" y="41"/>
                      </a:lnTo>
                      <a:lnTo>
                        <a:pt x="3" y="42"/>
                      </a:lnTo>
                      <a:lnTo>
                        <a:pt x="4" y="42"/>
                      </a:lnTo>
                      <a:lnTo>
                        <a:pt x="5" y="43"/>
                      </a:lnTo>
                      <a:lnTo>
                        <a:pt x="6" y="43"/>
                      </a:lnTo>
                      <a:lnTo>
                        <a:pt x="8" y="44"/>
                      </a:lnTo>
                      <a:lnTo>
                        <a:pt x="9" y="46"/>
                      </a:lnTo>
                      <a:lnTo>
                        <a:pt x="10" y="46"/>
                      </a:lnTo>
                      <a:lnTo>
                        <a:pt x="11" y="48"/>
                      </a:lnTo>
                      <a:lnTo>
                        <a:pt x="11" y="49"/>
                      </a:lnTo>
                      <a:lnTo>
                        <a:pt x="11" y="51"/>
                      </a:lnTo>
                      <a:lnTo>
                        <a:pt x="12" y="54"/>
                      </a:lnTo>
                      <a:lnTo>
                        <a:pt x="13" y="56"/>
                      </a:lnTo>
                      <a:lnTo>
                        <a:pt x="13" y="59"/>
                      </a:lnTo>
                      <a:lnTo>
                        <a:pt x="13" y="62"/>
                      </a:lnTo>
                      <a:lnTo>
                        <a:pt x="16" y="62"/>
                      </a:lnTo>
                      <a:lnTo>
                        <a:pt x="13" y="62"/>
                      </a:lnTo>
                      <a:lnTo>
                        <a:pt x="13" y="63"/>
                      </a:lnTo>
                      <a:lnTo>
                        <a:pt x="13" y="64"/>
                      </a:lnTo>
                      <a:lnTo>
                        <a:pt x="14" y="64"/>
                      </a:lnTo>
                      <a:lnTo>
                        <a:pt x="15" y="64"/>
                      </a:lnTo>
                      <a:lnTo>
                        <a:pt x="16" y="64"/>
                      </a:lnTo>
                      <a:lnTo>
                        <a:pt x="16" y="63"/>
                      </a:lnTo>
                      <a:lnTo>
                        <a:pt x="16" y="62"/>
                      </a:lnTo>
                      <a:lnTo>
                        <a:pt x="13"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4" name="Freeform 932"/>
                <p:cNvSpPr>
                  <a:spLocks/>
                </p:cNvSpPr>
                <p:nvPr/>
              </p:nvSpPr>
              <p:spPr bwMode="auto">
                <a:xfrm>
                  <a:off x="1115" y="1550"/>
                  <a:ext cx="21" cy="20"/>
                </a:xfrm>
                <a:custGeom>
                  <a:avLst/>
                  <a:gdLst>
                    <a:gd name="T0" fmla="*/ 9 w 31"/>
                    <a:gd name="T1" fmla="*/ 10 h 27"/>
                    <a:gd name="T2" fmla="*/ 9 w 31"/>
                    <a:gd name="T3" fmla="*/ 9 h 27"/>
                    <a:gd name="T4" fmla="*/ 9 w 31"/>
                    <a:gd name="T5" fmla="*/ 7 h 27"/>
                    <a:gd name="T6" fmla="*/ 9 w 31"/>
                    <a:gd name="T7" fmla="*/ 5 h 27"/>
                    <a:gd name="T8" fmla="*/ 8 w 31"/>
                    <a:gd name="T9" fmla="*/ 3 h 27"/>
                    <a:gd name="T10" fmla="*/ 7 w 31"/>
                    <a:gd name="T11" fmla="*/ 2 h 27"/>
                    <a:gd name="T12" fmla="*/ 6 w 31"/>
                    <a:gd name="T13" fmla="*/ 1 h 27"/>
                    <a:gd name="T14" fmla="*/ 6 w 31"/>
                    <a:gd name="T15" fmla="*/ 1 h 27"/>
                    <a:gd name="T16" fmla="*/ 5 w 31"/>
                    <a:gd name="T17" fmla="*/ 0 h 27"/>
                    <a:gd name="T18" fmla="*/ 4 w 31"/>
                    <a:gd name="T19" fmla="*/ 0 h 27"/>
                    <a:gd name="T20" fmla="*/ 3 w 31"/>
                    <a:gd name="T21" fmla="*/ 0 h 27"/>
                    <a:gd name="T22" fmla="*/ 2 w 31"/>
                    <a:gd name="T23" fmla="*/ 1 h 27"/>
                    <a:gd name="T24" fmla="*/ 1 w 31"/>
                    <a:gd name="T25" fmla="*/ 2 h 27"/>
                    <a:gd name="T26" fmla="*/ 1 w 31"/>
                    <a:gd name="T27" fmla="*/ 3 h 27"/>
                    <a:gd name="T28" fmla="*/ 1 w 31"/>
                    <a:gd name="T29" fmla="*/ 5 h 27"/>
                    <a:gd name="T30" fmla="*/ 1 w 31"/>
                    <a:gd name="T31" fmla="*/ 7 h 27"/>
                    <a:gd name="T32" fmla="*/ 0 w 31"/>
                    <a:gd name="T33" fmla="*/ 10 h 27"/>
                    <a:gd name="T34" fmla="*/ 1 w 31"/>
                    <a:gd name="T35" fmla="*/ 9 h 27"/>
                    <a:gd name="T36" fmla="*/ 1 w 31"/>
                    <a:gd name="T37" fmla="*/ 7 h 27"/>
                    <a:gd name="T38" fmla="*/ 1 w 31"/>
                    <a:gd name="T39" fmla="*/ 5 h 27"/>
                    <a:gd name="T40" fmla="*/ 2 w 31"/>
                    <a:gd name="T41" fmla="*/ 4 h 27"/>
                    <a:gd name="T42" fmla="*/ 2 w 31"/>
                    <a:gd name="T43" fmla="*/ 2 h 27"/>
                    <a:gd name="T44" fmla="*/ 3 w 31"/>
                    <a:gd name="T45" fmla="*/ 2 h 27"/>
                    <a:gd name="T46" fmla="*/ 3 w 31"/>
                    <a:gd name="T47" fmla="*/ 1 h 27"/>
                    <a:gd name="T48" fmla="*/ 4 w 31"/>
                    <a:gd name="T49" fmla="*/ 1 h 27"/>
                    <a:gd name="T50" fmla="*/ 5 w 31"/>
                    <a:gd name="T51" fmla="*/ 2 h 27"/>
                    <a:gd name="T52" fmla="*/ 6 w 31"/>
                    <a:gd name="T53" fmla="*/ 2 h 27"/>
                    <a:gd name="T54" fmla="*/ 6 w 31"/>
                    <a:gd name="T55" fmla="*/ 3 h 27"/>
                    <a:gd name="T56" fmla="*/ 7 w 31"/>
                    <a:gd name="T57" fmla="*/ 4 h 27"/>
                    <a:gd name="T58" fmla="*/ 8 w 31"/>
                    <a:gd name="T59" fmla="*/ 5 h 27"/>
                    <a:gd name="T60" fmla="*/ 8 w 31"/>
                    <a:gd name="T61" fmla="*/ 7 h 27"/>
                    <a:gd name="T62" fmla="*/ 9 w 31"/>
                    <a:gd name="T63" fmla="*/ 7 h 27"/>
                    <a:gd name="T64" fmla="*/ 9 w 31"/>
                    <a:gd name="T65" fmla="*/ 10 h 27"/>
                    <a:gd name="T66" fmla="*/ 9 w 31"/>
                    <a:gd name="T67" fmla="*/ 10 h 27"/>
                    <a:gd name="T68" fmla="*/ 9 w 31"/>
                    <a:gd name="T69" fmla="*/ 10 h 27"/>
                    <a:gd name="T70" fmla="*/ 9 w 31"/>
                    <a:gd name="T71" fmla="*/ 10 h 27"/>
                    <a:gd name="T72" fmla="*/ 9 w 31"/>
                    <a:gd name="T73" fmla="*/ 11 h 27"/>
                    <a:gd name="T74" fmla="*/ 9 w 31"/>
                    <a:gd name="T75" fmla="*/ 11 h 27"/>
                    <a:gd name="T76" fmla="*/ 9 w 31"/>
                    <a:gd name="T77" fmla="*/ 11 h 27"/>
                    <a:gd name="T78" fmla="*/ 9 w 31"/>
                    <a:gd name="T79" fmla="*/ 11 h 27"/>
                    <a:gd name="T80" fmla="*/ 9 w 31"/>
                    <a:gd name="T81" fmla="*/ 11 h 27"/>
                    <a:gd name="T82" fmla="*/ 9 w 31"/>
                    <a:gd name="T83" fmla="*/ 11 h 27"/>
                    <a:gd name="T84" fmla="*/ 9 w 31"/>
                    <a:gd name="T85" fmla="*/ 10 h 27"/>
                    <a:gd name="T86" fmla="*/ 9 w 31"/>
                    <a:gd name="T87" fmla="*/ 10 h 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1" h="27">
                      <a:moveTo>
                        <a:pt x="31" y="26"/>
                      </a:moveTo>
                      <a:lnTo>
                        <a:pt x="31" y="25"/>
                      </a:lnTo>
                      <a:lnTo>
                        <a:pt x="31" y="23"/>
                      </a:lnTo>
                      <a:lnTo>
                        <a:pt x="31" y="21"/>
                      </a:lnTo>
                      <a:lnTo>
                        <a:pt x="30" y="18"/>
                      </a:lnTo>
                      <a:lnTo>
                        <a:pt x="30" y="16"/>
                      </a:lnTo>
                      <a:lnTo>
                        <a:pt x="29" y="14"/>
                      </a:lnTo>
                      <a:lnTo>
                        <a:pt x="28" y="12"/>
                      </a:lnTo>
                      <a:lnTo>
                        <a:pt x="28" y="10"/>
                      </a:lnTo>
                      <a:lnTo>
                        <a:pt x="26" y="8"/>
                      </a:lnTo>
                      <a:lnTo>
                        <a:pt x="25" y="6"/>
                      </a:lnTo>
                      <a:lnTo>
                        <a:pt x="24" y="5"/>
                      </a:lnTo>
                      <a:lnTo>
                        <a:pt x="23" y="4"/>
                      </a:lnTo>
                      <a:lnTo>
                        <a:pt x="21" y="3"/>
                      </a:lnTo>
                      <a:lnTo>
                        <a:pt x="20" y="2"/>
                      </a:lnTo>
                      <a:lnTo>
                        <a:pt x="19" y="1"/>
                      </a:lnTo>
                      <a:lnTo>
                        <a:pt x="17" y="0"/>
                      </a:lnTo>
                      <a:lnTo>
                        <a:pt x="16" y="0"/>
                      </a:lnTo>
                      <a:lnTo>
                        <a:pt x="15" y="0"/>
                      </a:lnTo>
                      <a:lnTo>
                        <a:pt x="13" y="0"/>
                      </a:lnTo>
                      <a:lnTo>
                        <a:pt x="11" y="0"/>
                      </a:lnTo>
                      <a:lnTo>
                        <a:pt x="10" y="0"/>
                      </a:lnTo>
                      <a:lnTo>
                        <a:pt x="9" y="1"/>
                      </a:lnTo>
                      <a:lnTo>
                        <a:pt x="7" y="2"/>
                      </a:lnTo>
                      <a:lnTo>
                        <a:pt x="6" y="3"/>
                      </a:lnTo>
                      <a:lnTo>
                        <a:pt x="5" y="5"/>
                      </a:lnTo>
                      <a:lnTo>
                        <a:pt x="4" y="6"/>
                      </a:lnTo>
                      <a:lnTo>
                        <a:pt x="3" y="8"/>
                      </a:lnTo>
                      <a:lnTo>
                        <a:pt x="2" y="11"/>
                      </a:lnTo>
                      <a:lnTo>
                        <a:pt x="1" y="13"/>
                      </a:lnTo>
                      <a:lnTo>
                        <a:pt x="1" y="16"/>
                      </a:lnTo>
                      <a:lnTo>
                        <a:pt x="1" y="18"/>
                      </a:lnTo>
                      <a:lnTo>
                        <a:pt x="0" y="22"/>
                      </a:lnTo>
                      <a:lnTo>
                        <a:pt x="0" y="25"/>
                      </a:lnTo>
                      <a:lnTo>
                        <a:pt x="3" y="25"/>
                      </a:lnTo>
                      <a:lnTo>
                        <a:pt x="3" y="22"/>
                      </a:lnTo>
                      <a:lnTo>
                        <a:pt x="3" y="19"/>
                      </a:lnTo>
                      <a:lnTo>
                        <a:pt x="4" y="17"/>
                      </a:lnTo>
                      <a:lnTo>
                        <a:pt x="4" y="14"/>
                      </a:lnTo>
                      <a:lnTo>
                        <a:pt x="5" y="12"/>
                      </a:lnTo>
                      <a:lnTo>
                        <a:pt x="6" y="10"/>
                      </a:lnTo>
                      <a:lnTo>
                        <a:pt x="6" y="9"/>
                      </a:lnTo>
                      <a:lnTo>
                        <a:pt x="7" y="7"/>
                      </a:lnTo>
                      <a:lnTo>
                        <a:pt x="8" y="6"/>
                      </a:lnTo>
                      <a:lnTo>
                        <a:pt x="9" y="6"/>
                      </a:lnTo>
                      <a:lnTo>
                        <a:pt x="10" y="5"/>
                      </a:lnTo>
                      <a:lnTo>
                        <a:pt x="11" y="5"/>
                      </a:lnTo>
                      <a:lnTo>
                        <a:pt x="12" y="4"/>
                      </a:lnTo>
                      <a:lnTo>
                        <a:pt x="13" y="4"/>
                      </a:lnTo>
                      <a:lnTo>
                        <a:pt x="14" y="4"/>
                      </a:lnTo>
                      <a:lnTo>
                        <a:pt x="16" y="4"/>
                      </a:lnTo>
                      <a:lnTo>
                        <a:pt x="16" y="5"/>
                      </a:lnTo>
                      <a:lnTo>
                        <a:pt x="17" y="5"/>
                      </a:lnTo>
                      <a:lnTo>
                        <a:pt x="19" y="6"/>
                      </a:lnTo>
                      <a:lnTo>
                        <a:pt x="20" y="6"/>
                      </a:lnTo>
                      <a:lnTo>
                        <a:pt x="21" y="7"/>
                      </a:lnTo>
                      <a:lnTo>
                        <a:pt x="22" y="8"/>
                      </a:lnTo>
                      <a:lnTo>
                        <a:pt x="23" y="10"/>
                      </a:lnTo>
                      <a:lnTo>
                        <a:pt x="24" y="11"/>
                      </a:lnTo>
                      <a:lnTo>
                        <a:pt x="25" y="13"/>
                      </a:lnTo>
                      <a:lnTo>
                        <a:pt x="26" y="14"/>
                      </a:lnTo>
                      <a:lnTo>
                        <a:pt x="26" y="16"/>
                      </a:lnTo>
                      <a:lnTo>
                        <a:pt x="27" y="17"/>
                      </a:lnTo>
                      <a:lnTo>
                        <a:pt x="28" y="19"/>
                      </a:lnTo>
                      <a:lnTo>
                        <a:pt x="28" y="21"/>
                      </a:lnTo>
                      <a:lnTo>
                        <a:pt x="28" y="23"/>
                      </a:lnTo>
                      <a:lnTo>
                        <a:pt x="28" y="25"/>
                      </a:lnTo>
                      <a:lnTo>
                        <a:pt x="28" y="24"/>
                      </a:lnTo>
                      <a:lnTo>
                        <a:pt x="28" y="25"/>
                      </a:lnTo>
                      <a:lnTo>
                        <a:pt x="28" y="26"/>
                      </a:lnTo>
                      <a:lnTo>
                        <a:pt x="28" y="27"/>
                      </a:lnTo>
                      <a:lnTo>
                        <a:pt x="29" y="27"/>
                      </a:lnTo>
                      <a:lnTo>
                        <a:pt x="30" y="27"/>
                      </a:lnTo>
                      <a:lnTo>
                        <a:pt x="31" y="27"/>
                      </a:lnTo>
                      <a:lnTo>
                        <a:pt x="31" y="26"/>
                      </a:lnTo>
                      <a:lnTo>
                        <a:pt x="31" y="25"/>
                      </a:lnTo>
                      <a:lnTo>
                        <a:pt x="3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5" name="Freeform 933"/>
                <p:cNvSpPr>
                  <a:spLocks/>
                </p:cNvSpPr>
                <p:nvPr/>
              </p:nvSpPr>
              <p:spPr bwMode="auto">
                <a:xfrm>
                  <a:off x="1120" y="1568"/>
                  <a:ext cx="16" cy="35"/>
                </a:xfrm>
                <a:custGeom>
                  <a:avLst/>
                  <a:gdLst>
                    <a:gd name="T0" fmla="*/ 1 w 23"/>
                    <a:gd name="T1" fmla="*/ 18 h 49"/>
                    <a:gd name="T2" fmla="*/ 1 w 23"/>
                    <a:gd name="T3" fmla="*/ 17 h 49"/>
                    <a:gd name="T4" fmla="*/ 8 w 23"/>
                    <a:gd name="T5" fmla="*/ 1 h 49"/>
                    <a:gd name="T6" fmla="*/ 7 w 23"/>
                    <a:gd name="T7" fmla="*/ 0 h 49"/>
                    <a:gd name="T8" fmla="*/ 1 w 23"/>
                    <a:gd name="T9" fmla="*/ 17 h 49"/>
                    <a:gd name="T10" fmla="*/ 1 w 23"/>
                    <a:gd name="T11" fmla="*/ 17 h 49"/>
                    <a:gd name="T12" fmla="*/ 1 w 23"/>
                    <a:gd name="T13" fmla="*/ 17 h 49"/>
                    <a:gd name="T14" fmla="*/ 1 w 23"/>
                    <a:gd name="T15" fmla="*/ 17 h 49"/>
                    <a:gd name="T16" fmla="*/ 1 w 23"/>
                    <a:gd name="T17" fmla="*/ 17 h 49"/>
                    <a:gd name="T18" fmla="*/ 0 w 23"/>
                    <a:gd name="T19" fmla="*/ 17 h 49"/>
                    <a:gd name="T20" fmla="*/ 0 w 23"/>
                    <a:gd name="T21" fmla="*/ 17 h 49"/>
                    <a:gd name="T22" fmla="*/ 1 w 23"/>
                    <a:gd name="T23" fmla="*/ 17 h 49"/>
                    <a:gd name="T24" fmla="*/ 1 w 23"/>
                    <a:gd name="T25" fmla="*/ 17 h 49"/>
                    <a:gd name="T26" fmla="*/ 1 w 23"/>
                    <a:gd name="T27" fmla="*/ 18 h 49"/>
                    <a:gd name="T28" fmla="*/ 1 w 23"/>
                    <a:gd name="T29" fmla="*/ 18 h 49"/>
                    <a:gd name="T30" fmla="*/ 1 w 23"/>
                    <a:gd name="T31" fmla="*/ 18 h 49"/>
                    <a:gd name="T32" fmla="*/ 1 w 23"/>
                    <a:gd name="T33" fmla="*/ 18 h 49"/>
                    <a:gd name="T34" fmla="*/ 1 w 23"/>
                    <a:gd name="T35" fmla="*/ 18 h 49"/>
                    <a:gd name="T36" fmla="*/ 1 w 23"/>
                    <a:gd name="T37" fmla="*/ 18 h 49"/>
                    <a:gd name="T38" fmla="*/ 1 w 23"/>
                    <a:gd name="T39" fmla="*/ 18 h 49"/>
                    <a:gd name="T40" fmla="*/ 1 w 23"/>
                    <a:gd name="T41" fmla="*/ 18 h 49"/>
                    <a:gd name="T42" fmla="*/ 1 w 23"/>
                    <a:gd name="T43" fmla="*/ 18 h 49"/>
                    <a:gd name="T44" fmla="*/ 1 w 23"/>
                    <a:gd name="T45" fmla="*/ 18 h 49"/>
                    <a:gd name="T46" fmla="*/ 1 w 23"/>
                    <a:gd name="T47" fmla="*/ 17 h 49"/>
                    <a:gd name="T48" fmla="*/ 1 w 23"/>
                    <a:gd name="T49" fmla="*/ 18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 h="49">
                      <a:moveTo>
                        <a:pt x="3" y="49"/>
                      </a:moveTo>
                      <a:lnTo>
                        <a:pt x="3" y="48"/>
                      </a:lnTo>
                      <a:lnTo>
                        <a:pt x="23" y="2"/>
                      </a:lnTo>
                      <a:lnTo>
                        <a:pt x="20" y="0"/>
                      </a:lnTo>
                      <a:lnTo>
                        <a:pt x="1" y="46"/>
                      </a:lnTo>
                      <a:lnTo>
                        <a:pt x="1" y="47"/>
                      </a:lnTo>
                      <a:lnTo>
                        <a:pt x="0" y="47"/>
                      </a:lnTo>
                      <a:lnTo>
                        <a:pt x="1" y="47"/>
                      </a:lnTo>
                      <a:lnTo>
                        <a:pt x="1" y="48"/>
                      </a:lnTo>
                      <a:lnTo>
                        <a:pt x="1" y="49"/>
                      </a:lnTo>
                      <a:lnTo>
                        <a:pt x="2" y="49"/>
                      </a:lnTo>
                      <a:lnTo>
                        <a:pt x="3" y="49"/>
                      </a:lnTo>
                      <a:lnTo>
                        <a:pt x="3" y="48"/>
                      </a:lnTo>
                      <a:lnTo>
                        <a:pt x="3"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6" name="Freeform 934"/>
                <p:cNvSpPr>
                  <a:spLocks/>
                </p:cNvSpPr>
                <p:nvPr/>
              </p:nvSpPr>
              <p:spPr bwMode="auto">
                <a:xfrm>
                  <a:off x="1119" y="1601"/>
                  <a:ext cx="37" cy="28"/>
                </a:xfrm>
                <a:custGeom>
                  <a:avLst/>
                  <a:gdLst>
                    <a:gd name="T0" fmla="*/ 18 w 53"/>
                    <a:gd name="T1" fmla="*/ 13 h 40"/>
                    <a:gd name="T2" fmla="*/ 17 w 53"/>
                    <a:gd name="T3" fmla="*/ 11 h 40"/>
                    <a:gd name="T4" fmla="*/ 17 w 53"/>
                    <a:gd name="T5" fmla="*/ 10 h 40"/>
                    <a:gd name="T6" fmla="*/ 15 w 53"/>
                    <a:gd name="T7" fmla="*/ 9 h 40"/>
                    <a:gd name="T8" fmla="*/ 14 w 53"/>
                    <a:gd name="T9" fmla="*/ 8 h 40"/>
                    <a:gd name="T10" fmla="*/ 13 w 53"/>
                    <a:gd name="T11" fmla="*/ 8 h 40"/>
                    <a:gd name="T12" fmla="*/ 10 w 53"/>
                    <a:gd name="T13" fmla="*/ 8 h 40"/>
                    <a:gd name="T14" fmla="*/ 9 w 53"/>
                    <a:gd name="T15" fmla="*/ 6 h 40"/>
                    <a:gd name="T16" fmla="*/ 7 w 53"/>
                    <a:gd name="T17" fmla="*/ 6 h 40"/>
                    <a:gd name="T18" fmla="*/ 6 w 53"/>
                    <a:gd name="T19" fmla="*/ 6 h 40"/>
                    <a:gd name="T20" fmla="*/ 4 w 53"/>
                    <a:gd name="T21" fmla="*/ 4 h 40"/>
                    <a:gd name="T22" fmla="*/ 3 w 53"/>
                    <a:gd name="T23" fmla="*/ 4 h 40"/>
                    <a:gd name="T24" fmla="*/ 1 w 53"/>
                    <a:gd name="T25" fmla="*/ 3 h 40"/>
                    <a:gd name="T26" fmla="*/ 1 w 53"/>
                    <a:gd name="T27" fmla="*/ 3 h 40"/>
                    <a:gd name="T28" fmla="*/ 1 w 53"/>
                    <a:gd name="T29" fmla="*/ 2 h 40"/>
                    <a:gd name="T30" fmla="*/ 1 w 53"/>
                    <a:gd name="T31" fmla="*/ 1 h 40"/>
                    <a:gd name="T32" fmla="*/ 1 w 53"/>
                    <a:gd name="T33" fmla="*/ 0 h 40"/>
                    <a:gd name="T34" fmla="*/ 0 w 53"/>
                    <a:gd name="T35" fmla="*/ 1 h 40"/>
                    <a:gd name="T36" fmla="*/ 0 w 53"/>
                    <a:gd name="T37" fmla="*/ 3 h 40"/>
                    <a:gd name="T38" fmla="*/ 1 w 53"/>
                    <a:gd name="T39" fmla="*/ 4 h 40"/>
                    <a:gd name="T40" fmla="*/ 1 w 53"/>
                    <a:gd name="T41" fmla="*/ 5 h 40"/>
                    <a:gd name="T42" fmla="*/ 3 w 53"/>
                    <a:gd name="T43" fmla="*/ 6 h 40"/>
                    <a:gd name="T44" fmla="*/ 4 w 53"/>
                    <a:gd name="T45" fmla="*/ 6 h 40"/>
                    <a:gd name="T46" fmla="*/ 6 w 53"/>
                    <a:gd name="T47" fmla="*/ 7 h 40"/>
                    <a:gd name="T48" fmla="*/ 8 w 53"/>
                    <a:gd name="T49" fmla="*/ 8 h 40"/>
                    <a:gd name="T50" fmla="*/ 10 w 53"/>
                    <a:gd name="T51" fmla="*/ 8 h 40"/>
                    <a:gd name="T52" fmla="*/ 12 w 53"/>
                    <a:gd name="T53" fmla="*/ 9 h 40"/>
                    <a:gd name="T54" fmla="*/ 13 w 53"/>
                    <a:gd name="T55" fmla="*/ 9 h 40"/>
                    <a:gd name="T56" fmla="*/ 15 w 53"/>
                    <a:gd name="T57" fmla="*/ 10 h 40"/>
                    <a:gd name="T58" fmla="*/ 15 w 53"/>
                    <a:gd name="T59" fmla="*/ 11 h 40"/>
                    <a:gd name="T60" fmla="*/ 17 w 53"/>
                    <a:gd name="T61" fmla="*/ 11 h 40"/>
                    <a:gd name="T62" fmla="*/ 17 w 53"/>
                    <a:gd name="T63" fmla="*/ 13 h 40"/>
                    <a:gd name="T64" fmla="*/ 17 w 53"/>
                    <a:gd name="T65" fmla="*/ 13 h 40"/>
                    <a:gd name="T66" fmla="*/ 17 w 53"/>
                    <a:gd name="T67" fmla="*/ 13 h 40"/>
                    <a:gd name="T68" fmla="*/ 17 w 53"/>
                    <a:gd name="T69" fmla="*/ 13 h 40"/>
                    <a:gd name="T70" fmla="*/ 17 w 53"/>
                    <a:gd name="T71" fmla="*/ 13 h 40"/>
                    <a:gd name="T72" fmla="*/ 17 w 53"/>
                    <a:gd name="T73" fmla="*/ 13 h 40"/>
                    <a:gd name="T74" fmla="*/ 17 w 53"/>
                    <a:gd name="T75" fmla="*/ 14 h 40"/>
                    <a:gd name="T76" fmla="*/ 17 w 53"/>
                    <a:gd name="T77" fmla="*/ 13 h 40"/>
                    <a:gd name="T78" fmla="*/ 17 w 53"/>
                    <a:gd name="T79" fmla="*/ 13 h 40"/>
                    <a:gd name="T80" fmla="*/ 17 w 53"/>
                    <a:gd name="T81" fmla="*/ 13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3" h="40">
                      <a:moveTo>
                        <a:pt x="52" y="38"/>
                      </a:moveTo>
                      <a:lnTo>
                        <a:pt x="53" y="36"/>
                      </a:lnTo>
                      <a:lnTo>
                        <a:pt x="52" y="34"/>
                      </a:lnTo>
                      <a:lnTo>
                        <a:pt x="52" y="32"/>
                      </a:lnTo>
                      <a:lnTo>
                        <a:pt x="51" y="30"/>
                      </a:lnTo>
                      <a:lnTo>
                        <a:pt x="50" y="29"/>
                      </a:lnTo>
                      <a:lnTo>
                        <a:pt x="48" y="28"/>
                      </a:lnTo>
                      <a:lnTo>
                        <a:pt x="46" y="27"/>
                      </a:lnTo>
                      <a:lnTo>
                        <a:pt x="44" y="25"/>
                      </a:lnTo>
                      <a:lnTo>
                        <a:pt x="42" y="24"/>
                      </a:lnTo>
                      <a:lnTo>
                        <a:pt x="40" y="23"/>
                      </a:lnTo>
                      <a:lnTo>
                        <a:pt x="37" y="22"/>
                      </a:lnTo>
                      <a:lnTo>
                        <a:pt x="35" y="22"/>
                      </a:lnTo>
                      <a:lnTo>
                        <a:pt x="32" y="21"/>
                      </a:lnTo>
                      <a:lnTo>
                        <a:pt x="29" y="20"/>
                      </a:lnTo>
                      <a:lnTo>
                        <a:pt x="27" y="19"/>
                      </a:lnTo>
                      <a:lnTo>
                        <a:pt x="24" y="18"/>
                      </a:lnTo>
                      <a:lnTo>
                        <a:pt x="22" y="17"/>
                      </a:lnTo>
                      <a:lnTo>
                        <a:pt x="19" y="16"/>
                      </a:lnTo>
                      <a:lnTo>
                        <a:pt x="16" y="15"/>
                      </a:lnTo>
                      <a:lnTo>
                        <a:pt x="14" y="14"/>
                      </a:lnTo>
                      <a:lnTo>
                        <a:pt x="12" y="13"/>
                      </a:lnTo>
                      <a:lnTo>
                        <a:pt x="10" y="12"/>
                      </a:lnTo>
                      <a:lnTo>
                        <a:pt x="8" y="11"/>
                      </a:lnTo>
                      <a:lnTo>
                        <a:pt x="6" y="10"/>
                      </a:lnTo>
                      <a:lnTo>
                        <a:pt x="5" y="9"/>
                      </a:lnTo>
                      <a:lnTo>
                        <a:pt x="4" y="8"/>
                      </a:lnTo>
                      <a:lnTo>
                        <a:pt x="4" y="7"/>
                      </a:lnTo>
                      <a:lnTo>
                        <a:pt x="3" y="7"/>
                      </a:lnTo>
                      <a:lnTo>
                        <a:pt x="3" y="6"/>
                      </a:lnTo>
                      <a:lnTo>
                        <a:pt x="4" y="5"/>
                      </a:lnTo>
                      <a:lnTo>
                        <a:pt x="4" y="4"/>
                      </a:lnTo>
                      <a:lnTo>
                        <a:pt x="5" y="3"/>
                      </a:lnTo>
                      <a:lnTo>
                        <a:pt x="2" y="0"/>
                      </a:lnTo>
                      <a:lnTo>
                        <a:pt x="1" y="2"/>
                      </a:lnTo>
                      <a:lnTo>
                        <a:pt x="0" y="3"/>
                      </a:lnTo>
                      <a:lnTo>
                        <a:pt x="0" y="6"/>
                      </a:lnTo>
                      <a:lnTo>
                        <a:pt x="0" y="8"/>
                      </a:lnTo>
                      <a:lnTo>
                        <a:pt x="1" y="10"/>
                      </a:lnTo>
                      <a:lnTo>
                        <a:pt x="2" y="11"/>
                      </a:lnTo>
                      <a:lnTo>
                        <a:pt x="3" y="13"/>
                      </a:lnTo>
                      <a:lnTo>
                        <a:pt x="5" y="14"/>
                      </a:lnTo>
                      <a:lnTo>
                        <a:pt x="7" y="15"/>
                      </a:lnTo>
                      <a:lnTo>
                        <a:pt x="9" y="16"/>
                      </a:lnTo>
                      <a:lnTo>
                        <a:pt x="11" y="17"/>
                      </a:lnTo>
                      <a:lnTo>
                        <a:pt x="13" y="18"/>
                      </a:lnTo>
                      <a:lnTo>
                        <a:pt x="15" y="19"/>
                      </a:lnTo>
                      <a:lnTo>
                        <a:pt x="18" y="20"/>
                      </a:lnTo>
                      <a:lnTo>
                        <a:pt x="20" y="21"/>
                      </a:lnTo>
                      <a:lnTo>
                        <a:pt x="24" y="22"/>
                      </a:lnTo>
                      <a:lnTo>
                        <a:pt x="26" y="23"/>
                      </a:lnTo>
                      <a:lnTo>
                        <a:pt x="29" y="23"/>
                      </a:lnTo>
                      <a:lnTo>
                        <a:pt x="31" y="24"/>
                      </a:lnTo>
                      <a:lnTo>
                        <a:pt x="34" y="25"/>
                      </a:lnTo>
                      <a:lnTo>
                        <a:pt x="37" y="26"/>
                      </a:lnTo>
                      <a:lnTo>
                        <a:pt x="39" y="27"/>
                      </a:lnTo>
                      <a:lnTo>
                        <a:pt x="41" y="28"/>
                      </a:lnTo>
                      <a:lnTo>
                        <a:pt x="43" y="29"/>
                      </a:lnTo>
                      <a:lnTo>
                        <a:pt x="45" y="30"/>
                      </a:lnTo>
                      <a:lnTo>
                        <a:pt x="46" y="31"/>
                      </a:lnTo>
                      <a:lnTo>
                        <a:pt x="47" y="32"/>
                      </a:lnTo>
                      <a:lnTo>
                        <a:pt x="49" y="33"/>
                      </a:lnTo>
                      <a:lnTo>
                        <a:pt x="50" y="34"/>
                      </a:lnTo>
                      <a:lnTo>
                        <a:pt x="50" y="35"/>
                      </a:lnTo>
                      <a:lnTo>
                        <a:pt x="50" y="36"/>
                      </a:lnTo>
                      <a:lnTo>
                        <a:pt x="50" y="37"/>
                      </a:lnTo>
                      <a:lnTo>
                        <a:pt x="50" y="38"/>
                      </a:lnTo>
                      <a:lnTo>
                        <a:pt x="50" y="39"/>
                      </a:lnTo>
                      <a:lnTo>
                        <a:pt x="51" y="39"/>
                      </a:lnTo>
                      <a:lnTo>
                        <a:pt x="51" y="40"/>
                      </a:lnTo>
                      <a:lnTo>
                        <a:pt x="51" y="39"/>
                      </a:lnTo>
                      <a:lnTo>
                        <a:pt x="52" y="39"/>
                      </a:lnTo>
                      <a:lnTo>
                        <a:pt x="52"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7" name="Freeform 935"/>
                <p:cNvSpPr>
                  <a:spLocks/>
                </p:cNvSpPr>
                <p:nvPr/>
              </p:nvSpPr>
              <p:spPr bwMode="auto">
                <a:xfrm>
                  <a:off x="1120" y="1628"/>
                  <a:ext cx="36" cy="18"/>
                </a:xfrm>
                <a:custGeom>
                  <a:avLst/>
                  <a:gdLst>
                    <a:gd name="T0" fmla="*/ 1 w 50"/>
                    <a:gd name="T1" fmla="*/ 7 h 27"/>
                    <a:gd name="T2" fmla="*/ 2 w 50"/>
                    <a:gd name="T3" fmla="*/ 7 h 27"/>
                    <a:gd name="T4" fmla="*/ 3 w 50"/>
                    <a:gd name="T5" fmla="*/ 6 h 27"/>
                    <a:gd name="T6" fmla="*/ 4 w 50"/>
                    <a:gd name="T7" fmla="*/ 5 h 27"/>
                    <a:gd name="T8" fmla="*/ 4 w 50"/>
                    <a:gd name="T9" fmla="*/ 5 h 27"/>
                    <a:gd name="T10" fmla="*/ 6 w 50"/>
                    <a:gd name="T11" fmla="*/ 5 h 27"/>
                    <a:gd name="T12" fmla="*/ 7 w 50"/>
                    <a:gd name="T13" fmla="*/ 5 h 27"/>
                    <a:gd name="T14" fmla="*/ 9 w 50"/>
                    <a:gd name="T15" fmla="*/ 5 h 27"/>
                    <a:gd name="T16" fmla="*/ 10 w 50"/>
                    <a:gd name="T17" fmla="*/ 5 h 27"/>
                    <a:gd name="T18" fmla="*/ 12 w 50"/>
                    <a:gd name="T19" fmla="*/ 5 h 27"/>
                    <a:gd name="T20" fmla="*/ 12 w 50"/>
                    <a:gd name="T21" fmla="*/ 5 h 27"/>
                    <a:gd name="T22" fmla="*/ 14 w 50"/>
                    <a:gd name="T23" fmla="*/ 5 h 27"/>
                    <a:gd name="T24" fmla="*/ 15 w 50"/>
                    <a:gd name="T25" fmla="*/ 5 h 27"/>
                    <a:gd name="T26" fmla="*/ 17 w 50"/>
                    <a:gd name="T27" fmla="*/ 5 h 27"/>
                    <a:gd name="T28" fmla="*/ 17 w 50"/>
                    <a:gd name="T29" fmla="*/ 3 h 27"/>
                    <a:gd name="T30" fmla="*/ 18 w 50"/>
                    <a:gd name="T31" fmla="*/ 2 h 27"/>
                    <a:gd name="T32" fmla="*/ 19 w 50"/>
                    <a:gd name="T33" fmla="*/ 1 h 27"/>
                    <a:gd name="T34" fmla="*/ 17 w 50"/>
                    <a:gd name="T35" fmla="*/ 1 h 27"/>
                    <a:gd name="T36" fmla="*/ 17 w 50"/>
                    <a:gd name="T37" fmla="*/ 2 h 27"/>
                    <a:gd name="T38" fmla="*/ 16 w 50"/>
                    <a:gd name="T39" fmla="*/ 3 h 27"/>
                    <a:gd name="T40" fmla="*/ 15 w 50"/>
                    <a:gd name="T41" fmla="*/ 3 h 27"/>
                    <a:gd name="T42" fmla="*/ 14 w 50"/>
                    <a:gd name="T43" fmla="*/ 4 h 27"/>
                    <a:gd name="T44" fmla="*/ 13 w 50"/>
                    <a:gd name="T45" fmla="*/ 4 h 27"/>
                    <a:gd name="T46" fmla="*/ 12 w 50"/>
                    <a:gd name="T47" fmla="*/ 5 h 27"/>
                    <a:gd name="T48" fmla="*/ 10 w 50"/>
                    <a:gd name="T49" fmla="*/ 4 h 27"/>
                    <a:gd name="T50" fmla="*/ 9 w 50"/>
                    <a:gd name="T51" fmla="*/ 4 h 27"/>
                    <a:gd name="T52" fmla="*/ 9 w 50"/>
                    <a:gd name="T53" fmla="*/ 4 h 27"/>
                    <a:gd name="T54" fmla="*/ 6 w 50"/>
                    <a:gd name="T55" fmla="*/ 4 h 27"/>
                    <a:gd name="T56" fmla="*/ 6 w 50"/>
                    <a:gd name="T57" fmla="*/ 4 h 27"/>
                    <a:gd name="T58" fmla="*/ 4 w 50"/>
                    <a:gd name="T59" fmla="*/ 4 h 27"/>
                    <a:gd name="T60" fmla="*/ 3 w 50"/>
                    <a:gd name="T61" fmla="*/ 5 h 27"/>
                    <a:gd name="T62" fmla="*/ 1 w 50"/>
                    <a:gd name="T63" fmla="*/ 5 h 27"/>
                    <a:gd name="T64" fmla="*/ 1 w 50"/>
                    <a:gd name="T65" fmla="*/ 7 h 27"/>
                    <a:gd name="T66" fmla="*/ 1 w 50"/>
                    <a:gd name="T67" fmla="*/ 8 h 27"/>
                    <a:gd name="T68" fmla="*/ 0 w 50"/>
                    <a:gd name="T69" fmla="*/ 7 h 27"/>
                    <a:gd name="T70" fmla="*/ 0 w 50"/>
                    <a:gd name="T71" fmla="*/ 7 h 27"/>
                    <a:gd name="T72" fmla="*/ 0 w 50"/>
                    <a:gd name="T73" fmla="*/ 7 h 27"/>
                    <a:gd name="T74" fmla="*/ 1 w 50"/>
                    <a:gd name="T75" fmla="*/ 8 h 27"/>
                    <a:gd name="T76" fmla="*/ 1 w 50"/>
                    <a:gd name="T77" fmla="*/ 8 h 27"/>
                    <a:gd name="T78" fmla="*/ 1 w 50"/>
                    <a:gd name="T79" fmla="*/ 8 h 27"/>
                    <a:gd name="T80" fmla="*/ 1 w 50"/>
                    <a:gd name="T81" fmla="*/ 8 h 27"/>
                    <a:gd name="T82" fmla="*/ 1 w 50"/>
                    <a:gd name="T83" fmla="*/ 8 h 27"/>
                    <a:gd name="T84" fmla="*/ 1 w 50"/>
                    <a:gd name="T85" fmla="*/ 7 h 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 h="27">
                      <a:moveTo>
                        <a:pt x="2" y="23"/>
                      </a:moveTo>
                      <a:lnTo>
                        <a:pt x="3" y="26"/>
                      </a:lnTo>
                      <a:lnTo>
                        <a:pt x="4" y="24"/>
                      </a:lnTo>
                      <a:lnTo>
                        <a:pt x="5" y="23"/>
                      </a:lnTo>
                      <a:lnTo>
                        <a:pt x="6" y="21"/>
                      </a:lnTo>
                      <a:lnTo>
                        <a:pt x="7" y="20"/>
                      </a:lnTo>
                      <a:lnTo>
                        <a:pt x="9" y="19"/>
                      </a:lnTo>
                      <a:lnTo>
                        <a:pt x="10" y="18"/>
                      </a:lnTo>
                      <a:lnTo>
                        <a:pt x="12" y="18"/>
                      </a:lnTo>
                      <a:lnTo>
                        <a:pt x="13" y="18"/>
                      </a:lnTo>
                      <a:lnTo>
                        <a:pt x="15" y="17"/>
                      </a:lnTo>
                      <a:lnTo>
                        <a:pt x="16" y="17"/>
                      </a:lnTo>
                      <a:lnTo>
                        <a:pt x="18" y="17"/>
                      </a:lnTo>
                      <a:lnTo>
                        <a:pt x="20" y="17"/>
                      </a:lnTo>
                      <a:lnTo>
                        <a:pt x="21" y="17"/>
                      </a:lnTo>
                      <a:lnTo>
                        <a:pt x="23" y="18"/>
                      </a:lnTo>
                      <a:lnTo>
                        <a:pt x="25" y="18"/>
                      </a:lnTo>
                      <a:lnTo>
                        <a:pt x="26" y="18"/>
                      </a:lnTo>
                      <a:lnTo>
                        <a:pt x="28" y="18"/>
                      </a:lnTo>
                      <a:lnTo>
                        <a:pt x="30" y="18"/>
                      </a:lnTo>
                      <a:lnTo>
                        <a:pt x="32" y="18"/>
                      </a:lnTo>
                      <a:lnTo>
                        <a:pt x="33" y="18"/>
                      </a:lnTo>
                      <a:lnTo>
                        <a:pt x="35" y="18"/>
                      </a:lnTo>
                      <a:lnTo>
                        <a:pt x="37" y="18"/>
                      </a:lnTo>
                      <a:lnTo>
                        <a:pt x="38" y="17"/>
                      </a:lnTo>
                      <a:lnTo>
                        <a:pt x="40" y="17"/>
                      </a:lnTo>
                      <a:lnTo>
                        <a:pt x="42" y="15"/>
                      </a:lnTo>
                      <a:lnTo>
                        <a:pt x="44" y="15"/>
                      </a:lnTo>
                      <a:lnTo>
                        <a:pt x="45" y="13"/>
                      </a:lnTo>
                      <a:lnTo>
                        <a:pt x="46" y="11"/>
                      </a:lnTo>
                      <a:lnTo>
                        <a:pt x="47" y="9"/>
                      </a:lnTo>
                      <a:lnTo>
                        <a:pt x="49" y="7"/>
                      </a:lnTo>
                      <a:lnTo>
                        <a:pt x="50" y="5"/>
                      </a:lnTo>
                      <a:lnTo>
                        <a:pt x="50" y="1"/>
                      </a:lnTo>
                      <a:lnTo>
                        <a:pt x="48" y="0"/>
                      </a:lnTo>
                      <a:lnTo>
                        <a:pt x="47" y="3"/>
                      </a:lnTo>
                      <a:lnTo>
                        <a:pt x="46" y="5"/>
                      </a:lnTo>
                      <a:lnTo>
                        <a:pt x="45" y="7"/>
                      </a:lnTo>
                      <a:lnTo>
                        <a:pt x="44" y="9"/>
                      </a:lnTo>
                      <a:lnTo>
                        <a:pt x="43" y="10"/>
                      </a:lnTo>
                      <a:lnTo>
                        <a:pt x="42" y="11"/>
                      </a:lnTo>
                      <a:lnTo>
                        <a:pt x="40" y="12"/>
                      </a:lnTo>
                      <a:lnTo>
                        <a:pt x="39" y="13"/>
                      </a:lnTo>
                      <a:lnTo>
                        <a:pt x="38" y="13"/>
                      </a:lnTo>
                      <a:lnTo>
                        <a:pt x="36" y="14"/>
                      </a:lnTo>
                      <a:lnTo>
                        <a:pt x="35" y="14"/>
                      </a:lnTo>
                      <a:lnTo>
                        <a:pt x="33" y="15"/>
                      </a:lnTo>
                      <a:lnTo>
                        <a:pt x="32" y="15"/>
                      </a:lnTo>
                      <a:lnTo>
                        <a:pt x="30" y="15"/>
                      </a:lnTo>
                      <a:lnTo>
                        <a:pt x="28" y="14"/>
                      </a:lnTo>
                      <a:lnTo>
                        <a:pt x="27" y="14"/>
                      </a:lnTo>
                      <a:lnTo>
                        <a:pt x="25" y="13"/>
                      </a:lnTo>
                      <a:lnTo>
                        <a:pt x="23" y="13"/>
                      </a:lnTo>
                      <a:lnTo>
                        <a:pt x="22" y="13"/>
                      </a:lnTo>
                      <a:lnTo>
                        <a:pt x="20" y="13"/>
                      </a:lnTo>
                      <a:lnTo>
                        <a:pt x="18" y="13"/>
                      </a:lnTo>
                      <a:lnTo>
                        <a:pt x="16" y="13"/>
                      </a:lnTo>
                      <a:lnTo>
                        <a:pt x="15" y="13"/>
                      </a:lnTo>
                      <a:lnTo>
                        <a:pt x="12" y="13"/>
                      </a:lnTo>
                      <a:lnTo>
                        <a:pt x="11" y="14"/>
                      </a:lnTo>
                      <a:lnTo>
                        <a:pt x="9" y="15"/>
                      </a:lnTo>
                      <a:lnTo>
                        <a:pt x="7" y="15"/>
                      </a:lnTo>
                      <a:lnTo>
                        <a:pt x="6" y="17"/>
                      </a:lnTo>
                      <a:lnTo>
                        <a:pt x="4" y="18"/>
                      </a:lnTo>
                      <a:lnTo>
                        <a:pt x="3" y="20"/>
                      </a:lnTo>
                      <a:lnTo>
                        <a:pt x="1" y="22"/>
                      </a:lnTo>
                      <a:lnTo>
                        <a:pt x="0" y="24"/>
                      </a:lnTo>
                      <a:lnTo>
                        <a:pt x="1" y="27"/>
                      </a:lnTo>
                      <a:lnTo>
                        <a:pt x="0" y="24"/>
                      </a:lnTo>
                      <a:lnTo>
                        <a:pt x="0" y="25"/>
                      </a:lnTo>
                      <a:lnTo>
                        <a:pt x="0" y="26"/>
                      </a:lnTo>
                      <a:lnTo>
                        <a:pt x="0" y="27"/>
                      </a:lnTo>
                      <a:lnTo>
                        <a:pt x="1" y="27"/>
                      </a:lnTo>
                      <a:lnTo>
                        <a:pt x="2" y="27"/>
                      </a:lnTo>
                      <a:lnTo>
                        <a:pt x="3" y="27"/>
                      </a:lnTo>
                      <a:lnTo>
                        <a:pt x="3" y="26"/>
                      </a:lnTo>
                      <a:lnTo>
                        <a:pt x="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8" name="Freeform 936"/>
                <p:cNvSpPr>
                  <a:spLocks/>
                </p:cNvSpPr>
                <p:nvPr/>
              </p:nvSpPr>
              <p:spPr bwMode="auto">
                <a:xfrm>
                  <a:off x="1121" y="1643"/>
                  <a:ext cx="15" cy="15"/>
                </a:xfrm>
                <a:custGeom>
                  <a:avLst/>
                  <a:gdLst>
                    <a:gd name="T0" fmla="*/ 7 w 22"/>
                    <a:gd name="T1" fmla="*/ 7 h 20"/>
                    <a:gd name="T2" fmla="*/ 7 w 22"/>
                    <a:gd name="T3" fmla="*/ 7 h 20"/>
                    <a:gd name="T4" fmla="*/ 1 w 22"/>
                    <a:gd name="T5" fmla="*/ 0 h 20"/>
                    <a:gd name="T6" fmla="*/ 0 w 22"/>
                    <a:gd name="T7" fmla="*/ 2 h 20"/>
                    <a:gd name="T8" fmla="*/ 7 w 22"/>
                    <a:gd name="T9" fmla="*/ 8 h 20"/>
                    <a:gd name="T10" fmla="*/ 7 w 22"/>
                    <a:gd name="T11" fmla="*/ 8 h 20"/>
                    <a:gd name="T12" fmla="*/ 7 w 22"/>
                    <a:gd name="T13" fmla="*/ 8 h 20"/>
                    <a:gd name="T14" fmla="*/ 7 w 22"/>
                    <a:gd name="T15" fmla="*/ 8 h 20"/>
                    <a:gd name="T16" fmla="*/ 7 w 22"/>
                    <a:gd name="T17" fmla="*/ 8 h 20"/>
                    <a:gd name="T18" fmla="*/ 7 w 22"/>
                    <a:gd name="T19" fmla="*/ 8 h 20"/>
                    <a:gd name="T20" fmla="*/ 7 w 22"/>
                    <a:gd name="T21" fmla="*/ 8 h 20"/>
                    <a:gd name="T22" fmla="*/ 7 w 22"/>
                    <a:gd name="T23" fmla="*/ 8 h 20"/>
                    <a:gd name="T24" fmla="*/ 7 w 22"/>
                    <a:gd name="T25" fmla="*/ 8 h 20"/>
                    <a:gd name="T26" fmla="*/ 7 w 22"/>
                    <a:gd name="T27" fmla="*/ 8 h 20"/>
                    <a:gd name="T28" fmla="*/ 7 w 22"/>
                    <a:gd name="T29" fmla="*/ 8 h 20"/>
                    <a:gd name="T30" fmla="*/ 7 w 22"/>
                    <a:gd name="T31" fmla="*/ 8 h 20"/>
                    <a:gd name="T32" fmla="*/ 7 w 22"/>
                    <a:gd name="T33" fmla="*/ 8 h 20"/>
                    <a:gd name="T34" fmla="*/ 7 w 22"/>
                    <a:gd name="T35" fmla="*/ 8 h 20"/>
                    <a:gd name="T36" fmla="*/ 7 w 22"/>
                    <a:gd name="T37" fmla="*/ 8 h 20"/>
                    <a:gd name="T38" fmla="*/ 7 w 22"/>
                    <a:gd name="T39" fmla="*/ 8 h 20"/>
                    <a:gd name="T40" fmla="*/ 7 w 22"/>
                    <a:gd name="T41" fmla="*/ 8 h 20"/>
                    <a:gd name="T42" fmla="*/ 7 w 22"/>
                    <a:gd name="T43" fmla="*/ 7 h 20"/>
                    <a:gd name="T44" fmla="*/ 7 w 22"/>
                    <a:gd name="T45" fmla="*/ 7 h 20"/>
                    <a:gd name="T46" fmla="*/ 7 w 22"/>
                    <a:gd name="T47" fmla="*/ 7 h 20"/>
                    <a:gd name="T48" fmla="*/ 7 w 22"/>
                    <a:gd name="T49" fmla="*/ 7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 h="20">
                      <a:moveTo>
                        <a:pt x="21" y="16"/>
                      </a:moveTo>
                      <a:lnTo>
                        <a:pt x="22" y="16"/>
                      </a:lnTo>
                      <a:lnTo>
                        <a:pt x="2" y="0"/>
                      </a:lnTo>
                      <a:lnTo>
                        <a:pt x="0" y="4"/>
                      </a:lnTo>
                      <a:lnTo>
                        <a:pt x="20" y="19"/>
                      </a:lnTo>
                      <a:lnTo>
                        <a:pt x="21" y="19"/>
                      </a:lnTo>
                      <a:lnTo>
                        <a:pt x="20" y="19"/>
                      </a:lnTo>
                      <a:lnTo>
                        <a:pt x="21" y="19"/>
                      </a:lnTo>
                      <a:lnTo>
                        <a:pt x="21" y="20"/>
                      </a:lnTo>
                      <a:lnTo>
                        <a:pt x="21" y="19"/>
                      </a:lnTo>
                      <a:lnTo>
                        <a:pt x="22" y="19"/>
                      </a:lnTo>
                      <a:lnTo>
                        <a:pt x="22" y="18"/>
                      </a:lnTo>
                      <a:lnTo>
                        <a:pt x="22" y="17"/>
                      </a:lnTo>
                      <a:lnTo>
                        <a:pt x="22" y="16"/>
                      </a:lnTo>
                      <a:lnTo>
                        <a:pt x="2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9" name="Freeform 937"/>
                <p:cNvSpPr>
                  <a:spLocks/>
                </p:cNvSpPr>
                <p:nvPr/>
              </p:nvSpPr>
              <p:spPr bwMode="auto">
                <a:xfrm>
                  <a:off x="1115" y="1655"/>
                  <a:ext cx="37" cy="26"/>
                </a:xfrm>
                <a:custGeom>
                  <a:avLst/>
                  <a:gdLst>
                    <a:gd name="T0" fmla="*/ 1 w 53"/>
                    <a:gd name="T1" fmla="*/ 14 h 36"/>
                    <a:gd name="T2" fmla="*/ 1 w 53"/>
                    <a:gd name="T3" fmla="*/ 14 h 36"/>
                    <a:gd name="T4" fmla="*/ 3 w 53"/>
                    <a:gd name="T5" fmla="*/ 14 h 36"/>
                    <a:gd name="T6" fmla="*/ 5 w 53"/>
                    <a:gd name="T7" fmla="*/ 13 h 36"/>
                    <a:gd name="T8" fmla="*/ 7 w 53"/>
                    <a:gd name="T9" fmla="*/ 13 h 36"/>
                    <a:gd name="T10" fmla="*/ 9 w 53"/>
                    <a:gd name="T11" fmla="*/ 13 h 36"/>
                    <a:gd name="T12" fmla="*/ 11 w 53"/>
                    <a:gd name="T13" fmla="*/ 12 h 36"/>
                    <a:gd name="T14" fmla="*/ 13 w 53"/>
                    <a:gd name="T15" fmla="*/ 12 h 36"/>
                    <a:gd name="T16" fmla="*/ 15 w 53"/>
                    <a:gd name="T17" fmla="*/ 11 h 36"/>
                    <a:gd name="T18" fmla="*/ 17 w 53"/>
                    <a:gd name="T19" fmla="*/ 10 h 36"/>
                    <a:gd name="T20" fmla="*/ 17 w 53"/>
                    <a:gd name="T21" fmla="*/ 9 h 36"/>
                    <a:gd name="T22" fmla="*/ 18 w 53"/>
                    <a:gd name="T23" fmla="*/ 7 h 36"/>
                    <a:gd name="T24" fmla="*/ 17 w 53"/>
                    <a:gd name="T25" fmla="*/ 6 h 36"/>
                    <a:gd name="T26" fmla="*/ 17 w 53"/>
                    <a:gd name="T27" fmla="*/ 4 h 36"/>
                    <a:gd name="T28" fmla="*/ 15 w 53"/>
                    <a:gd name="T29" fmla="*/ 3 h 36"/>
                    <a:gd name="T30" fmla="*/ 12 w 53"/>
                    <a:gd name="T31" fmla="*/ 1 h 36"/>
                    <a:gd name="T32" fmla="*/ 10 w 53"/>
                    <a:gd name="T33" fmla="*/ 1 h 36"/>
                    <a:gd name="T34" fmla="*/ 13 w 53"/>
                    <a:gd name="T35" fmla="*/ 3 h 36"/>
                    <a:gd name="T36" fmla="*/ 15 w 53"/>
                    <a:gd name="T37" fmla="*/ 5 h 36"/>
                    <a:gd name="T38" fmla="*/ 17 w 53"/>
                    <a:gd name="T39" fmla="*/ 7 h 36"/>
                    <a:gd name="T40" fmla="*/ 17 w 53"/>
                    <a:gd name="T41" fmla="*/ 7 h 36"/>
                    <a:gd name="T42" fmla="*/ 17 w 53"/>
                    <a:gd name="T43" fmla="*/ 7 h 36"/>
                    <a:gd name="T44" fmla="*/ 17 w 53"/>
                    <a:gd name="T45" fmla="*/ 9 h 36"/>
                    <a:gd name="T46" fmla="*/ 15 w 53"/>
                    <a:gd name="T47" fmla="*/ 9 h 36"/>
                    <a:gd name="T48" fmla="*/ 14 w 53"/>
                    <a:gd name="T49" fmla="*/ 10 h 36"/>
                    <a:gd name="T50" fmla="*/ 12 w 53"/>
                    <a:gd name="T51" fmla="*/ 10 h 36"/>
                    <a:gd name="T52" fmla="*/ 10 w 53"/>
                    <a:gd name="T53" fmla="*/ 11 h 36"/>
                    <a:gd name="T54" fmla="*/ 8 w 53"/>
                    <a:gd name="T55" fmla="*/ 12 h 36"/>
                    <a:gd name="T56" fmla="*/ 6 w 53"/>
                    <a:gd name="T57" fmla="*/ 12 h 36"/>
                    <a:gd name="T58" fmla="*/ 4 w 53"/>
                    <a:gd name="T59" fmla="*/ 12 h 36"/>
                    <a:gd name="T60" fmla="*/ 2 w 53"/>
                    <a:gd name="T61" fmla="*/ 12 h 36"/>
                    <a:gd name="T62" fmla="*/ 1 w 53"/>
                    <a:gd name="T63" fmla="*/ 12 h 36"/>
                    <a:gd name="T64" fmla="*/ 1 w 53"/>
                    <a:gd name="T65" fmla="*/ 12 h 36"/>
                    <a:gd name="T66" fmla="*/ 1 w 53"/>
                    <a:gd name="T67" fmla="*/ 12 h 36"/>
                    <a:gd name="T68" fmla="*/ 1 w 53"/>
                    <a:gd name="T69" fmla="*/ 12 h 36"/>
                    <a:gd name="T70" fmla="*/ 0 w 53"/>
                    <a:gd name="T71" fmla="*/ 13 h 36"/>
                    <a:gd name="T72" fmla="*/ 0 w 53"/>
                    <a:gd name="T73" fmla="*/ 13 h 36"/>
                    <a:gd name="T74" fmla="*/ 0 w 53"/>
                    <a:gd name="T75" fmla="*/ 13 h 36"/>
                    <a:gd name="T76" fmla="*/ 0 w 53"/>
                    <a:gd name="T77" fmla="*/ 14 h 36"/>
                    <a:gd name="T78" fmla="*/ 1 w 53"/>
                    <a:gd name="T79" fmla="*/ 14 h 36"/>
                    <a:gd name="T80" fmla="*/ 1 w 53"/>
                    <a:gd name="T81" fmla="*/ 14 h 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3" h="36">
                      <a:moveTo>
                        <a:pt x="1" y="36"/>
                      </a:moveTo>
                      <a:lnTo>
                        <a:pt x="2" y="36"/>
                      </a:lnTo>
                      <a:lnTo>
                        <a:pt x="4" y="36"/>
                      </a:lnTo>
                      <a:lnTo>
                        <a:pt x="5" y="36"/>
                      </a:lnTo>
                      <a:lnTo>
                        <a:pt x="7" y="36"/>
                      </a:lnTo>
                      <a:lnTo>
                        <a:pt x="10" y="36"/>
                      </a:lnTo>
                      <a:lnTo>
                        <a:pt x="12" y="35"/>
                      </a:lnTo>
                      <a:lnTo>
                        <a:pt x="15" y="35"/>
                      </a:lnTo>
                      <a:lnTo>
                        <a:pt x="17" y="35"/>
                      </a:lnTo>
                      <a:lnTo>
                        <a:pt x="20" y="35"/>
                      </a:lnTo>
                      <a:lnTo>
                        <a:pt x="23" y="34"/>
                      </a:lnTo>
                      <a:lnTo>
                        <a:pt x="26" y="34"/>
                      </a:lnTo>
                      <a:lnTo>
                        <a:pt x="30" y="33"/>
                      </a:lnTo>
                      <a:lnTo>
                        <a:pt x="33" y="32"/>
                      </a:lnTo>
                      <a:lnTo>
                        <a:pt x="36" y="31"/>
                      </a:lnTo>
                      <a:lnTo>
                        <a:pt x="38" y="30"/>
                      </a:lnTo>
                      <a:lnTo>
                        <a:pt x="41" y="30"/>
                      </a:lnTo>
                      <a:lnTo>
                        <a:pt x="43" y="29"/>
                      </a:lnTo>
                      <a:lnTo>
                        <a:pt x="46" y="27"/>
                      </a:lnTo>
                      <a:lnTo>
                        <a:pt x="48" y="27"/>
                      </a:lnTo>
                      <a:lnTo>
                        <a:pt x="50" y="25"/>
                      </a:lnTo>
                      <a:lnTo>
                        <a:pt x="51" y="23"/>
                      </a:lnTo>
                      <a:lnTo>
                        <a:pt x="52" y="22"/>
                      </a:lnTo>
                      <a:lnTo>
                        <a:pt x="53" y="20"/>
                      </a:lnTo>
                      <a:lnTo>
                        <a:pt x="53" y="17"/>
                      </a:lnTo>
                      <a:lnTo>
                        <a:pt x="52" y="15"/>
                      </a:lnTo>
                      <a:lnTo>
                        <a:pt x="51" y="13"/>
                      </a:lnTo>
                      <a:lnTo>
                        <a:pt x="49" y="11"/>
                      </a:lnTo>
                      <a:lnTo>
                        <a:pt x="47" y="9"/>
                      </a:lnTo>
                      <a:lnTo>
                        <a:pt x="44" y="7"/>
                      </a:lnTo>
                      <a:lnTo>
                        <a:pt x="40" y="5"/>
                      </a:lnTo>
                      <a:lnTo>
                        <a:pt x="36" y="2"/>
                      </a:lnTo>
                      <a:lnTo>
                        <a:pt x="30" y="0"/>
                      </a:lnTo>
                      <a:lnTo>
                        <a:pt x="30" y="3"/>
                      </a:lnTo>
                      <a:lnTo>
                        <a:pt x="35" y="6"/>
                      </a:lnTo>
                      <a:lnTo>
                        <a:pt x="39" y="8"/>
                      </a:lnTo>
                      <a:lnTo>
                        <a:pt x="43" y="11"/>
                      </a:lnTo>
                      <a:lnTo>
                        <a:pt x="45" y="13"/>
                      </a:lnTo>
                      <a:lnTo>
                        <a:pt x="47" y="14"/>
                      </a:lnTo>
                      <a:lnTo>
                        <a:pt x="49" y="16"/>
                      </a:lnTo>
                      <a:lnTo>
                        <a:pt x="49" y="17"/>
                      </a:lnTo>
                      <a:lnTo>
                        <a:pt x="50" y="18"/>
                      </a:lnTo>
                      <a:lnTo>
                        <a:pt x="50" y="19"/>
                      </a:lnTo>
                      <a:lnTo>
                        <a:pt x="49" y="20"/>
                      </a:lnTo>
                      <a:lnTo>
                        <a:pt x="49" y="21"/>
                      </a:lnTo>
                      <a:lnTo>
                        <a:pt x="48" y="22"/>
                      </a:lnTo>
                      <a:lnTo>
                        <a:pt x="47" y="23"/>
                      </a:lnTo>
                      <a:lnTo>
                        <a:pt x="45" y="24"/>
                      </a:lnTo>
                      <a:lnTo>
                        <a:pt x="43" y="25"/>
                      </a:lnTo>
                      <a:lnTo>
                        <a:pt x="40" y="26"/>
                      </a:lnTo>
                      <a:lnTo>
                        <a:pt x="38" y="27"/>
                      </a:lnTo>
                      <a:lnTo>
                        <a:pt x="35" y="27"/>
                      </a:lnTo>
                      <a:lnTo>
                        <a:pt x="32" y="28"/>
                      </a:lnTo>
                      <a:lnTo>
                        <a:pt x="29" y="29"/>
                      </a:lnTo>
                      <a:lnTo>
                        <a:pt x="26" y="29"/>
                      </a:lnTo>
                      <a:lnTo>
                        <a:pt x="23" y="30"/>
                      </a:lnTo>
                      <a:lnTo>
                        <a:pt x="20" y="30"/>
                      </a:lnTo>
                      <a:lnTo>
                        <a:pt x="17" y="31"/>
                      </a:lnTo>
                      <a:lnTo>
                        <a:pt x="14" y="31"/>
                      </a:lnTo>
                      <a:lnTo>
                        <a:pt x="11" y="31"/>
                      </a:lnTo>
                      <a:lnTo>
                        <a:pt x="9" y="32"/>
                      </a:lnTo>
                      <a:lnTo>
                        <a:pt x="7" y="32"/>
                      </a:lnTo>
                      <a:lnTo>
                        <a:pt x="5" y="32"/>
                      </a:lnTo>
                      <a:lnTo>
                        <a:pt x="4" y="32"/>
                      </a:lnTo>
                      <a:lnTo>
                        <a:pt x="2" y="32"/>
                      </a:lnTo>
                      <a:lnTo>
                        <a:pt x="1" y="32"/>
                      </a:lnTo>
                      <a:lnTo>
                        <a:pt x="1" y="33"/>
                      </a:lnTo>
                      <a:lnTo>
                        <a:pt x="0" y="33"/>
                      </a:lnTo>
                      <a:lnTo>
                        <a:pt x="0" y="34"/>
                      </a:lnTo>
                      <a:lnTo>
                        <a:pt x="0" y="35"/>
                      </a:lnTo>
                      <a:lnTo>
                        <a:pt x="0" y="36"/>
                      </a:lnTo>
                      <a:lnTo>
                        <a:pt x="1"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0" name="Freeform 938"/>
                <p:cNvSpPr>
                  <a:spLocks/>
                </p:cNvSpPr>
                <p:nvPr/>
              </p:nvSpPr>
              <p:spPr bwMode="auto">
                <a:xfrm>
                  <a:off x="1110" y="1678"/>
                  <a:ext cx="32" cy="29"/>
                </a:xfrm>
                <a:custGeom>
                  <a:avLst/>
                  <a:gdLst>
                    <a:gd name="T0" fmla="*/ 14 w 47"/>
                    <a:gd name="T1" fmla="*/ 15 h 40"/>
                    <a:gd name="T2" fmla="*/ 14 w 47"/>
                    <a:gd name="T3" fmla="*/ 12 h 40"/>
                    <a:gd name="T4" fmla="*/ 14 w 47"/>
                    <a:gd name="T5" fmla="*/ 11 h 40"/>
                    <a:gd name="T6" fmla="*/ 14 w 47"/>
                    <a:gd name="T7" fmla="*/ 9 h 40"/>
                    <a:gd name="T8" fmla="*/ 12 w 47"/>
                    <a:gd name="T9" fmla="*/ 7 h 40"/>
                    <a:gd name="T10" fmla="*/ 10 w 47"/>
                    <a:gd name="T11" fmla="*/ 7 h 40"/>
                    <a:gd name="T12" fmla="*/ 9 w 47"/>
                    <a:gd name="T13" fmla="*/ 5 h 40"/>
                    <a:gd name="T14" fmla="*/ 7 w 47"/>
                    <a:gd name="T15" fmla="*/ 4 h 40"/>
                    <a:gd name="T16" fmla="*/ 5 w 47"/>
                    <a:gd name="T17" fmla="*/ 3 h 40"/>
                    <a:gd name="T18" fmla="*/ 4 w 47"/>
                    <a:gd name="T19" fmla="*/ 2 h 40"/>
                    <a:gd name="T20" fmla="*/ 3 w 47"/>
                    <a:gd name="T21" fmla="*/ 1 h 40"/>
                    <a:gd name="T22" fmla="*/ 2 w 47"/>
                    <a:gd name="T23" fmla="*/ 1 h 40"/>
                    <a:gd name="T24" fmla="*/ 1 w 47"/>
                    <a:gd name="T25" fmla="*/ 1 h 40"/>
                    <a:gd name="T26" fmla="*/ 1 w 47"/>
                    <a:gd name="T27" fmla="*/ 1 h 40"/>
                    <a:gd name="T28" fmla="*/ 1 w 47"/>
                    <a:gd name="T29" fmla="*/ 1 h 40"/>
                    <a:gd name="T30" fmla="*/ 2 w 47"/>
                    <a:gd name="T31" fmla="*/ 1 h 40"/>
                    <a:gd name="T32" fmla="*/ 2 w 47"/>
                    <a:gd name="T33" fmla="*/ 0 h 40"/>
                    <a:gd name="T34" fmla="*/ 1 w 47"/>
                    <a:gd name="T35" fmla="*/ 0 h 40"/>
                    <a:gd name="T36" fmla="*/ 1 w 47"/>
                    <a:gd name="T37" fmla="*/ 1 h 40"/>
                    <a:gd name="T38" fmla="*/ 0 w 47"/>
                    <a:gd name="T39" fmla="*/ 1 h 40"/>
                    <a:gd name="T40" fmla="*/ 1 w 47"/>
                    <a:gd name="T41" fmla="*/ 2 h 40"/>
                    <a:gd name="T42" fmla="*/ 1 w 47"/>
                    <a:gd name="T43" fmla="*/ 3 h 40"/>
                    <a:gd name="T44" fmla="*/ 2 w 47"/>
                    <a:gd name="T45" fmla="*/ 4 h 40"/>
                    <a:gd name="T46" fmla="*/ 3 w 47"/>
                    <a:gd name="T47" fmla="*/ 4 h 40"/>
                    <a:gd name="T48" fmla="*/ 5 w 47"/>
                    <a:gd name="T49" fmla="*/ 5 h 40"/>
                    <a:gd name="T50" fmla="*/ 7 w 47"/>
                    <a:gd name="T51" fmla="*/ 5 h 40"/>
                    <a:gd name="T52" fmla="*/ 8 w 47"/>
                    <a:gd name="T53" fmla="*/ 7 h 40"/>
                    <a:gd name="T54" fmla="*/ 10 w 47"/>
                    <a:gd name="T55" fmla="*/ 8 h 40"/>
                    <a:gd name="T56" fmla="*/ 12 w 47"/>
                    <a:gd name="T57" fmla="*/ 9 h 40"/>
                    <a:gd name="T58" fmla="*/ 12 w 47"/>
                    <a:gd name="T59" fmla="*/ 10 h 40"/>
                    <a:gd name="T60" fmla="*/ 14 w 47"/>
                    <a:gd name="T61" fmla="*/ 12 h 40"/>
                    <a:gd name="T62" fmla="*/ 14 w 47"/>
                    <a:gd name="T63" fmla="*/ 12 h 40"/>
                    <a:gd name="T64" fmla="*/ 14 w 47"/>
                    <a:gd name="T65" fmla="*/ 15 h 40"/>
                    <a:gd name="T66" fmla="*/ 14 w 47"/>
                    <a:gd name="T67" fmla="*/ 15 h 40"/>
                    <a:gd name="T68" fmla="*/ 14 w 47"/>
                    <a:gd name="T69" fmla="*/ 15 h 40"/>
                    <a:gd name="T70" fmla="*/ 14 w 47"/>
                    <a:gd name="T71" fmla="*/ 15 h 40"/>
                    <a:gd name="T72" fmla="*/ 14 w 47"/>
                    <a:gd name="T73" fmla="*/ 15 h 40"/>
                    <a:gd name="T74" fmla="*/ 14 w 47"/>
                    <a:gd name="T75" fmla="*/ 15 h 40"/>
                    <a:gd name="T76" fmla="*/ 14 w 47"/>
                    <a:gd name="T77" fmla="*/ 15 h 40"/>
                    <a:gd name="T78" fmla="*/ 14 w 47"/>
                    <a:gd name="T79" fmla="*/ 15 h 40"/>
                    <a:gd name="T80" fmla="*/ 14 w 47"/>
                    <a:gd name="T81" fmla="*/ 15 h 40"/>
                    <a:gd name="T82" fmla="*/ 14 w 47"/>
                    <a:gd name="T83" fmla="*/ 15 h 40"/>
                    <a:gd name="T84" fmla="*/ 14 w 47"/>
                    <a:gd name="T85" fmla="*/ 15 h 40"/>
                    <a:gd name="T86" fmla="*/ 14 w 47"/>
                    <a:gd name="T87" fmla="*/ 15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 h="40">
                      <a:moveTo>
                        <a:pt x="46" y="38"/>
                      </a:moveTo>
                      <a:lnTo>
                        <a:pt x="46" y="38"/>
                      </a:lnTo>
                      <a:lnTo>
                        <a:pt x="47" y="35"/>
                      </a:lnTo>
                      <a:lnTo>
                        <a:pt x="46" y="33"/>
                      </a:lnTo>
                      <a:lnTo>
                        <a:pt x="45" y="30"/>
                      </a:lnTo>
                      <a:lnTo>
                        <a:pt x="44" y="27"/>
                      </a:lnTo>
                      <a:lnTo>
                        <a:pt x="43" y="25"/>
                      </a:lnTo>
                      <a:lnTo>
                        <a:pt x="42" y="23"/>
                      </a:lnTo>
                      <a:lnTo>
                        <a:pt x="40" y="21"/>
                      </a:lnTo>
                      <a:lnTo>
                        <a:pt x="38" y="19"/>
                      </a:lnTo>
                      <a:lnTo>
                        <a:pt x="35" y="18"/>
                      </a:lnTo>
                      <a:lnTo>
                        <a:pt x="33" y="16"/>
                      </a:lnTo>
                      <a:lnTo>
                        <a:pt x="31" y="15"/>
                      </a:lnTo>
                      <a:lnTo>
                        <a:pt x="28" y="13"/>
                      </a:lnTo>
                      <a:lnTo>
                        <a:pt x="26" y="12"/>
                      </a:lnTo>
                      <a:lnTo>
                        <a:pt x="23" y="11"/>
                      </a:lnTo>
                      <a:lnTo>
                        <a:pt x="20" y="9"/>
                      </a:lnTo>
                      <a:lnTo>
                        <a:pt x="18" y="8"/>
                      </a:lnTo>
                      <a:lnTo>
                        <a:pt x="15" y="7"/>
                      </a:lnTo>
                      <a:lnTo>
                        <a:pt x="13" y="6"/>
                      </a:lnTo>
                      <a:lnTo>
                        <a:pt x="11" y="5"/>
                      </a:lnTo>
                      <a:lnTo>
                        <a:pt x="9" y="4"/>
                      </a:lnTo>
                      <a:lnTo>
                        <a:pt x="7" y="4"/>
                      </a:lnTo>
                      <a:lnTo>
                        <a:pt x="6" y="3"/>
                      </a:lnTo>
                      <a:lnTo>
                        <a:pt x="4" y="3"/>
                      </a:lnTo>
                      <a:lnTo>
                        <a:pt x="3" y="2"/>
                      </a:lnTo>
                      <a:lnTo>
                        <a:pt x="3" y="4"/>
                      </a:lnTo>
                      <a:lnTo>
                        <a:pt x="2" y="4"/>
                      </a:lnTo>
                      <a:lnTo>
                        <a:pt x="3" y="4"/>
                      </a:lnTo>
                      <a:lnTo>
                        <a:pt x="4" y="4"/>
                      </a:lnTo>
                      <a:lnTo>
                        <a:pt x="6" y="4"/>
                      </a:lnTo>
                      <a:lnTo>
                        <a:pt x="8" y="4"/>
                      </a:lnTo>
                      <a:lnTo>
                        <a:pt x="8" y="0"/>
                      </a:lnTo>
                      <a:lnTo>
                        <a:pt x="6" y="0"/>
                      </a:lnTo>
                      <a:lnTo>
                        <a:pt x="4" y="0"/>
                      </a:lnTo>
                      <a:lnTo>
                        <a:pt x="3" y="0"/>
                      </a:lnTo>
                      <a:lnTo>
                        <a:pt x="1" y="1"/>
                      </a:lnTo>
                      <a:lnTo>
                        <a:pt x="0" y="1"/>
                      </a:lnTo>
                      <a:lnTo>
                        <a:pt x="0" y="4"/>
                      </a:lnTo>
                      <a:lnTo>
                        <a:pt x="1" y="5"/>
                      </a:lnTo>
                      <a:lnTo>
                        <a:pt x="2" y="6"/>
                      </a:lnTo>
                      <a:lnTo>
                        <a:pt x="3" y="6"/>
                      </a:lnTo>
                      <a:lnTo>
                        <a:pt x="5" y="7"/>
                      </a:lnTo>
                      <a:lnTo>
                        <a:pt x="6" y="7"/>
                      </a:lnTo>
                      <a:lnTo>
                        <a:pt x="8" y="9"/>
                      </a:lnTo>
                      <a:lnTo>
                        <a:pt x="10" y="9"/>
                      </a:lnTo>
                      <a:lnTo>
                        <a:pt x="12" y="10"/>
                      </a:lnTo>
                      <a:lnTo>
                        <a:pt x="14" y="11"/>
                      </a:lnTo>
                      <a:lnTo>
                        <a:pt x="17" y="12"/>
                      </a:lnTo>
                      <a:lnTo>
                        <a:pt x="19" y="13"/>
                      </a:lnTo>
                      <a:lnTo>
                        <a:pt x="22" y="14"/>
                      </a:lnTo>
                      <a:lnTo>
                        <a:pt x="24" y="15"/>
                      </a:lnTo>
                      <a:lnTo>
                        <a:pt x="27" y="17"/>
                      </a:lnTo>
                      <a:lnTo>
                        <a:pt x="30" y="18"/>
                      </a:lnTo>
                      <a:lnTo>
                        <a:pt x="32" y="20"/>
                      </a:lnTo>
                      <a:lnTo>
                        <a:pt x="34" y="21"/>
                      </a:lnTo>
                      <a:lnTo>
                        <a:pt x="36" y="22"/>
                      </a:lnTo>
                      <a:lnTo>
                        <a:pt x="38" y="25"/>
                      </a:lnTo>
                      <a:lnTo>
                        <a:pt x="39" y="26"/>
                      </a:lnTo>
                      <a:lnTo>
                        <a:pt x="41" y="28"/>
                      </a:lnTo>
                      <a:lnTo>
                        <a:pt x="42" y="30"/>
                      </a:lnTo>
                      <a:lnTo>
                        <a:pt x="43" y="32"/>
                      </a:lnTo>
                      <a:lnTo>
                        <a:pt x="43" y="33"/>
                      </a:lnTo>
                      <a:lnTo>
                        <a:pt x="43" y="36"/>
                      </a:lnTo>
                      <a:lnTo>
                        <a:pt x="43" y="38"/>
                      </a:lnTo>
                      <a:lnTo>
                        <a:pt x="43" y="37"/>
                      </a:lnTo>
                      <a:lnTo>
                        <a:pt x="43" y="38"/>
                      </a:lnTo>
                      <a:lnTo>
                        <a:pt x="43" y="39"/>
                      </a:lnTo>
                      <a:lnTo>
                        <a:pt x="44" y="39"/>
                      </a:lnTo>
                      <a:lnTo>
                        <a:pt x="44" y="40"/>
                      </a:lnTo>
                      <a:lnTo>
                        <a:pt x="45" y="39"/>
                      </a:lnTo>
                      <a:lnTo>
                        <a:pt x="46" y="39"/>
                      </a:lnTo>
                      <a:lnTo>
                        <a:pt x="46"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1" name="Freeform 939"/>
                <p:cNvSpPr>
                  <a:spLocks/>
                </p:cNvSpPr>
                <p:nvPr/>
              </p:nvSpPr>
              <p:spPr bwMode="auto">
                <a:xfrm>
                  <a:off x="1120" y="1705"/>
                  <a:ext cx="21" cy="86"/>
                </a:xfrm>
                <a:custGeom>
                  <a:avLst/>
                  <a:gdLst>
                    <a:gd name="T0" fmla="*/ 1 w 31"/>
                    <a:gd name="T1" fmla="*/ 43 h 121"/>
                    <a:gd name="T2" fmla="*/ 3 w 31"/>
                    <a:gd name="T3" fmla="*/ 43 h 121"/>
                    <a:gd name="T4" fmla="*/ 4 w 31"/>
                    <a:gd name="T5" fmla="*/ 41 h 121"/>
                    <a:gd name="T6" fmla="*/ 5 w 31"/>
                    <a:gd name="T7" fmla="*/ 39 h 121"/>
                    <a:gd name="T8" fmla="*/ 6 w 31"/>
                    <a:gd name="T9" fmla="*/ 38 h 121"/>
                    <a:gd name="T10" fmla="*/ 7 w 31"/>
                    <a:gd name="T11" fmla="*/ 35 h 121"/>
                    <a:gd name="T12" fmla="*/ 7 w 31"/>
                    <a:gd name="T13" fmla="*/ 32 h 121"/>
                    <a:gd name="T14" fmla="*/ 8 w 31"/>
                    <a:gd name="T15" fmla="*/ 29 h 121"/>
                    <a:gd name="T16" fmla="*/ 8 w 31"/>
                    <a:gd name="T17" fmla="*/ 26 h 121"/>
                    <a:gd name="T18" fmla="*/ 8 w 31"/>
                    <a:gd name="T19" fmla="*/ 22 h 121"/>
                    <a:gd name="T20" fmla="*/ 9 w 31"/>
                    <a:gd name="T21" fmla="*/ 18 h 121"/>
                    <a:gd name="T22" fmla="*/ 9 w 31"/>
                    <a:gd name="T23" fmla="*/ 15 h 121"/>
                    <a:gd name="T24" fmla="*/ 9 w 31"/>
                    <a:gd name="T25" fmla="*/ 11 h 121"/>
                    <a:gd name="T26" fmla="*/ 9 w 31"/>
                    <a:gd name="T27" fmla="*/ 8 h 121"/>
                    <a:gd name="T28" fmla="*/ 9 w 31"/>
                    <a:gd name="T29" fmla="*/ 4 h 121"/>
                    <a:gd name="T30" fmla="*/ 9 w 31"/>
                    <a:gd name="T31" fmla="*/ 1 h 121"/>
                    <a:gd name="T32" fmla="*/ 9 w 31"/>
                    <a:gd name="T33" fmla="*/ 0 h 121"/>
                    <a:gd name="T34" fmla="*/ 8 w 31"/>
                    <a:gd name="T35" fmla="*/ 3 h 121"/>
                    <a:gd name="T36" fmla="*/ 8 w 31"/>
                    <a:gd name="T37" fmla="*/ 6 h 121"/>
                    <a:gd name="T38" fmla="*/ 8 w 31"/>
                    <a:gd name="T39" fmla="*/ 9 h 121"/>
                    <a:gd name="T40" fmla="*/ 8 w 31"/>
                    <a:gd name="T41" fmla="*/ 13 h 121"/>
                    <a:gd name="T42" fmla="*/ 8 w 31"/>
                    <a:gd name="T43" fmla="*/ 16 h 121"/>
                    <a:gd name="T44" fmla="*/ 7 w 31"/>
                    <a:gd name="T45" fmla="*/ 20 h 121"/>
                    <a:gd name="T46" fmla="*/ 7 w 31"/>
                    <a:gd name="T47" fmla="*/ 23 h 121"/>
                    <a:gd name="T48" fmla="*/ 7 w 31"/>
                    <a:gd name="T49" fmla="*/ 27 h 121"/>
                    <a:gd name="T50" fmla="*/ 7 w 31"/>
                    <a:gd name="T51" fmla="*/ 30 h 121"/>
                    <a:gd name="T52" fmla="*/ 6 w 31"/>
                    <a:gd name="T53" fmla="*/ 33 h 121"/>
                    <a:gd name="T54" fmla="*/ 5 w 31"/>
                    <a:gd name="T55" fmla="*/ 36 h 121"/>
                    <a:gd name="T56" fmla="*/ 5 w 31"/>
                    <a:gd name="T57" fmla="*/ 38 h 121"/>
                    <a:gd name="T58" fmla="*/ 4 w 31"/>
                    <a:gd name="T59" fmla="*/ 39 h 121"/>
                    <a:gd name="T60" fmla="*/ 3 w 31"/>
                    <a:gd name="T61" fmla="*/ 41 h 121"/>
                    <a:gd name="T62" fmla="*/ 2 w 31"/>
                    <a:gd name="T63" fmla="*/ 41 h 121"/>
                    <a:gd name="T64" fmla="*/ 1 w 31"/>
                    <a:gd name="T65" fmla="*/ 42 h 121"/>
                    <a:gd name="T66" fmla="*/ 1 w 31"/>
                    <a:gd name="T67" fmla="*/ 42 h 121"/>
                    <a:gd name="T68" fmla="*/ 1 w 31"/>
                    <a:gd name="T69" fmla="*/ 42 h 121"/>
                    <a:gd name="T70" fmla="*/ 0 w 31"/>
                    <a:gd name="T71" fmla="*/ 42 h 121"/>
                    <a:gd name="T72" fmla="*/ 0 w 31"/>
                    <a:gd name="T73" fmla="*/ 43 h 121"/>
                    <a:gd name="T74" fmla="*/ 0 w 31"/>
                    <a:gd name="T75" fmla="*/ 43 h 121"/>
                    <a:gd name="T76" fmla="*/ 0 w 31"/>
                    <a:gd name="T77" fmla="*/ 43 h 121"/>
                    <a:gd name="T78" fmla="*/ 1 w 31"/>
                    <a:gd name="T79" fmla="*/ 43 h 121"/>
                    <a:gd name="T80" fmla="*/ 1 w 31"/>
                    <a:gd name="T81" fmla="*/ 43 h 121"/>
                    <a:gd name="T82" fmla="*/ 1 w 31"/>
                    <a:gd name="T83" fmla="*/ 43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1" h="121">
                      <a:moveTo>
                        <a:pt x="2" y="121"/>
                      </a:moveTo>
                      <a:lnTo>
                        <a:pt x="5" y="121"/>
                      </a:lnTo>
                      <a:lnTo>
                        <a:pt x="7" y="119"/>
                      </a:lnTo>
                      <a:lnTo>
                        <a:pt x="10" y="119"/>
                      </a:lnTo>
                      <a:lnTo>
                        <a:pt x="12" y="117"/>
                      </a:lnTo>
                      <a:lnTo>
                        <a:pt x="14" y="115"/>
                      </a:lnTo>
                      <a:lnTo>
                        <a:pt x="16" y="112"/>
                      </a:lnTo>
                      <a:lnTo>
                        <a:pt x="17" y="110"/>
                      </a:lnTo>
                      <a:lnTo>
                        <a:pt x="19" y="107"/>
                      </a:lnTo>
                      <a:lnTo>
                        <a:pt x="20" y="104"/>
                      </a:lnTo>
                      <a:lnTo>
                        <a:pt x="22" y="100"/>
                      </a:lnTo>
                      <a:lnTo>
                        <a:pt x="23" y="97"/>
                      </a:lnTo>
                      <a:lnTo>
                        <a:pt x="23" y="92"/>
                      </a:lnTo>
                      <a:lnTo>
                        <a:pt x="24" y="89"/>
                      </a:lnTo>
                      <a:lnTo>
                        <a:pt x="25" y="84"/>
                      </a:lnTo>
                      <a:lnTo>
                        <a:pt x="25" y="80"/>
                      </a:lnTo>
                      <a:lnTo>
                        <a:pt x="26" y="75"/>
                      </a:lnTo>
                      <a:lnTo>
                        <a:pt x="27" y="70"/>
                      </a:lnTo>
                      <a:lnTo>
                        <a:pt x="27" y="65"/>
                      </a:lnTo>
                      <a:lnTo>
                        <a:pt x="27" y="61"/>
                      </a:lnTo>
                      <a:lnTo>
                        <a:pt x="28" y="56"/>
                      </a:lnTo>
                      <a:lnTo>
                        <a:pt x="28" y="51"/>
                      </a:lnTo>
                      <a:lnTo>
                        <a:pt x="28" y="46"/>
                      </a:lnTo>
                      <a:lnTo>
                        <a:pt x="28" y="41"/>
                      </a:lnTo>
                      <a:lnTo>
                        <a:pt x="28" y="36"/>
                      </a:lnTo>
                      <a:lnTo>
                        <a:pt x="28" y="31"/>
                      </a:lnTo>
                      <a:lnTo>
                        <a:pt x="29" y="27"/>
                      </a:lnTo>
                      <a:lnTo>
                        <a:pt x="29" y="23"/>
                      </a:lnTo>
                      <a:lnTo>
                        <a:pt x="29" y="17"/>
                      </a:lnTo>
                      <a:lnTo>
                        <a:pt x="30" y="13"/>
                      </a:lnTo>
                      <a:lnTo>
                        <a:pt x="30" y="9"/>
                      </a:lnTo>
                      <a:lnTo>
                        <a:pt x="31" y="4"/>
                      </a:lnTo>
                      <a:lnTo>
                        <a:pt x="31" y="1"/>
                      </a:lnTo>
                      <a:lnTo>
                        <a:pt x="28" y="0"/>
                      </a:lnTo>
                      <a:lnTo>
                        <a:pt x="28" y="4"/>
                      </a:lnTo>
                      <a:lnTo>
                        <a:pt x="27" y="8"/>
                      </a:lnTo>
                      <a:lnTo>
                        <a:pt x="27" y="13"/>
                      </a:lnTo>
                      <a:lnTo>
                        <a:pt x="27" y="17"/>
                      </a:lnTo>
                      <a:lnTo>
                        <a:pt x="26" y="22"/>
                      </a:lnTo>
                      <a:lnTo>
                        <a:pt x="26" y="26"/>
                      </a:lnTo>
                      <a:lnTo>
                        <a:pt x="25" y="31"/>
                      </a:lnTo>
                      <a:lnTo>
                        <a:pt x="25" y="36"/>
                      </a:lnTo>
                      <a:lnTo>
                        <a:pt x="25" y="41"/>
                      </a:lnTo>
                      <a:lnTo>
                        <a:pt x="25" y="46"/>
                      </a:lnTo>
                      <a:lnTo>
                        <a:pt x="24" y="51"/>
                      </a:lnTo>
                      <a:lnTo>
                        <a:pt x="24" y="56"/>
                      </a:lnTo>
                      <a:lnTo>
                        <a:pt x="24" y="61"/>
                      </a:lnTo>
                      <a:lnTo>
                        <a:pt x="23" y="65"/>
                      </a:lnTo>
                      <a:lnTo>
                        <a:pt x="23" y="70"/>
                      </a:lnTo>
                      <a:lnTo>
                        <a:pt x="23" y="75"/>
                      </a:lnTo>
                      <a:lnTo>
                        <a:pt x="22" y="79"/>
                      </a:lnTo>
                      <a:lnTo>
                        <a:pt x="22" y="83"/>
                      </a:lnTo>
                      <a:lnTo>
                        <a:pt x="21" y="88"/>
                      </a:lnTo>
                      <a:lnTo>
                        <a:pt x="20" y="92"/>
                      </a:lnTo>
                      <a:lnTo>
                        <a:pt x="20" y="95"/>
                      </a:lnTo>
                      <a:lnTo>
                        <a:pt x="18" y="99"/>
                      </a:lnTo>
                      <a:lnTo>
                        <a:pt x="17" y="102"/>
                      </a:lnTo>
                      <a:lnTo>
                        <a:pt x="16" y="105"/>
                      </a:lnTo>
                      <a:lnTo>
                        <a:pt x="15" y="107"/>
                      </a:lnTo>
                      <a:lnTo>
                        <a:pt x="14" y="110"/>
                      </a:lnTo>
                      <a:lnTo>
                        <a:pt x="12" y="112"/>
                      </a:lnTo>
                      <a:lnTo>
                        <a:pt x="10" y="114"/>
                      </a:lnTo>
                      <a:lnTo>
                        <a:pt x="9" y="115"/>
                      </a:lnTo>
                      <a:lnTo>
                        <a:pt x="6" y="116"/>
                      </a:lnTo>
                      <a:lnTo>
                        <a:pt x="4" y="117"/>
                      </a:lnTo>
                      <a:lnTo>
                        <a:pt x="2" y="117"/>
                      </a:lnTo>
                      <a:lnTo>
                        <a:pt x="1" y="117"/>
                      </a:lnTo>
                      <a:lnTo>
                        <a:pt x="0" y="117"/>
                      </a:lnTo>
                      <a:lnTo>
                        <a:pt x="0" y="118"/>
                      </a:lnTo>
                      <a:lnTo>
                        <a:pt x="0" y="119"/>
                      </a:lnTo>
                      <a:lnTo>
                        <a:pt x="0" y="120"/>
                      </a:lnTo>
                      <a:lnTo>
                        <a:pt x="1" y="120"/>
                      </a:lnTo>
                      <a:lnTo>
                        <a:pt x="1" y="121"/>
                      </a:lnTo>
                      <a:lnTo>
                        <a:pt x="2"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2" name="Freeform 940"/>
                <p:cNvSpPr>
                  <a:spLocks/>
                </p:cNvSpPr>
                <p:nvPr/>
              </p:nvSpPr>
              <p:spPr bwMode="auto">
                <a:xfrm>
                  <a:off x="1089" y="1787"/>
                  <a:ext cx="33" cy="13"/>
                </a:xfrm>
                <a:custGeom>
                  <a:avLst/>
                  <a:gdLst>
                    <a:gd name="T0" fmla="*/ 13 w 47"/>
                    <a:gd name="T1" fmla="*/ 5 h 18"/>
                    <a:gd name="T2" fmla="*/ 9 w 47"/>
                    <a:gd name="T3" fmla="*/ 4 h 18"/>
                    <a:gd name="T4" fmla="*/ 6 w 47"/>
                    <a:gd name="T5" fmla="*/ 3 h 18"/>
                    <a:gd name="T6" fmla="*/ 4 w 47"/>
                    <a:gd name="T7" fmla="*/ 2 h 18"/>
                    <a:gd name="T8" fmla="*/ 2 w 47"/>
                    <a:gd name="T9" fmla="*/ 1 h 18"/>
                    <a:gd name="T10" fmla="*/ 1 w 47"/>
                    <a:gd name="T11" fmla="*/ 1 h 18"/>
                    <a:gd name="T12" fmla="*/ 1 w 47"/>
                    <a:gd name="T13" fmla="*/ 1 h 18"/>
                    <a:gd name="T14" fmla="*/ 1 w 47"/>
                    <a:gd name="T15" fmla="*/ 1 h 18"/>
                    <a:gd name="T16" fmla="*/ 2 w 47"/>
                    <a:gd name="T17" fmla="*/ 1 h 18"/>
                    <a:gd name="T18" fmla="*/ 3 w 47"/>
                    <a:gd name="T19" fmla="*/ 1 h 18"/>
                    <a:gd name="T20" fmla="*/ 4 w 47"/>
                    <a:gd name="T21" fmla="*/ 1 h 18"/>
                    <a:gd name="T22" fmla="*/ 6 w 47"/>
                    <a:gd name="T23" fmla="*/ 1 h 18"/>
                    <a:gd name="T24" fmla="*/ 8 w 47"/>
                    <a:gd name="T25" fmla="*/ 2 h 18"/>
                    <a:gd name="T26" fmla="*/ 10 w 47"/>
                    <a:gd name="T27" fmla="*/ 2 h 18"/>
                    <a:gd name="T28" fmla="*/ 13 w 47"/>
                    <a:gd name="T29" fmla="*/ 2 h 18"/>
                    <a:gd name="T30" fmla="*/ 14 w 47"/>
                    <a:gd name="T31" fmla="*/ 2 h 18"/>
                    <a:gd name="T32" fmla="*/ 16 w 47"/>
                    <a:gd name="T33" fmla="*/ 2 h 18"/>
                    <a:gd name="T34" fmla="*/ 15 w 47"/>
                    <a:gd name="T35" fmla="*/ 1 h 18"/>
                    <a:gd name="T36" fmla="*/ 13 w 47"/>
                    <a:gd name="T37" fmla="*/ 1 h 18"/>
                    <a:gd name="T38" fmla="*/ 11 w 47"/>
                    <a:gd name="T39" fmla="*/ 1 h 18"/>
                    <a:gd name="T40" fmla="*/ 9 w 47"/>
                    <a:gd name="T41" fmla="*/ 1 h 18"/>
                    <a:gd name="T42" fmla="*/ 8 w 47"/>
                    <a:gd name="T43" fmla="*/ 0 h 18"/>
                    <a:gd name="T44" fmla="*/ 6 w 47"/>
                    <a:gd name="T45" fmla="*/ 0 h 18"/>
                    <a:gd name="T46" fmla="*/ 4 w 47"/>
                    <a:gd name="T47" fmla="*/ 0 h 18"/>
                    <a:gd name="T48" fmla="*/ 2 w 47"/>
                    <a:gd name="T49" fmla="*/ 0 h 18"/>
                    <a:gd name="T50" fmla="*/ 1 w 47"/>
                    <a:gd name="T51" fmla="*/ 0 h 18"/>
                    <a:gd name="T52" fmla="*/ 1 w 47"/>
                    <a:gd name="T53" fmla="*/ 0 h 18"/>
                    <a:gd name="T54" fmla="*/ 1 w 47"/>
                    <a:gd name="T55" fmla="*/ 1 h 18"/>
                    <a:gd name="T56" fmla="*/ 1 w 47"/>
                    <a:gd name="T57" fmla="*/ 2 h 18"/>
                    <a:gd name="T58" fmla="*/ 2 w 47"/>
                    <a:gd name="T59" fmla="*/ 3 h 18"/>
                    <a:gd name="T60" fmla="*/ 4 w 47"/>
                    <a:gd name="T61" fmla="*/ 4 h 18"/>
                    <a:gd name="T62" fmla="*/ 8 w 47"/>
                    <a:gd name="T63" fmla="*/ 5 h 18"/>
                    <a:gd name="T64" fmla="*/ 11 w 47"/>
                    <a:gd name="T65" fmla="*/ 7 h 18"/>
                    <a:gd name="T66" fmla="*/ 13 w 47"/>
                    <a:gd name="T67" fmla="*/ 5 h 18"/>
                    <a:gd name="T68" fmla="*/ 13 w 47"/>
                    <a:gd name="T69" fmla="*/ 7 h 18"/>
                    <a:gd name="T70" fmla="*/ 13 w 47"/>
                    <a:gd name="T71" fmla="*/ 7 h 18"/>
                    <a:gd name="T72" fmla="*/ 13 w 47"/>
                    <a:gd name="T73" fmla="*/ 7 h 18"/>
                    <a:gd name="T74" fmla="*/ 14 w 47"/>
                    <a:gd name="T75" fmla="*/ 7 h 18"/>
                    <a:gd name="T76" fmla="*/ 14 w 47"/>
                    <a:gd name="T77" fmla="*/ 7 h 18"/>
                    <a:gd name="T78" fmla="*/ 14 w 47"/>
                    <a:gd name="T79" fmla="*/ 7 h 18"/>
                    <a:gd name="T80" fmla="*/ 13 w 47"/>
                    <a:gd name="T81" fmla="*/ 5 h 18"/>
                    <a:gd name="T82" fmla="*/ 13 w 47"/>
                    <a:gd name="T83" fmla="*/ 5 h 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7" h="18">
                      <a:moveTo>
                        <a:pt x="38" y="18"/>
                      </a:moveTo>
                      <a:lnTo>
                        <a:pt x="39" y="14"/>
                      </a:lnTo>
                      <a:lnTo>
                        <a:pt x="32" y="12"/>
                      </a:lnTo>
                      <a:lnTo>
                        <a:pt x="27" y="11"/>
                      </a:lnTo>
                      <a:lnTo>
                        <a:pt x="22" y="9"/>
                      </a:lnTo>
                      <a:lnTo>
                        <a:pt x="17" y="7"/>
                      </a:lnTo>
                      <a:lnTo>
                        <a:pt x="13" y="6"/>
                      </a:lnTo>
                      <a:lnTo>
                        <a:pt x="10" y="5"/>
                      </a:lnTo>
                      <a:lnTo>
                        <a:pt x="8" y="4"/>
                      </a:lnTo>
                      <a:lnTo>
                        <a:pt x="6" y="3"/>
                      </a:lnTo>
                      <a:lnTo>
                        <a:pt x="4" y="2"/>
                      </a:lnTo>
                      <a:lnTo>
                        <a:pt x="3" y="2"/>
                      </a:lnTo>
                      <a:lnTo>
                        <a:pt x="4" y="3"/>
                      </a:lnTo>
                      <a:lnTo>
                        <a:pt x="3" y="4"/>
                      </a:lnTo>
                      <a:lnTo>
                        <a:pt x="4" y="4"/>
                      </a:lnTo>
                      <a:lnTo>
                        <a:pt x="5" y="4"/>
                      </a:lnTo>
                      <a:lnTo>
                        <a:pt x="6" y="4"/>
                      </a:lnTo>
                      <a:lnTo>
                        <a:pt x="9" y="4"/>
                      </a:lnTo>
                      <a:lnTo>
                        <a:pt x="11" y="4"/>
                      </a:lnTo>
                      <a:lnTo>
                        <a:pt x="13" y="4"/>
                      </a:lnTo>
                      <a:lnTo>
                        <a:pt x="15" y="4"/>
                      </a:lnTo>
                      <a:lnTo>
                        <a:pt x="18" y="4"/>
                      </a:lnTo>
                      <a:lnTo>
                        <a:pt x="21" y="4"/>
                      </a:lnTo>
                      <a:lnTo>
                        <a:pt x="24" y="5"/>
                      </a:lnTo>
                      <a:lnTo>
                        <a:pt x="27" y="5"/>
                      </a:lnTo>
                      <a:lnTo>
                        <a:pt x="29" y="5"/>
                      </a:lnTo>
                      <a:lnTo>
                        <a:pt x="33" y="5"/>
                      </a:lnTo>
                      <a:lnTo>
                        <a:pt x="36" y="6"/>
                      </a:lnTo>
                      <a:lnTo>
                        <a:pt x="38" y="6"/>
                      </a:lnTo>
                      <a:lnTo>
                        <a:pt x="41" y="6"/>
                      </a:lnTo>
                      <a:lnTo>
                        <a:pt x="44" y="6"/>
                      </a:lnTo>
                      <a:lnTo>
                        <a:pt x="47" y="6"/>
                      </a:lnTo>
                      <a:lnTo>
                        <a:pt x="47" y="2"/>
                      </a:lnTo>
                      <a:lnTo>
                        <a:pt x="44" y="2"/>
                      </a:lnTo>
                      <a:lnTo>
                        <a:pt x="41" y="2"/>
                      </a:lnTo>
                      <a:lnTo>
                        <a:pt x="38" y="2"/>
                      </a:lnTo>
                      <a:lnTo>
                        <a:pt x="36" y="2"/>
                      </a:lnTo>
                      <a:lnTo>
                        <a:pt x="33" y="1"/>
                      </a:lnTo>
                      <a:lnTo>
                        <a:pt x="30" y="1"/>
                      </a:lnTo>
                      <a:lnTo>
                        <a:pt x="27" y="1"/>
                      </a:lnTo>
                      <a:lnTo>
                        <a:pt x="24" y="1"/>
                      </a:lnTo>
                      <a:lnTo>
                        <a:pt x="21" y="0"/>
                      </a:lnTo>
                      <a:lnTo>
                        <a:pt x="18" y="0"/>
                      </a:lnTo>
                      <a:lnTo>
                        <a:pt x="16" y="0"/>
                      </a:lnTo>
                      <a:lnTo>
                        <a:pt x="13" y="0"/>
                      </a:lnTo>
                      <a:lnTo>
                        <a:pt x="11" y="0"/>
                      </a:lnTo>
                      <a:lnTo>
                        <a:pt x="9" y="0"/>
                      </a:lnTo>
                      <a:lnTo>
                        <a:pt x="6" y="0"/>
                      </a:lnTo>
                      <a:lnTo>
                        <a:pt x="5" y="0"/>
                      </a:lnTo>
                      <a:lnTo>
                        <a:pt x="4" y="0"/>
                      </a:lnTo>
                      <a:lnTo>
                        <a:pt x="3" y="0"/>
                      </a:lnTo>
                      <a:lnTo>
                        <a:pt x="1" y="0"/>
                      </a:lnTo>
                      <a:lnTo>
                        <a:pt x="0" y="2"/>
                      </a:lnTo>
                      <a:lnTo>
                        <a:pt x="1" y="4"/>
                      </a:lnTo>
                      <a:lnTo>
                        <a:pt x="2" y="5"/>
                      </a:lnTo>
                      <a:lnTo>
                        <a:pt x="3" y="6"/>
                      </a:lnTo>
                      <a:lnTo>
                        <a:pt x="5" y="7"/>
                      </a:lnTo>
                      <a:lnTo>
                        <a:pt x="6" y="8"/>
                      </a:lnTo>
                      <a:lnTo>
                        <a:pt x="9" y="9"/>
                      </a:lnTo>
                      <a:lnTo>
                        <a:pt x="12" y="10"/>
                      </a:lnTo>
                      <a:lnTo>
                        <a:pt x="16" y="11"/>
                      </a:lnTo>
                      <a:lnTo>
                        <a:pt x="21" y="12"/>
                      </a:lnTo>
                      <a:lnTo>
                        <a:pt x="25" y="14"/>
                      </a:lnTo>
                      <a:lnTo>
                        <a:pt x="31" y="16"/>
                      </a:lnTo>
                      <a:lnTo>
                        <a:pt x="38" y="18"/>
                      </a:lnTo>
                      <a:lnTo>
                        <a:pt x="38" y="14"/>
                      </a:lnTo>
                      <a:lnTo>
                        <a:pt x="38" y="18"/>
                      </a:lnTo>
                      <a:lnTo>
                        <a:pt x="39" y="18"/>
                      </a:lnTo>
                      <a:lnTo>
                        <a:pt x="39" y="17"/>
                      </a:lnTo>
                      <a:lnTo>
                        <a:pt x="40" y="17"/>
                      </a:lnTo>
                      <a:lnTo>
                        <a:pt x="40" y="16"/>
                      </a:lnTo>
                      <a:lnTo>
                        <a:pt x="40" y="15"/>
                      </a:lnTo>
                      <a:lnTo>
                        <a:pt x="39" y="14"/>
                      </a:lnTo>
                      <a:lnTo>
                        <a:pt x="3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3" name="Freeform 941"/>
                <p:cNvSpPr>
                  <a:spLocks/>
                </p:cNvSpPr>
                <p:nvPr/>
              </p:nvSpPr>
              <p:spPr bwMode="auto">
                <a:xfrm>
                  <a:off x="1069" y="1797"/>
                  <a:ext cx="46" cy="29"/>
                </a:xfrm>
                <a:custGeom>
                  <a:avLst/>
                  <a:gdLst>
                    <a:gd name="T0" fmla="*/ 1 w 66"/>
                    <a:gd name="T1" fmla="*/ 15 h 40"/>
                    <a:gd name="T2" fmla="*/ 1 w 66"/>
                    <a:gd name="T3" fmla="*/ 15 h 40"/>
                    <a:gd name="T4" fmla="*/ 3 w 66"/>
                    <a:gd name="T5" fmla="*/ 13 h 40"/>
                    <a:gd name="T6" fmla="*/ 4 w 66"/>
                    <a:gd name="T7" fmla="*/ 12 h 40"/>
                    <a:gd name="T8" fmla="*/ 5 w 66"/>
                    <a:gd name="T9" fmla="*/ 12 h 40"/>
                    <a:gd name="T10" fmla="*/ 6 w 66"/>
                    <a:gd name="T11" fmla="*/ 10 h 40"/>
                    <a:gd name="T12" fmla="*/ 8 w 66"/>
                    <a:gd name="T13" fmla="*/ 9 h 40"/>
                    <a:gd name="T14" fmla="*/ 10 w 66"/>
                    <a:gd name="T15" fmla="*/ 8 h 40"/>
                    <a:gd name="T16" fmla="*/ 11 w 66"/>
                    <a:gd name="T17" fmla="*/ 7 h 40"/>
                    <a:gd name="T18" fmla="*/ 13 w 66"/>
                    <a:gd name="T19" fmla="*/ 6 h 40"/>
                    <a:gd name="T20" fmla="*/ 14 w 66"/>
                    <a:gd name="T21" fmla="*/ 5 h 40"/>
                    <a:gd name="T22" fmla="*/ 16 w 66"/>
                    <a:gd name="T23" fmla="*/ 4 h 40"/>
                    <a:gd name="T24" fmla="*/ 17 w 66"/>
                    <a:gd name="T25" fmla="*/ 3 h 40"/>
                    <a:gd name="T26" fmla="*/ 19 w 66"/>
                    <a:gd name="T27" fmla="*/ 2 h 40"/>
                    <a:gd name="T28" fmla="*/ 20 w 66"/>
                    <a:gd name="T29" fmla="*/ 2 h 40"/>
                    <a:gd name="T30" fmla="*/ 22 w 66"/>
                    <a:gd name="T31" fmla="*/ 1 h 40"/>
                    <a:gd name="T32" fmla="*/ 22 w 66"/>
                    <a:gd name="T33" fmla="*/ 1 h 40"/>
                    <a:gd name="T34" fmla="*/ 22 w 66"/>
                    <a:gd name="T35" fmla="*/ 0 h 40"/>
                    <a:gd name="T36" fmla="*/ 21 w 66"/>
                    <a:gd name="T37" fmla="*/ 0 h 40"/>
                    <a:gd name="T38" fmla="*/ 20 w 66"/>
                    <a:gd name="T39" fmla="*/ 1 h 40"/>
                    <a:gd name="T40" fmla="*/ 18 w 66"/>
                    <a:gd name="T41" fmla="*/ 1 h 40"/>
                    <a:gd name="T42" fmla="*/ 16 w 66"/>
                    <a:gd name="T43" fmla="*/ 2 h 40"/>
                    <a:gd name="T44" fmla="*/ 15 w 66"/>
                    <a:gd name="T45" fmla="*/ 3 h 40"/>
                    <a:gd name="T46" fmla="*/ 13 w 66"/>
                    <a:gd name="T47" fmla="*/ 4 h 40"/>
                    <a:gd name="T48" fmla="*/ 12 w 66"/>
                    <a:gd name="T49" fmla="*/ 5 h 40"/>
                    <a:gd name="T50" fmla="*/ 10 w 66"/>
                    <a:gd name="T51" fmla="*/ 7 h 40"/>
                    <a:gd name="T52" fmla="*/ 8 w 66"/>
                    <a:gd name="T53" fmla="*/ 7 h 40"/>
                    <a:gd name="T54" fmla="*/ 6 w 66"/>
                    <a:gd name="T55" fmla="*/ 8 h 40"/>
                    <a:gd name="T56" fmla="*/ 6 w 66"/>
                    <a:gd name="T57" fmla="*/ 9 h 40"/>
                    <a:gd name="T58" fmla="*/ 4 w 66"/>
                    <a:gd name="T59" fmla="*/ 11 h 40"/>
                    <a:gd name="T60" fmla="*/ 3 w 66"/>
                    <a:gd name="T61" fmla="*/ 12 h 40"/>
                    <a:gd name="T62" fmla="*/ 1 w 66"/>
                    <a:gd name="T63" fmla="*/ 12 h 40"/>
                    <a:gd name="T64" fmla="*/ 1 w 66"/>
                    <a:gd name="T65" fmla="*/ 13 h 40"/>
                    <a:gd name="T66" fmla="*/ 1 w 66"/>
                    <a:gd name="T67" fmla="*/ 15 h 40"/>
                    <a:gd name="T68" fmla="*/ 1 w 66"/>
                    <a:gd name="T69" fmla="*/ 14 h 40"/>
                    <a:gd name="T70" fmla="*/ 1 w 66"/>
                    <a:gd name="T71" fmla="*/ 15 h 40"/>
                    <a:gd name="T72" fmla="*/ 0 w 66"/>
                    <a:gd name="T73" fmla="*/ 15 h 40"/>
                    <a:gd name="T74" fmla="*/ 1 w 66"/>
                    <a:gd name="T75" fmla="*/ 15 h 40"/>
                    <a:gd name="T76" fmla="*/ 1 w 66"/>
                    <a:gd name="T77" fmla="*/ 15 h 40"/>
                    <a:gd name="T78" fmla="*/ 1 w 66"/>
                    <a:gd name="T79" fmla="*/ 15 h 40"/>
                    <a:gd name="T80" fmla="*/ 1 w 66"/>
                    <a:gd name="T81" fmla="*/ 15 h 40"/>
                    <a:gd name="T82" fmla="*/ 1 w 66"/>
                    <a:gd name="T83" fmla="*/ 15 h 40"/>
                    <a:gd name="T84" fmla="*/ 1 w 66"/>
                    <a:gd name="T85" fmla="*/ 15 h 40"/>
                    <a:gd name="T86" fmla="*/ 1 w 66"/>
                    <a:gd name="T87" fmla="*/ 15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6" h="40">
                      <a:moveTo>
                        <a:pt x="3" y="37"/>
                      </a:moveTo>
                      <a:lnTo>
                        <a:pt x="3" y="39"/>
                      </a:lnTo>
                      <a:lnTo>
                        <a:pt x="4" y="38"/>
                      </a:lnTo>
                      <a:lnTo>
                        <a:pt x="5" y="37"/>
                      </a:lnTo>
                      <a:lnTo>
                        <a:pt x="7" y="36"/>
                      </a:lnTo>
                      <a:lnTo>
                        <a:pt x="8" y="35"/>
                      </a:lnTo>
                      <a:lnTo>
                        <a:pt x="9" y="34"/>
                      </a:lnTo>
                      <a:lnTo>
                        <a:pt x="11" y="32"/>
                      </a:lnTo>
                      <a:lnTo>
                        <a:pt x="13" y="31"/>
                      </a:lnTo>
                      <a:lnTo>
                        <a:pt x="15" y="30"/>
                      </a:lnTo>
                      <a:lnTo>
                        <a:pt x="17" y="28"/>
                      </a:lnTo>
                      <a:lnTo>
                        <a:pt x="19" y="26"/>
                      </a:lnTo>
                      <a:lnTo>
                        <a:pt x="21" y="25"/>
                      </a:lnTo>
                      <a:lnTo>
                        <a:pt x="24" y="24"/>
                      </a:lnTo>
                      <a:lnTo>
                        <a:pt x="26" y="22"/>
                      </a:lnTo>
                      <a:lnTo>
                        <a:pt x="28" y="21"/>
                      </a:lnTo>
                      <a:lnTo>
                        <a:pt x="30" y="19"/>
                      </a:lnTo>
                      <a:lnTo>
                        <a:pt x="33" y="18"/>
                      </a:lnTo>
                      <a:lnTo>
                        <a:pt x="35" y="16"/>
                      </a:lnTo>
                      <a:lnTo>
                        <a:pt x="37" y="15"/>
                      </a:lnTo>
                      <a:lnTo>
                        <a:pt x="40" y="14"/>
                      </a:lnTo>
                      <a:lnTo>
                        <a:pt x="42" y="13"/>
                      </a:lnTo>
                      <a:lnTo>
                        <a:pt x="45" y="11"/>
                      </a:lnTo>
                      <a:lnTo>
                        <a:pt x="47" y="10"/>
                      </a:lnTo>
                      <a:lnTo>
                        <a:pt x="49" y="9"/>
                      </a:lnTo>
                      <a:lnTo>
                        <a:pt x="51" y="8"/>
                      </a:lnTo>
                      <a:lnTo>
                        <a:pt x="54" y="7"/>
                      </a:lnTo>
                      <a:lnTo>
                        <a:pt x="56" y="6"/>
                      </a:lnTo>
                      <a:lnTo>
                        <a:pt x="58" y="6"/>
                      </a:lnTo>
                      <a:lnTo>
                        <a:pt x="59" y="5"/>
                      </a:lnTo>
                      <a:lnTo>
                        <a:pt x="61" y="4"/>
                      </a:lnTo>
                      <a:lnTo>
                        <a:pt x="63" y="4"/>
                      </a:lnTo>
                      <a:lnTo>
                        <a:pt x="65" y="4"/>
                      </a:lnTo>
                      <a:lnTo>
                        <a:pt x="66" y="4"/>
                      </a:lnTo>
                      <a:lnTo>
                        <a:pt x="66" y="0"/>
                      </a:lnTo>
                      <a:lnTo>
                        <a:pt x="64" y="0"/>
                      </a:lnTo>
                      <a:lnTo>
                        <a:pt x="63" y="0"/>
                      </a:lnTo>
                      <a:lnTo>
                        <a:pt x="61" y="0"/>
                      </a:lnTo>
                      <a:lnTo>
                        <a:pt x="59" y="1"/>
                      </a:lnTo>
                      <a:lnTo>
                        <a:pt x="57" y="2"/>
                      </a:lnTo>
                      <a:lnTo>
                        <a:pt x="55" y="2"/>
                      </a:lnTo>
                      <a:lnTo>
                        <a:pt x="53" y="3"/>
                      </a:lnTo>
                      <a:lnTo>
                        <a:pt x="51" y="4"/>
                      </a:lnTo>
                      <a:lnTo>
                        <a:pt x="48" y="6"/>
                      </a:lnTo>
                      <a:lnTo>
                        <a:pt x="46" y="6"/>
                      </a:lnTo>
                      <a:lnTo>
                        <a:pt x="43" y="8"/>
                      </a:lnTo>
                      <a:lnTo>
                        <a:pt x="41" y="9"/>
                      </a:lnTo>
                      <a:lnTo>
                        <a:pt x="39" y="10"/>
                      </a:lnTo>
                      <a:lnTo>
                        <a:pt x="36" y="12"/>
                      </a:lnTo>
                      <a:lnTo>
                        <a:pt x="34" y="13"/>
                      </a:lnTo>
                      <a:lnTo>
                        <a:pt x="31" y="14"/>
                      </a:lnTo>
                      <a:lnTo>
                        <a:pt x="29" y="16"/>
                      </a:lnTo>
                      <a:lnTo>
                        <a:pt x="27" y="17"/>
                      </a:lnTo>
                      <a:lnTo>
                        <a:pt x="24" y="19"/>
                      </a:lnTo>
                      <a:lnTo>
                        <a:pt x="22" y="20"/>
                      </a:lnTo>
                      <a:lnTo>
                        <a:pt x="19" y="21"/>
                      </a:lnTo>
                      <a:lnTo>
                        <a:pt x="18" y="23"/>
                      </a:lnTo>
                      <a:lnTo>
                        <a:pt x="16" y="24"/>
                      </a:lnTo>
                      <a:lnTo>
                        <a:pt x="13" y="26"/>
                      </a:lnTo>
                      <a:lnTo>
                        <a:pt x="11" y="27"/>
                      </a:lnTo>
                      <a:lnTo>
                        <a:pt x="9" y="29"/>
                      </a:lnTo>
                      <a:lnTo>
                        <a:pt x="8" y="30"/>
                      </a:lnTo>
                      <a:lnTo>
                        <a:pt x="6" y="31"/>
                      </a:lnTo>
                      <a:lnTo>
                        <a:pt x="4" y="33"/>
                      </a:lnTo>
                      <a:lnTo>
                        <a:pt x="3" y="34"/>
                      </a:lnTo>
                      <a:lnTo>
                        <a:pt x="2" y="35"/>
                      </a:lnTo>
                      <a:lnTo>
                        <a:pt x="1" y="36"/>
                      </a:lnTo>
                      <a:lnTo>
                        <a:pt x="1" y="38"/>
                      </a:lnTo>
                      <a:lnTo>
                        <a:pt x="1" y="36"/>
                      </a:lnTo>
                      <a:lnTo>
                        <a:pt x="1" y="37"/>
                      </a:lnTo>
                      <a:lnTo>
                        <a:pt x="0" y="37"/>
                      </a:lnTo>
                      <a:lnTo>
                        <a:pt x="0" y="38"/>
                      </a:lnTo>
                      <a:lnTo>
                        <a:pt x="1" y="38"/>
                      </a:lnTo>
                      <a:lnTo>
                        <a:pt x="1" y="39"/>
                      </a:lnTo>
                      <a:lnTo>
                        <a:pt x="1" y="40"/>
                      </a:lnTo>
                      <a:lnTo>
                        <a:pt x="2" y="40"/>
                      </a:lnTo>
                      <a:lnTo>
                        <a:pt x="3" y="40"/>
                      </a:lnTo>
                      <a:lnTo>
                        <a:pt x="3" y="39"/>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4" name="Freeform 942"/>
                <p:cNvSpPr>
                  <a:spLocks/>
                </p:cNvSpPr>
                <p:nvPr/>
              </p:nvSpPr>
              <p:spPr bwMode="auto">
                <a:xfrm>
                  <a:off x="556" y="2154"/>
                  <a:ext cx="105" cy="108"/>
                </a:xfrm>
                <a:custGeom>
                  <a:avLst/>
                  <a:gdLst>
                    <a:gd name="T0" fmla="*/ 0 w 151"/>
                    <a:gd name="T1" fmla="*/ 11 h 151"/>
                    <a:gd name="T2" fmla="*/ 7 w 151"/>
                    <a:gd name="T3" fmla="*/ 24 h 151"/>
                    <a:gd name="T4" fmla="*/ 15 w 151"/>
                    <a:gd name="T5" fmla="*/ 38 h 151"/>
                    <a:gd name="T6" fmla="*/ 19 w 151"/>
                    <a:gd name="T7" fmla="*/ 44 h 151"/>
                    <a:gd name="T8" fmla="*/ 23 w 151"/>
                    <a:gd name="T9" fmla="*/ 49 h 151"/>
                    <a:gd name="T10" fmla="*/ 27 w 151"/>
                    <a:gd name="T11" fmla="*/ 53 h 151"/>
                    <a:gd name="T12" fmla="*/ 31 w 151"/>
                    <a:gd name="T13" fmla="*/ 55 h 151"/>
                    <a:gd name="T14" fmla="*/ 33 w 151"/>
                    <a:gd name="T15" fmla="*/ 53 h 151"/>
                    <a:gd name="T16" fmla="*/ 35 w 151"/>
                    <a:gd name="T17" fmla="*/ 48 h 151"/>
                    <a:gd name="T18" fmla="*/ 39 w 151"/>
                    <a:gd name="T19" fmla="*/ 34 h 151"/>
                    <a:gd name="T20" fmla="*/ 44 w 151"/>
                    <a:gd name="T21" fmla="*/ 16 h 151"/>
                    <a:gd name="T22" fmla="*/ 47 w 151"/>
                    <a:gd name="T23" fmla="*/ 7 h 151"/>
                    <a:gd name="T24" fmla="*/ 51 w 151"/>
                    <a:gd name="T25" fmla="*/ 0 h 151"/>
                    <a:gd name="T26" fmla="*/ 45 w 151"/>
                    <a:gd name="T27" fmla="*/ 10 h 151"/>
                    <a:gd name="T28" fmla="*/ 40 w 151"/>
                    <a:gd name="T29" fmla="*/ 21 h 151"/>
                    <a:gd name="T30" fmla="*/ 32 w 151"/>
                    <a:gd name="T31" fmla="*/ 48 h 151"/>
                    <a:gd name="T32" fmla="*/ 29 w 151"/>
                    <a:gd name="T33" fmla="*/ 49 h 151"/>
                    <a:gd name="T34" fmla="*/ 27 w 151"/>
                    <a:gd name="T35" fmla="*/ 48 h 151"/>
                    <a:gd name="T36" fmla="*/ 22 w 151"/>
                    <a:gd name="T37" fmla="*/ 42 h 151"/>
                    <a:gd name="T38" fmla="*/ 17 w 151"/>
                    <a:gd name="T39" fmla="*/ 34 h 151"/>
                    <a:gd name="T40" fmla="*/ 13 w 151"/>
                    <a:gd name="T41" fmla="*/ 27 h 151"/>
                    <a:gd name="T42" fmla="*/ 9 w 151"/>
                    <a:gd name="T43" fmla="*/ 20 h 151"/>
                    <a:gd name="T44" fmla="*/ 6 w 151"/>
                    <a:gd name="T45" fmla="*/ 16 h 151"/>
                    <a:gd name="T46" fmla="*/ 3 w 151"/>
                    <a:gd name="T47" fmla="*/ 14 h 151"/>
                    <a:gd name="T48" fmla="*/ 0 w 151"/>
                    <a:gd name="T49" fmla="*/ 11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1" h="151">
                      <a:moveTo>
                        <a:pt x="0" y="32"/>
                      </a:moveTo>
                      <a:lnTo>
                        <a:pt x="22" y="66"/>
                      </a:lnTo>
                      <a:lnTo>
                        <a:pt x="44" y="103"/>
                      </a:lnTo>
                      <a:lnTo>
                        <a:pt x="56" y="120"/>
                      </a:lnTo>
                      <a:lnTo>
                        <a:pt x="67" y="134"/>
                      </a:lnTo>
                      <a:lnTo>
                        <a:pt x="80" y="145"/>
                      </a:lnTo>
                      <a:lnTo>
                        <a:pt x="93" y="151"/>
                      </a:lnTo>
                      <a:lnTo>
                        <a:pt x="98" y="145"/>
                      </a:lnTo>
                      <a:lnTo>
                        <a:pt x="103" y="131"/>
                      </a:lnTo>
                      <a:lnTo>
                        <a:pt x="115" y="92"/>
                      </a:lnTo>
                      <a:lnTo>
                        <a:pt x="131" y="43"/>
                      </a:lnTo>
                      <a:lnTo>
                        <a:pt x="141" y="20"/>
                      </a:lnTo>
                      <a:lnTo>
                        <a:pt x="151" y="0"/>
                      </a:lnTo>
                      <a:lnTo>
                        <a:pt x="134" y="27"/>
                      </a:lnTo>
                      <a:lnTo>
                        <a:pt x="121" y="59"/>
                      </a:lnTo>
                      <a:lnTo>
                        <a:pt x="95" y="131"/>
                      </a:lnTo>
                      <a:lnTo>
                        <a:pt x="88" y="133"/>
                      </a:lnTo>
                      <a:lnTo>
                        <a:pt x="80" y="131"/>
                      </a:lnTo>
                      <a:lnTo>
                        <a:pt x="64" y="115"/>
                      </a:lnTo>
                      <a:lnTo>
                        <a:pt x="49" y="93"/>
                      </a:lnTo>
                      <a:lnTo>
                        <a:pt x="37" y="74"/>
                      </a:lnTo>
                      <a:lnTo>
                        <a:pt x="27" y="55"/>
                      </a:lnTo>
                      <a:lnTo>
                        <a:pt x="19" y="43"/>
                      </a:lnTo>
                      <a:lnTo>
                        <a:pt x="10" y="37"/>
                      </a:lnTo>
                      <a:lnTo>
                        <a:pt x="0" y="32"/>
                      </a:lnTo>
                      <a:close/>
                    </a:path>
                  </a:pathLst>
                </a:custGeom>
                <a:solidFill>
                  <a:srgbClr val="8C5C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5" name="Freeform 943"/>
                <p:cNvSpPr>
                  <a:spLocks/>
                </p:cNvSpPr>
                <p:nvPr/>
              </p:nvSpPr>
              <p:spPr bwMode="auto">
                <a:xfrm>
                  <a:off x="713" y="1928"/>
                  <a:ext cx="4" cy="93"/>
                </a:xfrm>
                <a:custGeom>
                  <a:avLst/>
                  <a:gdLst>
                    <a:gd name="T0" fmla="*/ 0 w 5"/>
                    <a:gd name="T1" fmla="*/ 0 h 131"/>
                    <a:gd name="T2" fmla="*/ 0 w 5"/>
                    <a:gd name="T3" fmla="*/ 47 h 131"/>
                    <a:gd name="T4" fmla="*/ 2 w 5"/>
                    <a:gd name="T5" fmla="*/ 41 h 131"/>
                    <a:gd name="T6" fmla="*/ 2 w 5"/>
                    <a:gd name="T7" fmla="*/ 24 h 131"/>
                    <a:gd name="T8" fmla="*/ 2 w 5"/>
                    <a:gd name="T9" fmla="*/ 8 h 131"/>
                    <a:gd name="T10" fmla="*/ 0 w 5"/>
                    <a:gd name="T11" fmla="*/ 0 h 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131">
                      <a:moveTo>
                        <a:pt x="0" y="0"/>
                      </a:moveTo>
                      <a:lnTo>
                        <a:pt x="0" y="131"/>
                      </a:lnTo>
                      <a:lnTo>
                        <a:pt x="2" y="115"/>
                      </a:lnTo>
                      <a:lnTo>
                        <a:pt x="5" y="68"/>
                      </a:lnTo>
                      <a:lnTo>
                        <a:pt x="3"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6" name="Freeform 944"/>
                <p:cNvSpPr>
                  <a:spLocks/>
                </p:cNvSpPr>
                <p:nvPr/>
              </p:nvSpPr>
              <p:spPr bwMode="auto">
                <a:xfrm>
                  <a:off x="713" y="1724"/>
                  <a:ext cx="223" cy="531"/>
                </a:xfrm>
                <a:custGeom>
                  <a:avLst/>
                  <a:gdLst>
                    <a:gd name="T0" fmla="*/ 1 w 320"/>
                    <a:gd name="T1" fmla="*/ 76 h 746"/>
                    <a:gd name="T2" fmla="*/ 30 w 320"/>
                    <a:gd name="T3" fmla="*/ 149 h 746"/>
                    <a:gd name="T4" fmla="*/ 36 w 320"/>
                    <a:gd name="T5" fmla="*/ 168 h 746"/>
                    <a:gd name="T6" fmla="*/ 31 w 320"/>
                    <a:gd name="T7" fmla="*/ 194 h 746"/>
                    <a:gd name="T8" fmla="*/ 25 w 320"/>
                    <a:gd name="T9" fmla="*/ 213 h 746"/>
                    <a:gd name="T10" fmla="*/ 16 w 320"/>
                    <a:gd name="T11" fmla="*/ 238 h 746"/>
                    <a:gd name="T12" fmla="*/ 26 w 320"/>
                    <a:gd name="T13" fmla="*/ 251 h 746"/>
                    <a:gd name="T14" fmla="*/ 44 w 320"/>
                    <a:gd name="T15" fmla="*/ 269 h 746"/>
                    <a:gd name="T16" fmla="*/ 36 w 320"/>
                    <a:gd name="T17" fmla="*/ 248 h 746"/>
                    <a:gd name="T18" fmla="*/ 40 w 320"/>
                    <a:gd name="T19" fmla="*/ 246 h 746"/>
                    <a:gd name="T20" fmla="*/ 66 w 320"/>
                    <a:gd name="T21" fmla="*/ 242 h 746"/>
                    <a:gd name="T22" fmla="*/ 61 w 320"/>
                    <a:gd name="T23" fmla="*/ 235 h 746"/>
                    <a:gd name="T24" fmla="*/ 31 w 320"/>
                    <a:gd name="T25" fmla="*/ 238 h 746"/>
                    <a:gd name="T26" fmla="*/ 26 w 320"/>
                    <a:gd name="T27" fmla="*/ 224 h 746"/>
                    <a:gd name="T28" fmla="*/ 38 w 320"/>
                    <a:gd name="T29" fmla="*/ 198 h 746"/>
                    <a:gd name="T30" fmla="*/ 61 w 320"/>
                    <a:gd name="T31" fmla="*/ 185 h 746"/>
                    <a:gd name="T32" fmla="*/ 72 w 320"/>
                    <a:gd name="T33" fmla="*/ 190 h 746"/>
                    <a:gd name="T34" fmla="*/ 83 w 320"/>
                    <a:gd name="T35" fmla="*/ 205 h 746"/>
                    <a:gd name="T36" fmla="*/ 91 w 320"/>
                    <a:gd name="T37" fmla="*/ 216 h 746"/>
                    <a:gd name="T38" fmla="*/ 83 w 320"/>
                    <a:gd name="T39" fmla="*/ 193 h 746"/>
                    <a:gd name="T40" fmla="*/ 79 w 320"/>
                    <a:gd name="T41" fmla="*/ 186 h 746"/>
                    <a:gd name="T42" fmla="*/ 93 w 320"/>
                    <a:gd name="T43" fmla="*/ 179 h 746"/>
                    <a:gd name="T44" fmla="*/ 102 w 320"/>
                    <a:gd name="T45" fmla="*/ 166 h 746"/>
                    <a:gd name="T46" fmla="*/ 77 w 320"/>
                    <a:gd name="T47" fmla="*/ 173 h 746"/>
                    <a:gd name="T48" fmla="*/ 45 w 320"/>
                    <a:gd name="T49" fmla="*/ 172 h 746"/>
                    <a:gd name="T50" fmla="*/ 57 w 320"/>
                    <a:gd name="T51" fmla="*/ 152 h 746"/>
                    <a:gd name="T52" fmla="*/ 81 w 320"/>
                    <a:gd name="T53" fmla="*/ 143 h 746"/>
                    <a:gd name="T54" fmla="*/ 107 w 320"/>
                    <a:gd name="T55" fmla="*/ 138 h 746"/>
                    <a:gd name="T56" fmla="*/ 73 w 320"/>
                    <a:gd name="T57" fmla="*/ 140 h 746"/>
                    <a:gd name="T58" fmla="*/ 100 w 320"/>
                    <a:gd name="T59" fmla="*/ 108 h 746"/>
                    <a:gd name="T60" fmla="*/ 77 w 320"/>
                    <a:gd name="T61" fmla="*/ 127 h 746"/>
                    <a:gd name="T62" fmla="*/ 56 w 320"/>
                    <a:gd name="T63" fmla="*/ 144 h 746"/>
                    <a:gd name="T64" fmla="*/ 54 w 320"/>
                    <a:gd name="T65" fmla="*/ 135 h 746"/>
                    <a:gd name="T66" fmla="*/ 62 w 320"/>
                    <a:gd name="T67" fmla="*/ 115 h 746"/>
                    <a:gd name="T68" fmla="*/ 70 w 320"/>
                    <a:gd name="T69" fmla="*/ 98 h 746"/>
                    <a:gd name="T70" fmla="*/ 93 w 320"/>
                    <a:gd name="T71" fmla="*/ 78 h 746"/>
                    <a:gd name="T72" fmla="*/ 87 w 320"/>
                    <a:gd name="T73" fmla="*/ 68 h 746"/>
                    <a:gd name="T74" fmla="*/ 83 w 320"/>
                    <a:gd name="T75" fmla="*/ 75 h 746"/>
                    <a:gd name="T76" fmla="*/ 60 w 320"/>
                    <a:gd name="T77" fmla="*/ 96 h 746"/>
                    <a:gd name="T78" fmla="*/ 57 w 320"/>
                    <a:gd name="T79" fmla="*/ 90 h 746"/>
                    <a:gd name="T80" fmla="*/ 65 w 320"/>
                    <a:gd name="T81" fmla="*/ 68 h 746"/>
                    <a:gd name="T82" fmla="*/ 102 w 320"/>
                    <a:gd name="T83" fmla="*/ 1 h 746"/>
                    <a:gd name="T84" fmla="*/ 97 w 320"/>
                    <a:gd name="T85" fmla="*/ 2 h 746"/>
                    <a:gd name="T86" fmla="*/ 72 w 320"/>
                    <a:gd name="T87" fmla="*/ 46 h 746"/>
                    <a:gd name="T88" fmla="*/ 62 w 320"/>
                    <a:gd name="T89" fmla="*/ 46 h 746"/>
                    <a:gd name="T90" fmla="*/ 56 w 320"/>
                    <a:gd name="T91" fmla="*/ 60 h 746"/>
                    <a:gd name="T92" fmla="*/ 50 w 320"/>
                    <a:gd name="T93" fmla="*/ 98 h 746"/>
                    <a:gd name="T94" fmla="*/ 48 w 320"/>
                    <a:gd name="T95" fmla="*/ 125 h 746"/>
                    <a:gd name="T96" fmla="*/ 41 w 320"/>
                    <a:gd name="T97" fmla="*/ 151 h 746"/>
                    <a:gd name="T98" fmla="*/ 36 w 320"/>
                    <a:gd name="T99" fmla="*/ 122 h 746"/>
                    <a:gd name="T100" fmla="*/ 40 w 320"/>
                    <a:gd name="T101" fmla="*/ 68 h 746"/>
                    <a:gd name="T102" fmla="*/ 38 w 320"/>
                    <a:gd name="T103" fmla="*/ 52 h 746"/>
                    <a:gd name="T104" fmla="*/ 33 w 320"/>
                    <a:gd name="T105" fmla="*/ 68 h 746"/>
                    <a:gd name="T106" fmla="*/ 29 w 320"/>
                    <a:gd name="T107" fmla="*/ 101 h 746"/>
                    <a:gd name="T108" fmla="*/ 20 w 320"/>
                    <a:gd name="T109" fmla="*/ 106 h 746"/>
                    <a:gd name="T110" fmla="*/ 0 w 320"/>
                    <a:gd name="T111" fmla="*/ 58 h 7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20" h="746">
                      <a:moveTo>
                        <a:pt x="0" y="160"/>
                      </a:moveTo>
                      <a:lnTo>
                        <a:pt x="0" y="203"/>
                      </a:lnTo>
                      <a:lnTo>
                        <a:pt x="5" y="211"/>
                      </a:lnTo>
                      <a:lnTo>
                        <a:pt x="17" y="238"/>
                      </a:lnTo>
                      <a:lnTo>
                        <a:pt x="48" y="311"/>
                      </a:lnTo>
                      <a:lnTo>
                        <a:pt x="88" y="413"/>
                      </a:lnTo>
                      <a:lnTo>
                        <a:pt x="101" y="431"/>
                      </a:lnTo>
                      <a:lnTo>
                        <a:pt x="107" y="449"/>
                      </a:lnTo>
                      <a:lnTo>
                        <a:pt x="108" y="467"/>
                      </a:lnTo>
                      <a:lnTo>
                        <a:pt x="105" y="485"/>
                      </a:lnTo>
                      <a:lnTo>
                        <a:pt x="95" y="521"/>
                      </a:lnTo>
                      <a:lnTo>
                        <a:pt x="90" y="539"/>
                      </a:lnTo>
                      <a:lnTo>
                        <a:pt x="88" y="557"/>
                      </a:lnTo>
                      <a:lnTo>
                        <a:pt x="83" y="574"/>
                      </a:lnTo>
                      <a:lnTo>
                        <a:pt x="75" y="590"/>
                      </a:lnTo>
                      <a:lnTo>
                        <a:pt x="58" y="626"/>
                      </a:lnTo>
                      <a:lnTo>
                        <a:pt x="51" y="643"/>
                      </a:lnTo>
                      <a:lnTo>
                        <a:pt x="48" y="660"/>
                      </a:lnTo>
                      <a:lnTo>
                        <a:pt x="50" y="675"/>
                      </a:lnTo>
                      <a:lnTo>
                        <a:pt x="59" y="688"/>
                      </a:lnTo>
                      <a:lnTo>
                        <a:pt x="79" y="694"/>
                      </a:lnTo>
                      <a:lnTo>
                        <a:pt x="100" y="708"/>
                      </a:lnTo>
                      <a:lnTo>
                        <a:pt x="118" y="726"/>
                      </a:lnTo>
                      <a:lnTo>
                        <a:pt x="130" y="746"/>
                      </a:lnTo>
                      <a:lnTo>
                        <a:pt x="147" y="728"/>
                      </a:lnTo>
                      <a:lnTo>
                        <a:pt x="122" y="702"/>
                      </a:lnTo>
                      <a:lnTo>
                        <a:pt x="107" y="690"/>
                      </a:lnTo>
                      <a:lnTo>
                        <a:pt x="92" y="681"/>
                      </a:lnTo>
                      <a:lnTo>
                        <a:pt x="105" y="683"/>
                      </a:lnTo>
                      <a:lnTo>
                        <a:pt x="119" y="683"/>
                      </a:lnTo>
                      <a:lnTo>
                        <a:pt x="145" y="678"/>
                      </a:lnTo>
                      <a:lnTo>
                        <a:pt x="170" y="672"/>
                      </a:lnTo>
                      <a:lnTo>
                        <a:pt x="196" y="670"/>
                      </a:lnTo>
                      <a:lnTo>
                        <a:pt x="211" y="652"/>
                      </a:lnTo>
                      <a:lnTo>
                        <a:pt x="195" y="650"/>
                      </a:lnTo>
                      <a:lnTo>
                        <a:pt x="179" y="651"/>
                      </a:lnTo>
                      <a:lnTo>
                        <a:pt x="148" y="657"/>
                      </a:lnTo>
                      <a:lnTo>
                        <a:pt x="113" y="661"/>
                      </a:lnTo>
                      <a:lnTo>
                        <a:pt x="93" y="660"/>
                      </a:lnTo>
                      <a:lnTo>
                        <a:pt x="73" y="654"/>
                      </a:lnTo>
                      <a:lnTo>
                        <a:pt x="74" y="639"/>
                      </a:lnTo>
                      <a:lnTo>
                        <a:pt x="78" y="623"/>
                      </a:lnTo>
                      <a:lnTo>
                        <a:pt x="90" y="594"/>
                      </a:lnTo>
                      <a:lnTo>
                        <a:pt x="101" y="570"/>
                      </a:lnTo>
                      <a:lnTo>
                        <a:pt x="111" y="550"/>
                      </a:lnTo>
                      <a:lnTo>
                        <a:pt x="137" y="515"/>
                      </a:lnTo>
                      <a:lnTo>
                        <a:pt x="158" y="514"/>
                      </a:lnTo>
                      <a:lnTo>
                        <a:pt x="179" y="513"/>
                      </a:lnTo>
                      <a:lnTo>
                        <a:pt x="189" y="514"/>
                      </a:lnTo>
                      <a:lnTo>
                        <a:pt x="201" y="519"/>
                      </a:lnTo>
                      <a:lnTo>
                        <a:pt x="213" y="527"/>
                      </a:lnTo>
                      <a:lnTo>
                        <a:pt x="225" y="539"/>
                      </a:lnTo>
                      <a:lnTo>
                        <a:pt x="237" y="553"/>
                      </a:lnTo>
                      <a:lnTo>
                        <a:pt x="245" y="569"/>
                      </a:lnTo>
                      <a:lnTo>
                        <a:pt x="251" y="588"/>
                      </a:lnTo>
                      <a:lnTo>
                        <a:pt x="254" y="610"/>
                      </a:lnTo>
                      <a:lnTo>
                        <a:pt x="269" y="597"/>
                      </a:lnTo>
                      <a:lnTo>
                        <a:pt x="250" y="547"/>
                      </a:lnTo>
                      <a:lnTo>
                        <a:pt x="249" y="540"/>
                      </a:lnTo>
                      <a:lnTo>
                        <a:pt x="246" y="535"/>
                      </a:lnTo>
                      <a:lnTo>
                        <a:pt x="239" y="527"/>
                      </a:lnTo>
                      <a:lnTo>
                        <a:pt x="235" y="518"/>
                      </a:lnTo>
                      <a:lnTo>
                        <a:pt x="236" y="514"/>
                      </a:lnTo>
                      <a:lnTo>
                        <a:pt x="239" y="508"/>
                      </a:lnTo>
                      <a:lnTo>
                        <a:pt x="257" y="504"/>
                      </a:lnTo>
                      <a:lnTo>
                        <a:pt x="274" y="497"/>
                      </a:lnTo>
                      <a:lnTo>
                        <a:pt x="293" y="489"/>
                      </a:lnTo>
                      <a:lnTo>
                        <a:pt x="313" y="487"/>
                      </a:lnTo>
                      <a:lnTo>
                        <a:pt x="300" y="460"/>
                      </a:lnTo>
                      <a:lnTo>
                        <a:pt x="268" y="467"/>
                      </a:lnTo>
                      <a:lnTo>
                        <a:pt x="243" y="476"/>
                      </a:lnTo>
                      <a:lnTo>
                        <a:pt x="227" y="479"/>
                      </a:lnTo>
                      <a:lnTo>
                        <a:pt x="205" y="481"/>
                      </a:lnTo>
                      <a:lnTo>
                        <a:pt x="175" y="480"/>
                      </a:lnTo>
                      <a:lnTo>
                        <a:pt x="133" y="476"/>
                      </a:lnTo>
                      <a:lnTo>
                        <a:pt x="140" y="459"/>
                      </a:lnTo>
                      <a:lnTo>
                        <a:pt x="149" y="445"/>
                      </a:lnTo>
                      <a:lnTo>
                        <a:pt x="168" y="422"/>
                      </a:lnTo>
                      <a:lnTo>
                        <a:pt x="190" y="408"/>
                      </a:lnTo>
                      <a:lnTo>
                        <a:pt x="214" y="400"/>
                      </a:lnTo>
                      <a:lnTo>
                        <a:pt x="240" y="396"/>
                      </a:lnTo>
                      <a:lnTo>
                        <a:pt x="266" y="395"/>
                      </a:lnTo>
                      <a:lnTo>
                        <a:pt x="320" y="395"/>
                      </a:lnTo>
                      <a:lnTo>
                        <a:pt x="314" y="382"/>
                      </a:lnTo>
                      <a:lnTo>
                        <a:pt x="266" y="381"/>
                      </a:lnTo>
                      <a:lnTo>
                        <a:pt x="241" y="383"/>
                      </a:lnTo>
                      <a:lnTo>
                        <a:pt x="215" y="386"/>
                      </a:lnTo>
                      <a:lnTo>
                        <a:pt x="253" y="340"/>
                      </a:lnTo>
                      <a:lnTo>
                        <a:pt x="276" y="316"/>
                      </a:lnTo>
                      <a:lnTo>
                        <a:pt x="296" y="301"/>
                      </a:lnTo>
                      <a:lnTo>
                        <a:pt x="287" y="289"/>
                      </a:lnTo>
                      <a:lnTo>
                        <a:pt x="256" y="320"/>
                      </a:lnTo>
                      <a:lnTo>
                        <a:pt x="228" y="352"/>
                      </a:lnTo>
                      <a:lnTo>
                        <a:pt x="200" y="380"/>
                      </a:lnTo>
                      <a:lnTo>
                        <a:pt x="184" y="391"/>
                      </a:lnTo>
                      <a:lnTo>
                        <a:pt x="165" y="400"/>
                      </a:lnTo>
                      <a:lnTo>
                        <a:pt x="160" y="391"/>
                      </a:lnTo>
                      <a:lnTo>
                        <a:pt x="159" y="382"/>
                      </a:lnTo>
                      <a:lnTo>
                        <a:pt x="160" y="373"/>
                      </a:lnTo>
                      <a:lnTo>
                        <a:pt x="163" y="364"/>
                      </a:lnTo>
                      <a:lnTo>
                        <a:pt x="173" y="344"/>
                      </a:lnTo>
                      <a:lnTo>
                        <a:pt x="184" y="321"/>
                      </a:lnTo>
                      <a:lnTo>
                        <a:pt x="187" y="302"/>
                      </a:lnTo>
                      <a:lnTo>
                        <a:pt x="194" y="285"/>
                      </a:lnTo>
                      <a:lnTo>
                        <a:pt x="205" y="270"/>
                      </a:lnTo>
                      <a:lnTo>
                        <a:pt x="218" y="256"/>
                      </a:lnTo>
                      <a:lnTo>
                        <a:pt x="248" y="233"/>
                      </a:lnTo>
                      <a:lnTo>
                        <a:pt x="276" y="217"/>
                      </a:lnTo>
                      <a:lnTo>
                        <a:pt x="270" y="201"/>
                      </a:lnTo>
                      <a:lnTo>
                        <a:pt x="267" y="185"/>
                      </a:lnTo>
                      <a:lnTo>
                        <a:pt x="258" y="188"/>
                      </a:lnTo>
                      <a:lnTo>
                        <a:pt x="254" y="194"/>
                      </a:lnTo>
                      <a:lnTo>
                        <a:pt x="251" y="202"/>
                      </a:lnTo>
                      <a:lnTo>
                        <a:pt x="245" y="210"/>
                      </a:lnTo>
                      <a:lnTo>
                        <a:pt x="210" y="236"/>
                      </a:lnTo>
                      <a:lnTo>
                        <a:pt x="191" y="251"/>
                      </a:lnTo>
                      <a:lnTo>
                        <a:pt x="178" y="266"/>
                      </a:lnTo>
                      <a:lnTo>
                        <a:pt x="174" y="265"/>
                      </a:lnTo>
                      <a:lnTo>
                        <a:pt x="172" y="262"/>
                      </a:lnTo>
                      <a:lnTo>
                        <a:pt x="170" y="252"/>
                      </a:lnTo>
                      <a:lnTo>
                        <a:pt x="173" y="239"/>
                      </a:lnTo>
                      <a:lnTo>
                        <a:pt x="178" y="223"/>
                      </a:lnTo>
                      <a:lnTo>
                        <a:pt x="191" y="190"/>
                      </a:lnTo>
                      <a:lnTo>
                        <a:pt x="202" y="171"/>
                      </a:lnTo>
                      <a:lnTo>
                        <a:pt x="253" y="89"/>
                      </a:lnTo>
                      <a:lnTo>
                        <a:pt x="303" y="4"/>
                      </a:lnTo>
                      <a:lnTo>
                        <a:pt x="297" y="11"/>
                      </a:lnTo>
                      <a:lnTo>
                        <a:pt x="292" y="11"/>
                      </a:lnTo>
                      <a:lnTo>
                        <a:pt x="287" y="6"/>
                      </a:lnTo>
                      <a:lnTo>
                        <a:pt x="283" y="0"/>
                      </a:lnTo>
                      <a:lnTo>
                        <a:pt x="244" y="72"/>
                      </a:lnTo>
                      <a:lnTo>
                        <a:pt x="212" y="128"/>
                      </a:lnTo>
                      <a:lnTo>
                        <a:pt x="186" y="166"/>
                      </a:lnTo>
                      <a:lnTo>
                        <a:pt x="184" y="146"/>
                      </a:lnTo>
                      <a:lnTo>
                        <a:pt x="183" y="127"/>
                      </a:lnTo>
                      <a:lnTo>
                        <a:pt x="189" y="83"/>
                      </a:lnTo>
                      <a:lnTo>
                        <a:pt x="164" y="108"/>
                      </a:lnTo>
                      <a:lnTo>
                        <a:pt x="165" y="166"/>
                      </a:lnTo>
                      <a:lnTo>
                        <a:pt x="162" y="193"/>
                      </a:lnTo>
                      <a:lnTo>
                        <a:pt x="157" y="221"/>
                      </a:lnTo>
                      <a:lnTo>
                        <a:pt x="149" y="271"/>
                      </a:lnTo>
                      <a:lnTo>
                        <a:pt x="148" y="300"/>
                      </a:lnTo>
                      <a:lnTo>
                        <a:pt x="149" y="323"/>
                      </a:lnTo>
                      <a:lnTo>
                        <a:pt x="142" y="345"/>
                      </a:lnTo>
                      <a:lnTo>
                        <a:pt x="135" y="369"/>
                      </a:lnTo>
                      <a:lnTo>
                        <a:pt x="129" y="394"/>
                      </a:lnTo>
                      <a:lnTo>
                        <a:pt x="120" y="418"/>
                      </a:lnTo>
                      <a:lnTo>
                        <a:pt x="110" y="379"/>
                      </a:lnTo>
                      <a:lnTo>
                        <a:pt x="107" y="357"/>
                      </a:lnTo>
                      <a:lnTo>
                        <a:pt x="108" y="339"/>
                      </a:lnTo>
                      <a:lnTo>
                        <a:pt x="103" y="285"/>
                      </a:lnTo>
                      <a:lnTo>
                        <a:pt x="104" y="230"/>
                      </a:lnTo>
                      <a:lnTo>
                        <a:pt x="117" y="187"/>
                      </a:lnTo>
                      <a:lnTo>
                        <a:pt x="122" y="164"/>
                      </a:lnTo>
                      <a:lnTo>
                        <a:pt x="124" y="140"/>
                      </a:lnTo>
                      <a:lnTo>
                        <a:pt x="113" y="145"/>
                      </a:lnTo>
                      <a:lnTo>
                        <a:pt x="103" y="148"/>
                      </a:lnTo>
                      <a:lnTo>
                        <a:pt x="102" y="170"/>
                      </a:lnTo>
                      <a:lnTo>
                        <a:pt x="98" y="188"/>
                      </a:lnTo>
                      <a:lnTo>
                        <a:pt x="88" y="229"/>
                      </a:lnTo>
                      <a:lnTo>
                        <a:pt x="85" y="254"/>
                      </a:lnTo>
                      <a:lnTo>
                        <a:pt x="86" y="280"/>
                      </a:lnTo>
                      <a:lnTo>
                        <a:pt x="86" y="306"/>
                      </a:lnTo>
                      <a:lnTo>
                        <a:pt x="82" y="329"/>
                      </a:lnTo>
                      <a:lnTo>
                        <a:pt x="58" y="293"/>
                      </a:lnTo>
                      <a:lnTo>
                        <a:pt x="36" y="250"/>
                      </a:lnTo>
                      <a:lnTo>
                        <a:pt x="17" y="203"/>
                      </a:lnTo>
                      <a:lnTo>
                        <a:pt x="0" y="1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7" name="Freeform 945"/>
                <p:cNvSpPr>
                  <a:spLocks/>
                </p:cNvSpPr>
                <p:nvPr/>
              </p:nvSpPr>
              <p:spPr bwMode="auto">
                <a:xfrm>
                  <a:off x="711" y="1838"/>
                  <a:ext cx="4" cy="32"/>
                </a:xfrm>
                <a:custGeom>
                  <a:avLst/>
                  <a:gdLst>
                    <a:gd name="T0" fmla="*/ 2 w 5"/>
                    <a:gd name="T1" fmla="*/ 16 h 45"/>
                    <a:gd name="T2" fmla="*/ 2 w 5"/>
                    <a:gd name="T3" fmla="*/ 1 h 45"/>
                    <a:gd name="T4" fmla="*/ 2 w 5"/>
                    <a:gd name="T5" fmla="*/ 0 h 45"/>
                    <a:gd name="T6" fmla="*/ 2 w 5"/>
                    <a:gd name="T7" fmla="*/ 7 h 45"/>
                    <a:gd name="T8" fmla="*/ 0 w 5"/>
                    <a:gd name="T9" fmla="*/ 13 h 45"/>
                    <a:gd name="T10" fmla="*/ 2 w 5"/>
                    <a:gd name="T11" fmla="*/ 16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45">
                      <a:moveTo>
                        <a:pt x="5" y="45"/>
                      </a:moveTo>
                      <a:lnTo>
                        <a:pt x="5" y="1"/>
                      </a:lnTo>
                      <a:lnTo>
                        <a:pt x="5" y="0"/>
                      </a:lnTo>
                      <a:lnTo>
                        <a:pt x="3" y="20"/>
                      </a:lnTo>
                      <a:lnTo>
                        <a:pt x="0" y="37"/>
                      </a:lnTo>
                      <a:lnTo>
                        <a:pt x="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8" name="Freeform 946"/>
                <p:cNvSpPr>
                  <a:spLocks/>
                </p:cNvSpPr>
                <p:nvPr/>
              </p:nvSpPr>
              <p:spPr bwMode="auto">
                <a:xfrm>
                  <a:off x="649" y="1867"/>
                  <a:ext cx="64" cy="287"/>
                </a:xfrm>
                <a:custGeom>
                  <a:avLst/>
                  <a:gdLst>
                    <a:gd name="T0" fmla="*/ 30 w 94"/>
                    <a:gd name="T1" fmla="*/ 77 h 404"/>
                    <a:gd name="T2" fmla="*/ 30 w 94"/>
                    <a:gd name="T3" fmla="*/ 31 h 404"/>
                    <a:gd name="T4" fmla="*/ 29 w 94"/>
                    <a:gd name="T5" fmla="*/ 23 h 404"/>
                    <a:gd name="T6" fmla="*/ 27 w 94"/>
                    <a:gd name="T7" fmla="*/ 18 h 404"/>
                    <a:gd name="T8" fmla="*/ 27 w 94"/>
                    <a:gd name="T9" fmla="*/ 14 h 404"/>
                    <a:gd name="T10" fmla="*/ 26 w 94"/>
                    <a:gd name="T11" fmla="*/ 3 h 404"/>
                    <a:gd name="T12" fmla="*/ 24 w 94"/>
                    <a:gd name="T13" fmla="*/ 3 h 404"/>
                    <a:gd name="T14" fmla="*/ 22 w 94"/>
                    <a:gd name="T15" fmla="*/ 3 h 404"/>
                    <a:gd name="T16" fmla="*/ 20 w 94"/>
                    <a:gd name="T17" fmla="*/ 0 h 404"/>
                    <a:gd name="T18" fmla="*/ 18 w 94"/>
                    <a:gd name="T19" fmla="*/ 6 h 404"/>
                    <a:gd name="T20" fmla="*/ 24 w 94"/>
                    <a:gd name="T21" fmla="*/ 12 h 404"/>
                    <a:gd name="T22" fmla="*/ 23 w 94"/>
                    <a:gd name="T23" fmla="*/ 13 h 404"/>
                    <a:gd name="T24" fmla="*/ 21 w 94"/>
                    <a:gd name="T25" fmla="*/ 14 h 404"/>
                    <a:gd name="T26" fmla="*/ 17 w 94"/>
                    <a:gd name="T27" fmla="*/ 15 h 404"/>
                    <a:gd name="T28" fmla="*/ 20 w 94"/>
                    <a:gd name="T29" fmla="*/ 18 h 404"/>
                    <a:gd name="T30" fmla="*/ 22 w 94"/>
                    <a:gd name="T31" fmla="*/ 22 h 404"/>
                    <a:gd name="T32" fmla="*/ 25 w 94"/>
                    <a:gd name="T33" fmla="*/ 27 h 404"/>
                    <a:gd name="T34" fmla="*/ 25 w 94"/>
                    <a:gd name="T35" fmla="*/ 32 h 404"/>
                    <a:gd name="T36" fmla="*/ 27 w 94"/>
                    <a:gd name="T37" fmla="*/ 44 h 404"/>
                    <a:gd name="T38" fmla="*/ 27 w 94"/>
                    <a:gd name="T39" fmla="*/ 55 h 404"/>
                    <a:gd name="T40" fmla="*/ 27 w 94"/>
                    <a:gd name="T41" fmla="*/ 67 h 404"/>
                    <a:gd name="T42" fmla="*/ 25 w 94"/>
                    <a:gd name="T43" fmla="*/ 78 h 404"/>
                    <a:gd name="T44" fmla="*/ 23 w 94"/>
                    <a:gd name="T45" fmla="*/ 89 h 404"/>
                    <a:gd name="T46" fmla="*/ 20 w 94"/>
                    <a:gd name="T47" fmla="*/ 99 h 404"/>
                    <a:gd name="T48" fmla="*/ 18 w 94"/>
                    <a:gd name="T49" fmla="*/ 107 h 404"/>
                    <a:gd name="T50" fmla="*/ 14 w 94"/>
                    <a:gd name="T51" fmla="*/ 113 h 404"/>
                    <a:gd name="T52" fmla="*/ 11 w 94"/>
                    <a:gd name="T53" fmla="*/ 117 h 404"/>
                    <a:gd name="T54" fmla="*/ 8 w 94"/>
                    <a:gd name="T55" fmla="*/ 118 h 404"/>
                    <a:gd name="T56" fmla="*/ 7 w 94"/>
                    <a:gd name="T57" fmla="*/ 109 h 404"/>
                    <a:gd name="T58" fmla="*/ 5 w 94"/>
                    <a:gd name="T59" fmla="*/ 97 h 404"/>
                    <a:gd name="T60" fmla="*/ 7 w 94"/>
                    <a:gd name="T61" fmla="*/ 86 h 404"/>
                    <a:gd name="T62" fmla="*/ 8 w 94"/>
                    <a:gd name="T63" fmla="*/ 82 h 404"/>
                    <a:gd name="T64" fmla="*/ 10 w 94"/>
                    <a:gd name="T65" fmla="*/ 79 h 404"/>
                    <a:gd name="T66" fmla="*/ 5 w 94"/>
                    <a:gd name="T67" fmla="*/ 71 h 404"/>
                    <a:gd name="T68" fmla="*/ 3 w 94"/>
                    <a:gd name="T69" fmla="*/ 75 h 404"/>
                    <a:gd name="T70" fmla="*/ 2 w 94"/>
                    <a:gd name="T71" fmla="*/ 80 h 404"/>
                    <a:gd name="T72" fmla="*/ 0 w 94"/>
                    <a:gd name="T73" fmla="*/ 88 h 404"/>
                    <a:gd name="T74" fmla="*/ 0 w 94"/>
                    <a:gd name="T75" fmla="*/ 97 h 404"/>
                    <a:gd name="T76" fmla="*/ 0 w 94"/>
                    <a:gd name="T77" fmla="*/ 99 h 404"/>
                    <a:gd name="T78" fmla="*/ 1 w 94"/>
                    <a:gd name="T79" fmla="*/ 109 h 404"/>
                    <a:gd name="T80" fmla="*/ 3 w 94"/>
                    <a:gd name="T81" fmla="*/ 129 h 404"/>
                    <a:gd name="T82" fmla="*/ 5 w 94"/>
                    <a:gd name="T83" fmla="*/ 138 h 404"/>
                    <a:gd name="T84" fmla="*/ 5 w 94"/>
                    <a:gd name="T85" fmla="*/ 145 h 404"/>
                    <a:gd name="T86" fmla="*/ 7 w 94"/>
                    <a:gd name="T87" fmla="*/ 139 h 404"/>
                    <a:gd name="T88" fmla="*/ 8 w 94"/>
                    <a:gd name="T89" fmla="*/ 137 h 404"/>
                    <a:gd name="T90" fmla="*/ 10 w 94"/>
                    <a:gd name="T91" fmla="*/ 137 h 404"/>
                    <a:gd name="T92" fmla="*/ 12 w 94"/>
                    <a:gd name="T93" fmla="*/ 142 h 404"/>
                    <a:gd name="T94" fmla="*/ 22 w 94"/>
                    <a:gd name="T95" fmla="*/ 109 h 404"/>
                    <a:gd name="T96" fmla="*/ 27 w 94"/>
                    <a:gd name="T97" fmla="*/ 97 h 404"/>
                    <a:gd name="T98" fmla="*/ 29 w 94"/>
                    <a:gd name="T99" fmla="*/ 87 h 404"/>
                    <a:gd name="T100" fmla="*/ 30 w 94"/>
                    <a:gd name="T101" fmla="*/ 77 h 4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 h="404">
                      <a:moveTo>
                        <a:pt x="94" y="216"/>
                      </a:moveTo>
                      <a:lnTo>
                        <a:pt x="94" y="85"/>
                      </a:lnTo>
                      <a:lnTo>
                        <a:pt x="91" y="63"/>
                      </a:lnTo>
                      <a:lnTo>
                        <a:pt x="85" y="51"/>
                      </a:lnTo>
                      <a:lnTo>
                        <a:pt x="83" y="40"/>
                      </a:lnTo>
                      <a:lnTo>
                        <a:pt x="82" y="9"/>
                      </a:lnTo>
                      <a:lnTo>
                        <a:pt x="76" y="9"/>
                      </a:lnTo>
                      <a:lnTo>
                        <a:pt x="71" y="7"/>
                      </a:lnTo>
                      <a:lnTo>
                        <a:pt x="62" y="0"/>
                      </a:lnTo>
                      <a:lnTo>
                        <a:pt x="58" y="19"/>
                      </a:lnTo>
                      <a:lnTo>
                        <a:pt x="77" y="34"/>
                      </a:lnTo>
                      <a:lnTo>
                        <a:pt x="73" y="38"/>
                      </a:lnTo>
                      <a:lnTo>
                        <a:pt x="67" y="40"/>
                      </a:lnTo>
                      <a:lnTo>
                        <a:pt x="54" y="41"/>
                      </a:lnTo>
                      <a:lnTo>
                        <a:pt x="65" y="49"/>
                      </a:lnTo>
                      <a:lnTo>
                        <a:pt x="72" y="61"/>
                      </a:lnTo>
                      <a:lnTo>
                        <a:pt x="78" y="74"/>
                      </a:lnTo>
                      <a:lnTo>
                        <a:pt x="81" y="89"/>
                      </a:lnTo>
                      <a:lnTo>
                        <a:pt x="84" y="122"/>
                      </a:lnTo>
                      <a:lnTo>
                        <a:pt x="86" y="152"/>
                      </a:lnTo>
                      <a:lnTo>
                        <a:pt x="84" y="186"/>
                      </a:lnTo>
                      <a:lnTo>
                        <a:pt x="79" y="218"/>
                      </a:lnTo>
                      <a:lnTo>
                        <a:pt x="73" y="248"/>
                      </a:lnTo>
                      <a:lnTo>
                        <a:pt x="65" y="275"/>
                      </a:lnTo>
                      <a:lnTo>
                        <a:pt x="56" y="297"/>
                      </a:lnTo>
                      <a:lnTo>
                        <a:pt x="46" y="315"/>
                      </a:lnTo>
                      <a:lnTo>
                        <a:pt x="35" y="326"/>
                      </a:lnTo>
                      <a:lnTo>
                        <a:pt x="25" y="330"/>
                      </a:lnTo>
                      <a:lnTo>
                        <a:pt x="20" y="304"/>
                      </a:lnTo>
                      <a:lnTo>
                        <a:pt x="18" y="271"/>
                      </a:lnTo>
                      <a:lnTo>
                        <a:pt x="21" y="240"/>
                      </a:lnTo>
                      <a:lnTo>
                        <a:pt x="25" y="228"/>
                      </a:lnTo>
                      <a:lnTo>
                        <a:pt x="31" y="220"/>
                      </a:lnTo>
                      <a:lnTo>
                        <a:pt x="18" y="199"/>
                      </a:lnTo>
                      <a:lnTo>
                        <a:pt x="11" y="210"/>
                      </a:lnTo>
                      <a:lnTo>
                        <a:pt x="6" y="221"/>
                      </a:lnTo>
                      <a:lnTo>
                        <a:pt x="0" y="247"/>
                      </a:lnTo>
                      <a:lnTo>
                        <a:pt x="0" y="269"/>
                      </a:lnTo>
                      <a:lnTo>
                        <a:pt x="0" y="276"/>
                      </a:lnTo>
                      <a:lnTo>
                        <a:pt x="2" y="304"/>
                      </a:lnTo>
                      <a:lnTo>
                        <a:pt x="11" y="359"/>
                      </a:lnTo>
                      <a:lnTo>
                        <a:pt x="15" y="384"/>
                      </a:lnTo>
                      <a:lnTo>
                        <a:pt x="17" y="404"/>
                      </a:lnTo>
                      <a:lnTo>
                        <a:pt x="24" y="386"/>
                      </a:lnTo>
                      <a:lnTo>
                        <a:pt x="26" y="383"/>
                      </a:lnTo>
                      <a:lnTo>
                        <a:pt x="29" y="383"/>
                      </a:lnTo>
                      <a:lnTo>
                        <a:pt x="38" y="395"/>
                      </a:lnTo>
                      <a:lnTo>
                        <a:pt x="71" y="305"/>
                      </a:lnTo>
                      <a:lnTo>
                        <a:pt x="84" y="269"/>
                      </a:lnTo>
                      <a:lnTo>
                        <a:pt x="91" y="242"/>
                      </a:lnTo>
                      <a:lnTo>
                        <a:pt x="94"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9" name="Freeform 947"/>
                <p:cNvSpPr>
                  <a:spLocks/>
                </p:cNvSpPr>
                <p:nvPr/>
              </p:nvSpPr>
              <p:spPr bwMode="auto">
                <a:xfrm>
                  <a:off x="649" y="1997"/>
                  <a:ext cx="1" cy="0"/>
                </a:xfrm>
                <a:custGeom>
                  <a:avLst/>
                  <a:gdLst>
                    <a:gd name="T0" fmla="*/ 0 w 1"/>
                    <a:gd name="T1" fmla="*/ 0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0" name="Freeform 948"/>
                <p:cNvSpPr>
                  <a:spLocks/>
                </p:cNvSpPr>
                <p:nvPr/>
              </p:nvSpPr>
              <p:spPr bwMode="auto">
                <a:xfrm>
                  <a:off x="359" y="1987"/>
                  <a:ext cx="291" cy="205"/>
                </a:xfrm>
                <a:custGeom>
                  <a:avLst/>
                  <a:gdLst>
                    <a:gd name="T0" fmla="*/ 140 w 417"/>
                    <a:gd name="T1" fmla="*/ 6 h 289"/>
                    <a:gd name="T2" fmla="*/ 133 w 417"/>
                    <a:gd name="T3" fmla="*/ 13 h 289"/>
                    <a:gd name="T4" fmla="*/ 126 w 417"/>
                    <a:gd name="T5" fmla="*/ 23 h 289"/>
                    <a:gd name="T6" fmla="*/ 112 w 417"/>
                    <a:gd name="T7" fmla="*/ 44 h 289"/>
                    <a:gd name="T8" fmla="*/ 95 w 417"/>
                    <a:gd name="T9" fmla="*/ 60 h 289"/>
                    <a:gd name="T10" fmla="*/ 91 w 417"/>
                    <a:gd name="T11" fmla="*/ 43 h 289"/>
                    <a:gd name="T12" fmla="*/ 90 w 417"/>
                    <a:gd name="T13" fmla="*/ 31 h 289"/>
                    <a:gd name="T14" fmla="*/ 88 w 417"/>
                    <a:gd name="T15" fmla="*/ 24 h 289"/>
                    <a:gd name="T16" fmla="*/ 84 w 417"/>
                    <a:gd name="T17" fmla="*/ 26 h 289"/>
                    <a:gd name="T18" fmla="*/ 83 w 417"/>
                    <a:gd name="T19" fmla="*/ 35 h 289"/>
                    <a:gd name="T20" fmla="*/ 84 w 417"/>
                    <a:gd name="T21" fmla="*/ 45 h 289"/>
                    <a:gd name="T22" fmla="*/ 89 w 417"/>
                    <a:gd name="T23" fmla="*/ 82 h 289"/>
                    <a:gd name="T24" fmla="*/ 87 w 417"/>
                    <a:gd name="T25" fmla="*/ 87 h 289"/>
                    <a:gd name="T26" fmla="*/ 84 w 417"/>
                    <a:gd name="T27" fmla="*/ 84 h 289"/>
                    <a:gd name="T28" fmla="*/ 70 w 417"/>
                    <a:gd name="T29" fmla="*/ 48 h 289"/>
                    <a:gd name="T30" fmla="*/ 65 w 417"/>
                    <a:gd name="T31" fmla="*/ 32 h 289"/>
                    <a:gd name="T32" fmla="*/ 67 w 417"/>
                    <a:gd name="T33" fmla="*/ 20 h 289"/>
                    <a:gd name="T34" fmla="*/ 74 w 417"/>
                    <a:gd name="T35" fmla="*/ 8 h 289"/>
                    <a:gd name="T36" fmla="*/ 62 w 417"/>
                    <a:gd name="T37" fmla="*/ 14 h 289"/>
                    <a:gd name="T38" fmla="*/ 59 w 417"/>
                    <a:gd name="T39" fmla="*/ 22 h 289"/>
                    <a:gd name="T40" fmla="*/ 61 w 417"/>
                    <a:gd name="T41" fmla="*/ 50 h 289"/>
                    <a:gd name="T42" fmla="*/ 49 w 417"/>
                    <a:gd name="T43" fmla="*/ 46 h 289"/>
                    <a:gd name="T44" fmla="*/ 27 w 417"/>
                    <a:gd name="T45" fmla="*/ 34 h 289"/>
                    <a:gd name="T46" fmla="*/ 15 w 417"/>
                    <a:gd name="T47" fmla="*/ 31 h 289"/>
                    <a:gd name="T48" fmla="*/ 10 w 417"/>
                    <a:gd name="T49" fmla="*/ 33 h 289"/>
                    <a:gd name="T50" fmla="*/ 10 w 417"/>
                    <a:gd name="T51" fmla="*/ 34 h 289"/>
                    <a:gd name="T52" fmla="*/ 22 w 417"/>
                    <a:gd name="T53" fmla="*/ 40 h 289"/>
                    <a:gd name="T54" fmla="*/ 24 w 417"/>
                    <a:gd name="T55" fmla="*/ 44 h 289"/>
                    <a:gd name="T56" fmla="*/ 36 w 417"/>
                    <a:gd name="T57" fmla="*/ 48 h 289"/>
                    <a:gd name="T58" fmla="*/ 52 w 417"/>
                    <a:gd name="T59" fmla="*/ 58 h 289"/>
                    <a:gd name="T60" fmla="*/ 67 w 417"/>
                    <a:gd name="T61" fmla="*/ 70 h 289"/>
                    <a:gd name="T62" fmla="*/ 73 w 417"/>
                    <a:gd name="T63" fmla="*/ 79 h 289"/>
                    <a:gd name="T64" fmla="*/ 73 w 417"/>
                    <a:gd name="T65" fmla="*/ 84 h 289"/>
                    <a:gd name="T66" fmla="*/ 65 w 417"/>
                    <a:gd name="T67" fmla="*/ 90 h 289"/>
                    <a:gd name="T68" fmla="*/ 47 w 417"/>
                    <a:gd name="T69" fmla="*/ 94 h 289"/>
                    <a:gd name="T70" fmla="*/ 20 w 417"/>
                    <a:gd name="T71" fmla="*/ 98 h 289"/>
                    <a:gd name="T72" fmla="*/ 33 w 417"/>
                    <a:gd name="T73" fmla="*/ 101 h 289"/>
                    <a:gd name="T74" fmla="*/ 55 w 417"/>
                    <a:gd name="T75" fmla="*/ 98 h 289"/>
                    <a:gd name="T76" fmla="*/ 75 w 417"/>
                    <a:gd name="T77" fmla="*/ 93 h 289"/>
                    <a:gd name="T78" fmla="*/ 94 w 417"/>
                    <a:gd name="T79" fmla="*/ 94 h 289"/>
                    <a:gd name="T80" fmla="*/ 103 w 417"/>
                    <a:gd name="T81" fmla="*/ 99 h 289"/>
                    <a:gd name="T82" fmla="*/ 103 w 417"/>
                    <a:gd name="T83" fmla="*/ 99 h 289"/>
                    <a:gd name="T84" fmla="*/ 99 w 417"/>
                    <a:gd name="T85" fmla="*/ 93 h 289"/>
                    <a:gd name="T86" fmla="*/ 98 w 417"/>
                    <a:gd name="T87" fmla="*/ 84 h 289"/>
                    <a:gd name="T88" fmla="*/ 102 w 417"/>
                    <a:gd name="T89" fmla="*/ 67 h 289"/>
                    <a:gd name="T90" fmla="*/ 110 w 417"/>
                    <a:gd name="T91" fmla="*/ 53 h 289"/>
                    <a:gd name="T92" fmla="*/ 128 w 417"/>
                    <a:gd name="T93" fmla="*/ 32 h 289"/>
                    <a:gd name="T94" fmla="*/ 139 w 417"/>
                    <a:gd name="T95" fmla="*/ 15 h 2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17" h="289">
                      <a:moveTo>
                        <a:pt x="417" y="15"/>
                      </a:moveTo>
                      <a:lnTo>
                        <a:pt x="411" y="16"/>
                      </a:lnTo>
                      <a:lnTo>
                        <a:pt x="404" y="21"/>
                      </a:lnTo>
                      <a:lnTo>
                        <a:pt x="393" y="35"/>
                      </a:lnTo>
                      <a:lnTo>
                        <a:pt x="382" y="51"/>
                      </a:lnTo>
                      <a:lnTo>
                        <a:pt x="371" y="64"/>
                      </a:lnTo>
                      <a:lnTo>
                        <a:pt x="355" y="91"/>
                      </a:lnTo>
                      <a:lnTo>
                        <a:pt x="328" y="123"/>
                      </a:lnTo>
                      <a:lnTo>
                        <a:pt x="300" y="150"/>
                      </a:lnTo>
                      <a:lnTo>
                        <a:pt x="279" y="166"/>
                      </a:lnTo>
                      <a:lnTo>
                        <a:pt x="273" y="146"/>
                      </a:lnTo>
                      <a:lnTo>
                        <a:pt x="267" y="121"/>
                      </a:lnTo>
                      <a:lnTo>
                        <a:pt x="264" y="96"/>
                      </a:lnTo>
                      <a:lnTo>
                        <a:pt x="265" y="86"/>
                      </a:lnTo>
                      <a:lnTo>
                        <a:pt x="267" y="78"/>
                      </a:lnTo>
                      <a:lnTo>
                        <a:pt x="258" y="68"/>
                      </a:lnTo>
                      <a:lnTo>
                        <a:pt x="249" y="59"/>
                      </a:lnTo>
                      <a:lnTo>
                        <a:pt x="248" y="74"/>
                      </a:lnTo>
                      <a:lnTo>
                        <a:pt x="246" y="83"/>
                      </a:lnTo>
                      <a:lnTo>
                        <a:pt x="243" y="97"/>
                      </a:lnTo>
                      <a:lnTo>
                        <a:pt x="244" y="109"/>
                      </a:lnTo>
                      <a:lnTo>
                        <a:pt x="249" y="126"/>
                      </a:lnTo>
                      <a:lnTo>
                        <a:pt x="270" y="192"/>
                      </a:lnTo>
                      <a:lnTo>
                        <a:pt x="264" y="229"/>
                      </a:lnTo>
                      <a:lnTo>
                        <a:pt x="261" y="238"/>
                      </a:lnTo>
                      <a:lnTo>
                        <a:pt x="257" y="242"/>
                      </a:lnTo>
                      <a:lnTo>
                        <a:pt x="254" y="241"/>
                      </a:lnTo>
                      <a:lnTo>
                        <a:pt x="250" y="236"/>
                      </a:lnTo>
                      <a:lnTo>
                        <a:pt x="241" y="215"/>
                      </a:lnTo>
                      <a:lnTo>
                        <a:pt x="205" y="136"/>
                      </a:lnTo>
                      <a:lnTo>
                        <a:pt x="195" y="110"/>
                      </a:lnTo>
                      <a:lnTo>
                        <a:pt x="191" y="89"/>
                      </a:lnTo>
                      <a:lnTo>
                        <a:pt x="191" y="72"/>
                      </a:lnTo>
                      <a:lnTo>
                        <a:pt x="196" y="57"/>
                      </a:lnTo>
                      <a:lnTo>
                        <a:pt x="205" y="41"/>
                      </a:lnTo>
                      <a:lnTo>
                        <a:pt x="218" y="23"/>
                      </a:lnTo>
                      <a:lnTo>
                        <a:pt x="213" y="0"/>
                      </a:lnTo>
                      <a:lnTo>
                        <a:pt x="183" y="39"/>
                      </a:lnTo>
                      <a:lnTo>
                        <a:pt x="176" y="52"/>
                      </a:lnTo>
                      <a:lnTo>
                        <a:pt x="174" y="62"/>
                      </a:lnTo>
                      <a:lnTo>
                        <a:pt x="175" y="89"/>
                      </a:lnTo>
                      <a:lnTo>
                        <a:pt x="177" y="138"/>
                      </a:lnTo>
                      <a:lnTo>
                        <a:pt x="161" y="136"/>
                      </a:lnTo>
                      <a:lnTo>
                        <a:pt x="144" y="130"/>
                      </a:lnTo>
                      <a:lnTo>
                        <a:pt x="111" y="113"/>
                      </a:lnTo>
                      <a:lnTo>
                        <a:pt x="78" y="96"/>
                      </a:lnTo>
                      <a:lnTo>
                        <a:pt x="62" y="90"/>
                      </a:lnTo>
                      <a:lnTo>
                        <a:pt x="46" y="88"/>
                      </a:lnTo>
                      <a:lnTo>
                        <a:pt x="39" y="91"/>
                      </a:lnTo>
                      <a:lnTo>
                        <a:pt x="28" y="92"/>
                      </a:lnTo>
                      <a:lnTo>
                        <a:pt x="0" y="93"/>
                      </a:lnTo>
                      <a:lnTo>
                        <a:pt x="30" y="96"/>
                      </a:lnTo>
                      <a:lnTo>
                        <a:pt x="52" y="102"/>
                      </a:lnTo>
                      <a:lnTo>
                        <a:pt x="65" y="112"/>
                      </a:lnTo>
                      <a:lnTo>
                        <a:pt x="69" y="118"/>
                      </a:lnTo>
                      <a:lnTo>
                        <a:pt x="70" y="124"/>
                      </a:lnTo>
                      <a:lnTo>
                        <a:pt x="86" y="126"/>
                      </a:lnTo>
                      <a:lnTo>
                        <a:pt x="107" y="135"/>
                      </a:lnTo>
                      <a:lnTo>
                        <a:pt x="130" y="146"/>
                      </a:lnTo>
                      <a:lnTo>
                        <a:pt x="155" y="162"/>
                      </a:lnTo>
                      <a:lnTo>
                        <a:pt x="178" y="179"/>
                      </a:lnTo>
                      <a:lnTo>
                        <a:pt x="196" y="197"/>
                      </a:lnTo>
                      <a:lnTo>
                        <a:pt x="210" y="214"/>
                      </a:lnTo>
                      <a:lnTo>
                        <a:pt x="213" y="222"/>
                      </a:lnTo>
                      <a:lnTo>
                        <a:pt x="214" y="231"/>
                      </a:lnTo>
                      <a:lnTo>
                        <a:pt x="213" y="236"/>
                      </a:lnTo>
                      <a:lnTo>
                        <a:pt x="209" y="242"/>
                      </a:lnTo>
                      <a:lnTo>
                        <a:pt x="191" y="252"/>
                      </a:lnTo>
                      <a:lnTo>
                        <a:pt x="167" y="259"/>
                      </a:lnTo>
                      <a:lnTo>
                        <a:pt x="138" y="265"/>
                      </a:lnTo>
                      <a:lnTo>
                        <a:pt x="84" y="273"/>
                      </a:lnTo>
                      <a:lnTo>
                        <a:pt x="57" y="274"/>
                      </a:lnTo>
                      <a:lnTo>
                        <a:pt x="65" y="286"/>
                      </a:lnTo>
                      <a:lnTo>
                        <a:pt x="96" y="285"/>
                      </a:lnTo>
                      <a:lnTo>
                        <a:pt x="129" y="280"/>
                      </a:lnTo>
                      <a:lnTo>
                        <a:pt x="162" y="274"/>
                      </a:lnTo>
                      <a:lnTo>
                        <a:pt x="192" y="265"/>
                      </a:lnTo>
                      <a:lnTo>
                        <a:pt x="221" y="260"/>
                      </a:lnTo>
                      <a:lnTo>
                        <a:pt x="257" y="262"/>
                      </a:lnTo>
                      <a:lnTo>
                        <a:pt x="275" y="265"/>
                      </a:lnTo>
                      <a:lnTo>
                        <a:pt x="290" y="271"/>
                      </a:lnTo>
                      <a:lnTo>
                        <a:pt x="302" y="279"/>
                      </a:lnTo>
                      <a:lnTo>
                        <a:pt x="309" y="289"/>
                      </a:lnTo>
                      <a:lnTo>
                        <a:pt x="304" y="279"/>
                      </a:lnTo>
                      <a:lnTo>
                        <a:pt x="298" y="270"/>
                      </a:lnTo>
                      <a:lnTo>
                        <a:pt x="292" y="261"/>
                      </a:lnTo>
                      <a:lnTo>
                        <a:pt x="289" y="252"/>
                      </a:lnTo>
                      <a:lnTo>
                        <a:pt x="287" y="237"/>
                      </a:lnTo>
                      <a:lnTo>
                        <a:pt x="290" y="220"/>
                      </a:lnTo>
                      <a:lnTo>
                        <a:pt x="299" y="189"/>
                      </a:lnTo>
                      <a:lnTo>
                        <a:pt x="309" y="170"/>
                      </a:lnTo>
                      <a:lnTo>
                        <a:pt x="322" y="150"/>
                      </a:lnTo>
                      <a:lnTo>
                        <a:pt x="358" y="111"/>
                      </a:lnTo>
                      <a:lnTo>
                        <a:pt x="376" y="89"/>
                      </a:lnTo>
                      <a:lnTo>
                        <a:pt x="394" y="66"/>
                      </a:lnTo>
                      <a:lnTo>
                        <a:pt x="408" y="42"/>
                      </a:lnTo>
                      <a:lnTo>
                        <a:pt x="41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1" name="Freeform 949"/>
                <p:cNvSpPr>
                  <a:spLocks/>
                </p:cNvSpPr>
                <p:nvPr/>
              </p:nvSpPr>
              <p:spPr bwMode="auto">
                <a:xfrm>
                  <a:off x="649" y="2058"/>
                  <a:ext cx="1" cy="5"/>
                </a:xfrm>
                <a:custGeom>
                  <a:avLst/>
                  <a:gdLst>
                    <a:gd name="T0" fmla="*/ 0 w 1"/>
                    <a:gd name="T1" fmla="*/ 3 h 6"/>
                    <a:gd name="T2" fmla="*/ 0 w 1"/>
                    <a:gd name="T3" fmla="*/ 0 h 6"/>
                    <a:gd name="T4" fmla="*/ 0 w 1"/>
                    <a:gd name="T5" fmla="*/ 3 h 6"/>
                    <a:gd name="T6" fmla="*/ 0 w 1"/>
                    <a:gd name="T7" fmla="*/ 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a:moveTo>
                        <a:pt x="0" y="6"/>
                      </a:moveTo>
                      <a:lnTo>
                        <a:pt x="0" y="0"/>
                      </a:lnTo>
                      <a:lnTo>
                        <a:pt x="0" y="5"/>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2" name="Freeform 950"/>
                <p:cNvSpPr>
                  <a:spLocks/>
                </p:cNvSpPr>
                <p:nvPr/>
              </p:nvSpPr>
              <p:spPr bwMode="auto">
                <a:xfrm>
                  <a:off x="359" y="1987"/>
                  <a:ext cx="291" cy="205"/>
                </a:xfrm>
                <a:custGeom>
                  <a:avLst/>
                  <a:gdLst>
                    <a:gd name="T0" fmla="*/ 103 w 417"/>
                    <a:gd name="T1" fmla="*/ 99 h 289"/>
                    <a:gd name="T2" fmla="*/ 99 w 417"/>
                    <a:gd name="T3" fmla="*/ 93 h 289"/>
                    <a:gd name="T4" fmla="*/ 98 w 417"/>
                    <a:gd name="T5" fmla="*/ 84 h 289"/>
                    <a:gd name="T6" fmla="*/ 102 w 417"/>
                    <a:gd name="T7" fmla="*/ 67 h 289"/>
                    <a:gd name="T8" fmla="*/ 110 w 417"/>
                    <a:gd name="T9" fmla="*/ 53 h 289"/>
                    <a:gd name="T10" fmla="*/ 128 w 417"/>
                    <a:gd name="T11" fmla="*/ 32 h 289"/>
                    <a:gd name="T12" fmla="*/ 139 w 417"/>
                    <a:gd name="T13" fmla="*/ 15 h 289"/>
                    <a:gd name="T14" fmla="*/ 140 w 417"/>
                    <a:gd name="T15" fmla="*/ 6 h 289"/>
                    <a:gd name="T16" fmla="*/ 133 w 417"/>
                    <a:gd name="T17" fmla="*/ 13 h 289"/>
                    <a:gd name="T18" fmla="*/ 126 w 417"/>
                    <a:gd name="T19" fmla="*/ 23 h 289"/>
                    <a:gd name="T20" fmla="*/ 112 w 417"/>
                    <a:gd name="T21" fmla="*/ 44 h 289"/>
                    <a:gd name="T22" fmla="*/ 95 w 417"/>
                    <a:gd name="T23" fmla="*/ 60 h 289"/>
                    <a:gd name="T24" fmla="*/ 91 w 417"/>
                    <a:gd name="T25" fmla="*/ 43 h 289"/>
                    <a:gd name="T26" fmla="*/ 90 w 417"/>
                    <a:gd name="T27" fmla="*/ 31 h 289"/>
                    <a:gd name="T28" fmla="*/ 88 w 417"/>
                    <a:gd name="T29" fmla="*/ 24 h 289"/>
                    <a:gd name="T30" fmla="*/ 84 w 417"/>
                    <a:gd name="T31" fmla="*/ 26 h 289"/>
                    <a:gd name="T32" fmla="*/ 83 w 417"/>
                    <a:gd name="T33" fmla="*/ 35 h 289"/>
                    <a:gd name="T34" fmla="*/ 84 w 417"/>
                    <a:gd name="T35" fmla="*/ 45 h 289"/>
                    <a:gd name="T36" fmla="*/ 89 w 417"/>
                    <a:gd name="T37" fmla="*/ 82 h 289"/>
                    <a:gd name="T38" fmla="*/ 87 w 417"/>
                    <a:gd name="T39" fmla="*/ 87 h 289"/>
                    <a:gd name="T40" fmla="*/ 84 w 417"/>
                    <a:gd name="T41" fmla="*/ 84 h 289"/>
                    <a:gd name="T42" fmla="*/ 70 w 417"/>
                    <a:gd name="T43" fmla="*/ 48 h 289"/>
                    <a:gd name="T44" fmla="*/ 65 w 417"/>
                    <a:gd name="T45" fmla="*/ 32 h 289"/>
                    <a:gd name="T46" fmla="*/ 67 w 417"/>
                    <a:gd name="T47" fmla="*/ 20 h 289"/>
                    <a:gd name="T48" fmla="*/ 74 w 417"/>
                    <a:gd name="T49" fmla="*/ 8 h 289"/>
                    <a:gd name="T50" fmla="*/ 62 w 417"/>
                    <a:gd name="T51" fmla="*/ 14 h 289"/>
                    <a:gd name="T52" fmla="*/ 59 w 417"/>
                    <a:gd name="T53" fmla="*/ 22 h 289"/>
                    <a:gd name="T54" fmla="*/ 61 w 417"/>
                    <a:gd name="T55" fmla="*/ 50 h 289"/>
                    <a:gd name="T56" fmla="*/ 49 w 417"/>
                    <a:gd name="T57" fmla="*/ 46 h 289"/>
                    <a:gd name="T58" fmla="*/ 27 w 417"/>
                    <a:gd name="T59" fmla="*/ 34 h 289"/>
                    <a:gd name="T60" fmla="*/ 15 w 417"/>
                    <a:gd name="T61" fmla="*/ 31 h 289"/>
                    <a:gd name="T62" fmla="*/ 10 w 417"/>
                    <a:gd name="T63" fmla="*/ 33 h 289"/>
                    <a:gd name="T64" fmla="*/ 10 w 417"/>
                    <a:gd name="T65" fmla="*/ 34 h 289"/>
                    <a:gd name="T66" fmla="*/ 22 w 417"/>
                    <a:gd name="T67" fmla="*/ 40 h 289"/>
                    <a:gd name="T68" fmla="*/ 24 w 417"/>
                    <a:gd name="T69" fmla="*/ 44 h 289"/>
                    <a:gd name="T70" fmla="*/ 36 w 417"/>
                    <a:gd name="T71" fmla="*/ 48 h 289"/>
                    <a:gd name="T72" fmla="*/ 52 w 417"/>
                    <a:gd name="T73" fmla="*/ 58 h 289"/>
                    <a:gd name="T74" fmla="*/ 67 w 417"/>
                    <a:gd name="T75" fmla="*/ 70 h 289"/>
                    <a:gd name="T76" fmla="*/ 73 w 417"/>
                    <a:gd name="T77" fmla="*/ 79 h 289"/>
                    <a:gd name="T78" fmla="*/ 73 w 417"/>
                    <a:gd name="T79" fmla="*/ 84 h 289"/>
                    <a:gd name="T80" fmla="*/ 66 w 417"/>
                    <a:gd name="T81" fmla="*/ 90 h 289"/>
                    <a:gd name="T82" fmla="*/ 47 w 417"/>
                    <a:gd name="T83" fmla="*/ 94 h 289"/>
                    <a:gd name="T84" fmla="*/ 20 w 417"/>
                    <a:gd name="T85" fmla="*/ 98 h 289"/>
                    <a:gd name="T86" fmla="*/ 33 w 417"/>
                    <a:gd name="T87" fmla="*/ 101 h 289"/>
                    <a:gd name="T88" fmla="*/ 55 w 417"/>
                    <a:gd name="T89" fmla="*/ 98 h 289"/>
                    <a:gd name="T90" fmla="*/ 75 w 417"/>
                    <a:gd name="T91" fmla="*/ 93 h 289"/>
                    <a:gd name="T92" fmla="*/ 94 w 417"/>
                    <a:gd name="T93" fmla="*/ 94 h 289"/>
                    <a:gd name="T94" fmla="*/ 103 w 417"/>
                    <a:gd name="T95" fmla="*/ 99 h 289"/>
                    <a:gd name="T96" fmla="*/ 105 w 417"/>
                    <a:gd name="T97" fmla="*/ 103 h 2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7" h="289">
                      <a:moveTo>
                        <a:pt x="309" y="289"/>
                      </a:moveTo>
                      <a:lnTo>
                        <a:pt x="304" y="279"/>
                      </a:lnTo>
                      <a:lnTo>
                        <a:pt x="298" y="270"/>
                      </a:lnTo>
                      <a:lnTo>
                        <a:pt x="293" y="261"/>
                      </a:lnTo>
                      <a:lnTo>
                        <a:pt x="289" y="252"/>
                      </a:lnTo>
                      <a:lnTo>
                        <a:pt x="288" y="237"/>
                      </a:lnTo>
                      <a:lnTo>
                        <a:pt x="290" y="220"/>
                      </a:lnTo>
                      <a:lnTo>
                        <a:pt x="299" y="189"/>
                      </a:lnTo>
                      <a:lnTo>
                        <a:pt x="309" y="170"/>
                      </a:lnTo>
                      <a:lnTo>
                        <a:pt x="322" y="150"/>
                      </a:lnTo>
                      <a:lnTo>
                        <a:pt x="358" y="111"/>
                      </a:lnTo>
                      <a:lnTo>
                        <a:pt x="376" y="89"/>
                      </a:lnTo>
                      <a:lnTo>
                        <a:pt x="394" y="66"/>
                      </a:lnTo>
                      <a:lnTo>
                        <a:pt x="408" y="42"/>
                      </a:lnTo>
                      <a:lnTo>
                        <a:pt x="417" y="15"/>
                      </a:lnTo>
                      <a:lnTo>
                        <a:pt x="411" y="16"/>
                      </a:lnTo>
                      <a:lnTo>
                        <a:pt x="404" y="21"/>
                      </a:lnTo>
                      <a:lnTo>
                        <a:pt x="393" y="35"/>
                      </a:lnTo>
                      <a:lnTo>
                        <a:pt x="383" y="51"/>
                      </a:lnTo>
                      <a:lnTo>
                        <a:pt x="372" y="64"/>
                      </a:lnTo>
                      <a:lnTo>
                        <a:pt x="355" y="91"/>
                      </a:lnTo>
                      <a:lnTo>
                        <a:pt x="329" y="123"/>
                      </a:lnTo>
                      <a:lnTo>
                        <a:pt x="301" y="150"/>
                      </a:lnTo>
                      <a:lnTo>
                        <a:pt x="280" y="166"/>
                      </a:lnTo>
                      <a:lnTo>
                        <a:pt x="273" y="146"/>
                      </a:lnTo>
                      <a:lnTo>
                        <a:pt x="267" y="121"/>
                      </a:lnTo>
                      <a:lnTo>
                        <a:pt x="264" y="96"/>
                      </a:lnTo>
                      <a:lnTo>
                        <a:pt x="265" y="86"/>
                      </a:lnTo>
                      <a:lnTo>
                        <a:pt x="267" y="78"/>
                      </a:lnTo>
                      <a:lnTo>
                        <a:pt x="258" y="68"/>
                      </a:lnTo>
                      <a:lnTo>
                        <a:pt x="249" y="59"/>
                      </a:lnTo>
                      <a:lnTo>
                        <a:pt x="248" y="74"/>
                      </a:lnTo>
                      <a:lnTo>
                        <a:pt x="246" y="83"/>
                      </a:lnTo>
                      <a:lnTo>
                        <a:pt x="243" y="97"/>
                      </a:lnTo>
                      <a:lnTo>
                        <a:pt x="244" y="109"/>
                      </a:lnTo>
                      <a:lnTo>
                        <a:pt x="249" y="126"/>
                      </a:lnTo>
                      <a:lnTo>
                        <a:pt x="270" y="192"/>
                      </a:lnTo>
                      <a:lnTo>
                        <a:pt x="264" y="229"/>
                      </a:lnTo>
                      <a:lnTo>
                        <a:pt x="261" y="238"/>
                      </a:lnTo>
                      <a:lnTo>
                        <a:pt x="257" y="242"/>
                      </a:lnTo>
                      <a:lnTo>
                        <a:pt x="254" y="241"/>
                      </a:lnTo>
                      <a:lnTo>
                        <a:pt x="250" y="236"/>
                      </a:lnTo>
                      <a:lnTo>
                        <a:pt x="242" y="215"/>
                      </a:lnTo>
                      <a:lnTo>
                        <a:pt x="205" y="136"/>
                      </a:lnTo>
                      <a:lnTo>
                        <a:pt x="195" y="110"/>
                      </a:lnTo>
                      <a:lnTo>
                        <a:pt x="191" y="89"/>
                      </a:lnTo>
                      <a:lnTo>
                        <a:pt x="191" y="72"/>
                      </a:lnTo>
                      <a:lnTo>
                        <a:pt x="196" y="57"/>
                      </a:lnTo>
                      <a:lnTo>
                        <a:pt x="205" y="41"/>
                      </a:lnTo>
                      <a:lnTo>
                        <a:pt x="218" y="23"/>
                      </a:lnTo>
                      <a:lnTo>
                        <a:pt x="213" y="0"/>
                      </a:lnTo>
                      <a:lnTo>
                        <a:pt x="183" y="39"/>
                      </a:lnTo>
                      <a:lnTo>
                        <a:pt x="177" y="52"/>
                      </a:lnTo>
                      <a:lnTo>
                        <a:pt x="174" y="62"/>
                      </a:lnTo>
                      <a:lnTo>
                        <a:pt x="175" y="89"/>
                      </a:lnTo>
                      <a:lnTo>
                        <a:pt x="178" y="138"/>
                      </a:lnTo>
                      <a:lnTo>
                        <a:pt x="161" y="136"/>
                      </a:lnTo>
                      <a:lnTo>
                        <a:pt x="144" y="130"/>
                      </a:lnTo>
                      <a:lnTo>
                        <a:pt x="111" y="113"/>
                      </a:lnTo>
                      <a:lnTo>
                        <a:pt x="78" y="96"/>
                      </a:lnTo>
                      <a:lnTo>
                        <a:pt x="62" y="90"/>
                      </a:lnTo>
                      <a:lnTo>
                        <a:pt x="46" y="88"/>
                      </a:lnTo>
                      <a:lnTo>
                        <a:pt x="39" y="91"/>
                      </a:lnTo>
                      <a:lnTo>
                        <a:pt x="28" y="92"/>
                      </a:lnTo>
                      <a:lnTo>
                        <a:pt x="0" y="93"/>
                      </a:lnTo>
                      <a:lnTo>
                        <a:pt x="30" y="96"/>
                      </a:lnTo>
                      <a:lnTo>
                        <a:pt x="52" y="102"/>
                      </a:lnTo>
                      <a:lnTo>
                        <a:pt x="66" y="112"/>
                      </a:lnTo>
                      <a:lnTo>
                        <a:pt x="69" y="118"/>
                      </a:lnTo>
                      <a:lnTo>
                        <a:pt x="70" y="124"/>
                      </a:lnTo>
                      <a:lnTo>
                        <a:pt x="86" y="126"/>
                      </a:lnTo>
                      <a:lnTo>
                        <a:pt x="107" y="135"/>
                      </a:lnTo>
                      <a:lnTo>
                        <a:pt x="131" y="146"/>
                      </a:lnTo>
                      <a:lnTo>
                        <a:pt x="155" y="162"/>
                      </a:lnTo>
                      <a:lnTo>
                        <a:pt x="178" y="179"/>
                      </a:lnTo>
                      <a:lnTo>
                        <a:pt x="196" y="197"/>
                      </a:lnTo>
                      <a:lnTo>
                        <a:pt x="210" y="214"/>
                      </a:lnTo>
                      <a:lnTo>
                        <a:pt x="213" y="222"/>
                      </a:lnTo>
                      <a:lnTo>
                        <a:pt x="214" y="231"/>
                      </a:lnTo>
                      <a:lnTo>
                        <a:pt x="213" y="236"/>
                      </a:lnTo>
                      <a:lnTo>
                        <a:pt x="209" y="242"/>
                      </a:lnTo>
                      <a:lnTo>
                        <a:pt x="192" y="252"/>
                      </a:lnTo>
                      <a:lnTo>
                        <a:pt x="167" y="259"/>
                      </a:lnTo>
                      <a:lnTo>
                        <a:pt x="139" y="265"/>
                      </a:lnTo>
                      <a:lnTo>
                        <a:pt x="84" y="273"/>
                      </a:lnTo>
                      <a:lnTo>
                        <a:pt x="57" y="274"/>
                      </a:lnTo>
                      <a:lnTo>
                        <a:pt x="65" y="286"/>
                      </a:lnTo>
                      <a:lnTo>
                        <a:pt x="96" y="285"/>
                      </a:lnTo>
                      <a:lnTo>
                        <a:pt x="129" y="280"/>
                      </a:lnTo>
                      <a:lnTo>
                        <a:pt x="162" y="274"/>
                      </a:lnTo>
                      <a:lnTo>
                        <a:pt x="192" y="265"/>
                      </a:lnTo>
                      <a:lnTo>
                        <a:pt x="221" y="260"/>
                      </a:lnTo>
                      <a:lnTo>
                        <a:pt x="257" y="262"/>
                      </a:lnTo>
                      <a:lnTo>
                        <a:pt x="275" y="265"/>
                      </a:lnTo>
                      <a:lnTo>
                        <a:pt x="290" y="271"/>
                      </a:lnTo>
                      <a:lnTo>
                        <a:pt x="302" y="279"/>
                      </a:lnTo>
                      <a:lnTo>
                        <a:pt x="309" y="28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3" name="Freeform 951"/>
                <p:cNvSpPr>
                  <a:spLocks/>
                </p:cNvSpPr>
                <p:nvPr/>
              </p:nvSpPr>
              <p:spPr bwMode="auto">
                <a:xfrm>
                  <a:off x="649" y="1867"/>
                  <a:ext cx="68" cy="287"/>
                </a:xfrm>
                <a:custGeom>
                  <a:avLst/>
                  <a:gdLst>
                    <a:gd name="T0" fmla="*/ 12 w 99"/>
                    <a:gd name="T1" fmla="*/ 142 h 404"/>
                    <a:gd name="T2" fmla="*/ 23 w 99"/>
                    <a:gd name="T3" fmla="*/ 109 h 404"/>
                    <a:gd name="T4" fmla="*/ 27 w 99"/>
                    <a:gd name="T5" fmla="*/ 97 h 404"/>
                    <a:gd name="T6" fmla="*/ 30 w 99"/>
                    <a:gd name="T7" fmla="*/ 87 h 404"/>
                    <a:gd name="T8" fmla="*/ 32 w 99"/>
                    <a:gd name="T9" fmla="*/ 71 h 404"/>
                    <a:gd name="T10" fmla="*/ 32 w 99"/>
                    <a:gd name="T11" fmla="*/ 55 h 404"/>
                    <a:gd name="T12" fmla="*/ 32 w 99"/>
                    <a:gd name="T13" fmla="*/ 38 h 404"/>
                    <a:gd name="T14" fmla="*/ 30 w 99"/>
                    <a:gd name="T15" fmla="*/ 23 h 404"/>
                    <a:gd name="T16" fmla="*/ 27 w 99"/>
                    <a:gd name="T17" fmla="*/ 18 h 404"/>
                    <a:gd name="T18" fmla="*/ 27 w 99"/>
                    <a:gd name="T19" fmla="*/ 14 h 404"/>
                    <a:gd name="T20" fmla="*/ 26 w 99"/>
                    <a:gd name="T21" fmla="*/ 3 h 404"/>
                    <a:gd name="T22" fmla="*/ 25 w 99"/>
                    <a:gd name="T23" fmla="*/ 3 h 404"/>
                    <a:gd name="T24" fmla="*/ 23 w 99"/>
                    <a:gd name="T25" fmla="*/ 3 h 404"/>
                    <a:gd name="T26" fmla="*/ 21 w 99"/>
                    <a:gd name="T27" fmla="*/ 0 h 404"/>
                    <a:gd name="T28" fmla="*/ 19 w 99"/>
                    <a:gd name="T29" fmla="*/ 6 h 404"/>
                    <a:gd name="T30" fmla="*/ 25 w 99"/>
                    <a:gd name="T31" fmla="*/ 12 h 404"/>
                    <a:gd name="T32" fmla="*/ 23 w 99"/>
                    <a:gd name="T33" fmla="*/ 13 h 404"/>
                    <a:gd name="T34" fmla="*/ 22 w 99"/>
                    <a:gd name="T35" fmla="*/ 14 h 404"/>
                    <a:gd name="T36" fmla="*/ 18 w 99"/>
                    <a:gd name="T37" fmla="*/ 15 h 404"/>
                    <a:gd name="T38" fmla="*/ 21 w 99"/>
                    <a:gd name="T39" fmla="*/ 18 h 404"/>
                    <a:gd name="T40" fmla="*/ 23 w 99"/>
                    <a:gd name="T41" fmla="*/ 22 h 404"/>
                    <a:gd name="T42" fmla="*/ 25 w 99"/>
                    <a:gd name="T43" fmla="*/ 27 h 404"/>
                    <a:gd name="T44" fmla="*/ 26 w 99"/>
                    <a:gd name="T45" fmla="*/ 32 h 404"/>
                    <a:gd name="T46" fmla="*/ 27 w 99"/>
                    <a:gd name="T47" fmla="*/ 44 h 404"/>
                    <a:gd name="T48" fmla="*/ 28 w 99"/>
                    <a:gd name="T49" fmla="*/ 55 h 404"/>
                    <a:gd name="T50" fmla="*/ 27 w 99"/>
                    <a:gd name="T51" fmla="*/ 67 h 404"/>
                    <a:gd name="T52" fmla="*/ 26 w 99"/>
                    <a:gd name="T53" fmla="*/ 78 h 404"/>
                    <a:gd name="T54" fmla="*/ 23 w 99"/>
                    <a:gd name="T55" fmla="*/ 89 h 404"/>
                    <a:gd name="T56" fmla="*/ 21 w 99"/>
                    <a:gd name="T57" fmla="*/ 99 h 404"/>
                    <a:gd name="T58" fmla="*/ 18 w 99"/>
                    <a:gd name="T59" fmla="*/ 107 h 404"/>
                    <a:gd name="T60" fmla="*/ 15 w 99"/>
                    <a:gd name="T61" fmla="*/ 113 h 404"/>
                    <a:gd name="T62" fmla="*/ 11 w 99"/>
                    <a:gd name="T63" fmla="*/ 117 h 404"/>
                    <a:gd name="T64" fmla="*/ 8 w 99"/>
                    <a:gd name="T65" fmla="*/ 118 h 404"/>
                    <a:gd name="T66" fmla="*/ 7 w 99"/>
                    <a:gd name="T67" fmla="*/ 109 h 404"/>
                    <a:gd name="T68" fmla="*/ 5 w 99"/>
                    <a:gd name="T69" fmla="*/ 97 h 404"/>
                    <a:gd name="T70" fmla="*/ 7 w 99"/>
                    <a:gd name="T71" fmla="*/ 86 h 404"/>
                    <a:gd name="T72" fmla="*/ 8 w 99"/>
                    <a:gd name="T73" fmla="*/ 82 h 404"/>
                    <a:gd name="T74" fmla="*/ 10 w 99"/>
                    <a:gd name="T75" fmla="*/ 79 h 404"/>
                    <a:gd name="T76" fmla="*/ 5 w 99"/>
                    <a:gd name="T77" fmla="*/ 71 h 404"/>
                    <a:gd name="T78" fmla="*/ 3 w 99"/>
                    <a:gd name="T79" fmla="*/ 75 h 404"/>
                    <a:gd name="T80" fmla="*/ 2 w 99"/>
                    <a:gd name="T81" fmla="*/ 80 h 404"/>
                    <a:gd name="T82" fmla="*/ 0 w 99"/>
                    <a:gd name="T83" fmla="*/ 88 h 404"/>
                    <a:gd name="T84" fmla="*/ 0 w 99"/>
                    <a:gd name="T85" fmla="*/ 99 h 404"/>
                    <a:gd name="T86" fmla="*/ 1 w 99"/>
                    <a:gd name="T87" fmla="*/ 109 h 404"/>
                    <a:gd name="T88" fmla="*/ 3 w 99"/>
                    <a:gd name="T89" fmla="*/ 129 h 404"/>
                    <a:gd name="T90" fmla="*/ 5 w 99"/>
                    <a:gd name="T91" fmla="*/ 138 h 404"/>
                    <a:gd name="T92" fmla="*/ 5 w 99"/>
                    <a:gd name="T93" fmla="*/ 145 h 404"/>
                    <a:gd name="T94" fmla="*/ 8 w 99"/>
                    <a:gd name="T95" fmla="*/ 139 h 404"/>
                    <a:gd name="T96" fmla="*/ 9 w 99"/>
                    <a:gd name="T97" fmla="*/ 137 h 404"/>
                    <a:gd name="T98" fmla="*/ 10 w 99"/>
                    <a:gd name="T99" fmla="*/ 137 h 404"/>
                    <a:gd name="T100" fmla="*/ 12 w 99"/>
                    <a:gd name="T101" fmla="*/ 142 h 404"/>
                    <a:gd name="T102" fmla="*/ 12 w 99"/>
                    <a:gd name="T103" fmla="*/ 142 h 4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9" h="404">
                      <a:moveTo>
                        <a:pt x="38" y="395"/>
                      </a:moveTo>
                      <a:lnTo>
                        <a:pt x="72" y="305"/>
                      </a:lnTo>
                      <a:lnTo>
                        <a:pt x="85" y="269"/>
                      </a:lnTo>
                      <a:lnTo>
                        <a:pt x="92" y="242"/>
                      </a:lnTo>
                      <a:lnTo>
                        <a:pt x="97" y="199"/>
                      </a:lnTo>
                      <a:lnTo>
                        <a:pt x="99" y="152"/>
                      </a:lnTo>
                      <a:lnTo>
                        <a:pt x="98" y="106"/>
                      </a:lnTo>
                      <a:lnTo>
                        <a:pt x="92" y="63"/>
                      </a:lnTo>
                      <a:lnTo>
                        <a:pt x="85" y="51"/>
                      </a:lnTo>
                      <a:lnTo>
                        <a:pt x="83" y="40"/>
                      </a:lnTo>
                      <a:lnTo>
                        <a:pt x="82" y="9"/>
                      </a:lnTo>
                      <a:lnTo>
                        <a:pt x="77" y="9"/>
                      </a:lnTo>
                      <a:lnTo>
                        <a:pt x="71" y="7"/>
                      </a:lnTo>
                      <a:lnTo>
                        <a:pt x="62" y="0"/>
                      </a:lnTo>
                      <a:lnTo>
                        <a:pt x="58" y="19"/>
                      </a:lnTo>
                      <a:lnTo>
                        <a:pt x="77" y="34"/>
                      </a:lnTo>
                      <a:lnTo>
                        <a:pt x="73" y="38"/>
                      </a:lnTo>
                      <a:lnTo>
                        <a:pt x="67" y="40"/>
                      </a:lnTo>
                      <a:lnTo>
                        <a:pt x="55" y="41"/>
                      </a:lnTo>
                      <a:lnTo>
                        <a:pt x="65" y="49"/>
                      </a:lnTo>
                      <a:lnTo>
                        <a:pt x="73" y="61"/>
                      </a:lnTo>
                      <a:lnTo>
                        <a:pt x="78" y="74"/>
                      </a:lnTo>
                      <a:lnTo>
                        <a:pt x="82" y="89"/>
                      </a:lnTo>
                      <a:lnTo>
                        <a:pt x="85" y="122"/>
                      </a:lnTo>
                      <a:lnTo>
                        <a:pt x="87" y="152"/>
                      </a:lnTo>
                      <a:lnTo>
                        <a:pt x="84" y="186"/>
                      </a:lnTo>
                      <a:lnTo>
                        <a:pt x="80" y="218"/>
                      </a:lnTo>
                      <a:lnTo>
                        <a:pt x="73" y="248"/>
                      </a:lnTo>
                      <a:lnTo>
                        <a:pt x="65" y="275"/>
                      </a:lnTo>
                      <a:lnTo>
                        <a:pt x="56" y="297"/>
                      </a:lnTo>
                      <a:lnTo>
                        <a:pt x="46" y="315"/>
                      </a:lnTo>
                      <a:lnTo>
                        <a:pt x="35" y="326"/>
                      </a:lnTo>
                      <a:lnTo>
                        <a:pt x="25" y="330"/>
                      </a:lnTo>
                      <a:lnTo>
                        <a:pt x="20" y="304"/>
                      </a:lnTo>
                      <a:lnTo>
                        <a:pt x="18" y="271"/>
                      </a:lnTo>
                      <a:lnTo>
                        <a:pt x="21" y="240"/>
                      </a:lnTo>
                      <a:lnTo>
                        <a:pt x="25" y="228"/>
                      </a:lnTo>
                      <a:lnTo>
                        <a:pt x="31" y="220"/>
                      </a:lnTo>
                      <a:lnTo>
                        <a:pt x="18" y="199"/>
                      </a:lnTo>
                      <a:lnTo>
                        <a:pt x="11" y="210"/>
                      </a:lnTo>
                      <a:lnTo>
                        <a:pt x="6" y="221"/>
                      </a:lnTo>
                      <a:lnTo>
                        <a:pt x="0" y="247"/>
                      </a:lnTo>
                      <a:lnTo>
                        <a:pt x="0" y="274"/>
                      </a:lnTo>
                      <a:lnTo>
                        <a:pt x="2" y="304"/>
                      </a:lnTo>
                      <a:lnTo>
                        <a:pt x="12" y="359"/>
                      </a:lnTo>
                      <a:lnTo>
                        <a:pt x="16" y="384"/>
                      </a:lnTo>
                      <a:lnTo>
                        <a:pt x="18" y="404"/>
                      </a:lnTo>
                      <a:lnTo>
                        <a:pt x="24" y="386"/>
                      </a:lnTo>
                      <a:lnTo>
                        <a:pt x="27" y="383"/>
                      </a:lnTo>
                      <a:lnTo>
                        <a:pt x="29" y="383"/>
                      </a:lnTo>
                      <a:lnTo>
                        <a:pt x="38" y="395"/>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4" name="Freeform 952"/>
                <p:cNvSpPr>
                  <a:spLocks/>
                </p:cNvSpPr>
                <p:nvPr/>
              </p:nvSpPr>
              <p:spPr bwMode="auto">
                <a:xfrm>
                  <a:off x="711" y="1724"/>
                  <a:ext cx="225" cy="531"/>
                </a:xfrm>
                <a:custGeom>
                  <a:avLst/>
                  <a:gdLst>
                    <a:gd name="T0" fmla="*/ 35 w 324"/>
                    <a:gd name="T1" fmla="*/ 256 h 746"/>
                    <a:gd name="T2" fmla="*/ 51 w 324"/>
                    <a:gd name="T3" fmla="*/ 263 h 746"/>
                    <a:gd name="T4" fmla="*/ 33 w 324"/>
                    <a:gd name="T5" fmla="*/ 246 h 746"/>
                    <a:gd name="T6" fmla="*/ 50 w 324"/>
                    <a:gd name="T7" fmla="*/ 245 h 746"/>
                    <a:gd name="T8" fmla="*/ 72 w 324"/>
                    <a:gd name="T9" fmla="*/ 235 h 746"/>
                    <a:gd name="T10" fmla="*/ 51 w 324"/>
                    <a:gd name="T11" fmla="*/ 237 h 746"/>
                    <a:gd name="T12" fmla="*/ 26 w 324"/>
                    <a:gd name="T13" fmla="*/ 236 h 746"/>
                    <a:gd name="T14" fmla="*/ 31 w 324"/>
                    <a:gd name="T15" fmla="*/ 214 h 746"/>
                    <a:gd name="T16" fmla="*/ 47 w 324"/>
                    <a:gd name="T17" fmla="*/ 186 h 746"/>
                    <a:gd name="T18" fmla="*/ 65 w 324"/>
                    <a:gd name="T19" fmla="*/ 186 h 746"/>
                    <a:gd name="T20" fmla="*/ 76 w 324"/>
                    <a:gd name="T21" fmla="*/ 194 h 746"/>
                    <a:gd name="T22" fmla="*/ 85 w 324"/>
                    <a:gd name="T23" fmla="*/ 212 h 746"/>
                    <a:gd name="T24" fmla="*/ 85 w 324"/>
                    <a:gd name="T25" fmla="*/ 197 h 746"/>
                    <a:gd name="T26" fmla="*/ 81 w 324"/>
                    <a:gd name="T27" fmla="*/ 190 h 746"/>
                    <a:gd name="T28" fmla="*/ 81 w 324"/>
                    <a:gd name="T29" fmla="*/ 184 h 746"/>
                    <a:gd name="T30" fmla="*/ 99 w 324"/>
                    <a:gd name="T31" fmla="*/ 177 h 746"/>
                    <a:gd name="T32" fmla="*/ 91 w 324"/>
                    <a:gd name="T33" fmla="*/ 168 h 746"/>
                    <a:gd name="T34" fmla="*/ 70 w 324"/>
                    <a:gd name="T35" fmla="*/ 173 h 746"/>
                    <a:gd name="T36" fmla="*/ 48 w 324"/>
                    <a:gd name="T37" fmla="*/ 166 h 746"/>
                    <a:gd name="T38" fmla="*/ 65 w 324"/>
                    <a:gd name="T39" fmla="*/ 147 h 746"/>
                    <a:gd name="T40" fmla="*/ 91 w 324"/>
                    <a:gd name="T41" fmla="*/ 142 h 746"/>
                    <a:gd name="T42" fmla="*/ 91 w 324"/>
                    <a:gd name="T43" fmla="*/ 137 h 746"/>
                    <a:gd name="T44" fmla="*/ 86 w 324"/>
                    <a:gd name="T45" fmla="*/ 122 h 746"/>
                    <a:gd name="T46" fmla="*/ 98 w 324"/>
                    <a:gd name="T47" fmla="*/ 105 h 746"/>
                    <a:gd name="T48" fmla="*/ 69 w 324"/>
                    <a:gd name="T49" fmla="*/ 137 h 746"/>
                    <a:gd name="T50" fmla="*/ 56 w 324"/>
                    <a:gd name="T51" fmla="*/ 141 h 746"/>
                    <a:gd name="T52" fmla="*/ 56 w 324"/>
                    <a:gd name="T53" fmla="*/ 131 h 746"/>
                    <a:gd name="T54" fmla="*/ 64 w 324"/>
                    <a:gd name="T55" fmla="*/ 109 h 746"/>
                    <a:gd name="T56" fmla="*/ 75 w 324"/>
                    <a:gd name="T57" fmla="*/ 93 h 746"/>
                    <a:gd name="T58" fmla="*/ 92 w 324"/>
                    <a:gd name="T59" fmla="*/ 73 h 746"/>
                    <a:gd name="T60" fmla="*/ 87 w 324"/>
                    <a:gd name="T61" fmla="*/ 70 h 746"/>
                    <a:gd name="T62" fmla="*/ 72 w 324"/>
                    <a:gd name="T63" fmla="*/ 85 h 746"/>
                    <a:gd name="T64" fmla="*/ 60 w 324"/>
                    <a:gd name="T65" fmla="*/ 96 h 746"/>
                    <a:gd name="T66" fmla="*/ 59 w 324"/>
                    <a:gd name="T67" fmla="*/ 86 h 746"/>
                    <a:gd name="T68" fmla="*/ 69 w 324"/>
                    <a:gd name="T69" fmla="*/ 62 h 746"/>
                    <a:gd name="T70" fmla="*/ 101 w 324"/>
                    <a:gd name="T71" fmla="*/ 4 h 746"/>
                    <a:gd name="T72" fmla="*/ 97 w 324"/>
                    <a:gd name="T73" fmla="*/ 0 h 746"/>
                    <a:gd name="T74" fmla="*/ 64 w 324"/>
                    <a:gd name="T75" fmla="*/ 60 h 746"/>
                    <a:gd name="T76" fmla="*/ 65 w 324"/>
                    <a:gd name="T77" fmla="*/ 30 h 746"/>
                    <a:gd name="T78" fmla="*/ 56 w 324"/>
                    <a:gd name="T79" fmla="*/ 70 h 746"/>
                    <a:gd name="T80" fmla="*/ 51 w 324"/>
                    <a:gd name="T81" fmla="*/ 108 h 746"/>
                    <a:gd name="T82" fmla="*/ 47 w 324"/>
                    <a:gd name="T83" fmla="*/ 133 h 746"/>
                    <a:gd name="T84" fmla="*/ 38 w 324"/>
                    <a:gd name="T85" fmla="*/ 137 h 746"/>
                    <a:gd name="T86" fmla="*/ 36 w 324"/>
                    <a:gd name="T87" fmla="*/ 102 h 746"/>
                    <a:gd name="T88" fmla="*/ 42 w 324"/>
                    <a:gd name="T89" fmla="*/ 59 h 746"/>
                    <a:gd name="T90" fmla="*/ 35 w 324"/>
                    <a:gd name="T91" fmla="*/ 53 h 746"/>
                    <a:gd name="T92" fmla="*/ 31 w 324"/>
                    <a:gd name="T93" fmla="*/ 83 h 746"/>
                    <a:gd name="T94" fmla="*/ 31 w 324"/>
                    <a:gd name="T95" fmla="*/ 110 h 746"/>
                    <a:gd name="T96" fmla="*/ 13 w 324"/>
                    <a:gd name="T97" fmla="*/ 90 h 746"/>
                    <a:gd name="T98" fmla="*/ 1 w 324"/>
                    <a:gd name="T99" fmla="*/ 64 h 746"/>
                    <a:gd name="T100" fmla="*/ 7 w 324"/>
                    <a:gd name="T101" fmla="*/ 85 h 746"/>
                    <a:gd name="T102" fmla="*/ 35 w 324"/>
                    <a:gd name="T103" fmla="*/ 156 h 746"/>
                    <a:gd name="T104" fmla="*/ 37 w 324"/>
                    <a:gd name="T105" fmla="*/ 175 h 746"/>
                    <a:gd name="T106" fmla="*/ 31 w 324"/>
                    <a:gd name="T107" fmla="*/ 201 h 746"/>
                    <a:gd name="T108" fmla="*/ 21 w 324"/>
                    <a:gd name="T109" fmla="*/ 226 h 746"/>
                    <a:gd name="T110" fmla="*/ 18 w 324"/>
                    <a:gd name="T111" fmla="*/ 243 h 7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24" h="746">
                      <a:moveTo>
                        <a:pt x="63" y="688"/>
                      </a:moveTo>
                      <a:lnTo>
                        <a:pt x="83" y="694"/>
                      </a:lnTo>
                      <a:lnTo>
                        <a:pt x="104" y="708"/>
                      </a:lnTo>
                      <a:lnTo>
                        <a:pt x="122" y="726"/>
                      </a:lnTo>
                      <a:lnTo>
                        <a:pt x="135" y="746"/>
                      </a:lnTo>
                      <a:lnTo>
                        <a:pt x="151" y="728"/>
                      </a:lnTo>
                      <a:lnTo>
                        <a:pt x="126" y="702"/>
                      </a:lnTo>
                      <a:lnTo>
                        <a:pt x="112" y="690"/>
                      </a:lnTo>
                      <a:lnTo>
                        <a:pt x="96" y="681"/>
                      </a:lnTo>
                      <a:lnTo>
                        <a:pt x="110" y="683"/>
                      </a:lnTo>
                      <a:lnTo>
                        <a:pt x="123" y="683"/>
                      </a:lnTo>
                      <a:lnTo>
                        <a:pt x="150" y="678"/>
                      </a:lnTo>
                      <a:lnTo>
                        <a:pt x="175" y="672"/>
                      </a:lnTo>
                      <a:lnTo>
                        <a:pt x="200" y="670"/>
                      </a:lnTo>
                      <a:lnTo>
                        <a:pt x="215" y="652"/>
                      </a:lnTo>
                      <a:lnTo>
                        <a:pt x="199" y="650"/>
                      </a:lnTo>
                      <a:lnTo>
                        <a:pt x="184" y="651"/>
                      </a:lnTo>
                      <a:lnTo>
                        <a:pt x="152" y="657"/>
                      </a:lnTo>
                      <a:lnTo>
                        <a:pt x="117" y="661"/>
                      </a:lnTo>
                      <a:lnTo>
                        <a:pt x="98" y="660"/>
                      </a:lnTo>
                      <a:lnTo>
                        <a:pt x="77" y="654"/>
                      </a:lnTo>
                      <a:lnTo>
                        <a:pt x="78" y="639"/>
                      </a:lnTo>
                      <a:lnTo>
                        <a:pt x="83" y="623"/>
                      </a:lnTo>
                      <a:lnTo>
                        <a:pt x="94" y="594"/>
                      </a:lnTo>
                      <a:lnTo>
                        <a:pt x="105" y="570"/>
                      </a:lnTo>
                      <a:lnTo>
                        <a:pt x="116" y="550"/>
                      </a:lnTo>
                      <a:lnTo>
                        <a:pt x="141" y="515"/>
                      </a:lnTo>
                      <a:lnTo>
                        <a:pt x="163" y="514"/>
                      </a:lnTo>
                      <a:lnTo>
                        <a:pt x="183" y="513"/>
                      </a:lnTo>
                      <a:lnTo>
                        <a:pt x="194" y="514"/>
                      </a:lnTo>
                      <a:lnTo>
                        <a:pt x="205" y="519"/>
                      </a:lnTo>
                      <a:lnTo>
                        <a:pt x="217" y="527"/>
                      </a:lnTo>
                      <a:lnTo>
                        <a:pt x="229" y="539"/>
                      </a:lnTo>
                      <a:lnTo>
                        <a:pt x="241" y="553"/>
                      </a:lnTo>
                      <a:lnTo>
                        <a:pt x="250" y="569"/>
                      </a:lnTo>
                      <a:lnTo>
                        <a:pt x="255" y="588"/>
                      </a:lnTo>
                      <a:lnTo>
                        <a:pt x="258" y="610"/>
                      </a:lnTo>
                      <a:lnTo>
                        <a:pt x="273" y="597"/>
                      </a:lnTo>
                      <a:lnTo>
                        <a:pt x="254" y="547"/>
                      </a:lnTo>
                      <a:lnTo>
                        <a:pt x="253" y="540"/>
                      </a:lnTo>
                      <a:lnTo>
                        <a:pt x="250" y="535"/>
                      </a:lnTo>
                      <a:lnTo>
                        <a:pt x="243" y="527"/>
                      </a:lnTo>
                      <a:lnTo>
                        <a:pt x="239" y="518"/>
                      </a:lnTo>
                      <a:lnTo>
                        <a:pt x="240" y="514"/>
                      </a:lnTo>
                      <a:lnTo>
                        <a:pt x="244" y="508"/>
                      </a:lnTo>
                      <a:lnTo>
                        <a:pt x="261" y="504"/>
                      </a:lnTo>
                      <a:lnTo>
                        <a:pt x="278" y="497"/>
                      </a:lnTo>
                      <a:lnTo>
                        <a:pt x="297" y="489"/>
                      </a:lnTo>
                      <a:lnTo>
                        <a:pt x="317" y="487"/>
                      </a:lnTo>
                      <a:lnTo>
                        <a:pt x="304" y="460"/>
                      </a:lnTo>
                      <a:lnTo>
                        <a:pt x="272" y="467"/>
                      </a:lnTo>
                      <a:lnTo>
                        <a:pt x="247" y="476"/>
                      </a:lnTo>
                      <a:lnTo>
                        <a:pt x="231" y="479"/>
                      </a:lnTo>
                      <a:lnTo>
                        <a:pt x="209" y="481"/>
                      </a:lnTo>
                      <a:lnTo>
                        <a:pt x="179" y="480"/>
                      </a:lnTo>
                      <a:lnTo>
                        <a:pt x="137" y="476"/>
                      </a:lnTo>
                      <a:lnTo>
                        <a:pt x="144" y="459"/>
                      </a:lnTo>
                      <a:lnTo>
                        <a:pt x="153" y="445"/>
                      </a:lnTo>
                      <a:lnTo>
                        <a:pt x="173" y="422"/>
                      </a:lnTo>
                      <a:lnTo>
                        <a:pt x="194" y="408"/>
                      </a:lnTo>
                      <a:lnTo>
                        <a:pt x="219" y="400"/>
                      </a:lnTo>
                      <a:lnTo>
                        <a:pt x="244" y="396"/>
                      </a:lnTo>
                      <a:lnTo>
                        <a:pt x="271" y="395"/>
                      </a:lnTo>
                      <a:lnTo>
                        <a:pt x="324" y="395"/>
                      </a:lnTo>
                      <a:lnTo>
                        <a:pt x="318" y="382"/>
                      </a:lnTo>
                      <a:lnTo>
                        <a:pt x="271" y="381"/>
                      </a:lnTo>
                      <a:lnTo>
                        <a:pt x="245" y="383"/>
                      </a:lnTo>
                      <a:lnTo>
                        <a:pt x="219" y="386"/>
                      </a:lnTo>
                      <a:lnTo>
                        <a:pt x="257" y="340"/>
                      </a:lnTo>
                      <a:lnTo>
                        <a:pt x="280" y="316"/>
                      </a:lnTo>
                      <a:lnTo>
                        <a:pt x="300" y="301"/>
                      </a:lnTo>
                      <a:lnTo>
                        <a:pt x="292" y="289"/>
                      </a:lnTo>
                      <a:lnTo>
                        <a:pt x="260" y="320"/>
                      </a:lnTo>
                      <a:lnTo>
                        <a:pt x="233" y="352"/>
                      </a:lnTo>
                      <a:lnTo>
                        <a:pt x="204" y="380"/>
                      </a:lnTo>
                      <a:lnTo>
                        <a:pt x="188" y="391"/>
                      </a:lnTo>
                      <a:lnTo>
                        <a:pt x="170" y="400"/>
                      </a:lnTo>
                      <a:lnTo>
                        <a:pt x="165" y="391"/>
                      </a:lnTo>
                      <a:lnTo>
                        <a:pt x="163" y="382"/>
                      </a:lnTo>
                      <a:lnTo>
                        <a:pt x="164" y="373"/>
                      </a:lnTo>
                      <a:lnTo>
                        <a:pt x="168" y="364"/>
                      </a:lnTo>
                      <a:lnTo>
                        <a:pt x="177" y="344"/>
                      </a:lnTo>
                      <a:lnTo>
                        <a:pt x="188" y="321"/>
                      </a:lnTo>
                      <a:lnTo>
                        <a:pt x="191" y="302"/>
                      </a:lnTo>
                      <a:lnTo>
                        <a:pt x="198" y="285"/>
                      </a:lnTo>
                      <a:lnTo>
                        <a:pt x="209" y="270"/>
                      </a:lnTo>
                      <a:lnTo>
                        <a:pt x="223" y="256"/>
                      </a:lnTo>
                      <a:lnTo>
                        <a:pt x="253" y="233"/>
                      </a:lnTo>
                      <a:lnTo>
                        <a:pt x="280" y="217"/>
                      </a:lnTo>
                      <a:lnTo>
                        <a:pt x="274" y="201"/>
                      </a:lnTo>
                      <a:lnTo>
                        <a:pt x="271" y="185"/>
                      </a:lnTo>
                      <a:lnTo>
                        <a:pt x="263" y="188"/>
                      </a:lnTo>
                      <a:lnTo>
                        <a:pt x="259" y="194"/>
                      </a:lnTo>
                      <a:lnTo>
                        <a:pt x="255" y="202"/>
                      </a:lnTo>
                      <a:lnTo>
                        <a:pt x="249" y="210"/>
                      </a:lnTo>
                      <a:lnTo>
                        <a:pt x="214" y="236"/>
                      </a:lnTo>
                      <a:lnTo>
                        <a:pt x="195" y="251"/>
                      </a:lnTo>
                      <a:lnTo>
                        <a:pt x="182" y="266"/>
                      </a:lnTo>
                      <a:lnTo>
                        <a:pt x="178" y="265"/>
                      </a:lnTo>
                      <a:lnTo>
                        <a:pt x="176" y="262"/>
                      </a:lnTo>
                      <a:lnTo>
                        <a:pt x="174" y="252"/>
                      </a:lnTo>
                      <a:lnTo>
                        <a:pt x="177" y="239"/>
                      </a:lnTo>
                      <a:lnTo>
                        <a:pt x="182" y="223"/>
                      </a:lnTo>
                      <a:lnTo>
                        <a:pt x="196" y="190"/>
                      </a:lnTo>
                      <a:lnTo>
                        <a:pt x="206" y="171"/>
                      </a:lnTo>
                      <a:lnTo>
                        <a:pt x="257" y="89"/>
                      </a:lnTo>
                      <a:lnTo>
                        <a:pt x="307" y="4"/>
                      </a:lnTo>
                      <a:lnTo>
                        <a:pt x="302" y="11"/>
                      </a:lnTo>
                      <a:lnTo>
                        <a:pt x="296" y="11"/>
                      </a:lnTo>
                      <a:lnTo>
                        <a:pt x="291" y="6"/>
                      </a:lnTo>
                      <a:lnTo>
                        <a:pt x="288" y="0"/>
                      </a:lnTo>
                      <a:lnTo>
                        <a:pt x="248" y="72"/>
                      </a:lnTo>
                      <a:lnTo>
                        <a:pt x="216" y="128"/>
                      </a:lnTo>
                      <a:lnTo>
                        <a:pt x="191" y="166"/>
                      </a:lnTo>
                      <a:lnTo>
                        <a:pt x="188" y="146"/>
                      </a:lnTo>
                      <a:lnTo>
                        <a:pt x="188" y="127"/>
                      </a:lnTo>
                      <a:lnTo>
                        <a:pt x="193" y="83"/>
                      </a:lnTo>
                      <a:lnTo>
                        <a:pt x="168" y="108"/>
                      </a:lnTo>
                      <a:lnTo>
                        <a:pt x="169" y="166"/>
                      </a:lnTo>
                      <a:lnTo>
                        <a:pt x="167" y="193"/>
                      </a:lnTo>
                      <a:lnTo>
                        <a:pt x="162" y="221"/>
                      </a:lnTo>
                      <a:lnTo>
                        <a:pt x="154" y="271"/>
                      </a:lnTo>
                      <a:lnTo>
                        <a:pt x="152" y="300"/>
                      </a:lnTo>
                      <a:lnTo>
                        <a:pt x="153" y="323"/>
                      </a:lnTo>
                      <a:lnTo>
                        <a:pt x="146" y="345"/>
                      </a:lnTo>
                      <a:lnTo>
                        <a:pt x="140" y="369"/>
                      </a:lnTo>
                      <a:lnTo>
                        <a:pt x="133" y="394"/>
                      </a:lnTo>
                      <a:lnTo>
                        <a:pt x="125" y="418"/>
                      </a:lnTo>
                      <a:lnTo>
                        <a:pt x="114" y="379"/>
                      </a:lnTo>
                      <a:lnTo>
                        <a:pt x="111" y="357"/>
                      </a:lnTo>
                      <a:lnTo>
                        <a:pt x="112" y="339"/>
                      </a:lnTo>
                      <a:lnTo>
                        <a:pt x="108" y="285"/>
                      </a:lnTo>
                      <a:lnTo>
                        <a:pt x="108" y="230"/>
                      </a:lnTo>
                      <a:lnTo>
                        <a:pt x="121" y="187"/>
                      </a:lnTo>
                      <a:lnTo>
                        <a:pt x="126" y="164"/>
                      </a:lnTo>
                      <a:lnTo>
                        <a:pt x="128" y="140"/>
                      </a:lnTo>
                      <a:lnTo>
                        <a:pt x="118" y="145"/>
                      </a:lnTo>
                      <a:lnTo>
                        <a:pt x="107" y="148"/>
                      </a:lnTo>
                      <a:lnTo>
                        <a:pt x="106" y="170"/>
                      </a:lnTo>
                      <a:lnTo>
                        <a:pt x="102" y="188"/>
                      </a:lnTo>
                      <a:lnTo>
                        <a:pt x="92" y="229"/>
                      </a:lnTo>
                      <a:lnTo>
                        <a:pt x="90" y="254"/>
                      </a:lnTo>
                      <a:lnTo>
                        <a:pt x="91" y="280"/>
                      </a:lnTo>
                      <a:lnTo>
                        <a:pt x="90" y="306"/>
                      </a:lnTo>
                      <a:lnTo>
                        <a:pt x="86" y="329"/>
                      </a:lnTo>
                      <a:lnTo>
                        <a:pt x="62" y="293"/>
                      </a:lnTo>
                      <a:lnTo>
                        <a:pt x="40" y="250"/>
                      </a:lnTo>
                      <a:lnTo>
                        <a:pt x="21" y="203"/>
                      </a:lnTo>
                      <a:lnTo>
                        <a:pt x="5" y="158"/>
                      </a:lnTo>
                      <a:lnTo>
                        <a:pt x="3" y="178"/>
                      </a:lnTo>
                      <a:lnTo>
                        <a:pt x="0" y="196"/>
                      </a:lnTo>
                      <a:lnTo>
                        <a:pt x="9" y="211"/>
                      </a:lnTo>
                      <a:lnTo>
                        <a:pt x="22" y="238"/>
                      </a:lnTo>
                      <a:lnTo>
                        <a:pt x="52" y="311"/>
                      </a:lnTo>
                      <a:lnTo>
                        <a:pt x="92" y="413"/>
                      </a:lnTo>
                      <a:lnTo>
                        <a:pt x="105" y="431"/>
                      </a:lnTo>
                      <a:lnTo>
                        <a:pt x="111" y="449"/>
                      </a:lnTo>
                      <a:lnTo>
                        <a:pt x="112" y="467"/>
                      </a:lnTo>
                      <a:lnTo>
                        <a:pt x="109" y="485"/>
                      </a:lnTo>
                      <a:lnTo>
                        <a:pt x="99" y="521"/>
                      </a:lnTo>
                      <a:lnTo>
                        <a:pt x="94" y="539"/>
                      </a:lnTo>
                      <a:lnTo>
                        <a:pt x="93" y="557"/>
                      </a:lnTo>
                      <a:lnTo>
                        <a:pt x="87" y="574"/>
                      </a:lnTo>
                      <a:lnTo>
                        <a:pt x="80" y="590"/>
                      </a:lnTo>
                      <a:lnTo>
                        <a:pt x="62" y="626"/>
                      </a:lnTo>
                      <a:lnTo>
                        <a:pt x="56" y="643"/>
                      </a:lnTo>
                      <a:lnTo>
                        <a:pt x="52" y="660"/>
                      </a:lnTo>
                      <a:lnTo>
                        <a:pt x="55" y="675"/>
                      </a:lnTo>
                      <a:lnTo>
                        <a:pt x="63" y="68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5" name="Freeform 953"/>
                <p:cNvSpPr>
                  <a:spLocks/>
                </p:cNvSpPr>
                <p:nvPr/>
              </p:nvSpPr>
              <p:spPr bwMode="auto">
                <a:xfrm>
                  <a:off x="991" y="1774"/>
                  <a:ext cx="76" cy="260"/>
                </a:xfrm>
                <a:custGeom>
                  <a:avLst/>
                  <a:gdLst>
                    <a:gd name="T0" fmla="*/ 0 w 108"/>
                    <a:gd name="T1" fmla="*/ 0 h 366"/>
                    <a:gd name="T2" fmla="*/ 0 w 108"/>
                    <a:gd name="T3" fmla="*/ 131 h 366"/>
                    <a:gd name="T4" fmla="*/ 13 w 108"/>
                    <a:gd name="T5" fmla="*/ 126 h 366"/>
                    <a:gd name="T6" fmla="*/ 26 w 108"/>
                    <a:gd name="T7" fmla="*/ 119 h 366"/>
                    <a:gd name="T8" fmla="*/ 37 w 108"/>
                    <a:gd name="T9" fmla="*/ 112 h 366"/>
                    <a:gd name="T10" fmla="*/ 34 w 108"/>
                    <a:gd name="T11" fmla="*/ 109 h 366"/>
                    <a:gd name="T12" fmla="*/ 36 w 108"/>
                    <a:gd name="T13" fmla="*/ 104 h 366"/>
                    <a:gd name="T14" fmla="*/ 37 w 108"/>
                    <a:gd name="T15" fmla="*/ 101 h 366"/>
                    <a:gd name="T16" fmla="*/ 37 w 108"/>
                    <a:gd name="T17" fmla="*/ 96 h 366"/>
                    <a:gd name="T18" fmla="*/ 37 w 108"/>
                    <a:gd name="T19" fmla="*/ 92 h 366"/>
                    <a:gd name="T20" fmla="*/ 34 w 108"/>
                    <a:gd name="T21" fmla="*/ 87 h 366"/>
                    <a:gd name="T22" fmla="*/ 30 w 108"/>
                    <a:gd name="T23" fmla="*/ 82 h 366"/>
                    <a:gd name="T24" fmla="*/ 34 w 108"/>
                    <a:gd name="T25" fmla="*/ 76 h 366"/>
                    <a:gd name="T26" fmla="*/ 37 w 108"/>
                    <a:gd name="T27" fmla="*/ 71 h 366"/>
                    <a:gd name="T28" fmla="*/ 34 w 108"/>
                    <a:gd name="T29" fmla="*/ 68 h 366"/>
                    <a:gd name="T30" fmla="*/ 29 w 108"/>
                    <a:gd name="T31" fmla="*/ 66 h 366"/>
                    <a:gd name="T32" fmla="*/ 25 w 108"/>
                    <a:gd name="T33" fmla="*/ 63 h 366"/>
                    <a:gd name="T34" fmla="*/ 24 w 108"/>
                    <a:gd name="T35" fmla="*/ 61 h 366"/>
                    <a:gd name="T36" fmla="*/ 23 w 108"/>
                    <a:gd name="T37" fmla="*/ 58 h 366"/>
                    <a:gd name="T38" fmla="*/ 19 w 108"/>
                    <a:gd name="T39" fmla="*/ 53 h 366"/>
                    <a:gd name="T40" fmla="*/ 17 w 108"/>
                    <a:gd name="T41" fmla="*/ 48 h 366"/>
                    <a:gd name="T42" fmla="*/ 16 w 108"/>
                    <a:gd name="T43" fmla="*/ 44 h 366"/>
                    <a:gd name="T44" fmla="*/ 15 w 108"/>
                    <a:gd name="T45" fmla="*/ 39 h 366"/>
                    <a:gd name="T46" fmla="*/ 14 w 108"/>
                    <a:gd name="T47" fmla="*/ 30 h 366"/>
                    <a:gd name="T48" fmla="*/ 15 w 108"/>
                    <a:gd name="T49" fmla="*/ 17 h 366"/>
                    <a:gd name="T50" fmla="*/ 10 w 108"/>
                    <a:gd name="T51" fmla="*/ 11 h 366"/>
                    <a:gd name="T52" fmla="*/ 6 w 108"/>
                    <a:gd name="T53" fmla="*/ 4 h 366"/>
                    <a:gd name="T54" fmla="*/ 3 w 108"/>
                    <a:gd name="T55" fmla="*/ 1 h 366"/>
                    <a:gd name="T56" fmla="*/ 0 w 108"/>
                    <a:gd name="T57" fmla="*/ 0 h 3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8" h="366">
                      <a:moveTo>
                        <a:pt x="0" y="0"/>
                      </a:moveTo>
                      <a:lnTo>
                        <a:pt x="0" y="366"/>
                      </a:lnTo>
                      <a:lnTo>
                        <a:pt x="36" y="351"/>
                      </a:lnTo>
                      <a:lnTo>
                        <a:pt x="76" y="331"/>
                      </a:lnTo>
                      <a:lnTo>
                        <a:pt x="108" y="313"/>
                      </a:lnTo>
                      <a:lnTo>
                        <a:pt x="100" y="304"/>
                      </a:lnTo>
                      <a:lnTo>
                        <a:pt x="103" y="291"/>
                      </a:lnTo>
                      <a:lnTo>
                        <a:pt x="108" y="282"/>
                      </a:lnTo>
                      <a:lnTo>
                        <a:pt x="106" y="267"/>
                      </a:lnTo>
                      <a:lnTo>
                        <a:pt x="108" y="255"/>
                      </a:lnTo>
                      <a:lnTo>
                        <a:pt x="96" y="242"/>
                      </a:lnTo>
                      <a:lnTo>
                        <a:pt x="86" y="228"/>
                      </a:lnTo>
                      <a:lnTo>
                        <a:pt x="98" y="213"/>
                      </a:lnTo>
                      <a:lnTo>
                        <a:pt x="108" y="198"/>
                      </a:lnTo>
                      <a:lnTo>
                        <a:pt x="96" y="190"/>
                      </a:lnTo>
                      <a:lnTo>
                        <a:pt x="83" y="184"/>
                      </a:lnTo>
                      <a:lnTo>
                        <a:pt x="71" y="176"/>
                      </a:lnTo>
                      <a:lnTo>
                        <a:pt x="68" y="170"/>
                      </a:lnTo>
                      <a:lnTo>
                        <a:pt x="66" y="162"/>
                      </a:lnTo>
                      <a:lnTo>
                        <a:pt x="56" y="149"/>
                      </a:lnTo>
                      <a:lnTo>
                        <a:pt x="49" y="135"/>
                      </a:lnTo>
                      <a:lnTo>
                        <a:pt x="45" y="123"/>
                      </a:lnTo>
                      <a:lnTo>
                        <a:pt x="42" y="110"/>
                      </a:lnTo>
                      <a:lnTo>
                        <a:pt x="41" y="83"/>
                      </a:lnTo>
                      <a:lnTo>
                        <a:pt x="42" y="48"/>
                      </a:lnTo>
                      <a:lnTo>
                        <a:pt x="29" y="30"/>
                      </a:lnTo>
                      <a:lnTo>
                        <a:pt x="15" y="11"/>
                      </a:lnTo>
                      <a:lnTo>
                        <a:pt x="7"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6" name="Freeform 954"/>
                <p:cNvSpPr>
                  <a:spLocks/>
                </p:cNvSpPr>
                <p:nvPr/>
              </p:nvSpPr>
              <p:spPr bwMode="auto">
                <a:xfrm>
                  <a:off x="991" y="1190"/>
                  <a:ext cx="165" cy="583"/>
                </a:xfrm>
                <a:custGeom>
                  <a:avLst/>
                  <a:gdLst>
                    <a:gd name="T0" fmla="*/ 0 w 235"/>
                    <a:gd name="T1" fmla="*/ 273 h 819"/>
                    <a:gd name="T2" fmla="*/ 9 w 235"/>
                    <a:gd name="T3" fmla="*/ 275 h 819"/>
                    <a:gd name="T4" fmla="*/ 16 w 235"/>
                    <a:gd name="T5" fmla="*/ 281 h 819"/>
                    <a:gd name="T6" fmla="*/ 36 w 235"/>
                    <a:gd name="T7" fmla="*/ 285 h 819"/>
                    <a:gd name="T8" fmla="*/ 43 w 235"/>
                    <a:gd name="T9" fmla="*/ 293 h 819"/>
                    <a:gd name="T10" fmla="*/ 52 w 235"/>
                    <a:gd name="T11" fmla="*/ 295 h 819"/>
                    <a:gd name="T12" fmla="*/ 64 w 235"/>
                    <a:gd name="T13" fmla="*/ 283 h 819"/>
                    <a:gd name="T14" fmla="*/ 74 w 235"/>
                    <a:gd name="T15" fmla="*/ 261 h 819"/>
                    <a:gd name="T16" fmla="*/ 72 w 235"/>
                    <a:gd name="T17" fmla="*/ 255 h 819"/>
                    <a:gd name="T18" fmla="*/ 65 w 235"/>
                    <a:gd name="T19" fmla="*/ 251 h 819"/>
                    <a:gd name="T20" fmla="*/ 60 w 235"/>
                    <a:gd name="T21" fmla="*/ 248 h 819"/>
                    <a:gd name="T22" fmla="*/ 67 w 235"/>
                    <a:gd name="T23" fmla="*/ 247 h 819"/>
                    <a:gd name="T24" fmla="*/ 79 w 235"/>
                    <a:gd name="T25" fmla="*/ 243 h 819"/>
                    <a:gd name="T26" fmla="*/ 79 w 235"/>
                    <a:gd name="T27" fmla="*/ 242 h 819"/>
                    <a:gd name="T28" fmla="*/ 72 w 235"/>
                    <a:gd name="T29" fmla="*/ 236 h 819"/>
                    <a:gd name="T30" fmla="*/ 67 w 235"/>
                    <a:gd name="T31" fmla="*/ 228 h 819"/>
                    <a:gd name="T32" fmla="*/ 74 w 235"/>
                    <a:gd name="T33" fmla="*/ 227 h 819"/>
                    <a:gd name="T34" fmla="*/ 80 w 235"/>
                    <a:gd name="T35" fmla="*/ 224 h 819"/>
                    <a:gd name="T36" fmla="*/ 81 w 235"/>
                    <a:gd name="T37" fmla="*/ 220 h 819"/>
                    <a:gd name="T38" fmla="*/ 72 w 235"/>
                    <a:gd name="T39" fmla="*/ 216 h 819"/>
                    <a:gd name="T40" fmla="*/ 64 w 235"/>
                    <a:gd name="T41" fmla="*/ 210 h 819"/>
                    <a:gd name="T42" fmla="*/ 72 w 235"/>
                    <a:gd name="T43" fmla="*/ 191 h 819"/>
                    <a:gd name="T44" fmla="*/ 70 w 235"/>
                    <a:gd name="T45" fmla="*/ 186 h 819"/>
                    <a:gd name="T46" fmla="*/ 67 w 235"/>
                    <a:gd name="T47" fmla="*/ 184 h 819"/>
                    <a:gd name="T48" fmla="*/ 63 w 235"/>
                    <a:gd name="T49" fmla="*/ 184 h 819"/>
                    <a:gd name="T50" fmla="*/ 62 w 235"/>
                    <a:gd name="T51" fmla="*/ 191 h 819"/>
                    <a:gd name="T52" fmla="*/ 60 w 235"/>
                    <a:gd name="T53" fmla="*/ 184 h 819"/>
                    <a:gd name="T54" fmla="*/ 57 w 235"/>
                    <a:gd name="T55" fmla="*/ 182 h 819"/>
                    <a:gd name="T56" fmla="*/ 65 w 235"/>
                    <a:gd name="T57" fmla="*/ 169 h 819"/>
                    <a:gd name="T58" fmla="*/ 68 w 235"/>
                    <a:gd name="T59" fmla="*/ 158 h 819"/>
                    <a:gd name="T60" fmla="*/ 67 w 235"/>
                    <a:gd name="T61" fmla="*/ 145 h 819"/>
                    <a:gd name="T62" fmla="*/ 63 w 235"/>
                    <a:gd name="T63" fmla="*/ 125 h 819"/>
                    <a:gd name="T64" fmla="*/ 62 w 235"/>
                    <a:gd name="T65" fmla="*/ 107 h 819"/>
                    <a:gd name="T66" fmla="*/ 59 w 235"/>
                    <a:gd name="T67" fmla="*/ 101 h 819"/>
                    <a:gd name="T68" fmla="*/ 48 w 235"/>
                    <a:gd name="T69" fmla="*/ 90 h 819"/>
                    <a:gd name="T70" fmla="*/ 49 w 235"/>
                    <a:gd name="T71" fmla="*/ 88 h 819"/>
                    <a:gd name="T72" fmla="*/ 51 w 235"/>
                    <a:gd name="T73" fmla="*/ 82 h 819"/>
                    <a:gd name="T74" fmla="*/ 48 w 235"/>
                    <a:gd name="T75" fmla="*/ 73 h 819"/>
                    <a:gd name="T76" fmla="*/ 42 w 235"/>
                    <a:gd name="T77" fmla="*/ 68 h 819"/>
                    <a:gd name="T78" fmla="*/ 33 w 235"/>
                    <a:gd name="T79" fmla="*/ 69 h 819"/>
                    <a:gd name="T80" fmla="*/ 24 w 235"/>
                    <a:gd name="T81" fmla="*/ 68 h 819"/>
                    <a:gd name="T82" fmla="*/ 21 w 235"/>
                    <a:gd name="T83" fmla="*/ 65 h 819"/>
                    <a:gd name="T84" fmla="*/ 20 w 235"/>
                    <a:gd name="T85" fmla="*/ 33 h 819"/>
                    <a:gd name="T86" fmla="*/ 18 w 235"/>
                    <a:gd name="T87" fmla="*/ 19 h 819"/>
                    <a:gd name="T88" fmla="*/ 11 w 235"/>
                    <a:gd name="T89" fmla="*/ 8 h 819"/>
                    <a:gd name="T90" fmla="*/ 1 w 235"/>
                    <a:gd name="T91" fmla="*/ 1 h 8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5" h="819">
                      <a:moveTo>
                        <a:pt x="0" y="0"/>
                      </a:moveTo>
                      <a:lnTo>
                        <a:pt x="0" y="756"/>
                      </a:lnTo>
                      <a:lnTo>
                        <a:pt x="14" y="761"/>
                      </a:lnTo>
                      <a:lnTo>
                        <a:pt x="26" y="764"/>
                      </a:lnTo>
                      <a:lnTo>
                        <a:pt x="37" y="771"/>
                      </a:lnTo>
                      <a:lnTo>
                        <a:pt x="47" y="780"/>
                      </a:lnTo>
                      <a:lnTo>
                        <a:pt x="55" y="793"/>
                      </a:lnTo>
                      <a:lnTo>
                        <a:pt x="104" y="793"/>
                      </a:lnTo>
                      <a:lnTo>
                        <a:pt x="114" y="805"/>
                      </a:lnTo>
                      <a:lnTo>
                        <a:pt x="124" y="813"/>
                      </a:lnTo>
                      <a:lnTo>
                        <a:pt x="135" y="817"/>
                      </a:lnTo>
                      <a:lnTo>
                        <a:pt x="149" y="819"/>
                      </a:lnTo>
                      <a:lnTo>
                        <a:pt x="174" y="794"/>
                      </a:lnTo>
                      <a:lnTo>
                        <a:pt x="185" y="785"/>
                      </a:lnTo>
                      <a:lnTo>
                        <a:pt x="194" y="768"/>
                      </a:lnTo>
                      <a:lnTo>
                        <a:pt x="215" y="723"/>
                      </a:lnTo>
                      <a:lnTo>
                        <a:pt x="213" y="714"/>
                      </a:lnTo>
                      <a:lnTo>
                        <a:pt x="207" y="706"/>
                      </a:lnTo>
                      <a:lnTo>
                        <a:pt x="198" y="700"/>
                      </a:lnTo>
                      <a:lnTo>
                        <a:pt x="188" y="695"/>
                      </a:lnTo>
                      <a:lnTo>
                        <a:pt x="173" y="689"/>
                      </a:lnTo>
                      <a:lnTo>
                        <a:pt x="172" y="688"/>
                      </a:lnTo>
                      <a:lnTo>
                        <a:pt x="179" y="687"/>
                      </a:lnTo>
                      <a:lnTo>
                        <a:pt x="194" y="686"/>
                      </a:lnTo>
                      <a:lnTo>
                        <a:pt x="218" y="680"/>
                      </a:lnTo>
                      <a:lnTo>
                        <a:pt x="226" y="676"/>
                      </a:lnTo>
                      <a:lnTo>
                        <a:pt x="229" y="673"/>
                      </a:lnTo>
                      <a:lnTo>
                        <a:pt x="229" y="670"/>
                      </a:lnTo>
                      <a:lnTo>
                        <a:pt x="223" y="663"/>
                      </a:lnTo>
                      <a:lnTo>
                        <a:pt x="207" y="654"/>
                      </a:lnTo>
                      <a:lnTo>
                        <a:pt x="187" y="639"/>
                      </a:lnTo>
                      <a:lnTo>
                        <a:pt x="192" y="632"/>
                      </a:lnTo>
                      <a:lnTo>
                        <a:pt x="198" y="629"/>
                      </a:lnTo>
                      <a:lnTo>
                        <a:pt x="212" y="629"/>
                      </a:lnTo>
                      <a:lnTo>
                        <a:pt x="225" y="629"/>
                      </a:lnTo>
                      <a:lnTo>
                        <a:pt x="231" y="623"/>
                      </a:lnTo>
                      <a:lnTo>
                        <a:pt x="235" y="614"/>
                      </a:lnTo>
                      <a:lnTo>
                        <a:pt x="233" y="609"/>
                      </a:lnTo>
                      <a:lnTo>
                        <a:pt x="227" y="604"/>
                      </a:lnTo>
                      <a:lnTo>
                        <a:pt x="207" y="597"/>
                      </a:lnTo>
                      <a:lnTo>
                        <a:pt x="189" y="588"/>
                      </a:lnTo>
                      <a:lnTo>
                        <a:pt x="185" y="583"/>
                      </a:lnTo>
                      <a:lnTo>
                        <a:pt x="187" y="578"/>
                      </a:lnTo>
                      <a:lnTo>
                        <a:pt x="207" y="531"/>
                      </a:lnTo>
                      <a:lnTo>
                        <a:pt x="206" y="523"/>
                      </a:lnTo>
                      <a:lnTo>
                        <a:pt x="202" y="516"/>
                      </a:lnTo>
                      <a:lnTo>
                        <a:pt x="198" y="510"/>
                      </a:lnTo>
                      <a:lnTo>
                        <a:pt x="193" y="508"/>
                      </a:lnTo>
                      <a:lnTo>
                        <a:pt x="187" y="508"/>
                      </a:lnTo>
                      <a:lnTo>
                        <a:pt x="183" y="512"/>
                      </a:lnTo>
                      <a:lnTo>
                        <a:pt x="180" y="520"/>
                      </a:lnTo>
                      <a:lnTo>
                        <a:pt x="179" y="531"/>
                      </a:lnTo>
                      <a:lnTo>
                        <a:pt x="177" y="519"/>
                      </a:lnTo>
                      <a:lnTo>
                        <a:pt x="174" y="512"/>
                      </a:lnTo>
                      <a:lnTo>
                        <a:pt x="167" y="508"/>
                      </a:lnTo>
                      <a:lnTo>
                        <a:pt x="165" y="505"/>
                      </a:lnTo>
                      <a:lnTo>
                        <a:pt x="167" y="499"/>
                      </a:lnTo>
                      <a:lnTo>
                        <a:pt x="187" y="470"/>
                      </a:lnTo>
                      <a:lnTo>
                        <a:pt x="194" y="455"/>
                      </a:lnTo>
                      <a:lnTo>
                        <a:pt x="196" y="439"/>
                      </a:lnTo>
                      <a:lnTo>
                        <a:pt x="195" y="421"/>
                      </a:lnTo>
                      <a:lnTo>
                        <a:pt x="192" y="403"/>
                      </a:lnTo>
                      <a:lnTo>
                        <a:pt x="184" y="365"/>
                      </a:lnTo>
                      <a:lnTo>
                        <a:pt x="183" y="346"/>
                      </a:lnTo>
                      <a:lnTo>
                        <a:pt x="187" y="327"/>
                      </a:lnTo>
                      <a:lnTo>
                        <a:pt x="181" y="296"/>
                      </a:lnTo>
                      <a:lnTo>
                        <a:pt x="178" y="289"/>
                      </a:lnTo>
                      <a:lnTo>
                        <a:pt x="169" y="280"/>
                      </a:lnTo>
                      <a:lnTo>
                        <a:pt x="143" y="254"/>
                      </a:lnTo>
                      <a:lnTo>
                        <a:pt x="140" y="248"/>
                      </a:lnTo>
                      <a:lnTo>
                        <a:pt x="140" y="246"/>
                      </a:lnTo>
                      <a:lnTo>
                        <a:pt x="142" y="243"/>
                      </a:lnTo>
                      <a:lnTo>
                        <a:pt x="144" y="238"/>
                      </a:lnTo>
                      <a:lnTo>
                        <a:pt x="145" y="227"/>
                      </a:lnTo>
                      <a:lnTo>
                        <a:pt x="141" y="209"/>
                      </a:lnTo>
                      <a:lnTo>
                        <a:pt x="138" y="202"/>
                      </a:lnTo>
                      <a:lnTo>
                        <a:pt x="133" y="196"/>
                      </a:lnTo>
                      <a:lnTo>
                        <a:pt x="122" y="190"/>
                      </a:lnTo>
                      <a:lnTo>
                        <a:pt x="109" y="189"/>
                      </a:lnTo>
                      <a:lnTo>
                        <a:pt x="95" y="191"/>
                      </a:lnTo>
                      <a:lnTo>
                        <a:pt x="81" y="191"/>
                      </a:lnTo>
                      <a:lnTo>
                        <a:pt x="69" y="189"/>
                      </a:lnTo>
                      <a:lnTo>
                        <a:pt x="65" y="185"/>
                      </a:lnTo>
                      <a:lnTo>
                        <a:pt x="61" y="180"/>
                      </a:lnTo>
                      <a:lnTo>
                        <a:pt x="58" y="163"/>
                      </a:lnTo>
                      <a:lnTo>
                        <a:pt x="58" y="91"/>
                      </a:lnTo>
                      <a:lnTo>
                        <a:pt x="56" y="72"/>
                      </a:lnTo>
                      <a:lnTo>
                        <a:pt x="51" y="53"/>
                      </a:lnTo>
                      <a:lnTo>
                        <a:pt x="42" y="37"/>
                      </a:lnTo>
                      <a:lnTo>
                        <a:pt x="31" y="23"/>
                      </a:lnTo>
                      <a:lnTo>
                        <a:pt x="18" y="11"/>
                      </a:lnTo>
                      <a:lnTo>
                        <a:pt x="4"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7" name="Freeform 955"/>
                <p:cNvSpPr>
                  <a:spLocks/>
                </p:cNvSpPr>
                <p:nvPr/>
              </p:nvSpPr>
              <p:spPr bwMode="auto">
                <a:xfrm>
                  <a:off x="917" y="1771"/>
                  <a:ext cx="74" cy="269"/>
                </a:xfrm>
                <a:custGeom>
                  <a:avLst/>
                  <a:gdLst>
                    <a:gd name="T0" fmla="*/ 35 w 107"/>
                    <a:gd name="T1" fmla="*/ 133 h 379"/>
                    <a:gd name="T2" fmla="*/ 35 w 107"/>
                    <a:gd name="T3" fmla="*/ 2 h 379"/>
                    <a:gd name="T4" fmla="*/ 35 w 107"/>
                    <a:gd name="T5" fmla="*/ 1 h 379"/>
                    <a:gd name="T6" fmla="*/ 30 w 107"/>
                    <a:gd name="T7" fmla="*/ 0 h 379"/>
                    <a:gd name="T8" fmla="*/ 26 w 107"/>
                    <a:gd name="T9" fmla="*/ 0 h 379"/>
                    <a:gd name="T10" fmla="*/ 19 w 107"/>
                    <a:gd name="T11" fmla="*/ 5 h 379"/>
                    <a:gd name="T12" fmla="*/ 13 w 107"/>
                    <a:gd name="T13" fmla="*/ 11 h 379"/>
                    <a:gd name="T14" fmla="*/ 8 w 107"/>
                    <a:gd name="T15" fmla="*/ 11 h 379"/>
                    <a:gd name="T16" fmla="*/ 3 w 107"/>
                    <a:gd name="T17" fmla="*/ 18 h 379"/>
                    <a:gd name="T18" fmla="*/ 1 w 107"/>
                    <a:gd name="T19" fmla="*/ 23 h 379"/>
                    <a:gd name="T20" fmla="*/ 0 w 107"/>
                    <a:gd name="T21" fmla="*/ 31 h 379"/>
                    <a:gd name="T22" fmla="*/ 1 w 107"/>
                    <a:gd name="T23" fmla="*/ 41 h 379"/>
                    <a:gd name="T24" fmla="*/ 10 w 107"/>
                    <a:gd name="T25" fmla="*/ 39 h 379"/>
                    <a:gd name="T26" fmla="*/ 17 w 107"/>
                    <a:gd name="T27" fmla="*/ 46 h 379"/>
                    <a:gd name="T28" fmla="*/ 23 w 107"/>
                    <a:gd name="T29" fmla="*/ 52 h 379"/>
                    <a:gd name="T30" fmla="*/ 23 w 107"/>
                    <a:gd name="T31" fmla="*/ 58 h 379"/>
                    <a:gd name="T32" fmla="*/ 19 w 107"/>
                    <a:gd name="T33" fmla="*/ 65 h 379"/>
                    <a:gd name="T34" fmla="*/ 20 w 107"/>
                    <a:gd name="T35" fmla="*/ 65 h 379"/>
                    <a:gd name="T36" fmla="*/ 22 w 107"/>
                    <a:gd name="T37" fmla="*/ 66 h 379"/>
                    <a:gd name="T38" fmla="*/ 21 w 107"/>
                    <a:gd name="T39" fmla="*/ 74 h 379"/>
                    <a:gd name="T40" fmla="*/ 21 w 107"/>
                    <a:gd name="T41" fmla="*/ 76 h 379"/>
                    <a:gd name="T42" fmla="*/ 22 w 107"/>
                    <a:gd name="T43" fmla="*/ 79 h 379"/>
                    <a:gd name="T44" fmla="*/ 21 w 107"/>
                    <a:gd name="T45" fmla="*/ 83 h 379"/>
                    <a:gd name="T46" fmla="*/ 19 w 107"/>
                    <a:gd name="T47" fmla="*/ 87 h 379"/>
                    <a:gd name="T48" fmla="*/ 17 w 107"/>
                    <a:gd name="T49" fmla="*/ 92 h 379"/>
                    <a:gd name="T50" fmla="*/ 17 w 107"/>
                    <a:gd name="T51" fmla="*/ 97 h 379"/>
                    <a:gd name="T52" fmla="*/ 14 w 107"/>
                    <a:gd name="T53" fmla="*/ 98 h 379"/>
                    <a:gd name="T54" fmla="*/ 13 w 107"/>
                    <a:gd name="T55" fmla="*/ 99 h 379"/>
                    <a:gd name="T56" fmla="*/ 13 w 107"/>
                    <a:gd name="T57" fmla="*/ 105 h 379"/>
                    <a:gd name="T58" fmla="*/ 16 w 107"/>
                    <a:gd name="T59" fmla="*/ 111 h 379"/>
                    <a:gd name="T60" fmla="*/ 17 w 107"/>
                    <a:gd name="T61" fmla="*/ 117 h 379"/>
                    <a:gd name="T62" fmla="*/ 18 w 107"/>
                    <a:gd name="T63" fmla="*/ 124 h 379"/>
                    <a:gd name="T64" fmla="*/ 19 w 107"/>
                    <a:gd name="T65" fmla="*/ 131 h 379"/>
                    <a:gd name="T66" fmla="*/ 22 w 107"/>
                    <a:gd name="T67" fmla="*/ 136 h 379"/>
                    <a:gd name="T68" fmla="*/ 27 w 107"/>
                    <a:gd name="T69" fmla="*/ 135 h 379"/>
                    <a:gd name="T70" fmla="*/ 33 w 107"/>
                    <a:gd name="T71" fmla="*/ 133 h 379"/>
                    <a:gd name="T72" fmla="*/ 35 w 107"/>
                    <a:gd name="T73" fmla="*/ 133 h 3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7" h="379">
                      <a:moveTo>
                        <a:pt x="107" y="371"/>
                      </a:moveTo>
                      <a:lnTo>
                        <a:pt x="107" y="5"/>
                      </a:lnTo>
                      <a:lnTo>
                        <a:pt x="104" y="3"/>
                      </a:lnTo>
                      <a:lnTo>
                        <a:pt x="93" y="0"/>
                      </a:lnTo>
                      <a:lnTo>
                        <a:pt x="80" y="0"/>
                      </a:lnTo>
                      <a:lnTo>
                        <a:pt x="56" y="14"/>
                      </a:lnTo>
                      <a:lnTo>
                        <a:pt x="39" y="31"/>
                      </a:lnTo>
                      <a:lnTo>
                        <a:pt x="24" y="31"/>
                      </a:lnTo>
                      <a:lnTo>
                        <a:pt x="9" y="52"/>
                      </a:lnTo>
                      <a:lnTo>
                        <a:pt x="2" y="66"/>
                      </a:lnTo>
                      <a:lnTo>
                        <a:pt x="0" y="84"/>
                      </a:lnTo>
                      <a:lnTo>
                        <a:pt x="1" y="115"/>
                      </a:lnTo>
                      <a:lnTo>
                        <a:pt x="31" y="110"/>
                      </a:lnTo>
                      <a:lnTo>
                        <a:pt x="50" y="128"/>
                      </a:lnTo>
                      <a:lnTo>
                        <a:pt x="69" y="145"/>
                      </a:lnTo>
                      <a:lnTo>
                        <a:pt x="69" y="163"/>
                      </a:lnTo>
                      <a:lnTo>
                        <a:pt x="56" y="181"/>
                      </a:lnTo>
                      <a:lnTo>
                        <a:pt x="61" y="183"/>
                      </a:lnTo>
                      <a:lnTo>
                        <a:pt x="66" y="185"/>
                      </a:lnTo>
                      <a:lnTo>
                        <a:pt x="64" y="205"/>
                      </a:lnTo>
                      <a:lnTo>
                        <a:pt x="64" y="213"/>
                      </a:lnTo>
                      <a:lnTo>
                        <a:pt x="66" y="220"/>
                      </a:lnTo>
                      <a:lnTo>
                        <a:pt x="63" y="232"/>
                      </a:lnTo>
                      <a:lnTo>
                        <a:pt x="57" y="245"/>
                      </a:lnTo>
                      <a:lnTo>
                        <a:pt x="51" y="258"/>
                      </a:lnTo>
                      <a:lnTo>
                        <a:pt x="49" y="269"/>
                      </a:lnTo>
                      <a:lnTo>
                        <a:pt x="42" y="274"/>
                      </a:lnTo>
                      <a:lnTo>
                        <a:pt x="39" y="277"/>
                      </a:lnTo>
                      <a:lnTo>
                        <a:pt x="39" y="295"/>
                      </a:lnTo>
                      <a:lnTo>
                        <a:pt x="47" y="310"/>
                      </a:lnTo>
                      <a:lnTo>
                        <a:pt x="52" y="328"/>
                      </a:lnTo>
                      <a:lnTo>
                        <a:pt x="54" y="346"/>
                      </a:lnTo>
                      <a:lnTo>
                        <a:pt x="56" y="366"/>
                      </a:lnTo>
                      <a:lnTo>
                        <a:pt x="66" y="379"/>
                      </a:lnTo>
                      <a:lnTo>
                        <a:pt x="83" y="377"/>
                      </a:lnTo>
                      <a:lnTo>
                        <a:pt x="101" y="373"/>
                      </a:lnTo>
                      <a:lnTo>
                        <a:pt x="107" y="3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8" name="Oval 956"/>
                <p:cNvSpPr>
                  <a:spLocks noChangeArrowheads="1"/>
                </p:cNvSpPr>
                <p:nvPr/>
              </p:nvSpPr>
              <p:spPr bwMode="auto">
                <a:xfrm>
                  <a:off x="557" y="1064"/>
                  <a:ext cx="100" cy="10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 name="Oval 957"/>
                <p:cNvSpPr>
                  <a:spLocks noChangeArrowheads="1"/>
                </p:cNvSpPr>
                <p:nvPr/>
              </p:nvSpPr>
              <p:spPr bwMode="auto">
                <a:xfrm>
                  <a:off x="423" y="1133"/>
                  <a:ext cx="100" cy="10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 name="Oval 958"/>
                <p:cNvSpPr>
                  <a:spLocks noChangeArrowheads="1"/>
                </p:cNvSpPr>
                <p:nvPr/>
              </p:nvSpPr>
              <p:spPr bwMode="auto">
                <a:xfrm>
                  <a:off x="790" y="1098"/>
                  <a:ext cx="101" cy="10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 name="Oval 959"/>
                <p:cNvSpPr>
                  <a:spLocks noChangeArrowheads="1"/>
                </p:cNvSpPr>
                <p:nvPr/>
              </p:nvSpPr>
              <p:spPr bwMode="auto">
                <a:xfrm>
                  <a:off x="657" y="1201"/>
                  <a:ext cx="100" cy="10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 name="Oval 960"/>
                <p:cNvSpPr>
                  <a:spLocks noChangeArrowheads="1"/>
                </p:cNvSpPr>
                <p:nvPr/>
              </p:nvSpPr>
              <p:spPr bwMode="auto">
                <a:xfrm>
                  <a:off x="256" y="1235"/>
                  <a:ext cx="101" cy="10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 name="Oval 961"/>
                <p:cNvSpPr>
                  <a:spLocks noChangeArrowheads="1"/>
                </p:cNvSpPr>
                <p:nvPr/>
              </p:nvSpPr>
              <p:spPr bwMode="auto">
                <a:xfrm>
                  <a:off x="290" y="1816"/>
                  <a:ext cx="100" cy="10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 name="Oval 962"/>
                <p:cNvSpPr>
                  <a:spLocks noChangeArrowheads="1"/>
                </p:cNvSpPr>
                <p:nvPr/>
              </p:nvSpPr>
              <p:spPr bwMode="auto">
                <a:xfrm>
                  <a:off x="891" y="1747"/>
                  <a:ext cx="100" cy="10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 name="Oval 963"/>
                <p:cNvSpPr>
                  <a:spLocks noChangeArrowheads="1"/>
                </p:cNvSpPr>
                <p:nvPr/>
              </p:nvSpPr>
              <p:spPr bwMode="auto">
                <a:xfrm>
                  <a:off x="457" y="1714"/>
                  <a:ext cx="100" cy="10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 name="Freeform 964"/>
                <p:cNvSpPr>
                  <a:spLocks/>
                </p:cNvSpPr>
                <p:nvPr/>
              </p:nvSpPr>
              <p:spPr bwMode="auto">
                <a:xfrm>
                  <a:off x="357" y="1724"/>
                  <a:ext cx="578" cy="1271"/>
                </a:xfrm>
                <a:custGeom>
                  <a:avLst/>
                  <a:gdLst>
                    <a:gd name="T0" fmla="*/ 144 w 831"/>
                    <a:gd name="T1" fmla="*/ 508 h 1785"/>
                    <a:gd name="T2" fmla="*/ 143 w 831"/>
                    <a:gd name="T3" fmla="*/ 367 h 1785"/>
                    <a:gd name="T4" fmla="*/ 187 w 831"/>
                    <a:gd name="T5" fmla="*/ 307 h 1785"/>
                    <a:gd name="T6" fmla="*/ 211 w 831"/>
                    <a:gd name="T7" fmla="*/ 295 h 1785"/>
                    <a:gd name="T8" fmla="*/ 210 w 831"/>
                    <a:gd name="T9" fmla="*/ 281 h 1785"/>
                    <a:gd name="T10" fmla="*/ 144 w 831"/>
                    <a:gd name="T11" fmla="*/ 309 h 1785"/>
                    <a:gd name="T12" fmla="*/ 170 w 831"/>
                    <a:gd name="T13" fmla="*/ 261 h 1785"/>
                    <a:gd name="T14" fmla="*/ 212 w 831"/>
                    <a:gd name="T15" fmla="*/ 262 h 1785"/>
                    <a:gd name="T16" fmla="*/ 221 w 831"/>
                    <a:gd name="T17" fmla="*/ 245 h 1785"/>
                    <a:gd name="T18" fmla="*/ 204 w 831"/>
                    <a:gd name="T19" fmla="*/ 238 h 1785"/>
                    <a:gd name="T20" fmla="*/ 225 w 831"/>
                    <a:gd name="T21" fmla="*/ 185 h 1785"/>
                    <a:gd name="T22" fmla="*/ 257 w 831"/>
                    <a:gd name="T23" fmla="*/ 212 h 1785"/>
                    <a:gd name="T24" fmla="*/ 252 w 831"/>
                    <a:gd name="T25" fmla="*/ 185 h 1785"/>
                    <a:gd name="T26" fmla="*/ 253 w 831"/>
                    <a:gd name="T27" fmla="*/ 172 h 1785"/>
                    <a:gd name="T28" fmla="*/ 236 w 831"/>
                    <a:gd name="T29" fmla="*/ 147 h 1785"/>
                    <a:gd name="T30" fmla="*/ 244 w 831"/>
                    <a:gd name="T31" fmla="*/ 140 h 1785"/>
                    <a:gd name="T32" fmla="*/ 234 w 831"/>
                    <a:gd name="T33" fmla="*/ 141 h 1785"/>
                    <a:gd name="T34" fmla="*/ 234 w 831"/>
                    <a:gd name="T35" fmla="*/ 109 h 1785"/>
                    <a:gd name="T36" fmla="*/ 259 w 831"/>
                    <a:gd name="T37" fmla="*/ 68 h 1785"/>
                    <a:gd name="T38" fmla="*/ 230 w 831"/>
                    <a:gd name="T39" fmla="*/ 95 h 1785"/>
                    <a:gd name="T40" fmla="*/ 273 w 831"/>
                    <a:gd name="T41" fmla="*/ 4 h 1785"/>
                    <a:gd name="T42" fmla="*/ 234 w 831"/>
                    <a:gd name="T43" fmla="*/ 46 h 1785"/>
                    <a:gd name="T44" fmla="*/ 223 w 831"/>
                    <a:gd name="T45" fmla="*/ 117 h 1785"/>
                    <a:gd name="T46" fmla="*/ 207 w 831"/>
                    <a:gd name="T47" fmla="*/ 103 h 1785"/>
                    <a:gd name="T48" fmla="*/ 205 w 831"/>
                    <a:gd name="T49" fmla="*/ 68 h 1785"/>
                    <a:gd name="T50" fmla="*/ 177 w 831"/>
                    <a:gd name="T51" fmla="*/ 73 h 1785"/>
                    <a:gd name="T52" fmla="*/ 204 w 831"/>
                    <a:gd name="T53" fmla="*/ 154 h 1785"/>
                    <a:gd name="T54" fmla="*/ 175 w 831"/>
                    <a:gd name="T55" fmla="*/ 242 h 1785"/>
                    <a:gd name="T56" fmla="*/ 144 w 831"/>
                    <a:gd name="T57" fmla="*/ 245 h 1785"/>
                    <a:gd name="T58" fmla="*/ 173 w 831"/>
                    <a:gd name="T59" fmla="*/ 110 h 1785"/>
                    <a:gd name="T60" fmla="*/ 160 w 831"/>
                    <a:gd name="T61" fmla="*/ 79 h 1785"/>
                    <a:gd name="T62" fmla="*/ 168 w 831"/>
                    <a:gd name="T63" fmla="*/ 105 h 1785"/>
                    <a:gd name="T64" fmla="*/ 156 w 831"/>
                    <a:gd name="T65" fmla="*/ 186 h 1785"/>
                    <a:gd name="T66" fmla="*/ 147 w 831"/>
                    <a:gd name="T67" fmla="*/ 144 h 1785"/>
                    <a:gd name="T68" fmla="*/ 147 w 831"/>
                    <a:gd name="T69" fmla="*/ 218 h 1785"/>
                    <a:gd name="T70" fmla="*/ 112 w 831"/>
                    <a:gd name="T71" fmla="*/ 252 h 1785"/>
                    <a:gd name="T72" fmla="*/ 97 w 831"/>
                    <a:gd name="T73" fmla="*/ 224 h 1785"/>
                    <a:gd name="T74" fmla="*/ 133 w 831"/>
                    <a:gd name="T75" fmla="*/ 157 h 1785"/>
                    <a:gd name="T76" fmla="*/ 120 w 831"/>
                    <a:gd name="T77" fmla="*/ 166 h 1785"/>
                    <a:gd name="T78" fmla="*/ 90 w 831"/>
                    <a:gd name="T79" fmla="*/ 161 h 1785"/>
                    <a:gd name="T80" fmla="*/ 91 w 831"/>
                    <a:gd name="T81" fmla="*/ 202 h 1785"/>
                    <a:gd name="T82" fmla="*/ 66 w 831"/>
                    <a:gd name="T83" fmla="*/ 172 h 1785"/>
                    <a:gd name="T84" fmla="*/ 60 w 831"/>
                    <a:gd name="T85" fmla="*/ 152 h 1785"/>
                    <a:gd name="T86" fmla="*/ 21 w 831"/>
                    <a:gd name="T87" fmla="*/ 165 h 1785"/>
                    <a:gd name="T88" fmla="*/ 23 w 831"/>
                    <a:gd name="T89" fmla="*/ 175 h 1785"/>
                    <a:gd name="T90" fmla="*/ 71 w 831"/>
                    <a:gd name="T91" fmla="*/ 210 h 1785"/>
                    <a:gd name="T92" fmla="*/ 28 w 831"/>
                    <a:gd name="T93" fmla="*/ 231 h 1785"/>
                    <a:gd name="T94" fmla="*/ 73 w 831"/>
                    <a:gd name="T95" fmla="*/ 229 h 1785"/>
                    <a:gd name="T96" fmla="*/ 106 w 831"/>
                    <a:gd name="T97" fmla="*/ 263 h 1785"/>
                    <a:gd name="T98" fmla="*/ 117 w 831"/>
                    <a:gd name="T99" fmla="*/ 340 h 1785"/>
                    <a:gd name="T100" fmla="*/ 81 w 831"/>
                    <a:gd name="T101" fmla="*/ 303 h 1785"/>
                    <a:gd name="T102" fmla="*/ 121 w 831"/>
                    <a:gd name="T103" fmla="*/ 439 h 1785"/>
                    <a:gd name="T104" fmla="*/ 113 w 831"/>
                    <a:gd name="T105" fmla="*/ 577 h 1785"/>
                    <a:gd name="T106" fmla="*/ 80 w 831"/>
                    <a:gd name="T107" fmla="*/ 644 h 1785"/>
                    <a:gd name="T108" fmla="*/ 125 w 831"/>
                    <a:gd name="T109" fmla="*/ 644 h 1785"/>
                    <a:gd name="T110" fmla="*/ 163 w 831"/>
                    <a:gd name="T111" fmla="*/ 644 h 17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31" h="1785">
                      <a:moveTo>
                        <a:pt x="450" y="1709"/>
                      </a:moveTo>
                      <a:lnTo>
                        <a:pt x="454" y="1666"/>
                      </a:lnTo>
                      <a:lnTo>
                        <a:pt x="453" y="1623"/>
                      </a:lnTo>
                      <a:lnTo>
                        <a:pt x="448" y="1580"/>
                      </a:lnTo>
                      <a:lnTo>
                        <a:pt x="441" y="1536"/>
                      </a:lnTo>
                      <a:lnTo>
                        <a:pt x="435" y="1492"/>
                      </a:lnTo>
                      <a:lnTo>
                        <a:pt x="430" y="1449"/>
                      </a:lnTo>
                      <a:lnTo>
                        <a:pt x="429" y="1407"/>
                      </a:lnTo>
                      <a:lnTo>
                        <a:pt x="433" y="1366"/>
                      </a:lnTo>
                      <a:lnTo>
                        <a:pt x="438" y="1322"/>
                      </a:lnTo>
                      <a:lnTo>
                        <a:pt x="438" y="1278"/>
                      </a:lnTo>
                      <a:lnTo>
                        <a:pt x="435" y="1234"/>
                      </a:lnTo>
                      <a:lnTo>
                        <a:pt x="431" y="1189"/>
                      </a:lnTo>
                      <a:lnTo>
                        <a:pt x="422" y="1101"/>
                      </a:lnTo>
                      <a:lnTo>
                        <a:pt x="421" y="1057"/>
                      </a:lnTo>
                      <a:lnTo>
                        <a:pt x="424" y="1015"/>
                      </a:lnTo>
                      <a:lnTo>
                        <a:pt x="427" y="979"/>
                      </a:lnTo>
                      <a:lnTo>
                        <a:pt x="432" y="945"/>
                      </a:lnTo>
                      <a:lnTo>
                        <a:pt x="437" y="930"/>
                      </a:lnTo>
                      <a:lnTo>
                        <a:pt x="445" y="915"/>
                      </a:lnTo>
                      <a:lnTo>
                        <a:pt x="456" y="903"/>
                      </a:lnTo>
                      <a:lnTo>
                        <a:pt x="472" y="891"/>
                      </a:lnTo>
                      <a:lnTo>
                        <a:pt x="525" y="862"/>
                      </a:lnTo>
                      <a:lnTo>
                        <a:pt x="557" y="849"/>
                      </a:lnTo>
                      <a:lnTo>
                        <a:pt x="570" y="846"/>
                      </a:lnTo>
                      <a:lnTo>
                        <a:pt x="582" y="846"/>
                      </a:lnTo>
                      <a:lnTo>
                        <a:pt x="596" y="847"/>
                      </a:lnTo>
                      <a:lnTo>
                        <a:pt x="609" y="844"/>
                      </a:lnTo>
                      <a:lnTo>
                        <a:pt x="625" y="832"/>
                      </a:lnTo>
                      <a:lnTo>
                        <a:pt x="652" y="809"/>
                      </a:lnTo>
                      <a:lnTo>
                        <a:pt x="643" y="800"/>
                      </a:lnTo>
                      <a:lnTo>
                        <a:pt x="626" y="817"/>
                      </a:lnTo>
                      <a:lnTo>
                        <a:pt x="606" y="832"/>
                      </a:lnTo>
                      <a:lnTo>
                        <a:pt x="599" y="835"/>
                      </a:lnTo>
                      <a:lnTo>
                        <a:pt x="593" y="833"/>
                      </a:lnTo>
                      <a:lnTo>
                        <a:pt x="592" y="826"/>
                      </a:lnTo>
                      <a:lnTo>
                        <a:pt x="595" y="812"/>
                      </a:lnTo>
                      <a:lnTo>
                        <a:pt x="612" y="798"/>
                      </a:lnTo>
                      <a:lnTo>
                        <a:pt x="632" y="786"/>
                      </a:lnTo>
                      <a:lnTo>
                        <a:pt x="624" y="776"/>
                      </a:lnTo>
                      <a:lnTo>
                        <a:pt x="615" y="784"/>
                      </a:lnTo>
                      <a:lnTo>
                        <a:pt x="603" y="792"/>
                      </a:lnTo>
                      <a:lnTo>
                        <a:pt x="590" y="801"/>
                      </a:lnTo>
                      <a:lnTo>
                        <a:pt x="581" y="815"/>
                      </a:lnTo>
                      <a:lnTo>
                        <a:pt x="505" y="853"/>
                      </a:lnTo>
                      <a:lnTo>
                        <a:pt x="429" y="888"/>
                      </a:lnTo>
                      <a:lnTo>
                        <a:pt x="430" y="870"/>
                      </a:lnTo>
                      <a:lnTo>
                        <a:pt x="428" y="856"/>
                      </a:lnTo>
                      <a:lnTo>
                        <a:pt x="424" y="843"/>
                      </a:lnTo>
                      <a:lnTo>
                        <a:pt x="427" y="827"/>
                      </a:lnTo>
                      <a:lnTo>
                        <a:pt x="440" y="805"/>
                      </a:lnTo>
                      <a:lnTo>
                        <a:pt x="451" y="781"/>
                      </a:lnTo>
                      <a:lnTo>
                        <a:pt x="465" y="758"/>
                      </a:lnTo>
                      <a:lnTo>
                        <a:pt x="474" y="749"/>
                      </a:lnTo>
                      <a:lnTo>
                        <a:pt x="485" y="741"/>
                      </a:lnTo>
                      <a:lnTo>
                        <a:pt x="504" y="725"/>
                      </a:lnTo>
                      <a:lnTo>
                        <a:pt x="524" y="706"/>
                      </a:lnTo>
                      <a:lnTo>
                        <a:pt x="535" y="697"/>
                      </a:lnTo>
                      <a:lnTo>
                        <a:pt x="547" y="690"/>
                      </a:lnTo>
                      <a:lnTo>
                        <a:pt x="558" y="687"/>
                      </a:lnTo>
                      <a:lnTo>
                        <a:pt x="570" y="688"/>
                      </a:lnTo>
                      <a:lnTo>
                        <a:pt x="590" y="694"/>
                      </a:lnTo>
                      <a:lnTo>
                        <a:pt x="611" y="708"/>
                      </a:lnTo>
                      <a:lnTo>
                        <a:pt x="630" y="726"/>
                      </a:lnTo>
                      <a:lnTo>
                        <a:pt x="642" y="746"/>
                      </a:lnTo>
                      <a:lnTo>
                        <a:pt x="658" y="727"/>
                      </a:lnTo>
                      <a:lnTo>
                        <a:pt x="634" y="702"/>
                      </a:lnTo>
                      <a:lnTo>
                        <a:pt x="619" y="690"/>
                      </a:lnTo>
                      <a:lnTo>
                        <a:pt x="604" y="680"/>
                      </a:lnTo>
                      <a:lnTo>
                        <a:pt x="617" y="683"/>
                      </a:lnTo>
                      <a:lnTo>
                        <a:pt x="630" y="683"/>
                      </a:lnTo>
                      <a:lnTo>
                        <a:pt x="657" y="678"/>
                      </a:lnTo>
                      <a:lnTo>
                        <a:pt x="682" y="672"/>
                      </a:lnTo>
                      <a:lnTo>
                        <a:pt x="707" y="670"/>
                      </a:lnTo>
                      <a:lnTo>
                        <a:pt x="722" y="652"/>
                      </a:lnTo>
                      <a:lnTo>
                        <a:pt x="707" y="650"/>
                      </a:lnTo>
                      <a:lnTo>
                        <a:pt x="691" y="650"/>
                      </a:lnTo>
                      <a:lnTo>
                        <a:pt x="659" y="656"/>
                      </a:lnTo>
                      <a:lnTo>
                        <a:pt x="625" y="661"/>
                      </a:lnTo>
                      <a:lnTo>
                        <a:pt x="605" y="659"/>
                      </a:lnTo>
                      <a:lnTo>
                        <a:pt x="585" y="654"/>
                      </a:lnTo>
                      <a:lnTo>
                        <a:pt x="585" y="639"/>
                      </a:lnTo>
                      <a:lnTo>
                        <a:pt x="590" y="622"/>
                      </a:lnTo>
                      <a:lnTo>
                        <a:pt x="601" y="594"/>
                      </a:lnTo>
                      <a:lnTo>
                        <a:pt x="612" y="569"/>
                      </a:lnTo>
                      <a:lnTo>
                        <a:pt x="623" y="550"/>
                      </a:lnTo>
                      <a:lnTo>
                        <a:pt x="649" y="514"/>
                      </a:lnTo>
                      <a:lnTo>
                        <a:pt x="670" y="513"/>
                      </a:lnTo>
                      <a:lnTo>
                        <a:pt x="691" y="512"/>
                      </a:lnTo>
                      <a:lnTo>
                        <a:pt x="701" y="514"/>
                      </a:lnTo>
                      <a:lnTo>
                        <a:pt x="712" y="519"/>
                      </a:lnTo>
                      <a:lnTo>
                        <a:pt x="724" y="527"/>
                      </a:lnTo>
                      <a:lnTo>
                        <a:pt x="736" y="539"/>
                      </a:lnTo>
                      <a:lnTo>
                        <a:pt x="748" y="553"/>
                      </a:lnTo>
                      <a:lnTo>
                        <a:pt x="757" y="569"/>
                      </a:lnTo>
                      <a:lnTo>
                        <a:pt x="763" y="587"/>
                      </a:lnTo>
                      <a:lnTo>
                        <a:pt x="765" y="609"/>
                      </a:lnTo>
                      <a:lnTo>
                        <a:pt x="780" y="596"/>
                      </a:lnTo>
                      <a:lnTo>
                        <a:pt x="761" y="547"/>
                      </a:lnTo>
                      <a:lnTo>
                        <a:pt x="760" y="540"/>
                      </a:lnTo>
                      <a:lnTo>
                        <a:pt x="758" y="535"/>
                      </a:lnTo>
                      <a:lnTo>
                        <a:pt x="751" y="527"/>
                      </a:lnTo>
                      <a:lnTo>
                        <a:pt x="746" y="518"/>
                      </a:lnTo>
                      <a:lnTo>
                        <a:pt x="747" y="513"/>
                      </a:lnTo>
                      <a:lnTo>
                        <a:pt x="751" y="507"/>
                      </a:lnTo>
                      <a:lnTo>
                        <a:pt x="768" y="504"/>
                      </a:lnTo>
                      <a:lnTo>
                        <a:pt x="786" y="497"/>
                      </a:lnTo>
                      <a:lnTo>
                        <a:pt x="804" y="489"/>
                      </a:lnTo>
                      <a:lnTo>
                        <a:pt x="824" y="487"/>
                      </a:lnTo>
                      <a:lnTo>
                        <a:pt x="811" y="460"/>
                      </a:lnTo>
                      <a:lnTo>
                        <a:pt x="779" y="467"/>
                      </a:lnTo>
                      <a:lnTo>
                        <a:pt x="754" y="476"/>
                      </a:lnTo>
                      <a:lnTo>
                        <a:pt x="739" y="479"/>
                      </a:lnTo>
                      <a:lnTo>
                        <a:pt x="716" y="481"/>
                      </a:lnTo>
                      <a:lnTo>
                        <a:pt x="686" y="480"/>
                      </a:lnTo>
                      <a:lnTo>
                        <a:pt x="644" y="476"/>
                      </a:lnTo>
                      <a:lnTo>
                        <a:pt x="652" y="459"/>
                      </a:lnTo>
                      <a:lnTo>
                        <a:pt x="661" y="445"/>
                      </a:lnTo>
                      <a:lnTo>
                        <a:pt x="680" y="422"/>
                      </a:lnTo>
                      <a:lnTo>
                        <a:pt x="702" y="408"/>
                      </a:lnTo>
                      <a:lnTo>
                        <a:pt x="726" y="400"/>
                      </a:lnTo>
                      <a:lnTo>
                        <a:pt x="751" y="396"/>
                      </a:lnTo>
                      <a:lnTo>
                        <a:pt x="778" y="395"/>
                      </a:lnTo>
                      <a:lnTo>
                        <a:pt x="831" y="394"/>
                      </a:lnTo>
                      <a:lnTo>
                        <a:pt x="825" y="381"/>
                      </a:lnTo>
                      <a:lnTo>
                        <a:pt x="778" y="381"/>
                      </a:lnTo>
                      <a:lnTo>
                        <a:pt x="752" y="383"/>
                      </a:lnTo>
                      <a:lnTo>
                        <a:pt x="726" y="386"/>
                      </a:lnTo>
                      <a:lnTo>
                        <a:pt x="764" y="340"/>
                      </a:lnTo>
                      <a:lnTo>
                        <a:pt x="787" y="316"/>
                      </a:lnTo>
                      <a:lnTo>
                        <a:pt x="808" y="300"/>
                      </a:lnTo>
                      <a:lnTo>
                        <a:pt x="799" y="289"/>
                      </a:lnTo>
                      <a:lnTo>
                        <a:pt x="768" y="320"/>
                      </a:lnTo>
                      <a:lnTo>
                        <a:pt x="740" y="352"/>
                      </a:lnTo>
                      <a:lnTo>
                        <a:pt x="711" y="379"/>
                      </a:lnTo>
                      <a:lnTo>
                        <a:pt x="695" y="391"/>
                      </a:lnTo>
                      <a:lnTo>
                        <a:pt x="677" y="400"/>
                      </a:lnTo>
                      <a:lnTo>
                        <a:pt x="672" y="391"/>
                      </a:lnTo>
                      <a:lnTo>
                        <a:pt x="670" y="381"/>
                      </a:lnTo>
                      <a:lnTo>
                        <a:pt x="671" y="372"/>
                      </a:lnTo>
                      <a:lnTo>
                        <a:pt x="675" y="364"/>
                      </a:lnTo>
                      <a:lnTo>
                        <a:pt x="684" y="344"/>
                      </a:lnTo>
                      <a:lnTo>
                        <a:pt x="696" y="321"/>
                      </a:lnTo>
                      <a:lnTo>
                        <a:pt x="698" y="302"/>
                      </a:lnTo>
                      <a:lnTo>
                        <a:pt x="706" y="285"/>
                      </a:lnTo>
                      <a:lnTo>
                        <a:pt x="716" y="270"/>
                      </a:lnTo>
                      <a:lnTo>
                        <a:pt x="730" y="256"/>
                      </a:lnTo>
                      <a:lnTo>
                        <a:pt x="760" y="233"/>
                      </a:lnTo>
                      <a:lnTo>
                        <a:pt x="787" y="216"/>
                      </a:lnTo>
                      <a:lnTo>
                        <a:pt x="781" y="201"/>
                      </a:lnTo>
                      <a:lnTo>
                        <a:pt x="779" y="185"/>
                      </a:lnTo>
                      <a:lnTo>
                        <a:pt x="770" y="188"/>
                      </a:lnTo>
                      <a:lnTo>
                        <a:pt x="766" y="194"/>
                      </a:lnTo>
                      <a:lnTo>
                        <a:pt x="763" y="202"/>
                      </a:lnTo>
                      <a:lnTo>
                        <a:pt x="756" y="210"/>
                      </a:lnTo>
                      <a:lnTo>
                        <a:pt x="721" y="235"/>
                      </a:lnTo>
                      <a:lnTo>
                        <a:pt x="702" y="251"/>
                      </a:lnTo>
                      <a:lnTo>
                        <a:pt x="689" y="266"/>
                      </a:lnTo>
                      <a:lnTo>
                        <a:pt x="685" y="264"/>
                      </a:lnTo>
                      <a:lnTo>
                        <a:pt x="683" y="262"/>
                      </a:lnTo>
                      <a:lnTo>
                        <a:pt x="682" y="252"/>
                      </a:lnTo>
                      <a:lnTo>
                        <a:pt x="684" y="238"/>
                      </a:lnTo>
                      <a:lnTo>
                        <a:pt x="689" y="223"/>
                      </a:lnTo>
                      <a:lnTo>
                        <a:pt x="703" y="190"/>
                      </a:lnTo>
                      <a:lnTo>
                        <a:pt x="713" y="170"/>
                      </a:lnTo>
                      <a:lnTo>
                        <a:pt x="764" y="89"/>
                      </a:lnTo>
                      <a:lnTo>
                        <a:pt x="815" y="4"/>
                      </a:lnTo>
                      <a:lnTo>
                        <a:pt x="809" y="11"/>
                      </a:lnTo>
                      <a:lnTo>
                        <a:pt x="803" y="11"/>
                      </a:lnTo>
                      <a:lnTo>
                        <a:pt x="798" y="6"/>
                      </a:lnTo>
                      <a:lnTo>
                        <a:pt x="795" y="0"/>
                      </a:lnTo>
                      <a:lnTo>
                        <a:pt x="755" y="72"/>
                      </a:lnTo>
                      <a:lnTo>
                        <a:pt x="723" y="127"/>
                      </a:lnTo>
                      <a:lnTo>
                        <a:pt x="698" y="166"/>
                      </a:lnTo>
                      <a:lnTo>
                        <a:pt x="695" y="146"/>
                      </a:lnTo>
                      <a:lnTo>
                        <a:pt x="695" y="127"/>
                      </a:lnTo>
                      <a:lnTo>
                        <a:pt x="700" y="83"/>
                      </a:lnTo>
                      <a:lnTo>
                        <a:pt x="676" y="108"/>
                      </a:lnTo>
                      <a:lnTo>
                        <a:pt x="676" y="166"/>
                      </a:lnTo>
                      <a:lnTo>
                        <a:pt x="674" y="193"/>
                      </a:lnTo>
                      <a:lnTo>
                        <a:pt x="669" y="221"/>
                      </a:lnTo>
                      <a:lnTo>
                        <a:pt x="661" y="271"/>
                      </a:lnTo>
                      <a:lnTo>
                        <a:pt x="659" y="299"/>
                      </a:lnTo>
                      <a:lnTo>
                        <a:pt x="661" y="323"/>
                      </a:lnTo>
                      <a:lnTo>
                        <a:pt x="653" y="345"/>
                      </a:lnTo>
                      <a:lnTo>
                        <a:pt x="647" y="369"/>
                      </a:lnTo>
                      <a:lnTo>
                        <a:pt x="640" y="393"/>
                      </a:lnTo>
                      <a:lnTo>
                        <a:pt x="632" y="418"/>
                      </a:lnTo>
                      <a:lnTo>
                        <a:pt x="621" y="378"/>
                      </a:lnTo>
                      <a:lnTo>
                        <a:pt x="618" y="356"/>
                      </a:lnTo>
                      <a:lnTo>
                        <a:pt x="620" y="339"/>
                      </a:lnTo>
                      <a:lnTo>
                        <a:pt x="615" y="285"/>
                      </a:lnTo>
                      <a:lnTo>
                        <a:pt x="615" y="230"/>
                      </a:lnTo>
                      <a:lnTo>
                        <a:pt x="628" y="187"/>
                      </a:lnTo>
                      <a:lnTo>
                        <a:pt x="634" y="164"/>
                      </a:lnTo>
                      <a:lnTo>
                        <a:pt x="635" y="140"/>
                      </a:lnTo>
                      <a:lnTo>
                        <a:pt x="625" y="145"/>
                      </a:lnTo>
                      <a:lnTo>
                        <a:pt x="615" y="148"/>
                      </a:lnTo>
                      <a:lnTo>
                        <a:pt x="613" y="169"/>
                      </a:lnTo>
                      <a:lnTo>
                        <a:pt x="609" y="188"/>
                      </a:lnTo>
                      <a:lnTo>
                        <a:pt x="599" y="229"/>
                      </a:lnTo>
                      <a:lnTo>
                        <a:pt x="597" y="253"/>
                      </a:lnTo>
                      <a:lnTo>
                        <a:pt x="598" y="280"/>
                      </a:lnTo>
                      <a:lnTo>
                        <a:pt x="597" y="305"/>
                      </a:lnTo>
                      <a:lnTo>
                        <a:pt x="593" y="329"/>
                      </a:lnTo>
                      <a:lnTo>
                        <a:pt x="569" y="293"/>
                      </a:lnTo>
                      <a:lnTo>
                        <a:pt x="548" y="249"/>
                      </a:lnTo>
                      <a:lnTo>
                        <a:pt x="528" y="203"/>
                      </a:lnTo>
                      <a:lnTo>
                        <a:pt x="512" y="158"/>
                      </a:lnTo>
                      <a:lnTo>
                        <a:pt x="510" y="178"/>
                      </a:lnTo>
                      <a:lnTo>
                        <a:pt x="508" y="195"/>
                      </a:lnTo>
                      <a:lnTo>
                        <a:pt x="516" y="211"/>
                      </a:lnTo>
                      <a:lnTo>
                        <a:pt x="529" y="238"/>
                      </a:lnTo>
                      <a:lnTo>
                        <a:pt x="560" y="311"/>
                      </a:lnTo>
                      <a:lnTo>
                        <a:pt x="599" y="413"/>
                      </a:lnTo>
                      <a:lnTo>
                        <a:pt x="607" y="427"/>
                      </a:lnTo>
                      <a:lnTo>
                        <a:pt x="610" y="445"/>
                      </a:lnTo>
                      <a:lnTo>
                        <a:pt x="610" y="463"/>
                      </a:lnTo>
                      <a:lnTo>
                        <a:pt x="606" y="484"/>
                      </a:lnTo>
                      <a:lnTo>
                        <a:pt x="595" y="524"/>
                      </a:lnTo>
                      <a:lnTo>
                        <a:pt x="585" y="557"/>
                      </a:lnTo>
                      <a:lnTo>
                        <a:pt x="566" y="602"/>
                      </a:lnTo>
                      <a:lnTo>
                        <a:pt x="538" y="650"/>
                      </a:lnTo>
                      <a:lnTo>
                        <a:pt x="522" y="672"/>
                      </a:lnTo>
                      <a:lnTo>
                        <a:pt x="504" y="692"/>
                      </a:lnTo>
                      <a:lnTo>
                        <a:pt x="486" y="708"/>
                      </a:lnTo>
                      <a:lnTo>
                        <a:pt x="468" y="720"/>
                      </a:lnTo>
                      <a:lnTo>
                        <a:pt x="441" y="737"/>
                      </a:lnTo>
                      <a:lnTo>
                        <a:pt x="426" y="747"/>
                      </a:lnTo>
                      <a:lnTo>
                        <a:pt x="414" y="751"/>
                      </a:lnTo>
                      <a:lnTo>
                        <a:pt x="418" y="719"/>
                      </a:lnTo>
                      <a:lnTo>
                        <a:pt x="428" y="679"/>
                      </a:lnTo>
                      <a:lnTo>
                        <a:pt x="441" y="635"/>
                      </a:lnTo>
                      <a:lnTo>
                        <a:pt x="458" y="589"/>
                      </a:lnTo>
                      <a:lnTo>
                        <a:pt x="490" y="503"/>
                      </a:lnTo>
                      <a:lnTo>
                        <a:pt x="502" y="467"/>
                      </a:lnTo>
                      <a:lnTo>
                        <a:pt x="509" y="442"/>
                      </a:lnTo>
                      <a:lnTo>
                        <a:pt x="514" y="399"/>
                      </a:lnTo>
                      <a:lnTo>
                        <a:pt x="516" y="352"/>
                      </a:lnTo>
                      <a:lnTo>
                        <a:pt x="515" y="305"/>
                      </a:lnTo>
                      <a:lnTo>
                        <a:pt x="509" y="263"/>
                      </a:lnTo>
                      <a:lnTo>
                        <a:pt x="502" y="250"/>
                      </a:lnTo>
                      <a:lnTo>
                        <a:pt x="500" y="240"/>
                      </a:lnTo>
                      <a:lnTo>
                        <a:pt x="499" y="209"/>
                      </a:lnTo>
                      <a:lnTo>
                        <a:pt x="494" y="209"/>
                      </a:lnTo>
                      <a:lnTo>
                        <a:pt x="488" y="207"/>
                      </a:lnTo>
                      <a:lnTo>
                        <a:pt x="480" y="200"/>
                      </a:lnTo>
                      <a:lnTo>
                        <a:pt x="476" y="219"/>
                      </a:lnTo>
                      <a:lnTo>
                        <a:pt x="494" y="234"/>
                      </a:lnTo>
                      <a:lnTo>
                        <a:pt x="491" y="238"/>
                      </a:lnTo>
                      <a:lnTo>
                        <a:pt x="485" y="240"/>
                      </a:lnTo>
                      <a:lnTo>
                        <a:pt x="472" y="241"/>
                      </a:lnTo>
                      <a:lnTo>
                        <a:pt x="483" y="249"/>
                      </a:lnTo>
                      <a:lnTo>
                        <a:pt x="490" y="261"/>
                      </a:lnTo>
                      <a:lnTo>
                        <a:pt x="496" y="274"/>
                      </a:lnTo>
                      <a:lnTo>
                        <a:pt x="499" y="289"/>
                      </a:lnTo>
                      <a:lnTo>
                        <a:pt x="502" y="322"/>
                      </a:lnTo>
                      <a:lnTo>
                        <a:pt x="504" y="352"/>
                      </a:lnTo>
                      <a:lnTo>
                        <a:pt x="501" y="386"/>
                      </a:lnTo>
                      <a:lnTo>
                        <a:pt x="497" y="418"/>
                      </a:lnTo>
                      <a:lnTo>
                        <a:pt x="491" y="448"/>
                      </a:lnTo>
                      <a:lnTo>
                        <a:pt x="483" y="475"/>
                      </a:lnTo>
                      <a:lnTo>
                        <a:pt x="473" y="497"/>
                      </a:lnTo>
                      <a:lnTo>
                        <a:pt x="463" y="514"/>
                      </a:lnTo>
                      <a:lnTo>
                        <a:pt x="453" y="526"/>
                      </a:lnTo>
                      <a:lnTo>
                        <a:pt x="443" y="530"/>
                      </a:lnTo>
                      <a:lnTo>
                        <a:pt x="437" y="504"/>
                      </a:lnTo>
                      <a:lnTo>
                        <a:pt x="435" y="471"/>
                      </a:lnTo>
                      <a:lnTo>
                        <a:pt x="439" y="440"/>
                      </a:lnTo>
                      <a:lnTo>
                        <a:pt x="443" y="428"/>
                      </a:lnTo>
                      <a:lnTo>
                        <a:pt x="448" y="420"/>
                      </a:lnTo>
                      <a:lnTo>
                        <a:pt x="435" y="399"/>
                      </a:lnTo>
                      <a:lnTo>
                        <a:pt x="428" y="410"/>
                      </a:lnTo>
                      <a:lnTo>
                        <a:pt x="423" y="421"/>
                      </a:lnTo>
                      <a:lnTo>
                        <a:pt x="418" y="447"/>
                      </a:lnTo>
                      <a:lnTo>
                        <a:pt x="417" y="474"/>
                      </a:lnTo>
                      <a:lnTo>
                        <a:pt x="419" y="504"/>
                      </a:lnTo>
                      <a:lnTo>
                        <a:pt x="429" y="559"/>
                      </a:lnTo>
                      <a:lnTo>
                        <a:pt x="433" y="584"/>
                      </a:lnTo>
                      <a:lnTo>
                        <a:pt x="435" y="604"/>
                      </a:lnTo>
                      <a:lnTo>
                        <a:pt x="417" y="632"/>
                      </a:lnTo>
                      <a:lnTo>
                        <a:pt x="403" y="665"/>
                      </a:lnTo>
                      <a:lnTo>
                        <a:pt x="378" y="736"/>
                      </a:lnTo>
                      <a:lnTo>
                        <a:pt x="372" y="737"/>
                      </a:lnTo>
                      <a:lnTo>
                        <a:pt x="367" y="737"/>
                      </a:lnTo>
                      <a:lnTo>
                        <a:pt x="356" y="729"/>
                      </a:lnTo>
                      <a:lnTo>
                        <a:pt x="344" y="715"/>
                      </a:lnTo>
                      <a:lnTo>
                        <a:pt x="332" y="698"/>
                      </a:lnTo>
                      <a:lnTo>
                        <a:pt x="314" y="667"/>
                      </a:lnTo>
                      <a:lnTo>
                        <a:pt x="309" y="658"/>
                      </a:lnTo>
                      <a:lnTo>
                        <a:pt x="309" y="656"/>
                      </a:lnTo>
                      <a:lnTo>
                        <a:pt x="309" y="657"/>
                      </a:lnTo>
                      <a:lnTo>
                        <a:pt x="304" y="647"/>
                      </a:lnTo>
                      <a:lnTo>
                        <a:pt x="299" y="638"/>
                      </a:lnTo>
                      <a:lnTo>
                        <a:pt x="292" y="629"/>
                      </a:lnTo>
                      <a:lnTo>
                        <a:pt x="289" y="620"/>
                      </a:lnTo>
                      <a:lnTo>
                        <a:pt x="287" y="605"/>
                      </a:lnTo>
                      <a:lnTo>
                        <a:pt x="290" y="588"/>
                      </a:lnTo>
                      <a:lnTo>
                        <a:pt x="299" y="557"/>
                      </a:lnTo>
                      <a:lnTo>
                        <a:pt x="309" y="538"/>
                      </a:lnTo>
                      <a:lnTo>
                        <a:pt x="322" y="518"/>
                      </a:lnTo>
                      <a:lnTo>
                        <a:pt x="358" y="479"/>
                      </a:lnTo>
                      <a:lnTo>
                        <a:pt x="376" y="457"/>
                      </a:lnTo>
                      <a:lnTo>
                        <a:pt x="394" y="434"/>
                      </a:lnTo>
                      <a:lnTo>
                        <a:pt x="408" y="410"/>
                      </a:lnTo>
                      <a:lnTo>
                        <a:pt x="418" y="383"/>
                      </a:lnTo>
                      <a:lnTo>
                        <a:pt x="411" y="384"/>
                      </a:lnTo>
                      <a:lnTo>
                        <a:pt x="404" y="389"/>
                      </a:lnTo>
                      <a:lnTo>
                        <a:pt x="393" y="403"/>
                      </a:lnTo>
                      <a:lnTo>
                        <a:pt x="383" y="418"/>
                      </a:lnTo>
                      <a:lnTo>
                        <a:pt x="371" y="432"/>
                      </a:lnTo>
                      <a:lnTo>
                        <a:pt x="355" y="459"/>
                      </a:lnTo>
                      <a:lnTo>
                        <a:pt x="328" y="491"/>
                      </a:lnTo>
                      <a:lnTo>
                        <a:pt x="300" y="518"/>
                      </a:lnTo>
                      <a:lnTo>
                        <a:pt x="279" y="534"/>
                      </a:lnTo>
                      <a:lnTo>
                        <a:pt x="273" y="514"/>
                      </a:lnTo>
                      <a:lnTo>
                        <a:pt x="267" y="489"/>
                      </a:lnTo>
                      <a:lnTo>
                        <a:pt x="264" y="464"/>
                      </a:lnTo>
                      <a:lnTo>
                        <a:pt x="265" y="454"/>
                      </a:lnTo>
                      <a:lnTo>
                        <a:pt x="267" y="446"/>
                      </a:lnTo>
                      <a:lnTo>
                        <a:pt x="258" y="436"/>
                      </a:lnTo>
                      <a:lnTo>
                        <a:pt x="249" y="427"/>
                      </a:lnTo>
                      <a:lnTo>
                        <a:pt x="248" y="442"/>
                      </a:lnTo>
                      <a:lnTo>
                        <a:pt x="246" y="451"/>
                      </a:lnTo>
                      <a:lnTo>
                        <a:pt x="243" y="465"/>
                      </a:lnTo>
                      <a:lnTo>
                        <a:pt x="244" y="477"/>
                      </a:lnTo>
                      <a:lnTo>
                        <a:pt x="249" y="494"/>
                      </a:lnTo>
                      <a:lnTo>
                        <a:pt x="270" y="560"/>
                      </a:lnTo>
                      <a:lnTo>
                        <a:pt x="264" y="597"/>
                      </a:lnTo>
                      <a:lnTo>
                        <a:pt x="261" y="606"/>
                      </a:lnTo>
                      <a:lnTo>
                        <a:pt x="257" y="610"/>
                      </a:lnTo>
                      <a:lnTo>
                        <a:pt x="254" y="609"/>
                      </a:lnTo>
                      <a:lnTo>
                        <a:pt x="250" y="604"/>
                      </a:lnTo>
                      <a:lnTo>
                        <a:pt x="241" y="583"/>
                      </a:lnTo>
                      <a:lnTo>
                        <a:pt x="205" y="504"/>
                      </a:lnTo>
                      <a:lnTo>
                        <a:pt x="195" y="478"/>
                      </a:lnTo>
                      <a:lnTo>
                        <a:pt x="191" y="457"/>
                      </a:lnTo>
                      <a:lnTo>
                        <a:pt x="192" y="440"/>
                      </a:lnTo>
                      <a:lnTo>
                        <a:pt x="196" y="425"/>
                      </a:lnTo>
                      <a:lnTo>
                        <a:pt x="205" y="409"/>
                      </a:lnTo>
                      <a:lnTo>
                        <a:pt x="218" y="391"/>
                      </a:lnTo>
                      <a:lnTo>
                        <a:pt x="213" y="368"/>
                      </a:lnTo>
                      <a:lnTo>
                        <a:pt x="183" y="407"/>
                      </a:lnTo>
                      <a:lnTo>
                        <a:pt x="177" y="420"/>
                      </a:lnTo>
                      <a:lnTo>
                        <a:pt x="174" y="430"/>
                      </a:lnTo>
                      <a:lnTo>
                        <a:pt x="175" y="457"/>
                      </a:lnTo>
                      <a:lnTo>
                        <a:pt x="177" y="506"/>
                      </a:lnTo>
                      <a:lnTo>
                        <a:pt x="161" y="504"/>
                      </a:lnTo>
                      <a:lnTo>
                        <a:pt x="144" y="498"/>
                      </a:lnTo>
                      <a:lnTo>
                        <a:pt x="111" y="481"/>
                      </a:lnTo>
                      <a:lnTo>
                        <a:pt x="78" y="464"/>
                      </a:lnTo>
                      <a:lnTo>
                        <a:pt x="62" y="458"/>
                      </a:lnTo>
                      <a:lnTo>
                        <a:pt x="46" y="456"/>
                      </a:lnTo>
                      <a:lnTo>
                        <a:pt x="39" y="459"/>
                      </a:lnTo>
                      <a:lnTo>
                        <a:pt x="28" y="460"/>
                      </a:lnTo>
                      <a:lnTo>
                        <a:pt x="0" y="461"/>
                      </a:lnTo>
                      <a:lnTo>
                        <a:pt x="30" y="464"/>
                      </a:lnTo>
                      <a:lnTo>
                        <a:pt x="52" y="470"/>
                      </a:lnTo>
                      <a:lnTo>
                        <a:pt x="65" y="480"/>
                      </a:lnTo>
                      <a:lnTo>
                        <a:pt x="69" y="486"/>
                      </a:lnTo>
                      <a:lnTo>
                        <a:pt x="70" y="492"/>
                      </a:lnTo>
                      <a:lnTo>
                        <a:pt x="86" y="494"/>
                      </a:lnTo>
                      <a:lnTo>
                        <a:pt x="107" y="503"/>
                      </a:lnTo>
                      <a:lnTo>
                        <a:pt x="130" y="514"/>
                      </a:lnTo>
                      <a:lnTo>
                        <a:pt x="155" y="530"/>
                      </a:lnTo>
                      <a:lnTo>
                        <a:pt x="178" y="547"/>
                      </a:lnTo>
                      <a:lnTo>
                        <a:pt x="197" y="565"/>
                      </a:lnTo>
                      <a:lnTo>
                        <a:pt x="210" y="582"/>
                      </a:lnTo>
                      <a:lnTo>
                        <a:pt x="213" y="590"/>
                      </a:lnTo>
                      <a:lnTo>
                        <a:pt x="214" y="599"/>
                      </a:lnTo>
                      <a:lnTo>
                        <a:pt x="213" y="604"/>
                      </a:lnTo>
                      <a:lnTo>
                        <a:pt x="208" y="610"/>
                      </a:lnTo>
                      <a:lnTo>
                        <a:pt x="192" y="620"/>
                      </a:lnTo>
                      <a:lnTo>
                        <a:pt x="167" y="627"/>
                      </a:lnTo>
                      <a:lnTo>
                        <a:pt x="138" y="633"/>
                      </a:lnTo>
                      <a:lnTo>
                        <a:pt x="84" y="641"/>
                      </a:lnTo>
                      <a:lnTo>
                        <a:pt x="57" y="642"/>
                      </a:lnTo>
                      <a:lnTo>
                        <a:pt x="65" y="654"/>
                      </a:lnTo>
                      <a:lnTo>
                        <a:pt x="96" y="653"/>
                      </a:lnTo>
                      <a:lnTo>
                        <a:pt x="129" y="648"/>
                      </a:lnTo>
                      <a:lnTo>
                        <a:pt x="162" y="642"/>
                      </a:lnTo>
                      <a:lnTo>
                        <a:pt x="192" y="633"/>
                      </a:lnTo>
                      <a:lnTo>
                        <a:pt x="204" y="631"/>
                      </a:lnTo>
                      <a:lnTo>
                        <a:pt x="217" y="634"/>
                      </a:lnTo>
                      <a:lnTo>
                        <a:pt x="231" y="639"/>
                      </a:lnTo>
                      <a:lnTo>
                        <a:pt x="244" y="648"/>
                      </a:lnTo>
                      <a:lnTo>
                        <a:pt x="269" y="670"/>
                      </a:lnTo>
                      <a:lnTo>
                        <a:pt x="279" y="682"/>
                      </a:lnTo>
                      <a:lnTo>
                        <a:pt x="284" y="694"/>
                      </a:lnTo>
                      <a:lnTo>
                        <a:pt x="289" y="703"/>
                      </a:lnTo>
                      <a:lnTo>
                        <a:pt x="296" y="712"/>
                      </a:lnTo>
                      <a:lnTo>
                        <a:pt x="314" y="729"/>
                      </a:lnTo>
                      <a:lnTo>
                        <a:pt x="332" y="745"/>
                      </a:lnTo>
                      <a:lnTo>
                        <a:pt x="339" y="754"/>
                      </a:lnTo>
                      <a:lnTo>
                        <a:pt x="343" y="763"/>
                      </a:lnTo>
                      <a:lnTo>
                        <a:pt x="368" y="826"/>
                      </a:lnTo>
                      <a:lnTo>
                        <a:pt x="366" y="889"/>
                      </a:lnTo>
                      <a:lnTo>
                        <a:pt x="364" y="922"/>
                      </a:lnTo>
                      <a:lnTo>
                        <a:pt x="365" y="954"/>
                      </a:lnTo>
                      <a:lnTo>
                        <a:pt x="347" y="943"/>
                      </a:lnTo>
                      <a:lnTo>
                        <a:pt x="330" y="927"/>
                      </a:lnTo>
                      <a:lnTo>
                        <a:pt x="299" y="888"/>
                      </a:lnTo>
                      <a:lnTo>
                        <a:pt x="267" y="844"/>
                      </a:lnTo>
                      <a:lnTo>
                        <a:pt x="248" y="821"/>
                      </a:lnTo>
                      <a:lnTo>
                        <a:pt x="227" y="800"/>
                      </a:lnTo>
                      <a:lnTo>
                        <a:pt x="232" y="808"/>
                      </a:lnTo>
                      <a:lnTo>
                        <a:pt x="235" y="818"/>
                      </a:lnTo>
                      <a:lnTo>
                        <a:pt x="241" y="838"/>
                      </a:lnTo>
                      <a:lnTo>
                        <a:pt x="277" y="889"/>
                      </a:lnTo>
                      <a:lnTo>
                        <a:pt x="308" y="943"/>
                      </a:lnTo>
                      <a:lnTo>
                        <a:pt x="334" y="1000"/>
                      </a:lnTo>
                      <a:lnTo>
                        <a:pt x="356" y="1060"/>
                      </a:lnTo>
                      <a:lnTo>
                        <a:pt x="365" y="1099"/>
                      </a:lnTo>
                      <a:lnTo>
                        <a:pt x="367" y="1138"/>
                      </a:lnTo>
                      <a:lnTo>
                        <a:pt x="366" y="1177"/>
                      </a:lnTo>
                      <a:lnTo>
                        <a:pt x="360" y="1216"/>
                      </a:lnTo>
                      <a:lnTo>
                        <a:pt x="345" y="1292"/>
                      </a:lnTo>
                      <a:lnTo>
                        <a:pt x="339" y="1330"/>
                      </a:lnTo>
                      <a:lnTo>
                        <a:pt x="333" y="1366"/>
                      </a:lnTo>
                      <a:lnTo>
                        <a:pt x="332" y="1460"/>
                      </a:lnTo>
                      <a:lnTo>
                        <a:pt x="334" y="1523"/>
                      </a:lnTo>
                      <a:lnTo>
                        <a:pt x="336" y="1564"/>
                      </a:lnTo>
                      <a:lnTo>
                        <a:pt x="338" y="1582"/>
                      </a:lnTo>
                      <a:lnTo>
                        <a:pt x="337" y="1600"/>
                      </a:lnTo>
                      <a:lnTo>
                        <a:pt x="332" y="1638"/>
                      </a:lnTo>
                      <a:lnTo>
                        <a:pt x="324" y="1677"/>
                      </a:lnTo>
                      <a:lnTo>
                        <a:pt x="317" y="1713"/>
                      </a:lnTo>
                      <a:lnTo>
                        <a:pt x="307" y="1716"/>
                      </a:lnTo>
                      <a:lnTo>
                        <a:pt x="295" y="1724"/>
                      </a:lnTo>
                      <a:lnTo>
                        <a:pt x="273" y="1749"/>
                      </a:lnTo>
                      <a:lnTo>
                        <a:pt x="250" y="1773"/>
                      </a:lnTo>
                      <a:lnTo>
                        <a:pt x="237" y="1782"/>
                      </a:lnTo>
                      <a:lnTo>
                        <a:pt x="224" y="1785"/>
                      </a:lnTo>
                      <a:lnTo>
                        <a:pt x="238" y="1785"/>
                      </a:lnTo>
                      <a:lnTo>
                        <a:pt x="250" y="1784"/>
                      </a:lnTo>
                      <a:lnTo>
                        <a:pt x="273" y="1777"/>
                      </a:lnTo>
                      <a:lnTo>
                        <a:pt x="295" y="1768"/>
                      </a:lnTo>
                      <a:lnTo>
                        <a:pt x="320" y="1765"/>
                      </a:lnTo>
                      <a:lnTo>
                        <a:pt x="348" y="1778"/>
                      </a:lnTo>
                      <a:lnTo>
                        <a:pt x="369" y="1785"/>
                      </a:lnTo>
                      <a:lnTo>
                        <a:pt x="378" y="1785"/>
                      </a:lnTo>
                      <a:lnTo>
                        <a:pt x="387" y="1783"/>
                      </a:lnTo>
                      <a:lnTo>
                        <a:pt x="397" y="1778"/>
                      </a:lnTo>
                      <a:lnTo>
                        <a:pt x="407" y="1770"/>
                      </a:lnTo>
                      <a:lnTo>
                        <a:pt x="428" y="1772"/>
                      </a:lnTo>
                      <a:lnTo>
                        <a:pt x="446" y="1777"/>
                      </a:lnTo>
                      <a:lnTo>
                        <a:pt x="465" y="1783"/>
                      </a:lnTo>
                      <a:lnTo>
                        <a:pt x="486" y="1785"/>
                      </a:lnTo>
                      <a:lnTo>
                        <a:pt x="470" y="1771"/>
                      </a:lnTo>
                      <a:lnTo>
                        <a:pt x="461" y="1754"/>
                      </a:lnTo>
                      <a:lnTo>
                        <a:pt x="456" y="1734"/>
                      </a:lnTo>
                      <a:lnTo>
                        <a:pt x="450" y="1709"/>
                      </a:lnTo>
                      <a:close/>
                    </a:path>
                  </a:pathLst>
                </a:custGeom>
                <a:solidFill>
                  <a:srgbClr val="CC9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 name="Freeform 965"/>
                <p:cNvSpPr>
                  <a:spLocks/>
                </p:cNvSpPr>
                <p:nvPr/>
              </p:nvSpPr>
              <p:spPr bwMode="auto">
                <a:xfrm>
                  <a:off x="626" y="2277"/>
                  <a:ext cx="185" cy="718"/>
                </a:xfrm>
                <a:custGeom>
                  <a:avLst/>
                  <a:gdLst>
                    <a:gd name="T0" fmla="*/ 7 w 266"/>
                    <a:gd name="T1" fmla="*/ 322 h 1009"/>
                    <a:gd name="T2" fmla="*/ 5 w 266"/>
                    <a:gd name="T3" fmla="*/ 287 h 1009"/>
                    <a:gd name="T4" fmla="*/ 1 w 266"/>
                    <a:gd name="T5" fmla="*/ 260 h 1009"/>
                    <a:gd name="T6" fmla="*/ 1 w 266"/>
                    <a:gd name="T7" fmla="*/ 233 h 1009"/>
                    <a:gd name="T8" fmla="*/ 4 w 266"/>
                    <a:gd name="T9" fmla="*/ 204 h 1009"/>
                    <a:gd name="T10" fmla="*/ 3 w 266"/>
                    <a:gd name="T11" fmla="*/ 145 h 1009"/>
                    <a:gd name="T12" fmla="*/ 1 w 266"/>
                    <a:gd name="T13" fmla="*/ 111 h 1009"/>
                    <a:gd name="T14" fmla="*/ 3 w 266"/>
                    <a:gd name="T15" fmla="*/ 94 h 1009"/>
                    <a:gd name="T16" fmla="*/ 5 w 266"/>
                    <a:gd name="T17" fmla="*/ 78 h 1009"/>
                    <a:gd name="T18" fmla="*/ 6 w 266"/>
                    <a:gd name="T19" fmla="*/ 68 h 1009"/>
                    <a:gd name="T20" fmla="*/ 9 w 266"/>
                    <a:gd name="T21" fmla="*/ 53 h 1009"/>
                    <a:gd name="T22" fmla="*/ 20 w 266"/>
                    <a:gd name="T23" fmla="*/ 43 h 1009"/>
                    <a:gd name="T24" fmla="*/ 47 w 266"/>
                    <a:gd name="T25" fmla="*/ 28 h 1009"/>
                    <a:gd name="T26" fmla="*/ 64 w 266"/>
                    <a:gd name="T27" fmla="*/ 16 h 1009"/>
                    <a:gd name="T28" fmla="*/ 69 w 266"/>
                    <a:gd name="T29" fmla="*/ 9 h 1009"/>
                    <a:gd name="T30" fmla="*/ 77 w 266"/>
                    <a:gd name="T31" fmla="*/ 3 h 1009"/>
                    <a:gd name="T32" fmla="*/ 83 w 266"/>
                    <a:gd name="T33" fmla="*/ 4 h 1009"/>
                    <a:gd name="T34" fmla="*/ 70 w 266"/>
                    <a:gd name="T35" fmla="*/ 14 h 1009"/>
                    <a:gd name="T36" fmla="*/ 70 w 266"/>
                    <a:gd name="T37" fmla="*/ 21 h 1009"/>
                    <a:gd name="T38" fmla="*/ 74 w 266"/>
                    <a:gd name="T39" fmla="*/ 20 h 1009"/>
                    <a:gd name="T40" fmla="*/ 86 w 266"/>
                    <a:gd name="T41" fmla="*/ 9 h 1009"/>
                    <a:gd name="T42" fmla="*/ 81 w 266"/>
                    <a:gd name="T43" fmla="*/ 20 h 1009"/>
                    <a:gd name="T44" fmla="*/ 71 w 266"/>
                    <a:gd name="T45" fmla="*/ 26 h 1009"/>
                    <a:gd name="T46" fmla="*/ 63 w 266"/>
                    <a:gd name="T47" fmla="*/ 26 h 1009"/>
                    <a:gd name="T48" fmla="*/ 47 w 266"/>
                    <a:gd name="T49" fmla="*/ 31 h 1009"/>
                    <a:gd name="T50" fmla="*/ 24 w 266"/>
                    <a:gd name="T51" fmla="*/ 46 h 1009"/>
                    <a:gd name="T52" fmla="*/ 17 w 266"/>
                    <a:gd name="T53" fmla="*/ 56 h 1009"/>
                    <a:gd name="T54" fmla="*/ 14 w 266"/>
                    <a:gd name="T55" fmla="*/ 73 h 1009"/>
                    <a:gd name="T56" fmla="*/ 12 w 266"/>
                    <a:gd name="T57" fmla="*/ 101 h 1009"/>
                    <a:gd name="T58" fmla="*/ 15 w 266"/>
                    <a:gd name="T59" fmla="*/ 149 h 1009"/>
                    <a:gd name="T60" fmla="*/ 18 w 266"/>
                    <a:gd name="T61" fmla="*/ 181 h 1009"/>
                    <a:gd name="T62" fmla="*/ 16 w 266"/>
                    <a:gd name="T63" fmla="*/ 213 h 1009"/>
                    <a:gd name="T64" fmla="*/ 15 w 266"/>
                    <a:gd name="T65" fmla="*/ 243 h 1009"/>
                    <a:gd name="T66" fmla="*/ 19 w 266"/>
                    <a:gd name="T67" fmla="*/ 273 h 1009"/>
                    <a:gd name="T68" fmla="*/ 23 w 266"/>
                    <a:gd name="T69" fmla="*/ 305 h 1009"/>
                    <a:gd name="T70" fmla="*/ 22 w 266"/>
                    <a:gd name="T71" fmla="*/ 336 h 1009"/>
                    <a:gd name="T72" fmla="*/ 26 w 266"/>
                    <a:gd name="T73" fmla="*/ 352 h 1009"/>
                    <a:gd name="T74" fmla="*/ 34 w 266"/>
                    <a:gd name="T75" fmla="*/ 364 h 1009"/>
                    <a:gd name="T76" fmla="*/ 20 w 266"/>
                    <a:gd name="T77" fmla="*/ 361 h 1009"/>
                    <a:gd name="T78" fmla="*/ 7 w 266"/>
                    <a:gd name="T79" fmla="*/ 358 h 10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66" h="1009">
                      <a:moveTo>
                        <a:pt x="22" y="994"/>
                      </a:moveTo>
                      <a:lnTo>
                        <a:pt x="22" y="895"/>
                      </a:lnTo>
                      <a:lnTo>
                        <a:pt x="20" y="843"/>
                      </a:lnTo>
                      <a:lnTo>
                        <a:pt x="15" y="796"/>
                      </a:lnTo>
                      <a:lnTo>
                        <a:pt x="8" y="761"/>
                      </a:lnTo>
                      <a:lnTo>
                        <a:pt x="2" y="722"/>
                      </a:lnTo>
                      <a:lnTo>
                        <a:pt x="0" y="683"/>
                      </a:lnTo>
                      <a:lnTo>
                        <a:pt x="3" y="646"/>
                      </a:lnTo>
                      <a:lnTo>
                        <a:pt x="8" y="607"/>
                      </a:lnTo>
                      <a:lnTo>
                        <a:pt x="11" y="567"/>
                      </a:lnTo>
                      <a:lnTo>
                        <a:pt x="13" y="485"/>
                      </a:lnTo>
                      <a:lnTo>
                        <a:pt x="8" y="403"/>
                      </a:lnTo>
                      <a:lnTo>
                        <a:pt x="2" y="323"/>
                      </a:lnTo>
                      <a:lnTo>
                        <a:pt x="1" y="308"/>
                      </a:lnTo>
                      <a:lnTo>
                        <a:pt x="2" y="293"/>
                      </a:lnTo>
                      <a:lnTo>
                        <a:pt x="8" y="262"/>
                      </a:lnTo>
                      <a:lnTo>
                        <a:pt x="14" y="233"/>
                      </a:lnTo>
                      <a:lnTo>
                        <a:pt x="15" y="218"/>
                      </a:lnTo>
                      <a:lnTo>
                        <a:pt x="15" y="205"/>
                      </a:lnTo>
                      <a:lnTo>
                        <a:pt x="16" y="189"/>
                      </a:lnTo>
                      <a:lnTo>
                        <a:pt x="20" y="168"/>
                      </a:lnTo>
                      <a:lnTo>
                        <a:pt x="28" y="147"/>
                      </a:lnTo>
                      <a:lnTo>
                        <a:pt x="35" y="135"/>
                      </a:lnTo>
                      <a:lnTo>
                        <a:pt x="60" y="118"/>
                      </a:lnTo>
                      <a:lnTo>
                        <a:pt x="86" y="103"/>
                      </a:lnTo>
                      <a:lnTo>
                        <a:pt x="138" y="77"/>
                      </a:lnTo>
                      <a:lnTo>
                        <a:pt x="178" y="56"/>
                      </a:lnTo>
                      <a:lnTo>
                        <a:pt x="190" y="47"/>
                      </a:lnTo>
                      <a:lnTo>
                        <a:pt x="196" y="39"/>
                      </a:lnTo>
                      <a:lnTo>
                        <a:pt x="205" y="25"/>
                      </a:lnTo>
                      <a:lnTo>
                        <a:pt x="218" y="16"/>
                      </a:lnTo>
                      <a:lnTo>
                        <a:pt x="229" y="8"/>
                      </a:lnTo>
                      <a:lnTo>
                        <a:pt x="238" y="0"/>
                      </a:lnTo>
                      <a:lnTo>
                        <a:pt x="246" y="10"/>
                      </a:lnTo>
                      <a:lnTo>
                        <a:pt x="226" y="22"/>
                      </a:lnTo>
                      <a:lnTo>
                        <a:pt x="209" y="36"/>
                      </a:lnTo>
                      <a:lnTo>
                        <a:pt x="206" y="50"/>
                      </a:lnTo>
                      <a:lnTo>
                        <a:pt x="208" y="57"/>
                      </a:lnTo>
                      <a:lnTo>
                        <a:pt x="213" y="59"/>
                      </a:lnTo>
                      <a:lnTo>
                        <a:pt x="221" y="56"/>
                      </a:lnTo>
                      <a:lnTo>
                        <a:pt x="241" y="41"/>
                      </a:lnTo>
                      <a:lnTo>
                        <a:pt x="258" y="24"/>
                      </a:lnTo>
                      <a:lnTo>
                        <a:pt x="266" y="32"/>
                      </a:lnTo>
                      <a:lnTo>
                        <a:pt x="240" y="56"/>
                      </a:lnTo>
                      <a:lnTo>
                        <a:pt x="223" y="68"/>
                      </a:lnTo>
                      <a:lnTo>
                        <a:pt x="211" y="71"/>
                      </a:lnTo>
                      <a:lnTo>
                        <a:pt x="197" y="70"/>
                      </a:lnTo>
                      <a:lnTo>
                        <a:pt x="185" y="70"/>
                      </a:lnTo>
                      <a:lnTo>
                        <a:pt x="171" y="73"/>
                      </a:lnTo>
                      <a:lnTo>
                        <a:pt x="140" y="86"/>
                      </a:lnTo>
                      <a:lnTo>
                        <a:pt x="87" y="115"/>
                      </a:lnTo>
                      <a:lnTo>
                        <a:pt x="71" y="127"/>
                      </a:lnTo>
                      <a:lnTo>
                        <a:pt x="60" y="139"/>
                      </a:lnTo>
                      <a:lnTo>
                        <a:pt x="52" y="154"/>
                      </a:lnTo>
                      <a:lnTo>
                        <a:pt x="47" y="169"/>
                      </a:lnTo>
                      <a:lnTo>
                        <a:pt x="42" y="203"/>
                      </a:lnTo>
                      <a:lnTo>
                        <a:pt x="38" y="239"/>
                      </a:lnTo>
                      <a:lnTo>
                        <a:pt x="36" y="281"/>
                      </a:lnTo>
                      <a:lnTo>
                        <a:pt x="37" y="325"/>
                      </a:lnTo>
                      <a:lnTo>
                        <a:pt x="45" y="413"/>
                      </a:lnTo>
                      <a:lnTo>
                        <a:pt x="50" y="458"/>
                      </a:lnTo>
                      <a:lnTo>
                        <a:pt x="53" y="502"/>
                      </a:lnTo>
                      <a:lnTo>
                        <a:pt x="53" y="546"/>
                      </a:lnTo>
                      <a:lnTo>
                        <a:pt x="48" y="590"/>
                      </a:lnTo>
                      <a:lnTo>
                        <a:pt x="44" y="631"/>
                      </a:lnTo>
                      <a:lnTo>
                        <a:pt x="45" y="673"/>
                      </a:lnTo>
                      <a:lnTo>
                        <a:pt x="50" y="716"/>
                      </a:lnTo>
                      <a:lnTo>
                        <a:pt x="56" y="759"/>
                      </a:lnTo>
                      <a:lnTo>
                        <a:pt x="63" y="804"/>
                      </a:lnTo>
                      <a:lnTo>
                        <a:pt x="67" y="847"/>
                      </a:lnTo>
                      <a:lnTo>
                        <a:pt x="69" y="890"/>
                      </a:lnTo>
                      <a:lnTo>
                        <a:pt x="64" y="933"/>
                      </a:lnTo>
                      <a:lnTo>
                        <a:pt x="70" y="958"/>
                      </a:lnTo>
                      <a:lnTo>
                        <a:pt x="76" y="978"/>
                      </a:lnTo>
                      <a:lnTo>
                        <a:pt x="85" y="995"/>
                      </a:lnTo>
                      <a:lnTo>
                        <a:pt x="100" y="1009"/>
                      </a:lnTo>
                      <a:lnTo>
                        <a:pt x="80" y="1007"/>
                      </a:lnTo>
                      <a:lnTo>
                        <a:pt x="61" y="1001"/>
                      </a:lnTo>
                      <a:lnTo>
                        <a:pt x="42" y="996"/>
                      </a:lnTo>
                      <a:lnTo>
                        <a:pt x="22" y="994"/>
                      </a:lnTo>
                      <a:close/>
                    </a:path>
                  </a:pathLst>
                </a:custGeom>
                <a:solidFill>
                  <a:srgbClr val="8C5C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 name="Freeform 966"/>
                <p:cNvSpPr>
                  <a:spLocks/>
                </p:cNvSpPr>
                <p:nvPr/>
              </p:nvSpPr>
              <p:spPr bwMode="auto">
                <a:xfrm>
                  <a:off x="357" y="1724"/>
                  <a:ext cx="578" cy="1271"/>
                </a:xfrm>
                <a:custGeom>
                  <a:avLst/>
                  <a:gdLst>
                    <a:gd name="T0" fmla="*/ 144 w 831"/>
                    <a:gd name="T1" fmla="*/ 508 h 1785"/>
                    <a:gd name="T2" fmla="*/ 143 w 831"/>
                    <a:gd name="T3" fmla="*/ 367 h 1785"/>
                    <a:gd name="T4" fmla="*/ 187 w 831"/>
                    <a:gd name="T5" fmla="*/ 307 h 1785"/>
                    <a:gd name="T6" fmla="*/ 211 w 831"/>
                    <a:gd name="T7" fmla="*/ 295 h 1785"/>
                    <a:gd name="T8" fmla="*/ 210 w 831"/>
                    <a:gd name="T9" fmla="*/ 281 h 1785"/>
                    <a:gd name="T10" fmla="*/ 144 w 831"/>
                    <a:gd name="T11" fmla="*/ 309 h 1785"/>
                    <a:gd name="T12" fmla="*/ 170 w 831"/>
                    <a:gd name="T13" fmla="*/ 261 h 1785"/>
                    <a:gd name="T14" fmla="*/ 212 w 831"/>
                    <a:gd name="T15" fmla="*/ 262 h 1785"/>
                    <a:gd name="T16" fmla="*/ 221 w 831"/>
                    <a:gd name="T17" fmla="*/ 245 h 1785"/>
                    <a:gd name="T18" fmla="*/ 204 w 831"/>
                    <a:gd name="T19" fmla="*/ 238 h 1785"/>
                    <a:gd name="T20" fmla="*/ 225 w 831"/>
                    <a:gd name="T21" fmla="*/ 185 h 1785"/>
                    <a:gd name="T22" fmla="*/ 257 w 831"/>
                    <a:gd name="T23" fmla="*/ 212 h 1785"/>
                    <a:gd name="T24" fmla="*/ 252 w 831"/>
                    <a:gd name="T25" fmla="*/ 185 h 1785"/>
                    <a:gd name="T26" fmla="*/ 253 w 831"/>
                    <a:gd name="T27" fmla="*/ 172 h 1785"/>
                    <a:gd name="T28" fmla="*/ 236 w 831"/>
                    <a:gd name="T29" fmla="*/ 147 h 1785"/>
                    <a:gd name="T30" fmla="*/ 244 w 831"/>
                    <a:gd name="T31" fmla="*/ 140 h 1785"/>
                    <a:gd name="T32" fmla="*/ 234 w 831"/>
                    <a:gd name="T33" fmla="*/ 141 h 1785"/>
                    <a:gd name="T34" fmla="*/ 234 w 831"/>
                    <a:gd name="T35" fmla="*/ 109 h 1785"/>
                    <a:gd name="T36" fmla="*/ 259 w 831"/>
                    <a:gd name="T37" fmla="*/ 68 h 1785"/>
                    <a:gd name="T38" fmla="*/ 230 w 831"/>
                    <a:gd name="T39" fmla="*/ 95 h 1785"/>
                    <a:gd name="T40" fmla="*/ 273 w 831"/>
                    <a:gd name="T41" fmla="*/ 4 h 1785"/>
                    <a:gd name="T42" fmla="*/ 234 w 831"/>
                    <a:gd name="T43" fmla="*/ 46 h 1785"/>
                    <a:gd name="T44" fmla="*/ 223 w 831"/>
                    <a:gd name="T45" fmla="*/ 117 h 1785"/>
                    <a:gd name="T46" fmla="*/ 207 w 831"/>
                    <a:gd name="T47" fmla="*/ 103 h 1785"/>
                    <a:gd name="T48" fmla="*/ 205 w 831"/>
                    <a:gd name="T49" fmla="*/ 68 h 1785"/>
                    <a:gd name="T50" fmla="*/ 177 w 831"/>
                    <a:gd name="T51" fmla="*/ 73 h 1785"/>
                    <a:gd name="T52" fmla="*/ 204 w 831"/>
                    <a:gd name="T53" fmla="*/ 154 h 1785"/>
                    <a:gd name="T54" fmla="*/ 175 w 831"/>
                    <a:gd name="T55" fmla="*/ 242 h 1785"/>
                    <a:gd name="T56" fmla="*/ 144 w 831"/>
                    <a:gd name="T57" fmla="*/ 245 h 1785"/>
                    <a:gd name="T58" fmla="*/ 173 w 831"/>
                    <a:gd name="T59" fmla="*/ 110 h 1785"/>
                    <a:gd name="T60" fmla="*/ 160 w 831"/>
                    <a:gd name="T61" fmla="*/ 79 h 1785"/>
                    <a:gd name="T62" fmla="*/ 168 w 831"/>
                    <a:gd name="T63" fmla="*/ 105 h 1785"/>
                    <a:gd name="T64" fmla="*/ 156 w 831"/>
                    <a:gd name="T65" fmla="*/ 186 h 1785"/>
                    <a:gd name="T66" fmla="*/ 147 w 831"/>
                    <a:gd name="T67" fmla="*/ 144 h 1785"/>
                    <a:gd name="T68" fmla="*/ 147 w 831"/>
                    <a:gd name="T69" fmla="*/ 218 h 1785"/>
                    <a:gd name="T70" fmla="*/ 112 w 831"/>
                    <a:gd name="T71" fmla="*/ 252 h 1785"/>
                    <a:gd name="T72" fmla="*/ 97 w 831"/>
                    <a:gd name="T73" fmla="*/ 224 h 1785"/>
                    <a:gd name="T74" fmla="*/ 133 w 831"/>
                    <a:gd name="T75" fmla="*/ 157 h 1785"/>
                    <a:gd name="T76" fmla="*/ 120 w 831"/>
                    <a:gd name="T77" fmla="*/ 166 h 1785"/>
                    <a:gd name="T78" fmla="*/ 90 w 831"/>
                    <a:gd name="T79" fmla="*/ 161 h 1785"/>
                    <a:gd name="T80" fmla="*/ 91 w 831"/>
                    <a:gd name="T81" fmla="*/ 202 h 1785"/>
                    <a:gd name="T82" fmla="*/ 66 w 831"/>
                    <a:gd name="T83" fmla="*/ 172 h 1785"/>
                    <a:gd name="T84" fmla="*/ 60 w 831"/>
                    <a:gd name="T85" fmla="*/ 152 h 1785"/>
                    <a:gd name="T86" fmla="*/ 21 w 831"/>
                    <a:gd name="T87" fmla="*/ 165 h 1785"/>
                    <a:gd name="T88" fmla="*/ 23 w 831"/>
                    <a:gd name="T89" fmla="*/ 175 h 1785"/>
                    <a:gd name="T90" fmla="*/ 71 w 831"/>
                    <a:gd name="T91" fmla="*/ 210 h 1785"/>
                    <a:gd name="T92" fmla="*/ 28 w 831"/>
                    <a:gd name="T93" fmla="*/ 231 h 1785"/>
                    <a:gd name="T94" fmla="*/ 73 w 831"/>
                    <a:gd name="T95" fmla="*/ 229 h 1785"/>
                    <a:gd name="T96" fmla="*/ 106 w 831"/>
                    <a:gd name="T97" fmla="*/ 263 h 1785"/>
                    <a:gd name="T98" fmla="*/ 117 w 831"/>
                    <a:gd name="T99" fmla="*/ 340 h 1785"/>
                    <a:gd name="T100" fmla="*/ 81 w 831"/>
                    <a:gd name="T101" fmla="*/ 303 h 1785"/>
                    <a:gd name="T102" fmla="*/ 121 w 831"/>
                    <a:gd name="T103" fmla="*/ 439 h 1785"/>
                    <a:gd name="T104" fmla="*/ 113 w 831"/>
                    <a:gd name="T105" fmla="*/ 577 h 1785"/>
                    <a:gd name="T106" fmla="*/ 80 w 831"/>
                    <a:gd name="T107" fmla="*/ 644 h 1785"/>
                    <a:gd name="T108" fmla="*/ 125 w 831"/>
                    <a:gd name="T109" fmla="*/ 644 h 1785"/>
                    <a:gd name="T110" fmla="*/ 163 w 831"/>
                    <a:gd name="T111" fmla="*/ 644 h 17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31" h="1785">
                      <a:moveTo>
                        <a:pt x="450" y="1709"/>
                      </a:moveTo>
                      <a:lnTo>
                        <a:pt x="454" y="1666"/>
                      </a:lnTo>
                      <a:lnTo>
                        <a:pt x="453" y="1623"/>
                      </a:lnTo>
                      <a:lnTo>
                        <a:pt x="448" y="1580"/>
                      </a:lnTo>
                      <a:lnTo>
                        <a:pt x="441" y="1536"/>
                      </a:lnTo>
                      <a:lnTo>
                        <a:pt x="435" y="1492"/>
                      </a:lnTo>
                      <a:lnTo>
                        <a:pt x="430" y="1449"/>
                      </a:lnTo>
                      <a:lnTo>
                        <a:pt x="429" y="1407"/>
                      </a:lnTo>
                      <a:lnTo>
                        <a:pt x="433" y="1366"/>
                      </a:lnTo>
                      <a:lnTo>
                        <a:pt x="438" y="1322"/>
                      </a:lnTo>
                      <a:lnTo>
                        <a:pt x="438" y="1278"/>
                      </a:lnTo>
                      <a:lnTo>
                        <a:pt x="435" y="1234"/>
                      </a:lnTo>
                      <a:lnTo>
                        <a:pt x="431" y="1189"/>
                      </a:lnTo>
                      <a:lnTo>
                        <a:pt x="422" y="1101"/>
                      </a:lnTo>
                      <a:lnTo>
                        <a:pt x="421" y="1057"/>
                      </a:lnTo>
                      <a:lnTo>
                        <a:pt x="424" y="1015"/>
                      </a:lnTo>
                      <a:lnTo>
                        <a:pt x="427" y="979"/>
                      </a:lnTo>
                      <a:lnTo>
                        <a:pt x="432" y="945"/>
                      </a:lnTo>
                      <a:lnTo>
                        <a:pt x="437" y="930"/>
                      </a:lnTo>
                      <a:lnTo>
                        <a:pt x="445" y="915"/>
                      </a:lnTo>
                      <a:lnTo>
                        <a:pt x="456" y="903"/>
                      </a:lnTo>
                      <a:lnTo>
                        <a:pt x="472" y="891"/>
                      </a:lnTo>
                      <a:lnTo>
                        <a:pt x="525" y="862"/>
                      </a:lnTo>
                      <a:lnTo>
                        <a:pt x="557" y="849"/>
                      </a:lnTo>
                      <a:lnTo>
                        <a:pt x="570" y="846"/>
                      </a:lnTo>
                      <a:lnTo>
                        <a:pt x="582" y="846"/>
                      </a:lnTo>
                      <a:lnTo>
                        <a:pt x="596" y="847"/>
                      </a:lnTo>
                      <a:lnTo>
                        <a:pt x="609" y="844"/>
                      </a:lnTo>
                      <a:lnTo>
                        <a:pt x="625" y="832"/>
                      </a:lnTo>
                      <a:lnTo>
                        <a:pt x="652" y="809"/>
                      </a:lnTo>
                      <a:lnTo>
                        <a:pt x="643" y="800"/>
                      </a:lnTo>
                      <a:lnTo>
                        <a:pt x="626" y="817"/>
                      </a:lnTo>
                      <a:lnTo>
                        <a:pt x="606" y="832"/>
                      </a:lnTo>
                      <a:lnTo>
                        <a:pt x="599" y="835"/>
                      </a:lnTo>
                      <a:lnTo>
                        <a:pt x="593" y="833"/>
                      </a:lnTo>
                      <a:lnTo>
                        <a:pt x="592" y="826"/>
                      </a:lnTo>
                      <a:lnTo>
                        <a:pt x="595" y="812"/>
                      </a:lnTo>
                      <a:lnTo>
                        <a:pt x="612" y="798"/>
                      </a:lnTo>
                      <a:lnTo>
                        <a:pt x="632" y="786"/>
                      </a:lnTo>
                      <a:lnTo>
                        <a:pt x="624" y="776"/>
                      </a:lnTo>
                      <a:lnTo>
                        <a:pt x="615" y="784"/>
                      </a:lnTo>
                      <a:lnTo>
                        <a:pt x="603" y="792"/>
                      </a:lnTo>
                      <a:lnTo>
                        <a:pt x="590" y="801"/>
                      </a:lnTo>
                      <a:lnTo>
                        <a:pt x="581" y="815"/>
                      </a:lnTo>
                      <a:lnTo>
                        <a:pt x="505" y="853"/>
                      </a:lnTo>
                      <a:lnTo>
                        <a:pt x="429" y="888"/>
                      </a:lnTo>
                      <a:lnTo>
                        <a:pt x="430" y="870"/>
                      </a:lnTo>
                      <a:lnTo>
                        <a:pt x="428" y="856"/>
                      </a:lnTo>
                      <a:lnTo>
                        <a:pt x="424" y="843"/>
                      </a:lnTo>
                      <a:lnTo>
                        <a:pt x="427" y="827"/>
                      </a:lnTo>
                      <a:lnTo>
                        <a:pt x="440" y="805"/>
                      </a:lnTo>
                      <a:lnTo>
                        <a:pt x="451" y="781"/>
                      </a:lnTo>
                      <a:lnTo>
                        <a:pt x="465" y="758"/>
                      </a:lnTo>
                      <a:lnTo>
                        <a:pt x="474" y="749"/>
                      </a:lnTo>
                      <a:lnTo>
                        <a:pt x="485" y="741"/>
                      </a:lnTo>
                      <a:lnTo>
                        <a:pt x="504" y="725"/>
                      </a:lnTo>
                      <a:lnTo>
                        <a:pt x="524" y="706"/>
                      </a:lnTo>
                      <a:lnTo>
                        <a:pt x="535" y="697"/>
                      </a:lnTo>
                      <a:lnTo>
                        <a:pt x="547" y="690"/>
                      </a:lnTo>
                      <a:lnTo>
                        <a:pt x="558" y="687"/>
                      </a:lnTo>
                      <a:lnTo>
                        <a:pt x="570" y="688"/>
                      </a:lnTo>
                      <a:lnTo>
                        <a:pt x="590" y="694"/>
                      </a:lnTo>
                      <a:lnTo>
                        <a:pt x="611" y="708"/>
                      </a:lnTo>
                      <a:lnTo>
                        <a:pt x="630" y="726"/>
                      </a:lnTo>
                      <a:lnTo>
                        <a:pt x="642" y="746"/>
                      </a:lnTo>
                      <a:lnTo>
                        <a:pt x="658" y="727"/>
                      </a:lnTo>
                      <a:lnTo>
                        <a:pt x="634" y="702"/>
                      </a:lnTo>
                      <a:lnTo>
                        <a:pt x="619" y="690"/>
                      </a:lnTo>
                      <a:lnTo>
                        <a:pt x="604" y="680"/>
                      </a:lnTo>
                      <a:lnTo>
                        <a:pt x="617" y="683"/>
                      </a:lnTo>
                      <a:lnTo>
                        <a:pt x="630" y="683"/>
                      </a:lnTo>
                      <a:lnTo>
                        <a:pt x="657" y="678"/>
                      </a:lnTo>
                      <a:lnTo>
                        <a:pt x="682" y="672"/>
                      </a:lnTo>
                      <a:lnTo>
                        <a:pt x="707" y="670"/>
                      </a:lnTo>
                      <a:lnTo>
                        <a:pt x="722" y="652"/>
                      </a:lnTo>
                      <a:lnTo>
                        <a:pt x="707" y="650"/>
                      </a:lnTo>
                      <a:lnTo>
                        <a:pt x="691" y="650"/>
                      </a:lnTo>
                      <a:lnTo>
                        <a:pt x="659" y="656"/>
                      </a:lnTo>
                      <a:lnTo>
                        <a:pt x="625" y="661"/>
                      </a:lnTo>
                      <a:lnTo>
                        <a:pt x="605" y="659"/>
                      </a:lnTo>
                      <a:lnTo>
                        <a:pt x="585" y="654"/>
                      </a:lnTo>
                      <a:lnTo>
                        <a:pt x="585" y="639"/>
                      </a:lnTo>
                      <a:lnTo>
                        <a:pt x="590" y="622"/>
                      </a:lnTo>
                      <a:lnTo>
                        <a:pt x="601" y="594"/>
                      </a:lnTo>
                      <a:lnTo>
                        <a:pt x="612" y="569"/>
                      </a:lnTo>
                      <a:lnTo>
                        <a:pt x="623" y="550"/>
                      </a:lnTo>
                      <a:lnTo>
                        <a:pt x="649" y="514"/>
                      </a:lnTo>
                      <a:lnTo>
                        <a:pt x="670" y="513"/>
                      </a:lnTo>
                      <a:lnTo>
                        <a:pt x="691" y="512"/>
                      </a:lnTo>
                      <a:lnTo>
                        <a:pt x="701" y="514"/>
                      </a:lnTo>
                      <a:lnTo>
                        <a:pt x="712" y="519"/>
                      </a:lnTo>
                      <a:lnTo>
                        <a:pt x="724" y="527"/>
                      </a:lnTo>
                      <a:lnTo>
                        <a:pt x="736" y="539"/>
                      </a:lnTo>
                      <a:lnTo>
                        <a:pt x="748" y="553"/>
                      </a:lnTo>
                      <a:lnTo>
                        <a:pt x="757" y="569"/>
                      </a:lnTo>
                      <a:lnTo>
                        <a:pt x="763" y="587"/>
                      </a:lnTo>
                      <a:lnTo>
                        <a:pt x="765" y="609"/>
                      </a:lnTo>
                      <a:lnTo>
                        <a:pt x="780" y="596"/>
                      </a:lnTo>
                      <a:lnTo>
                        <a:pt x="761" y="547"/>
                      </a:lnTo>
                      <a:lnTo>
                        <a:pt x="760" y="540"/>
                      </a:lnTo>
                      <a:lnTo>
                        <a:pt x="758" y="535"/>
                      </a:lnTo>
                      <a:lnTo>
                        <a:pt x="751" y="527"/>
                      </a:lnTo>
                      <a:lnTo>
                        <a:pt x="746" y="518"/>
                      </a:lnTo>
                      <a:lnTo>
                        <a:pt x="747" y="513"/>
                      </a:lnTo>
                      <a:lnTo>
                        <a:pt x="751" y="507"/>
                      </a:lnTo>
                      <a:lnTo>
                        <a:pt x="768" y="504"/>
                      </a:lnTo>
                      <a:lnTo>
                        <a:pt x="786" y="497"/>
                      </a:lnTo>
                      <a:lnTo>
                        <a:pt x="804" y="489"/>
                      </a:lnTo>
                      <a:lnTo>
                        <a:pt x="824" y="487"/>
                      </a:lnTo>
                      <a:lnTo>
                        <a:pt x="811" y="460"/>
                      </a:lnTo>
                      <a:lnTo>
                        <a:pt x="779" y="467"/>
                      </a:lnTo>
                      <a:lnTo>
                        <a:pt x="754" y="476"/>
                      </a:lnTo>
                      <a:lnTo>
                        <a:pt x="739" y="479"/>
                      </a:lnTo>
                      <a:lnTo>
                        <a:pt x="716" y="481"/>
                      </a:lnTo>
                      <a:lnTo>
                        <a:pt x="686" y="480"/>
                      </a:lnTo>
                      <a:lnTo>
                        <a:pt x="644" y="476"/>
                      </a:lnTo>
                      <a:lnTo>
                        <a:pt x="652" y="459"/>
                      </a:lnTo>
                      <a:lnTo>
                        <a:pt x="661" y="445"/>
                      </a:lnTo>
                      <a:lnTo>
                        <a:pt x="680" y="422"/>
                      </a:lnTo>
                      <a:lnTo>
                        <a:pt x="702" y="408"/>
                      </a:lnTo>
                      <a:lnTo>
                        <a:pt x="726" y="400"/>
                      </a:lnTo>
                      <a:lnTo>
                        <a:pt x="751" y="396"/>
                      </a:lnTo>
                      <a:lnTo>
                        <a:pt x="778" y="395"/>
                      </a:lnTo>
                      <a:lnTo>
                        <a:pt x="831" y="394"/>
                      </a:lnTo>
                      <a:lnTo>
                        <a:pt x="825" y="381"/>
                      </a:lnTo>
                      <a:lnTo>
                        <a:pt x="778" y="381"/>
                      </a:lnTo>
                      <a:lnTo>
                        <a:pt x="752" y="383"/>
                      </a:lnTo>
                      <a:lnTo>
                        <a:pt x="726" y="386"/>
                      </a:lnTo>
                      <a:lnTo>
                        <a:pt x="764" y="340"/>
                      </a:lnTo>
                      <a:lnTo>
                        <a:pt x="787" y="316"/>
                      </a:lnTo>
                      <a:lnTo>
                        <a:pt x="808" y="300"/>
                      </a:lnTo>
                      <a:lnTo>
                        <a:pt x="799" y="289"/>
                      </a:lnTo>
                      <a:lnTo>
                        <a:pt x="768" y="320"/>
                      </a:lnTo>
                      <a:lnTo>
                        <a:pt x="740" y="352"/>
                      </a:lnTo>
                      <a:lnTo>
                        <a:pt x="711" y="379"/>
                      </a:lnTo>
                      <a:lnTo>
                        <a:pt x="695" y="391"/>
                      </a:lnTo>
                      <a:lnTo>
                        <a:pt x="677" y="400"/>
                      </a:lnTo>
                      <a:lnTo>
                        <a:pt x="672" y="391"/>
                      </a:lnTo>
                      <a:lnTo>
                        <a:pt x="670" y="381"/>
                      </a:lnTo>
                      <a:lnTo>
                        <a:pt x="671" y="372"/>
                      </a:lnTo>
                      <a:lnTo>
                        <a:pt x="675" y="364"/>
                      </a:lnTo>
                      <a:lnTo>
                        <a:pt x="684" y="344"/>
                      </a:lnTo>
                      <a:lnTo>
                        <a:pt x="696" y="321"/>
                      </a:lnTo>
                      <a:lnTo>
                        <a:pt x="698" y="302"/>
                      </a:lnTo>
                      <a:lnTo>
                        <a:pt x="706" y="285"/>
                      </a:lnTo>
                      <a:lnTo>
                        <a:pt x="716" y="270"/>
                      </a:lnTo>
                      <a:lnTo>
                        <a:pt x="730" y="256"/>
                      </a:lnTo>
                      <a:lnTo>
                        <a:pt x="760" y="233"/>
                      </a:lnTo>
                      <a:lnTo>
                        <a:pt x="787" y="216"/>
                      </a:lnTo>
                      <a:lnTo>
                        <a:pt x="781" y="201"/>
                      </a:lnTo>
                      <a:lnTo>
                        <a:pt x="779" y="185"/>
                      </a:lnTo>
                      <a:lnTo>
                        <a:pt x="770" y="188"/>
                      </a:lnTo>
                      <a:lnTo>
                        <a:pt x="766" y="194"/>
                      </a:lnTo>
                      <a:lnTo>
                        <a:pt x="763" y="202"/>
                      </a:lnTo>
                      <a:lnTo>
                        <a:pt x="756" y="210"/>
                      </a:lnTo>
                      <a:lnTo>
                        <a:pt x="721" y="235"/>
                      </a:lnTo>
                      <a:lnTo>
                        <a:pt x="702" y="251"/>
                      </a:lnTo>
                      <a:lnTo>
                        <a:pt x="689" y="266"/>
                      </a:lnTo>
                      <a:lnTo>
                        <a:pt x="685" y="264"/>
                      </a:lnTo>
                      <a:lnTo>
                        <a:pt x="683" y="262"/>
                      </a:lnTo>
                      <a:lnTo>
                        <a:pt x="682" y="252"/>
                      </a:lnTo>
                      <a:lnTo>
                        <a:pt x="684" y="238"/>
                      </a:lnTo>
                      <a:lnTo>
                        <a:pt x="689" y="223"/>
                      </a:lnTo>
                      <a:lnTo>
                        <a:pt x="703" y="190"/>
                      </a:lnTo>
                      <a:lnTo>
                        <a:pt x="713" y="170"/>
                      </a:lnTo>
                      <a:lnTo>
                        <a:pt x="764" y="89"/>
                      </a:lnTo>
                      <a:lnTo>
                        <a:pt x="815" y="4"/>
                      </a:lnTo>
                      <a:lnTo>
                        <a:pt x="809" y="11"/>
                      </a:lnTo>
                      <a:lnTo>
                        <a:pt x="803" y="11"/>
                      </a:lnTo>
                      <a:lnTo>
                        <a:pt x="798" y="6"/>
                      </a:lnTo>
                      <a:lnTo>
                        <a:pt x="795" y="0"/>
                      </a:lnTo>
                      <a:lnTo>
                        <a:pt x="755" y="72"/>
                      </a:lnTo>
                      <a:lnTo>
                        <a:pt x="723" y="127"/>
                      </a:lnTo>
                      <a:lnTo>
                        <a:pt x="698" y="166"/>
                      </a:lnTo>
                      <a:lnTo>
                        <a:pt x="695" y="146"/>
                      </a:lnTo>
                      <a:lnTo>
                        <a:pt x="695" y="127"/>
                      </a:lnTo>
                      <a:lnTo>
                        <a:pt x="700" y="83"/>
                      </a:lnTo>
                      <a:lnTo>
                        <a:pt x="676" y="108"/>
                      </a:lnTo>
                      <a:lnTo>
                        <a:pt x="676" y="166"/>
                      </a:lnTo>
                      <a:lnTo>
                        <a:pt x="674" y="193"/>
                      </a:lnTo>
                      <a:lnTo>
                        <a:pt x="669" y="221"/>
                      </a:lnTo>
                      <a:lnTo>
                        <a:pt x="661" y="271"/>
                      </a:lnTo>
                      <a:lnTo>
                        <a:pt x="659" y="299"/>
                      </a:lnTo>
                      <a:lnTo>
                        <a:pt x="661" y="323"/>
                      </a:lnTo>
                      <a:lnTo>
                        <a:pt x="653" y="345"/>
                      </a:lnTo>
                      <a:lnTo>
                        <a:pt x="647" y="369"/>
                      </a:lnTo>
                      <a:lnTo>
                        <a:pt x="640" y="393"/>
                      </a:lnTo>
                      <a:lnTo>
                        <a:pt x="632" y="418"/>
                      </a:lnTo>
                      <a:lnTo>
                        <a:pt x="621" y="378"/>
                      </a:lnTo>
                      <a:lnTo>
                        <a:pt x="618" y="356"/>
                      </a:lnTo>
                      <a:lnTo>
                        <a:pt x="620" y="339"/>
                      </a:lnTo>
                      <a:lnTo>
                        <a:pt x="615" y="285"/>
                      </a:lnTo>
                      <a:lnTo>
                        <a:pt x="615" y="230"/>
                      </a:lnTo>
                      <a:lnTo>
                        <a:pt x="628" y="187"/>
                      </a:lnTo>
                      <a:lnTo>
                        <a:pt x="634" y="164"/>
                      </a:lnTo>
                      <a:lnTo>
                        <a:pt x="635" y="140"/>
                      </a:lnTo>
                      <a:lnTo>
                        <a:pt x="625" y="145"/>
                      </a:lnTo>
                      <a:lnTo>
                        <a:pt x="615" y="148"/>
                      </a:lnTo>
                      <a:lnTo>
                        <a:pt x="613" y="169"/>
                      </a:lnTo>
                      <a:lnTo>
                        <a:pt x="609" y="188"/>
                      </a:lnTo>
                      <a:lnTo>
                        <a:pt x="599" y="229"/>
                      </a:lnTo>
                      <a:lnTo>
                        <a:pt x="597" y="253"/>
                      </a:lnTo>
                      <a:lnTo>
                        <a:pt x="598" y="280"/>
                      </a:lnTo>
                      <a:lnTo>
                        <a:pt x="597" y="305"/>
                      </a:lnTo>
                      <a:lnTo>
                        <a:pt x="593" y="329"/>
                      </a:lnTo>
                      <a:lnTo>
                        <a:pt x="569" y="293"/>
                      </a:lnTo>
                      <a:lnTo>
                        <a:pt x="548" y="249"/>
                      </a:lnTo>
                      <a:lnTo>
                        <a:pt x="528" y="203"/>
                      </a:lnTo>
                      <a:lnTo>
                        <a:pt x="512" y="158"/>
                      </a:lnTo>
                      <a:lnTo>
                        <a:pt x="510" y="178"/>
                      </a:lnTo>
                      <a:lnTo>
                        <a:pt x="508" y="195"/>
                      </a:lnTo>
                      <a:lnTo>
                        <a:pt x="516" y="211"/>
                      </a:lnTo>
                      <a:lnTo>
                        <a:pt x="529" y="238"/>
                      </a:lnTo>
                      <a:lnTo>
                        <a:pt x="560" y="311"/>
                      </a:lnTo>
                      <a:lnTo>
                        <a:pt x="599" y="413"/>
                      </a:lnTo>
                      <a:lnTo>
                        <a:pt x="607" y="427"/>
                      </a:lnTo>
                      <a:lnTo>
                        <a:pt x="610" y="445"/>
                      </a:lnTo>
                      <a:lnTo>
                        <a:pt x="610" y="463"/>
                      </a:lnTo>
                      <a:lnTo>
                        <a:pt x="606" y="484"/>
                      </a:lnTo>
                      <a:lnTo>
                        <a:pt x="595" y="524"/>
                      </a:lnTo>
                      <a:lnTo>
                        <a:pt x="585" y="557"/>
                      </a:lnTo>
                      <a:lnTo>
                        <a:pt x="566" y="602"/>
                      </a:lnTo>
                      <a:lnTo>
                        <a:pt x="538" y="650"/>
                      </a:lnTo>
                      <a:lnTo>
                        <a:pt x="522" y="672"/>
                      </a:lnTo>
                      <a:lnTo>
                        <a:pt x="504" y="692"/>
                      </a:lnTo>
                      <a:lnTo>
                        <a:pt x="486" y="708"/>
                      </a:lnTo>
                      <a:lnTo>
                        <a:pt x="468" y="720"/>
                      </a:lnTo>
                      <a:lnTo>
                        <a:pt x="441" y="737"/>
                      </a:lnTo>
                      <a:lnTo>
                        <a:pt x="426" y="747"/>
                      </a:lnTo>
                      <a:lnTo>
                        <a:pt x="414" y="751"/>
                      </a:lnTo>
                      <a:lnTo>
                        <a:pt x="418" y="719"/>
                      </a:lnTo>
                      <a:lnTo>
                        <a:pt x="428" y="679"/>
                      </a:lnTo>
                      <a:lnTo>
                        <a:pt x="441" y="635"/>
                      </a:lnTo>
                      <a:lnTo>
                        <a:pt x="458" y="589"/>
                      </a:lnTo>
                      <a:lnTo>
                        <a:pt x="490" y="503"/>
                      </a:lnTo>
                      <a:lnTo>
                        <a:pt x="502" y="467"/>
                      </a:lnTo>
                      <a:lnTo>
                        <a:pt x="509" y="442"/>
                      </a:lnTo>
                      <a:lnTo>
                        <a:pt x="514" y="399"/>
                      </a:lnTo>
                      <a:lnTo>
                        <a:pt x="516" y="352"/>
                      </a:lnTo>
                      <a:lnTo>
                        <a:pt x="515" y="305"/>
                      </a:lnTo>
                      <a:lnTo>
                        <a:pt x="509" y="263"/>
                      </a:lnTo>
                      <a:lnTo>
                        <a:pt x="502" y="250"/>
                      </a:lnTo>
                      <a:lnTo>
                        <a:pt x="500" y="240"/>
                      </a:lnTo>
                      <a:lnTo>
                        <a:pt x="499" y="209"/>
                      </a:lnTo>
                      <a:lnTo>
                        <a:pt x="494" y="209"/>
                      </a:lnTo>
                      <a:lnTo>
                        <a:pt x="488" y="207"/>
                      </a:lnTo>
                      <a:lnTo>
                        <a:pt x="480" y="200"/>
                      </a:lnTo>
                      <a:lnTo>
                        <a:pt x="476" y="219"/>
                      </a:lnTo>
                      <a:lnTo>
                        <a:pt x="494" y="234"/>
                      </a:lnTo>
                      <a:lnTo>
                        <a:pt x="491" y="238"/>
                      </a:lnTo>
                      <a:lnTo>
                        <a:pt x="485" y="240"/>
                      </a:lnTo>
                      <a:lnTo>
                        <a:pt x="472" y="241"/>
                      </a:lnTo>
                      <a:lnTo>
                        <a:pt x="483" y="249"/>
                      </a:lnTo>
                      <a:lnTo>
                        <a:pt x="490" y="261"/>
                      </a:lnTo>
                      <a:lnTo>
                        <a:pt x="496" y="274"/>
                      </a:lnTo>
                      <a:lnTo>
                        <a:pt x="499" y="289"/>
                      </a:lnTo>
                      <a:lnTo>
                        <a:pt x="502" y="322"/>
                      </a:lnTo>
                      <a:lnTo>
                        <a:pt x="504" y="352"/>
                      </a:lnTo>
                      <a:lnTo>
                        <a:pt x="501" y="386"/>
                      </a:lnTo>
                      <a:lnTo>
                        <a:pt x="497" y="418"/>
                      </a:lnTo>
                      <a:lnTo>
                        <a:pt x="491" y="448"/>
                      </a:lnTo>
                      <a:lnTo>
                        <a:pt x="483" y="475"/>
                      </a:lnTo>
                      <a:lnTo>
                        <a:pt x="473" y="497"/>
                      </a:lnTo>
                      <a:lnTo>
                        <a:pt x="463" y="514"/>
                      </a:lnTo>
                      <a:lnTo>
                        <a:pt x="453" y="526"/>
                      </a:lnTo>
                      <a:lnTo>
                        <a:pt x="443" y="530"/>
                      </a:lnTo>
                      <a:lnTo>
                        <a:pt x="437" y="504"/>
                      </a:lnTo>
                      <a:lnTo>
                        <a:pt x="435" y="471"/>
                      </a:lnTo>
                      <a:lnTo>
                        <a:pt x="439" y="440"/>
                      </a:lnTo>
                      <a:lnTo>
                        <a:pt x="443" y="428"/>
                      </a:lnTo>
                      <a:lnTo>
                        <a:pt x="448" y="420"/>
                      </a:lnTo>
                      <a:lnTo>
                        <a:pt x="435" y="399"/>
                      </a:lnTo>
                      <a:lnTo>
                        <a:pt x="428" y="410"/>
                      </a:lnTo>
                      <a:lnTo>
                        <a:pt x="423" y="421"/>
                      </a:lnTo>
                      <a:lnTo>
                        <a:pt x="418" y="447"/>
                      </a:lnTo>
                      <a:lnTo>
                        <a:pt x="417" y="474"/>
                      </a:lnTo>
                      <a:lnTo>
                        <a:pt x="419" y="504"/>
                      </a:lnTo>
                      <a:lnTo>
                        <a:pt x="429" y="559"/>
                      </a:lnTo>
                      <a:lnTo>
                        <a:pt x="433" y="584"/>
                      </a:lnTo>
                      <a:lnTo>
                        <a:pt x="435" y="604"/>
                      </a:lnTo>
                      <a:lnTo>
                        <a:pt x="417" y="632"/>
                      </a:lnTo>
                      <a:lnTo>
                        <a:pt x="403" y="665"/>
                      </a:lnTo>
                      <a:lnTo>
                        <a:pt x="378" y="736"/>
                      </a:lnTo>
                      <a:lnTo>
                        <a:pt x="372" y="737"/>
                      </a:lnTo>
                      <a:lnTo>
                        <a:pt x="367" y="737"/>
                      </a:lnTo>
                      <a:lnTo>
                        <a:pt x="356" y="729"/>
                      </a:lnTo>
                      <a:lnTo>
                        <a:pt x="344" y="715"/>
                      </a:lnTo>
                      <a:lnTo>
                        <a:pt x="332" y="698"/>
                      </a:lnTo>
                      <a:lnTo>
                        <a:pt x="314" y="667"/>
                      </a:lnTo>
                      <a:lnTo>
                        <a:pt x="309" y="658"/>
                      </a:lnTo>
                      <a:lnTo>
                        <a:pt x="309" y="656"/>
                      </a:lnTo>
                      <a:lnTo>
                        <a:pt x="309" y="657"/>
                      </a:lnTo>
                      <a:lnTo>
                        <a:pt x="304" y="647"/>
                      </a:lnTo>
                      <a:lnTo>
                        <a:pt x="299" y="638"/>
                      </a:lnTo>
                      <a:lnTo>
                        <a:pt x="292" y="629"/>
                      </a:lnTo>
                      <a:lnTo>
                        <a:pt x="289" y="620"/>
                      </a:lnTo>
                      <a:lnTo>
                        <a:pt x="287" y="605"/>
                      </a:lnTo>
                      <a:lnTo>
                        <a:pt x="290" y="588"/>
                      </a:lnTo>
                      <a:lnTo>
                        <a:pt x="299" y="557"/>
                      </a:lnTo>
                      <a:lnTo>
                        <a:pt x="309" y="538"/>
                      </a:lnTo>
                      <a:lnTo>
                        <a:pt x="322" y="518"/>
                      </a:lnTo>
                      <a:lnTo>
                        <a:pt x="358" y="479"/>
                      </a:lnTo>
                      <a:lnTo>
                        <a:pt x="376" y="457"/>
                      </a:lnTo>
                      <a:lnTo>
                        <a:pt x="394" y="434"/>
                      </a:lnTo>
                      <a:lnTo>
                        <a:pt x="408" y="410"/>
                      </a:lnTo>
                      <a:lnTo>
                        <a:pt x="418" y="383"/>
                      </a:lnTo>
                      <a:lnTo>
                        <a:pt x="411" y="384"/>
                      </a:lnTo>
                      <a:lnTo>
                        <a:pt x="404" y="389"/>
                      </a:lnTo>
                      <a:lnTo>
                        <a:pt x="393" y="403"/>
                      </a:lnTo>
                      <a:lnTo>
                        <a:pt x="383" y="418"/>
                      </a:lnTo>
                      <a:lnTo>
                        <a:pt x="371" y="432"/>
                      </a:lnTo>
                      <a:lnTo>
                        <a:pt x="355" y="459"/>
                      </a:lnTo>
                      <a:lnTo>
                        <a:pt x="328" y="491"/>
                      </a:lnTo>
                      <a:lnTo>
                        <a:pt x="300" y="518"/>
                      </a:lnTo>
                      <a:lnTo>
                        <a:pt x="279" y="534"/>
                      </a:lnTo>
                      <a:lnTo>
                        <a:pt x="273" y="514"/>
                      </a:lnTo>
                      <a:lnTo>
                        <a:pt x="267" y="489"/>
                      </a:lnTo>
                      <a:lnTo>
                        <a:pt x="264" y="464"/>
                      </a:lnTo>
                      <a:lnTo>
                        <a:pt x="265" y="454"/>
                      </a:lnTo>
                      <a:lnTo>
                        <a:pt x="267" y="446"/>
                      </a:lnTo>
                      <a:lnTo>
                        <a:pt x="258" y="436"/>
                      </a:lnTo>
                      <a:lnTo>
                        <a:pt x="249" y="427"/>
                      </a:lnTo>
                      <a:lnTo>
                        <a:pt x="248" y="442"/>
                      </a:lnTo>
                      <a:lnTo>
                        <a:pt x="246" y="451"/>
                      </a:lnTo>
                      <a:lnTo>
                        <a:pt x="243" y="465"/>
                      </a:lnTo>
                      <a:lnTo>
                        <a:pt x="244" y="477"/>
                      </a:lnTo>
                      <a:lnTo>
                        <a:pt x="249" y="494"/>
                      </a:lnTo>
                      <a:lnTo>
                        <a:pt x="270" y="560"/>
                      </a:lnTo>
                      <a:lnTo>
                        <a:pt x="264" y="597"/>
                      </a:lnTo>
                      <a:lnTo>
                        <a:pt x="261" y="606"/>
                      </a:lnTo>
                      <a:lnTo>
                        <a:pt x="257" y="610"/>
                      </a:lnTo>
                      <a:lnTo>
                        <a:pt x="254" y="609"/>
                      </a:lnTo>
                      <a:lnTo>
                        <a:pt x="250" y="604"/>
                      </a:lnTo>
                      <a:lnTo>
                        <a:pt x="241" y="583"/>
                      </a:lnTo>
                      <a:lnTo>
                        <a:pt x="205" y="504"/>
                      </a:lnTo>
                      <a:lnTo>
                        <a:pt x="195" y="478"/>
                      </a:lnTo>
                      <a:lnTo>
                        <a:pt x="191" y="457"/>
                      </a:lnTo>
                      <a:lnTo>
                        <a:pt x="192" y="440"/>
                      </a:lnTo>
                      <a:lnTo>
                        <a:pt x="196" y="425"/>
                      </a:lnTo>
                      <a:lnTo>
                        <a:pt x="205" y="409"/>
                      </a:lnTo>
                      <a:lnTo>
                        <a:pt x="218" y="391"/>
                      </a:lnTo>
                      <a:lnTo>
                        <a:pt x="213" y="368"/>
                      </a:lnTo>
                      <a:lnTo>
                        <a:pt x="183" y="407"/>
                      </a:lnTo>
                      <a:lnTo>
                        <a:pt x="177" y="420"/>
                      </a:lnTo>
                      <a:lnTo>
                        <a:pt x="174" y="430"/>
                      </a:lnTo>
                      <a:lnTo>
                        <a:pt x="175" y="457"/>
                      </a:lnTo>
                      <a:lnTo>
                        <a:pt x="177" y="506"/>
                      </a:lnTo>
                      <a:lnTo>
                        <a:pt x="161" y="504"/>
                      </a:lnTo>
                      <a:lnTo>
                        <a:pt x="144" y="498"/>
                      </a:lnTo>
                      <a:lnTo>
                        <a:pt x="111" y="481"/>
                      </a:lnTo>
                      <a:lnTo>
                        <a:pt x="78" y="464"/>
                      </a:lnTo>
                      <a:lnTo>
                        <a:pt x="62" y="458"/>
                      </a:lnTo>
                      <a:lnTo>
                        <a:pt x="46" y="456"/>
                      </a:lnTo>
                      <a:lnTo>
                        <a:pt x="39" y="459"/>
                      </a:lnTo>
                      <a:lnTo>
                        <a:pt x="28" y="460"/>
                      </a:lnTo>
                      <a:lnTo>
                        <a:pt x="0" y="461"/>
                      </a:lnTo>
                      <a:lnTo>
                        <a:pt x="30" y="464"/>
                      </a:lnTo>
                      <a:lnTo>
                        <a:pt x="52" y="470"/>
                      </a:lnTo>
                      <a:lnTo>
                        <a:pt x="65" y="480"/>
                      </a:lnTo>
                      <a:lnTo>
                        <a:pt x="69" y="486"/>
                      </a:lnTo>
                      <a:lnTo>
                        <a:pt x="70" y="492"/>
                      </a:lnTo>
                      <a:lnTo>
                        <a:pt x="86" y="494"/>
                      </a:lnTo>
                      <a:lnTo>
                        <a:pt x="107" y="503"/>
                      </a:lnTo>
                      <a:lnTo>
                        <a:pt x="130" y="514"/>
                      </a:lnTo>
                      <a:lnTo>
                        <a:pt x="155" y="530"/>
                      </a:lnTo>
                      <a:lnTo>
                        <a:pt x="178" y="547"/>
                      </a:lnTo>
                      <a:lnTo>
                        <a:pt x="197" y="565"/>
                      </a:lnTo>
                      <a:lnTo>
                        <a:pt x="210" y="582"/>
                      </a:lnTo>
                      <a:lnTo>
                        <a:pt x="213" y="590"/>
                      </a:lnTo>
                      <a:lnTo>
                        <a:pt x="214" y="599"/>
                      </a:lnTo>
                      <a:lnTo>
                        <a:pt x="213" y="604"/>
                      </a:lnTo>
                      <a:lnTo>
                        <a:pt x="208" y="610"/>
                      </a:lnTo>
                      <a:lnTo>
                        <a:pt x="192" y="620"/>
                      </a:lnTo>
                      <a:lnTo>
                        <a:pt x="167" y="627"/>
                      </a:lnTo>
                      <a:lnTo>
                        <a:pt x="138" y="633"/>
                      </a:lnTo>
                      <a:lnTo>
                        <a:pt x="84" y="641"/>
                      </a:lnTo>
                      <a:lnTo>
                        <a:pt x="57" y="642"/>
                      </a:lnTo>
                      <a:lnTo>
                        <a:pt x="65" y="654"/>
                      </a:lnTo>
                      <a:lnTo>
                        <a:pt x="96" y="653"/>
                      </a:lnTo>
                      <a:lnTo>
                        <a:pt x="129" y="648"/>
                      </a:lnTo>
                      <a:lnTo>
                        <a:pt x="162" y="642"/>
                      </a:lnTo>
                      <a:lnTo>
                        <a:pt x="192" y="633"/>
                      </a:lnTo>
                      <a:lnTo>
                        <a:pt x="204" y="631"/>
                      </a:lnTo>
                      <a:lnTo>
                        <a:pt x="217" y="634"/>
                      </a:lnTo>
                      <a:lnTo>
                        <a:pt x="231" y="639"/>
                      </a:lnTo>
                      <a:lnTo>
                        <a:pt x="244" y="648"/>
                      </a:lnTo>
                      <a:lnTo>
                        <a:pt x="269" y="670"/>
                      </a:lnTo>
                      <a:lnTo>
                        <a:pt x="279" y="682"/>
                      </a:lnTo>
                      <a:lnTo>
                        <a:pt x="284" y="694"/>
                      </a:lnTo>
                      <a:lnTo>
                        <a:pt x="289" y="703"/>
                      </a:lnTo>
                      <a:lnTo>
                        <a:pt x="296" y="712"/>
                      </a:lnTo>
                      <a:lnTo>
                        <a:pt x="314" y="729"/>
                      </a:lnTo>
                      <a:lnTo>
                        <a:pt x="332" y="745"/>
                      </a:lnTo>
                      <a:lnTo>
                        <a:pt x="339" y="754"/>
                      </a:lnTo>
                      <a:lnTo>
                        <a:pt x="343" y="763"/>
                      </a:lnTo>
                      <a:lnTo>
                        <a:pt x="368" y="826"/>
                      </a:lnTo>
                      <a:lnTo>
                        <a:pt x="366" y="889"/>
                      </a:lnTo>
                      <a:lnTo>
                        <a:pt x="364" y="922"/>
                      </a:lnTo>
                      <a:lnTo>
                        <a:pt x="365" y="954"/>
                      </a:lnTo>
                      <a:lnTo>
                        <a:pt x="347" y="943"/>
                      </a:lnTo>
                      <a:lnTo>
                        <a:pt x="330" y="927"/>
                      </a:lnTo>
                      <a:lnTo>
                        <a:pt x="299" y="888"/>
                      </a:lnTo>
                      <a:lnTo>
                        <a:pt x="267" y="844"/>
                      </a:lnTo>
                      <a:lnTo>
                        <a:pt x="248" y="821"/>
                      </a:lnTo>
                      <a:lnTo>
                        <a:pt x="227" y="800"/>
                      </a:lnTo>
                      <a:lnTo>
                        <a:pt x="232" y="808"/>
                      </a:lnTo>
                      <a:lnTo>
                        <a:pt x="235" y="818"/>
                      </a:lnTo>
                      <a:lnTo>
                        <a:pt x="241" y="838"/>
                      </a:lnTo>
                      <a:lnTo>
                        <a:pt x="277" y="889"/>
                      </a:lnTo>
                      <a:lnTo>
                        <a:pt x="308" y="943"/>
                      </a:lnTo>
                      <a:lnTo>
                        <a:pt x="334" y="1000"/>
                      </a:lnTo>
                      <a:lnTo>
                        <a:pt x="356" y="1060"/>
                      </a:lnTo>
                      <a:lnTo>
                        <a:pt x="365" y="1099"/>
                      </a:lnTo>
                      <a:lnTo>
                        <a:pt x="367" y="1138"/>
                      </a:lnTo>
                      <a:lnTo>
                        <a:pt x="366" y="1177"/>
                      </a:lnTo>
                      <a:lnTo>
                        <a:pt x="360" y="1216"/>
                      </a:lnTo>
                      <a:lnTo>
                        <a:pt x="345" y="1292"/>
                      </a:lnTo>
                      <a:lnTo>
                        <a:pt x="339" y="1330"/>
                      </a:lnTo>
                      <a:lnTo>
                        <a:pt x="333" y="1366"/>
                      </a:lnTo>
                      <a:lnTo>
                        <a:pt x="332" y="1460"/>
                      </a:lnTo>
                      <a:lnTo>
                        <a:pt x="334" y="1523"/>
                      </a:lnTo>
                      <a:lnTo>
                        <a:pt x="336" y="1564"/>
                      </a:lnTo>
                      <a:lnTo>
                        <a:pt x="338" y="1582"/>
                      </a:lnTo>
                      <a:lnTo>
                        <a:pt x="337" y="1600"/>
                      </a:lnTo>
                      <a:lnTo>
                        <a:pt x="332" y="1638"/>
                      </a:lnTo>
                      <a:lnTo>
                        <a:pt x="324" y="1677"/>
                      </a:lnTo>
                      <a:lnTo>
                        <a:pt x="317" y="1713"/>
                      </a:lnTo>
                      <a:lnTo>
                        <a:pt x="307" y="1716"/>
                      </a:lnTo>
                      <a:lnTo>
                        <a:pt x="295" y="1724"/>
                      </a:lnTo>
                      <a:lnTo>
                        <a:pt x="273" y="1749"/>
                      </a:lnTo>
                      <a:lnTo>
                        <a:pt x="250" y="1773"/>
                      </a:lnTo>
                      <a:lnTo>
                        <a:pt x="237" y="1782"/>
                      </a:lnTo>
                      <a:lnTo>
                        <a:pt x="224" y="1785"/>
                      </a:lnTo>
                      <a:lnTo>
                        <a:pt x="238" y="1785"/>
                      </a:lnTo>
                      <a:lnTo>
                        <a:pt x="250" y="1784"/>
                      </a:lnTo>
                      <a:lnTo>
                        <a:pt x="273" y="1777"/>
                      </a:lnTo>
                      <a:lnTo>
                        <a:pt x="295" y="1768"/>
                      </a:lnTo>
                      <a:lnTo>
                        <a:pt x="320" y="1765"/>
                      </a:lnTo>
                      <a:lnTo>
                        <a:pt x="348" y="1778"/>
                      </a:lnTo>
                      <a:lnTo>
                        <a:pt x="369" y="1785"/>
                      </a:lnTo>
                      <a:lnTo>
                        <a:pt x="378" y="1785"/>
                      </a:lnTo>
                      <a:lnTo>
                        <a:pt x="387" y="1783"/>
                      </a:lnTo>
                      <a:lnTo>
                        <a:pt x="397" y="1778"/>
                      </a:lnTo>
                      <a:lnTo>
                        <a:pt x="407" y="1770"/>
                      </a:lnTo>
                      <a:lnTo>
                        <a:pt x="428" y="1772"/>
                      </a:lnTo>
                      <a:lnTo>
                        <a:pt x="446" y="1777"/>
                      </a:lnTo>
                      <a:lnTo>
                        <a:pt x="465" y="1783"/>
                      </a:lnTo>
                      <a:lnTo>
                        <a:pt x="486" y="1785"/>
                      </a:lnTo>
                      <a:lnTo>
                        <a:pt x="470" y="1771"/>
                      </a:lnTo>
                      <a:lnTo>
                        <a:pt x="461" y="1754"/>
                      </a:lnTo>
                      <a:lnTo>
                        <a:pt x="456" y="1734"/>
                      </a:lnTo>
                      <a:lnTo>
                        <a:pt x="450" y="170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9" name="Oval 967"/>
                <p:cNvSpPr>
                  <a:spLocks noChangeArrowheads="1"/>
                </p:cNvSpPr>
                <p:nvPr/>
              </p:nvSpPr>
              <p:spPr bwMode="auto">
                <a:xfrm>
                  <a:off x="430" y="1338"/>
                  <a:ext cx="99" cy="10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 name="Oval 968"/>
                <p:cNvSpPr>
                  <a:spLocks noChangeArrowheads="1"/>
                </p:cNvSpPr>
                <p:nvPr/>
              </p:nvSpPr>
              <p:spPr bwMode="auto">
                <a:xfrm>
                  <a:off x="296" y="1468"/>
                  <a:ext cx="100" cy="10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 name="Oval 969"/>
                <p:cNvSpPr>
                  <a:spLocks noChangeArrowheads="1"/>
                </p:cNvSpPr>
                <p:nvPr/>
              </p:nvSpPr>
              <p:spPr bwMode="auto">
                <a:xfrm>
                  <a:off x="474" y="1508"/>
                  <a:ext cx="100" cy="10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 name="Oval 970"/>
                <p:cNvSpPr>
                  <a:spLocks noChangeArrowheads="1"/>
                </p:cNvSpPr>
                <p:nvPr/>
              </p:nvSpPr>
              <p:spPr bwMode="auto">
                <a:xfrm>
                  <a:off x="642" y="1360"/>
                  <a:ext cx="100" cy="10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 name="Oval 971"/>
                <p:cNvSpPr>
                  <a:spLocks noChangeArrowheads="1"/>
                </p:cNvSpPr>
                <p:nvPr/>
              </p:nvSpPr>
              <p:spPr bwMode="auto">
                <a:xfrm>
                  <a:off x="816" y="1303"/>
                  <a:ext cx="100" cy="10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4" name="Oval 972"/>
                <p:cNvSpPr>
                  <a:spLocks noChangeArrowheads="1"/>
                </p:cNvSpPr>
                <p:nvPr/>
              </p:nvSpPr>
              <p:spPr bwMode="auto">
                <a:xfrm>
                  <a:off x="766" y="1497"/>
                  <a:ext cx="100" cy="10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 name="Oval 973"/>
                <p:cNvSpPr>
                  <a:spLocks noChangeArrowheads="1"/>
                </p:cNvSpPr>
                <p:nvPr/>
              </p:nvSpPr>
              <p:spPr bwMode="auto">
                <a:xfrm>
                  <a:off x="618" y="1565"/>
                  <a:ext cx="100" cy="10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6" name="Oval 974"/>
                <p:cNvSpPr>
                  <a:spLocks noChangeArrowheads="1"/>
                </p:cNvSpPr>
                <p:nvPr/>
              </p:nvSpPr>
              <p:spPr bwMode="auto">
                <a:xfrm>
                  <a:off x="925" y="1468"/>
                  <a:ext cx="100" cy="10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41" name="矩形 240"/>
            <p:cNvSpPr/>
            <p:nvPr/>
          </p:nvSpPr>
          <p:spPr>
            <a:xfrm>
              <a:off x="626330" y="6036314"/>
              <a:ext cx="1425390" cy="276999"/>
            </a:xfrm>
            <a:prstGeom prst="rect">
              <a:avLst/>
            </a:prstGeom>
          </p:spPr>
          <p:txBody>
            <a:bodyPr wrap="none">
              <a:spAutoFit/>
            </a:bodyPr>
            <a:lstStyle/>
            <a:p>
              <a:pPr lvl="0">
                <a:spcBef>
                  <a:spcPct val="20000"/>
                </a:spcBef>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*图片来源：</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WHO</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42" name="组合 7"/>
            <p:cNvGrpSpPr/>
            <p:nvPr/>
          </p:nvGrpSpPr>
          <p:grpSpPr>
            <a:xfrm>
              <a:off x="3206949" y="952304"/>
              <a:ext cx="1846763" cy="1343927"/>
              <a:chOff x="2555776" y="905809"/>
              <a:chExt cx="1806399" cy="1314553"/>
            </a:xfrm>
          </p:grpSpPr>
          <p:pic>
            <p:nvPicPr>
              <p:cNvPr id="255" name="图片 2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6762" y="905809"/>
                <a:ext cx="1765413" cy="1314553"/>
              </a:xfrm>
              <a:prstGeom prst="rect">
                <a:avLst/>
              </a:prstGeom>
            </p:spPr>
          </p:pic>
          <p:sp>
            <p:nvSpPr>
              <p:cNvPr id="256" name="TextBox 5"/>
              <p:cNvSpPr txBox="1">
                <a:spLocks noChangeArrowheads="1"/>
              </p:cNvSpPr>
              <p:nvPr/>
            </p:nvSpPr>
            <p:spPr bwMode="auto">
              <a:xfrm>
                <a:off x="2555776" y="1124744"/>
                <a:ext cx="16561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自然宿主</a:t>
                </a:r>
                <a:endPar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eaLnBrk="1" hangingPunct="1">
                  <a:spcBef>
                    <a:spcPct val="0"/>
                  </a:spcBef>
                  <a:buClrTx/>
                  <a:buFontTx/>
                  <a:buNone/>
                </a:pP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果蝠</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43" name="组合 8"/>
            <p:cNvGrpSpPr/>
            <p:nvPr/>
          </p:nvGrpSpPr>
          <p:grpSpPr>
            <a:xfrm>
              <a:off x="2969971" y="3707016"/>
              <a:ext cx="1573181" cy="1000308"/>
              <a:chOff x="2267619" y="3645025"/>
              <a:chExt cx="1753463" cy="1114940"/>
            </a:xfrm>
          </p:grpSpPr>
          <p:pic>
            <p:nvPicPr>
              <p:cNvPr id="252" name="图片 2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1760" y="3645025"/>
                <a:ext cx="1512043" cy="1114940"/>
              </a:xfrm>
              <a:prstGeom prst="rect">
                <a:avLst/>
              </a:prstGeom>
            </p:spPr>
          </p:pic>
          <p:sp>
            <p:nvSpPr>
              <p:cNvPr id="253" name="直角三角形 252"/>
              <p:cNvSpPr/>
              <p:nvPr/>
            </p:nvSpPr>
            <p:spPr>
              <a:xfrm rot="1714239">
                <a:off x="3512142" y="4352976"/>
                <a:ext cx="508940" cy="207257"/>
              </a:xfrm>
              <a:prstGeom prst="r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TextBox 5"/>
              <p:cNvSpPr txBox="1">
                <a:spLocks noChangeArrowheads="1"/>
              </p:cNvSpPr>
              <p:nvPr/>
            </p:nvSpPr>
            <p:spPr bwMode="auto">
              <a:xfrm>
                <a:off x="2267619" y="3903439"/>
                <a:ext cx="16561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eaLnBrk="0" hangingPunct="0">
                  <a:spcBef>
                    <a:spcPct val="20000"/>
                  </a:spcBef>
                  <a:buClr>
                    <a:schemeClr val="tx1"/>
                  </a:buClr>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传染源</a:t>
                </a:r>
                <a:endPar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pic>
          <p:nvPicPr>
            <p:cNvPr id="244" name="Picture 576" descr="MCj0354219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3258" y="1794020"/>
              <a:ext cx="1014900" cy="83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 name="组合 12"/>
            <p:cNvGrpSpPr/>
            <p:nvPr/>
          </p:nvGrpSpPr>
          <p:grpSpPr>
            <a:xfrm>
              <a:off x="5774498" y="1216819"/>
              <a:ext cx="1928718" cy="2285454"/>
              <a:chOff x="5940152" y="1124745"/>
              <a:chExt cx="1928718" cy="2285454"/>
            </a:xfrm>
          </p:grpSpPr>
          <p:sp>
            <p:nvSpPr>
              <p:cNvPr id="249" name="矩形 248"/>
              <p:cNvSpPr/>
              <p:nvPr/>
            </p:nvSpPr>
            <p:spPr>
              <a:xfrm>
                <a:off x="5940152" y="1124745"/>
                <a:ext cx="1928718" cy="228545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250" name="Picture 2" descr="http://p1.so.qhimg.com/bdr/_240_/t0122e5c0d9d8435671.jpg"/>
              <p:cNvPicPr>
                <a:picLocks noChangeAspect="1" noChangeArrowheads="1"/>
              </p:cNvPicPr>
              <p:nvPr/>
            </p:nvPicPr>
            <p:blipFill>
              <a:blip r:embed="rId9" cstate="print"/>
              <a:srcRect/>
              <a:stretch>
                <a:fillRect/>
              </a:stretch>
            </p:blipFill>
            <p:spPr bwMode="auto">
              <a:xfrm>
                <a:off x="6046349" y="1202367"/>
                <a:ext cx="1716325" cy="1806658"/>
              </a:xfrm>
              <a:prstGeom prst="roundRect">
                <a:avLst>
                  <a:gd name="adj" fmla="val 2950"/>
                </a:avLst>
              </a:prstGeom>
              <a:blipFill>
                <a:blip r:embed="rId10" cstate="print"/>
                <a:stretch>
                  <a:fillRect/>
                </a:stretch>
              </a:blipFill>
              <a:ln>
                <a:noFill/>
              </a:ln>
            </p:spPr>
          </p:pic>
          <p:sp>
            <p:nvSpPr>
              <p:cNvPr id="251" name="矩形 11"/>
              <p:cNvSpPr/>
              <p:nvPr/>
            </p:nvSpPr>
            <p:spPr>
              <a:xfrm>
                <a:off x="6025016" y="3034154"/>
                <a:ext cx="1758991" cy="369332"/>
              </a:xfrm>
              <a:prstGeom prst="rect">
                <a:avLst/>
              </a:prstGeom>
            </p:spPr>
            <p:txBody>
              <a:bodyPr wrap="square">
                <a:spAutoFit/>
              </a:bodyPr>
              <a:lstStyle/>
              <a:p>
                <a:pPr algn="ctr">
                  <a:spcBef>
                    <a:spcPct val="0"/>
                  </a:spcBef>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*自然宿主果</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蝠</a:t>
                </a:r>
              </a:p>
            </p:txBody>
          </p:sp>
        </p:grpSp>
        <p:sp>
          <p:nvSpPr>
            <p:cNvPr id="246" name="圆角矩形 245"/>
            <p:cNvSpPr/>
            <p:nvPr/>
          </p:nvSpPr>
          <p:spPr>
            <a:xfrm flipH="1">
              <a:off x="713164" y="5431105"/>
              <a:ext cx="2266288" cy="446167"/>
            </a:xfrm>
            <a:prstGeom prst="roundRect">
              <a:avLst/>
            </a:prstGeom>
            <a:gradFill flip="none" rotWithShape="1">
              <a:gsLst>
                <a:gs pos="0">
                  <a:srgbClr val="BAEF11"/>
                </a:gs>
                <a:gs pos="0">
                  <a:srgbClr val="00B0F0"/>
                </a:gs>
                <a:gs pos="72000">
                  <a:srgbClr val="0070C0"/>
                </a:gs>
              </a:gsLst>
              <a:path path="circle">
                <a:fillToRect l="50000" t="50000" r="50000" b="50000"/>
              </a:path>
              <a:tileRect/>
            </a:gradFill>
            <a:ln w="38100" cap="flat" cmpd="sng" algn="ctr">
              <a:solidFill>
                <a:srgbClr val="18CFE8"/>
              </a:solidFill>
              <a:prstDash val="solid"/>
            </a:ln>
            <a:effectLst/>
          </p:spPr>
          <p:txBody>
            <a:bodyPr rtlCol="0" anchor="ctr"/>
            <a:lstStyle/>
            <a:p>
              <a:pPr algn="ctr">
                <a:defRPr/>
              </a:pPr>
              <a:r>
                <a:rPr lang="zh-CN" altLang="en-US"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灵长类</a:t>
              </a:r>
              <a:r>
                <a:rPr lang="zh-CN" altLang="en-US"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动物</a:t>
              </a:r>
              <a:r>
                <a:rPr lang="zh-CN" altLang="en-US"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感染</a:t>
              </a:r>
              <a:endParaRPr lang="en-GB" altLang="zh-CN"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47" name="圆角矩形 246"/>
            <p:cNvSpPr/>
            <p:nvPr/>
          </p:nvSpPr>
          <p:spPr>
            <a:xfrm flipH="1">
              <a:off x="3852476" y="5431105"/>
              <a:ext cx="1825797" cy="446167"/>
            </a:xfrm>
            <a:prstGeom prst="roundRect">
              <a:avLst/>
            </a:prstGeom>
            <a:gradFill flip="none" rotWithShape="1">
              <a:gsLst>
                <a:gs pos="0">
                  <a:srgbClr val="BAEF11"/>
                </a:gs>
                <a:gs pos="0">
                  <a:srgbClr val="00B0F0"/>
                </a:gs>
                <a:gs pos="72000">
                  <a:srgbClr val="0070C0"/>
                </a:gs>
              </a:gsLst>
              <a:path path="circle">
                <a:fillToRect l="50000" t="50000" r="50000" b="50000"/>
              </a:path>
              <a:tileRect/>
            </a:gradFill>
            <a:ln w="38100" cap="flat" cmpd="sng" algn="ctr">
              <a:solidFill>
                <a:srgbClr val="18CFE8"/>
              </a:solidFill>
              <a:prstDash val="solid"/>
            </a:ln>
            <a:effectLst/>
          </p:spPr>
          <p:txBody>
            <a:bodyPr rtlCol="0" anchor="ctr"/>
            <a:lstStyle/>
            <a:p>
              <a:pPr algn="ctr">
                <a:defRPr/>
              </a:pPr>
              <a:r>
                <a:rPr lang="zh-CN" altLang="en-US"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人间原发感染</a:t>
              </a:r>
            </a:p>
          </p:txBody>
        </p:sp>
        <p:sp>
          <p:nvSpPr>
            <p:cNvPr id="248" name="圆角矩形 247"/>
            <p:cNvSpPr/>
            <p:nvPr/>
          </p:nvSpPr>
          <p:spPr>
            <a:xfrm flipH="1">
              <a:off x="6784704" y="5431105"/>
              <a:ext cx="1511482" cy="446167"/>
            </a:xfrm>
            <a:prstGeom prst="roundRect">
              <a:avLst/>
            </a:prstGeom>
            <a:gradFill flip="none" rotWithShape="1">
              <a:gsLst>
                <a:gs pos="0">
                  <a:srgbClr val="BAEF11"/>
                </a:gs>
                <a:gs pos="0">
                  <a:srgbClr val="00B0F0"/>
                </a:gs>
                <a:gs pos="72000">
                  <a:srgbClr val="0070C0"/>
                </a:gs>
              </a:gsLst>
              <a:path path="circle">
                <a:fillToRect l="50000" t="50000" r="50000" b="50000"/>
              </a:path>
              <a:tileRect/>
            </a:gradFill>
            <a:ln w="38100" cap="flat" cmpd="sng" algn="ctr">
              <a:solidFill>
                <a:srgbClr val="18CFE8"/>
              </a:solidFill>
              <a:prstDash val="solid"/>
            </a:ln>
            <a:effectLst/>
          </p:spPr>
          <p:txBody>
            <a:bodyPr rtlCol="0" anchor="ctr"/>
            <a:lstStyle/>
            <a:p>
              <a:pPr algn="ctr">
                <a:defRPr/>
              </a:pPr>
              <a:r>
                <a:rPr lang="zh-CN" altLang="en-US"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人间传播</a:t>
              </a:r>
            </a:p>
          </p:txBody>
        </p:sp>
      </p:grpSp>
    </p:spTree>
    <p:extLst>
      <p:ext uri="{BB962C8B-B14F-4D97-AF65-F5344CB8AC3E}">
        <p14:creationId xmlns:p14="http://schemas.microsoft.com/office/powerpoint/2010/main" val="2444909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14"/>
          <p:cNvGrpSpPr>
            <a:grpSpLocks/>
          </p:cNvGrpSpPr>
          <p:nvPr/>
        </p:nvGrpSpPr>
        <p:grpSpPr bwMode="auto">
          <a:xfrm>
            <a:off x="0" y="177800"/>
            <a:ext cx="9144000" cy="741363"/>
            <a:chOff x="0" y="177480"/>
            <a:chExt cx="9143999" cy="741744"/>
          </a:xfrm>
        </p:grpSpPr>
        <p:sp>
          <p:nvSpPr>
            <p:cNvPr id="8" name="矩形 7"/>
            <p:cNvSpPr/>
            <p:nvPr/>
          </p:nvSpPr>
          <p:spPr>
            <a:xfrm>
              <a:off x="0" y="177480"/>
              <a:ext cx="539750" cy="7195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70C0"/>
                </a:solidFill>
              </a:endParaRPr>
            </a:p>
          </p:txBody>
        </p:sp>
        <p:sp>
          <p:nvSpPr>
            <p:cNvPr id="9" name="矩形 8"/>
            <p:cNvSpPr/>
            <p:nvPr/>
          </p:nvSpPr>
          <p:spPr>
            <a:xfrm>
              <a:off x="1547813" y="177480"/>
              <a:ext cx="7596186" cy="7195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70C0"/>
                </a:solidFill>
              </a:endParaRPr>
            </a:p>
          </p:txBody>
        </p:sp>
        <p:sp>
          <p:nvSpPr>
            <p:cNvPr id="14" name="Freeform 8"/>
            <p:cNvSpPr>
              <a:spLocks/>
            </p:cNvSpPr>
            <p:nvPr/>
          </p:nvSpPr>
          <p:spPr bwMode="auto">
            <a:xfrm>
              <a:off x="684213" y="199716"/>
              <a:ext cx="719137" cy="719508"/>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anchor="ctr"/>
            <a:lstStyle/>
            <a:p>
              <a:pPr algn="ctr" fontAlgn="auto">
                <a:spcBef>
                  <a:spcPts val="0"/>
                </a:spcBef>
                <a:spcAft>
                  <a:spcPts val="0"/>
                </a:spcAft>
                <a:defRPr/>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a:t>
              </a:r>
            </a:p>
          </p:txBody>
        </p:sp>
      </p:grpSp>
      <p:sp>
        <p:nvSpPr>
          <p:cNvPr id="16" name="矩形 15"/>
          <p:cNvSpPr/>
          <p:nvPr/>
        </p:nvSpPr>
        <p:spPr>
          <a:xfrm>
            <a:off x="1798638" y="276225"/>
            <a:ext cx="1620837" cy="522288"/>
          </a:xfrm>
          <a:prstGeom prst="rect">
            <a:avLst/>
          </a:prstGeom>
        </p:spPr>
        <p:txBody>
          <a:bodyPr wrap="none">
            <a:spAutoFit/>
          </a:bodyPr>
          <a:lstStyle/>
          <a:p>
            <a:pPr fontAlgn="auto">
              <a:spcBef>
                <a:spcPct val="20000"/>
              </a:spcBef>
              <a:spcAft>
                <a:spcPts val="0"/>
              </a:spcAft>
              <a:defRPr/>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流行病学</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1759" name="矩形 3"/>
          <p:cNvSpPr>
            <a:spLocks noChangeArrowheads="1"/>
          </p:cNvSpPr>
          <p:nvPr/>
        </p:nvSpPr>
        <p:spPr bwMode="auto">
          <a:xfrm>
            <a:off x="395536" y="1916832"/>
            <a:ext cx="8352730" cy="145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Calibri" pitchFamily="34" charset="0"/>
                <a:ea typeface="宋体" pitchFamily="2" charset="-122"/>
              </a:defRPr>
            </a:lvl1pPr>
            <a:lvl2pPr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914400" lvl="1" indent="-457200" eaLnBrk="1" hangingPunct="1">
              <a:lnSpc>
                <a:spcPct val="200000"/>
              </a:lnSpc>
              <a:buFont typeface="Wingdings" panose="05000000000000000000" pitchFamily="2" charset="2"/>
              <a:buChar char="Ø"/>
            </a:pPr>
            <a:r>
              <a:rPr lang="zh-CN" altLang="en-US" sz="2400" dirty="0">
                <a:latin typeface="微软雅黑" panose="020B0503020204020204" pitchFamily="34" charset="-122"/>
                <a:ea typeface="微软雅黑" panose="020B0503020204020204" pitchFamily="34" charset="-122"/>
              </a:rPr>
              <a:t>暴发疫情的首例病例的传染源可能为</a:t>
            </a:r>
            <a:r>
              <a:rPr lang="zh-CN" altLang="zh-CN" sz="2400" dirty="0">
                <a:latin typeface="微软雅黑" panose="020B0503020204020204" pitchFamily="34" charset="-122"/>
                <a:ea typeface="微软雅黑" panose="020B0503020204020204" pitchFamily="34" charset="-122"/>
              </a:rPr>
              <a:t>非人灵长类动物</a:t>
            </a:r>
            <a:endParaRPr lang="en-US" altLang="zh-CN" sz="2400" dirty="0">
              <a:latin typeface="微软雅黑" panose="020B0503020204020204" pitchFamily="34" charset="-122"/>
              <a:ea typeface="微软雅黑" panose="020B0503020204020204" pitchFamily="34" charset="-122"/>
            </a:endParaRPr>
          </a:p>
          <a:p>
            <a:pPr marL="914400" lvl="1" indent="-457200" eaLnBrk="1" hangingPunct="1">
              <a:lnSpc>
                <a:spcPct val="200000"/>
              </a:lnSpc>
              <a:buFont typeface="Wingdings" panose="05000000000000000000" pitchFamily="2" charset="2"/>
              <a:buChar char="Ø"/>
            </a:pPr>
            <a:r>
              <a:rPr lang="zh-CN" altLang="en-US" sz="2400" dirty="0" smtClean="0">
                <a:latin typeface="微软雅黑" panose="020B0503020204020204" pitchFamily="34" charset="-122"/>
                <a:ea typeface="微软雅黑" panose="020B0503020204020204" pitchFamily="34" charset="-122"/>
              </a:rPr>
              <a:t>人群</a:t>
            </a:r>
            <a:r>
              <a:rPr lang="zh-CN" altLang="en-US" sz="2400" dirty="0">
                <a:latin typeface="微软雅黑" panose="020B0503020204020204" pitchFamily="34" charset="-122"/>
                <a:ea typeface="微软雅黑" panose="020B0503020204020204" pitchFamily="34" charset="-122"/>
              </a:rPr>
              <a:t>暴发疫情中，病人是</a:t>
            </a:r>
            <a:r>
              <a:rPr lang="zh-CN" altLang="en-US" sz="2400" dirty="0" smtClean="0">
                <a:latin typeface="微软雅黑" panose="020B0503020204020204" pitchFamily="34" charset="-122"/>
                <a:ea typeface="微软雅黑" panose="020B0503020204020204" pitchFamily="34" charset="-122"/>
              </a:rPr>
              <a:t>传染源</a:t>
            </a:r>
            <a:endParaRPr lang="en-US" altLang="zh-CN" sz="2400" dirty="0">
              <a:latin typeface="微软雅黑" panose="020B0503020204020204" pitchFamily="34" charset="-122"/>
              <a:ea typeface="微软雅黑" panose="020B0503020204020204" pitchFamily="34" charset="-122"/>
            </a:endParaRPr>
          </a:p>
        </p:txBody>
      </p:sp>
      <p:sp>
        <p:nvSpPr>
          <p:cNvPr id="33" name="矩形 32"/>
          <p:cNvSpPr/>
          <p:nvPr/>
        </p:nvSpPr>
        <p:spPr>
          <a:xfrm>
            <a:off x="3357563" y="261938"/>
            <a:ext cx="1633781" cy="523220"/>
          </a:xfrm>
          <a:prstGeom prst="rect">
            <a:avLst/>
          </a:prstGeom>
        </p:spPr>
        <p:txBody>
          <a:bodyPr wrap="none">
            <a:spAutoFit/>
          </a:bodyPr>
          <a:lstStyle/>
          <a:p>
            <a:pPr fontAlgn="auto">
              <a:spcBef>
                <a:spcPct val="20000"/>
              </a:spcBef>
              <a:spcAft>
                <a:spcPts val="0"/>
              </a:spcAft>
              <a:defRPr/>
            </a:pPr>
            <a:r>
              <a:rPr lang="en-US" altLang="zh-CN"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传染源</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圆角矩形 9"/>
          <p:cNvSpPr/>
          <p:nvPr/>
        </p:nvSpPr>
        <p:spPr>
          <a:xfrm>
            <a:off x="467544" y="2012264"/>
            <a:ext cx="8352730" cy="1488744"/>
          </a:xfrm>
          <a:prstGeom prst="roundRect">
            <a:avLst>
              <a:gd name="adj" fmla="val 6944"/>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79282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8864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fontAlgn="auto">
                <a:spcBef>
                  <a:spcPts val="0"/>
                </a:spcBef>
                <a:spcAft>
                  <a:spcPts val="0"/>
                </a:spcAft>
                <a:defRPr/>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a:t>
              </a:r>
            </a:p>
          </p:txBody>
        </p:sp>
      </p:grpSp>
      <p:sp>
        <p:nvSpPr>
          <p:cNvPr id="16" name="矩形 15"/>
          <p:cNvSpPr/>
          <p:nvPr/>
        </p:nvSpPr>
        <p:spPr>
          <a:xfrm>
            <a:off x="1798915" y="275870"/>
            <a:ext cx="1620957" cy="523220"/>
          </a:xfrm>
          <a:prstGeom prst="rect">
            <a:avLst/>
          </a:prstGeom>
        </p:spPr>
        <p:txBody>
          <a:bodyPr wrap="none">
            <a:spAutoFit/>
          </a:bodyPr>
          <a:lstStyle/>
          <a:p>
            <a:pPr lvl="0">
              <a:spcBef>
                <a:spcPct val="20000"/>
              </a:spcBef>
            </a:pP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流行病学</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3357554" y="262574"/>
            <a:ext cx="1992853"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传播方式</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02022" y="980728"/>
            <a:ext cx="8790458" cy="1200329"/>
            <a:chOff x="356131" y="1501334"/>
            <a:chExt cx="8790458" cy="1560428"/>
          </a:xfrm>
        </p:grpSpPr>
        <p:sp>
          <p:nvSpPr>
            <p:cNvPr id="20" name="圆角矩形 19"/>
            <p:cNvSpPr/>
            <p:nvPr/>
          </p:nvSpPr>
          <p:spPr>
            <a:xfrm>
              <a:off x="577637" y="1538760"/>
              <a:ext cx="8568952" cy="1460341"/>
            </a:xfrm>
            <a:prstGeom prst="roundRect">
              <a:avLst>
                <a:gd name="adj" fmla="val 6944"/>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56131" y="1501334"/>
              <a:ext cx="8464341" cy="1560428"/>
            </a:xfrm>
            <a:prstGeom prst="rect">
              <a:avLst/>
            </a:prstGeom>
          </p:spPr>
          <p:txBody>
            <a:bodyPr wrap="square">
              <a:spAutoFit/>
            </a:bodyPr>
            <a:lstStyle/>
            <a:p>
              <a:pPr marL="742950" lvl="1" indent="-285750">
                <a:lnSpc>
                  <a:spcPct val="150000"/>
                </a:lnSpc>
                <a:buFont typeface="Arial" panose="020B0604020202020204" pitchFamily="34" charset="0"/>
                <a:buChar char="•"/>
              </a:pPr>
              <a:r>
                <a:rPr lang="zh-CN" altLang="en-US" sz="2400" dirty="0" smtClean="0">
                  <a:latin typeface="微软雅黑" panose="020B0503020204020204" pitchFamily="34" charset="-122"/>
                  <a:ea typeface="微软雅黑" panose="020B0503020204020204" pitchFamily="34" charset="-122"/>
                </a:rPr>
                <a:t>通过</a:t>
              </a:r>
              <a:r>
                <a:rPr lang="zh-CN" altLang="en-US" sz="2400" dirty="0">
                  <a:latin typeface="微软雅黑" panose="020B0503020204020204" pitchFamily="34" charset="-122"/>
                  <a:ea typeface="微软雅黑" panose="020B0503020204020204" pitchFamily="34" charset="-122"/>
                </a:rPr>
                <a:t>接触病人和被感染动物的</a:t>
              </a:r>
              <a:r>
                <a:rPr lang="zh-CN" altLang="en-US" sz="2400" dirty="0" smtClean="0">
                  <a:latin typeface="微软雅黑" panose="020B0503020204020204" pitchFamily="34" charset="-122"/>
                  <a:ea typeface="微软雅黑" panose="020B0503020204020204" pitchFamily="34" charset="-122"/>
                </a:rPr>
                <a:t>各种血液、体液</a:t>
              </a:r>
              <a:r>
                <a:rPr lang="zh-CN" altLang="en-US" sz="2400" dirty="0">
                  <a:latin typeface="微软雅黑" panose="020B0503020204020204" pitchFamily="34" charset="-122"/>
                  <a:ea typeface="微软雅黑" panose="020B0503020204020204" pitchFamily="34" charset="-122"/>
                </a:rPr>
                <a:t>、分泌物、排泄物及其污染物而</a:t>
              </a:r>
              <a:r>
                <a:rPr lang="zh-CN" altLang="en-US" sz="2400" dirty="0" smtClean="0">
                  <a:latin typeface="微软雅黑" panose="020B0503020204020204" pitchFamily="34" charset="-122"/>
                  <a:ea typeface="微软雅黑" panose="020B0503020204020204" pitchFamily="34" charset="-122"/>
                </a:rPr>
                <a:t>感染</a:t>
              </a:r>
              <a:endParaRPr lang="zh-CN" altLang="en-US" sz="2400" dirty="0">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67854" y="2403150"/>
            <a:ext cx="4088585" cy="4317843"/>
            <a:chOff x="-153835" y="2857322"/>
            <a:chExt cx="4088585" cy="4072083"/>
          </a:xfrm>
        </p:grpSpPr>
        <p:grpSp>
          <p:nvGrpSpPr>
            <p:cNvPr id="23" name="组合 10"/>
            <p:cNvGrpSpPr/>
            <p:nvPr/>
          </p:nvGrpSpPr>
          <p:grpSpPr>
            <a:xfrm>
              <a:off x="-153835" y="2857322"/>
              <a:ext cx="3498497" cy="2197846"/>
              <a:chOff x="-153835" y="2857322"/>
              <a:chExt cx="3498497" cy="2197846"/>
            </a:xfrm>
          </p:grpSpPr>
          <p:sp>
            <p:nvSpPr>
              <p:cNvPr id="44" name="椭圆 3"/>
              <p:cNvSpPr/>
              <p:nvPr/>
            </p:nvSpPr>
            <p:spPr>
              <a:xfrm rot="3959399">
                <a:off x="412940" y="3894352"/>
                <a:ext cx="1333006" cy="90142"/>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5" name="椭圆 3"/>
              <p:cNvSpPr/>
              <p:nvPr/>
            </p:nvSpPr>
            <p:spPr>
              <a:xfrm rot="3959399" flipV="1">
                <a:off x="29846" y="3974552"/>
                <a:ext cx="1333006" cy="153870"/>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6" name="等腰三角形 15"/>
              <p:cNvSpPr/>
              <p:nvPr/>
            </p:nvSpPr>
            <p:spPr>
              <a:xfrm rot="15245474">
                <a:off x="544557" y="2281444"/>
                <a:ext cx="2197846" cy="3349602"/>
              </a:xfrm>
              <a:custGeom>
                <a:avLst/>
                <a:gdLst/>
                <a:ahLst/>
                <a:cxnLst/>
                <a:rect l="l" t="t" r="r" b="b"/>
                <a:pathLst>
                  <a:path w="3003393" h="4915319">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gradFill flip="none" rotWithShape="1">
                <a:gsLst>
                  <a:gs pos="11000">
                    <a:srgbClr val="4BACC6"/>
                  </a:gs>
                  <a:gs pos="95000">
                    <a:srgbClr val="4BACC6">
                      <a:lumMod val="75000"/>
                      <a:shade val="67500"/>
                      <a:satMod val="115000"/>
                    </a:srgbClr>
                  </a:gs>
                  <a:gs pos="56000">
                    <a:srgbClr val="4BACC6"/>
                  </a:gs>
                </a:gsLst>
                <a:path path="circle">
                  <a:fillToRect l="50000" t="50000" r="50000" b="50000"/>
                </a:path>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47" name="等腰三角形 15"/>
              <p:cNvSpPr/>
              <p:nvPr/>
            </p:nvSpPr>
            <p:spPr>
              <a:xfrm rot="15174019">
                <a:off x="518174" y="2284750"/>
                <a:ext cx="2083899" cy="3427917"/>
              </a:xfrm>
              <a:custGeom>
                <a:avLst/>
                <a:gdLst>
                  <a:gd name="connsiteX0" fmla="*/ 2882797 w 3003393"/>
                  <a:gd name="connsiteY0" fmla="*/ 4344816 h 5259783"/>
                  <a:gd name="connsiteX1" fmla="*/ 2266692 w 3003393"/>
                  <a:gd name="connsiteY1" fmla="*/ 4772737 h 5259783"/>
                  <a:gd name="connsiteX2" fmla="*/ 2242482 w 3003393"/>
                  <a:gd name="connsiteY2" fmla="*/ 4839730 h 5259783"/>
                  <a:gd name="connsiteX3" fmla="*/ 1301410 w 3003393"/>
                  <a:gd name="connsiteY3" fmla="*/ 5200257 h 5259783"/>
                  <a:gd name="connsiteX4" fmla="*/ 961256 w 3003393"/>
                  <a:gd name="connsiteY4" fmla="*/ 4910389 h 5259783"/>
                  <a:gd name="connsiteX5" fmla="*/ 519937 w 3003393"/>
                  <a:gd name="connsiteY5" fmla="*/ 4849289 h 5259783"/>
                  <a:gd name="connsiteX6" fmla="*/ 61154 w 3003393"/>
                  <a:gd name="connsiteY6" fmla="*/ 3782983 h 5259783"/>
                  <a:gd name="connsiteX7" fmla="*/ 505483 w 3003393"/>
                  <a:gd name="connsiteY7" fmla="*/ 3355822 h 5259783"/>
                  <a:gd name="connsiteX8" fmla="*/ 513177 w 3003393"/>
                  <a:gd name="connsiteY8" fmla="*/ 2946142 h 5259783"/>
                  <a:gd name="connsiteX9" fmla="*/ 1291566 w 3003393"/>
                  <a:gd name="connsiteY9" fmla="*/ 2647938 h 5259783"/>
                  <a:gd name="connsiteX10" fmla="*/ 1340585 w 3003393"/>
                  <a:gd name="connsiteY10" fmla="*/ 2674661 h 5259783"/>
                  <a:gd name="connsiteX11" fmla="*/ 1551653 w 3003393"/>
                  <a:gd name="connsiteY11" fmla="*/ 0 h 5259783"/>
                  <a:gd name="connsiteX12" fmla="*/ 1723456 w 3003393"/>
                  <a:gd name="connsiteY12" fmla="*/ 2527527 h 5259783"/>
                  <a:gd name="connsiteX13" fmla="*/ 2346784 w 3003393"/>
                  <a:gd name="connsiteY13" fmla="*/ 2479044 h 5259783"/>
                  <a:gd name="connsiteX14" fmla="*/ 2739048 w 3003393"/>
                  <a:gd name="connsiteY14" fmla="*/ 3257562 h 5259783"/>
                  <a:gd name="connsiteX15" fmla="*/ 2934161 w 3003393"/>
                  <a:gd name="connsiteY15" fmla="*/ 4242198 h 5259783"/>
                  <a:gd name="connsiteX16" fmla="*/ 2882797 w 3003393"/>
                  <a:gd name="connsiteY16" fmla="*/ 4344816 h 525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3393" h="5259783">
                    <a:moveTo>
                      <a:pt x="2882797" y="4344816"/>
                    </a:moveTo>
                    <a:cubicBezTo>
                      <a:pt x="2749103" y="4573380"/>
                      <a:pt x="2521655" y="4724590"/>
                      <a:pt x="2266692" y="4772737"/>
                    </a:cubicBezTo>
                    <a:cubicBezTo>
                      <a:pt x="2259881" y="4795250"/>
                      <a:pt x="2251818" y="4817605"/>
                      <a:pt x="2242482" y="4839730"/>
                    </a:cubicBezTo>
                    <a:cubicBezTo>
                      <a:pt x="2092598" y="5194917"/>
                      <a:pt x="1671266" y="5356330"/>
                      <a:pt x="1301410" y="5200257"/>
                    </a:cubicBezTo>
                    <a:cubicBezTo>
                      <a:pt x="1154317" y="5138186"/>
                      <a:pt x="1037519" y="5035248"/>
                      <a:pt x="961256" y="4910389"/>
                    </a:cubicBezTo>
                    <a:cubicBezTo>
                      <a:pt x="817153" y="4929345"/>
                      <a:pt x="665102" y="4910547"/>
                      <a:pt x="519937" y="4849289"/>
                    </a:cubicBezTo>
                    <a:cubicBezTo>
                      <a:pt x="93912" y="4669513"/>
                      <a:pt x="-111492" y="4192112"/>
                      <a:pt x="61154" y="3782983"/>
                    </a:cubicBezTo>
                    <a:cubicBezTo>
                      <a:pt x="147073" y="3579376"/>
                      <a:pt x="310431" y="3431048"/>
                      <a:pt x="505483" y="3355822"/>
                    </a:cubicBezTo>
                    <a:cubicBezTo>
                      <a:pt x="456563" y="3226435"/>
                      <a:pt x="456220" y="3081115"/>
                      <a:pt x="513177" y="2946142"/>
                    </a:cubicBezTo>
                    <a:cubicBezTo>
                      <a:pt x="637150" y="2652356"/>
                      <a:pt x="985648" y="2518845"/>
                      <a:pt x="1291566" y="2647938"/>
                    </a:cubicBezTo>
                    <a:lnTo>
                      <a:pt x="1340585" y="2674661"/>
                    </a:lnTo>
                    <a:lnTo>
                      <a:pt x="1551653" y="0"/>
                    </a:lnTo>
                    <a:cubicBezTo>
                      <a:pt x="1604132" y="727688"/>
                      <a:pt x="1670977" y="1799839"/>
                      <a:pt x="1723456" y="2527527"/>
                    </a:cubicBezTo>
                    <a:cubicBezTo>
                      <a:pt x="1900077" y="2413828"/>
                      <a:pt x="2132785" y="2388740"/>
                      <a:pt x="2346784" y="2479044"/>
                    </a:cubicBezTo>
                    <a:cubicBezTo>
                      <a:pt x="2662039" y="2612077"/>
                      <a:pt x="2826219" y="2948920"/>
                      <a:pt x="2739048" y="3257562"/>
                    </a:cubicBezTo>
                    <a:cubicBezTo>
                      <a:pt x="2989647" y="3516657"/>
                      <a:pt x="3078369" y="3900460"/>
                      <a:pt x="2934161" y="4242198"/>
                    </a:cubicBezTo>
                    <a:cubicBezTo>
                      <a:pt x="2919082" y="4277933"/>
                      <a:pt x="2901896" y="4312163"/>
                      <a:pt x="2882797" y="4344816"/>
                    </a:cubicBezTo>
                    <a:close/>
                  </a:path>
                </a:pathLst>
              </a:custGeom>
              <a:no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8" name="矩形 47"/>
              <p:cNvSpPr/>
              <p:nvPr/>
            </p:nvSpPr>
            <p:spPr>
              <a:xfrm rot="3959399">
                <a:off x="350974" y="3923880"/>
                <a:ext cx="1348289" cy="16041"/>
              </a:xfrm>
              <a:prstGeom prst="rect">
                <a:avLst/>
              </a:prstGeom>
              <a:gradFill>
                <a:gsLst>
                  <a:gs pos="49628">
                    <a:sysClr val="windowText" lastClr="000000">
                      <a:lumMod val="65000"/>
                      <a:lumOff val="35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9" name="矩形 48"/>
              <p:cNvSpPr/>
              <p:nvPr/>
            </p:nvSpPr>
            <p:spPr>
              <a:xfrm rot="3959399">
                <a:off x="100877" y="4027361"/>
                <a:ext cx="1348289" cy="16041"/>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50" name="矩形 49"/>
              <p:cNvSpPr/>
              <p:nvPr/>
            </p:nvSpPr>
            <p:spPr>
              <a:xfrm rot="20177950">
                <a:off x="753722" y="3071561"/>
                <a:ext cx="253615" cy="171824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51" name="矩形 3"/>
              <p:cNvSpPr/>
              <p:nvPr/>
            </p:nvSpPr>
            <p:spPr>
              <a:xfrm>
                <a:off x="1442338" y="3069438"/>
                <a:ext cx="1902324" cy="1210379"/>
              </a:xfrm>
              <a:prstGeom prst="rect">
                <a:avLst/>
              </a:prstGeom>
            </p:spPr>
            <p:txBody>
              <a:bodyPr wrap="square">
                <a:spAutoFit/>
              </a:bodyPr>
              <a:lstStyle/>
              <a:p>
                <a:pPr>
                  <a:lnSpc>
                    <a:spcPct val="130000"/>
                  </a:lnSpc>
                </a:pPr>
                <a:r>
                  <a:rPr lang="zh-CN" altLang="en-US"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家庭内感染</a:t>
                </a:r>
              </a:p>
              <a:p>
                <a:pPr marL="357188" indent="-185738">
                  <a:buFont typeface="Arial" panose="020B0604020202020204" pitchFamily="34" charset="0"/>
                  <a:buChar char="•"/>
                </a:pPr>
                <a:r>
                  <a:rPr lang="zh-CN" altLang="en-US" dirty="0" smtClean="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照料患者</a:t>
                </a:r>
                <a:endParaRPr lang="zh-CN" altLang="en-US"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a:p>
                <a:pPr marL="357188" indent="-185738">
                  <a:buFont typeface="Arial" panose="020B0604020202020204" pitchFamily="34" charset="0"/>
                  <a:buChar char="•"/>
                </a:pPr>
                <a:r>
                  <a:rPr lang="zh-CN" altLang="en-US" dirty="0" smtClean="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接触死者尸体</a:t>
                </a:r>
                <a:endParaRPr lang="zh-CN" altLang="en-US"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grpSp>
          <p:nvGrpSpPr>
            <p:cNvPr id="24" name="组合 11"/>
            <p:cNvGrpSpPr/>
            <p:nvPr/>
          </p:nvGrpSpPr>
          <p:grpSpPr>
            <a:xfrm>
              <a:off x="473400" y="4552490"/>
              <a:ext cx="3461350" cy="2376915"/>
              <a:chOff x="473400" y="4552490"/>
              <a:chExt cx="3461350" cy="2376915"/>
            </a:xfrm>
          </p:grpSpPr>
          <p:grpSp>
            <p:nvGrpSpPr>
              <p:cNvPr id="32" name="组合 92"/>
              <p:cNvGrpSpPr/>
              <p:nvPr/>
            </p:nvGrpSpPr>
            <p:grpSpPr>
              <a:xfrm rot="20408849" flipH="1">
                <a:off x="473400" y="4552490"/>
                <a:ext cx="3461350" cy="2376915"/>
                <a:chOff x="1951689" y="885207"/>
                <a:chExt cx="4802035" cy="3497470"/>
              </a:xfrm>
            </p:grpSpPr>
            <p:sp>
              <p:nvSpPr>
                <p:cNvPr id="36" name="椭圆 3"/>
                <p:cNvSpPr/>
                <p:nvPr/>
              </p:nvSpPr>
              <p:spPr>
                <a:xfrm rot="3152971">
                  <a:off x="2554199" y="2778234"/>
                  <a:ext cx="2270604" cy="153546"/>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7" name="椭圆 3"/>
                <p:cNvSpPr/>
                <p:nvPr/>
              </p:nvSpPr>
              <p:spPr>
                <a:xfrm rot="3152971" flipV="1">
                  <a:off x="1963888" y="3061292"/>
                  <a:ext cx="2270604" cy="262097"/>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38" name="组合 95"/>
                <p:cNvGrpSpPr/>
                <p:nvPr/>
              </p:nvGrpSpPr>
              <p:grpSpPr>
                <a:xfrm>
                  <a:off x="1951689" y="885207"/>
                  <a:ext cx="4802035" cy="2934173"/>
                  <a:chOff x="3662562" y="1737334"/>
                  <a:chExt cx="4915319" cy="3003393"/>
                </a:xfrm>
              </p:grpSpPr>
              <p:sp>
                <p:nvSpPr>
                  <p:cNvPr id="42" name="等腰三角形 15"/>
                  <p:cNvSpPr/>
                  <p:nvPr/>
                </p:nvSpPr>
                <p:spPr>
                  <a:xfrm rot="14439046">
                    <a:off x="4618525" y="781371"/>
                    <a:ext cx="3003393" cy="4915319"/>
                  </a:xfrm>
                  <a:custGeom>
                    <a:avLst/>
                    <a:gdLst/>
                    <a:ahLst/>
                    <a:cxnLst/>
                    <a:rect l="l" t="t" r="r" b="b"/>
                    <a:pathLst>
                      <a:path w="3003393" h="4915319">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gradFill flip="none" rotWithShape="1">
                    <a:gsLst>
                      <a:gs pos="11000">
                        <a:srgbClr val="4BACC6"/>
                      </a:gs>
                      <a:gs pos="95000">
                        <a:srgbClr val="4BACC6">
                          <a:lumMod val="75000"/>
                          <a:shade val="67500"/>
                          <a:satMod val="115000"/>
                        </a:srgbClr>
                      </a:gs>
                      <a:gs pos="56000">
                        <a:srgbClr val="4BACC6"/>
                      </a:gs>
                    </a:gsLst>
                    <a:path path="circle">
                      <a:fillToRect l="50000" t="50000" r="50000" b="50000"/>
                    </a:path>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3" name="等腰三角形 15"/>
                  <p:cNvSpPr/>
                  <p:nvPr/>
                </p:nvSpPr>
                <p:spPr>
                  <a:xfrm rot="14439046">
                    <a:off x="4686347" y="883298"/>
                    <a:ext cx="2757675" cy="4785302"/>
                  </a:xfrm>
                  <a:custGeom>
                    <a:avLst/>
                    <a:gdLst>
                      <a:gd name="connsiteX0" fmla="*/ 2882797 w 3003393"/>
                      <a:gd name="connsiteY0" fmla="*/ 4344816 h 5259783"/>
                      <a:gd name="connsiteX1" fmla="*/ 2266692 w 3003393"/>
                      <a:gd name="connsiteY1" fmla="*/ 4772737 h 5259783"/>
                      <a:gd name="connsiteX2" fmla="*/ 2242482 w 3003393"/>
                      <a:gd name="connsiteY2" fmla="*/ 4839730 h 5259783"/>
                      <a:gd name="connsiteX3" fmla="*/ 1301410 w 3003393"/>
                      <a:gd name="connsiteY3" fmla="*/ 5200257 h 5259783"/>
                      <a:gd name="connsiteX4" fmla="*/ 961256 w 3003393"/>
                      <a:gd name="connsiteY4" fmla="*/ 4910389 h 5259783"/>
                      <a:gd name="connsiteX5" fmla="*/ 519937 w 3003393"/>
                      <a:gd name="connsiteY5" fmla="*/ 4849289 h 5259783"/>
                      <a:gd name="connsiteX6" fmla="*/ 61154 w 3003393"/>
                      <a:gd name="connsiteY6" fmla="*/ 3782983 h 5259783"/>
                      <a:gd name="connsiteX7" fmla="*/ 505483 w 3003393"/>
                      <a:gd name="connsiteY7" fmla="*/ 3355822 h 5259783"/>
                      <a:gd name="connsiteX8" fmla="*/ 513177 w 3003393"/>
                      <a:gd name="connsiteY8" fmla="*/ 2946142 h 5259783"/>
                      <a:gd name="connsiteX9" fmla="*/ 1291566 w 3003393"/>
                      <a:gd name="connsiteY9" fmla="*/ 2647938 h 5259783"/>
                      <a:gd name="connsiteX10" fmla="*/ 1340585 w 3003393"/>
                      <a:gd name="connsiteY10" fmla="*/ 2674661 h 5259783"/>
                      <a:gd name="connsiteX11" fmla="*/ 1551653 w 3003393"/>
                      <a:gd name="connsiteY11" fmla="*/ 0 h 5259783"/>
                      <a:gd name="connsiteX12" fmla="*/ 1723456 w 3003393"/>
                      <a:gd name="connsiteY12" fmla="*/ 2527527 h 5259783"/>
                      <a:gd name="connsiteX13" fmla="*/ 2346784 w 3003393"/>
                      <a:gd name="connsiteY13" fmla="*/ 2479044 h 5259783"/>
                      <a:gd name="connsiteX14" fmla="*/ 2739048 w 3003393"/>
                      <a:gd name="connsiteY14" fmla="*/ 3257562 h 5259783"/>
                      <a:gd name="connsiteX15" fmla="*/ 2934161 w 3003393"/>
                      <a:gd name="connsiteY15" fmla="*/ 4242198 h 5259783"/>
                      <a:gd name="connsiteX16" fmla="*/ 2882797 w 3003393"/>
                      <a:gd name="connsiteY16" fmla="*/ 4344816 h 525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3393" h="5259783">
                        <a:moveTo>
                          <a:pt x="2882797" y="4344816"/>
                        </a:moveTo>
                        <a:cubicBezTo>
                          <a:pt x="2749103" y="4573380"/>
                          <a:pt x="2521655" y="4724590"/>
                          <a:pt x="2266692" y="4772737"/>
                        </a:cubicBezTo>
                        <a:cubicBezTo>
                          <a:pt x="2259881" y="4795250"/>
                          <a:pt x="2251818" y="4817605"/>
                          <a:pt x="2242482" y="4839730"/>
                        </a:cubicBezTo>
                        <a:cubicBezTo>
                          <a:pt x="2092598" y="5194917"/>
                          <a:pt x="1671266" y="5356330"/>
                          <a:pt x="1301410" y="5200257"/>
                        </a:cubicBezTo>
                        <a:cubicBezTo>
                          <a:pt x="1154317" y="5138186"/>
                          <a:pt x="1037519" y="5035248"/>
                          <a:pt x="961256" y="4910389"/>
                        </a:cubicBezTo>
                        <a:cubicBezTo>
                          <a:pt x="817153" y="4929345"/>
                          <a:pt x="665102" y="4910547"/>
                          <a:pt x="519937" y="4849289"/>
                        </a:cubicBezTo>
                        <a:cubicBezTo>
                          <a:pt x="93912" y="4669513"/>
                          <a:pt x="-111492" y="4192112"/>
                          <a:pt x="61154" y="3782983"/>
                        </a:cubicBezTo>
                        <a:cubicBezTo>
                          <a:pt x="147073" y="3579376"/>
                          <a:pt x="310431" y="3431048"/>
                          <a:pt x="505483" y="3355822"/>
                        </a:cubicBezTo>
                        <a:cubicBezTo>
                          <a:pt x="456563" y="3226435"/>
                          <a:pt x="456220" y="3081115"/>
                          <a:pt x="513177" y="2946142"/>
                        </a:cubicBezTo>
                        <a:cubicBezTo>
                          <a:pt x="637150" y="2652356"/>
                          <a:pt x="985648" y="2518845"/>
                          <a:pt x="1291566" y="2647938"/>
                        </a:cubicBezTo>
                        <a:lnTo>
                          <a:pt x="1340585" y="2674661"/>
                        </a:lnTo>
                        <a:lnTo>
                          <a:pt x="1551653" y="0"/>
                        </a:lnTo>
                        <a:cubicBezTo>
                          <a:pt x="1604132" y="727688"/>
                          <a:pt x="1670977" y="1799839"/>
                          <a:pt x="1723456" y="2527527"/>
                        </a:cubicBezTo>
                        <a:cubicBezTo>
                          <a:pt x="1900077" y="2413828"/>
                          <a:pt x="2132785" y="2388740"/>
                          <a:pt x="2346784" y="2479044"/>
                        </a:cubicBezTo>
                        <a:cubicBezTo>
                          <a:pt x="2662039" y="2612077"/>
                          <a:pt x="2826219" y="2948920"/>
                          <a:pt x="2739048" y="3257562"/>
                        </a:cubicBezTo>
                        <a:cubicBezTo>
                          <a:pt x="2989647" y="3516657"/>
                          <a:pt x="3078369" y="3900460"/>
                          <a:pt x="2934161" y="4242198"/>
                        </a:cubicBezTo>
                        <a:cubicBezTo>
                          <a:pt x="2919082" y="4277933"/>
                          <a:pt x="2901896" y="4312163"/>
                          <a:pt x="2882797" y="4344816"/>
                        </a:cubicBezTo>
                        <a:close/>
                      </a:path>
                    </a:pathLst>
                  </a:custGeom>
                  <a:no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39" name="矩形 38"/>
                <p:cNvSpPr/>
                <p:nvPr/>
              </p:nvSpPr>
              <p:spPr>
                <a:xfrm rot="3152971">
                  <a:off x="2448204" y="2850390"/>
                  <a:ext cx="2296636" cy="27324"/>
                </a:xfrm>
                <a:prstGeom prst="rect">
                  <a:avLst/>
                </a:prstGeom>
                <a:gradFill>
                  <a:gsLst>
                    <a:gs pos="49628">
                      <a:sysClr val="windowText" lastClr="000000">
                        <a:lumMod val="65000"/>
                        <a:lumOff val="35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0" name="矩形 39"/>
                <p:cNvSpPr/>
                <p:nvPr/>
              </p:nvSpPr>
              <p:spPr>
                <a:xfrm rot="3152971">
                  <a:off x="2074833" y="3120848"/>
                  <a:ext cx="2296636" cy="27324"/>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1" name="矩形 40"/>
                <p:cNvSpPr/>
                <p:nvPr/>
              </p:nvSpPr>
              <p:spPr>
                <a:xfrm rot="19371522">
                  <a:off x="3140495" y="1455877"/>
                  <a:ext cx="432000" cy="29268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34" name="矩形 33"/>
              <p:cNvSpPr/>
              <p:nvPr/>
            </p:nvSpPr>
            <p:spPr>
              <a:xfrm>
                <a:off x="642556" y="4885576"/>
                <a:ext cx="2006548" cy="1105886"/>
              </a:xfrm>
              <a:prstGeom prst="rect">
                <a:avLst/>
              </a:prstGeom>
            </p:spPr>
            <p:txBody>
              <a:bodyPr wrap="square">
                <a:spAutoFit/>
              </a:bodyPr>
              <a:lstStyle/>
              <a:p>
                <a:pPr indent="263525">
                  <a:lnSpc>
                    <a:spcPct val="130000"/>
                  </a:lnSpc>
                </a:pPr>
                <a:r>
                  <a:rPr lang="zh-CN" altLang="en-US" b="1"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院内感染</a:t>
                </a:r>
              </a:p>
              <a:p>
                <a:pPr marL="185738" indent="-185738">
                  <a:lnSpc>
                    <a:spcPct val="130000"/>
                  </a:lnSpc>
                  <a:buFont typeface="Arial" panose="020B0604020202020204" pitchFamily="34" charset="0"/>
                  <a:buChar char="•"/>
                </a:pPr>
                <a:r>
                  <a:rPr lang="zh-CN" altLang="en-US"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治疗、护理</a:t>
                </a:r>
              </a:p>
              <a:p>
                <a:pPr marL="185738" indent="-185738">
                  <a:lnSpc>
                    <a:spcPct val="130000"/>
                  </a:lnSpc>
                  <a:buFont typeface="Arial" panose="020B0604020202020204" pitchFamily="34" charset="0"/>
                  <a:buChar char="•"/>
                </a:pPr>
                <a:r>
                  <a:rPr lang="zh-CN" altLang="en-US"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不安全注射</a:t>
                </a:r>
              </a:p>
            </p:txBody>
          </p:sp>
        </p:grpSp>
      </p:grpSp>
      <p:grpSp>
        <p:nvGrpSpPr>
          <p:cNvPr id="52" name="组合 51"/>
          <p:cNvGrpSpPr/>
          <p:nvPr/>
        </p:nvGrpSpPr>
        <p:grpSpPr>
          <a:xfrm>
            <a:off x="3419873" y="2420888"/>
            <a:ext cx="5125356" cy="3888432"/>
            <a:chOff x="3635897" y="3184406"/>
            <a:chExt cx="4766889" cy="3099546"/>
          </a:xfrm>
        </p:grpSpPr>
        <p:pic>
          <p:nvPicPr>
            <p:cNvPr id="5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l="5254" t="5263"/>
            <a:stretch>
              <a:fillRect/>
            </a:stretch>
          </p:blipFill>
          <p:spPr bwMode="auto">
            <a:xfrm>
              <a:off x="3635897" y="4797152"/>
              <a:ext cx="2263699" cy="1486800"/>
            </a:xfrm>
            <a:prstGeom prst="roundRect">
              <a:avLst>
                <a:gd name="adj" fmla="val 2950"/>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54" name="Picture 7" descr="ngakamana6b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6473" y="4797152"/>
              <a:ext cx="2376313" cy="1486800"/>
            </a:xfrm>
            <a:prstGeom prst="roundRect">
              <a:avLst>
                <a:gd name="adj" fmla="val 2950"/>
              </a:avLst>
            </a:prstGeom>
            <a:solidFill>
              <a:srgbClr val="FFFFFF">
                <a:shade val="85000"/>
              </a:srgbClr>
            </a:solidFill>
            <a:ln>
              <a:noFill/>
            </a:ln>
            <a:effectLst>
              <a:outerShdw blurRad="50800" dist="38100" dir="2700000" algn="tl" rotWithShape="0">
                <a:prstClr val="black">
                  <a:alpha val="40000"/>
                </a:prstClr>
              </a:outerShdw>
            </a:effectLst>
            <a:extLst/>
          </p:spPr>
        </p:pic>
        <p:pic>
          <p:nvPicPr>
            <p:cNvPr id="55" name="Picture 9" descr="epelboin enterrement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3184406"/>
              <a:ext cx="2376264" cy="1486800"/>
            </a:xfrm>
            <a:prstGeom prst="roundRect">
              <a:avLst>
                <a:gd name="adj" fmla="val 9963"/>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56" name="Picture 4" descr="A nurse takes care of a man sick with Ebola H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5897" y="3196645"/>
              <a:ext cx="2230911" cy="1486800"/>
            </a:xfrm>
            <a:prstGeom prst="roundRect">
              <a:avLst>
                <a:gd name="adj" fmla="val 9963"/>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43776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21429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fontAlgn="auto">
                <a:spcBef>
                  <a:spcPts val="0"/>
                </a:spcBef>
                <a:spcAft>
                  <a:spcPts val="0"/>
                </a:spcAft>
                <a:defRPr/>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a:t>
              </a:r>
            </a:p>
          </p:txBody>
        </p:sp>
      </p:grpSp>
      <p:sp>
        <p:nvSpPr>
          <p:cNvPr id="16" name="矩形 15"/>
          <p:cNvSpPr/>
          <p:nvPr/>
        </p:nvSpPr>
        <p:spPr>
          <a:xfrm>
            <a:off x="1798915" y="275870"/>
            <a:ext cx="1620957" cy="523220"/>
          </a:xfrm>
          <a:prstGeom prst="rect">
            <a:avLst/>
          </a:prstGeom>
        </p:spPr>
        <p:txBody>
          <a:bodyPr wrap="none">
            <a:spAutoFit/>
          </a:bodyPr>
          <a:lstStyle/>
          <a:p>
            <a:pPr lvl="0">
              <a:spcBef>
                <a:spcPct val="20000"/>
              </a:spcBef>
            </a:pP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流行病学</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66" name="组合 65"/>
          <p:cNvGrpSpPr/>
          <p:nvPr/>
        </p:nvGrpSpPr>
        <p:grpSpPr>
          <a:xfrm>
            <a:off x="539552" y="1412776"/>
            <a:ext cx="8604446" cy="3960440"/>
            <a:chOff x="827584" y="1905438"/>
            <a:chExt cx="7472282" cy="3960440"/>
          </a:xfrm>
        </p:grpSpPr>
        <p:grpSp>
          <p:nvGrpSpPr>
            <p:cNvPr id="67" name="组合 10"/>
            <p:cNvGrpSpPr/>
            <p:nvPr/>
          </p:nvGrpSpPr>
          <p:grpSpPr>
            <a:xfrm>
              <a:off x="827584" y="1905438"/>
              <a:ext cx="3123130" cy="3047125"/>
              <a:chOff x="3010435" y="1535656"/>
              <a:chExt cx="3123130" cy="3047125"/>
            </a:xfrm>
          </p:grpSpPr>
          <p:grpSp>
            <p:nvGrpSpPr>
              <p:cNvPr id="79" name="组合 9"/>
              <p:cNvGrpSpPr/>
              <p:nvPr/>
            </p:nvGrpSpPr>
            <p:grpSpPr>
              <a:xfrm>
                <a:off x="3010435" y="1535656"/>
                <a:ext cx="3123130" cy="3047125"/>
                <a:chOff x="3010435" y="1535656"/>
                <a:chExt cx="3123130" cy="3047125"/>
              </a:xfrm>
            </p:grpSpPr>
            <p:grpSp>
              <p:nvGrpSpPr>
                <p:cNvPr id="117" name="组合 5"/>
                <p:cNvGrpSpPr/>
                <p:nvPr/>
              </p:nvGrpSpPr>
              <p:grpSpPr>
                <a:xfrm>
                  <a:off x="3010435" y="1535656"/>
                  <a:ext cx="3123130" cy="3047125"/>
                  <a:chOff x="4327164" y="1432360"/>
                  <a:chExt cx="2469195" cy="2409104"/>
                </a:xfrm>
              </p:grpSpPr>
              <p:sp>
                <p:nvSpPr>
                  <p:cNvPr id="119" name="Oval 2"/>
                  <p:cNvSpPr>
                    <a:spLocks noChangeArrowheads="1"/>
                  </p:cNvSpPr>
                  <p:nvPr/>
                </p:nvSpPr>
                <p:spPr bwMode="gray">
                  <a:xfrm>
                    <a:off x="4474243" y="1576516"/>
                    <a:ext cx="2175037" cy="2120793"/>
                  </a:xfrm>
                  <a:prstGeom prst="ellipse">
                    <a:avLst/>
                  </a:prstGeom>
                  <a:noFill/>
                  <a:ln w="76200">
                    <a:solidFill>
                      <a:srgbClr val="808080">
                        <a:alpha val="39999"/>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fontAlgn="base">
                      <a:spcBef>
                        <a:spcPct val="0"/>
                      </a:spcBef>
                      <a:spcAft>
                        <a:spcPct val="0"/>
                      </a:spcAft>
                      <a:defRPr kumimoji="1" sz="2400">
                        <a:solidFill>
                          <a:schemeClr val="tx1"/>
                        </a:solidFill>
                        <a:latin typeface="Arial" pitchFamily="34" charset="0"/>
                        <a:ea typeface="宋体" pitchFamily="2" charset="-122"/>
                      </a:defRPr>
                    </a:lvl6pPr>
                    <a:lvl7pPr marL="2971800" indent="-228600" fontAlgn="base">
                      <a:spcBef>
                        <a:spcPct val="0"/>
                      </a:spcBef>
                      <a:spcAft>
                        <a:spcPct val="0"/>
                      </a:spcAft>
                      <a:defRPr kumimoji="1" sz="2400">
                        <a:solidFill>
                          <a:schemeClr val="tx1"/>
                        </a:solidFill>
                        <a:latin typeface="Arial" pitchFamily="34" charset="0"/>
                        <a:ea typeface="宋体" pitchFamily="2" charset="-122"/>
                      </a:defRPr>
                    </a:lvl7pPr>
                    <a:lvl8pPr marL="3429000" indent="-228600" fontAlgn="base">
                      <a:spcBef>
                        <a:spcPct val="0"/>
                      </a:spcBef>
                      <a:spcAft>
                        <a:spcPct val="0"/>
                      </a:spcAft>
                      <a:defRPr kumimoji="1" sz="2400">
                        <a:solidFill>
                          <a:schemeClr val="tx1"/>
                        </a:solidFill>
                        <a:latin typeface="Arial" pitchFamily="34" charset="0"/>
                        <a:ea typeface="宋体" pitchFamily="2" charset="-122"/>
                      </a:defRPr>
                    </a:lvl8pPr>
                    <a:lvl9pPr marL="3886200" indent="-228600" fontAlgn="base">
                      <a:spcBef>
                        <a:spcPct val="0"/>
                      </a:spcBef>
                      <a:spcAft>
                        <a:spcPct val="0"/>
                      </a:spcAft>
                      <a:defRPr kumimoji="1" sz="2400">
                        <a:solidFill>
                          <a:schemeClr val="tx1"/>
                        </a:solidFill>
                        <a:latin typeface="Arial" pitchFamily="34" charset="0"/>
                        <a:ea typeface="宋体"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a typeface="宋体" pitchFamily="2" charset="-122"/>
                    </a:endParaRPr>
                  </a:p>
                </p:txBody>
              </p:sp>
              <p:sp>
                <p:nvSpPr>
                  <p:cNvPr id="120" name="Oval 4"/>
                  <p:cNvSpPr>
                    <a:spLocks noChangeArrowheads="1"/>
                  </p:cNvSpPr>
                  <p:nvPr/>
                </p:nvSpPr>
                <p:spPr bwMode="gray">
                  <a:xfrm>
                    <a:off x="4327164" y="1432360"/>
                    <a:ext cx="2469195" cy="2409104"/>
                  </a:xfrm>
                  <a:prstGeom prst="ellipse">
                    <a:avLst/>
                  </a:prstGeom>
                  <a:noFill/>
                  <a:ln w="76200">
                    <a:solidFill>
                      <a:srgbClr val="808080">
                        <a:alpha val="39999"/>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fontAlgn="base">
                      <a:spcBef>
                        <a:spcPct val="0"/>
                      </a:spcBef>
                      <a:spcAft>
                        <a:spcPct val="0"/>
                      </a:spcAft>
                      <a:defRPr kumimoji="1" sz="2400">
                        <a:solidFill>
                          <a:schemeClr val="tx1"/>
                        </a:solidFill>
                        <a:latin typeface="Arial" pitchFamily="34" charset="0"/>
                        <a:ea typeface="宋体" pitchFamily="2" charset="-122"/>
                      </a:defRPr>
                    </a:lvl6pPr>
                    <a:lvl7pPr marL="2971800" indent="-228600" fontAlgn="base">
                      <a:spcBef>
                        <a:spcPct val="0"/>
                      </a:spcBef>
                      <a:spcAft>
                        <a:spcPct val="0"/>
                      </a:spcAft>
                      <a:defRPr kumimoji="1" sz="2400">
                        <a:solidFill>
                          <a:schemeClr val="tx1"/>
                        </a:solidFill>
                        <a:latin typeface="Arial" pitchFamily="34" charset="0"/>
                        <a:ea typeface="宋体" pitchFamily="2" charset="-122"/>
                      </a:defRPr>
                    </a:lvl7pPr>
                    <a:lvl8pPr marL="3429000" indent="-228600" fontAlgn="base">
                      <a:spcBef>
                        <a:spcPct val="0"/>
                      </a:spcBef>
                      <a:spcAft>
                        <a:spcPct val="0"/>
                      </a:spcAft>
                      <a:defRPr kumimoji="1" sz="2400">
                        <a:solidFill>
                          <a:schemeClr val="tx1"/>
                        </a:solidFill>
                        <a:latin typeface="Arial" pitchFamily="34" charset="0"/>
                        <a:ea typeface="宋体" pitchFamily="2" charset="-122"/>
                      </a:defRPr>
                    </a:lvl8pPr>
                    <a:lvl9pPr marL="3886200" indent="-228600" fontAlgn="base">
                      <a:spcBef>
                        <a:spcPct val="0"/>
                      </a:spcBef>
                      <a:spcAft>
                        <a:spcPct val="0"/>
                      </a:spcAft>
                      <a:defRPr kumimoji="1" sz="2400">
                        <a:solidFill>
                          <a:schemeClr val="tx1"/>
                        </a:solidFill>
                        <a:latin typeface="Arial" pitchFamily="34" charset="0"/>
                        <a:ea typeface="宋体"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a typeface="宋体" pitchFamily="2" charset="-122"/>
                    </a:endParaRPr>
                  </a:p>
                </p:txBody>
              </p:sp>
            </p:grpSp>
            <p:sp>
              <p:nvSpPr>
                <p:cNvPr id="118" name="Text Box 45"/>
                <p:cNvSpPr txBox="1">
                  <a:spLocks noChangeArrowheads="1"/>
                </p:cNvSpPr>
                <p:nvPr/>
              </p:nvSpPr>
              <p:spPr bwMode="black">
                <a:xfrm>
                  <a:off x="3757320" y="1988840"/>
                  <a:ext cx="1629361" cy="523220"/>
                </a:xfrm>
                <a:prstGeom prst="rect">
                  <a:avLst/>
                </a:prstGeom>
                <a:noFill/>
                <a:ln w="9525" algn="ctr">
                  <a:noFill/>
                  <a:miter lim="800000"/>
                  <a:headEnd/>
                  <a:tailEnd/>
                </a:ln>
                <a:effectLst/>
              </p:spPr>
              <p:txBody>
                <a:bodyPr vert="horz" wrap="squar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fontAlgn="base">
                    <a:spcBef>
                      <a:spcPct val="0"/>
                    </a:spcBef>
                    <a:spcAft>
                      <a:spcPct val="0"/>
                    </a:spcAft>
                    <a:defRPr kumimoji="1" sz="2400">
                      <a:solidFill>
                        <a:schemeClr val="tx1"/>
                      </a:solidFill>
                      <a:latin typeface="Arial" pitchFamily="34" charset="0"/>
                      <a:ea typeface="宋体" pitchFamily="2" charset="-122"/>
                    </a:defRPr>
                  </a:lvl6pPr>
                  <a:lvl7pPr marL="2971800" indent="-228600" fontAlgn="base">
                    <a:spcBef>
                      <a:spcPct val="0"/>
                    </a:spcBef>
                    <a:spcAft>
                      <a:spcPct val="0"/>
                    </a:spcAft>
                    <a:defRPr kumimoji="1" sz="2400">
                      <a:solidFill>
                        <a:schemeClr val="tx1"/>
                      </a:solidFill>
                      <a:latin typeface="Arial" pitchFamily="34" charset="0"/>
                      <a:ea typeface="宋体" pitchFamily="2" charset="-122"/>
                    </a:defRPr>
                  </a:lvl7pPr>
                  <a:lvl8pPr marL="3429000" indent="-228600" fontAlgn="base">
                    <a:spcBef>
                      <a:spcPct val="0"/>
                    </a:spcBef>
                    <a:spcAft>
                      <a:spcPct val="0"/>
                    </a:spcAft>
                    <a:defRPr kumimoji="1" sz="2400">
                      <a:solidFill>
                        <a:schemeClr val="tx1"/>
                      </a:solidFill>
                      <a:latin typeface="Arial" pitchFamily="34" charset="0"/>
                      <a:ea typeface="宋体" pitchFamily="2" charset="-122"/>
                    </a:defRPr>
                  </a:lvl8pPr>
                  <a:lvl9pPr marL="3886200" indent="-228600" fontAlgn="base">
                    <a:spcBef>
                      <a:spcPct val="0"/>
                    </a:spcBef>
                    <a:spcAft>
                      <a:spcPct val="0"/>
                    </a:spcAft>
                    <a:defRPr kumimoji="1" sz="2400">
                      <a:solidFill>
                        <a:schemeClr val="tx1"/>
                      </a:solidFill>
                      <a:latin typeface="Arial" pitchFamily="34" charset="0"/>
                      <a:ea typeface="宋体" pitchFamily="2" charset="-122"/>
                    </a:defRPr>
                  </a:lvl9pPr>
                </a:lstStyle>
                <a:p>
                  <a:pPr algn="ctr"/>
                  <a:r>
                    <a:rPr kumimoji="0" lang="zh-CN" altLang="en-US" sz="2800" b="1" dirty="0" smtClean="0">
                      <a:solidFill>
                        <a:srgbClr val="0070C0"/>
                      </a:solidFill>
                      <a:effectLst>
                        <a:outerShdw blurRad="38100" dist="38100" dir="2700000" algn="tl">
                          <a:srgbClr val="C0C0C0"/>
                        </a:outerShdw>
                      </a:effectLst>
                      <a:latin typeface="微软雅黑" pitchFamily="34" charset="-122"/>
                      <a:ea typeface="微软雅黑" pitchFamily="34" charset="-122"/>
                    </a:rPr>
                    <a:t>易</a:t>
                  </a:r>
                  <a:r>
                    <a:rPr kumimoji="0" lang="zh-CN" altLang="en-US" sz="2800" b="1" dirty="0">
                      <a:solidFill>
                        <a:srgbClr val="0070C0"/>
                      </a:solidFill>
                      <a:effectLst>
                        <a:outerShdw blurRad="38100" dist="38100" dir="2700000" algn="tl">
                          <a:srgbClr val="C0C0C0"/>
                        </a:outerShdw>
                      </a:effectLst>
                      <a:latin typeface="微软雅黑" pitchFamily="34" charset="-122"/>
                      <a:ea typeface="微软雅黑" pitchFamily="34" charset="-122"/>
                    </a:rPr>
                    <a:t>感人</a:t>
                  </a:r>
                  <a:r>
                    <a:rPr kumimoji="0" lang="zh-CN" altLang="en-US" sz="2800" b="1" dirty="0" smtClean="0">
                      <a:solidFill>
                        <a:srgbClr val="0070C0"/>
                      </a:solidFill>
                      <a:effectLst>
                        <a:outerShdw blurRad="38100" dist="38100" dir="2700000" algn="tl">
                          <a:srgbClr val="C0C0C0"/>
                        </a:outerShdw>
                      </a:effectLst>
                      <a:latin typeface="微软雅黑" pitchFamily="34" charset="-122"/>
                      <a:ea typeface="微软雅黑" pitchFamily="34" charset="-122"/>
                    </a:rPr>
                    <a:t>群</a:t>
                  </a:r>
                  <a:endParaRPr kumimoji="0" lang="en-US" altLang="zh-CN" sz="2800" b="1" dirty="0">
                    <a:solidFill>
                      <a:srgbClr val="0070C0"/>
                    </a:solidFill>
                    <a:effectLst>
                      <a:outerShdw blurRad="38100" dist="38100" dir="2700000" algn="tl">
                        <a:srgbClr val="C0C0C0"/>
                      </a:outerShdw>
                    </a:effectLst>
                    <a:latin typeface="微软雅黑" pitchFamily="34" charset="-122"/>
                    <a:ea typeface="微软雅黑" pitchFamily="34" charset="-122"/>
                  </a:endParaRPr>
                </a:p>
              </p:txBody>
            </p:sp>
          </p:grpSp>
          <p:grpSp>
            <p:nvGrpSpPr>
              <p:cNvPr id="80" name="组合 6"/>
              <p:cNvGrpSpPr/>
              <p:nvPr/>
            </p:nvGrpSpPr>
            <p:grpSpPr>
              <a:xfrm>
                <a:off x="3613059" y="2800512"/>
                <a:ext cx="1917883" cy="1616881"/>
                <a:chOff x="3738428" y="2820033"/>
                <a:chExt cx="1917883" cy="1616881"/>
              </a:xfrm>
            </p:grpSpPr>
            <p:grpSp>
              <p:nvGrpSpPr>
                <p:cNvPr id="81" name="Group 11"/>
                <p:cNvGrpSpPr>
                  <a:grpSpLocks/>
                </p:cNvGrpSpPr>
                <p:nvPr/>
              </p:nvGrpSpPr>
              <p:grpSpPr bwMode="auto">
                <a:xfrm>
                  <a:off x="3738428" y="2820033"/>
                  <a:ext cx="1917883" cy="1616881"/>
                  <a:chOff x="2059" y="1971"/>
                  <a:chExt cx="1163" cy="994"/>
                </a:xfrm>
              </p:grpSpPr>
              <p:pic>
                <p:nvPicPr>
                  <p:cNvPr id="83" name="Picture 12"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2201" y="1971"/>
                    <a:ext cx="901"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Oval 13"/>
                  <p:cNvSpPr>
                    <a:spLocks noChangeArrowheads="1"/>
                  </p:cNvSpPr>
                  <p:nvPr/>
                </p:nvSpPr>
                <p:spPr bwMode="ltGray">
                  <a:xfrm>
                    <a:off x="2207" y="2012"/>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p>
                    <a:pPr>
                      <a:defRPr/>
                    </a:pPr>
                    <a:endParaRPr lang="zh-CN" altLang="en-US">
                      <a:latin typeface="Arial" charset="0"/>
                      <a:ea typeface="宋体" charset="-122"/>
                    </a:endParaRPr>
                  </a:p>
                </p:txBody>
              </p:sp>
              <p:sp>
                <p:nvSpPr>
                  <p:cNvPr id="87" name="Freeform 14"/>
                  <p:cNvSpPr>
                    <a:spLocks/>
                  </p:cNvSpPr>
                  <p:nvPr/>
                </p:nvSpPr>
                <p:spPr bwMode="ltGray">
                  <a:xfrm>
                    <a:off x="2311" y="2017"/>
                    <a:ext cx="703" cy="308"/>
                  </a:xfrm>
                  <a:custGeom>
                    <a:avLst/>
                    <a:gdLst>
                      <a:gd name="T0" fmla="*/ 1 w 1321"/>
                      <a:gd name="T1" fmla="*/ 0 h 712"/>
                      <a:gd name="T2" fmla="*/ 1 w 1321"/>
                      <a:gd name="T3" fmla="*/ 0 h 712"/>
                      <a:gd name="T4" fmla="*/ 1 w 1321"/>
                      <a:gd name="T5" fmla="*/ 0 h 712"/>
                      <a:gd name="T6" fmla="*/ 1 w 1321"/>
                      <a:gd name="T7" fmla="*/ 0 h 712"/>
                      <a:gd name="T8" fmla="*/ 1 w 1321"/>
                      <a:gd name="T9" fmla="*/ 0 h 712"/>
                      <a:gd name="T10" fmla="*/ 1 w 1321"/>
                      <a:gd name="T11" fmla="*/ 0 h 712"/>
                      <a:gd name="T12" fmla="*/ 1 w 1321"/>
                      <a:gd name="T13" fmla="*/ 0 h 712"/>
                      <a:gd name="T14" fmla="*/ 1 w 1321"/>
                      <a:gd name="T15" fmla="*/ 0 h 712"/>
                      <a:gd name="T16" fmla="*/ 1 w 1321"/>
                      <a:gd name="T17" fmla="*/ 0 h 712"/>
                      <a:gd name="T18" fmla="*/ 1 w 1321"/>
                      <a:gd name="T19" fmla="*/ 0 h 712"/>
                      <a:gd name="T20" fmla="*/ 1 w 1321"/>
                      <a:gd name="T21" fmla="*/ 0 h 712"/>
                      <a:gd name="T22" fmla="*/ 1 w 1321"/>
                      <a:gd name="T23" fmla="*/ 0 h 712"/>
                      <a:gd name="T24" fmla="*/ 1 w 1321"/>
                      <a:gd name="T25" fmla="*/ 0 h 712"/>
                      <a:gd name="T26" fmla="*/ 1 w 1321"/>
                      <a:gd name="T27" fmla="*/ 0 h 712"/>
                      <a:gd name="T28" fmla="*/ 1 w 1321"/>
                      <a:gd name="T29" fmla="*/ 0 h 712"/>
                      <a:gd name="T30" fmla="*/ 1 w 1321"/>
                      <a:gd name="T31" fmla="*/ 0 h 712"/>
                      <a:gd name="T32" fmla="*/ 1 w 1321"/>
                      <a:gd name="T33" fmla="*/ 0 h 712"/>
                      <a:gd name="T34" fmla="*/ 1 w 1321"/>
                      <a:gd name="T35" fmla="*/ 0 h 712"/>
                      <a:gd name="T36" fmla="*/ 1 w 1321"/>
                      <a:gd name="T37" fmla="*/ 0 h 712"/>
                      <a:gd name="T38" fmla="*/ 1 w 1321"/>
                      <a:gd name="T39" fmla="*/ 0 h 712"/>
                      <a:gd name="T40" fmla="*/ 1 w 1321"/>
                      <a:gd name="T41" fmla="*/ 0 h 712"/>
                      <a:gd name="T42" fmla="*/ 1 w 1321"/>
                      <a:gd name="T43" fmla="*/ 0 h 712"/>
                      <a:gd name="T44" fmla="*/ 1 w 1321"/>
                      <a:gd name="T45" fmla="*/ 0 h 712"/>
                      <a:gd name="T46" fmla="*/ 1 w 1321"/>
                      <a:gd name="T47" fmla="*/ 0 h 712"/>
                      <a:gd name="T48" fmla="*/ 1 w 1321"/>
                      <a:gd name="T49" fmla="*/ 0 h 712"/>
                      <a:gd name="T50" fmla="*/ 1 w 1321"/>
                      <a:gd name="T51" fmla="*/ 0 h 712"/>
                      <a:gd name="T52" fmla="*/ 1 w 1321"/>
                      <a:gd name="T53" fmla="*/ 0 h 712"/>
                      <a:gd name="T54" fmla="*/ 1 w 1321"/>
                      <a:gd name="T55" fmla="*/ 0 h 712"/>
                      <a:gd name="T56" fmla="*/ 0 w 1321"/>
                      <a:gd name="T57" fmla="*/ 0 h 712"/>
                      <a:gd name="T58" fmla="*/ 0 w 1321"/>
                      <a:gd name="T59" fmla="*/ 0 h 712"/>
                      <a:gd name="T60" fmla="*/ 1 w 1321"/>
                      <a:gd name="T61" fmla="*/ 0 h 712"/>
                      <a:gd name="T62" fmla="*/ 1 w 1321"/>
                      <a:gd name="T63" fmla="*/ 0 h 712"/>
                      <a:gd name="T64" fmla="*/ 1 w 1321"/>
                      <a:gd name="T65" fmla="*/ 0 h 712"/>
                      <a:gd name="T66" fmla="*/ 1 w 1321"/>
                      <a:gd name="T67" fmla="*/ 0 h 712"/>
                      <a:gd name="T68" fmla="*/ 1 w 1321"/>
                      <a:gd name="T69" fmla="*/ 0 h 712"/>
                      <a:gd name="T70" fmla="*/ 1 w 1321"/>
                      <a:gd name="T71" fmla="*/ 0 h 712"/>
                      <a:gd name="T72" fmla="*/ 1 w 1321"/>
                      <a:gd name="T73" fmla="*/ 0 h 712"/>
                      <a:gd name="T74" fmla="*/ 1 w 1321"/>
                      <a:gd name="T75" fmla="*/ 0 h 712"/>
                      <a:gd name="T76" fmla="*/ 1 w 1321"/>
                      <a:gd name="T77" fmla="*/ 0 h 712"/>
                      <a:gd name="T78" fmla="*/ 1 w 1321"/>
                      <a:gd name="T79" fmla="*/ 0 h 712"/>
                      <a:gd name="T80" fmla="*/ 1 w 1321"/>
                      <a:gd name="T81" fmla="*/ 0 h 712"/>
                      <a:gd name="T82" fmla="*/ 1 w 1321"/>
                      <a:gd name="T83" fmla="*/ 0 h 712"/>
                      <a:gd name="T84" fmla="*/ 1 w 1321"/>
                      <a:gd name="T85" fmla="*/ 0 h 712"/>
                      <a:gd name="T86" fmla="*/ 1 w 1321"/>
                      <a:gd name="T87" fmla="*/ 0 h 712"/>
                      <a:gd name="T88" fmla="*/ 1 w 1321"/>
                      <a:gd name="T89" fmla="*/ 0 h 712"/>
                      <a:gd name="T90" fmla="*/ 1 w 1321"/>
                      <a:gd name="T91" fmla="*/ 0 h 712"/>
                      <a:gd name="T92" fmla="*/ 1 w 1321"/>
                      <a:gd name="T93" fmla="*/ 0 h 712"/>
                      <a:gd name="T94" fmla="*/ 1 w 1321"/>
                      <a:gd name="T95" fmla="*/ 0 h 712"/>
                      <a:gd name="T96" fmla="*/ 1 w 1321"/>
                      <a:gd name="T97" fmla="*/ 0 h 712"/>
                      <a:gd name="T98" fmla="*/ 1 w 1321"/>
                      <a:gd name="T99" fmla="*/ 0 h 712"/>
                      <a:gd name="T100" fmla="*/ 1 w 1321"/>
                      <a:gd name="T101" fmla="*/ 0 h 712"/>
                      <a:gd name="T102" fmla="*/ 1 w 1321"/>
                      <a:gd name="T103" fmla="*/ 0 h 712"/>
                      <a:gd name="T104" fmla="*/ 1 w 1321"/>
                      <a:gd name="T105" fmla="*/ 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nvGrpSpPr>
                  <p:cNvPr id="88" name="Group 15"/>
                  <p:cNvGrpSpPr>
                    <a:grpSpLocks/>
                  </p:cNvGrpSpPr>
                  <p:nvPr/>
                </p:nvGrpSpPr>
                <p:grpSpPr bwMode="auto">
                  <a:xfrm rot="-1297425" flipH="1" flipV="1">
                    <a:off x="2059" y="2681"/>
                    <a:ext cx="1163" cy="284"/>
                    <a:chOff x="2614" y="1068"/>
                    <a:chExt cx="1325" cy="367"/>
                  </a:xfrm>
                </p:grpSpPr>
                <p:grpSp>
                  <p:nvGrpSpPr>
                    <p:cNvPr id="91" name="Group 16"/>
                    <p:cNvGrpSpPr>
                      <a:grpSpLocks/>
                    </p:cNvGrpSpPr>
                    <p:nvPr/>
                  </p:nvGrpSpPr>
                  <p:grpSpPr bwMode="auto">
                    <a:xfrm>
                      <a:off x="2614" y="1068"/>
                      <a:ext cx="944" cy="367"/>
                      <a:chOff x="1702" y="2571"/>
                      <a:chExt cx="1427" cy="549"/>
                    </a:xfrm>
                  </p:grpSpPr>
                  <p:sp>
                    <p:nvSpPr>
                      <p:cNvPr id="99" name="AutoShape 17"/>
                      <p:cNvSpPr>
                        <a:spLocks noChangeArrowheads="1"/>
                      </p:cNvSpPr>
                      <p:nvPr/>
                    </p:nvSpPr>
                    <p:spPr bwMode="ltGray">
                      <a:xfrm rot="5263130">
                        <a:off x="2608" y="2599"/>
                        <a:ext cx="225" cy="817"/>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fontAlgn="base">
                          <a:spcBef>
                            <a:spcPct val="0"/>
                          </a:spcBef>
                          <a:spcAft>
                            <a:spcPct val="0"/>
                          </a:spcAft>
                          <a:defRPr kumimoji="1" sz="2400">
                            <a:solidFill>
                              <a:schemeClr val="tx1"/>
                            </a:solidFill>
                            <a:latin typeface="Arial" pitchFamily="34" charset="0"/>
                            <a:ea typeface="宋体" pitchFamily="2" charset="-122"/>
                          </a:defRPr>
                        </a:lvl6pPr>
                        <a:lvl7pPr marL="2971800" indent="-228600" fontAlgn="base">
                          <a:spcBef>
                            <a:spcPct val="0"/>
                          </a:spcBef>
                          <a:spcAft>
                            <a:spcPct val="0"/>
                          </a:spcAft>
                          <a:defRPr kumimoji="1" sz="2400">
                            <a:solidFill>
                              <a:schemeClr val="tx1"/>
                            </a:solidFill>
                            <a:latin typeface="Arial" pitchFamily="34" charset="0"/>
                            <a:ea typeface="宋体" pitchFamily="2" charset="-122"/>
                          </a:defRPr>
                        </a:lvl7pPr>
                        <a:lvl8pPr marL="3429000" indent="-228600" fontAlgn="base">
                          <a:spcBef>
                            <a:spcPct val="0"/>
                          </a:spcBef>
                          <a:spcAft>
                            <a:spcPct val="0"/>
                          </a:spcAft>
                          <a:defRPr kumimoji="1" sz="2400">
                            <a:solidFill>
                              <a:schemeClr val="tx1"/>
                            </a:solidFill>
                            <a:latin typeface="Arial" pitchFamily="34" charset="0"/>
                            <a:ea typeface="宋体" pitchFamily="2" charset="-122"/>
                          </a:defRPr>
                        </a:lvl8pPr>
                        <a:lvl9pPr marL="3886200" indent="-228600" fontAlgn="base">
                          <a:spcBef>
                            <a:spcPct val="0"/>
                          </a:spcBef>
                          <a:spcAft>
                            <a:spcPct val="0"/>
                          </a:spcAft>
                          <a:defRPr kumimoji="1" sz="2400">
                            <a:solidFill>
                              <a:schemeClr val="tx1"/>
                            </a:solidFill>
                            <a:latin typeface="Arial" pitchFamily="34" charset="0"/>
                            <a:ea typeface="宋体" pitchFamily="2" charset="-122"/>
                          </a:defRPr>
                        </a:lvl9pPr>
                      </a:lstStyle>
                      <a:p>
                        <a:endParaRPr kumimoji="0" lang="zh-CN" altLang="en-US" sz="1800"/>
                      </a:p>
                    </p:txBody>
                  </p:sp>
                  <p:sp>
                    <p:nvSpPr>
                      <p:cNvPr id="114" name="AutoShape 18"/>
                      <p:cNvSpPr>
                        <a:spLocks noChangeArrowheads="1"/>
                      </p:cNvSpPr>
                      <p:nvPr/>
                    </p:nvSpPr>
                    <p:spPr bwMode="ltGray">
                      <a:xfrm rot="6078281">
                        <a:off x="1997" y="2276"/>
                        <a:ext cx="227" cy="817"/>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fontAlgn="base">
                          <a:spcBef>
                            <a:spcPct val="0"/>
                          </a:spcBef>
                          <a:spcAft>
                            <a:spcPct val="0"/>
                          </a:spcAft>
                          <a:defRPr kumimoji="1" sz="2400">
                            <a:solidFill>
                              <a:schemeClr val="tx1"/>
                            </a:solidFill>
                            <a:latin typeface="Arial" pitchFamily="34" charset="0"/>
                            <a:ea typeface="宋体" pitchFamily="2" charset="-122"/>
                          </a:defRPr>
                        </a:lvl6pPr>
                        <a:lvl7pPr marL="2971800" indent="-228600" fontAlgn="base">
                          <a:spcBef>
                            <a:spcPct val="0"/>
                          </a:spcBef>
                          <a:spcAft>
                            <a:spcPct val="0"/>
                          </a:spcAft>
                          <a:defRPr kumimoji="1" sz="2400">
                            <a:solidFill>
                              <a:schemeClr val="tx1"/>
                            </a:solidFill>
                            <a:latin typeface="Arial" pitchFamily="34" charset="0"/>
                            <a:ea typeface="宋体" pitchFamily="2" charset="-122"/>
                          </a:defRPr>
                        </a:lvl7pPr>
                        <a:lvl8pPr marL="3429000" indent="-228600" fontAlgn="base">
                          <a:spcBef>
                            <a:spcPct val="0"/>
                          </a:spcBef>
                          <a:spcAft>
                            <a:spcPct val="0"/>
                          </a:spcAft>
                          <a:defRPr kumimoji="1" sz="2400">
                            <a:solidFill>
                              <a:schemeClr val="tx1"/>
                            </a:solidFill>
                            <a:latin typeface="Arial" pitchFamily="34" charset="0"/>
                            <a:ea typeface="宋体" pitchFamily="2" charset="-122"/>
                          </a:defRPr>
                        </a:lvl8pPr>
                        <a:lvl9pPr marL="3886200" indent="-228600" fontAlgn="base">
                          <a:spcBef>
                            <a:spcPct val="0"/>
                          </a:spcBef>
                          <a:spcAft>
                            <a:spcPct val="0"/>
                          </a:spcAft>
                          <a:defRPr kumimoji="1" sz="2400">
                            <a:solidFill>
                              <a:schemeClr val="tx1"/>
                            </a:solidFill>
                            <a:latin typeface="Arial" pitchFamily="34" charset="0"/>
                            <a:ea typeface="宋体" pitchFamily="2" charset="-122"/>
                          </a:defRPr>
                        </a:lvl9pPr>
                      </a:lstStyle>
                      <a:p>
                        <a:endParaRPr kumimoji="0" lang="zh-CN" altLang="en-US" sz="1800"/>
                      </a:p>
                    </p:txBody>
                  </p:sp>
                  <p:sp>
                    <p:nvSpPr>
                      <p:cNvPr id="115" name="AutoShape 19"/>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fontAlgn="base">
                          <a:spcBef>
                            <a:spcPct val="0"/>
                          </a:spcBef>
                          <a:spcAft>
                            <a:spcPct val="0"/>
                          </a:spcAft>
                          <a:defRPr kumimoji="1" sz="2400">
                            <a:solidFill>
                              <a:schemeClr val="tx1"/>
                            </a:solidFill>
                            <a:latin typeface="Arial" pitchFamily="34" charset="0"/>
                            <a:ea typeface="宋体" pitchFamily="2" charset="-122"/>
                          </a:defRPr>
                        </a:lvl6pPr>
                        <a:lvl7pPr marL="2971800" indent="-228600" fontAlgn="base">
                          <a:spcBef>
                            <a:spcPct val="0"/>
                          </a:spcBef>
                          <a:spcAft>
                            <a:spcPct val="0"/>
                          </a:spcAft>
                          <a:defRPr kumimoji="1" sz="2400">
                            <a:solidFill>
                              <a:schemeClr val="tx1"/>
                            </a:solidFill>
                            <a:latin typeface="Arial" pitchFamily="34" charset="0"/>
                            <a:ea typeface="宋体" pitchFamily="2" charset="-122"/>
                          </a:defRPr>
                        </a:lvl7pPr>
                        <a:lvl8pPr marL="3429000" indent="-228600" fontAlgn="base">
                          <a:spcBef>
                            <a:spcPct val="0"/>
                          </a:spcBef>
                          <a:spcAft>
                            <a:spcPct val="0"/>
                          </a:spcAft>
                          <a:defRPr kumimoji="1" sz="2400">
                            <a:solidFill>
                              <a:schemeClr val="tx1"/>
                            </a:solidFill>
                            <a:latin typeface="Arial" pitchFamily="34" charset="0"/>
                            <a:ea typeface="宋体" pitchFamily="2" charset="-122"/>
                          </a:defRPr>
                        </a:lvl8pPr>
                        <a:lvl9pPr marL="3886200" indent="-228600" fontAlgn="base">
                          <a:spcBef>
                            <a:spcPct val="0"/>
                          </a:spcBef>
                          <a:spcAft>
                            <a:spcPct val="0"/>
                          </a:spcAft>
                          <a:defRPr kumimoji="1" sz="2400">
                            <a:solidFill>
                              <a:schemeClr val="tx1"/>
                            </a:solidFill>
                            <a:latin typeface="Arial" pitchFamily="34" charset="0"/>
                            <a:ea typeface="宋体" pitchFamily="2" charset="-122"/>
                          </a:defRPr>
                        </a:lvl9pPr>
                      </a:lstStyle>
                      <a:p>
                        <a:endParaRPr kumimoji="0" lang="zh-CN" altLang="en-US" sz="1800"/>
                      </a:p>
                    </p:txBody>
                  </p:sp>
                  <p:sp>
                    <p:nvSpPr>
                      <p:cNvPr id="116" name="AutoShape 20"/>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fontAlgn="base">
                          <a:spcBef>
                            <a:spcPct val="0"/>
                          </a:spcBef>
                          <a:spcAft>
                            <a:spcPct val="0"/>
                          </a:spcAft>
                          <a:defRPr kumimoji="1" sz="2400">
                            <a:solidFill>
                              <a:schemeClr val="tx1"/>
                            </a:solidFill>
                            <a:latin typeface="Arial" pitchFamily="34" charset="0"/>
                            <a:ea typeface="宋体" pitchFamily="2" charset="-122"/>
                          </a:defRPr>
                        </a:lvl6pPr>
                        <a:lvl7pPr marL="2971800" indent="-228600" fontAlgn="base">
                          <a:spcBef>
                            <a:spcPct val="0"/>
                          </a:spcBef>
                          <a:spcAft>
                            <a:spcPct val="0"/>
                          </a:spcAft>
                          <a:defRPr kumimoji="1" sz="2400">
                            <a:solidFill>
                              <a:schemeClr val="tx1"/>
                            </a:solidFill>
                            <a:latin typeface="Arial" pitchFamily="34" charset="0"/>
                            <a:ea typeface="宋体" pitchFamily="2" charset="-122"/>
                          </a:defRPr>
                        </a:lvl7pPr>
                        <a:lvl8pPr marL="3429000" indent="-228600" fontAlgn="base">
                          <a:spcBef>
                            <a:spcPct val="0"/>
                          </a:spcBef>
                          <a:spcAft>
                            <a:spcPct val="0"/>
                          </a:spcAft>
                          <a:defRPr kumimoji="1" sz="2400">
                            <a:solidFill>
                              <a:schemeClr val="tx1"/>
                            </a:solidFill>
                            <a:latin typeface="Arial" pitchFamily="34" charset="0"/>
                            <a:ea typeface="宋体" pitchFamily="2" charset="-122"/>
                          </a:defRPr>
                        </a:lvl8pPr>
                        <a:lvl9pPr marL="3886200" indent="-228600" fontAlgn="base">
                          <a:spcBef>
                            <a:spcPct val="0"/>
                          </a:spcBef>
                          <a:spcAft>
                            <a:spcPct val="0"/>
                          </a:spcAft>
                          <a:defRPr kumimoji="1" sz="2400">
                            <a:solidFill>
                              <a:schemeClr val="tx1"/>
                            </a:solidFill>
                            <a:latin typeface="Arial" pitchFamily="34" charset="0"/>
                            <a:ea typeface="宋体" pitchFamily="2" charset="-122"/>
                          </a:defRPr>
                        </a:lvl9pPr>
                      </a:lstStyle>
                      <a:p>
                        <a:endParaRPr kumimoji="0" lang="zh-CN" altLang="en-US" sz="1800"/>
                      </a:p>
                    </p:txBody>
                  </p:sp>
                </p:grpSp>
                <p:grpSp>
                  <p:nvGrpSpPr>
                    <p:cNvPr id="92" name="Group 21"/>
                    <p:cNvGrpSpPr>
                      <a:grpSpLocks/>
                    </p:cNvGrpSpPr>
                    <p:nvPr/>
                  </p:nvGrpSpPr>
                  <p:grpSpPr bwMode="auto">
                    <a:xfrm rot="1353540">
                      <a:off x="2663" y="1189"/>
                      <a:ext cx="1276" cy="217"/>
                      <a:chOff x="1565" y="2568"/>
                      <a:chExt cx="1924" cy="330"/>
                    </a:xfrm>
                  </p:grpSpPr>
                  <p:sp>
                    <p:nvSpPr>
                      <p:cNvPr id="93" name="AutoShape 22"/>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fontAlgn="base">
                          <a:spcBef>
                            <a:spcPct val="0"/>
                          </a:spcBef>
                          <a:spcAft>
                            <a:spcPct val="0"/>
                          </a:spcAft>
                          <a:defRPr kumimoji="1" sz="2400">
                            <a:solidFill>
                              <a:schemeClr val="tx1"/>
                            </a:solidFill>
                            <a:latin typeface="Arial" pitchFamily="34" charset="0"/>
                            <a:ea typeface="宋体" pitchFamily="2" charset="-122"/>
                          </a:defRPr>
                        </a:lvl6pPr>
                        <a:lvl7pPr marL="2971800" indent="-228600" fontAlgn="base">
                          <a:spcBef>
                            <a:spcPct val="0"/>
                          </a:spcBef>
                          <a:spcAft>
                            <a:spcPct val="0"/>
                          </a:spcAft>
                          <a:defRPr kumimoji="1" sz="2400">
                            <a:solidFill>
                              <a:schemeClr val="tx1"/>
                            </a:solidFill>
                            <a:latin typeface="Arial" pitchFamily="34" charset="0"/>
                            <a:ea typeface="宋体" pitchFamily="2" charset="-122"/>
                          </a:defRPr>
                        </a:lvl7pPr>
                        <a:lvl8pPr marL="3429000" indent="-228600" fontAlgn="base">
                          <a:spcBef>
                            <a:spcPct val="0"/>
                          </a:spcBef>
                          <a:spcAft>
                            <a:spcPct val="0"/>
                          </a:spcAft>
                          <a:defRPr kumimoji="1" sz="2400">
                            <a:solidFill>
                              <a:schemeClr val="tx1"/>
                            </a:solidFill>
                            <a:latin typeface="Arial" pitchFamily="34" charset="0"/>
                            <a:ea typeface="宋体" pitchFamily="2" charset="-122"/>
                          </a:defRPr>
                        </a:lvl8pPr>
                        <a:lvl9pPr marL="3886200" indent="-228600" fontAlgn="base">
                          <a:spcBef>
                            <a:spcPct val="0"/>
                          </a:spcBef>
                          <a:spcAft>
                            <a:spcPct val="0"/>
                          </a:spcAft>
                          <a:defRPr kumimoji="1" sz="2400">
                            <a:solidFill>
                              <a:schemeClr val="tx1"/>
                            </a:solidFill>
                            <a:latin typeface="Arial" pitchFamily="34" charset="0"/>
                            <a:ea typeface="宋体" pitchFamily="2" charset="-122"/>
                          </a:defRPr>
                        </a:lvl9pPr>
                      </a:lstStyle>
                      <a:p>
                        <a:endParaRPr kumimoji="0" lang="zh-CN" altLang="en-US" sz="1800"/>
                      </a:p>
                    </p:txBody>
                  </p:sp>
                  <p:sp>
                    <p:nvSpPr>
                      <p:cNvPr id="96" name="AutoShape 23"/>
                      <p:cNvSpPr>
                        <a:spLocks noChangeArrowheads="1"/>
                      </p:cNvSpPr>
                      <p:nvPr/>
                    </p:nvSpPr>
                    <p:spPr bwMode="ltGray">
                      <a:xfrm rot="6078281">
                        <a:off x="2495" y="2346"/>
                        <a:ext cx="229" cy="815"/>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fontAlgn="base">
                          <a:spcBef>
                            <a:spcPct val="0"/>
                          </a:spcBef>
                          <a:spcAft>
                            <a:spcPct val="0"/>
                          </a:spcAft>
                          <a:defRPr kumimoji="1" sz="2400">
                            <a:solidFill>
                              <a:schemeClr val="tx1"/>
                            </a:solidFill>
                            <a:latin typeface="Arial" pitchFamily="34" charset="0"/>
                            <a:ea typeface="宋体" pitchFamily="2" charset="-122"/>
                          </a:defRPr>
                        </a:lvl6pPr>
                        <a:lvl7pPr marL="2971800" indent="-228600" fontAlgn="base">
                          <a:spcBef>
                            <a:spcPct val="0"/>
                          </a:spcBef>
                          <a:spcAft>
                            <a:spcPct val="0"/>
                          </a:spcAft>
                          <a:defRPr kumimoji="1" sz="2400">
                            <a:solidFill>
                              <a:schemeClr val="tx1"/>
                            </a:solidFill>
                            <a:latin typeface="Arial" pitchFamily="34" charset="0"/>
                            <a:ea typeface="宋体" pitchFamily="2" charset="-122"/>
                          </a:defRPr>
                        </a:lvl7pPr>
                        <a:lvl8pPr marL="3429000" indent="-228600" fontAlgn="base">
                          <a:spcBef>
                            <a:spcPct val="0"/>
                          </a:spcBef>
                          <a:spcAft>
                            <a:spcPct val="0"/>
                          </a:spcAft>
                          <a:defRPr kumimoji="1" sz="2400">
                            <a:solidFill>
                              <a:schemeClr val="tx1"/>
                            </a:solidFill>
                            <a:latin typeface="Arial" pitchFamily="34" charset="0"/>
                            <a:ea typeface="宋体" pitchFamily="2" charset="-122"/>
                          </a:defRPr>
                        </a:lvl8pPr>
                        <a:lvl9pPr marL="3886200" indent="-228600" fontAlgn="base">
                          <a:spcBef>
                            <a:spcPct val="0"/>
                          </a:spcBef>
                          <a:spcAft>
                            <a:spcPct val="0"/>
                          </a:spcAft>
                          <a:defRPr kumimoji="1" sz="2400">
                            <a:solidFill>
                              <a:schemeClr val="tx1"/>
                            </a:solidFill>
                            <a:latin typeface="Arial" pitchFamily="34" charset="0"/>
                            <a:ea typeface="宋体" pitchFamily="2" charset="-122"/>
                          </a:defRPr>
                        </a:lvl9pPr>
                      </a:lstStyle>
                      <a:p>
                        <a:endParaRPr kumimoji="0" lang="zh-CN" altLang="en-US" sz="1800"/>
                      </a:p>
                    </p:txBody>
                  </p:sp>
                  <p:sp>
                    <p:nvSpPr>
                      <p:cNvPr id="97" name="AutoShape 24"/>
                      <p:cNvSpPr>
                        <a:spLocks noChangeArrowheads="1"/>
                      </p:cNvSpPr>
                      <p:nvPr/>
                    </p:nvSpPr>
                    <p:spPr bwMode="ltGray">
                      <a:xfrm rot="6373927">
                        <a:off x="2582" y="2344"/>
                        <a:ext cx="229" cy="815"/>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fontAlgn="base">
                          <a:spcBef>
                            <a:spcPct val="0"/>
                          </a:spcBef>
                          <a:spcAft>
                            <a:spcPct val="0"/>
                          </a:spcAft>
                          <a:defRPr kumimoji="1" sz="2400">
                            <a:solidFill>
                              <a:schemeClr val="tx1"/>
                            </a:solidFill>
                            <a:latin typeface="Arial" pitchFamily="34" charset="0"/>
                            <a:ea typeface="宋体" pitchFamily="2" charset="-122"/>
                          </a:defRPr>
                        </a:lvl6pPr>
                        <a:lvl7pPr marL="2971800" indent="-228600" fontAlgn="base">
                          <a:spcBef>
                            <a:spcPct val="0"/>
                          </a:spcBef>
                          <a:spcAft>
                            <a:spcPct val="0"/>
                          </a:spcAft>
                          <a:defRPr kumimoji="1" sz="2400">
                            <a:solidFill>
                              <a:schemeClr val="tx1"/>
                            </a:solidFill>
                            <a:latin typeface="Arial" pitchFamily="34" charset="0"/>
                            <a:ea typeface="宋体" pitchFamily="2" charset="-122"/>
                          </a:defRPr>
                        </a:lvl7pPr>
                        <a:lvl8pPr marL="3429000" indent="-228600" fontAlgn="base">
                          <a:spcBef>
                            <a:spcPct val="0"/>
                          </a:spcBef>
                          <a:spcAft>
                            <a:spcPct val="0"/>
                          </a:spcAft>
                          <a:defRPr kumimoji="1" sz="2400">
                            <a:solidFill>
                              <a:schemeClr val="tx1"/>
                            </a:solidFill>
                            <a:latin typeface="Arial" pitchFamily="34" charset="0"/>
                            <a:ea typeface="宋体" pitchFamily="2" charset="-122"/>
                          </a:defRPr>
                        </a:lvl8pPr>
                        <a:lvl9pPr marL="3886200" indent="-228600" fontAlgn="base">
                          <a:spcBef>
                            <a:spcPct val="0"/>
                          </a:spcBef>
                          <a:spcAft>
                            <a:spcPct val="0"/>
                          </a:spcAft>
                          <a:defRPr kumimoji="1" sz="2400">
                            <a:solidFill>
                              <a:schemeClr val="tx1"/>
                            </a:solidFill>
                            <a:latin typeface="Arial" pitchFamily="34" charset="0"/>
                            <a:ea typeface="宋体" pitchFamily="2" charset="-122"/>
                          </a:defRPr>
                        </a:lvl9pPr>
                      </a:lstStyle>
                      <a:p>
                        <a:endParaRPr kumimoji="0" lang="zh-CN" altLang="en-US" sz="1800"/>
                      </a:p>
                    </p:txBody>
                  </p:sp>
                  <p:sp>
                    <p:nvSpPr>
                      <p:cNvPr id="98" name="AutoShape 25"/>
                      <p:cNvSpPr>
                        <a:spLocks noChangeArrowheads="1"/>
                      </p:cNvSpPr>
                      <p:nvPr/>
                    </p:nvSpPr>
                    <p:spPr bwMode="ltGray">
                      <a:xfrm rot="6906312">
                        <a:off x="2967" y="2376"/>
                        <a:ext cx="229" cy="815"/>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fontAlgn="base">
                          <a:spcBef>
                            <a:spcPct val="0"/>
                          </a:spcBef>
                          <a:spcAft>
                            <a:spcPct val="0"/>
                          </a:spcAft>
                          <a:defRPr kumimoji="1" sz="2400">
                            <a:solidFill>
                              <a:schemeClr val="tx1"/>
                            </a:solidFill>
                            <a:latin typeface="Arial" pitchFamily="34" charset="0"/>
                            <a:ea typeface="宋体" pitchFamily="2" charset="-122"/>
                          </a:defRPr>
                        </a:lvl6pPr>
                        <a:lvl7pPr marL="2971800" indent="-228600" fontAlgn="base">
                          <a:spcBef>
                            <a:spcPct val="0"/>
                          </a:spcBef>
                          <a:spcAft>
                            <a:spcPct val="0"/>
                          </a:spcAft>
                          <a:defRPr kumimoji="1" sz="2400">
                            <a:solidFill>
                              <a:schemeClr val="tx1"/>
                            </a:solidFill>
                            <a:latin typeface="Arial" pitchFamily="34" charset="0"/>
                            <a:ea typeface="宋体" pitchFamily="2" charset="-122"/>
                          </a:defRPr>
                        </a:lvl7pPr>
                        <a:lvl8pPr marL="3429000" indent="-228600" fontAlgn="base">
                          <a:spcBef>
                            <a:spcPct val="0"/>
                          </a:spcBef>
                          <a:spcAft>
                            <a:spcPct val="0"/>
                          </a:spcAft>
                          <a:defRPr kumimoji="1" sz="2400">
                            <a:solidFill>
                              <a:schemeClr val="tx1"/>
                            </a:solidFill>
                            <a:latin typeface="Arial" pitchFamily="34" charset="0"/>
                            <a:ea typeface="宋体" pitchFamily="2" charset="-122"/>
                          </a:defRPr>
                        </a:lvl8pPr>
                        <a:lvl9pPr marL="3886200" indent="-228600" fontAlgn="base">
                          <a:spcBef>
                            <a:spcPct val="0"/>
                          </a:spcBef>
                          <a:spcAft>
                            <a:spcPct val="0"/>
                          </a:spcAft>
                          <a:defRPr kumimoji="1" sz="2400">
                            <a:solidFill>
                              <a:schemeClr val="tx1"/>
                            </a:solidFill>
                            <a:latin typeface="Arial" pitchFamily="34" charset="0"/>
                            <a:ea typeface="宋体" pitchFamily="2" charset="-122"/>
                          </a:defRPr>
                        </a:lvl9pPr>
                      </a:lstStyle>
                      <a:p>
                        <a:endParaRPr kumimoji="0" lang="zh-CN" altLang="en-US" sz="1800"/>
                      </a:p>
                    </p:txBody>
                  </p:sp>
                </p:grpSp>
              </p:grpSp>
            </p:grpSp>
            <p:sp>
              <p:nvSpPr>
                <p:cNvPr id="82" name="Text Box 45"/>
                <p:cNvSpPr txBox="1">
                  <a:spLocks noChangeArrowheads="1"/>
                </p:cNvSpPr>
                <p:nvPr/>
              </p:nvSpPr>
              <p:spPr bwMode="black">
                <a:xfrm>
                  <a:off x="3878576" y="3212975"/>
                  <a:ext cx="1637587" cy="830997"/>
                </a:xfrm>
                <a:prstGeom prst="rect">
                  <a:avLst/>
                </a:prstGeom>
                <a:noFill/>
                <a:ln w="9525" algn="ctr">
                  <a:noFill/>
                  <a:miter lim="800000"/>
                  <a:headEnd/>
                  <a:tailEnd/>
                </a:ln>
                <a:effectLst/>
              </p:spPr>
              <p:txBody>
                <a:bodyPr wrap="squar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fontAlgn="base">
                    <a:spcBef>
                      <a:spcPct val="0"/>
                    </a:spcBef>
                    <a:spcAft>
                      <a:spcPct val="0"/>
                    </a:spcAft>
                    <a:defRPr kumimoji="1" sz="2400">
                      <a:solidFill>
                        <a:schemeClr val="tx1"/>
                      </a:solidFill>
                      <a:latin typeface="Arial" pitchFamily="34" charset="0"/>
                      <a:ea typeface="宋体" pitchFamily="2" charset="-122"/>
                    </a:defRPr>
                  </a:lvl6pPr>
                  <a:lvl7pPr marL="2971800" indent="-228600" fontAlgn="base">
                    <a:spcBef>
                      <a:spcPct val="0"/>
                    </a:spcBef>
                    <a:spcAft>
                      <a:spcPct val="0"/>
                    </a:spcAft>
                    <a:defRPr kumimoji="1" sz="2400">
                      <a:solidFill>
                        <a:schemeClr val="tx1"/>
                      </a:solidFill>
                      <a:latin typeface="Arial" pitchFamily="34" charset="0"/>
                      <a:ea typeface="宋体" pitchFamily="2" charset="-122"/>
                    </a:defRPr>
                  </a:lvl7pPr>
                  <a:lvl8pPr marL="3429000" indent="-228600" fontAlgn="base">
                    <a:spcBef>
                      <a:spcPct val="0"/>
                    </a:spcBef>
                    <a:spcAft>
                      <a:spcPct val="0"/>
                    </a:spcAft>
                    <a:defRPr kumimoji="1" sz="2400">
                      <a:solidFill>
                        <a:schemeClr val="tx1"/>
                      </a:solidFill>
                      <a:latin typeface="Arial" pitchFamily="34" charset="0"/>
                      <a:ea typeface="宋体" pitchFamily="2" charset="-122"/>
                    </a:defRPr>
                  </a:lvl8pPr>
                  <a:lvl9pPr marL="3886200" indent="-228600" fontAlgn="base">
                    <a:spcBef>
                      <a:spcPct val="0"/>
                    </a:spcBef>
                    <a:spcAft>
                      <a:spcPct val="0"/>
                    </a:spcAft>
                    <a:defRPr kumimoji="1" sz="2400">
                      <a:solidFill>
                        <a:schemeClr val="tx1"/>
                      </a:solidFill>
                      <a:latin typeface="Arial" pitchFamily="34" charset="0"/>
                      <a:ea typeface="宋体" pitchFamily="2" charset="-122"/>
                    </a:defRPr>
                  </a:lvl9pPr>
                </a:lstStyle>
                <a:p>
                  <a:pPr algn="ctr"/>
                  <a:r>
                    <a:rPr kumimoji="0" lang="zh-CN" altLang="en-US" b="1" dirty="0" smtClean="0">
                      <a:solidFill>
                        <a:srgbClr val="C00000"/>
                      </a:solidFill>
                      <a:effectLst>
                        <a:outerShdw blurRad="38100" dist="38100" dir="2700000" algn="tl">
                          <a:srgbClr val="C0C0C0"/>
                        </a:outerShdw>
                      </a:effectLst>
                      <a:latin typeface="微软雅黑" pitchFamily="34" charset="-122"/>
                      <a:ea typeface="微软雅黑" pitchFamily="34" charset="-122"/>
                    </a:rPr>
                    <a:t>高风险</a:t>
                  </a:r>
                  <a:endParaRPr kumimoji="0" lang="en-US" altLang="zh-CN" b="1" dirty="0" smtClean="0">
                    <a:solidFill>
                      <a:srgbClr val="C00000"/>
                    </a:solidFill>
                    <a:effectLst>
                      <a:outerShdw blurRad="38100" dist="38100" dir="2700000" algn="tl">
                        <a:srgbClr val="C0C0C0"/>
                      </a:outerShdw>
                    </a:effectLst>
                    <a:latin typeface="微软雅黑" pitchFamily="34" charset="-122"/>
                    <a:ea typeface="微软雅黑" pitchFamily="34" charset="-122"/>
                  </a:endParaRPr>
                </a:p>
                <a:p>
                  <a:pPr algn="ctr"/>
                  <a:r>
                    <a:rPr kumimoji="0" lang="zh-CN" altLang="en-US" b="1" dirty="0" smtClean="0">
                      <a:solidFill>
                        <a:srgbClr val="C00000"/>
                      </a:solidFill>
                      <a:effectLst>
                        <a:outerShdw blurRad="38100" dist="38100" dir="2700000" algn="tl">
                          <a:srgbClr val="C0C0C0"/>
                        </a:outerShdw>
                      </a:effectLst>
                      <a:latin typeface="微软雅黑" pitchFamily="34" charset="-122"/>
                      <a:ea typeface="微软雅黑" pitchFamily="34" charset="-122"/>
                    </a:rPr>
                    <a:t>人群</a:t>
                  </a:r>
                  <a:endParaRPr kumimoji="0" lang="zh-CN" altLang="en-US" b="1" dirty="0">
                    <a:solidFill>
                      <a:srgbClr val="C00000"/>
                    </a:solidFill>
                    <a:effectLst>
                      <a:outerShdw blurRad="38100" dist="38100" dir="2700000" algn="tl">
                        <a:srgbClr val="C0C0C0"/>
                      </a:outerShdw>
                    </a:effectLst>
                    <a:latin typeface="微软雅黑" pitchFamily="34" charset="-122"/>
                    <a:ea typeface="微软雅黑" pitchFamily="34" charset="-122"/>
                  </a:endParaRPr>
                </a:p>
              </p:txBody>
            </p:sp>
          </p:grpSp>
        </p:grpSp>
        <p:grpSp>
          <p:nvGrpSpPr>
            <p:cNvPr id="68" name="组合 16"/>
            <p:cNvGrpSpPr/>
            <p:nvPr/>
          </p:nvGrpSpPr>
          <p:grpSpPr>
            <a:xfrm>
              <a:off x="3117300" y="1984092"/>
              <a:ext cx="5182566" cy="3881786"/>
              <a:chOff x="3117300" y="1984092"/>
              <a:chExt cx="5182566" cy="3881786"/>
            </a:xfrm>
          </p:grpSpPr>
          <p:grpSp>
            <p:nvGrpSpPr>
              <p:cNvPr id="69" name="组合 11"/>
              <p:cNvGrpSpPr/>
              <p:nvPr/>
            </p:nvGrpSpPr>
            <p:grpSpPr>
              <a:xfrm>
                <a:off x="5157594" y="1984092"/>
                <a:ext cx="2798782" cy="1494309"/>
                <a:chOff x="4786468" y="2025604"/>
                <a:chExt cx="2798782" cy="1494309"/>
              </a:xfrm>
            </p:grpSpPr>
            <p:sp>
              <p:nvSpPr>
                <p:cNvPr id="76" name="矩形 75"/>
                <p:cNvSpPr/>
                <p:nvPr/>
              </p:nvSpPr>
              <p:spPr>
                <a:xfrm>
                  <a:off x="4786468" y="2025604"/>
                  <a:ext cx="2069797" cy="400110"/>
                </a:xfrm>
                <a:prstGeom prst="rect">
                  <a:avLst/>
                </a:prstGeom>
              </p:spPr>
              <p:txBody>
                <a:bodyPr wrap="none">
                  <a:spAutoFit/>
                </a:bodyPr>
                <a:lstStyle/>
                <a:p>
                  <a:pPr marL="342900" indent="-342900">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人类普遍</a:t>
                  </a:r>
                  <a:r>
                    <a:rPr lang="zh-CN" altLang="en-US" sz="2000" dirty="0">
                      <a:latin typeface="微软雅黑" panose="020B0503020204020204" pitchFamily="34" charset="-122"/>
                      <a:ea typeface="微软雅黑" panose="020B0503020204020204" pitchFamily="34" charset="-122"/>
                    </a:rPr>
                    <a:t>易感</a:t>
                  </a:r>
                </a:p>
              </p:txBody>
            </p:sp>
            <p:sp>
              <p:nvSpPr>
                <p:cNvPr id="77" name="矩形 76"/>
                <p:cNvSpPr/>
                <p:nvPr/>
              </p:nvSpPr>
              <p:spPr>
                <a:xfrm>
                  <a:off x="4786468" y="2504250"/>
                  <a:ext cx="2798782" cy="1015663"/>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病例以成年人居多（与暴露机会有关）</a:t>
                  </a:r>
                  <a:endParaRPr lang="zh-CN" altLang="en-US" sz="2000" dirty="0">
                    <a:latin typeface="微软雅黑" panose="020B0503020204020204" pitchFamily="34" charset="-122"/>
                    <a:ea typeface="微软雅黑" panose="020B0503020204020204" pitchFamily="34" charset="-122"/>
                  </a:endParaRPr>
                </a:p>
              </p:txBody>
            </p:sp>
          </p:grpSp>
          <p:sp>
            <p:nvSpPr>
              <p:cNvPr id="70" name="Freeform 43"/>
              <p:cNvSpPr>
                <a:spLocks/>
              </p:cNvSpPr>
              <p:nvPr/>
            </p:nvSpPr>
            <p:spPr bwMode="invGray">
              <a:xfrm rot="16200000">
                <a:off x="3835263" y="3416328"/>
                <a:ext cx="299256" cy="1735182"/>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FFFFF">
                      <a:alpha val="0"/>
                    </a:srgbClr>
                  </a:gs>
                  <a:gs pos="100000">
                    <a:srgbClr val="C00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pSp>
            <p:nvGrpSpPr>
              <p:cNvPr id="71" name="组合 110"/>
              <p:cNvGrpSpPr/>
              <p:nvPr/>
            </p:nvGrpSpPr>
            <p:grpSpPr>
              <a:xfrm>
                <a:off x="5157593" y="4063573"/>
                <a:ext cx="3142273" cy="1802305"/>
                <a:chOff x="475927" y="3118872"/>
                <a:chExt cx="3142273" cy="1802305"/>
              </a:xfrm>
            </p:grpSpPr>
            <p:sp>
              <p:nvSpPr>
                <p:cNvPr id="73" name="矩形 72"/>
                <p:cNvSpPr/>
                <p:nvPr/>
              </p:nvSpPr>
              <p:spPr>
                <a:xfrm>
                  <a:off x="475928" y="3118872"/>
                  <a:ext cx="1556836" cy="400110"/>
                </a:xfrm>
                <a:prstGeom prst="rect">
                  <a:avLst/>
                </a:prstGeom>
              </p:spPr>
              <p:txBody>
                <a:bodyPr wrap="none">
                  <a:spAutoFit/>
                </a:bodyPr>
                <a:lstStyle/>
                <a:p>
                  <a:pPr marL="342900" indent="-34290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医务人员</a:t>
                  </a:r>
                </a:p>
              </p:txBody>
            </p:sp>
            <p:sp>
              <p:nvSpPr>
                <p:cNvPr id="74" name="矩形 73"/>
                <p:cNvSpPr/>
                <p:nvPr/>
              </p:nvSpPr>
              <p:spPr>
                <a:xfrm>
                  <a:off x="475927" y="3656971"/>
                  <a:ext cx="3142273" cy="400110"/>
                </a:xfrm>
                <a:prstGeom prst="rect">
                  <a:avLst/>
                </a:prstGeom>
              </p:spPr>
              <p:txBody>
                <a:bodyPr wrap="square">
                  <a:spAutoFit/>
                </a:bodyPr>
                <a:lstStyle/>
                <a:p>
                  <a:pPr marL="342900" indent="-34290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与患者密切接触</a:t>
                  </a:r>
                  <a:r>
                    <a:rPr lang="zh-CN" altLang="en-US" sz="2000" dirty="0" smtClean="0">
                      <a:latin typeface="微软雅黑" panose="020B0503020204020204" pitchFamily="34" charset="-122"/>
                      <a:ea typeface="微软雅黑" panose="020B0503020204020204" pitchFamily="34" charset="-122"/>
                    </a:rPr>
                    <a:t>的家人</a:t>
                  </a:r>
                  <a:endParaRPr lang="zh-CN" altLang="en-US" dirty="0">
                    <a:latin typeface="微软雅黑" panose="020B0503020204020204" pitchFamily="34" charset="-122"/>
                    <a:ea typeface="微软雅黑" panose="020B0503020204020204" pitchFamily="34" charset="-122"/>
                  </a:endParaRPr>
                </a:p>
              </p:txBody>
            </p:sp>
            <p:sp>
              <p:nvSpPr>
                <p:cNvPr id="75" name="矩形 74"/>
                <p:cNvSpPr/>
                <p:nvPr/>
              </p:nvSpPr>
              <p:spPr>
                <a:xfrm>
                  <a:off x="475928" y="4213291"/>
                  <a:ext cx="2798782" cy="707886"/>
                </a:xfrm>
                <a:prstGeom prst="rect">
                  <a:avLst/>
                </a:prstGeom>
              </p:spPr>
              <p:txBody>
                <a:bodyPr wrap="square">
                  <a:spAutoFit/>
                </a:bodyPr>
                <a:lstStyle/>
                <a:p>
                  <a:pPr marL="342900" indent="-34290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在葬礼上</a:t>
                  </a:r>
                  <a:r>
                    <a:rPr lang="zh-CN" altLang="en-US" sz="2000" dirty="0" smtClean="0">
                      <a:latin typeface="微软雅黑" panose="020B0503020204020204" pitchFamily="34" charset="-122"/>
                      <a:ea typeface="微软雅黑" panose="020B0503020204020204" pitchFamily="34" charset="-122"/>
                    </a:rPr>
                    <a:t>直接接触死者尸体者</a:t>
                  </a:r>
                  <a:endParaRPr lang="zh-CN" altLang="en-US" sz="2000" dirty="0">
                    <a:latin typeface="微软雅黑" panose="020B0503020204020204" pitchFamily="34" charset="-122"/>
                    <a:ea typeface="微软雅黑" panose="020B0503020204020204" pitchFamily="34" charset="-122"/>
                  </a:endParaRPr>
                </a:p>
              </p:txBody>
            </p:sp>
          </p:grpSp>
          <p:sp>
            <p:nvSpPr>
              <p:cNvPr id="72" name="Freeform 43"/>
              <p:cNvSpPr>
                <a:spLocks/>
              </p:cNvSpPr>
              <p:nvPr/>
            </p:nvSpPr>
            <p:spPr bwMode="invGray">
              <a:xfrm rot="16200000">
                <a:off x="3835263" y="1768273"/>
                <a:ext cx="299256" cy="1735182"/>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FFFFF">
                      <a:alpha val="0"/>
                    </a:srgbClr>
                  </a:gs>
                  <a:gs pos="100000">
                    <a:srgbClr val="0070C0"/>
                  </a:gs>
                </a:gsLst>
                <a:lin ang="5400000" scaled="1"/>
              </a:gradFill>
              <a:ln>
                <a:noFill/>
              </a:ln>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pSp>
      </p:grpSp>
      <p:sp>
        <p:nvSpPr>
          <p:cNvPr id="121" name="矩形 120"/>
          <p:cNvSpPr/>
          <p:nvPr/>
        </p:nvSpPr>
        <p:spPr>
          <a:xfrm>
            <a:off x="3357554" y="262574"/>
            <a:ext cx="4147289"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易感人</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群和高风险人群</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90314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a:t>
              </a:r>
            </a:p>
          </p:txBody>
        </p:sp>
      </p:grpSp>
      <p:sp>
        <p:nvSpPr>
          <p:cNvPr id="16" name="矩形 15"/>
          <p:cNvSpPr/>
          <p:nvPr/>
        </p:nvSpPr>
        <p:spPr>
          <a:xfrm>
            <a:off x="1691680" y="275870"/>
            <a:ext cx="2698175" cy="523220"/>
          </a:xfrm>
          <a:prstGeom prst="rect">
            <a:avLst/>
          </a:prstGeom>
        </p:spPr>
        <p:txBody>
          <a:bodyPr wrap="none">
            <a:spAutoFit/>
          </a:bodyPr>
          <a:lstStyle/>
          <a:p>
            <a:pPr lvl="0">
              <a:spcBef>
                <a:spcPct val="20000"/>
              </a:spcBef>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临床</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特征和治疗</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3" name="矩形 32"/>
          <p:cNvSpPr/>
          <p:nvPr/>
        </p:nvSpPr>
        <p:spPr>
          <a:xfrm>
            <a:off x="4355976" y="275870"/>
            <a:ext cx="1992853"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临床表现</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38" name="组合 5"/>
          <p:cNvGrpSpPr/>
          <p:nvPr/>
        </p:nvGrpSpPr>
        <p:grpSpPr>
          <a:xfrm>
            <a:off x="1716734" y="980728"/>
            <a:ext cx="5710533" cy="1008112"/>
            <a:chOff x="569410" y="2146595"/>
            <a:chExt cx="5131828" cy="947686"/>
          </a:xfrm>
        </p:grpSpPr>
        <p:sp>
          <p:nvSpPr>
            <p:cNvPr id="39" name="矩形 38"/>
            <p:cNvSpPr/>
            <p:nvPr/>
          </p:nvSpPr>
          <p:spPr>
            <a:xfrm>
              <a:off x="2640154" y="2247204"/>
              <a:ext cx="2976693" cy="746468"/>
            </a:xfrm>
            <a:prstGeom prst="rect">
              <a:avLst/>
            </a:prstGeom>
          </p:spPr>
          <p:txBody>
            <a:bodyPr wrap="square">
              <a:spAutoFit/>
            </a:bodyPr>
            <a:lstStyle/>
            <a:p>
              <a:pPr marL="342900" indent="-342900">
                <a:lnSpc>
                  <a:spcPct val="114000"/>
                </a:lnSpc>
                <a:spcBef>
                  <a:spcPct val="0"/>
                </a:spcBef>
                <a:buFont typeface="Arial" panose="020B0604020202020204" pitchFamily="34" charset="0"/>
                <a:buChar char="•"/>
              </a:pPr>
              <a:r>
                <a:rPr lang="en-US" altLang="zh-CN" sz="2000" dirty="0" smtClean="0">
                  <a:solidFill>
                    <a:schemeClr val="tx1">
                      <a:lumMod val="75000"/>
                      <a:lumOff val="25000"/>
                    </a:schemeClr>
                  </a:solidFill>
                  <a:latin typeface="微软雅黑" pitchFamily="34" charset="-122"/>
                  <a:ea typeface="微软雅黑" pitchFamily="34" charset="-122"/>
                </a:rPr>
                <a:t>2-21</a:t>
              </a:r>
              <a:r>
                <a:rPr lang="zh-CN" altLang="zh-CN" sz="2000" dirty="0">
                  <a:solidFill>
                    <a:schemeClr val="tx1">
                      <a:lumMod val="75000"/>
                      <a:lumOff val="25000"/>
                    </a:schemeClr>
                  </a:solidFill>
                  <a:latin typeface="微软雅黑" pitchFamily="34" charset="-122"/>
                  <a:ea typeface="微软雅黑" pitchFamily="34" charset="-122"/>
                </a:rPr>
                <a:t>天</a:t>
              </a:r>
              <a:r>
                <a:rPr lang="zh-CN" altLang="en-US" sz="2000" dirty="0">
                  <a:solidFill>
                    <a:schemeClr val="tx1">
                      <a:lumMod val="75000"/>
                      <a:lumOff val="25000"/>
                    </a:schemeClr>
                  </a:solidFill>
                  <a:latin typeface="微软雅黑" pitchFamily="34" charset="-122"/>
                  <a:ea typeface="微软雅黑" pitchFamily="34" charset="-122"/>
                </a:rPr>
                <a:t>，一般为</a:t>
              </a:r>
              <a:r>
                <a:rPr lang="en-US" altLang="zh-CN" sz="2000" dirty="0">
                  <a:solidFill>
                    <a:schemeClr val="tx1">
                      <a:lumMod val="75000"/>
                      <a:lumOff val="25000"/>
                    </a:schemeClr>
                  </a:solidFill>
                  <a:latin typeface="微软雅黑" pitchFamily="34" charset="-122"/>
                  <a:ea typeface="微软雅黑" pitchFamily="34" charset="-122"/>
                </a:rPr>
                <a:t>8-10</a:t>
              </a:r>
              <a:r>
                <a:rPr lang="zh-CN" altLang="en-US" sz="2000" dirty="0">
                  <a:solidFill>
                    <a:schemeClr val="tx1">
                      <a:lumMod val="75000"/>
                      <a:lumOff val="25000"/>
                    </a:schemeClr>
                  </a:solidFill>
                  <a:latin typeface="微软雅黑" pitchFamily="34" charset="-122"/>
                  <a:ea typeface="微软雅黑" pitchFamily="34" charset="-122"/>
                </a:rPr>
                <a:t>天</a:t>
              </a:r>
              <a:endParaRPr lang="en-US" altLang="zh-CN" sz="2000" dirty="0">
                <a:solidFill>
                  <a:schemeClr val="tx1">
                    <a:lumMod val="75000"/>
                    <a:lumOff val="25000"/>
                  </a:schemeClr>
                </a:solidFill>
                <a:latin typeface="微软雅黑" pitchFamily="34" charset="-122"/>
                <a:ea typeface="微软雅黑" pitchFamily="34" charset="-122"/>
              </a:endParaRPr>
            </a:p>
            <a:p>
              <a:pPr marL="342900" indent="-342900">
                <a:lnSpc>
                  <a:spcPct val="114000"/>
                </a:lnSpc>
                <a:spcBef>
                  <a:spcPct val="0"/>
                </a:spcBef>
                <a:buFont typeface="Arial" panose="020B0604020202020204" pitchFamily="34" charset="0"/>
                <a:buChar char="•"/>
              </a:pPr>
              <a:r>
                <a:rPr lang="zh-CN" altLang="en-US" sz="2000" b="1" dirty="0">
                  <a:solidFill>
                    <a:srgbClr val="C00000"/>
                  </a:solidFill>
                  <a:latin typeface="微软雅黑" pitchFamily="34" charset="-122"/>
                  <a:ea typeface="微软雅黑" pitchFamily="34" charset="-122"/>
                </a:rPr>
                <a:t>潜伏期没有</a:t>
              </a:r>
              <a:r>
                <a:rPr lang="zh-CN" altLang="en-US" sz="2000" b="1" dirty="0" smtClean="0">
                  <a:solidFill>
                    <a:srgbClr val="C00000"/>
                  </a:solidFill>
                  <a:latin typeface="微软雅黑" pitchFamily="34" charset="-122"/>
                  <a:ea typeface="微软雅黑" pitchFamily="34" charset="-122"/>
                </a:rPr>
                <a:t>传染性</a:t>
              </a:r>
              <a:endParaRPr lang="en-US" altLang="zh-CN" sz="2000" b="1" dirty="0">
                <a:solidFill>
                  <a:srgbClr val="C00000"/>
                </a:solidFill>
                <a:latin typeface="微软雅黑" pitchFamily="34" charset="-122"/>
                <a:ea typeface="微软雅黑" pitchFamily="34" charset="-122"/>
              </a:endParaRPr>
            </a:p>
          </p:txBody>
        </p:sp>
        <p:grpSp>
          <p:nvGrpSpPr>
            <p:cNvPr id="40" name="组合 25"/>
            <p:cNvGrpSpPr/>
            <p:nvPr/>
          </p:nvGrpSpPr>
          <p:grpSpPr>
            <a:xfrm>
              <a:off x="569410" y="2146595"/>
              <a:ext cx="5131828" cy="947686"/>
              <a:chOff x="342433" y="2146595"/>
              <a:chExt cx="5131828" cy="947686"/>
            </a:xfrm>
          </p:grpSpPr>
          <p:sp>
            <p:nvSpPr>
              <p:cNvPr id="41" name="圆角矩形 40"/>
              <p:cNvSpPr/>
              <p:nvPr/>
            </p:nvSpPr>
            <p:spPr>
              <a:xfrm>
                <a:off x="342433" y="2146595"/>
                <a:ext cx="5131828" cy="947686"/>
              </a:xfrm>
              <a:prstGeom prst="roundRect">
                <a:avLst>
                  <a:gd name="adj" fmla="val 6944"/>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3"/>
              <p:cNvGrpSpPr/>
              <p:nvPr/>
            </p:nvGrpSpPr>
            <p:grpSpPr>
              <a:xfrm>
                <a:off x="526896" y="2350438"/>
                <a:ext cx="1692148" cy="540000"/>
                <a:chOff x="-1316337" y="2350438"/>
                <a:chExt cx="1692148" cy="540000"/>
              </a:xfrm>
            </p:grpSpPr>
            <p:sp>
              <p:nvSpPr>
                <p:cNvPr id="43" name="Freeform 8"/>
                <p:cNvSpPr>
                  <a:spLocks/>
                </p:cNvSpPr>
                <p:nvPr/>
              </p:nvSpPr>
              <p:spPr bwMode="auto">
                <a:xfrm>
                  <a:off x="-1316337" y="2350438"/>
                  <a:ext cx="540000" cy="54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潜</a:t>
                  </a:r>
                </a:p>
              </p:txBody>
            </p:sp>
            <p:sp>
              <p:nvSpPr>
                <p:cNvPr id="44" name="Freeform 8"/>
                <p:cNvSpPr>
                  <a:spLocks/>
                </p:cNvSpPr>
                <p:nvPr/>
              </p:nvSpPr>
              <p:spPr bwMode="auto">
                <a:xfrm>
                  <a:off x="-740262" y="2350438"/>
                  <a:ext cx="540000" cy="54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伏</a:t>
                  </a:r>
                  <a:endPar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5" name="Freeform 8"/>
                <p:cNvSpPr>
                  <a:spLocks/>
                </p:cNvSpPr>
                <p:nvPr/>
              </p:nvSpPr>
              <p:spPr bwMode="auto">
                <a:xfrm>
                  <a:off x="-164189" y="2350438"/>
                  <a:ext cx="540000" cy="54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a:t>
                  </a:r>
                  <a:endParaRPr lang="en-US" altLang="zh-CN"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grpSp>
        <p:nvGrpSpPr>
          <p:cNvPr id="46" name="组合 45"/>
          <p:cNvGrpSpPr/>
          <p:nvPr/>
        </p:nvGrpSpPr>
        <p:grpSpPr>
          <a:xfrm>
            <a:off x="301219" y="2195664"/>
            <a:ext cx="8501121" cy="3897633"/>
            <a:chOff x="285721" y="2492896"/>
            <a:chExt cx="8501121" cy="3897633"/>
          </a:xfrm>
        </p:grpSpPr>
        <p:grpSp>
          <p:nvGrpSpPr>
            <p:cNvPr id="51" name="组合 2"/>
            <p:cNvGrpSpPr/>
            <p:nvPr/>
          </p:nvGrpSpPr>
          <p:grpSpPr>
            <a:xfrm>
              <a:off x="285721" y="2492896"/>
              <a:ext cx="8501121" cy="3897633"/>
              <a:chOff x="426143" y="1609888"/>
              <a:chExt cx="8501121" cy="3897633"/>
            </a:xfrm>
          </p:grpSpPr>
          <p:sp>
            <p:nvSpPr>
              <p:cNvPr id="53" name="矩形 52"/>
              <p:cNvSpPr/>
              <p:nvPr/>
            </p:nvSpPr>
            <p:spPr>
              <a:xfrm>
                <a:off x="482898" y="1681896"/>
                <a:ext cx="3873078" cy="1653786"/>
              </a:xfrm>
              <a:prstGeom prst="rect">
                <a:avLst/>
              </a:prstGeom>
            </p:spPr>
            <p:txBody>
              <a:bodyPr wrap="square">
                <a:spAutoFit/>
              </a:bodyPr>
              <a:lstStyle/>
              <a:p>
                <a:pPr marL="274638" lvl="1" indent="-274638">
                  <a:lnSpc>
                    <a:spcPct val="130000"/>
                  </a:lnSpc>
                  <a:spcBef>
                    <a:spcPct val="20000"/>
                  </a:spcBef>
                  <a:spcAft>
                    <a:spcPts val="600"/>
                  </a:spcAft>
                  <a:buFont typeface="Arial" panose="020B0604020202020204" pitchFamily="34" charset="0"/>
                  <a:buChar char="•"/>
                </a:pPr>
                <a:r>
                  <a:rPr lang="zh-CN" altLang="en-US" sz="2000" dirty="0">
                    <a:solidFill>
                      <a:prstClr val="black"/>
                    </a:solidFill>
                    <a:latin typeface="微软雅黑" panose="020B0503020204020204" pitchFamily="34" charset="-122"/>
                    <a:ea typeface="微软雅黑" panose="020B0503020204020204" pitchFamily="34" charset="-122"/>
                  </a:rPr>
                  <a:t>急性起病</a:t>
                </a:r>
                <a:r>
                  <a:rPr lang="zh-CN" altLang="zh-CN" sz="2000" dirty="0">
                    <a:solidFill>
                      <a:prstClr val="black"/>
                    </a:solidFill>
                    <a:latin typeface="微软雅黑" panose="020B0503020204020204" pitchFamily="34" charset="-122"/>
                    <a:ea typeface="微软雅黑" panose="020B0503020204020204" pitchFamily="34" charset="-122"/>
                  </a:rPr>
                  <a:t>、</a:t>
                </a:r>
                <a:r>
                  <a:rPr lang="zh-CN" altLang="en-US" sz="2000" dirty="0">
                    <a:solidFill>
                      <a:prstClr val="black"/>
                    </a:solidFill>
                    <a:latin typeface="微软雅黑" panose="020B0503020204020204" pitchFamily="34" charset="-122"/>
                    <a:ea typeface="微软雅黑" panose="020B0503020204020204" pitchFamily="34" charset="-122"/>
                  </a:rPr>
                  <a:t>高热、畏寒、</a:t>
                </a:r>
                <a:r>
                  <a:rPr lang="zh-CN" altLang="zh-CN" sz="2000" dirty="0">
                    <a:solidFill>
                      <a:prstClr val="black"/>
                    </a:solidFill>
                    <a:latin typeface="微软雅黑" panose="020B0503020204020204" pitchFamily="34" charset="-122"/>
                    <a:ea typeface="微软雅黑" panose="020B0503020204020204" pitchFamily="34" charset="-122"/>
                  </a:rPr>
                  <a:t>极度</a:t>
                </a:r>
                <a:r>
                  <a:rPr lang="zh-CN" altLang="en-US" sz="2000" dirty="0">
                    <a:solidFill>
                      <a:prstClr val="black"/>
                    </a:solidFill>
                    <a:latin typeface="微软雅黑" panose="020B0503020204020204" pitchFamily="34" charset="-122"/>
                    <a:ea typeface="微软雅黑" panose="020B0503020204020204" pitchFamily="34" charset="-122"/>
                  </a:rPr>
                  <a:t>乏力</a:t>
                </a:r>
                <a:r>
                  <a:rPr lang="zh-CN" altLang="zh-CN" sz="2000" dirty="0">
                    <a:solidFill>
                      <a:prstClr val="black"/>
                    </a:solidFill>
                    <a:latin typeface="微软雅黑" panose="020B0503020204020204" pitchFamily="34" charset="-122"/>
                    <a:ea typeface="微软雅黑" panose="020B0503020204020204" pitchFamily="34" charset="-122"/>
                  </a:rPr>
                  <a:t>、肌痛、头痛和咽痛</a:t>
                </a:r>
                <a:r>
                  <a:rPr lang="zh-CN" altLang="en-US" sz="2000" dirty="0">
                    <a:solidFill>
                      <a:prstClr val="black"/>
                    </a:solidFill>
                    <a:latin typeface="微软雅黑" panose="020B0503020204020204" pitchFamily="34" charset="-122"/>
                    <a:ea typeface="微软雅黑" panose="020B0503020204020204" pitchFamily="34" charset="-122"/>
                  </a:rPr>
                  <a:t>，并</a:t>
                </a:r>
                <a:r>
                  <a:rPr lang="zh-CN" altLang="zh-CN" sz="2000" dirty="0">
                    <a:solidFill>
                      <a:prstClr val="black"/>
                    </a:solidFill>
                    <a:latin typeface="微软雅黑" panose="020B0503020204020204" pitchFamily="34" charset="-122"/>
                    <a:ea typeface="微软雅黑" panose="020B0503020204020204" pitchFamily="34" charset="-122"/>
                  </a:rPr>
                  <a:t>可出现恶心、呕吐、腹痛、腹泻、粘液便或血便、皮疹等</a:t>
                </a:r>
                <a:endParaRPr lang="en-US" altLang="zh-CN" sz="2000" dirty="0">
                  <a:solidFill>
                    <a:prstClr val="black"/>
                  </a:solidFill>
                  <a:latin typeface="微软雅黑" panose="020B0503020204020204" pitchFamily="34" charset="-122"/>
                  <a:ea typeface="微软雅黑" panose="020B0503020204020204" pitchFamily="34" charset="-122"/>
                </a:endParaRPr>
              </a:p>
            </p:txBody>
          </p:sp>
          <p:sp>
            <p:nvSpPr>
              <p:cNvPr id="54" name="矩形 53"/>
              <p:cNvSpPr/>
              <p:nvPr/>
            </p:nvSpPr>
            <p:spPr>
              <a:xfrm>
                <a:off x="4714876" y="1681896"/>
                <a:ext cx="4014192" cy="1338315"/>
              </a:xfrm>
              <a:prstGeom prst="rect">
                <a:avLst/>
              </a:prstGeom>
            </p:spPr>
            <p:txBody>
              <a:bodyPr wrap="square">
                <a:spAutoFit/>
              </a:bodyPr>
              <a:lstStyle/>
              <a:p>
                <a:pPr marL="274638" lvl="1" indent="-274638">
                  <a:lnSpc>
                    <a:spcPct val="140000"/>
                  </a:lnSpc>
                  <a:spcAft>
                    <a:spcPts val="600"/>
                  </a:spcAft>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3-4</a:t>
                </a:r>
                <a:r>
                  <a:rPr lang="zh-CN" altLang="en-US" sz="2000" dirty="0">
                    <a:latin typeface="微软雅黑" panose="020B0503020204020204" pitchFamily="34" charset="-122"/>
                    <a:ea typeface="微软雅黑" panose="020B0503020204020204" pitchFamily="34" charset="-122"/>
                  </a:rPr>
                  <a:t>天后可进入极期，出现持续高热，感染中毒症状及消化道症状加重，有不同程度的</a:t>
                </a:r>
                <a:r>
                  <a:rPr lang="zh-CN" altLang="en-US" sz="2000" dirty="0" smtClean="0">
                    <a:latin typeface="微软雅黑" panose="020B0503020204020204" pitchFamily="34" charset="-122"/>
                    <a:ea typeface="微软雅黑" panose="020B0503020204020204" pitchFamily="34" charset="-122"/>
                  </a:rPr>
                  <a:t>出血</a:t>
                </a:r>
                <a:endParaRPr lang="en-US" altLang="zh-CN" sz="2000" dirty="0" smtClean="0">
                  <a:latin typeface="微软雅黑" panose="020B0503020204020204" pitchFamily="34" charset="-122"/>
                  <a:ea typeface="微软雅黑" panose="020B0503020204020204" pitchFamily="34" charset="-122"/>
                </a:endParaRPr>
              </a:p>
            </p:txBody>
          </p:sp>
          <p:sp>
            <p:nvSpPr>
              <p:cNvPr id="55" name="矩形 54"/>
              <p:cNvSpPr/>
              <p:nvPr/>
            </p:nvSpPr>
            <p:spPr>
              <a:xfrm>
                <a:off x="482898" y="3933056"/>
                <a:ext cx="4014192" cy="438133"/>
              </a:xfrm>
              <a:prstGeom prst="rect">
                <a:avLst/>
              </a:prstGeom>
            </p:spPr>
            <p:txBody>
              <a:bodyPr wrap="square">
                <a:spAutoFit/>
              </a:bodyPr>
              <a:lstStyle/>
              <a:p>
                <a:pPr marL="274638" lvl="1" indent="-274638">
                  <a:lnSpc>
                    <a:spcPct val="140000"/>
                  </a:lnSpc>
                  <a:spcAft>
                    <a:spcPts val="600"/>
                  </a:spcAft>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p:txBody>
          </p:sp>
          <p:sp>
            <p:nvSpPr>
              <p:cNvPr id="56" name="矩形 55"/>
              <p:cNvSpPr/>
              <p:nvPr/>
            </p:nvSpPr>
            <p:spPr>
              <a:xfrm>
                <a:off x="2464676" y="3886562"/>
                <a:ext cx="4014192" cy="1338315"/>
              </a:xfrm>
              <a:prstGeom prst="rect">
                <a:avLst/>
              </a:prstGeom>
            </p:spPr>
            <p:txBody>
              <a:bodyPr wrap="square">
                <a:spAutoFit/>
              </a:bodyPr>
              <a:lstStyle/>
              <a:p>
                <a:pPr marL="274638" lvl="1" indent="-274638">
                  <a:lnSpc>
                    <a:spcPct val="140000"/>
                  </a:lnSpc>
                  <a:spcAft>
                    <a:spcPts val="600"/>
                  </a:spcAft>
                  <a:buFont typeface="Arial" panose="020B0604020202020204" pitchFamily="34" charset="0"/>
                  <a:buChar char="•"/>
                </a:pPr>
                <a:r>
                  <a:rPr lang="zh-CN" altLang="zh-CN" sz="2000" dirty="0">
                    <a:latin typeface="微软雅黑" panose="020B0503020204020204" pitchFamily="34" charset="-122"/>
                    <a:ea typeface="微软雅黑" panose="020B0503020204020204" pitchFamily="34" charset="-122"/>
                  </a:rPr>
                  <a:t>严重者可出现意识障碍、休克及多脏器受累，多在发病后</a:t>
                </a:r>
                <a:r>
                  <a:rPr lang="en-US" altLang="zh-CN" sz="2000" dirty="0">
                    <a:latin typeface="微软雅黑" panose="020B0503020204020204" pitchFamily="34" charset="-122"/>
                    <a:ea typeface="微软雅黑" panose="020B0503020204020204" pitchFamily="34" charset="-122"/>
                  </a:rPr>
                  <a:t>2</a:t>
                </a:r>
                <a:r>
                  <a:rPr lang="zh-CN" altLang="zh-CN" sz="2000" dirty="0">
                    <a:latin typeface="微软雅黑" panose="020B0503020204020204" pitchFamily="34" charset="-122"/>
                    <a:ea typeface="微软雅黑" panose="020B0503020204020204" pitchFamily="34" charset="-122"/>
                  </a:rPr>
                  <a:t>周内死于出血、多脏器功能障碍等</a:t>
                </a:r>
                <a:endParaRPr lang="en-US" altLang="zh-CN" sz="2000" dirty="0">
                  <a:latin typeface="微软雅黑" panose="020B0503020204020204" pitchFamily="34" charset="-122"/>
                  <a:ea typeface="微软雅黑" panose="020B0503020204020204" pitchFamily="34" charset="-122"/>
                </a:endParaRPr>
              </a:p>
            </p:txBody>
          </p:sp>
          <p:sp>
            <p:nvSpPr>
              <p:cNvPr id="57" name="圆角矩形 56"/>
              <p:cNvSpPr/>
              <p:nvPr/>
            </p:nvSpPr>
            <p:spPr>
              <a:xfrm>
                <a:off x="426143" y="1627558"/>
                <a:ext cx="4070947" cy="1998554"/>
              </a:xfrm>
              <a:prstGeom prst="roundRect">
                <a:avLst>
                  <a:gd name="adj" fmla="val 2480"/>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a:off x="4643438" y="1609888"/>
                <a:ext cx="4283826" cy="1998553"/>
              </a:xfrm>
              <a:prstGeom prst="roundRect">
                <a:avLst>
                  <a:gd name="adj" fmla="val 2480"/>
                </a:avLst>
              </a:pr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a:off x="2464676" y="3851337"/>
                <a:ext cx="4070947" cy="1656184"/>
              </a:xfrm>
              <a:prstGeom prst="roundRect">
                <a:avLst>
                  <a:gd name="adj" fmla="val 2480"/>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矩形 47"/>
            <p:cNvSpPr/>
            <p:nvPr/>
          </p:nvSpPr>
          <p:spPr>
            <a:xfrm>
              <a:off x="2828310" y="4338647"/>
              <a:ext cx="3183970" cy="467705"/>
            </a:xfrm>
            <a:prstGeom prst="rect">
              <a:avLst/>
            </a:prstGeom>
            <a:solidFill>
              <a:srgbClr val="00B0F0"/>
            </a:solidFill>
            <a:ln>
              <a:noFill/>
            </a:ln>
          </p:spPr>
          <p:txBody>
            <a:bodyPr vert="horz" wrap="square" lIns="91440" tIns="45720" rIns="91440" bIns="45720" numCol="1" anchor="ctr" anchorCtr="0" compatLnSpc="1">
              <a:prstTxWarp prst="textNoShape">
                <a:avLst/>
              </a:prstTxWarp>
            </a:bodyPr>
            <a:lstStyle/>
            <a:p>
              <a:pPr algn="ct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临床表现</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276895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a:t>
              </a:r>
            </a:p>
          </p:txBody>
        </p:sp>
      </p:grpSp>
      <p:sp>
        <p:nvSpPr>
          <p:cNvPr id="19" name="矩形 18"/>
          <p:cNvSpPr/>
          <p:nvPr/>
        </p:nvSpPr>
        <p:spPr>
          <a:xfrm>
            <a:off x="4355976" y="260648"/>
            <a:ext cx="2710999"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临床常规检测</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1619672" y="260648"/>
            <a:ext cx="2698175" cy="523220"/>
          </a:xfrm>
          <a:prstGeom prst="rect">
            <a:avLst/>
          </a:prstGeom>
        </p:spPr>
        <p:txBody>
          <a:bodyPr wrap="none">
            <a:spAutoFit/>
          </a:bodyPr>
          <a:lstStyle/>
          <a:p>
            <a:pPr lvl="0">
              <a:spcBef>
                <a:spcPct val="20000"/>
              </a:spcBef>
            </a:pP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临床特征和治疗</a:t>
            </a:r>
            <a:endParaRPr lang="en-US" altLang="zh-CN"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0" name="组合 9"/>
          <p:cNvGrpSpPr/>
          <p:nvPr/>
        </p:nvGrpSpPr>
        <p:grpSpPr>
          <a:xfrm>
            <a:off x="872812" y="1093775"/>
            <a:ext cx="6723524" cy="977249"/>
            <a:chOff x="784220" y="1043785"/>
            <a:chExt cx="6723524" cy="977249"/>
          </a:xfrm>
        </p:grpSpPr>
        <p:sp>
          <p:nvSpPr>
            <p:cNvPr id="12" name="矩形 11"/>
            <p:cNvSpPr/>
            <p:nvPr/>
          </p:nvSpPr>
          <p:spPr>
            <a:xfrm>
              <a:off x="2039463" y="1178466"/>
              <a:ext cx="5468281" cy="830997"/>
            </a:xfrm>
            <a:prstGeom prst="rect">
              <a:avLst/>
            </a:prstGeom>
            <a:solidFill>
              <a:schemeClr val="accent5">
                <a:lumMod val="40000"/>
                <a:lumOff val="60000"/>
              </a:schemeClr>
            </a:solidFill>
          </p:spPr>
          <p:txBody>
            <a:bodyPr wrap="square">
              <a:spAutoFit/>
            </a:bodyPr>
            <a:lstStyle/>
            <a:p>
              <a:pPr marL="0" lvl="1"/>
              <a:r>
                <a:rPr lang="zh-CN" altLang="zh-CN" sz="2400" dirty="0">
                  <a:latin typeface="微软雅黑" panose="020B0503020204020204" pitchFamily="34" charset="-122"/>
                  <a:ea typeface="微软雅黑" panose="020B0503020204020204" pitchFamily="34" charset="-122"/>
                </a:rPr>
                <a:t>早期白细胞减少，</a:t>
              </a:r>
              <a:r>
                <a:rPr lang="en-US" altLang="zh-CN" sz="2400" dirty="0">
                  <a:latin typeface="微软雅黑" panose="020B0503020204020204" pitchFamily="34" charset="-122"/>
                  <a:ea typeface="微软雅黑" panose="020B0503020204020204" pitchFamily="34" charset="-122"/>
                </a:rPr>
                <a:t>7</a:t>
              </a:r>
              <a:r>
                <a:rPr lang="zh-CN" altLang="zh-CN" sz="2400" dirty="0">
                  <a:latin typeface="微软雅黑" panose="020B0503020204020204" pitchFamily="34" charset="-122"/>
                  <a:ea typeface="微软雅黑" panose="020B0503020204020204" pitchFamily="34" charset="-122"/>
                </a:rPr>
                <a:t>日后上升</a:t>
              </a:r>
              <a:r>
                <a:rPr lang="zh-CN" altLang="zh-CN" sz="2400" dirty="0" smtClean="0">
                  <a:latin typeface="微软雅黑" panose="020B0503020204020204" pitchFamily="34" charset="-122"/>
                  <a:ea typeface="微软雅黑" panose="020B0503020204020204" pitchFamily="34" charset="-122"/>
                </a:rPr>
                <a:t>，并</a:t>
              </a:r>
              <a:r>
                <a:rPr lang="zh-CN" altLang="zh-CN" sz="2400" dirty="0">
                  <a:latin typeface="微软雅黑" panose="020B0503020204020204" pitchFamily="34" charset="-122"/>
                  <a:ea typeface="微软雅黑" panose="020B0503020204020204" pitchFamily="34" charset="-122"/>
                </a:rPr>
                <a:t>出现异型淋巴细胞，血小板可减少</a:t>
              </a:r>
            </a:p>
          </p:txBody>
        </p:sp>
        <p:grpSp>
          <p:nvGrpSpPr>
            <p:cNvPr id="13" name="组合 4"/>
            <p:cNvGrpSpPr/>
            <p:nvPr/>
          </p:nvGrpSpPr>
          <p:grpSpPr>
            <a:xfrm>
              <a:off x="784220" y="1043785"/>
              <a:ext cx="1204067" cy="977249"/>
              <a:chOff x="582881" y="1495925"/>
              <a:chExt cx="1204067" cy="977249"/>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87350">
                <a:off x="582881" y="1495925"/>
                <a:ext cx="1204067" cy="977249"/>
              </a:xfrm>
              <a:prstGeom prst="rect">
                <a:avLst/>
              </a:prstGeom>
            </p:spPr>
          </p:pic>
          <p:sp>
            <p:nvSpPr>
              <p:cNvPr id="17" name="矩形 16"/>
              <p:cNvSpPr/>
              <p:nvPr/>
            </p:nvSpPr>
            <p:spPr>
              <a:xfrm>
                <a:off x="642556" y="1708614"/>
                <a:ext cx="1107996" cy="461665"/>
              </a:xfrm>
              <a:prstGeom prst="rect">
                <a:avLst/>
              </a:prstGeom>
            </p:spPr>
            <p:txBody>
              <a:bodyPr wrap="none">
                <a:spAutoFit/>
              </a:bodyPr>
              <a:lstStyle/>
              <a:p>
                <a:pPr marL="0" lvl="1">
                  <a:spcAft>
                    <a:spcPts val="600"/>
                  </a:spcAft>
                </a:pPr>
                <a:r>
                  <a:rPr lang="zh-CN" altLang="zh-CN" sz="2400" b="1" dirty="0">
                    <a:solidFill>
                      <a:schemeClr val="tx1">
                        <a:lumMod val="75000"/>
                        <a:lumOff val="25000"/>
                      </a:schemeClr>
                    </a:solidFill>
                    <a:latin typeface="微软雅黑" panose="020B0503020204020204" pitchFamily="34" charset="-122"/>
                    <a:ea typeface="微软雅黑" panose="020B0503020204020204" pitchFamily="34" charset="-122"/>
                  </a:rPr>
                  <a:t>血常规</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18" name="组合 17"/>
          <p:cNvGrpSpPr/>
          <p:nvPr/>
        </p:nvGrpSpPr>
        <p:grpSpPr>
          <a:xfrm>
            <a:off x="945630" y="2319633"/>
            <a:ext cx="6650706" cy="977249"/>
            <a:chOff x="-5537177" y="1302676"/>
            <a:chExt cx="6650706" cy="977249"/>
          </a:xfrm>
        </p:grpSpPr>
        <p:sp>
          <p:nvSpPr>
            <p:cNvPr id="20" name="矩形 19"/>
            <p:cNvSpPr/>
            <p:nvPr/>
          </p:nvSpPr>
          <p:spPr>
            <a:xfrm>
              <a:off x="-4242227" y="1547947"/>
              <a:ext cx="5355756" cy="461665"/>
            </a:xfrm>
            <a:prstGeom prst="rect">
              <a:avLst/>
            </a:prstGeom>
            <a:solidFill>
              <a:schemeClr val="accent5">
                <a:lumMod val="40000"/>
                <a:lumOff val="60000"/>
              </a:schemeClr>
            </a:solidFill>
          </p:spPr>
          <p:txBody>
            <a:bodyPr wrap="square">
              <a:spAutoFit/>
            </a:bodyPr>
            <a:lstStyle/>
            <a:p>
              <a:pPr marL="0" lvl="1"/>
              <a:r>
                <a:rPr lang="en-US" altLang="zh-CN" sz="2400" dirty="0">
                  <a:latin typeface="微软雅黑" panose="020B0503020204020204" pitchFamily="34" charset="-122"/>
                  <a:ea typeface="微软雅黑" panose="020B0503020204020204" pitchFamily="34" charset="-122"/>
                </a:rPr>
                <a:t>AST</a:t>
              </a:r>
              <a:r>
                <a:rPr lang="zh-CN" altLang="en-US" sz="2400" dirty="0">
                  <a:latin typeface="微软雅黑" panose="020B0503020204020204" pitchFamily="34" charset="-122"/>
                  <a:ea typeface="微软雅黑" panose="020B0503020204020204" pitchFamily="34" charset="-122"/>
                </a:rPr>
                <a:t>和</a:t>
              </a:r>
              <a:r>
                <a:rPr lang="en-US" altLang="zh-CN" sz="2400" dirty="0">
                  <a:latin typeface="微软雅黑" panose="020B0503020204020204" pitchFamily="34" charset="-122"/>
                  <a:ea typeface="微软雅黑" panose="020B0503020204020204" pitchFamily="34" charset="-122"/>
                </a:rPr>
                <a:t>ALT</a:t>
              </a:r>
              <a:r>
                <a:rPr lang="zh-CN" altLang="en-US" sz="2400" dirty="0">
                  <a:latin typeface="微软雅黑" panose="020B0503020204020204" pitchFamily="34" charset="-122"/>
                  <a:ea typeface="微软雅黑" panose="020B0503020204020204" pitchFamily="34" charset="-122"/>
                </a:rPr>
                <a:t>升高，且</a:t>
              </a:r>
              <a:r>
                <a:rPr lang="en-US" altLang="zh-CN" sz="2400" dirty="0">
                  <a:latin typeface="微软雅黑" panose="020B0503020204020204" pitchFamily="34" charset="-122"/>
                  <a:ea typeface="微软雅黑" panose="020B0503020204020204" pitchFamily="34" charset="-122"/>
                </a:rPr>
                <a:t>AST</a:t>
              </a:r>
              <a:r>
                <a:rPr lang="zh-CN" altLang="en-US" sz="2400" dirty="0">
                  <a:latin typeface="微软雅黑" panose="020B0503020204020204" pitchFamily="34" charset="-122"/>
                  <a:ea typeface="微软雅黑" panose="020B0503020204020204" pitchFamily="34" charset="-122"/>
                </a:rPr>
                <a:t>升高大于</a:t>
              </a:r>
              <a:r>
                <a:rPr lang="en-US" altLang="zh-CN" sz="2400" dirty="0">
                  <a:latin typeface="微软雅黑" panose="020B0503020204020204" pitchFamily="34" charset="-122"/>
                  <a:ea typeface="微软雅黑" panose="020B0503020204020204" pitchFamily="34" charset="-122"/>
                </a:rPr>
                <a:t>ALT</a:t>
              </a:r>
              <a:endParaRPr lang="zh-CN" altLang="zh-CN" sz="2400" dirty="0">
                <a:latin typeface="微软雅黑" panose="020B0503020204020204" pitchFamily="34" charset="-122"/>
                <a:ea typeface="微软雅黑" panose="020B0503020204020204" pitchFamily="34" charset="-122"/>
              </a:endParaRPr>
            </a:p>
          </p:txBody>
        </p:sp>
        <p:grpSp>
          <p:nvGrpSpPr>
            <p:cNvPr id="21" name="组合 22"/>
            <p:cNvGrpSpPr/>
            <p:nvPr/>
          </p:nvGrpSpPr>
          <p:grpSpPr>
            <a:xfrm>
              <a:off x="-5537177" y="1302676"/>
              <a:ext cx="1205974" cy="977249"/>
              <a:chOff x="-5738516" y="1754816"/>
              <a:chExt cx="1205974" cy="977249"/>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12650" flipH="1">
                <a:off x="-5738516" y="1754816"/>
                <a:ext cx="1204067" cy="977249"/>
              </a:xfrm>
              <a:prstGeom prst="rect">
                <a:avLst/>
              </a:prstGeom>
            </p:spPr>
          </p:pic>
          <p:sp>
            <p:nvSpPr>
              <p:cNvPr id="23" name="矩形 22"/>
              <p:cNvSpPr/>
              <p:nvPr/>
            </p:nvSpPr>
            <p:spPr>
              <a:xfrm>
                <a:off x="-5640538" y="2012607"/>
                <a:ext cx="1107996" cy="461665"/>
              </a:xfrm>
              <a:prstGeom prst="rect">
                <a:avLst/>
              </a:prstGeom>
            </p:spPr>
            <p:txBody>
              <a:bodyPr wrap="none">
                <a:spAutoFit/>
              </a:bodyPr>
              <a:lstStyle/>
              <a:p>
                <a:pPr marL="0" lvl="1">
                  <a:spcAft>
                    <a:spcPts val="600"/>
                  </a:spcAft>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肝功能</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24" name="组合 23"/>
          <p:cNvGrpSpPr/>
          <p:nvPr/>
        </p:nvGrpSpPr>
        <p:grpSpPr>
          <a:xfrm>
            <a:off x="880136" y="3637609"/>
            <a:ext cx="3331824" cy="977249"/>
            <a:chOff x="784220" y="1043785"/>
            <a:chExt cx="3331824" cy="977249"/>
          </a:xfrm>
        </p:grpSpPr>
        <p:sp>
          <p:nvSpPr>
            <p:cNvPr id="25" name="矩形 24"/>
            <p:cNvSpPr/>
            <p:nvPr/>
          </p:nvSpPr>
          <p:spPr>
            <a:xfrm>
              <a:off x="2171828" y="1286952"/>
              <a:ext cx="1944216" cy="461665"/>
            </a:xfrm>
            <a:prstGeom prst="rect">
              <a:avLst/>
            </a:prstGeom>
            <a:solidFill>
              <a:schemeClr val="accent5">
                <a:lumMod val="40000"/>
                <a:lumOff val="60000"/>
              </a:schemeClr>
            </a:solidFill>
          </p:spPr>
          <p:txBody>
            <a:bodyPr wrap="square">
              <a:spAutoFit/>
            </a:bodyPr>
            <a:lstStyle/>
            <a:p>
              <a:pPr marL="0" lvl="1"/>
              <a:r>
                <a:rPr lang="zh-CN" altLang="en-US" sz="2400" dirty="0">
                  <a:latin typeface="微软雅黑" panose="020B0503020204020204" pitchFamily="34" charset="-122"/>
                  <a:ea typeface="微软雅黑" panose="020B0503020204020204" pitchFamily="34" charset="-122"/>
                </a:rPr>
                <a:t>尿蛋白阳性</a:t>
              </a:r>
            </a:p>
          </p:txBody>
        </p:sp>
        <p:grpSp>
          <p:nvGrpSpPr>
            <p:cNvPr id="26" name="组合 30"/>
            <p:cNvGrpSpPr/>
            <p:nvPr/>
          </p:nvGrpSpPr>
          <p:grpSpPr>
            <a:xfrm>
              <a:off x="784220" y="1043785"/>
              <a:ext cx="1204067" cy="977249"/>
              <a:chOff x="582881" y="1495925"/>
              <a:chExt cx="1204067" cy="977249"/>
            </a:xfrm>
          </p:grpSpPr>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87350">
                <a:off x="582881" y="1495925"/>
                <a:ext cx="1204067" cy="977249"/>
              </a:xfrm>
              <a:prstGeom prst="rect">
                <a:avLst/>
              </a:prstGeom>
            </p:spPr>
          </p:pic>
          <p:sp>
            <p:nvSpPr>
              <p:cNvPr id="28" name="矩形 27"/>
              <p:cNvSpPr/>
              <p:nvPr/>
            </p:nvSpPr>
            <p:spPr>
              <a:xfrm>
                <a:off x="642556" y="1708614"/>
                <a:ext cx="1107996" cy="461665"/>
              </a:xfrm>
              <a:prstGeom prst="rect">
                <a:avLst/>
              </a:prstGeom>
            </p:spPr>
            <p:txBody>
              <a:bodyPr wrap="none">
                <a:spAutoFit/>
              </a:bodyPr>
              <a:lstStyle/>
              <a:p>
                <a:pPr marL="0" lvl="1">
                  <a:spcAft>
                    <a:spcPts val="600"/>
                  </a:spcAft>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肾功能</a:t>
                </a:r>
              </a:p>
            </p:txBody>
          </p:sp>
        </p:grpSp>
      </p:grpSp>
      <p:grpSp>
        <p:nvGrpSpPr>
          <p:cNvPr id="29" name="组合 28"/>
          <p:cNvGrpSpPr/>
          <p:nvPr/>
        </p:nvGrpSpPr>
        <p:grpSpPr>
          <a:xfrm>
            <a:off x="916897" y="4869160"/>
            <a:ext cx="3295063" cy="977249"/>
            <a:chOff x="-5537177" y="1302676"/>
            <a:chExt cx="3408721" cy="977249"/>
          </a:xfrm>
        </p:grpSpPr>
        <p:sp>
          <p:nvSpPr>
            <p:cNvPr id="30" name="矩形 29"/>
            <p:cNvSpPr/>
            <p:nvPr/>
          </p:nvSpPr>
          <p:spPr>
            <a:xfrm>
              <a:off x="-4167735" y="1627735"/>
              <a:ext cx="2039279" cy="461665"/>
            </a:xfrm>
            <a:prstGeom prst="rect">
              <a:avLst/>
            </a:prstGeom>
            <a:solidFill>
              <a:schemeClr val="accent5">
                <a:lumMod val="40000"/>
                <a:lumOff val="60000"/>
              </a:schemeClr>
            </a:solidFill>
          </p:spPr>
          <p:txBody>
            <a:bodyPr wrap="square">
              <a:spAutoFit/>
            </a:bodyPr>
            <a:lstStyle/>
            <a:p>
              <a:pPr marL="0" lvl="1"/>
              <a:r>
                <a:rPr lang="zh-CN" altLang="en-US" sz="2400" dirty="0" smtClean="0">
                  <a:latin typeface="微软雅黑" panose="020B0503020204020204" pitchFamily="34" charset="-122"/>
                  <a:ea typeface="微软雅黑" panose="020B0503020204020204" pitchFamily="34" charset="-122"/>
                </a:rPr>
                <a:t>电解质失衡</a:t>
              </a:r>
              <a:endParaRPr lang="zh-CN" altLang="zh-CN" sz="2400" dirty="0">
                <a:latin typeface="微软雅黑" panose="020B0503020204020204" pitchFamily="34" charset="-122"/>
                <a:ea typeface="微软雅黑" panose="020B0503020204020204" pitchFamily="34" charset="-122"/>
              </a:endParaRPr>
            </a:p>
          </p:txBody>
        </p:sp>
        <p:grpSp>
          <p:nvGrpSpPr>
            <p:cNvPr id="31" name="组合 22"/>
            <p:cNvGrpSpPr/>
            <p:nvPr/>
          </p:nvGrpSpPr>
          <p:grpSpPr>
            <a:xfrm>
              <a:off x="-5537177" y="1302676"/>
              <a:ext cx="1205974" cy="977249"/>
              <a:chOff x="-5738516" y="1754816"/>
              <a:chExt cx="1205974" cy="977249"/>
            </a:xfrm>
          </p:grpSpPr>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12650" flipH="1">
                <a:off x="-5738516" y="1754816"/>
                <a:ext cx="1204067" cy="977249"/>
              </a:xfrm>
              <a:prstGeom prst="rect">
                <a:avLst/>
              </a:prstGeom>
            </p:spPr>
          </p:pic>
          <p:sp>
            <p:nvSpPr>
              <p:cNvPr id="33" name="矩形 32"/>
              <p:cNvSpPr/>
              <p:nvPr/>
            </p:nvSpPr>
            <p:spPr>
              <a:xfrm>
                <a:off x="-5640538" y="2012607"/>
                <a:ext cx="1107996" cy="461665"/>
              </a:xfrm>
              <a:prstGeom prst="rect">
                <a:avLst/>
              </a:prstGeom>
            </p:spPr>
            <p:txBody>
              <a:bodyPr wrap="none">
                <a:spAutoFit/>
              </a:bodyPr>
              <a:lstStyle/>
              <a:p>
                <a:pPr marL="0" lvl="1">
                  <a:spcAft>
                    <a:spcPts val="600"/>
                  </a:spcAft>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电解质</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448701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a:t>
              </a:r>
            </a:p>
          </p:txBody>
        </p:sp>
      </p:grpSp>
      <p:sp>
        <p:nvSpPr>
          <p:cNvPr id="21" name="矩形 20"/>
          <p:cNvSpPr/>
          <p:nvPr/>
        </p:nvSpPr>
        <p:spPr>
          <a:xfrm>
            <a:off x="1619672" y="260648"/>
            <a:ext cx="2698175" cy="523220"/>
          </a:xfrm>
          <a:prstGeom prst="rect">
            <a:avLst/>
          </a:prstGeom>
        </p:spPr>
        <p:txBody>
          <a:bodyPr wrap="none">
            <a:spAutoFit/>
          </a:bodyPr>
          <a:lstStyle/>
          <a:p>
            <a:pPr lvl="0">
              <a:spcBef>
                <a:spcPct val="20000"/>
              </a:spcBef>
            </a:pP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临床特征和治疗</a:t>
            </a:r>
            <a:endParaRPr lang="en-US" altLang="zh-CN"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09274" y="1283045"/>
            <a:ext cx="3577703" cy="3659221"/>
            <a:chOff x="709556" y="1546554"/>
            <a:chExt cx="3577703" cy="3659221"/>
          </a:xfrm>
        </p:grpSpPr>
        <p:pic>
          <p:nvPicPr>
            <p:cNvPr id="19" name="图片 18"/>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09556" y="1546554"/>
              <a:ext cx="3577703" cy="3659221"/>
            </a:xfrm>
            <a:prstGeom prst="rect">
              <a:avLst/>
            </a:prstGeom>
          </p:spPr>
        </p:pic>
        <p:sp>
          <p:nvSpPr>
            <p:cNvPr id="20" name="矩形 19"/>
            <p:cNvSpPr/>
            <p:nvPr/>
          </p:nvSpPr>
          <p:spPr>
            <a:xfrm>
              <a:off x="913812" y="2693396"/>
              <a:ext cx="2850358" cy="1683538"/>
            </a:xfrm>
            <a:prstGeom prst="rect">
              <a:avLst/>
            </a:prstGeom>
          </p:spPr>
          <p:txBody>
            <a:bodyPr wrap="square">
              <a:spAutoFit/>
            </a:bodyPr>
            <a:lstStyle/>
            <a:p>
              <a:pPr marL="274638" lvl="1" indent="-274638">
                <a:lnSpc>
                  <a:spcPct val="130000"/>
                </a:lnSpc>
                <a:spcBef>
                  <a:spcPct val="20000"/>
                </a:spcBef>
                <a:spcAft>
                  <a:spcPts val="600"/>
                </a:spcAft>
                <a:buFont typeface="Arial" panose="020B0604020202020204" pitchFamily="34" charset="0"/>
                <a:buChar cha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尚无特异性治疗药物</a:t>
              </a:r>
              <a:endPar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274638" lvl="1" indent="-274638">
                <a:lnSpc>
                  <a:spcPct val="130000"/>
                </a:lnSpc>
                <a:spcBef>
                  <a:spcPct val="20000"/>
                </a:spcBef>
                <a:spcAft>
                  <a:spcPts val="600"/>
                </a:spcAft>
                <a:buFont typeface="Arial" panose="020B0604020202020204" pitchFamily="34" charset="0"/>
                <a:buChar cha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尚无可用的疫苗</a:t>
              </a:r>
              <a:endPar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4572000" y="2132856"/>
            <a:ext cx="3744416" cy="3384376"/>
            <a:chOff x="458456" y="1505757"/>
            <a:chExt cx="3744416" cy="3384376"/>
          </a:xfrm>
        </p:grpSpPr>
        <p:pic>
          <p:nvPicPr>
            <p:cNvPr id="25" name="图片 24"/>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58456" y="1505757"/>
              <a:ext cx="3744416" cy="3384376"/>
            </a:xfrm>
            <a:prstGeom prst="rect">
              <a:avLst/>
            </a:prstGeom>
          </p:spPr>
        </p:pic>
        <p:sp>
          <p:nvSpPr>
            <p:cNvPr id="26" name="矩形 25"/>
            <p:cNvSpPr/>
            <p:nvPr/>
          </p:nvSpPr>
          <p:spPr>
            <a:xfrm>
              <a:off x="746429" y="2657885"/>
              <a:ext cx="3264147" cy="1221232"/>
            </a:xfrm>
            <a:prstGeom prst="rect">
              <a:avLst/>
            </a:prstGeom>
          </p:spPr>
          <p:txBody>
            <a:bodyPr wrap="square">
              <a:spAutoFit/>
            </a:bodyPr>
            <a:lstStyle/>
            <a:p>
              <a:pPr marL="274638" lvl="1" indent="-274638">
                <a:lnSpc>
                  <a:spcPct val="140000"/>
                </a:lnSpc>
                <a:spcBef>
                  <a:spcPct val="20000"/>
                </a:spcBef>
                <a:spcAft>
                  <a:spcPts val="600"/>
                </a:spcAft>
                <a:buFont typeface="Arial" panose="020B0604020202020204" pitchFamily="34" charset="0"/>
                <a:buChar cha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隔离治疗</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274638" lvl="1" indent="-274638">
                <a:lnSpc>
                  <a:spcPct val="140000"/>
                </a:lnSpc>
                <a:spcBef>
                  <a:spcPct val="20000"/>
                </a:spcBef>
                <a:spcAft>
                  <a:spcPts val="600"/>
                </a:spcAft>
                <a:buFont typeface="Arial" panose="020B0604020202020204" pitchFamily="34" charset="0"/>
                <a:buChar cha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对症</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和支持</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治疗</a:t>
              </a:r>
              <a:endPar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4355976" y="260648"/>
            <a:ext cx="1992853"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治疗方法</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01164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77480"/>
            <a:ext cx="9143999" cy="720000"/>
            <a:chOff x="0" y="568219"/>
            <a:chExt cx="9143999" cy="720000"/>
          </a:xfrm>
        </p:grpSpPr>
        <p:sp>
          <p:nvSpPr>
            <p:cNvPr id="22" name="矩形 21"/>
            <p:cNvSpPr/>
            <p:nvPr/>
          </p:nvSpPr>
          <p:spPr>
            <a:xfrm>
              <a:off x="0" y="568219"/>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3" name="矩形 22"/>
            <p:cNvSpPr/>
            <p:nvPr/>
          </p:nvSpPr>
          <p:spPr>
            <a:xfrm>
              <a:off x="2411760" y="568219"/>
              <a:ext cx="6732239"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nvGrpSpPr>
          <p:cNvPr id="32" name="组合 31"/>
          <p:cNvGrpSpPr/>
          <p:nvPr/>
        </p:nvGrpSpPr>
        <p:grpSpPr>
          <a:xfrm>
            <a:off x="712978" y="68787"/>
            <a:ext cx="1502255" cy="900520"/>
            <a:chOff x="3820873" y="2978740"/>
            <a:chExt cx="1502255" cy="900520"/>
          </a:xfrm>
        </p:grpSpPr>
        <p:sp>
          <p:nvSpPr>
            <p:cNvPr id="30" name="Freeform 21"/>
            <p:cNvSpPr>
              <a:spLocks/>
            </p:cNvSpPr>
            <p:nvPr/>
          </p:nvSpPr>
          <p:spPr bwMode="auto">
            <a:xfrm>
              <a:off x="3820873" y="2978740"/>
              <a:ext cx="1502255" cy="900520"/>
            </a:xfrm>
            <a:custGeom>
              <a:avLst/>
              <a:gdLst>
                <a:gd name="T0" fmla="*/ 196 w 611"/>
                <a:gd name="T1" fmla="*/ 366 h 366"/>
                <a:gd name="T2" fmla="*/ 186 w 611"/>
                <a:gd name="T3" fmla="*/ 366 h 366"/>
                <a:gd name="T4" fmla="*/ 37 w 611"/>
                <a:gd name="T5" fmla="*/ 321 h 366"/>
                <a:gd name="T6" fmla="*/ 4 w 611"/>
                <a:gd name="T7" fmla="*/ 229 h 366"/>
                <a:gd name="T8" fmla="*/ 82 w 611"/>
                <a:gd name="T9" fmla="*/ 102 h 366"/>
                <a:gd name="T10" fmla="*/ 314 w 611"/>
                <a:gd name="T11" fmla="*/ 0 h 366"/>
                <a:gd name="T12" fmla="*/ 324 w 611"/>
                <a:gd name="T13" fmla="*/ 10 h 366"/>
                <a:gd name="T14" fmla="*/ 314 w 611"/>
                <a:gd name="T15" fmla="*/ 20 h 366"/>
                <a:gd name="T16" fmla="*/ 94 w 611"/>
                <a:gd name="T17" fmla="*/ 117 h 366"/>
                <a:gd name="T18" fmla="*/ 23 w 611"/>
                <a:gd name="T19" fmla="*/ 231 h 366"/>
                <a:gd name="T20" fmla="*/ 50 w 611"/>
                <a:gd name="T21" fmla="*/ 306 h 366"/>
                <a:gd name="T22" fmla="*/ 187 w 611"/>
                <a:gd name="T23" fmla="*/ 346 h 366"/>
                <a:gd name="T24" fmla="*/ 227 w 611"/>
                <a:gd name="T25" fmla="*/ 345 h 366"/>
                <a:gd name="T26" fmla="*/ 239 w 611"/>
                <a:gd name="T27" fmla="*/ 343 h 366"/>
                <a:gd name="T28" fmla="*/ 384 w 611"/>
                <a:gd name="T29" fmla="*/ 310 h 366"/>
                <a:gd name="T30" fmla="*/ 396 w 611"/>
                <a:gd name="T31" fmla="*/ 306 h 366"/>
                <a:gd name="T32" fmla="*/ 499 w 611"/>
                <a:gd name="T33" fmla="*/ 261 h 366"/>
                <a:gd name="T34" fmla="*/ 588 w 611"/>
                <a:gd name="T35" fmla="*/ 159 h 366"/>
                <a:gd name="T36" fmla="*/ 497 w 611"/>
                <a:gd name="T37" fmla="*/ 70 h 366"/>
                <a:gd name="T38" fmla="*/ 456 w 611"/>
                <a:gd name="T39" fmla="*/ 68 h 366"/>
                <a:gd name="T40" fmla="*/ 448 w 611"/>
                <a:gd name="T41" fmla="*/ 68 h 366"/>
                <a:gd name="T42" fmla="*/ 373 w 611"/>
                <a:gd name="T43" fmla="*/ 76 h 366"/>
                <a:gd name="T44" fmla="*/ 200 w 611"/>
                <a:gd name="T45" fmla="*/ 142 h 366"/>
                <a:gd name="T46" fmla="*/ 187 w 611"/>
                <a:gd name="T47" fmla="*/ 138 h 366"/>
                <a:gd name="T48" fmla="*/ 191 w 611"/>
                <a:gd name="T49" fmla="*/ 125 h 366"/>
                <a:gd name="T50" fmla="*/ 369 w 611"/>
                <a:gd name="T51" fmla="*/ 57 h 366"/>
                <a:gd name="T52" fmla="*/ 447 w 611"/>
                <a:gd name="T53" fmla="*/ 48 h 366"/>
                <a:gd name="T54" fmla="*/ 454 w 611"/>
                <a:gd name="T55" fmla="*/ 48 h 366"/>
                <a:gd name="T56" fmla="*/ 500 w 611"/>
                <a:gd name="T57" fmla="*/ 51 h 366"/>
                <a:gd name="T58" fmla="*/ 608 w 611"/>
                <a:gd name="T59" fmla="*/ 161 h 366"/>
                <a:gd name="T60" fmla="*/ 509 w 611"/>
                <a:gd name="T61" fmla="*/ 279 h 366"/>
                <a:gd name="T62" fmla="*/ 401 w 611"/>
                <a:gd name="T63" fmla="*/ 325 h 366"/>
                <a:gd name="T64" fmla="*/ 392 w 611"/>
                <a:gd name="T65" fmla="*/ 327 h 366"/>
                <a:gd name="T66" fmla="*/ 241 w 611"/>
                <a:gd name="T67" fmla="*/ 363 h 366"/>
                <a:gd name="T68" fmla="*/ 229 w 611"/>
                <a:gd name="T69" fmla="*/ 364 h 366"/>
                <a:gd name="T70" fmla="*/ 196 w 611"/>
                <a:gd name="T71"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1" h="366">
                  <a:moveTo>
                    <a:pt x="196" y="366"/>
                  </a:moveTo>
                  <a:cubicBezTo>
                    <a:pt x="193" y="366"/>
                    <a:pt x="190" y="366"/>
                    <a:pt x="186" y="366"/>
                  </a:cubicBezTo>
                  <a:cubicBezTo>
                    <a:pt x="134" y="363"/>
                    <a:pt x="75" y="356"/>
                    <a:pt x="37" y="321"/>
                  </a:cubicBezTo>
                  <a:cubicBezTo>
                    <a:pt x="11" y="297"/>
                    <a:pt x="0" y="265"/>
                    <a:pt x="4" y="229"/>
                  </a:cubicBezTo>
                  <a:cubicBezTo>
                    <a:pt x="8" y="187"/>
                    <a:pt x="36" y="142"/>
                    <a:pt x="82" y="102"/>
                  </a:cubicBezTo>
                  <a:cubicBezTo>
                    <a:pt x="153" y="41"/>
                    <a:pt x="239" y="3"/>
                    <a:pt x="314" y="0"/>
                  </a:cubicBezTo>
                  <a:cubicBezTo>
                    <a:pt x="319" y="0"/>
                    <a:pt x="324" y="4"/>
                    <a:pt x="324" y="10"/>
                  </a:cubicBezTo>
                  <a:cubicBezTo>
                    <a:pt x="324" y="15"/>
                    <a:pt x="320" y="20"/>
                    <a:pt x="314" y="20"/>
                  </a:cubicBezTo>
                  <a:cubicBezTo>
                    <a:pt x="244" y="22"/>
                    <a:pt x="162" y="58"/>
                    <a:pt x="94" y="117"/>
                  </a:cubicBezTo>
                  <a:cubicBezTo>
                    <a:pt x="70" y="138"/>
                    <a:pt x="29" y="181"/>
                    <a:pt x="23" y="231"/>
                  </a:cubicBezTo>
                  <a:cubicBezTo>
                    <a:pt x="20" y="261"/>
                    <a:pt x="29" y="287"/>
                    <a:pt x="50" y="306"/>
                  </a:cubicBezTo>
                  <a:cubicBezTo>
                    <a:pt x="83" y="337"/>
                    <a:pt x="138" y="343"/>
                    <a:pt x="187" y="346"/>
                  </a:cubicBezTo>
                  <a:cubicBezTo>
                    <a:pt x="201" y="347"/>
                    <a:pt x="213" y="346"/>
                    <a:pt x="227" y="345"/>
                  </a:cubicBezTo>
                  <a:cubicBezTo>
                    <a:pt x="231" y="344"/>
                    <a:pt x="235" y="344"/>
                    <a:pt x="239" y="343"/>
                  </a:cubicBezTo>
                  <a:cubicBezTo>
                    <a:pt x="299" y="338"/>
                    <a:pt x="345" y="327"/>
                    <a:pt x="384" y="310"/>
                  </a:cubicBezTo>
                  <a:cubicBezTo>
                    <a:pt x="388" y="308"/>
                    <a:pt x="392" y="307"/>
                    <a:pt x="396" y="306"/>
                  </a:cubicBezTo>
                  <a:cubicBezTo>
                    <a:pt x="432" y="297"/>
                    <a:pt x="464" y="281"/>
                    <a:pt x="499" y="261"/>
                  </a:cubicBezTo>
                  <a:cubicBezTo>
                    <a:pt x="539" y="240"/>
                    <a:pt x="586" y="200"/>
                    <a:pt x="588" y="159"/>
                  </a:cubicBezTo>
                  <a:cubicBezTo>
                    <a:pt x="591" y="108"/>
                    <a:pt x="545" y="78"/>
                    <a:pt x="497" y="70"/>
                  </a:cubicBezTo>
                  <a:cubicBezTo>
                    <a:pt x="481" y="68"/>
                    <a:pt x="468" y="67"/>
                    <a:pt x="456" y="68"/>
                  </a:cubicBezTo>
                  <a:cubicBezTo>
                    <a:pt x="448" y="68"/>
                    <a:pt x="448" y="68"/>
                    <a:pt x="448" y="68"/>
                  </a:cubicBezTo>
                  <a:cubicBezTo>
                    <a:pt x="425" y="69"/>
                    <a:pt x="404" y="70"/>
                    <a:pt x="373" y="76"/>
                  </a:cubicBezTo>
                  <a:cubicBezTo>
                    <a:pt x="316" y="87"/>
                    <a:pt x="261" y="108"/>
                    <a:pt x="200" y="142"/>
                  </a:cubicBezTo>
                  <a:cubicBezTo>
                    <a:pt x="196" y="144"/>
                    <a:pt x="190" y="143"/>
                    <a:pt x="187" y="138"/>
                  </a:cubicBezTo>
                  <a:cubicBezTo>
                    <a:pt x="184" y="133"/>
                    <a:pt x="186" y="127"/>
                    <a:pt x="191" y="125"/>
                  </a:cubicBezTo>
                  <a:cubicBezTo>
                    <a:pt x="253" y="90"/>
                    <a:pt x="311" y="68"/>
                    <a:pt x="369" y="57"/>
                  </a:cubicBezTo>
                  <a:cubicBezTo>
                    <a:pt x="401" y="51"/>
                    <a:pt x="424" y="50"/>
                    <a:pt x="447" y="48"/>
                  </a:cubicBezTo>
                  <a:cubicBezTo>
                    <a:pt x="454" y="48"/>
                    <a:pt x="454" y="48"/>
                    <a:pt x="454" y="48"/>
                  </a:cubicBezTo>
                  <a:cubicBezTo>
                    <a:pt x="468" y="47"/>
                    <a:pt x="483" y="48"/>
                    <a:pt x="500" y="51"/>
                  </a:cubicBezTo>
                  <a:cubicBezTo>
                    <a:pt x="568" y="61"/>
                    <a:pt x="611" y="105"/>
                    <a:pt x="608" y="161"/>
                  </a:cubicBezTo>
                  <a:cubicBezTo>
                    <a:pt x="605" y="209"/>
                    <a:pt x="555" y="253"/>
                    <a:pt x="509" y="279"/>
                  </a:cubicBezTo>
                  <a:cubicBezTo>
                    <a:pt x="472" y="299"/>
                    <a:pt x="439" y="316"/>
                    <a:pt x="401" y="325"/>
                  </a:cubicBezTo>
                  <a:cubicBezTo>
                    <a:pt x="398" y="326"/>
                    <a:pt x="394" y="326"/>
                    <a:pt x="392" y="327"/>
                  </a:cubicBezTo>
                  <a:cubicBezTo>
                    <a:pt x="351" y="346"/>
                    <a:pt x="303" y="357"/>
                    <a:pt x="241" y="363"/>
                  </a:cubicBezTo>
                  <a:cubicBezTo>
                    <a:pt x="237" y="363"/>
                    <a:pt x="233" y="364"/>
                    <a:pt x="229" y="364"/>
                  </a:cubicBezTo>
                  <a:cubicBezTo>
                    <a:pt x="218" y="365"/>
                    <a:pt x="207" y="366"/>
                    <a:pt x="196" y="366"/>
                  </a:cubicBezTo>
                  <a:close/>
                </a:path>
              </a:pathLst>
            </a:custGeom>
            <a:solidFill>
              <a:srgbClr val="0070C0"/>
            </a:solidFill>
            <a:ln>
              <a:noFill/>
            </a:ln>
            <a:extLst/>
          </p:spPr>
          <p:txBody>
            <a:bodyPr vert="horz" wrap="square" lIns="91440" tIns="45720" rIns="91440" bIns="45720" numCol="1" anchor="ctr" anchorCtr="0" compatLnSpc="1">
              <a:prstTxWarp prst="textNoShape">
                <a:avLst/>
              </a:prstTxWarp>
            </a:bodyPr>
            <a:lstStyle/>
            <a:p>
              <a:pPr algn="ct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31" name="矩形 30"/>
            <p:cNvSpPr/>
            <p:nvPr/>
          </p:nvSpPr>
          <p:spPr>
            <a:xfrm>
              <a:off x="4069298" y="3199677"/>
              <a:ext cx="1005403" cy="584775"/>
            </a:xfrm>
            <a:prstGeom prst="rect">
              <a:avLst/>
            </a:prstGeom>
          </p:spPr>
          <p:txBody>
            <a:bodyPr wrap="none">
              <a:spAutoFit/>
            </a:bodyPr>
            <a:lstStyle/>
            <a:p>
              <a:pPr lvl="0" algn="ctr"/>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目录</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717671" y="1484784"/>
            <a:ext cx="7613846" cy="4414425"/>
            <a:chOff x="519602" y="1484784"/>
            <a:chExt cx="7613846" cy="4414425"/>
          </a:xfrm>
        </p:grpSpPr>
        <p:grpSp>
          <p:nvGrpSpPr>
            <p:cNvPr id="72" name="组合 71"/>
            <p:cNvGrpSpPr/>
            <p:nvPr/>
          </p:nvGrpSpPr>
          <p:grpSpPr>
            <a:xfrm>
              <a:off x="519602" y="1484784"/>
              <a:ext cx="2270153" cy="720000"/>
              <a:chOff x="541674" y="1484784"/>
              <a:chExt cx="2270153" cy="720000"/>
            </a:xfrm>
          </p:grpSpPr>
          <p:sp>
            <p:nvSpPr>
              <p:cNvPr id="29" name="Freeform 8"/>
              <p:cNvSpPr>
                <a:spLocks/>
              </p:cNvSpPr>
              <p:nvPr/>
            </p:nvSpPr>
            <p:spPr bwMode="auto">
              <a:xfrm>
                <a:off x="541674" y="148478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4" name="矩形 33"/>
              <p:cNvSpPr/>
              <p:nvPr/>
            </p:nvSpPr>
            <p:spPr>
              <a:xfrm>
                <a:off x="1396055" y="1613952"/>
                <a:ext cx="1415772" cy="461665"/>
              </a:xfrm>
              <a:prstGeom prst="rect">
                <a:avLst/>
              </a:prstGeom>
            </p:spPr>
            <p:txBody>
              <a:bodyPr wrap="none">
                <a:spAutoFit/>
              </a:bodyPr>
              <a:lstStyle/>
              <a:p>
                <a:pPr lvl="0">
                  <a:spcBef>
                    <a:spcPct val="20000"/>
                  </a:spcBef>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疫情概况</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519602" y="2462416"/>
              <a:ext cx="1982121" cy="720000"/>
              <a:chOff x="541674" y="2462416"/>
              <a:chExt cx="1982121" cy="720000"/>
            </a:xfrm>
          </p:grpSpPr>
          <p:sp>
            <p:nvSpPr>
              <p:cNvPr id="37" name="Freeform 8"/>
              <p:cNvSpPr>
                <a:spLocks/>
              </p:cNvSpPr>
              <p:nvPr/>
            </p:nvSpPr>
            <p:spPr bwMode="auto">
              <a:xfrm>
                <a:off x="541674" y="2462416"/>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a:t>
                </a:r>
              </a:p>
            </p:txBody>
          </p:sp>
          <p:sp>
            <p:nvSpPr>
              <p:cNvPr id="38" name="矩形 37"/>
              <p:cNvSpPr/>
              <p:nvPr/>
            </p:nvSpPr>
            <p:spPr>
              <a:xfrm>
                <a:off x="1415799" y="2564904"/>
                <a:ext cx="1107996" cy="461665"/>
              </a:xfrm>
              <a:prstGeom prst="rect">
                <a:avLst/>
              </a:prstGeom>
            </p:spPr>
            <p:txBody>
              <a:bodyPr wrap="none">
                <a:spAutoFit/>
              </a:bodyPr>
              <a:lstStyle/>
              <a:p>
                <a:pPr lvl="0">
                  <a:spcBef>
                    <a:spcPct val="20000"/>
                  </a:spcBef>
                </a:pP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病原学</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519602" y="3429000"/>
              <a:ext cx="2270153" cy="1541785"/>
              <a:chOff x="541674" y="3429000"/>
              <a:chExt cx="2270153" cy="1541785"/>
            </a:xfrm>
          </p:grpSpPr>
          <p:sp>
            <p:nvSpPr>
              <p:cNvPr id="40" name="Freeform 8"/>
              <p:cNvSpPr>
                <a:spLocks/>
              </p:cNvSpPr>
              <p:nvPr/>
            </p:nvSpPr>
            <p:spPr bwMode="auto">
              <a:xfrm>
                <a:off x="541674" y="3429000"/>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1" name="矩形 40"/>
              <p:cNvSpPr/>
              <p:nvPr/>
            </p:nvSpPr>
            <p:spPr>
              <a:xfrm>
                <a:off x="1396055" y="4509120"/>
                <a:ext cx="1415772" cy="461665"/>
              </a:xfrm>
              <a:prstGeom prst="rect">
                <a:avLst/>
              </a:prstGeom>
            </p:spPr>
            <p:txBody>
              <a:bodyPr wrap="none">
                <a:spAutoFit/>
              </a:bodyPr>
              <a:lstStyle/>
              <a:p>
                <a:pPr lvl="0">
                  <a:spcBef>
                    <a:spcPct val="20000"/>
                  </a:spcBef>
                </a:pP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流行病学</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519602" y="4406632"/>
              <a:ext cx="3206257" cy="1492577"/>
              <a:chOff x="541674" y="4406632"/>
              <a:chExt cx="3206257" cy="1492577"/>
            </a:xfrm>
          </p:grpSpPr>
          <p:sp>
            <p:nvSpPr>
              <p:cNvPr id="43" name="Freeform 8"/>
              <p:cNvSpPr>
                <a:spLocks/>
              </p:cNvSpPr>
              <p:nvPr/>
            </p:nvSpPr>
            <p:spPr bwMode="auto">
              <a:xfrm>
                <a:off x="541674" y="4406632"/>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4" name="矩形 43"/>
              <p:cNvSpPr/>
              <p:nvPr/>
            </p:nvSpPr>
            <p:spPr>
              <a:xfrm>
                <a:off x="1408829" y="5437544"/>
                <a:ext cx="2339102" cy="461665"/>
              </a:xfrm>
              <a:prstGeom prst="rect">
                <a:avLst/>
              </a:prstGeom>
            </p:spPr>
            <p:txBody>
              <a:bodyPr wrap="none">
                <a:spAutoFit/>
              </a:bodyPr>
              <a:lstStyle/>
              <a:p>
                <a:pPr lvl="0">
                  <a:spcBef>
                    <a:spcPct val="20000"/>
                  </a:spcBef>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临床</a:t>
                </a: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特征</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和</a:t>
                </a: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治疗</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5141962" y="1613952"/>
              <a:ext cx="931928" cy="2550520"/>
              <a:chOff x="5769019" y="1613952"/>
              <a:chExt cx="931928" cy="2550520"/>
            </a:xfrm>
          </p:grpSpPr>
          <p:sp>
            <p:nvSpPr>
              <p:cNvPr id="69" name="Freeform 8"/>
              <p:cNvSpPr>
                <a:spLocks/>
              </p:cNvSpPr>
              <p:nvPr/>
            </p:nvSpPr>
            <p:spPr bwMode="auto">
              <a:xfrm>
                <a:off x="5769019" y="3444472"/>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八</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0" name="矩形 69"/>
              <p:cNvSpPr/>
              <p:nvPr/>
            </p:nvSpPr>
            <p:spPr>
              <a:xfrm>
                <a:off x="6516216" y="1613952"/>
                <a:ext cx="184731" cy="461665"/>
              </a:xfrm>
              <a:prstGeom prst="rect">
                <a:avLst/>
              </a:prstGeom>
            </p:spPr>
            <p:txBody>
              <a:bodyPr wrap="none">
                <a:spAutoFit/>
              </a:bodyPr>
              <a:lstStyle/>
              <a:p>
                <a:pPr lvl="0">
                  <a:spcBef>
                    <a:spcPct val="20000"/>
                  </a:spcBef>
                </a:pP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5138935" y="1495832"/>
              <a:ext cx="2378960" cy="3474953"/>
              <a:chOff x="5765992" y="1495832"/>
              <a:chExt cx="2378960" cy="3474953"/>
            </a:xfrm>
          </p:grpSpPr>
          <p:sp>
            <p:nvSpPr>
              <p:cNvPr id="67" name="Freeform 8"/>
              <p:cNvSpPr>
                <a:spLocks/>
              </p:cNvSpPr>
              <p:nvPr/>
            </p:nvSpPr>
            <p:spPr bwMode="auto">
              <a:xfrm>
                <a:off x="5765992" y="1495832"/>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六</a:t>
                </a:r>
              </a:p>
            </p:txBody>
          </p:sp>
          <p:sp>
            <p:nvSpPr>
              <p:cNvPr id="68" name="矩形 67"/>
              <p:cNvSpPr/>
              <p:nvPr/>
            </p:nvSpPr>
            <p:spPr>
              <a:xfrm>
                <a:off x="6729180" y="4509120"/>
                <a:ext cx="1415772" cy="461665"/>
              </a:xfrm>
              <a:prstGeom prst="rect">
                <a:avLst/>
              </a:prstGeom>
            </p:spPr>
            <p:txBody>
              <a:bodyPr wrap="none">
                <a:spAutoFit/>
              </a:bodyPr>
              <a:lstStyle/>
              <a:p>
                <a:pPr lvl="0">
                  <a:spcBef>
                    <a:spcPct val="20000"/>
                  </a:spcBef>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风险评估</a:t>
                </a:r>
              </a:p>
            </p:txBody>
          </p:sp>
        </p:grpSp>
        <p:sp>
          <p:nvSpPr>
            <p:cNvPr id="65" name="Freeform 8"/>
            <p:cNvSpPr>
              <a:spLocks/>
            </p:cNvSpPr>
            <p:nvPr/>
          </p:nvSpPr>
          <p:spPr bwMode="auto">
            <a:xfrm>
              <a:off x="5138935" y="246757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七</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4" name="矩形 63"/>
            <p:cNvSpPr/>
            <p:nvPr/>
          </p:nvSpPr>
          <p:spPr>
            <a:xfrm>
              <a:off x="6102123" y="3573639"/>
              <a:ext cx="2031325" cy="461665"/>
            </a:xfrm>
            <a:prstGeom prst="rect">
              <a:avLst/>
            </a:prstGeom>
          </p:spPr>
          <p:txBody>
            <a:bodyPr wrap="none">
              <a:spAutoFit/>
            </a:bodyPr>
            <a:lstStyle/>
            <a:p>
              <a:pPr lvl="0">
                <a:spcBef>
                  <a:spcPct val="20000"/>
                </a:spcBef>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预防控制措施</a:t>
              </a:r>
            </a:p>
          </p:txBody>
        </p:sp>
      </p:grpSp>
      <p:sp>
        <p:nvSpPr>
          <p:cNvPr id="33" name="矩形 32"/>
          <p:cNvSpPr/>
          <p:nvPr/>
        </p:nvSpPr>
        <p:spPr>
          <a:xfrm>
            <a:off x="6278775" y="2596741"/>
            <a:ext cx="2339102" cy="461665"/>
          </a:xfrm>
          <a:prstGeom prst="rect">
            <a:avLst/>
          </a:prstGeom>
        </p:spPr>
        <p:txBody>
          <a:bodyPr wrap="none">
            <a:spAutoFit/>
          </a:bodyPr>
          <a:lstStyle/>
          <a:p>
            <a:pPr lvl="0">
              <a:spcBef>
                <a:spcPct val="20000"/>
              </a:spcBef>
            </a:pP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诊断和病例分类</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1547664" y="3501008"/>
            <a:ext cx="1723549" cy="461665"/>
          </a:xfrm>
          <a:prstGeom prst="rect">
            <a:avLst/>
          </a:prstGeom>
        </p:spPr>
        <p:txBody>
          <a:bodyPr wrap="none">
            <a:spAutoFit/>
          </a:bodyPr>
          <a:lstStyle/>
          <a:p>
            <a:pPr lvl="0">
              <a:spcBef>
                <a:spcPct val="20000"/>
              </a:spcBef>
            </a:pP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病原生态学</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Freeform 8"/>
          <p:cNvSpPr>
            <a:spLocks/>
          </p:cNvSpPr>
          <p:nvPr/>
        </p:nvSpPr>
        <p:spPr bwMode="auto">
          <a:xfrm>
            <a:off x="712978" y="5308377"/>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9" name="Freeform 8"/>
          <p:cNvSpPr>
            <a:spLocks/>
          </p:cNvSpPr>
          <p:nvPr/>
        </p:nvSpPr>
        <p:spPr bwMode="auto">
          <a:xfrm>
            <a:off x="5337004" y="4418997"/>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九</a:t>
            </a:r>
          </a:p>
        </p:txBody>
      </p:sp>
      <p:sp>
        <p:nvSpPr>
          <p:cNvPr id="42" name="矩形 41"/>
          <p:cNvSpPr/>
          <p:nvPr/>
        </p:nvSpPr>
        <p:spPr>
          <a:xfrm>
            <a:off x="6271959" y="1644272"/>
            <a:ext cx="1723549" cy="461665"/>
          </a:xfrm>
          <a:prstGeom prst="rect">
            <a:avLst/>
          </a:prstGeom>
        </p:spPr>
        <p:txBody>
          <a:bodyPr wrap="none">
            <a:spAutoFit/>
          </a:bodyPr>
          <a:lstStyle/>
          <a:p>
            <a:pPr lvl="0">
              <a:spcBef>
                <a:spcPct val="20000"/>
              </a:spcBef>
            </a:pP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实验室检测</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0024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六</a:t>
              </a:r>
            </a:p>
          </p:txBody>
        </p:sp>
      </p:grpSp>
      <p:grpSp>
        <p:nvGrpSpPr>
          <p:cNvPr id="12" name="组合 11"/>
          <p:cNvGrpSpPr/>
          <p:nvPr/>
        </p:nvGrpSpPr>
        <p:grpSpPr>
          <a:xfrm rot="834647">
            <a:off x="127286" y="844858"/>
            <a:ext cx="9144000" cy="2250755"/>
            <a:chOff x="0" y="4295188"/>
            <a:chExt cx="9144000" cy="2250755"/>
          </a:xfrm>
        </p:grpSpPr>
        <p:cxnSp>
          <p:nvCxnSpPr>
            <p:cNvPr id="13" name="直接连接符 12"/>
            <p:cNvCxnSpPr/>
            <p:nvPr/>
          </p:nvCxnSpPr>
          <p:spPr>
            <a:xfrm flipV="1">
              <a:off x="0" y="4295188"/>
              <a:ext cx="9144000" cy="2250755"/>
            </a:xfrm>
            <a:prstGeom prst="line">
              <a:avLst/>
            </a:prstGeom>
            <a:noFill/>
            <a:ln w="19050" cap="flat" cmpd="sng" algn="ctr">
              <a:solidFill>
                <a:srgbClr val="0070C0"/>
              </a:solidFill>
              <a:prstDash val="sysDash"/>
              <a:miter lim="800000"/>
            </a:ln>
            <a:effectLst/>
          </p:spPr>
        </p:cxnSp>
        <p:sp>
          <p:nvSpPr>
            <p:cNvPr id="15" name="椭圆 14"/>
            <p:cNvSpPr/>
            <p:nvPr/>
          </p:nvSpPr>
          <p:spPr>
            <a:xfrm>
              <a:off x="1871310" y="6040048"/>
              <a:ext cx="84432" cy="84432"/>
            </a:xfrm>
            <a:prstGeom prst="ellipse">
              <a:avLst/>
            </a:prstGeom>
            <a:solidFill>
              <a:srgbClr val="9C9C9C"/>
            </a:solidFill>
            <a:ln w="12700" cap="flat" cmpd="sng" algn="ctr">
              <a:solidFill>
                <a:srgbClr val="0070C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Arial"/>
                <a:ea typeface="微软雅黑"/>
                <a:cs typeface="+mn-cs"/>
              </a:endParaRPr>
            </a:p>
          </p:txBody>
        </p:sp>
        <p:sp>
          <p:nvSpPr>
            <p:cNvPr id="17" name="椭圆 16"/>
            <p:cNvSpPr/>
            <p:nvPr/>
          </p:nvSpPr>
          <p:spPr>
            <a:xfrm>
              <a:off x="6353564" y="4917144"/>
              <a:ext cx="84432" cy="84432"/>
            </a:xfrm>
            <a:prstGeom prst="ellipse">
              <a:avLst/>
            </a:prstGeom>
            <a:solidFill>
              <a:srgbClr val="DADADA"/>
            </a:solidFill>
            <a:ln w="12700" cap="flat" cmpd="sng" algn="ctr">
              <a:solidFill>
                <a:srgbClr val="0070C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Arial"/>
                <a:ea typeface="微软雅黑"/>
                <a:cs typeface="+mn-cs"/>
              </a:endParaRPr>
            </a:p>
          </p:txBody>
        </p:sp>
        <p:sp>
          <p:nvSpPr>
            <p:cNvPr id="18" name="椭圆 17"/>
            <p:cNvSpPr/>
            <p:nvPr/>
          </p:nvSpPr>
          <p:spPr>
            <a:xfrm>
              <a:off x="3025072" y="5760004"/>
              <a:ext cx="84432" cy="84432"/>
            </a:xfrm>
            <a:prstGeom prst="ellipse">
              <a:avLst/>
            </a:prstGeom>
            <a:solidFill>
              <a:srgbClr val="DADADA"/>
            </a:solidFill>
            <a:ln w="12700" cap="flat" cmpd="sng" algn="ctr">
              <a:solidFill>
                <a:srgbClr val="0070C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Arial"/>
                <a:ea typeface="微软雅黑"/>
                <a:cs typeface="+mn-cs"/>
              </a:endParaRPr>
            </a:p>
          </p:txBody>
        </p:sp>
        <p:sp>
          <p:nvSpPr>
            <p:cNvPr id="19" name="椭圆 18"/>
            <p:cNvSpPr/>
            <p:nvPr/>
          </p:nvSpPr>
          <p:spPr>
            <a:xfrm>
              <a:off x="7574772" y="4627288"/>
              <a:ext cx="84432" cy="84432"/>
            </a:xfrm>
            <a:prstGeom prst="ellipse">
              <a:avLst/>
            </a:prstGeom>
            <a:solidFill>
              <a:srgbClr val="9C9C9C"/>
            </a:solidFill>
            <a:ln w="12700" cap="flat" cmpd="sng" algn="ctr">
              <a:solidFill>
                <a:srgbClr val="0070C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Arial"/>
                <a:ea typeface="微软雅黑"/>
                <a:cs typeface="+mn-cs"/>
              </a:endParaRPr>
            </a:p>
          </p:txBody>
        </p:sp>
      </p:grpSp>
      <p:grpSp>
        <p:nvGrpSpPr>
          <p:cNvPr id="20" name="组合 19"/>
          <p:cNvGrpSpPr/>
          <p:nvPr/>
        </p:nvGrpSpPr>
        <p:grpSpPr>
          <a:xfrm rot="323823">
            <a:off x="1753921" y="956496"/>
            <a:ext cx="6283308" cy="1223501"/>
            <a:chOff x="1754650" y="956462"/>
            <a:chExt cx="6283308" cy="1223501"/>
          </a:xfrm>
        </p:grpSpPr>
        <p:grpSp>
          <p:nvGrpSpPr>
            <p:cNvPr id="21" name="组合 10"/>
            <p:cNvGrpSpPr/>
            <p:nvPr/>
          </p:nvGrpSpPr>
          <p:grpSpPr>
            <a:xfrm>
              <a:off x="1754650" y="1555764"/>
              <a:ext cx="440164" cy="624199"/>
              <a:chOff x="1066801" y="4847431"/>
              <a:chExt cx="368300" cy="522288"/>
            </a:xfrm>
            <a:solidFill>
              <a:schemeClr val="tx1">
                <a:lumMod val="75000"/>
                <a:lumOff val="25000"/>
              </a:schemeClr>
            </a:solidFill>
          </p:grpSpPr>
          <p:sp>
            <p:nvSpPr>
              <p:cNvPr id="27" name="Freeform 37"/>
              <p:cNvSpPr>
                <a:spLocks noEditPoints="1"/>
              </p:cNvSpPr>
              <p:nvPr/>
            </p:nvSpPr>
            <p:spPr bwMode="auto">
              <a:xfrm rot="21276177">
                <a:off x="1066801" y="4847431"/>
                <a:ext cx="368300" cy="522288"/>
              </a:xfrm>
              <a:custGeom>
                <a:avLst/>
                <a:gdLst>
                  <a:gd name="T0" fmla="*/ 151 w 151"/>
                  <a:gd name="T1" fmla="*/ 76 h 214"/>
                  <a:gd name="T2" fmla="*/ 75 w 151"/>
                  <a:gd name="T3" fmla="*/ 0 h 214"/>
                  <a:gd name="T4" fmla="*/ 0 w 151"/>
                  <a:gd name="T5" fmla="*/ 76 h 214"/>
                  <a:gd name="T6" fmla="*/ 8 w 151"/>
                  <a:gd name="T7" fmla="*/ 108 h 214"/>
                  <a:gd name="T8" fmla="*/ 9 w 151"/>
                  <a:gd name="T9" fmla="*/ 110 h 214"/>
                  <a:gd name="T10" fmla="*/ 61 w 151"/>
                  <a:gd name="T11" fmla="*/ 206 h 214"/>
                  <a:gd name="T12" fmla="*/ 78 w 151"/>
                  <a:gd name="T13" fmla="*/ 213 h 214"/>
                  <a:gd name="T14" fmla="*/ 90 w 151"/>
                  <a:gd name="T15" fmla="*/ 206 h 214"/>
                  <a:gd name="T16" fmla="*/ 140 w 151"/>
                  <a:gd name="T17" fmla="*/ 114 h 214"/>
                  <a:gd name="T18" fmla="*/ 151 w 151"/>
                  <a:gd name="T19" fmla="*/ 76 h 214"/>
                  <a:gd name="T20" fmla="*/ 75 w 151"/>
                  <a:gd name="T21" fmla="*/ 168 h 214"/>
                  <a:gd name="T22" fmla="*/ 66 w 151"/>
                  <a:gd name="T23" fmla="*/ 150 h 214"/>
                  <a:gd name="T24" fmla="*/ 75 w 151"/>
                  <a:gd name="T25" fmla="*/ 151 h 214"/>
                  <a:gd name="T26" fmla="*/ 85 w 151"/>
                  <a:gd name="T27" fmla="*/ 150 h 214"/>
                  <a:gd name="T28" fmla="*/ 75 w 151"/>
                  <a:gd name="T29" fmla="*/ 168 h 214"/>
                  <a:gd name="T30" fmla="*/ 75 w 151"/>
                  <a:gd name="T31" fmla="*/ 31 h 214"/>
                  <a:gd name="T32" fmla="*/ 121 w 151"/>
                  <a:gd name="T33" fmla="*/ 76 h 214"/>
                  <a:gd name="T34" fmla="*/ 113 w 151"/>
                  <a:gd name="T35" fmla="*/ 100 h 214"/>
                  <a:gd name="T36" fmla="*/ 111 w 151"/>
                  <a:gd name="T37" fmla="*/ 103 h 214"/>
                  <a:gd name="T38" fmla="*/ 75 w 151"/>
                  <a:gd name="T39" fmla="*/ 121 h 214"/>
                  <a:gd name="T40" fmla="*/ 30 w 151"/>
                  <a:gd name="T41" fmla="*/ 76 h 214"/>
                  <a:gd name="T42" fmla="*/ 75 w 151"/>
                  <a:gd name="T43"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214">
                    <a:moveTo>
                      <a:pt x="151" y="76"/>
                    </a:moveTo>
                    <a:cubicBezTo>
                      <a:pt x="151" y="34"/>
                      <a:pt x="117" y="0"/>
                      <a:pt x="75" y="0"/>
                    </a:cubicBezTo>
                    <a:cubicBezTo>
                      <a:pt x="34" y="0"/>
                      <a:pt x="0" y="34"/>
                      <a:pt x="0" y="76"/>
                    </a:cubicBezTo>
                    <a:cubicBezTo>
                      <a:pt x="0" y="87"/>
                      <a:pt x="3" y="98"/>
                      <a:pt x="8" y="108"/>
                    </a:cubicBezTo>
                    <a:cubicBezTo>
                      <a:pt x="8" y="109"/>
                      <a:pt x="8" y="109"/>
                      <a:pt x="9" y="110"/>
                    </a:cubicBezTo>
                    <a:cubicBezTo>
                      <a:pt x="61" y="206"/>
                      <a:pt x="61" y="206"/>
                      <a:pt x="61" y="206"/>
                    </a:cubicBezTo>
                    <a:cubicBezTo>
                      <a:pt x="64" y="212"/>
                      <a:pt x="71" y="214"/>
                      <a:pt x="78" y="213"/>
                    </a:cubicBezTo>
                    <a:cubicBezTo>
                      <a:pt x="83" y="212"/>
                      <a:pt x="87" y="210"/>
                      <a:pt x="90" y="206"/>
                    </a:cubicBezTo>
                    <a:cubicBezTo>
                      <a:pt x="140" y="114"/>
                      <a:pt x="140" y="114"/>
                      <a:pt x="140" y="114"/>
                    </a:cubicBezTo>
                    <a:cubicBezTo>
                      <a:pt x="147" y="103"/>
                      <a:pt x="151" y="90"/>
                      <a:pt x="151" y="76"/>
                    </a:cubicBezTo>
                    <a:close/>
                    <a:moveTo>
                      <a:pt x="75" y="168"/>
                    </a:moveTo>
                    <a:cubicBezTo>
                      <a:pt x="66" y="150"/>
                      <a:pt x="66" y="150"/>
                      <a:pt x="66" y="150"/>
                    </a:cubicBezTo>
                    <a:cubicBezTo>
                      <a:pt x="69" y="150"/>
                      <a:pt x="72" y="151"/>
                      <a:pt x="75" y="151"/>
                    </a:cubicBezTo>
                    <a:cubicBezTo>
                      <a:pt x="79" y="151"/>
                      <a:pt x="82" y="150"/>
                      <a:pt x="85" y="150"/>
                    </a:cubicBezTo>
                    <a:lnTo>
                      <a:pt x="75" y="168"/>
                    </a:lnTo>
                    <a:close/>
                    <a:moveTo>
                      <a:pt x="75" y="31"/>
                    </a:moveTo>
                    <a:cubicBezTo>
                      <a:pt x="100" y="31"/>
                      <a:pt x="121" y="51"/>
                      <a:pt x="121" y="76"/>
                    </a:cubicBezTo>
                    <a:cubicBezTo>
                      <a:pt x="121" y="85"/>
                      <a:pt x="118" y="93"/>
                      <a:pt x="113" y="100"/>
                    </a:cubicBezTo>
                    <a:cubicBezTo>
                      <a:pt x="112" y="101"/>
                      <a:pt x="111" y="102"/>
                      <a:pt x="111" y="103"/>
                    </a:cubicBezTo>
                    <a:cubicBezTo>
                      <a:pt x="102" y="114"/>
                      <a:pt x="90" y="121"/>
                      <a:pt x="75" y="121"/>
                    </a:cubicBezTo>
                    <a:cubicBezTo>
                      <a:pt x="51" y="121"/>
                      <a:pt x="30" y="100"/>
                      <a:pt x="30" y="76"/>
                    </a:cubicBezTo>
                    <a:cubicBezTo>
                      <a:pt x="30" y="51"/>
                      <a:pt x="51" y="31"/>
                      <a:pt x="75"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Oval 38"/>
              <p:cNvSpPr>
                <a:spLocks noChangeArrowheads="1"/>
              </p:cNvSpPr>
              <p:nvPr/>
            </p:nvSpPr>
            <p:spPr bwMode="auto">
              <a:xfrm>
                <a:off x="1178750" y="4962513"/>
                <a:ext cx="144402" cy="144402"/>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 name="组合 27"/>
            <p:cNvGrpSpPr/>
            <p:nvPr/>
          </p:nvGrpSpPr>
          <p:grpSpPr>
            <a:xfrm>
              <a:off x="7597794" y="956462"/>
              <a:ext cx="440164" cy="624199"/>
              <a:chOff x="1068021" y="4860341"/>
              <a:chExt cx="368300" cy="522288"/>
            </a:xfrm>
            <a:solidFill>
              <a:schemeClr val="tx1">
                <a:lumMod val="75000"/>
                <a:lumOff val="25000"/>
              </a:schemeClr>
            </a:solidFill>
          </p:grpSpPr>
          <p:sp>
            <p:nvSpPr>
              <p:cNvPr id="25" name="Freeform 37"/>
              <p:cNvSpPr>
                <a:spLocks noEditPoints="1"/>
              </p:cNvSpPr>
              <p:nvPr/>
            </p:nvSpPr>
            <p:spPr bwMode="auto">
              <a:xfrm rot="21276177">
                <a:off x="1068021" y="4860341"/>
                <a:ext cx="368300" cy="522288"/>
              </a:xfrm>
              <a:custGeom>
                <a:avLst/>
                <a:gdLst>
                  <a:gd name="T0" fmla="*/ 151 w 151"/>
                  <a:gd name="T1" fmla="*/ 76 h 214"/>
                  <a:gd name="T2" fmla="*/ 75 w 151"/>
                  <a:gd name="T3" fmla="*/ 0 h 214"/>
                  <a:gd name="T4" fmla="*/ 0 w 151"/>
                  <a:gd name="T5" fmla="*/ 76 h 214"/>
                  <a:gd name="T6" fmla="*/ 8 w 151"/>
                  <a:gd name="T7" fmla="*/ 108 h 214"/>
                  <a:gd name="T8" fmla="*/ 9 w 151"/>
                  <a:gd name="T9" fmla="*/ 110 h 214"/>
                  <a:gd name="T10" fmla="*/ 61 w 151"/>
                  <a:gd name="T11" fmla="*/ 206 h 214"/>
                  <a:gd name="T12" fmla="*/ 78 w 151"/>
                  <a:gd name="T13" fmla="*/ 213 h 214"/>
                  <a:gd name="T14" fmla="*/ 90 w 151"/>
                  <a:gd name="T15" fmla="*/ 206 h 214"/>
                  <a:gd name="T16" fmla="*/ 140 w 151"/>
                  <a:gd name="T17" fmla="*/ 114 h 214"/>
                  <a:gd name="T18" fmla="*/ 151 w 151"/>
                  <a:gd name="T19" fmla="*/ 76 h 214"/>
                  <a:gd name="T20" fmla="*/ 75 w 151"/>
                  <a:gd name="T21" fmla="*/ 168 h 214"/>
                  <a:gd name="T22" fmla="*/ 66 w 151"/>
                  <a:gd name="T23" fmla="*/ 150 h 214"/>
                  <a:gd name="T24" fmla="*/ 75 w 151"/>
                  <a:gd name="T25" fmla="*/ 151 h 214"/>
                  <a:gd name="T26" fmla="*/ 85 w 151"/>
                  <a:gd name="T27" fmla="*/ 150 h 214"/>
                  <a:gd name="T28" fmla="*/ 75 w 151"/>
                  <a:gd name="T29" fmla="*/ 168 h 214"/>
                  <a:gd name="T30" fmla="*/ 75 w 151"/>
                  <a:gd name="T31" fmla="*/ 31 h 214"/>
                  <a:gd name="T32" fmla="*/ 121 w 151"/>
                  <a:gd name="T33" fmla="*/ 76 h 214"/>
                  <a:gd name="T34" fmla="*/ 113 w 151"/>
                  <a:gd name="T35" fmla="*/ 100 h 214"/>
                  <a:gd name="T36" fmla="*/ 111 w 151"/>
                  <a:gd name="T37" fmla="*/ 103 h 214"/>
                  <a:gd name="T38" fmla="*/ 75 w 151"/>
                  <a:gd name="T39" fmla="*/ 121 h 214"/>
                  <a:gd name="T40" fmla="*/ 30 w 151"/>
                  <a:gd name="T41" fmla="*/ 76 h 214"/>
                  <a:gd name="T42" fmla="*/ 75 w 151"/>
                  <a:gd name="T43"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214">
                    <a:moveTo>
                      <a:pt x="151" y="76"/>
                    </a:moveTo>
                    <a:cubicBezTo>
                      <a:pt x="151" y="34"/>
                      <a:pt x="117" y="0"/>
                      <a:pt x="75" y="0"/>
                    </a:cubicBezTo>
                    <a:cubicBezTo>
                      <a:pt x="34" y="0"/>
                      <a:pt x="0" y="34"/>
                      <a:pt x="0" y="76"/>
                    </a:cubicBezTo>
                    <a:cubicBezTo>
                      <a:pt x="0" y="87"/>
                      <a:pt x="3" y="98"/>
                      <a:pt x="8" y="108"/>
                    </a:cubicBezTo>
                    <a:cubicBezTo>
                      <a:pt x="8" y="109"/>
                      <a:pt x="8" y="109"/>
                      <a:pt x="9" y="110"/>
                    </a:cubicBezTo>
                    <a:cubicBezTo>
                      <a:pt x="61" y="206"/>
                      <a:pt x="61" y="206"/>
                      <a:pt x="61" y="206"/>
                    </a:cubicBezTo>
                    <a:cubicBezTo>
                      <a:pt x="64" y="212"/>
                      <a:pt x="71" y="214"/>
                      <a:pt x="78" y="213"/>
                    </a:cubicBezTo>
                    <a:cubicBezTo>
                      <a:pt x="83" y="212"/>
                      <a:pt x="87" y="210"/>
                      <a:pt x="90" y="206"/>
                    </a:cubicBezTo>
                    <a:cubicBezTo>
                      <a:pt x="140" y="114"/>
                      <a:pt x="140" y="114"/>
                      <a:pt x="140" y="114"/>
                    </a:cubicBezTo>
                    <a:cubicBezTo>
                      <a:pt x="147" y="103"/>
                      <a:pt x="151" y="90"/>
                      <a:pt x="151" y="76"/>
                    </a:cubicBezTo>
                    <a:close/>
                    <a:moveTo>
                      <a:pt x="75" y="168"/>
                    </a:moveTo>
                    <a:cubicBezTo>
                      <a:pt x="66" y="150"/>
                      <a:pt x="66" y="150"/>
                      <a:pt x="66" y="150"/>
                    </a:cubicBezTo>
                    <a:cubicBezTo>
                      <a:pt x="69" y="150"/>
                      <a:pt x="72" y="151"/>
                      <a:pt x="75" y="151"/>
                    </a:cubicBezTo>
                    <a:cubicBezTo>
                      <a:pt x="79" y="151"/>
                      <a:pt x="82" y="150"/>
                      <a:pt x="85" y="150"/>
                    </a:cubicBezTo>
                    <a:lnTo>
                      <a:pt x="75" y="168"/>
                    </a:lnTo>
                    <a:close/>
                    <a:moveTo>
                      <a:pt x="75" y="31"/>
                    </a:moveTo>
                    <a:cubicBezTo>
                      <a:pt x="100" y="31"/>
                      <a:pt x="121" y="51"/>
                      <a:pt x="121" y="76"/>
                    </a:cubicBezTo>
                    <a:cubicBezTo>
                      <a:pt x="121" y="85"/>
                      <a:pt x="118" y="93"/>
                      <a:pt x="113" y="100"/>
                    </a:cubicBezTo>
                    <a:cubicBezTo>
                      <a:pt x="112" y="101"/>
                      <a:pt x="111" y="102"/>
                      <a:pt x="111" y="103"/>
                    </a:cubicBezTo>
                    <a:cubicBezTo>
                      <a:pt x="102" y="114"/>
                      <a:pt x="90" y="121"/>
                      <a:pt x="75" y="121"/>
                    </a:cubicBezTo>
                    <a:cubicBezTo>
                      <a:pt x="51" y="121"/>
                      <a:pt x="30" y="100"/>
                      <a:pt x="30" y="76"/>
                    </a:cubicBezTo>
                    <a:cubicBezTo>
                      <a:pt x="30" y="51"/>
                      <a:pt x="51" y="31"/>
                      <a:pt x="75"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Oval 38"/>
              <p:cNvSpPr>
                <a:spLocks noChangeArrowheads="1"/>
              </p:cNvSpPr>
              <p:nvPr/>
            </p:nvSpPr>
            <p:spPr bwMode="auto">
              <a:xfrm>
                <a:off x="1179970" y="4975424"/>
                <a:ext cx="144402" cy="144402"/>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4" name="矩形 23"/>
            <p:cNvSpPr/>
            <p:nvPr/>
          </p:nvSpPr>
          <p:spPr>
            <a:xfrm rot="21250075">
              <a:off x="2191012" y="1390633"/>
              <a:ext cx="5310336" cy="561757"/>
            </a:xfrm>
            <a:prstGeom prst="rect">
              <a:avLst/>
            </a:prstGeom>
          </p:spPr>
          <p:txBody>
            <a:bodyPr wrap="square">
              <a:spAutoFit/>
            </a:bodyPr>
            <a:lstStyle/>
            <a:p>
              <a:pPr marL="0" lvl="1" algn="ctr" defTabSz="768554">
                <a:lnSpc>
                  <a:spcPct val="130000"/>
                </a:lnSpc>
                <a:spcBef>
                  <a:spcPct val="20000"/>
                </a:spcBef>
                <a:spcAft>
                  <a:spcPts val="600"/>
                </a:spcAft>
              </a:pPr>
              <a:r>
                <a:rPr lang="zh-CN" altLang="en-US" sz="2600" b="1" dirty="0">
                  <a:solidFill>
                    <a:srgbClr val="0070C0"/>
                  </a:solidFill>
                  <a:latin typeface="微软雅黑" panose="020B0503020204020204" pitchFamily="34" charset="-122"/>
                  <a:ea typeface="微软雅黑" panose="020B0503020204020204" pitchFamily="34" charset="-122"/>
                </a:rPr>
                <a:t>定点医院负责病例的标本采集工作</a:t>
              </a:r>
            </a:p>
          </p:txBody>
        </p:sp>
      </p:grpSp>
      <p:sp>
        <p:nvSpPr>
          <p:cNvPr id="29" name="内容占位符 2"/>
          <p:cNvSpPr>
            <a:spLocks noGrp="1"/>
          </p:cNvSpPr>
          <p:nvPr>
            <p:ph idx="4294967295"/>
          </p:nvPr>
        </p:nvSpPr>
        <p:spPr>
          <a:xfrm>
            <a:off x="792339" y="2564904"/>
            <a:ext cx="7559322" cy="2846028"/>
          </a:xfrm>
          <a:prstGeom prst="rect">
            <a:avLst/>
          </a:prstGeom>
        </p:spPr>
        <p:txBody>
          <a:bodyPr/>
          <a:lstStyle/>
          <a:p>
            <a:pPr marL="444500" indent="-342900" algn="just">
              <a:lnSpc>
                <a:spcPct val="130000"/>
              </a:lnSpc>
              <a:spcBef>
                <a:spcPts val="600"/>
              </a:spcBef>
              <a:spcAft>
                <a:spcPts val="400"/>
              </a:spcAft>
            </a:pPr>
            <a:r>
              <a:rPr lang="zh-CN" altLang="en-US" sz="2400" dirty="0" smtClean="0">
                <a:solidFill>
                  <a:prstClr val="black">
                    <a:lumMod val="85000"/>
                    <a:lumOff val="15000"/>
                  </a:prstClr>
                </a:solidFill>
                <a:latin typeface="微软雅黑" panose="020B0503020204020204" pitchFamily="34" charset="-122"/>
                <a:ea typeface="微软雅黑" panose="020B0503020204020204" pitchFamily="34" charset="-122"/>
              </a:rPr>
              <a:t>采集</a:t>
            </a:r>
            <a:r>
              <a:rPr lang="zh-CN" altLang="en-US" sz="2400" dirty="0">
                <a:solidFill>
                  <a:prstClr val="black">
                    <a:lumMod val="85000"/>
                    <a:lumOff val="15000"/>
                  </a:prstClr>
                </a:solidFill>
                <a:latin typeface="微软雅黑" panose="020B0503020204020204" pitchFamily="34" charset="-122"/>
                <a:ea typeface="微软雅黑" panose="020B0503020204020204" pitchFamily="34" charset="-122"/>
              </a:rPr>
              <a:t>标本应做好个人</a:t>
            </a:r>
            <a:r>
              <a:rPr lang="zh-CN" altLang="en-US" sz="2400" dirty="0" smtClean="0">
                <a:solidFill>
                  <a:prstClr val="black">
                    <a:lumMod val="85000"/>
                    <a:lumOff val="15000"/>
                  </a:prstClr>
                </a:solidFill>
                <a:latin typeface="微软雅黑" panose="020B0503020204020204" pitchFamily="34" charset="-122"/>
                <a:ea typeface="微软雅黑" panose="020B0503020204020204" pitchFamily="34" charset="-122"/>
              </a:rPr>
              <a:t>防护（</a:t>
            </a:r>
            <a:r>
              <a:rPr lang="zh-CN" altLang="en-US" sz="2400" dirty="0" smtClean="0">
                <a:latin typeface="微软雅黑" panose="020B0503020204020204" pitchFamily="34" charset="-122"/>
                <a:ea typeface="微软雅黑" panose="020B0503020204020204" pitchFamily="34" charset="-122"/>
              </a:rPr>
              <a:t>详见</a:t>
            </a:r>
            <a:r>
              <a:rPr lang="zh-CN" altLang="en-US" sz="2400" dirty="0" smtClean="0">
                <a:latin typeface="微软雅黑" panose="020B0503020204020204" pitchFamily="34" charset="-122"/>
                <a:ea typeface="微软雅黑" panose="020B0503020204020204" pitchFamily="34" charset="-122"/>
              </a:rPr>
              <a:t>第</a:t>
            </a:r>
            <a:r>
              <a:rPr lang="en-US" altLang="zh-CN" sz="2400" dirty="0" smtClean="0">
                <a:latin typeface="微软雅黑" panose="020B0503020204020204" pitchFamily="34" charset="-122"/>
                <a:ea typeface="微软雅黑" panose="020B0503020204020204" pitchFamily="34" charset="-122"/>
              </a:rPr>
              <a:t>35</a:t>
            </a:r>
            <a:r>
              <a:rPr lang="zh-CN" altLang="en-US" sz="2400" dirty="0" smtClean="0">
                <a:latin typeface="微软雅黑" panose="020B0503020204020204" pitchFamily="34" charset="-122"/>
                <a:ea typeface="微软雅黑" panose="020B0503020204020204" pitchFamily="34" charset="-122"/>
              </a:rPr>
              <a:t>页</a:t>
            </a:r>
            <a:r>
              <a:rPr lang="zh-CN" altLang="en-US" sz="2400" dirty="0" smtClean="0">
                <a:solidFill>
                  <a:prstClr val="black">
                    <a:lumMod val="85000"/>
                    <a:lumOff val="15000"/>
                  </a:prstClr>
                </a:solidFill>
                <a:latin typeface="微软雅黑" panose="020B0503020204020204" pitchFamily="34" charset="-122"/>
                <a:ea typeface="微软雅黑" panose="020B0503020204020204" pitchFamily="34" charset="-122"/>
              </a:rPr>
              <a:t>）</a:t>
            </a:r>
            <a:endParaRPr lang="en-US" altLang="zh-CN" sz="24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marL="444500" indent="-342900" algn="just">
              <a:lnSpc>
                <a:spcPct val="130000"/>
              </a:lnSpc>
              <a:spcBef>
                <a:spcPts val="600"/>
              </a:spcBef>
              <a:spcAft>
                <a:spcPts val="400"/>
              </a:spcAft>
            </a:pPr>
            <a:r>
              <a:rPr lang="zh-CN" altLang="en-US" sz="2400" dirty="0" smtClean="0">
                <a:solidFill>
                  <a:prstClr val="black">
                    <a:lumMod val="85000"/>
                    <a:lumOff val="15000"/>
                  </a:prstClr>
                </a:solidFill>
                <a:latin typeface="微软雅黑" panose="020B0503020204020204" pitchFamily="34" charset="-122"/>
                <a:ea typeface="微软雅黑" panose="020B0503020204020204" pitchFamily="34" charset="-122"/>
              </a:rPr>
              <a:t>标本</a:t>
            </a:r>
            <a:r>
              <a:rPr lang="zh-CN" altLang="en-US" sz="2400" dirty="0">
                <a:solidFill>
                  <a:prstClr val="black">
                    <a:lumMod val="85000"/>
                    <a:lumOff val="15000"/>
                  </a:prstClr>
                </a:solidFill>
                <a:latin typeface="微软雅黑" panose="020B0503020204020204" pitchFamily="34" charset="-122"/>
                <a:ea typeface="微软雅黑" panose="020B0503020204020204" pitchFamily="34" charset="-122"/>
              </a:rPr>
              <a:t>应置于符合国际民航组织规定的</a:t>
            </a:r>
            <a:r>
              <a:rPr lang="en-US" altLang="zh-CN" sz="2400" dirty="0">
                <a:solidFill>
                  <a:prstClr val="black">
                    <a:lumMod val="85000"/>
                    <a:lumOff val="15000"/>
                  </a:prstClr>
                </a:solidFill>
                <a:latin typeface="微软雅黑" panose="020B0503020204020204" pitchFamily="34" charset="-122"/>
                <a:ea typeface="微软雅黑" panose="020B0503020204020204" pitchFamily="34" charset="-122"/>
              </a:rPr>
              <a:t>A</a:t>
            </a:r>
            <a:r>
              <a:rPr lang="zh-CN" altLang="en-US" sz="2400" dirty="0">
                <a:solidFill>
                  <a:prstClr val="black">
                    <a:lumMod val="85000"/>
                    <a:lumOff val="15000"/>
                  </a:prstClr>
                </a:solidFill>
                <a:latin typeface="微软雅黑" panose="020B0503020204020204" pitchFamily="34" charset="-122"/>
                <a:ea typeface="微软雅黑" panose="020B0503020204020204" pitchFamily="34" charset="-122"/>
              </a:rPr>
              <a:t>类包装运输材料</a:t>
            </a:r>
            <a:r>
              <a:rPr lang="zh-CN" altLang="en-US" sz="2400" dirty="0" smtClean="0">
                <a:solidFill>
                  <a:prstClr val="black">
                    <a:lumMod val="85000"/>
                    <a:lumOff val="15000"/>
                  </a:prstClr>
                </a:solidFill>
                <a:latin typeface="微软雅黑" panose="020B0503020204020204" pitchFamily="34" charset="-122"/>
                <a:ea typeface="微软雅黑" panose="020B0503020204020204" pitchFamily="34" charset="-122"/>
              </a:rPr>
              <a:t>之中</a:t>
            </a:r>
            <a:endParaRPr lang="zh-CN" altLang="en-US" sz="2400" dirty="0">
              <a:solidFill>
                <a:prstClr val="black">
                  <a:lumMod val="85000"/>
                  <a:lumOff val="15000"/>
                </a:prstClr>
              </a:solidFill>
              <a:latin typeface="微软雅黑" panose="020B0503020204020204" pitchFamily="34" charset="-122"/>
              <a:ea typeface="微软雅黑" panose="020B0503020204020204" pitchFamily="34" charset="-122"/>
            </a:endParaRPr>
          </a:p>
          <a:p>
            <a:pPr marL="444500" indent="-342900" algn="just">
              <a:lnSpc>
                <a:spcPct val="130000"/>
              </a:lnSpc>
              <a:spcBef>
                <a:spcPts val="600"/>
              </a:spcBef>
              <a:spcAft>
                <a:spcPts val="400"/>
              </a:spcAft>
            </a:pPr>
            <a:r>
              <a:rPr lang="zh-CN" altLang="en-US" sz="2400" dirty="0">
                <a:solidFill>
                  <a:prstClr val="black">
                    <a:lumMod val="85000"/>
                    <a:lumOff val="15000"/>
                  </a:prstClr>
                </a:solidFill>
                <a:latin typeface="微软雅黑" panose="020B0503020204020204" pitchFamily="34" charset="-122"/>
                <a:ea typeface="微软雅黑" panose="020B0503020204020204" pitchFamily="34" charset="-122"/>
              </a:rPr>
              <a:t>按照</a:t>
            </a:r>
            <a:r>
              <a:rPr lang="en-US" altLang="zh-CN" sz="2400" dirty="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2400" dirty="0">
                <a:solidFill>
                  <a:prstClr val="black">
                    <a:lumMod val="85000"/>
                    <a:lumOff val="15000"/>
                  </a:prstClr>
                </a:solidFill>
                <a:latin typeface="微软雅黑" panose="020B0503020204020204" pitchFamily="34" charset="-122"/>
                <a:ea typeface="微软雅黑" panose="020B0503020204020204" pitchFamily="34" charset="-122"/>
              </a:rPr>
              <a:t>可感染人类的高致病性病原微生物菌（毒）种或样本运输管理规定</a:t>
            </a:r>
            <a:r>
              <a:rPr lang="en-US" altLang="zh-CN" sz="2400" dirty="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2400" dirty="0">
                <a:solidFill>
                  <a:prstClr val="black">
                    <a:lumMod val="85000"/>
                    <a:lumOff val="15000"/>
                  </a:prstClr>
                </a:solidFill>
                <a:latin typeface="微软雅黑" panose="020B0503020204020204" pitchFamily="34" charset="-122"/>
                <a:ea typeface="微软雅黑" panose="020B0503020204020204" pitchFamily="34" charset="-122"/>
              </a:rPr>
              <a:t>要求运输至具有从事埃博拉病毒相关实验活动资质的</a:t>
            </a:r>
            <a:r>
              <a:rPr lang="zh-CN" altLang="en-US" sz="2400" dirty="0" smtClean="0">
                <a:solidFill>
                  <a:prstClr val="black">
                    <a:lumMod val="85000"/>
                    <a:lumOff val="15000"/>
                  </a:prstClr>
                </a:solidFill>
                <a:latin typeface="微软雅黑" panose="020B0503020204020204" pitchFamily="34" charset="-122"/>
                <a:ea typeface="微软雅黑" panose="020B0503020204020204" pitchFamily="34" charset="-122"/>
              </a:rPr>
              <a:t>实验室</a:t>
            </a:r>
            <a:endParaRPr lang="zh-CN" altLang="en-US" sz="2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0" name="矩形 29"/>
          <p:cNvSpPr/>
          <p:nvPr/>
        </p:nvSpPr>
        <p:spPr>
          <a:xfrm>
            <a:off x="1798915" y="275870"/>
            <a:ext cx="1980029" cy="523220"/>
          </a:xfrm>
          <a:prstGeom prst="rect">
            <a:avLst/>
          </a:prstGeom>
        </p:spPr>
        <p:txBody>
          <a:bodyPr wrap="none">
            <a:spAutoFit/>
          </a:bodyPr>
          <a:lstStyle/>
          <a:p>
            <a:pPr lvl="0">
              <a:spcBef>
                <a:spcPct val="20000"/>
              </a:spcBef>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实验室检测</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1" name="矩形 30"/>
          <p:cNvSpPr/>
          <p:nvPr/>
        </p:nvSpPr>
        <p:spPr>
          <a:xfrm>
            <a:off x="3803283" y="275870"/>
            <a:ext cx="1992853"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标本采集</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46623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p:cNvGrpSpPr/>
          <p:nvPr/>
        </p:nvGrpSpPr>
        <p:grpSpPr>
          <a:xfrm>
            <a:off x="276457" y="1115243"/>
            <a:ext cx="4058537" cy="5338093"/>
            <a:chOff x="276457" y="1115243"/>
            <a:chExt cx="4058537" cy="5338093"/>
          </a:xfrm>
        </p:grpSpPr>
        <p:sp>
          <p:nvSpPr>
            <p:cNvPr id="24" name="矩形 23"/>
            <p:cNvSpPr/>
            <p:nvPr/>
          </p:nvSpPr>
          <p:spPr>
            <a:xfrm>
              <a:off x="276457" y="1576908"/>
              <a:ext cx="4058537" cy="4876428"/>
            </a:xfrm>
            <a:prstGeom prst="rect">
              <a:avLst/>
            </a:prstGeom>
            <a:noFill/>
            <a:ln w="19050" algn="ctr">
              <a:solidFill>
                <a:srgbClr val="5F5F5F"/>
              </a:solidFill>
              <a:prstDash val="sysDot"/>
              <a:round/>
              <a:headEnd/>
              <a:tailEnd/>
            </a:ln>
            <a:effectLst/>
          </p:spPr>
          <p:txBody>
            <a:bodyPr wrap="none" lIns="87313" tIns="44450" rIns="87313" bIns="44450" anchor="ctr"/>
            <a:lstStyle/>
            <a:p>
              <a:endParaRPr lang="zh-CN" altLang="en-US" sz="1600" kern="0">
                <a:solidFill>
                  <a:srgbClr val="000000"/>
                </a:solidFill>
                <a:latin typeface="Verdana"/>
                <a:ea typeface="PMingLiU" pitchFamily="18" charset="-120"/>
              </a:endParaRPr>
            </a:p>
          </p:txBody>
        </p:sp>
        <p:sp>
          <p:nvSpPr>
            <p:cNvPr id="52" name="矩形 51"/>
            <p:cNvSpPr/>
            <p:nvPr/>
          </p:nvSpPr>
          <p:spPr>
            <a:xfrm>
              <a:off x="341653" y="1819209"/>
              <a:ext cx="3870307" cy="4511491"/>
            </a:xfrm>
            <a:prstGeom prst="rect">
              <a:avLst/>
            </a:prstGeom>
            <a:noFill/>
            <a:ln>
              <a:noFill/>
              <a:prstDash val="sysDash"/>
            </a:ln>
          </p:spPr>
          <p:style>
            <a:lnRef idx="2">
              <a:schemeClr val="accent1"/>
            </a:lnRef>
            <a:fillRef idx="1">
              <a:schemeClr val="lt1"/>
            </a:fillRef>
            <a:effectRef idx="0">
              <a:schemeClr val="accent1"/>
            </a:effectRef>
            <a:fontRef idx="minor">
              <a:schemeClr val="dk1"/>
            </a:fontRef>
          </p:style>
          <p:txBody>
            <a:bodyPr wrap="square" anchor="ctr">
              <a:spAutoFit/>
            </a:bodyPr>
            <a:lstStyle/>
            <a:p>
              <a:pPr marL="342900" lvl="1" indent="-342900">
                <a:spcAft>
                  <a:spcPts val="600"/>
                </a:spcAft>
                <a:buFont typeface="Arial" panose="020B0604020202020204" pitchFamily="34" charset="0"/>
                <a:buChar char="•"/>
              </a:pPr>
              <a:r>
                <a:rPr lang="zh-CN" altLang="en-US" sz="2000" b="1" dirty="0" smtClean="0">
                  <a:solidFill>
                    <a:srgbClr val="0070C0"/>
                  </a:solidFill>
                  <a:latin typeface="微软雅黑" panose="020B0503020204020204" pitchFamily="34" charset="-122"/>
                  <a:ea typeface="微软雅黑" panose="020B0503020204020204" pitchFamily="34" charset="-122"/>
                </a:rPr>
                <a:t>病毒核酸检测</a:t>
              </a:r>
            </a:p>
            <a:p>
              <a:pPr marL="533400" lvl="1" indent="-168275">
                <a:spcAft>
                  <a:spcPts val="800"/>
                </a:spcAft>
              </a:pP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荧光定量 </a:t>
              </a:r>
              <a:r>
                <a:rPr lang="en-US" altLang="zh-CN" dirty="0" smtClean="0">
                  <a:latin typeface="微软雅黑" panose="020B0503020204020204" pitchFamily="34" charset="-122"/>
                  <a:ea typeface="微软雅黑" panose="020B0503020204020204" pitchFamily="34" charset="-122"/>
                </a:rPr>
                <a:t>PCR </a:t>
              </a:r>
              <a:r>
                <a:rPr lang="zh-CN" altLang="en-US" dirty="0" smtClean="0">
                  <a:latin typeface="微软雅黑" panose="020B0503020204020204" pitchFamily="34" charset="-122"/>
                  <a:ea typeface="微软雅黑" panose="020B0503020204020204" pitchFamily="34" charset="-122"/>
                </a:rPr>
                <a:t>法检测血标本，</a:t>
              </a:r>
              <a:r>
                <a:rPr lang="zh-CN" altLang="en-US" dirty="0">
                  <a:latin typeface="微软雅黑" panose="020B0503020204020204" pitchFamily="34" charset="-122"/>
                  <a:ea typeface="微软雅黑" panose="020B0503020204020204" pitchFamily="34" charset="-122"/>
                </a:rPr>
                <a:t>发病后</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天</a:t>
              </a:r>
              <a:r>
                <a:rPr lang="zh-CN" altLang="en-US" dirty="0" smtClean="0">
                  <a:latin typeface="微软雅黑" panose="020B0503020204020204" pitchFamily="34" charset="-122"/>
                  <a:ea typeface="微软雅黑" panose="020B0503020204020204" pitchFamily="34" charset="-122"/>
                </a:rPr>
                <a:t>内检测</a:t>
              </a:r>
              <a:r>
                <a:rPr lang="zh-CN" altLang="en-US" dirty="0">
                  <a:latin typeface="微软雅黑" panose="020B0503020204020204" pitchFamily="34" charset="-122"/>
                  <a:ea typeface="微软雅黑" panose="020B0503020204020204" pitchFamily="34" charset="-122"/>
                </a:rPr>
                <a:t>阴性不能</a:t>
              </a:r>
              <a:r>
                <a:rPr lang="zh-CN" altLang="en-US" dirty="0" smtClean="0">
                  <a:latin typeface="微软雅黑" panose="020B0503020204020204" pitchFamily="34" charset="-122"/>
                  <a:ea typeface="微软雅黑" panose="020B0503020204020204" pitchFamily="34" charset="-122"/>
                </a:rPr>
                <a:t>排除感染，发病</a:t>
              </a:r>
              <a:r>
                <a:rPr lang="zh-CN" altLang="en-US" dirty="0">
                  <a:latin typeface="微软雅黑" panose="020B0503020204020204" pitchFamily="34" charset="-122"/>
                  <a:ea typeface="微软雅黑" panose="020B0503020204020204" pitchFamily="34" charset="-122"/>
                </a:rPr>
                <a:t>后</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天检测</a:t>
              </a:r>
              <a:r>
                <a:rPr lang="zh-CN" altLang="en-US" dirty="0">
                  <a:latin typeface="微软雅黑" panose="020B0503020204020204" pitchFamily="34" charset="-122"/>
                  <a:ea typeface="微软雅黑" panose="020B0503020204020204" pitchFamily="34" charset="-122"/>
                </a:rPr>
                <a:t>阴性可</a:t>
              </a:r>
              <a:r>
                <a:rPr lang="zh-CN" altLang="en-US" dirty="0" smtClean="0">
                  <a:latin typeface="微软雅黑" panose="020B0503020204020204" pitchFamily="34" charset="-122"/>
                  <a:ea typeface="微软雅黑" panose="020B0503020204020204" pitchFamily="34" charset="-122"/>
                </a:rPr>
                <a:t>排除感染</a:t>
              </a:r>
            </a:p>
            <a:p>
              <a:pPr marL="342900" lvl="1" indent="-342900">
                <a:spcAft>
                  <a:spcPts val="600"/>
                </a:spcAft>
                <a:buFont typeface="Arial" panose="020B0604020202020204" pitchFamily="34" charset="0"/>
                <a:buChar char="•"/>
              </a:pPr>
              <a:r>
                <a:rPr lang="zh-CN" altLang="en-US" sz="2000" b="1" dirty="0" smtClean="0">
                  <a:solidFill>
                    <a:srgbClr val="0070C0"/>
                  </a:solidFill>
                  <a:latin typeface="微软雅黑" panose="020B0503020204020204" pitchFamily="34" charset="-122"/>
                  <a:ea typeface="微软雅黑" panose="020B0503020204020204" pitchFamily="34" charset="-122"/>
                </a:rPr>
                <a:t>病毒</a:t>
              </a:r>
              <a:r>
                <a:rPr lang="zh-CN" altLang="en-US" sz="2000" b="1" dirty="0">
                  <a:solidFill>
                    <a:srgbClr val="0070C0"/>
                  </a:solidFill>
                  <a:latin typeface="微软雅黑" panose="020B0503020204020204" pitchFamily="34" charset="-122"/>
                  <a:ea typeface="微软雅黑" panose="020B0503020204020204" pitchFamily="34" charset="-122"/>
                </a:rPr>
                <a:t>抗原检测</a:t>
              </a:r>
            </a:p>
            <a:p>
              <a:pPr marL="533400" lvl="1" indent="-168275">
                <a:spcAft>
                  <a:spcPts val="800"/>
                </a:spcAft>
              </a:pP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酶</a:t>
              </a:r>
              <a:r>
                <a:rPr lang="zh-CN" altLang="en-US" dirty="0">
                  <a:latin typeface="微软雅黑" panose="020B0503020204020204" pitchFamily="34" charset="-122"/>
                  <a:ea typeface="微软雅黑" panose="020B0503020204020204" pitchFamily="34" charset="-122"/>
                </a:rPr>
                <a:t>联免疫法</a:t>
              </a:r>
              <a:r>
                <a:rPr lang="zh-CN" altLang="en-US" dirty="0" smtClean="0">
                  <a:latin typeface="微软雅黑" panose="020B0503020204020204" pitchFamily="34" charset="-122"/>
                  <a:ea typeface="微软雅黑" panose="020B0503020204020204" pitchFamily="34" charset="-122"/>
                </a:rPr>
                <a:t>检测血清中病毒抗原</a:t>
              </a:r>
              <a:r>
                <a:rPr lang="zh-CN" altLang="en-US" dirty="0">
                  <a:latin typeface="微软雅黑" panose="020B0503020204020204" pitchFamily="34" charset="-122"/>
                  <a:ea typeface="微软雅黑" panose="020B0503020204020204" pitchFamily="34" charset="-122"/>
                </a:rPr>
                <a:t>，发病后</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天</a:t>
              </a:r>
              <a:r>
                <a:rPr lang="zh-CN" altLang="en-US" dirty="0" smtClean="0">
                  <a:latin typeface="微软雅黑" panose="020B0503020204020204" pitchFamily="34" charset="-122"/>
                  <a:ea typeface="微软雅黑" panose="020B0503020204020204" pitchFamily="34" charset="-122"/>
                </a:rPr>
                <a:t>内检测</a:t>
              </a:r>
              <a:r>
                <a:rPr lang="zh-CN" altLang="en-US" dirty="0">
                  <a:latin typeface="微软雅黑" panose="020B0503020204020204" pitchFamily="34" charset="-122"/>
                  <a:ea typeface="微软雅黑" panose="020B0503020204020204" pitchFamily="34" charset="-122"/>
                </a:rPr>
                <a:t>阴性不能</a:t>
              </a:r>
              <a:r>
                <a:rPr lang="zh-CN" altLang="en-US" dirty="0" smtClean="0">
                  <a:latin typeface="微软雅黑" panose="020B0503020204020204" pitchFamily="34" charset="-122"/>
                  <a:ea typeface="微软雅黑" panose="020B0503020204020204" pitchFamily="34" charset="-122"/>
                </a:rPr>
                <a:t>排除感染，发病</a:t>
              </a:r>
              <a:r>
                <a:rPr lang="zh-CN" altLang="en-US" dirty="0">
                  <a:latin typeface="微软雅黑" panose="020B0503020204020204" pitchFamily="34" charset="-122"/>
                  <a:ea typeface="微软雅黑" panose="020B0503020204020204" pitchFamily="34" charset="-122"/>
                </a:rPr>
                <a:t>后</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天</a:t>
              </a:r>
              <a:r>
                <a:rPr lang="zh-CN" altLang="en-US" dirty="0">
                  <a:latin typeface="微软雅黑" panose="020B0503020204020204" pitchFamily="34" charset="-122"/>
                  <a:ea typeface="微软雅黑" panose="020B0503020204020204" pitchFamily="34" charset="-122"/>
                </a:rPr>
                <a:t>检测阴性可排除</a:t>
              </a:r>
              <a:r>
                <a:rPr lang="zh-CN" altLang="en-US" dirty="0" smtClean="0">
                  <a:latin typeface="微软雅黑" panose="020B0503020204020204" pitchFamily="34" charset="-122"/>
                  <a:ea typeface="微软雅黑" panose="020B0503020204020204" pitchFamily="34" charset="-122"/>
                </a:rPr>
                <a:t>感染</a:t>
              </a:r>
            </a:p>
            <a:p>
              <a:pPr marL="342900" lvl="1" indent="-342900">
                <a:lnSpc>
                  <a:spcPts val="2500"/>
                </a:lnSpc>
                <a:spcAft>
                  <a:spcPts val="600"/>
                </a:spcAft>
                <a:buFont typeface="Arial" panose="020B0604020202020204" pitchFamily="34" charset="0"/>
                <a:buChar char="•"/>
              </a:pPr>
              <a:r>
                <a:rPr lang="zh-CN" altLang="en-US" sz="2000" b="1" dirty="0" smtClean="0">
                  <a:solidFill>
                    <a:srgbClr val="0070C0"/>
                  </a:solidFill>
                  <a:latin typeface="微软雅黑" panose="020B0503020204020204" pitchFamily="34" charset="-122"/>
                  <a:ea typeface="微软雅黑" panose="020B0503020204020204" pitchFamily="34" charset="-122"/>
                </a:rPr>
                <a:t>病毒分离</a:t>
              </a:r>
            </a:p>
            <a:p>
              <a:pPr marL="365125" lvl="1">
                <a:spcAft>
                  <a:spcPts val="1200"/>
                </a:spcAft>
                <a:buFontTx/>
                <a:buChar char="-"/>
              </a:pPr>
              <a:r>
                <a:rPr lang="zh-CN" altLang="en-US" dirty="0" smtClean="0">
                  <a:latin typeface="微软雅黑" panose="020B0503020204020204" pitchFamily="34" charset="-122"/>
                  <a:ea typeface="微软雅黑" panose="020B0503020204020204" pitchFamily="34" charset="-122"/>
                </a:rPr>
                <a:t>采集</a:t>
              </a:r>
              <a:r>
                <a:rPr lang="zh-CN" altLang="en-US" dirty="0">
                  <a:latin typeface="微软雅黑" panose="020B0503020204020204" pitchFamily="34" charset="-122"/>
                  <a:ea typeface="微软雅黑" panose="020B0503020204020204" pitchFamily="34" charset="-122"/>
                </a:rPr>
                <a:t>急性发热期患者血</a:t>
              </a:r>
              <a:r>
                <a:rPr lang="zh-CN" altLang="en-US" dirty="0" smtClean="0">
                  <a:latin typeface="微软雅黑" panose="020B0503020204020204" pitchFamily="34" charset="-122"/>
                  <a:ea typeface="微软雅黑" panose="020B0503020204020204" pitchFamily="34" charset="-122"/>
                </a:rPr>
                <a:t>标本，用</a:t>
              </a:r>
              <a:r>
                <a:rPr lang="en-US" altLang="zh-CN" dirty="0">
                  <a:latin typeface="微软雅黑" panose="020B0503020204020204" pitchFamily="34" charset="-122"/>
                  <a:ea typeface="微软雅黑" panose="020B0503020204020204" pitchFamily="34" charset="-122"/>
                </a:rPr>
                <a:t>Vero</a:t>
              </a:r>
              <a:r>
                <a:rPr lang="zh-CN" altLang="en-US" dirty="0">
                  <a:latin typeface="微软雅黑" panose="020B0503020204020204" pitchFamily="34" charset="-122"/>
                  <a:ea typeface="微软雅黑" panose="020B0503020204020204" pitchFamily="34" charset="-122"/>
                </a:rPr>
                <a:t>、</a:t>
              </a:r>
              <a:r>
                <a:rPr lang="en-US" altLang="zh-CN" dirty="0" err="1">
                  <a:latin typeface="微软雅黑" panose="020B0503020204020204" pitchFamily="34" charset="-122"/>
                  <a:ea typeface="微软雅黑" panose="020B0503020204020204" pitchFamily="34" charset="-122"/>
                </a:rPr>
                <a:t>Hela</a:t>
              </a:r>
              <a:r>
                <a:rPr lang="zh-CN" altLang="en-US" dirty="0">
                  <a:latin typeface="微软雅黑" panose="020B0503020204020204" pitchFamily="34" charset="-122"/>
                  <a:ea typeface="微软雅黑" panose="020B0503020204020204" pitchFamily="34" charset="-122"/>
                </a:rPr>
                <a:t>等细胞进行病毒分离</a:t>
              </a:r>
              <a:r>
                <a:rPr lang="zh-CN" altLang="en-US" dirty="0" smtClean="0">
                  <a:latin typeface="微软雅黑" panose="020B0503020204020204" pitchFamily="34" charset="-122"/>
                  <a:ea typeface="微软雅黑" panose="020B0503020204020204" pitchFamily="34" charset="-122"/>
                </a:rPr>
                <a:t>培养</a:t>
              </a:r>
            </a:p>
          </p:txBody>
        </p:sp>
        <p:sp>
          <p:nvSpPr>
            <p:cNvPr id="2" name="矩形 1"/>
            <p:cNvSpPr/>
            <p:nvPr/>
          </p:nvSpPr>
          <p:spPr>
            <a:xfrm>
              <a:off x="543667" y="1115243"/>
              <a:ext cx="3524117" cy="461665"/>
            </a:xfrm>
            <a:prstGeom prst="rect">
              <a:avLst/>
            </a:prstGeom>
          </p:spPr>
          <p:txBody>
            <a:bodyPr wrap="square" anchor="ctr">
              <a:spAutoFit/>
            </a:bodyPr>
            <a:lstStyle/>
            <a:p>
              <a:pPr lvl="0" algn="ctr"/>
              <a:endParaRPr lang="zh-CN" altLang="en-US" sz="2400" b="1" dirty="0">
                <a:solidFill>
                  <a:prstClr val="white"/>
                </a:solidFill>
                <a:latin typeface="微软雅黑" pitchFamily="34" charset="-122"/>
                <a:ea typeface="微软雅黑" pitchFamily="34" charset="-122"/>
              </a:endParaRPr>
            </a:p>
          </p:txBody>
        </p:sp>
      </p:grpSp>
      <p:sp>
        <p:nvSpPr>
          <p:cNvPr id="16" name="矩形 15"/>
          <p:cNvSpPr/>
          <p:nvPr/>
        </p:nvSpPr>
        <p:spPr>
          <a:xfrm>
            <a:off x="2987824" y="239216"/>
            <a:ext cx="341760"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 name="组合 34"/>
          <p:cNvGrpSpPr/>
          <p:nvPr/>
        </p:nvGrpSpPr>
        <p:grpSpPr>
          <a:xfrm>
            <a:off x="832348" y="893223"/>
            <a:ext cx="2895588" cy="936103"/>
            <a:chOff x="467545" y="1628800"/>
            <a:chExt cx="2895588" cy="936103"/>
          </a:xfrm>
        </p:grpSpPr>
        <p:pic>
          <p:nvPicPr>
            <p:cNvPr id="36" name="图片 35"/>
            <p:cNvPicPr>
              <a:picLocks noChangeAspect="1"/>
            </p:cNvPicPr>
            <p:nvPr/>
          </p:nvPicPr>
          <p:blipFill rotWithShape="1">
            <a:blip r:embed="rId2" cstate="print">
              <a:extLst>
                <a:ext uri="{28A0092B-C50C-407E-A947-70E740481C1C}">
                  <a14:useLocalDpi xmlns:a14="http://schemas.microsoft.com/office/drawing/2010/main" val="0"/>
                </a:ext>
              </a:extLst>
            </a:blip>
            <a:srcRect r="33735"/>
            <a:stretch/>
          </p:blipFill>
          <p:spPr>
            <a:xfrm>
              <a:off x="467545" y="1628800"/>
              <a:ext cx="2895588" cy="936103"/>
            </a:xfrm>
            <a:prstGeom prst="rect">
              <a:avLst/>
            </a:prstGeom>
          </p:spPr>
        </p:pic>
        <p:sp>
          <p:nvSpPr>
            <p:cNvPr id="37" name="矩形 36"/>
            <p:cNvSpPr/>
            <p:nvPr/>
          </p:nvSpPr>
          <p:spPr>
            <a:xfrm>
              <a:off x="1331640" y="1804026"/>
              <a:ext cx="1723549" cy="461665"/>
            </a:xfrm>
            <a:prstGeom prst="rect">
              <a:avLst/>
            </a:prstGeom>
          </p:spPr>
          <p:txBody>
            <a:bodyPr wrap="none">
              <a:spAutoFit/>
            </a:bodyPr>
            <a:lstStyle/>
            <a:p>
              <a:pPr lvl="0" algn="ctr"/>
              <a:r>
                <a:rPr lang="zh-CN" altLang="en-US" sz="2400" b="1" dirty="0">
                  <a:solidFill>
                    <a:schemeClr val="tx1">
                      <a:lumMod val="85000"/>
                      <a:lumOff val="15000"/>
                    </a:schemeClr>
                  </a:solidFill>
                  <a:latin typeface="微软雅黑" pitchFamily="34" charset="-122"/>
                  <a:ea typeface="微软雅黑" pitchFamily="34" charset="-122"/>
                </a:rPr>
                <a:t>病原学检测</a:t>
              </a:r>
            </a:p>
          </p:txBody>
        </p:sp>
      </p:grpSp>
      <p:grpSp>
        <p:nvGrpSpPr>
          <p:cNvPr id="6" name="组合 37"/>
          <p:cNvGrpSpPr/>
          <p:nvPr/>
        </p:nvGrpSpPr>
        <p:grpSpPr>
          <a:xfrm>
            <a:off x="4803522" y="908720"/>
            <a:ext cx="4032448" cy="5056058"/>
            <a:chOff x="4803522" y="893222"/>
            <a:chExt cx="4032448" cy="5056058"/>
          </a:xfrm>
        </p:grpSpPr>
        <p:grpSp>
          <p:nvGrpSpPr>
            <p:cNvPr id="7" name="组合 28"/>
            <p:cNvGrpSpPr/>
            <p:nvPr/>
          </p:nvGrpSpPr>
          <p:grpSpPr>
            <a:xfrm>
              <a:off x="4803522" y="1576908"/>
              <a:ext cx="4032448" cy="4372372"/>
              <a:chOff x="4803522" y="1576908"/>
              <a:chExt cx="4032448" cy="4372372"/>
            </a:xfrm>
          </p:grpSpPr>
          <p:sp>
            <p:nvSpPr>
              <p:cNvPr id="25" name="矩形 24"/>
              <p:cNvSpPr/>
              <p:nvPr/>
            </p:nvSpPr>
            <p:spPr>
              <a:xfrm>
                <a:off x="4803522" y="1576908"/>
                <a:ext cx="4032448" cy="4372372"/>
              </a:xfrm>
              <a:prstGeom prst="rect">
                <a:avLst/>
              </a:prstGeom>
              <a:noFill/>
              <a:ln w="19050" algn="ctr">
                <a:solidFill>
                  <a:srgbClr val="5F5F5F"/>
                </a:solidFill>
                <a:prstDash val="sysDot"/>
                <a:round/>
                <a:headEnd/>
                <a:tailEnd/>
              </a:ln>
              <a:effectLst/>
            </p:spPr>
            <p:txBody>
              <a:bodyPr wrap="none" lIns="87313" tIns="44450" rIns="87313" bIns="44450" anchor="ctr"/>
              <a:lstStyle/>
              <a:p>
                <a:endParaRPr lang="zh-CN" altLang="en-US" sz="1600" kern="0">
                  <a:solidFill>
                    <a:srgbClr val="000000"/>
                  </a:solidFill>
                  <a:latin typeface="Verdana"/>
                  <a:ea typeface="PMingLiU" pitchFamily="18" charset="-120"/>
                </a:endParaRPr>
              </a:p>
            </p:txBody>
          </p:sp>
          <p:sp>
            <p:nvSpPr>
              <p:cNvPr id="10" name="矩形 9"/>
              <p:cNvSpPr/>
              <p:nvPr/>
            </p:nvSpPr>
            <p:spPr>
              <a:xfrm>
                <a:off x="4852008" y="1953236"/>
                <a:ext cx="3886439" cy="3724096"/>
              </a:xfrm>
              <a:prstGeom prst="rect">
                <a:avLst/>
              </a:prstGeom>
              <a:noFill/>
              <a:ln>
                <a:noFill/>
                <a:prstDash val="sysDash"/>
              </a:ln>
            </p:spPr>
            <p:style>
              <a:lnRef idx="2">
                <a:schemeClr val="accent1"/>
              </a:lnRef>
              <a:fillRef idx="1">
                <a:schemeClr val="lt1"/>
              </a:fillRef>
              <a:effectRef idx="0">
                <a:schemeClr val="accent1"/>
              </a:effectRef>
              <a:fontRef idx="minor">
                <a:schemeClr val="dk1"/>
              </a:fontRef>
            </p:style>
            <p:txBody>
              <a:bodyPr wrap="square" anchor="ctr">
                <a:spAutoFit/>
              </a:bodyPr>
              <a:lstStyle/>
              <a:p>
                <a:pPr marL="342900" lvl="1" indent="-342900">
                  <a:lnSpc>
                    <a:spcPts val="2500"/>
                  </a:lnSpc>
                  <a:spcAft>
                    <a:spcPts val="600"/>
                  </a:spcAft>
                  <a:buFont typeface="Arial" panose="020B0604020202020204" pitchFamily="34" charset="0"/>
                  <a:buChar char="•"/>
                </a:pPr>
                <a:r>
                  <a:rPr lang="zh-CN" altLang="en-US" sz="2000" b="1" dirty="0">
                    <a:solidFill>
                      <a:srgbClr val="0070C0"/>
                    </a:solidFill>
                    <a:latin typeface="微软雅黑" panose="020B0503020204020204" pitchFamily="34" charset="-122"/>
                    <a:ea typeface="微软雅黑" panose="020B0503020204020204" pitchFamily="34" charset="-122"/>
                  </a:rPr>
                  <a:t>血清特异性</a:t>
                </a:r>
                <a:r>
                  <a:rPr lang="en-US" altLang="zh-CN" sz="2000" b="1" dirty="0" err="1">
                    <a:solidFill>
                      <a:srgbClr val="0070C0"/>
                    </a:solidFill>
                    <a:latin typeface="微软雅黑" panose="020B0503020204020204" pitchFamily="34" charset="-122"/>
                    <a:ea typeface="微软雅黑" panose="020B0503020204020204" pitchFamily="34" charset="-122"/>
                  </a:rPr>
                  <a:t>IgM</a:t>
                </a:r>
                <a:r>
                  <a:rPr lang="zh-CN" altLang="en-US" sz="2000" b="1" dirty="0">
                    <a:solidFill>
                      <a:srgbClr val="0070C0"/>
                    </a:solidFill>
                    <a:latin typeface="微软雅黑" panose="020B0503020204020204" pitchFamily="34" charset="-122"/>
                    <a:ea typeface="微软雅黑" panose="020B0503020204020204" pitchFamily="34" charset="-122"/>
                  </a:rPr>
                  <a:t>抗体</a:t>
                </a:r>
                <a:r>
                  <a:rPr lang="zh-CN" altLang="en-US" sz="2000" b="1" dirty="0" smtClean="0">
                    <a:solidFill>
                      <a:srgbClr val="0070C0"/>
                    </a:solidFill>
                    <a:latin typeface="微软雅黑" panose="020B0503020204020204" pitchFamily="34" charset="-122"/>
                    <a:ea typeface="微软雅黑" panose="020B0503020204020204" pitchFamily="34" charset="-122"/>
                  </a:rPr>
                  <a:t>：采用</a:t>
                </a:r>
                <a:r>
                  <a:rPr lang="zh-CN" altLang="en-US" sz="2000" b="1" dirty="0">
                    <a:solidFill>
                      <a:srgbClr val="0070C0"/>
                    </a:solidFill>
                    <a:latin typeface="微软雅黑" panose="020B0503020204020204" pitchFamily="34" charset="-122"/>
                    <a:ea typeface="微软雅黑" panose="020B0503020204020204" pitchFamily="34" charset="-122"/>
                  </a:rPr>
                  <a:t>捕获法</a:t>
                </a:r>
                <a:r>
                  <a:rPr lang="en-US" altLang="zh-CN" sz="2000" b="1" dirty="0">
                    <a:solidFill>
                      <a:srgbClr val="0070C0"/>
                    </a:solidFill>
                    <a:latin typeface="微软雅黑" panose="020B0503020204020204" pitchFamily="34" charset="-122"/>
                    <a:ea typeface="微软雅黑" panose="020B0503020204020204" pitchFamily="34" charset="-122"/>
                  </a:rPr>
                  <a:t>ELISA</a:t>
                </a:r>
                <a:r>
                  <a:rPr lang="zh-CN" altLang="en-US" sz="2000" b="1" dirty="0">
                    <a:solidFill>
                      <a:srgbClr val="0070C0"/>
                    </a:solidFill>
                    <a:latin typeface="微软雅黑" panose="020B0503020204020204" pitchFamily="34" charset="-122"/>
                    <a:ea typeface="微软雅黑" panose="020B0503020204020204" pitchFamily="34" charset="-122"/>
                  </a:rPr>
                  <a:t>方法检测</a:t>
                </a:r>
              </a:p>
              <a:p>
                <a:pPr marL="365125" lvl="1">
                  <a:spcAft>
                    <a:spcPts val="1200"/>
                  </a:spcAft>
                  <a:buFontTx/>
                  <a:buChar char="-"/>
                </a:pPr>
                <a:r>
                  <a:rPr lang="en-US" altLang="zh-CN" dirty="0" err="1" smtClean="0">
                    <a:latin typeface="微软雅黑" panose="020B0503020204020204" pitchFamily="34" charset="-122"/>
                    <a:ea typeface="微软雅黑" panose="020B0503020204020204" pitchFamily="34" charset="-122"/>
                  </a:rPr>
                  <a:t>IgM</a:t>
                </a:r>
                <a:r>
                  <a:rPr lang="zh-CN" altLang="en-US" dirty="0">
                    <a:latin typeface="微软雅黑" panose="020B0503020204020204" pitchFamily="34" charset="-122"/>
                    <a:ea typeface="微软雅黑" panose="020B0503020204020204" pitchFamily="34" charset="-122"/>
                  </a:rPr>
                  <a:t>抗体阳性可</a:t>
                </a:r>
                <a:r>
                  <a:rPr lang="zh-CN" altLang="en-US" dirty="0" smtClean="0">
                    <a:latin typeface="微软雅黑" panose="020B0503020204020204" pitchFamily="34" charset="-122"/>
                    <a:ea typeface="微软雅黑" panose="020B0503020204020204" pitchFamily="34" charset="-122"/>
                  </a:rPr>
                  <a:t>确诊</a:t>
                </a:r>
                <a:endParaRPr lang="zh-CN" altLang="en-US" dirty="0">
                  <a:latin typeface="微软雅黑" panose="020B0503020204020204" pitchFamily="34" charset="-122"/>
                  <a:ea typeface="微软雅黑" panose="020B0503020204020204" pitchFamily="34" charset="-122"/>
                </a:endParaRPr>
              </a:p>
              <a:p>
                <a:pPr marL="342900" lvl="1" indent="-342900">
                  <a:lnSpc>
                    <a:spcPts val="2500"/>
                  </a:lnSpc>
                  <a:spcAft>
                    <a:spcPts val="600"/>
                  </a:spcAft>
                  <a:buFont typeface="Arial" panose="020B0604020202020204" pitchFamily="34" charset="0"/>
                  <a:buChar char="•"/>
                </a:pPr>
                <a:r>
                  <a:rPr lang="zh-CN" altLang="en-US" sz="2000" b="1" dirty="0" smtClean="0">
                    <a:solidFill>
                      <a:srgbClr val="0070C0"/>
                    </a:solidFill>
                    <a:latin typeface="微软雅黑" panose="020B0503020204020204" pitchFamily="34" charset="-122"/>
                    <a:ea typeface="微软雅黑" panose="020B0503020204020204" pitchFamily="34" charset="-122"/>
                  </a:rPr>
                  <a:t>血清</a:t>
                </a:r>
                <a:r>
                  <a:rPr lang="zh-CN" altLang="en-US" sz="2000" b="1" dirty="0">
                    <a:solidFill>
                      <a:srgbClr val="0070C0"/>
                    </a:solidFill>
                    <a:latin typeface="微软雅黑" panose="020B0503020204020204" pitchFamily="34" charset="-122"/>
                    <a:ea typeface="微软雅黑" panose="020B0503020204020204" pitchFamily="34" charset="-122"/>
                  </a:rPr>
                  <a:t>特异性</a:t>
                </a:r>
                <a:r>
                  <a:rPr lang="en-US" altLang="zh-CN" sz="2000" b="1" dirty="0">
                    <a:solidFill>
                      <a:srgbClr val="0070C0"/>
                    </a:solidFill>
                    <a:latin typeface="微软雅黑" panose="020B0503020204020204" pitchFamily="34" charset="-122"/>
                    <a:ea typeface="微软雅黑" panose="020B0503020204020204" pitchFamily="34" charset="-122"/>
                  </a:rPr>
                  <a:t>IgG</a:t>
                </a:r>
                <a:r>
                  <a:rPr lang="zh-CN" altLang="en-US" sz="2000" b="1" dirty="0">
                    <a:solidFill>
                      <a:srgbClr val="0070C0"/>
                    </a:solidFill>
                    <a:latin typeface="微软雅黑" panose="020B0503020204020204" pitchFamily="34" charset="-122"/>
                    <a:ea typeface="微软雅黑" panose="020B0503020204020204" pitchFamily="34" charset="-122"/>
                  </a:rPr>
                  <a:t>抗体：目前采用间接法</a:t>
                </a:r>
                <a:r>
                  <a:rPr lang="en-US" altLang="zh-CN" sz="2000" b="1" dirty="0">
                    <a:solidFill>
                      <a:srgbClr val="0070C0"/>
                    </a:solidFill>
                    <a:latin typeface="微软雅黑" panose="020B0503020204020204" pitchFamily="34" charset="-122"/>
                    <a:ea typeface="微软雅黑" panose="020B0503020204020204" pitchFamily="34" charset="-122"/>
                  </a:rPr>
                  <a:t>ELISA</a:t>
                </a:r>
                <a:r>
                  <a:rPr lang="zh-CN" altLang="en-US" sz="2000" b="1" dirty="0">
                    <a:solidFill>
                      <a:srgbClr val="0070C0"/>
                    </a:solidFill>
                    <a:latin typeface="微软雅黑" panose="020B0503020204020204" pitchFamily="34" charset="-122"/>
                    <a:ea typeface="微软雅黑" panose="020B0503020204020204" pitchFamily="34" charset="-122"/>
                  </a:rPr>
                  <a:t>检测</a:t>
                </a:r>
                <a:r>
                  <a:rPr lang="en-US" altLang="zh-CN" sz="2000" b="1" dirty="0">
                    <a:solidFill>
                      <a:srgbClr val="0070C0"/>
                    </a:solidFill>
                    <a:latin typeface="微软雅黑" panose="020B0503020204020204" pitchFamily="34" charset="-122"/>
                    <a:ea typeface="微软雅黑" panose="020B0503020204020204" pitchFamily="34" charset="-122"/>
                  </a:rPr>
                  <a:t>IgG</a:t>
                </a:r>
                <a:r>
                  <a:rPr lang="zh-CN" altLang="en-US" sz="2000" b="1" dirty="0">
                    <a:solidFill>
                      <a:srgbClr val="0070C0"/>
                    </a:solidFill>
                    <a:latin typeface="微软雅黑" panose="020B0503020204020204" pitchFamily="34" charset="-122"/>
                    <a:ea typeface="微软雅黑" panose="020B0503020204020204" pitchFamily="34" charset="-122"/>
                  </a:rPr>
                  <a:t>抗体</a:t>
                </a:r>
              </a:p>
              <a:p>
                <a:pPr marL="542925" lvl="1" indent="-177800">
                  <a:lnSpc>
                    <a:spcPct val="120000"/>
                  </a:lnSpc>
                  <a:spcAft>
                    <a:spcPts val="800"/>
                  </a:spcAft>
                </a:pP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单</a:t>
                </a:r>
                <a:r>
                  <a:rPr lang="zh-CN" altLang="en-US" dirty="0">
                    <a:latin typeface="微软雅黑" panose="020B0503020204020204" pitchFamily="34" charset="-122"/>
                    <a:ea typeface="微软雅黑" panose="020B0503020204020204" pitchFamily="34" charset="-122"/>
                  </a:rPr>
                  <a:t>份血清埃博拉病毒</a:t>
                </a:r>
                <a:r>
                  <a:rPr lang="en-US" altLang="zh-CN" dirty="0">
                    <a:latin typeface="微软雅黑" panose="020B0503020204020204" pitchFamily="34" charset="-122"/>
                    <a:ea typeface="微软雅黑" panose="020B0503020204020204" pitchFamily="34" charset="-122"/>
                  </a:rPr>
                  <a:t>IgG</a:t>
                </a:r>
                <a:r>
                  <a:rPr lang="zh-CN" altLang="en-US" dirty="0">
                    <a:latin typeface="微软雅黑" panose="020B0503020204020204" pitchFamily="34" charset="-122"/>
                    <a:ea typeface="微软雅黑" panose="020B0503020204020204" pitchFamily="34" charset="-122"/>
                  </a:rPr>
                  <a:t>抗体阳性提示曾感染埃博拉病毒</a:t>
                </a:r>
              </a:p>
              <a:p>
                <a:pPr marL="533400" lvl="1" indent="-168275">
                  <a:lnSpc>
                    <a:spcPct val="120000"/>
                  </a:lnSpc>
                  <a:spcAft>
                    <a:spcPts val="1200"/>
                  </a:spcAft>
                </a:pP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双份</a:t>
                </a:r>
                <a:r>
                  <a:rPr lang="zh-CN" altLang="en-US" dirty="0">
                    <a:latin typeface="微软雅黑" panose="020B0503020204020204" pitchFamily="34" charset="-122"/>
                    <a:ea typeface="微软雅黑" panose="020B0503020204020204" pitchFamily="34" charset="-122"/>
                  </a:rPr>
                  <a:t>血清埃博拉病毒</a:t>
                </a:r>
                <a:r>
                  <a:rPr lang="en-US" altLang="zh-CN" dirty="0">
                    <a:latin typeface="微软雅黑" panose="020B0503020204020204" pitchFamily="34" charset="-122"/>
                    <a:ea typeface="微软雅黑" panose="020B0503020204020204" pitchFamily="34" charset="-122"/>
                  </a:rPr>
                  <a:t>IgG</a:t>
                </a:r>
                <a:r>
                  <a:rPr lang="zh-CN" altLang="en-US" dirty="0">
                    <a:latin typeface="微软雅黑" panose="020B0503020204020204" pitchFamily="34" charset="-122"/>
                    <a:ea typeface="微软雅黑" panose="020B0503020204020204" pitchFamily="34" charset="-122"/>
                  </a:rPr>
                  <a:t>抗体阳转或恢复期滴度较急性期</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倍或者以上增高者可确诊</a:t>
                </a:r>
              </a:p>
            </p:txBody>
          </p:sp>
        </p:grpSp>
        <p:grpSp>
          <p:nvGrpSpPr>
            <p:cNvPr id="8" name="组合 41"/>
            <p:cNvGrpSpPr/>
            <p:nvPr/>
          </p:nvGrpSpPr>
          <p:grpSpPr>
            <a:xfrm>
              <a:off x="5291427" y="893222"/>
              <a:ext cx="3024989" cy="936103"/>
              <a:chOff x="467544" y="1628800"/>
              <a:chExt cx="3024989" cy="936103"/>
            </a:xfrm>
          </p:grpSpPr>
          <p:pic>
            <p:nvPicPr>
              <p:cNvPr id="43" name="图片 42"/>
              <p:cNvPicPr>
                <a:picLocks noChangeAspect="1"/>
              </p:cNvPicPr>
              <p:nvPr/>
            </p:nvPicPr>
            <p:blipFill rotWithShape="1">
              <a:blip r:embed="rId2" cstate="print">
                <a:extLst>
                  <a:ext uri="{28A0092B-C50C-407E-A947-70E740481C1C}">
                    <a14:useLocalDpi xmlns:a14="http://schemas.microsoft.com/office/drawing/2010/main" val="0"/>
                  </a:ext>
                </a:extLst>
              </a:blip>
              <a:srcRect r="30774"/>
              <a:stretch/>
            </p:blipFill>
            <p:spPr>
              <a:xfrm>
                <a:off x="467544" y="1628800"/>
                <a:ext cx="3024989" cy="936103"/>
              </a:xfrm>
              <a:prstGeom prst="rect">
                <a:avLst/>
              </a:prstGeom>
            </p:spPr>
          </p:pic>
          <p:sp>
            <p:nvSpPr>
              <p:cNvPr id="44" name="矩形 43"/>
              <p:cNvSpPr/>
              <p:nvPr/>
            </p:nvSpPr>
            <p:spPr>
              <a:xfrm>
                <a:off x="1470427" y="1804026"/>
                <a:ext cx="1723549" cy="461665"/>
              </a:xfrm>
              <a:prstGeom prst="rect">
                <a:avLst/>
              </a:prstGeom>
            </p:spPr>
            <p:txBody>
              <a:bodyPr wrap="none">
                <a:spAutoFit/>
              </a:bodyPr>
              <a:lstStyle/>
              <a:p>
                <a:pPr lvl="0" algn="ctr"/>
                <a:r>
                  <a:rPr lang="zh-CN" altLang="en-US" sz="2400" b="1" dirty="0" smtClean="0">
                    <a:solidFill>
                      <a:schemeClr val="tx1">
                        <a:lumMod val="85000"/>
                        <a:lumOff val="15000"/>
                      </a:schemeClr>
                    </a:solidFill>
                    <a:latin typeface="微软雅黑" pitchFamily="34" charset="-122"/>
                    <a:ea typeface="微软雅黑" pitchFamily="34" charset="-122"/>
                  </a:rPr>
                  <a:t>血清</a:t>
                </a:r>
                <a:r>
                  <a:rPr lang="zh-CN" altLang="en-US" sz="2400" b="1" dirty="0">
                    <a:solidFill>
                      <a:schemeClr val="tx1">
                        <a:lumMod val="85000"/>
                        <a:lumOff val="15000"/>
                      </a:schemeClr>
                    </a:solidFill>
                    <a:latin typeface="微软雅黑" pitchFamily="34" charset="-122"/>
                    <a:ea typeface="微软雅黑" pitchFamily="34" charset="-122"/>
                  </a:rPr>
                  <a:t>学</a:t>
                </a:r>
                <a:r>
                  <a:rPr lang="zh-CN" altLang="en-US" sz="2400" b="1" dirty="0" smtClean="0">
                    <a:solidFill>
                      <a:schemeClr val="tx1">
                        <a:lumMod val="85000"/>
                        <a:lumOff val="15000"/>
                      </a:schemeClr>
                    </a:solidFill>
                    <a:latin typeface="微软雅黑" pitchFamily="34" charset="-122"/>
                    <a:ea typeface="微软雅黑" pitchFamily="34" charset="-122"/>
                  </a:rPr>
                  <a:t>检测</a:t>
                </a:r>
                <a:endParaRPr lang="zh-CN" altLang="en-US" sz="2400" b="1" dirty="0">
                  <a:solidFill>
                    <a:schemeClr val="tx1">
                      <a:lumMod val="85000"/>
                      <a:lumOff val="15000"/>
                    </a:schemeClr>
                  </a:solidFill>
                  <a:latin typeface="微软雅黑" pitchFamily="34" charset="-122"/>
                  <a:ea typeface="微软雅黑" pitchFamily="34" charset="-122"/>
                </a:endParaRPr>
              </a:p>
            </p:txBody>
          </p:sp>
        </p:grpSp>
      </p:grpSp>
      <p:grpSp>
        <p:nvGrpSpPr>
          <p:cNvPr id="22" name="组合 21"/>
          <p:cNvGrpSpPr/>
          <p:nvPr/>
        </p:nvGrpSpPr>
        <p:grpSpPr>
          <a:xfrm>
            <a:off x="0" y="177480"/>
            <a:ext cx="9143999" cy="741744"/>
            <a:chOff x="0" y="177480"/>
            <a:chExt cx="9143999" cy="741744"/>
          </a:xfrm>
        </p:grpSpPr>
        <p:sp>
          <p:nvSpPr>
            <p:cNvPr id="23" name="矩形 22"/>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6" name="矩形 25"/>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7"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六</a:t>
              </a:r>
            </a:p>
          </p:txBody>
        </p:sp>
      </p:grpSp>
      <p:sp>
        <p:nvSpPr>
          <p:cNvPr id="28" name="矩形 27"/>
          <p:cNvSpPr/>
          <p:nvPr/>
        </p:nvSpPr>
        <p:spPr>
          <a:xfrm>
            <a:off x="1798915" y="275870"/>
            <a:ext cx="1980029" cy="523220"/>
          </a:xfrm>
          <a:prstGeom prst="rect">
            <a:avLst/>
          </a:prstGeom>
        </p:spPr>
        <p:txBody>
          <a:bodyPr wrap="none">
            <a:spAutoFit/>
          </a:bodyPr>
          <a:lstStyle/>
          <a:p>
            <a:pPr lvl="0">
              <a:spcBef>
                <a:spcPct val="20000"/>
              </a:spcBef>
            </a:pP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实验室检测</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9" name="矩形 28"/>
          <p:cNvSpPr/>
          <p:nvPr/>
        </p:nvSpPr>
        <p:spPr>
          <a:xfrm>
            <a:off x="3808119" y="275870"/>
            <a:ext cx="3788217"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病原学和血清学检测</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45952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p:cNvGrpSpPr/>
          <p:nvPr/>
        </p:nvGrpSpPr>
        <p:grpSpPr>
          <a:xfrm>
            <a:off x="216109" y="3995048"/>
            <a:ext cx="8722864" cy="2548973"/>
            <a:chOff x="216109" y="3995048"/>
            <a:chExt cx="8722864" cy="2548973"/>
          </a:xfrm>
        </p:grpSpPr>
        <p:sp>
          <p:nvSpPr>
            <p:cNvPr id="26" name="圆角矩形 25"/>
            <p:cNvSpPr/>
            <p:nvPr/>
          </p:nvSpPr>
          <p:spPr>
            <a:xfrm flipH="1">
              <a:off x="216109" y="3995048"/>
              <a:ext cx="8722864" cy="2548973"/>
            </a:xfrm>
            <a:prstGeom prst="roundRect">
              <a:avLst>
                <a:gd name="adj" fmla="val 12850"/>
              </a:avLst>
            </a:prstGeom>
            <a:solidFill>
              <a:sysClr val="window" lastClr="FFFFFF">
                <a:lumMod val="95000"/>
              </a:sysClr>
            </a:soli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 name="圆角矩形 26"/>
            <p:cNvSpPr/>
            <p:nvPr/>
          </p:nvSpPr>
          <p:spPr>
            <a:xfrm flipH="1">
              <a:off x="216112" y="4022869"/>
              <a:ext cx="1705889" cy="2521152"/>
            </a:xfrm>
            <a:prstGeom prst="roundRect">
              <a:avLst/>
            </a:prstGeom>
            <a:solidFill>
              <a:srgbClr val="00B0F0"/>
            </a:solidFill>
            <a:ln w="38100" cap="flat" cmpd="sng" algn="ctr">
              <a:solidFill>
                <a:schemeClr val="accent5">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grpSp>
          <p:nvGrpSpPr>
            <p:cNvPr id="4" name="组合 27"/>
            <p:cNvGrpSpPr/>
            <p:nvPr/>
          </p:nvGrpSpPr>
          <p:grpSpPr>
            <a:xfrm>
              <a:off x="1943491" y="4986453"/>
              <a:ext cx="260103" cy="466579"/>
              <a:chOff x="1881496" y="1915483"/>
              <a:chExt cx="260103" cy="466579"/>
            </a:xfrm>
            <a:solidFill>
              <a:srgbClr val="00B0F0"/>
            </a:solidFill>
          </p:grpSpPr>
          <p:sp>
            <p:nvSpPr>
              <p:cNvPr id="31" name="等腰三角形 30"/>
              <p:cNvSpPr/>
              <p:nvPr/>
            </p:nvSpPr>
            <p:spPr>
              <a:xfrm rot="5400000" flipH="1">
                <a:off x="1778258" y="2018721"/>
                <a:ext cx="466579" cy="260103"/>
              </a:xfrm>
              <a:prstGeom prst="triangle">
                <a:avLst/>
              </a:prstGeom>
              <a:grpFill/>
              <a:ln w="38100" cap="flat" cmpd="sng" algn="ctr">
                <a:solidFill>
                  <a:schemeClr val="accent5">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
            <p:nvSpPr>
              <p:cNvPr id="32" name="等腰三角形 31"/>
              <p:cNvSpPr/>
              <p:nvPr/>
            </p:nvSpPr>
            <p:spPr>
              <a:xfrm rot="5400000" flipH="1">
                <a:off x="1791210" y="2031723"/>
                <a:ext cx="439856" cy="245206"/>
              </a:xfrm>
              <a:prstGeom prst="triangle">
                <a:avLst/>
              </a:prstGeom>
              <a:grpFill/>
              <a:ln w="38100" cap="flat" cmpd="sng" algn="ctr">
                <a:solidFill>
                  <a:schemeClr val="accent5">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grpSp>
        <p:sp>
          <p:nvSpPr>
            <p:cNvPr id="29" name="TextBox 28"/>
            <p:cNvSpPr txBox="1"/>
            <p:nvPr/>
          </p:nvSpPr>
          <p:spPr>
            <a:xfrm flipH="1">
              <a:off x="436957" y="4720214"/>
              <a:ext cx="1264201" cy="1126462"/>
            </a:xfrm>
            <a:prstGeom prst="rect">
              <a:avLst/>
            </a:prstGeom>
            <a:noFill/>
          </p:spPr>
          <p:txBody>
            <a:bodyPr wrap="square" rtlCol="0" anchor="ct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algn="ctr">
                <a:lnSpc>
                  <a:spcPct val="120000"/>
                </a:lnSpc>
                <a:defRPr/>
              </a:pPr>
              <a:r>
                <a:rPr lang="zh-CN" altLang="en-US" sz="2800" dirty="0">
                  <a:solidFill>
                    <a:sysClr val="window" lastClr="FFFFFF"/>
                  </a:solidFill>
                  <a:effectLst/>
                  <a:latin typeface="Adidas Unity" pitchFamily="2" charset="0"/>
                  <a:cs typeface="Times New Roman" pitchFamily="18" charset="0"/>
                </a:rPr>
                <a:t>实验室</a:t>
              </a:r>
            </a:p>
            <a:p>
              <a:pPr lvl="0" algn="ctr">
                <a:lnSpc>
                  <a:spcPct val="120000"/>
                </a:lnSpc>
                <a:defRPr/>
              </a:pPr>
              <a:r>
                <a:rPr lang="zh-CN" altLang="en-US" sz="2800" dirty="0">
                  <a:solidFill>
                    <a:sysClr val="window" lastClr="FFFFFF"/>
                  </a:solidFill>
                  <a:effectLst/>
                  <a:latin typeface="Adidas Unity" pitchFamily="2" charset="0"/>
                  <a:cs typeface="Times New Roman" pitchFamily="18" charset="0"/>
                </a:rPr>
                <a:t>检查</a:t>
              </a:r>
            </a:p>
          </p:txBody>
        </p:sp>
        <p:sp>
          <p:nvSpPr>
            <p:cNvPr id="30" name="TextBox 29"/>
            <p:cNvSpPr txBox="1"/>
            <p:nvPr/>
          </p:nvSpPr>
          <p:spPr>
            <a:xfrm flipH="1">
              <a:off x="2180068" y="4085912"/>
              <a:ext cx="6662580" cy="2458109"/>
            </a:xfrm>
            <a:prstGeom prst="rect">
              <a:avLst/>
            </a:prstGeom>
            <a:noFill/>
          </p:spPr>
          <p:txBody>
            <a:bodyPr wrap="square" rtlCol="0">
              <a:spAutoFit/>
            </a:bodyPr>
            <a:lstStyle/>
            <a:p>
              <a:pPr marL="285750" lvl="0" indent="-285750" algn="just">
                <a:lnSpc>
                  <a:spcPct val="130000"/>
                </a:lnSpc>
                <a:spcAft>
                  <a:spcPts val="400"/>
                </a:spcAft>
                <a:buFont typeface="Arial" panose="020B0604020202020204" pitchFamily="34" charset="0"/>
                <a:buChar char="•"/>
              </a:pPr>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核酸检测阳性</a:t>
              </a:r>
            </a:p>
            <a:p>
              <a:pPr marL="285750" lvl="0" indent="-285750" algn="just">
                <a:lnSpc>
                  <a:spcPct val="130000"/>
                </a:lnSpc>
                <a:spcAft>
                  <a:spcPts val="400"/>
                </a:spcAft>
                <a:buFont typeface="Arial" panose="020B0604020202020204" pitchFamily="34" charset="0"/>
                <a:buChar char="•"/>
              </a:pPr>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病毒抗原检测阳性</a:t>
              </a:r>
            </a:p>
            <a:p>
              <a:pPr marL="285750" lvl="0" indent="-285750" algn="just">
                <a:lnSpc>
                  <a:spcPct val="130000"/>
                </a:lnSpc>
                <a:spcAft>
                  <a:spcPts val="400"/>
                </a:spcAft>
                <a:buFont typeface="Arial" panose="020B0604020202020204" pitchFamily="34" charset="0"/>
                <a:buChar char="•"/>
              </a:pPr>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分离到病毒</a:t>
              </a:r>
            </a:p>
            <a:p>
              <a:pPr marL="285750" lvl="0" indent="-285750" algn="just">
                <a:lnSpc>
                  <a:spcPct val="130000"/>
                </a:lnSpc>
                <a:spcAft>
                  <a:spcPts val="400"/>
                </a:spcAft>
                <a:buFont typeface="Arial" panose="020B0604020202020204" pitchFamily="34" charset="0"/>
                <a:buChar char="•"/>
              </a:pPr>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血清特异性</a:t>
              </a:r>
              <a:r>
                <a:rPr lang="en-US" altLang="zh-CN" dirty="0" err="1">
                  <a:solidFill>
                    <a:prstClr val="black">
                      <a:lumMod val="85000"/>
                      <a:lumOff val="15000"/>
                    </a:prstClr>
                  </a:solidFill>
                  <a:latin typeface="微软雅黑" panose="020B0503020204020204" pitchFamily="34" charset="-122"/>
                  <a:ea typeface="微软雅黑" panose="020B0503020204020204" pitchFamily="34" charset="-122"/>
                </a:rPr>
                <a:t>IgM</a:t>
              </a:r>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抗体阳性；双份血清特异性</a:t>
              </a:r>
              <a:r>
                <a:rPr lang="en-US" altLang="zh-CN" dirty="0">
                  <a:solidFill>
                    <a:prstClr val="black">
                      <a:lumMod val="85000"/>
                      <a:lumOff val="15000"/>
                    </a:prstClr>
                  </a:solidFill>
                  <a:latin typeface="微软雅黑" panose="020B0503020204020204" pitchFamily="34" charset="-122"/>
                  <a:ea typeface="微软雅黑" panose="020B0503020204020204" pitchFamily="34" charset="-122"/>
                </a:rPr>
                <a:t>IgG</a:t>
              </a:r>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抗体阳转或恢复期较急性期</a:t>
              </a:r>
              <a:r>
                <a:rPr lang="en-US" altLang="zh-CN" dirty="0">
                  <a:solidFill>
                    <a:prstClr val="black">
                      <a:lumMod val="85000"/>
                      <a:lumOff val="15000"/>
                    </a:prstClr>
                  </a:solidFill>
                  <a:latin typeface="微软雅黑" panose="020B0503020204020204" pitchFamily="34" charset="-122"/>
                  <a:ea typeface="微软雅黑" panose="020B0503020204020204" pitchFamily="34" charset="-122"/>
                </a:rPr>
                <a:t>4</a:t>
              </a:r>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倍及以上升高</a:t>
              </a:r>
            </a:p>
            <a:p>
              <a:pPr marL="285750" lvl="0" indent="-285750" algn="just">
                <a:lnSpc>
                  <a:spcPct val="130000"/>
                </a:lnSpc>
                <a:spcAft>
                  <a:spcPts val="400"/>
                </a:spcAft>
                <a:buFont typeface="Arial" panose="020B0604020202020204" pitchFamily="34" charset="0"/>
                <a:buChar char="•"/>
              </a:pPr>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组织中病原学检测阳性</a:t>
              </a:r>
            </a:p>
          </p:txBody>
        </p:sp>
      </p:grpSp>
      <p:grpSp>
        <p:nvGrpSpPr>
          <p:cNvPr id="5" name="组合 2"/>
          <p:cNvGrpSpPr/>
          <p:nvPr/>
        </p:nvGrpSpPr>
        <p:grpSpPr>
          <a:xfrm>
            <a:off x="216109" y="2998280"/>
            <a:ext cx="8722864" cy="913416"/>
            <a:chOff x="216109" y="2998280"/>
            <a:chExt cx="8722864" cy="913416"/>
          </a:xfrm>
        </p:grpSpPr>
        <p:sp>
          <p:nvSpPr>
            <p:cNvPr id="39" name="TextBox 38"/>
            <p:cNvSpPr txBox="1"/>
            <p:nvPr/>
          </p:nvSpPr>
          <p:spPr>
            <a:xfrm>
              <a:off x="6418134" y="3154643"/>
              <a:ext cx="2349845" cy="437043"/>
            </a:xfrm>
            <a:prstGeom prst="rect">
              <a:avLst/>
            </a:prstGeom>
            <a:noFill/>
          </p:spPr>
          <p:txBody>
            <a:bodyPr wrap="square" rtlCol="0">
              <a:spAutoFit/>
            </a:bodyPr>
            <a:lstStyle>
              <a:defPPr>
                <a:defRPr lang="en-US"/>
              </a:defPPr>
              <a:lvl1pPr marR="0" lvl="0" indent="0" fontAlgn="auto">
                <a:lnSpc>
                  <a:spcPct val="80000"/>
                </a:lnSpc>
                <a:spcBef>
                  <a:spcPts val="0"/>
                </a:spcBef>
                <a:spcAft>
                  <a:spcPts val="0"/>
                </a:spcAft>
                <a:buClrTx/>
                <a:buSzTx/>
                <a:buFontTx/>
                <a:buNone/>
                <a:tabLst/>
                <a:defRPr kumimoji="0" sz="4400" b="1" i="0" u="none" strike="noStrike" kern="0" cap="none" spc="0" normalizeH="0" baseline="0">
                  <a:ln w="18415" cmpd="sng">
                    <a:noFill/>
                    <a:prstDash val="solid"/>
                  </a:ln>
                  <a:solidFill>
                    <a:schemeClr val="bg1"/>
                  </a:solidFill>
                  <a:effectLst>
                    <a:reflection blurRad="6350" stA="29000" endPos="34000" dir="5400000" sy="-100000" algn="bl" rotWithShape="0"/>
                  </a:effectLst>
                  <a:uLnTx/>
                  <a:uFillTx/>
                  <a:latin typeface="Agency FB" pitchFamily="34" charset="0"/>
                  <a:ea typeface="微软雅黑" pitchFamily="34" charset="-122"/>
                </a:defRPr>
              </a:lvl1pPr>
            </a:lstStyle>
            <a:p>
              <a:pPr lvl="0" algn="ctr">
                <a:defRPr/>
              </a:pPr>
              <a:r>
                <a:rPr lang="zh-CN" altLang="en-US" sz="2800" dirty="0" smtClean="0">
                  <a:solidFill>
                    <a:sysClr val="window" lastClr="FFFFFF"/>
                  </a:solidFill>
                  <a:effectLst>
                    <a:outerShdw blurRad="38100" dist="38100" dir="2700000" algn="tl">
                      <a:srgbClr val="000000">
                        <a:alpha val="43137"/>
                      </a:srgbClr>
                    </a:outerShdw>
                  </a:effectLst>
                </a:rPr>
                <a:t>流行病学</a:t>
              </a:r>
              <a:r>
                <a:rPr lang="zh-CN" altLang="en-US" sz="2800" dirty="0">
                  <a:solidFill>
                    <a:sysClr val="window" lastClr="FFFFFF"/>
                  </a:solidFill>
                  <a:effectLst>
                    <a:outerShdw blurRad="38100" dist="38100" dir="2700000" algn="tl">
                      <a:srgbClr val="000000">
                        <a:alpha val="43137"/>
                      </a:srgbClr>
                    </a:outerShdw>
                  </a:effectLst>
                </a:rPr>
                <a:t>史</a:t>
              </a:r>
            </a:p>
          </p:txBody>
        </p:sp>
        <p:sp>
          <p:nvSpPr>
            <p:cNvPr id="41" name="圆角矩形 40"/>
            <p:cNvSpPr/>
            <p:nvPr/>
          </p:nvSpPr>
          <p:spPr>
            <a:xfrm flipH="1">
              <a:off x="216109" y="3007110"/>
              <a:ext cx="8722864" cy="904586"/>
            </a:xfrm>
            <a:prstGeom prst="roundRect">
              <a:avLst>
                <a:gd name="adj" fmla="val 12850"/>
              </a:avLst>
            </a:prstGeom>
            <a:solidFill>
              <a:sysClr val="window" lastClr="FFFFFF">
                <a:lumMod val="95000"/>
              </a:sysClr>
            </a:soli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2" name="圆角矩形 41"/>
            <p:cNvSpPr/>
            <p:nvPr/>
          </p:nvSpPr>
          <p:spPr>
            <a:xfrm flipH="1">
              <a:off x="216110" y="2998280"/>
              <a:ext cx="1705889" cy="913416"/>
            </a:xfrm>
            <a:prstGeom prst="roundRect">
              <a:avLst/>
            </a:prstGeom>
            <a:solidFill>
              <a:srgbClr val="00B0F0"/>
            </a:solidFill>
            <a:ln w="38100" cap="flat" cmpd="sng" algn="ctr">
              <a:solidFill>
                <a:schemeClr val="accent5">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grpSp>
          <p:nvGrpSpPr>
            <p:cNvPr id="6" name="组合 42"/>
            <p:cNvGrpSpPr/>
            <p:nvPr/>
          </p:nvGrpSpPr>
          <p:grpSpPr>
            <a:xfrm>
              <a:off x="1922001" y="3216568"/>
              <a:ext cx="281591" cy="466579"/>
              <a:chOff x="1860008" y="2038121"/>
              <a:chExt cx="281591" cy="466579"/>
            </a:xfrm>
            <a:solidFill>
              <a:srgbClr val="00B0F0"/>
            </a:solidFill>
          </p:grpSpPr>
          <p:sp>
            <p:nvSpPr>
              <p:cNvPr id="46" name="等腰三角形 45"/>
              <p:cNvSpPr/>
              <p:nvPr/>
            </p:nvSpPr>
            <p:spPr>
              <a:xfrm rot="5400000" flipH="1">
                <a:off x="1778258" y="2141359"/>
                <a:ext cx="466579" cy="260103"/>
              </a:xfrm>
              <a:prstGeom prst="triangle">
                <a:avLst/>
              </a:prstGeom>
              <a:grpFill/>
              <a:ln w="38100" cap="flat" cmpd="sng" algn="ctr">
                <a:solidFill>
                  <a:schemeClr val="accent5">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
            <p:nvSpPr>
              <p:cNvPr id="47" name="等腰三角形 46"/>
              <p:cNvSpPr/>
              <p:nvPr/>
            </p:nvSpPr>
            <p:spPr>
              <a:xfrm rot="5400000" flipH="1">
                <a:off x="1762683" y="2148807"/>
                <a:ext cx="439856" cy="245206"/>
              </a:xfrm>
              <a:prstGeom prst="triangle">
                <a:avLst/>
              </a:prstGeom>
              <a:grpFill/>
              <a:ln w="38100" cap="flat" cmpd="sng" algn="ctr">
                <a:solidFill>
                  <a:schemeClr val="accent5">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grpSp>
        <p:sp>
          <p:nvSpPr>
            <p:cNvPr id="44" name="TextBox 43"/>
            <p:cNvSpPr txBox="1"/>
            <p:nvPr/>
          </p:nvSpPr>
          <p:spPr>
            <a:xfrm flipH="1">
              <a:off x="263761" y="3163593"/>
              <a:ext cx="1636586" cy="609398"/>
            </a:xfrm>
            <a:prstGeom prst="rect">
              <a:avLst/>
            </a:prstGeom>
            <a:noFill/>
          </p:spPr>
          <p:txBody>
            <a:bodyPr wrap="square" rtlCol="0" anchor="ct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algn="ctr">
                <a:lnSpc>
                  <a:spcPct val="120000"/>
                </a:lnSpc>
                <a:defRPr/>
              </a:pPr>
              <a:r>
                <a:rPr lang="zh-CN" altLang="en-US" sz="2800" dirty="0" smtClean="0">
                  <a:solidFill>
                    <a:sysClr val="window" lastClr="FFFFFF"/>
                  </a:solidFill>
                  <a:effectLst/>
                  <a:latin typeface="Adidas Unity" pitchFamily="2" charset="0"/>
                  <a:cs typeface="Times New Roman" pitchFamily="18" charset="0"/>
                </a:rPr>
                <a:t>临床表现</a:t>
              </a:r>
              <a:endParaRPr lang="zh-CN" altLang="en-US" sz="2800" dirty="0">
                <a:solidFill>
                  <a:sysClr val="window" lastClr="FFFFFF"/>
                </a:solidFill>
                <a:effectLst/>
                <a:latin typeface="Adidas Unity" pitchFamily="2" charset="0"/>
                <a:cs typeface="Times New Roman" pitchFamily="18" charset="0"/>
              </a:endParaRPr>
            </a:p>
          </p:txBody>
        </p:sp>
        <p:sp>
          <p:nvSpPr>
            <p:cNvPr id="45" name="TextBox 44"/>
            <p:cNvSpPr txBox="1"/>
            <p:nvPr/>
          </p:nvSpPr>
          <p:spPr>
            <a:xfrm flipH="1">
              <a:off x="2180065" y="3227772"/>
              <a:ext cx="5840961" cy="417358"/>
            </a:xfrm>
            <a:prstGeom prst="rect">
              <a:avLst/>
            </a:prstGeom>
            <a:noFill/>
          </p:spPr>
          <p:txBody>
            <a:bodyPr wrap="square" rtlCol="0">
              <a:spAutoFit/>
            </a:bodyPr>
            <a:lstStyle/>
            <a:p>
              <a:pPr marL="285750" lvl="0" indent="-285750" algn="just">
                <a:lnSpc>
                  <a:spcPct val="130000"/>
                </a:lnSpc>
                <a:spcAft>
                  <a:spcPts val="400"/>
                </a:spcAft>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参见</a:t>
              </a:r>
              <a:r>
                <a:rPr lang="zh-CN" altLang="en-US" dirty="0" smtClean="0">
                  <a:latin typeface="微软雅黑" panose="020B0503020204020204" pitchFamily="34" charset="-122"/>
                  <a:ea typeface="微软雅黑" panose="020B0503020204020204" pitchFamily="34" charset="-122"/>
                </a:rPr>
                <a:t>“五 临床特征和治疗”</a:t>
              </a:r>
              <a:endParaRPr lang="zh-CN" altLang="en-US" dirty="0">
                <a:latin typeface="微软雅黑" panose="020B0503020204020204" pitchFamily="34" charset="-122"/>
                <a:ea typeface="微软雅黑" panose="020B0503020204020204" pitchFamily="34" charset="-122"/>
              </a:endParaRPr>
            </a:p>
          </p:txBody>
        </p:sp>
      </p:grpSp>
      <p:grpSp>
        <p:nvGrpSpPr>
          <p:cNvPr id="7" name="组合 1"/>
          <p:cNvGrpSpPr/>
          <p:nvPr/>
        </p:nvGrpSpPr>
        <p:grpSpPr>
          <a:xfrm>
            <a:off x="216108" y="1105757"/>
            <a:ext cx="9082906" cy="1809171"/>
            <a:chOff x="216108" y="1105757"/>
            <a:chExt cx="9082906" cy="1809171"/>
          </a:xfrm>
        </p:grpSpPr>
        <p:sp>
          <p:nvSpPr>
            <p:cNvPr id="48" name="圆角矩形 47"/>
            <p:cNvSpPr/>
            <p:nvPr/>
          </p:nvSpPr>
          <p:spPr>
            <a:xfrm flipH="1">
              <a:off x="216108" y="1105757"/>
              <a:ext cx="8722865" cy="1809171"/>
            </a:xfrm>
            <a:prstGeom prst="roundRect">
              <a:avLst>
                <a:gd name="adj" fmla="val 12850"/>
              </a:avLst>
            </a:prstGeom>
            <a:solidFill>
              <a:sysClr val="window" lastClr="FFFFFF">
                <a:lumMod val="95000"/>
              </a:sysClr>
            </a:soli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8" name="组合 21"/>
            <p:cNvGrpSpPr/>
            <p:nvPr/>
          </p:nvGrpSpPr>
          <p:grpSpPr>
            <a:xfrm>
              <a:off x="216110" y="1133578"/>
              <a:ext cx="1987481" cy="1781350"/>
              <a:chOff x="154118" y="1109312"/>
              <a:chExt cx="1987481" cy="1781350"/>
            </a:xfrm>
            <a:solidFill>
              <a:srgbClr val="00B0F0"/>
            </a:solidFill>
          </p:grpSpPr>
          <p:sp>
            <p:nvSpPr>
              <p:cNvPr id="12" name="圆角矩形 11"/>
              <p:cNvSpPr/>
              <p:nvPr/>
            </p:nvSpPr>
            <p:spPr>
              <a:xfrm flipH="1">
                <a:off x="154118" y="1109312"/>
                <a:ext cx="1705889" cy="1781350"/>
              </a:xfrm>
              <a:prstGeom prst="roundRect">
                <a:avLst/>
              </a:prstGeom>
              <a:grpFill/>
              <a:ln w="38100" cap="flat" cmpd="sng" algn="ctr">
                <a:solidFill>
                  <a:schemeClr val="accent5">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grpSp>
            <p:nvGrpSpPr>
              <p:cNvPr id="9" name="组合 19"/>
              <p:cNvGrpSpPr/>
              <p:nvPr/>
            </p:nvGrpSpPr>
            <p:grpSpPr>
              <a:xfrm>
                <a:off x="1881496" y="1748550"/>
                <a:ext cx="260103" cy="475444"/>
                <a:chOff x="1881496" y="1591137"/>
                <a:chExt cx="260103" cy="475444"/>
              </a:xfrm>
              <a:grpFill/>
            </p:grpSpPr>
            <p:sp>
              <p:nvSpPr>
                <p:cNvPr id="13" name="等腰三角形 12"/>
                <p:cNvSpPr/>
                <p:nvPr/>
              </p:nvSpPr>
              <p:spPr>
                <a:xfrm rot="5400000" flipH="1">
                  <a:off x="1778258" y="1703240"/>
                  <a:ext cx="466579" cy="260103"/>
                </a:xfrm>
                <a:prstGeom prst="triangle">
                  <a:avLst/>
                </a:prstGeom>
                <a:grpFill/>
                <a:ln w="38100" cap="flat" cmpd="sng" algn="ctr">
                  <a:solidFill>
                    <a:schemeClr val="accent5">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
              <p:nvSpPr>
                <p:cNvPr id="14" name="等腰三角形 13"/>
                <p:cNvSpPr/>
                <p:nvPr/>
              </p:nvSpPr>
              <p:spPr>
                <a:xfrm rot="5400000" flipH="1">
                  <a:off x="1791213" y="1688462"/>
                  <a:ext cx="439856" cy="245206"/>
                </a:xfrm>
                <a:prstGeom prst="triangle">
                  <a:avLst/>
                </a:prstGeom>
                <a:grpFill/>
                <a:ln w="38100" cap="flat" cmpd="sng" algn="ctr">
                  <a:solidFill>
                    <a:schemeClr val="accent5">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grpSp>
          <p:sp>
            <p:nvSpPr>
              <p:cNvPr id="15" name="TextBox 14"/>
              <p:cNvSpPr txBox="1"/>
              <p:nvPr/>
            </p:nvSpPr>
            <p:spPr>
              <a:xfrm flipH="1">
                <a:off x="374962" y="1476531"/>
                <a:ext cx="1264201" cy="1126462"/>
              </a:xfrm>
              <a:prstGeom prst="rect">
                <a:avLst/>
              </a:prstGeom>
              <a:grpFill/>
              <a:effectLst/>
            </p:spPr>
            <p:txBody>
              <a:bodyPr wrap="square" rtlCol="0" anchor="ct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algn="ctr">
                  <a:lnSpc>
                    <a:spcPct val="120000"/>
                  </a:lnSpc>
                  <a:defRPr/>
                </a:pPr>
                <a:r>
                  <a:rPr lang="zh-CN" altLang="en-US" sz="2800" dirty="0">
                    <a:solidFill>
                      <a:sysClr val="window" lastClr="FFFFFF"/>
                    </a:solidFill>
                    <a:effectLst/>
                    <a:latin typeface="Adidas Unity" pitchFamily="2" charset="0"/>
                    <a:cs typeface="Times New Roman" pitchFamily="18" charset="0"/>
                  </a:rPr>
                  <a:t>流行病</a:t>
                </a:r>
              </a:p>
              <a:p>
                <a:pPr lvl="0" algn="ctr">
                  <a:lnSpc>
                    <a:spcPct val="120000"/>
                  </a:lnSpc>
                  <a:defRPr/>
                </a:pPr>
                <a:r>
                  <a:rPr lang="zh-CN" altLang="en-US" sz="2800" dirty="0">
                    <a:solidFill>
                      <a:sysClr val="window" lastClr="FFFFFF"/>
                    </a:solidFill>
                    <a:effectLst/>
                    <a:latin typeface="Adidas Unity" pitchFamily="2" charset="0"/>
                    <a:cs typeface="Times New Roman" pitchFamily="18" charset="0"/>
                  </a:rPr>
                  <a:t>学史</a:t>
                </a:r>
              </a:p>
            </p:txBody>
          </p:sp>
        </p:grpSp>
        <p:sp>
          <p:nvSpPr>
            <p:cNvPr id="50" name="TextBox 49"/>
            <p:cNvSpPr txBox="1"/>
            <p:nvPr/>
          </p:nvSpPr>
          <p:spPr>
            <a:xfrm flipH="1">
              <a:off x="2180065" y="1196621"/>
              <a:ext cx="7118949" cy="1686616"/>
            </a:xfrm>
            <a:prstGeom prst="rect">
              <a:avLst/>
            </a:prstGeom>
            <a:noFill/>
          </p:spPr>
          <p:txBody>
            <a:bodyPr wrap="square" rtlCol="0">
              <a:spAutoFit/>
            </a:bodyPr>
            <a:lstStyle/>
            <a:p>
              <a:pPr marL="285750" lvl="0" indent="-285750" algn="just">
                <a:lnSpc>
                  <a:spcPct val="130000"/>
                </a:lnSpc>
                <a:spcAft>
                  <a:spcPts val="400"/>
                </a:spcAft>
                <a:buFont typeface="Arial" panose="020B0604020202020204" pitchFamily="34" charset="0"/>
                <a:buChar char="•"/>
              </a:pPr>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来自疫区或</a:t>
              </a:r>
              <a:r>
                <a:rPr lang="en-US" altLang="zh-CN" dirty="0">
                  <a:solidFill>
                    <a:prstClr val="black">
                      <a:lumMod val="85000"/>
                      <a:lumOff val="15000"/>
                    </a:prstClr>
                  </a:solidFill>
                  <a:latin typeface="微软雅黑" panose="020B0503020204020204" pitchFamily="34" charset="-122"/>
                  <a:ea typeface="微软雅黑" panose="020B0503020204020204" pitchFamily="34" charset="-122"/>
                </a:rPr>
                <a:t>21</a:t>
              </a:r>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天内有疫区旅行史</a:t>
              </a:r>
            </a:p>
            <a:p>
              <a:pPr marL="285750" lvl="0" indent="-285750" algn="just">
                <a:lnSpc>
                  <a:spcPct val="130000"/>
                </a:lnSpc>
                <a:spcAft>
                  <a:spcPts val="400"/>
                </a:spcAft>
                <a:buFont typeface="Arial" panose="020B0604020202020204" pitchFamily="34" charset="0"/>
                <a:buChar char="•"/>
              </a:pPr>
              <a:r>
                <a:rPr lang="en-US" altLang="zh-CN" dirty="0">
                  <a:solidFill>
                    <a:prstClr val="black">
                      <a:lumMod val="85000"/>
                      <a:lumOff val="15000"/>
                    </a:prstClr>
                  </a:solidFill>
                  <a:latin typeface="微软雅黑" panose="020B0503020204020204" pitchFamily="34" charset="-122"/>
                  <a:ea typeface="微软雅黑" panose="020B0503020204020204" pitchFamily="34" charset="-122"/>
                </a:rPr>
                <a:t>21</a:t>
              </a:r>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天内接触过来自或曾到过疫区的发热者</a:t>
              </a:r>
            </a:p>
            <a:p>
              <a:pPr marL="285750" lvl="0" indent="-285750" algn="just">
                <a:lnSpc>
                  <a:spcPct val="130000"/>
                </a:lnSpc>
                <a:spcAft>
                  <a:spcPts val="400"/>
                </a:spcAft>
                <a:buFont typeface="Arial" panose="020B0604020202020204" pitchFamily="34" charset="0"/>
                <a:buChar char="•"/>
              </a:pPr>
              <a:r>
                <a:rPr lang="en-US" altLang="zh-CN" dirty="0">
                  <a:solidFill>
                    <a:prstClr val="black">
                      <a:lumMod val="85000"/>
                      <a:lumOff val="15000"/>
                    </a:prstClr>
                  </a:solidFill>
                  <a:latin typeface="微软雅黑" panose="020B0503020204020204" pitchFamily="34" charset="-122"/>
                  <a:ea typeface="微软雅黑" panose="020B0503020204020204" pitchFamily="34" charset="-122"/>
                </a:rPr>
                <a:t>21</a:t>
              </a:r>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天内接触过患者及其血液、体液、分泌物、排泄物或尸体等</a:t>
              </a:r>
              <a:endParaRPr lang="en-US" altLang="zh-CN" dirty="0">
                <a:solidFill>
                  <a:prstClr val="black">
                    <a:lumMod val="85000"/>
                    <a:lumOff val="15000"/>
                  </a:prstClr>
                </a:solidFill>
                <a:latin typeface="微软雅黑" panose="020B0503020204020204" pitchFamily="34" charset="-122"/>
                <a:ea typeface="微软雅黑" panose="020B0503020204020204" pitchFamily="34" charset="-122"/>
              </a:endParaRPr>
            </a:p>
            <a:p>
              <a:pPr marL="285750" lvl="0" indent="-285750" algn="just">
                <a:lnSpc>
                  <a:spcPct val="130000"/>
                </a:lnSpc>
                <a:spcAft>
                  <a:spcPts val="400"/>
                </a:spcAft>
                <a:buFont typeface="Arial" panose="020B0604020202020204" pitchFamily="34" charset="0"/>
                <a:buChar char="•"/>
              </a:pPr>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接触过被感染的动物</a:t>
              </a:r>
            </a:p>
          </p:txBody>
        </p:sp>
      </p:grpSp>
      <p:grpSp>
        <p:nvGrpSpPr>
          <p:cNvPr id="33" name="组合 32"/>
          <p:cNvGrpSpPr/>
          <p:nvPr/>
        </p:nvGrpSpPr>
        <p:grpSpPr>
          <a:xfrm>
            <a:off x="0" y="177480"/>
            <a:ext cx="9143999" cy="741744"/>
            <a:chOff x="0" y="177480"/>
            <a:chExt cx="9143999" cy="741744"/>
          </a:xfrm>
        </p:grpSpPr>
        <p:sp>
          <p:nvSpPr>
            <p:cNvPr id="38" name="矩形 3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0" name="矩形 39"/>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3"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七</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9" name="矩形 48"/>
          <p:cNvSpPr/>
          <p:nvPr/>
        </p:nvSpPr>
        <p:spPr>
          <a:xfrm>
            <a:off x="1619672" y="260648"/>
            <a:ext cx="2698175" cy="523220"/>
          </a:xfrm>
          <a:prstGeom prst="rect">
            <a:avLst/>
          </a:prstGeom>
        </p:spPr>
        <p:txBody>
          <a:bodyPr wrap="none">
            <a:spAutoFit/>
          </a:bodyPr>
          <a:lstStyle/>
          <a:p>
            <a:pPr lvl="0">
              <a:spcBef>
                <a:spcPct val="20000"/>
              </a:spcBef>
            </a:pP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病例诊断与分类</a:t>
            </a:r>
            <a:endParaRPr lang="en-US" altLang="zh-CN"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1" name="矩形 50"/>
          <p:cNvSpPr/>
          <p:nvPr/>
        </p:nvSpPr>
        <p:spPr>
          <a:xfrm>
            <a:off x="4355976" y="260648"/>
            <a:ext cx="1992853"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诊断依据</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23714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七</a:t>
              </a:r>
            </a:p>
          </p:txBody>
        </p:sp>
      </p:grpSp>
      <p:sp>
        <p:nvSpPr>
          <p:cNvPr id="16" name="矩形 15"/>
          <p:cNvSpPr/>
          <p:nvPr/>
        </p:nvSpPr>
        <p:spPr>
          <a:xfrm>
            <a:off x="1798915" y="275870"/>
            <a:ext cx="2698175" cy="523220"/>
          </a:xfrm>
          <a:prstGeom prst="rect">
            <a:avLst/>
          </a:prstGeom>
        </p:spPr>
        <p:txBody>
          <a:bodyPr wrap="none">
            <a:spAutoFit/>
          </a:bodyPr>
          <a:lstStyle/>
          <a:p>
            <a:pPr lvl="0">
              <a:spcBef>
                <a:spcPct val="20000"/>
              </a:spcBef>
            </a:pP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病例诊断与分类</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9" name="组合 18"/>
          <p:cNvGrpSpPr/>
          <p:nvPr/>
        </p:nvGrpSpPr>
        <p:grpSpPr>
          <a:xfrm>
            <a:off x="783980" y="934286"/>
            <a:ext cx="7576040" cy="5519050"/>
            <a:chOff x="783980" y="986263"/>
            <a:chExt cx="7576040" cy="5519050"/>
          </a:xfrm>
        </p:grpSpPr>
        <p:sp>
          <p:nvSpPr>
            <p:cNvPr id="20" name="剪去对角的矩形 19"/>
            <p:cNvSpPr/>
            <p:nvPr/>
          </p:nvSpPr>
          <p:spPr bwMode="auto">
            <a:xfrm flipH="1">
              <a:off x="790425" y="1021063"/>
              <a:ext cx="1815398" cy="541264"/>
            </a:xfrm>
            <a:prstGeom prst="snip2DiagRect">
              <a:avLst>
                <a:gd name="adj1" fmla="val 0"/>
                <a:gd name="adj2" fmla="val 50000"/>
              </a:avLst>
            </a:prstGeom>
            <a:solidFill>
              <a:srgbClr val="00B0F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smtClean="0">
                  <a:latin typeface="微软雅黑" pitchFamily="34" charset="-122"/>
                  <a:ea typeface="微软雅黑" pitchFamily="34" charset="-122"/>
                </a:rPr>
                <a:t>病例分类</a:t>
              </a:r>
              <a:endParaRPr lang="zh-CN" altLang="en-US" sz="2400" b="1" dirty="0">
                <a:latin typeface="微软雅黑" pitchFamily="34" charset="-122"/>
                <a:ea typeface="微软雅黑" pitchFamily="34" charset="-122"/>
              </a:endParaRPr>
            </a:p>
          </p:txBody>
        </p:sp>
        <p:sp>
          <p:nvSpPr>
            <p:cNvPr id="21" name="剪去对角的矩形 20"/>
            <p:cNvSpPr/>
            <p:nvPr/>
          </p:nvSpPr>
          <p:spPr bwMode="auto">
            <a:xfrm flipH="1">
              <a:off x="4941997" y="986263"/>
              <a:ext cx="1795485" cy="576064"/>
            </a:xfrm>
            <a:prstGeom prst="snip2DiagRect">
              <a:avLst>
                <a:gd name="adj1" fmla="val 0"/>
                <a:gd name="adj2" fmla="val 50000"/>
              </a:avLst>
            </a:prstGeom>
            <a:solidFill>
              <a:srgbClr val="00B0F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smtClean="0">
                  <a:latin typeface="微软雅黑" pitchFamily="34" charset="-122"/>
                  <a:ea typeface="微软雅黑" pitchFamily="34" charset="-122"/>
                </a:rPr>
                <a:t>诊断</a:t>
              </a:r>
              <a:endParaRPr lang="zh-CN" altLang="en-US" sz="2400" b="1" dirty="0">
                <a:latin typeface="微软雅黑" pitchFamily="34" charset="-122"/>
                <a:ea typeface="微软雅黑" pitchFamily="34" charset="-122"/>
              </a:endParaRPr>
            </a:p>
          </p:txBody>
        </p:sp>
        <p:grpSp>
          <p:nvGrpSpPr>
            <p:cNvPr id="22" name="组合 10"/>
            <p:cNvGrpSpPr/>
            <p:nvPr/>
          </p:nvGrpSpPr>
          <p:grpSpPr>
            <a:xfrm>
              <a:off x="783980" y="1647375"/>
              <a:ext cx="7576040" cy="4857938"/>
              <a:chOff x="668368" y="1647375"/>
              <a:chExt cx="7576040" cy="4857938"/>
            </a:xfrm>
          </p:grpSpPr>
          <p:grpSp>
            <p:nvGrpSpPr>
              <p:cNvPr id="23" name="组合 9"/>
              <p:cNvGrpSpPr/>
              <p:nvPr/>
            </p:nvGrpSpPr>
            <p:grpSpPr>
              <a:xfrm>
                <a:off x="668368" y="1647375"/>
                <a:ext cx="7576040" cy="720080"/>
                <a:chOff x="668368" y="1647375"/>
                <a:chExt cx="7576040" cy="720080"/>
              </a:xfrm>
            </p:grpSpPr>
            <p:sp>
              <p:nvSpPr>
                <p:cNvPr id="47" name="Freeform 43"/>
                <p:cNvSpPr>
                  <a:spLocks/>
                </p:cNvSpPr>
                <p:nvPr/>
              </p:nvSpPr>
              <p:spPr bwMode="invGray">
                <a:xfrm rot="16200000">
                  <a:off x="2699069" y="1458792"/>
                  <a:ext cx="234598" cy="1097248"/>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FFFFF">
                        <a:alpha val="0"/>
                      </a:srgbClr>
                    </a:gs>
                    <a:gs pos="100000">
                      <a:srgbClr val="80808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48" name="矩形 47"/>
                <p:cNvSpPr/>
                <p:nvPr/>
              </p:nvSpPr>
              <p:spPr>
                <a:xfrm>
                  <a:off x="3563888" y="1684250"/>
                  <a:ext cx="4572000" cy="646331"/>
                </a:xfrm>
                <a:prstGeom prst="rect">
                  <a:avLst/>
                </a:prstGeom>
              </p:spPr>
              <p:txBody>
                <a:bodyPr>
                  <a:spAutoFit/>
                </a:bodyPr>
                <a:lstStyle/>
                <a:p>
                  <a:r>
                    <a:rPr lang="zh-CN" altLang="en-US" b="1" dirty="0">
                      <a:latin typeface="微软雅黑" pitchFamily="34" charset="-122"/>
                      <a:ea typeface="微软雅黑" pitchFamily="34" charset="-122"/>
                    </a:rPr>
                    <a:t>具备流行病学史中任何一项的发热</a:t>
                  </a:r>
                  <a:r>
                    <a:rPr lang="zh-CN" altLang="en-US" b="1" dirty="0" smtClean="0">
                      <a:latin typeface="微软雅黑" pitchFamily="34" charset="-122"/>
                      <a:ea typeface="微软雅黑" pitchFamily="34" charset="-122"/>
                    </a:rPr>
                    <a:t>患者</a:t>
                  </a:r>
                  <a:endParaRPr lang="en-US" altLang="zh-CN" b="1" dirty="0" smtClean="0">
                    <a:latin typeface="微软雅黑" pitchFamily="34" charset="-122"/>
                    <a:ea typeface="微软雅黑" pitchFamily="34" charset="-122"/>
                  </a:endParaRPr>
                </a:p>
                <a:p>
                  <a:r>
                    <a:rPr lang="zh-CN" altLang="en-US" b="1" dirty="0" smtClean="0">
                      <a:latin typeface="微软雅黑" pitchFamily="34" charset="-122"/>
                      <a:ea typeface="微软雅黑" pitchFamily="34" charset="-122"/>
                    </a:rPr>
                    <a:t>（</a:t>
                  </a:r>
                  <a:r>
                    <a:rPr lang="zh-CN" altLang="en-US" b="1" dirty="0">
                      <a:latin typeface="微软雅黑" pitchFamily="34" charset="-122"/>
                      <a:ea typeface="微软雅黑" pitchFamily="34" charset="-122"/>
                    </a:rPr>
                    <a:t>体温＞</a:t>
                  </a:r>
                  <a:r>
                    <a:rPr lang="en-US" altLang="zh-CN" b="1" dirty="0">
                      <a:latin typeface="微软雅黑" pitchFamily="34" charset="-122"/>
                      <a:ea typeface="微软雅黑" pitchFamily="34" charset="-122"/>
                    </a:rPr>
                    <a:t>37.3℃</a:t>
                  </a:r>
                  <a:r>
                    <a:rPr lang="zh-CN" altLang="en-US" b="1" dirty="0">
                      <a:latin typeface="微软雅黑" pitchFamily="34" charset="-122"/>
                      <a:ea typeface="微软雅黑" pitchFamily="34" charset="-122"/>
                    </a:rPr>
                    <a:t>）</a:t>
                  </a:r>
                </a:p>
              </p:txBody>
            </p:sp>
            <p:grpSp>
              <p:nvGrpSpPr>
                <p:cNvPr id="49" name="组合 6"/>
                <p:cNvGrpSpPr/>
                <p:nvPr/>
              </p:nvGrpSpPr>
              <p:grpSpPr>
                <a:xfrm>
                  <a:off x="668368" y="1647375"/>
                  <a:ext cx="7576040" cy="720080"/>
                  <a:chOff x="668368" y="1647375"/>
                  <a:chExt cx="7576040" cy="720080"/>
                </a:xfrm>
              </p:grpSpPr>
              <p:sp>
                <p:nvSpPr>
                  <p:cNvPr id="50" name="圆角矩形 49"/>
                  <p:cNvSpPr/>
                  <p:nvPr/>
                </p:nvSpPr>
                <p:spPr>
                  <a:xfrm>
                    <a:off x="668368" y="1647375"/>
                    <a:ext cx="7576040" cy="720080"/>
                  </a:xfrm>
                  <a:prstGeom prst="roundRect">
                    <a:avLst>
                      <a:gd name="adj" fmla="val 2669"/>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矩形 5"/>
                  <p:cNvSpPr/>
                  <p:nvPr/>
                </p:nvSpPr>
                <p:spPr>
                  <a:xfrm>
                    <a:off x="868181" y="1776583"/>
                    <a:ext cx="1415772" cy="461665"/>
                  </a:xfrm>
                  <a:prstGeom prst="rect">
                    <a:avLst/>
                  </a:prstGeom>
                </p:spPr>
                <p:txBody>
                  <a:bodyPr wrap="none">
                    <a:spAutoFit/>
                  </a:bodyPr>
                  <a:lstStyle/>
                  <a:p>
                    <a:pPr lvl="0" algn="ctr" defTabSz="768554">
                      <a:spcBef>
                        <a:spcPct val="20000"/>
                      </a:spcBef>
                    </a:pPr>
                    <a:r>
                      <a:rPr lang="zh-CN" altLang="en-US" sz="2400" b="1" dirty="0">
                        <a:solidFill>
                          <a:prstClr val="black">
                            <a:lumMod val="75000"/>
                            <a:lumOff val="25000"/>
                          </a:prstClr>
                        </a:solidFill>
                        <a:latin typeface="微软雅黑" pitchFamily="34" charset="-122"/>
                        <a:ea typeface="微软雅黑" pitchFamily="34" charset="-122"/>
                      </a:rPr>
                      <a:t>留观病例</a:t>
                    </a:r>
                    <a:endParaRPr lang="en-US" altLang="zh-CN" sz="2400" b="1" dirty="0">
                      <a:solidFill>
                        <a:prstClr val="black">
                          <a:lumMod val="75000"/>
                          <a:lumOff val="25000"/>
                        </a:prstClr>
                      </a:solidFill>
                      <a:latin typeface="微软雅黑" pitchFamily="34" charset="-122"/>
                      <a:ea typeface="微软雅黑" pitchFamily="34" charset="-122"/>
                    </a:endParaRPr>
                  </a:p>
                </p:txBody>
              </p:sp>
            </p:grpSp>
          </p:grpSp>
          <p:grpSp>
            <p:nvGrpSpPr>
              <p:cNvPr id="25" name="组合 46"/>
              <p:cNvGrpSpPr/>
              <p:nvPr/>
            </p:nvGrpSpPr>
            <p:grpSpPr>
              <a:xfrm>
                <a:off x="668368" y="2506682"/>
                <a:ext cx="7576040" cy="1791202"/>
                <a:chOff x="668368" y="1647374"/>
                <a:chExt cx="7576040" cy="1791202"/>
              </a:xfrm>
            </p:grpSpPr>
            <p:sp>
              <p:nvSpPr>
                <p:cNvPr id="42" name="Freeform 43"/>
                <p:cNvSpPr>
                  <a:spLocks/>
                </p:cNvSpPr>
                <p:nvPr/>
              </p:nvSpPr>
              <p:spPr bwMode="invGray">
                <a:xfrm rot="16200000">
                  <a:off x="2699069" y="1458792"/>
                  <a:ext cx="234598" cy="1097248"/>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FFFFF">
                        <a:alpha val="0"/>
                      </a:srgbClr>
                    </a:gs>
                    <a:gs pos="100000">
                      <a:srgbClr val="80808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43" name="矩形 42"/>
                <p:cNvSpPr/>
                <p:nvPr/>
              </p:nvSpPr>
              <p:spPr>
                <a:xfrm>
                  <a:off x="3563888" y="1684250"/>
                  <a:ext cx="4320480" cy="1754326"/>
                </a:xfrm>
                <a:prstGeom prst="rect">
                  <a:avLst/>
                </a:prstGeom>
              </p:spPr>
              <p:txBody>
                <a:bodyPr wrap="square">
                  <a:spAutoFit/>
                </a:bodyPr>
                <a:lstStyle/>
                <a:p>
                  <a:r>
                    <a:rPr lang="zh-CN" altLang="en-US" b="1" dirty="0">
                      <a:latin typeface="微软雅黑" pitchFamily="34" charset="-122"/>
                      <a:ea typeface="微软雅黑" pitchFamily="34" charset="-122"/>
                    </a:rPr>
                    <a:t>具备流行病学史中任何一项，且符合以下三种情形之一者</a:t>
                  </a:r>
                </a:p>
                <a:p>
                  <a:pPr marL="285750" indent="-285750">
                    <a:buFont typeface="Arial" panose="020B0604020202020204" pitchFamily="34" charset="0"/>
                    <a:buChar char="•"/>
                  </a:pPr>
                  <a:r>
                    <a:rPr lang="zh-CN" altLang="en-US" dirty="0">
                      <a:latin typeface="微软雅黑" pitchFamily="34" charset="-122"/>
                      <a:ea typeface="微软雅黑" pitchFamily="34" charset="-122"/>
                    </a:rPr>
                    <a:t>体温≥</a:t>
                  </a:r>
                  <a:r>
                    <a:rPr lang="en-US" altLang="zh-CN" dirty="0">
                      <a:latin typeface="微软雅黑" pitchFamily="34" charset="-122"/>
                      <a:ea typeface="微软雅黑" pitchFamily="34" charset="-122"/>
                    </a:rPr>
                    <a:t>38.6℃</a:t>
                  </a:r>
                  <a:r>
                    <a:rPr lang="zh-CN" altLang="en-US" dirty="0">
                      <a:latin typeface="微软雅黑" pitchFamily="34" charset="-122"/>
                      <a:ea typeface="微软雅黑" pitchFamily="34" charset="-122"/>
                    </a:rPr>
                    <a:t>，出现严重头痛，肌肉痛，呕吐，腹泻，腹痛</a:t>
                  </a:r>
                </a:p>
                <a:p>
                  <a:pPr marL="285750" indent="-285750">
                    <a:buFont typeface="Arial" panose="020B0604020202020204" pitchFamily="34" charset="0"/>
                    <a:buChar char="•"/>
                  </a:pPr>
                  <a:r>
                    <a:rPr lang="zh-CN" altLang="en-US" dirty="0">
                      <a:latin typeface="微软雅黑" pitchFamily="34" charset="-122"/>
                      <a:ea typeface="微软雅黑" pitchFamily="34" charset="-122"/>
                    </a:rPr>
                    <a:t>发热伴不明原因出血</a:t>
                  </a:r>
                </a:p>
                <a:p>
                  <a:pPr marL="285750" indent="-285750">
                    <a:buFont typeface="Arial" panose="020B0604020202020204" pitchFamily="34" charset="0"/>
                    <a:buChar char="•"/>
                  </a:pPr>
                  <a:r>
                    <a:rPr lang="zh-CN" altLang="en-US" dirty="0">
                      <a:latin typeface="微软雅黑" pitchFamily="34" charset="-122"/>
                      <a:ea typeface="微软雅黑" pitchFamily="34" charset="-122"/>
                    </a:rPr>
                    <a:t>不明原因猝死</a:t>
                  </a:r>
                </a:p>
              </p:txBody>
            </p:sp>
            <p:grpSp>
              <p:nvGrpSpPr>
                <p:cNvPr id="44" name="组合 49"/>
                <p:cNvGrpSpPr/>
                <p:nvPr/>
              </p:nvGrpSpPr>
              <p:grpSpPr>
                <a:xfrm>
                  <a:off x="668368" y="1647374"/>
                  <a:ext cx="7576040" cy="1791201"/>
                  <a:chOff x="668368" y="1647374"/>
                  <a:chExt cx="7576040" cy="1791201"/>
                </a:xfrm>
              </p:grpSpPr>
              <p:sp>
                <p:nvSpPr>
                  <p:cNvPr id="45" name="圆角矩形 44"/>
                  <p:cNvSpPr/>
                  <p:nvPr/>
                </p:nvSpPr>
                <p:spPr>
                  <a:xfrm>
                    <a:off x="668368" y="1647374"/>
                    <a:ext cx="7576040" cy="1791201"/>
                  </a:xfrm>
                  <a:prstGeom prst="roundRect">
                    <a:avLst>
                      <a:gd name="adj" fmla="val 2669"/>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矩形 45"/>
                  <p:cNvSpPr/>
                  <p:nvPr/>
                </p:nvSpPr>
                <p:spPr>
                  <a:xfrm>
                    <a:off x="868181" y="1776583"/>
                    <a:ext cx="1415772" cy="461665"/>
                  </a:xfrm>
                  <a:prstGeom prst="rect">
                    <a:avLst/>
                  </a:prstGeom>
                </p:spPr>
                <p:txBody>
                  <a:bodyPr wrap="none">
                    <a:spAutoFit/>
                  </a:bodyPr>
                  <a:lstStyle/>
                  <a:p>
                    <a:pPr lvl="0" algn="ctr" defTabSz="768554">
                      <a:spcBef>
                        <a:spcPct val="20000"/>
                      </a:spcBef>
                    </a:pPr>
                    <a:r>
                      <a:rPr lang="zh-CN" altLang="en-US" sz="2400" b="1" dirty="0" smtClean="0">
                        <a:solidFill>
                          <a:prstClr val="black">
                            <a:lumMod val="75000"/>
                            <a:lumOff val="25000"/>
                          </a:prstClr>
                        </a:solidFill>
                        <a:latin typeface="微软雅黑" pitchFamily="34" charset="-122"/>
                        <a:ea typeface="微软雅黑" pitchFamily="34" charset="-122"/>
                      </a:rPr>
                      <a:t>疑似</a:t>
                    </a:r>
                    <a:r>
                      <a:rPr lang="zh-CN" altLang="en-US" sz="2400" b="1" dirty="0">
                        <a:solidFill>
                          <a:prstClr val="black">
                            <a:lumMod val="75000"/>
                            <a:lumOff val="25000"/>
                          </a:prstClr>
                        </a:solidFill>
                        <a:latin typeface="微软雅黑" pitchFamily="34" charset="-122"/>
                        <a:ea typeface="微软雅黑" pitchFamily="34" charset="-122"/>
                      </a:rPr>
                      <a:t>病例</a:t>
                    </a:r>
                  </a:p>
                </p:txBody>
              </p:sp>
            </p:grpSp>
          </p:grpSp>
          <p:grpSp>
            <p:nvGrpSpPr>
              <p:cNvPr id="26" name="组合 52"/>
              <p:cNvGrpSpPr/>
              <p:nvPr/>
            </p:nvGrpSpPr>
            <p:grpSpPr>
              <a:xfrm>
                <a:off x="668368" y="4437112"/>
                <a:ext cx="7576040" cy="2068201"/>
                <a:chOff x="668368" y="1647374"/>
                <a:chExt cx="7576040" cy="2068201"/>
              </a:xfrm>
            </p:grpSpPr>
            <p:sp>
              <p:nvSpPr>
                <p:cNvPr id="27" name="Freeform 43"/>
                <p:cNvSpPr>
                  <a:spLocks/>
                </p:cNvSpPr>
                <p:nvPr/>
              </p:nvSpPr>
              <p:spPr bwMode="invGray">
                <a:xfrm rot="16200000">
                  <a:off x="2699069" y="1458792"/>
                  <a:ext cx="234598" cy="1097248"/>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FFFFF">
                        <a:alpha val="0"/>
                      </a:srgbClr>
                    </a:gs>
                    <a:gs pos="100000">
                      <a:srgbClr val="80808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28" name="矩形 27"/>
                <p:cNvSpPr/>
                <p:nvPr/>
              </p:nvSpPr>
              <p:spPr>
                <a:xfrm>
                  <a:off x="3563888" y="1684250"/>
                  <a:ext cx="4320480" cy="2031325"/>
                </a:xfrm>
                <a:prstGeom prst="rect">
                  <a:avLst/>
                </a:prstGeom>
              </p:spPr>
              <p:txBody>
                <a:bodyPr wrap="square">
                  <a:spAutoFit/>
                </a:bodyPr>
                <a:lstStyle/>
                <a:p>
                  <a:r>
                    <a:rPr lang="zh-CN" altLang="en-US" b="1" dirty="0">
                      <a:latin typeface="微软雅黑" pitchFamily="34" charset="-122"/>
                      <a:ea typeface="微软雅黑" pitchFamily="34" charset="-122"/>
                    </a:rPr>
                    <a:t>留观或疑似病例经实验室检测符合下列情形之一者</a:t>
                  </a:r>
                </a:p>
                <a:p>
                  <a:pPr marL="285750" indent="-285750">
                    <a:buFont typeface="Arial" panose="020B0604020202020204" pitchFamily="34" charset="0"/>
                    <a:buChar char="•"/>
                  </a:pPr>
                  <a:r>
                    <a:rPr lang="zh-CN" altLang="en-US" dirty="0" smtClean="0">
                      <a:latin typeface="微软雅黑" pitchFamily="34" charset="-122"/>
                      <a:ea typeface="微软雅黑" pitchFamily="34" charset="-122"/>
                    </a:rPr>
                    <a:t>核酸</a:t>
                  </a:r>
                  <a:r>
                    <a:rPr lang="zh-CN" altLang="en-US" dirty="0">
                      <a:latin typeface="微软雅黑" pitchFamily="34" charset="-122"/>
                      <a:ea typeface="微软雅黑" pitchFamily="34" charset="-122"/>
                    </a:rPr>
                    <a:t>检测阳性</a:t>
                  </a:r>
                </a:p>
                <a:p>
                  <a:pPr marL="285750" indent="-285750">
                    <a:buFont typeface="Arial" panose="020B0604020202020204" pitchFamily="34" charset="0"/>
                    <a:buChar char="•"/>
                  </a:pPr>
                  <a:r>
                    <a:rPr lang="zh-CN" altLang="en-US" dirty="0">
                      <a:latin typeface="微软雅黑" pitchFamily="34" charset="-122"/>
                      <a:ea typeface="微软雅黑" pitchFamily="34" charset="-122"/>
                    </a:rPr>
                    <a:t>病毒抗原检测阳性</a:t>
                  </a:r>
                </a:p>
                <a:p>
                  <a:pPr marL="285750" indent="-285750">
                    <a:buFont typeface="Arial" panose="020B0604020202020204" pitchFamily="34" charset="0"/>
                    <a:buChar char="•"/>
                  </a:pPr>
                  <a:r>
                    <a:rPr lang="zh-CN" altLang="en-US" dirty="0">
                      <a:latin typeface="微软雅黑" pitchFamily="34" charset="-122"/>
                      <a:ea typeface="微软雅黑" pitchFamily="34" charset="-122"/>
                    </a:rPr>
                    <a:t>分离到病毒</a:t>
                  </a:r>
                </a:p>
                <a:p>
                  <a:pPr marL="285750" indent="-285750">
                    <a:buFont typeface="Arial" panose="020B0604020202020204" pitchFamily="34" charset="0"/>
                    <a:buChar char="•"/>
                  </a:pPr>
                  <a:r>
                    <a:rPr lang="zh-CN" altLang="en-US" dirty="0">
                      <a:latin typeface="微软雅黑" pitchFamily="34" charset="-122"/>
                      <a:ea typeface="微软雅黑" pitchFamily="34" charset="-122"/>
                    </a:rPr>
                    <a:t>血清特异性抗体</a:t>
                  </a:r>
                  <a:r>
                    <a:rPr lang="zh-CN" altLang="en-US" dirty="0" smtClean="0">
                      <a:latin typeface="微软雅黑" pitchFamily="34" charset="-122"/>
                      <a:ea typeface="微软雅黑" pitchFamily="34" charset="-122"/>
                    </a:rPr>
                    <a:t>检测阳性</a:t>
                  </a:r>
                  <a:endParaRPr lang="zh-CN" altLang="en-US" dirty="0">
                    <a:latin typeface="微软雅黑" pitchFamily="34" charset="-122"/>
                    <a:ea typeface="微软雅黑" pitchFamily="34" charset="-122"/>
                  </a:endParaRPr>
                </a:p>
                <a:p>
                  <a:pPr marL="285750" indent="-285750">
                    <a:buFont typeface="Arial" panose="020B0604020202020204" pitchFamily="34" charset="0"/>
                    <a:buChar char="•"/>
                  </a:pPr>
                  <a:r>
                    <a:rPr lang="zh-CN" altLang="en-US" dirty="0">
                      <a:latin typeface="微软雅黑" pitchFamily="34" charset="-122"/>
                      <a:ea typeface="微软雅黑" pitchFamily="34" charset="-122"/>
                    </a:rPr>
                    <a:t>组织中病原学检测阳性</a:t>
                  </a:r>
                </a:p>
              </p:txBody>
            </p:sp>
            <p:grpSp>
              <p:nvGrpSpPr>
                <p:cNvPr id="33" name="组合 55"/>
                <p:cNvGrpSpPr/>
                <p:nvPr/>
              </p:nvGrpSpPr>
              <p:grpSpPr>
                <a:xfrm>
                  <a:off x="668368" y="1647374"/>
                  <a:ext cx="7576040" cy="2068201"/>
                  <a:chOff x="668368" y="1647374"/>
                  <a:chExt cx="7576040" cy="2068201"/>
                </a:xfrm>
              </p:grpSpPr>
              <p:sp>
                <p:nvSpPr>
                  <p:cNvPr id="35" name="圆角矩形 34"/>
                  <p:cNvSpPr/>
                  <p:nvPr/>
                </p:nvSpPr>
                <p:spPr>
                  <a:xfrm>
                    <a:off x="668368" y="1647374"/>
                    <a:ext cx="7576040" cy="2068201"/>
                  </a:xfrm>
                  <a:prstGeom prst="roundRect">
                    <a:avLst>
                      <a:gd name="adj" fmla="val 2669"/>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矩形 40"/>
                  <p:cNvSpPr/>
                  <p:nvPr/>
                </p:nvSpPr>
                <p:spPr>
                  <a:xfrm>
                    <a:off x="868181" y="1776583"/>
                    <a:ext cx="1415772" cy="461665"/>
                  </a:xfrm>
                  <a:prstGeom prst="rect">
                    <a:avLst/>
                  </a:prstGeom>
                </p:spPr>
                <p:txBody>
                  <a:bodyPr wrap="none">
                    <a:spAutoFit/>
                  </a:bodyPr>
                  <a:lstStyle/>
                  <a:p>
                    <a:pPr lvl="0" algn="ctr" defTabSz="768554">
                      <a:spcBef>
                        <a:spcPct val="20000"/>
                      </a:spcBef>
                    </a:pPr>
                    <a:r>
                      <a:rPr lang="zh-CN" altLang="en-US" sz="2400" b="1" dirty="0">
                        <a:solidFill>
                          <a:prstClr val="black">
                            <a:lumMod val="75000"/>
                            <a:lumOff val="25000"/>
                          </a:prstClr>
                        </a:solidFill>
                        <a:latin typeface="微软雅黑" pitchFamily="34" charset="-122"/>
                        <a:ea typeface="微软雅黑" pitchFamily="34" charset="-122"/>
                      </a:rPr>
                      <a:t>确诊</a:t>
                    </a:r>
                    <a:r>
                      <a:rPr lang="zh-CN" altLang="en-US" sz="2400" b="1" dirty="0" smtClean="0">
                        <a:solidFill>
                          <a:prstClr val="black">
                            <a:lumMod val="75000"/>
                            <a:lumOff val="25000"/>
                          </a:prstClr>
                        </a:solidFill>
                        <a:latin typeface="微软雅黑" pitchFamily="34" charset="-122"/>
                        <a:ea typeface="微软雅黑" pitchFamily="34" charset="-122"/>
                      </a:rPr>
                      <a:t>病例</a:t>
                    </a:r>
                    <a:endParaRPr lang="zh-CN" altLang="en-US" sz="2400" b="1" dirty="0">
                      <a:solidFill>
                        <a:prstClr val="black">
                          <a:lumMod val="75000"/>
                          <a:lumOff val="25000"/>
                        </a:prstClr>
                      </a:solidFill>
                      <a:latin typeface="微软雅黑" pitchFamily="34" charset="-122"/>
                      <a:ea typeface="微软雅黑" pitchFamily="34" charset="-122"/>
                    </a:endParaRPr>
                  </a:p>
                </p:txBody>
              </p:sp>
            </p:grpSp>
          </p:grpSp>
        </p:grpSp>
      </p:grpSp>
      <p:sp>
        <p:nvSpPr>
          <p:cNvPr id="29" name="矩形 28"/>
          <p:cNvSpPr/>
          <p:nvPr/>
        </p:nvSpPr>
        <p:spPr>
          <a:xfrm>
            <a:off x="4355976" y="260648"/>
            <a:ext cx="3788217"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病例分类与诊断条件</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85891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七</a:t>
              </a:r>
            </a:p>
          </p:txBody>
        </p:sp>
      </p:grpSp>
      <p:sp>
        <p:nvSpPr>
          <p:cNvPr id="33" name="矩形 32"/>
          <p:cNvSpPr/>
          <p:nvPr/>
        </p:nvSpPr>
        <p:spPr>
          <a:xfrm>
            <a:off x="4499992" y="275870"/>
            <a:ext cx="1992853"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鉴别诊断</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1798915" y="275870"/>
            <a:ext cx="2698175" cy="523220"/>
          </a:xfrm>
          <a:prstGeom prst="rect">
            <a:avLst/>
          </a:prstGeom>
        </p:spPr>
        <p:txBody>
          <a:bodyPr wrap="none">
            <a:spAutoFit/>
          </a:bodyPr>
          <a:lstStyle/>
          <a:p>
            <a:pPr lvl="0">
              <a:spcBef>
                <a:spcPct val="20000"/>
              </a:spcBef>
            </a:pP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病例诊断与分类</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115616" y="1349376"/>
            <a:ext cx="7128792" cy="4311872"/>
            <a:chOff x="1115616" y="1205360"/>
            <a:chExt cx="7128792" cy="4311872"/>
          </a:xfrm>
        </p:grpSpPr>
        <p:grpSp>
          <p:nvGrpSpPr>
            <p:cNvPr id="18" name="组合 12"/>
            <p:cNvGrpSpPr/>
            <p:nvPr/>
          </p:nvGrpSpPr>
          <p:grpSpPr>
            <a:xfrm>
              <a:off x="1115616" y="1916832"/>
              <a:ext cx="7128792" cy="3600400"/>
              <a:chOff x="976997" y="1798476"/>
              <a:chExt cx="5797421" cy="3600400"/>
            </a:xfrm>
          </p:grpSpPr>
          <p:sp>
            <p:nvSpPr>
              <p:cNvPr id="24" name="矩形 23"/>
              <p:cNvSpPr/>
              <p:nvPr/>
            </p:nvSpPr>
            <p:spPr>
              <a:xfrm>
                <a:off x="1355427" y="2087839"/>
                <a:ext cx="5040560" cy="3167021"/>
              </a:xfrm>
              <a:prstGeom prst="rect">
                <a:avLst/>
              </a:prstGeom>
            </p:spPr>
            <p:txBody>
              <a:bodyPr wrap="square">
                <a:spAutoFit/>
              </a:bodyPr>
              <a:lstStyle/>
              <a:p>
                <a:pPr marL="342900" lvl="0" indent="-342900" algn="just">
                  <a:lnSpc>
                    <a:spcPct val="130000"/>
                  </a:lnSpc>
                  <a:spcBef>
                    <a:spcPct val="20000"/>
                  </a:spcBef>
                  <a:spcAft>
                    <a:spcPts val="600"/>
                  </a:spcAft>
                  <a:buFont typeface="Arial" panose="020B0604020202020204" pitchFamily="34" charset="0"/>
                  <a:buChar char="•"/>
                </a:pPr>
                <a:r>
                  <a:rPr lang="zh-CN" altLang="en-US" sz="2200" dirty="0">
                    <a:solidFill>
                      <a:prstClr val="black">
                        <a:lumMod val="85000"/>
                        <a:lumOff val="15000"/>
                      </a:prstClr>
                    </a:solidFill>
                    <a:latin typeface="微软雅黑" panose="020B0503020204020204" pitchFamily="34" charset="-122"/>
                    <a:ea typeface="微软雅黑" panose="020B0503020204020204" pitchFamily="34" charset="-122"/>
                  </a:rPr>
                  <a:t>马尔堡出血热、克里米亚刚果出血热、拉沙热和肾综合征出血热等病毒性出血热</a:t>
                </a:r>
              </a:p>
              <a:p>
                <a:pPr marL="342900" indent="-342900" algn="just">
                  <a:lnSpc>
                    <a:spcPct val="130000"/>
                  </a:lnSpc>
                  <a:spcBef>
                    <a:spcPct val="20000"/>
                  </a:spcBef>
                  <a:spcAft>
                    <a:spcPts val="600"/>
                  </a:spcAft>
                  <a:buFont typeface="Arial" panose="020B0604020202020204" pitchFamily="34" charset="0"/>
                  <a:buChar char="•"/>
                </a:pPr>
                <a:r>
                  <a:rPr lang="zh-CN" altLang="en-US" sz="2200" dirty="0" smtClean="0">
                    <a:solidFill>
                      <a:prstClr val="black">
                        <a:lumMod val="85000"/>
                        <a:lumOff val="15000"/>
                      </a:prstClr>
                    </a:solidFill>
                    <a:latin typeface="微软雅黑" panose="020B0503020204020204" pitchFamily="34" charset="-122"/>
                    <a:ea typeface="微软雅黑" panose="020B0503020204020204" pitchFamily="34" charset="-122"/>
                  </a:rPr>
                  <a:t>疟疾</a:t>
                </a:r>
              </a:p>
              <a:p>
                <a:pPr marL="342900" lvl="0" indent="-342900" algn="just">
                  <a:lnSpc>
                    <a:spcPct val="130000"/>
                  </a:lnSpc>
                  <a:spcBef>
                    <a:spcPct val="20000"/>
                  </a:spcBef>
                  <a:spcAft>
                    <a:spcPts val="600"/>
                  </a:spcAft>
                  <a:buFont typeface="Arial" panose="020B0604020202020204" pitchFamily="34" charset="0"/>
                  <a:buChar char="•"/>
                </a:pPr>
                <a:r>
                  <a:rPr lang="zh-CN" altLang="en-US" sz="2200" dirty="0" smtClean="0">
                    <a:solidFill>
                      <a:prstClr val="black">
                        <a:lumMod val="85000"/>
                        <a:lumOff val="15000"/>
                      </a:prstClr>
                    </a:solidFill>
                    <a:latin typeface="微软雅黑" panose="020B0503020204020204" pitchFamily="34" charset="-122"/>
                    <a:ea typeface="微软雅黑" panose="020B0503020204020204" pitchFamily="34" charset="-122"/>
                  </a:rPr>
                  <a:t>伤寒</a:t>
                </a:r>
                <a:endParaRPr lang="zh-CN" altLang="en-US" sz="2200" dirty="0">
                  <a:solidFill>
                    <a:prstClr val="black">
                      <a:lumMod val="85000"/>
                      <a:lumOff val="15000"/>
                    </a:prstClr>
                  </a:solidFill>
                  <a:latin typeface="微软雅黑" panose="020B0503020204020204" pitchFamily="34" charset="-122"/>
                  <a:ea typeface="微软雅黑" panose="020B0503020204020204" pitchFamily="34" charset="-122"/>
                </a:endParaRPr>
              </a:p>
              <a:p>
                <a:pPr marL="342900" lvl="0" indent="-342900" algn="just">
                  <a:lnSpc>
                    <a:spcPct val="130000"/>
                  </a:lnSpc>
                  <a:spcBef>
                    <a:spcPct val="20000"/>
                  </a:spcBef>
                  <a:spcAft>
                    <a:spcPts val="600"/>
                  </a:spcAft>
                  <a:buFont typeface="Arial" panose="020B0604020202020204" pitchFamily="34" charset="0"/>
                  <a:buChar char="•"/>
                </a:pPr>
                <a:r>
                  <a:rPr lang="zh-CN" altLang="en-US" sz="2200" dirty="0" smtClean="0">
                    <a:solidFill>
                      <a:prstClr val="black">
                        <a:lumMod val="85000"/>
                        <a:lumOff val="15000"/>
                      </a:prstClr>
                    </a:solidFill>
                    <a:latin typeface="微软雅黑" panose="020B0503020204020204" pitchFamily="34" charset="-122"/>
                    <a:ea typeface="微软雅黑" panose="020B0503020204020204" pitchFamily="34" charset="-122"/>
                  </a:rPr>
                  <a:t>其他</a:t>
                </a:r>
                <a:r>
                  <a:rPr lang="zh-CN" altLang="en-US" sz="2200" dirty="0">
                    <a:solidFill>
                      <a:prstClr val="black">
                        <a:lumMod val="85000"/>
                        <a:lumOff val="15000"/>
                      </a:prstClr>
                    </a:solidFill>
                    <a:latin typeface="微软雅黑" panose="020B0503020204020204" pitchFamily="34" charset="-122"/>
                    <a:ea typeface="微软雅黑" panose="020B0503020204020204" pitchFamily="34" charset="-122"/>
                  </a:rPr>
                  <a:t>：病毒性肝炎、钩端螺旋体病、斑疹伤寒、单核细胞增多症等</a:t>
                </a:r>
              </a:p>
            </p:txBody>
          </p:sp>
          <p:sp>
            <p:nvSpPr>
              <p:cNvPr id="25" name="圆角矩形 24"/>
              <p:cNvSpPr/>
              <p:nvPr/>
            </p:nvSpPr>
            <p:spPr>
              <a:xfrm>
                <a:off x="976997" y="1798476"/>
                <a:ext cx="5797421" cy="3600400"/>
              </a:xfrm>
              <a:prstGeom prst="roundRect">
                <a:avLst>
                  <a:gd name="adj" fmla="val 2669"/>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0" name="组合 23"/>
            <p:cNvGrpSpPr/>
            <p:nvPr/>
          </p:nvGrpSpPr>
          <p:grpSpPr>
            <a:xfrm>
              <a:off x="2312294" y="1205360"/>
              <a:ext cx="4519411" cy="936103"/>
              <a:chOff x="467544" y="1628800"/>
              <a:chExt cx="4519411" cy="936103"/>
            </a:xfrm>
          </p:grpSpPr>
          <p:pic>
            <p:nvPicPr>
              <p:cNvPr id="22" name="图片 21"/>
              <p:cNvPicPr>
                <a:picLocks noChangeAspect="1"/>
              </p:cNvPicPr>
              <p:nvPr/>
            </p:nvPicPr>
            <p:blipFill rotWithShape="1">
              <a:blip r:embed="rId2" cstate="print">
                <a:extLst>
                  <a:ext uri="{28A0092B-C50C-407E-A947-70E740481C1C}">
                    <a14:useLocalDpi xmlns:a14="http://schemas.microsoft.com/office/drawing/2010/main" val="0"/>
                  </a:ext>
                </a:extLst>
              </a:blip>
              <a:srcRect l="-1" r="-3426"/>
              <a:stretch/>
            </p:blipFill>
            <p:spPr>
              <a:xfrm>
                <a:off x="467544" y="1628800"/>
                <a:ext cx="4519411" cy="936103"/>
              </a:xfrm>
              <a:prstGeom prst="rect">
                <a:avLst/>
              </a:prstGeom>
            </p:spPr>
          </p:pic>
          <p:sp>
            <p:nvSpPr>
              <p:cNvPr id="23" name="矩形 22"/>
              <p:cNvSpPr/>
              <p:nvPr/>
            </p:nvSpPr>
            <p:spPr>
              <a:xfrm>
                <a:off x="1215274" y="1822680"/>
                <a:ext cx="3570208" cy="461665"/>
              </a:xfrm>
              <a:prstGeom prst="rect">
                <a:avLst/>
              </a:prstGeom>
            </p:spPr>
            <p:txBody>
              <a:bodyPr wrap="none">
                <a:spAutoFit/>
              </a:bodyPr>
              <a:lstStyle/>
              <a:p>
                <a:pPr lvl="0" algn="ctr"/>
                <a:r>
                  <a:rPr lang="zh-CN" altLang="en-US" sz="2400" b="1" dirty="0">
                    <a:solidFill>
                      <a:schemeClr val="tx1">
                        <a:lumMod val="85000"/>
                        <a:lumOff val="15000"/>
                      </a:schemeClr>
                    </a:solidFill>
                    <a:latin typeface="微软雅黑" pitchFamily="34" charset="-122"/>
                    <a:ea typeface="微软雅黑" pitchFamily="34" charset="-122"/>
                  </a:rPr>
                  <a:t>应注意与以下疾病相鉴别</a:t>
                </a:r>
              </a:p>
            </p:txBody>
          </p:sp>
        </p:grpSp>
      </p:grpSp>
    </p:spTree>
    <p:extLst>
      <p:ext uri="{BB962C8B-B14F-4D97-AF65-F5344CB8AC3E}">
        <p14:creationId xmlns:p14="http://schemas.microsoft.com/office/powerpoint/2010/main" val="622532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八</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6" name="矩形 15"/>
          <p:cNvSpPr/>
          <p:nvPr/>
        </p:nvSpPr>
        <p:spPr>
          <a:xfrm>
            <a:off x="1798915" y="275870"/>
            <a:ext cx="2339102" cy="523220"/>
          </a:xfrm>
          <a:prstGeom prst="rect">
            <a:avLst/>
          </a:prstGeom>
        </p:spPr>
        <p:txBody>
          <a:bodyPr wrap="none">
            <a:spAutoFit/>
          </a:bodyPr>
          <a:lstStyle/>
          <a:p>
            <a:pPr lvl="0">
              <a:spcBef>
                <a:spcPct val="20000"/>
              </a:spcBef>
            </a:pP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预防控制措施</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4139952" y="275870"/>
            <a:ext cx="3573414"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工作重点和关键措施</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7" name="组合 16"/>
          <p:cNvGrpSpPr/>
          <p:nvPr/>
        </p:nvGrpSpPr>
        <p:grpSpPr>
          <a:xfrm>
            <a:off x="444361" y="1387660"/>
            <a:ext cx="8699637" cy="5713748"/>
            <a:chOff x="27136" y="1315652"/>
            <a:chExt cx="8232094" cy="5713748"/>
          </a:xfrm>
        </p:grpSpPr>
        <p:grpSp>
          <p:nvGrpSpPr>
            <p:cNvPr id="18" name="组合 32"/>
            <p:cNvGrpSpPr/>
            <p:nvPr/>
          </p:nvGrpSpPr>
          <p:grpSpPr>
            <a:xfrm>
              <a:off x="27137" y="4048388"/>
              <a:ext cx="8232093" cy="2981012"/>
              <a:chOff x="1211506" y="811722"/>
              <a:chExt cx="6456837" cy="2338155"/>
            </a:xfrm>
          </p:grpSpPr>
          <p:sp>
            <p:nvSpPr>
              <p:cNvPr id="31" name="矩形 3"/>
              <p:cNvSpPr/>
              <p:nvPr/>
            </p:nvSpPr>
            <p:spPr>
              <a:xfrm>
                <a:off x="1211506" y="811722"/>
                <a:ext cx="5737484" cy="2338155"/>
              </a:xfrm>
              <a:custGeom>
                <a:avLst/>
                <a:gdLst>
                  <a:gd name="connsiteX0" fmla="*/ 0 w 5400600"/>
                  <a:gd name="connsiteY0" fmla="*/ 0 h 1584176"/>
                  <a:gd name="connsiteX1" fmla="*/ 5400600 w 5400600"/>
                  <a:gd name="connsiteY1" fmla="*/ 0 h 1584176"/>
                  <a:gd name="connsiteX2" fmla="*/ 5400600 w 5400600"/>
                  <a:gd name="connsiteY2" fmla="*/ 1584176 h 1584176"/>
                  <a:gd name="connsiteX3" fmla="*/ 0 w 5400600"/>
                  <a:gd name="connsiteY3" fmla="*/ 1584176 h 1584176"/>
                  <a:gd name="connsiteX4" fmla="*/ 0 w 5400600"/>
                  <a:gd name="connsiteY4" fmla="*/ 0 h 1584176"/>
                  <a:gd name="connsiteX0" fmla="*/ 0 w 5400600"/>
                  <a:gd name="connsiteY0" fmla="*/ 0 h 2578786"/>
                  <a:gd name="connsiteX1" fmla="*/ 5400600 w 5400600"/>
                  <a:gd name="connsiteY1" fmla="*/ 0 h 2578786"/>
                  <a:gd name="connsiteX2" fmla="*/ 5240179 w 5400600"/>
                  <a:gd name="connsiteY2" fmla="*/ 2578786 h 2578786"/>
                  <a:gd name="connsiteX3" fmla="*/ 0 w 5400600"/>
                  <a:gd name="connsiteY3" fmla="*/ 1584176 h 2578786"/>
                  <a:gd name="connsiteX4" fmla="*/ 0 w 5400600"/>
                  <a:gd name="connsiteY4" fmla="*/ 0 h 2578786"/>
                  <a:gd name="connsiteX0" fmla="*/ 0 w 5384557"/>
                  <a:gd name="connsiteY0" fmla="*/ 0 h 2578786"/>
                  <a:gd name="connsiteX1" fmla="*/ 5384557 w 5384557"/>
                  <a:gd name="connsiteY1" fmla="*/ 1171074 h 2578786"/>
                  <a:gd name="connsiteX2" fmla="*/ 5240179 w 5384557"/>
                  <a:gd name="connsiteY2" fmla="*/ 2578786 h 2578786"/>
                  <a:gd name="connsiteX3" fmla="*/ 0 w 5384557"/>
                  <a:gd name="connsiteY3" fmla="*/ 1584176 h 2578786"/>
                  <a:gd name="connsiteX4" fmla="*/ 0 w 5384557"/>
                  <a:gd name="connsiteY4" fmla="*/ 0 h 2578786"/>
                  <a:gd name="connsiteX0" fmla="*/ 0 w 5384557"/>
                  <a:gd name="connsiteY0" fmla="*/ 0 h 2257944"/>
                  <a:gd name="connsiteX1" fmla="*/ 5384557 w 5384557"/>
                  <a:gd name="connsiteY1" fmla="*/ 1171074 h 2257944"/>
                  <a:gd name="connsiteX2" fmla="*/ 5240179 w 5384557"/>
                  <a:gd name="connsiteY2" fmla="*/ 2257944 h 2257944"/>
                  <a:gd name="connsiteX3" fmla="*/ 0 w 5384557"/>
                  <a:gd name="connsiteY3" fmla="*/ 1584176 h 2257944"/>
                  <a:gd name="connsiteX4" fmla="*/ 0 w 5384557"/>
                  <a:gd name="connsiteY4" fmla="*/ 0 h 2257944"/>
                  <a:gd name="connsiteX0" fmla="*/ 0 w 5384557"/>
                  <a:gd name="connsiteY0" fmla="*/ 0 h 2257944"/>
                  <a:gd name="connsiteX1" fmla="*/ 5384557 w 5384557"/>
                  <a:gd name="connsiteY1" fmla="*/ 1171074 h 2257944"/>
                  <a:gd name="connsiteX2" fmla="*/ 5240179 w 5384557"/>
                  <a:gd name="connsiteY2" fmla="*/ 2257944 h 2257944"/>
                  <a:gd name="connsiteX3" fmla="*/ 0 w 5384557"/>
                  <a:gd name="connsiteY3" fmla="*/ 1840849 h 2257944"/>
                  <a:gd name="connsiteX4" fmla="*/ 0 w 5384557"/>
                  <a:gd name="connsiteY4" fmla="*/ 0 h 2257944"/>
                  <a:gd name="connsiteX0" fmla="*/ 32084 w 5416641"/>
                  <a:gd name="connsiteY0" fmla="*/ 0 h 2257944"/>
                  <a:gd name="connsiteX1" fmla="*/ 5416641 w 5416641"/>
                  <a:gd name="connsiteY1" fmla="*/ 1171074 h 2257944"/>
                  <a:gd name="connsiteX2" fmla="*/ 5272263 w 5416641"/>
                  <a:gd name="connsiteY2" fmla="*/ 2257944 h 2257944"/>
                  <a:gd name="connsiteX3" fmla="*/ 0 w 5416641"/>
                  <a:gd name="connsiteY3" fmla="*/ 1664386 h 2257944"/>
                  <a:gd name="connsiteX4" fmla="*/ 32084 w 5416641"/>
                  <a:gd name="connsiteY4" fmla="*/ 0 h 2257944"/>
                  <a:gd name="connsiteX0" fmla="*/ 32084 w 5448726"/>
                  <a:gd name="connsiteY0" fmla="*/ 0 h 2562744"/>
                  <a:gd name="connsiteX1" fmla="*/ 5416641 w 5448726"/>
                  <a:gd name="connsiteY1" fmla="*/ 1171074 h 2562744"/>
                  <a:gd name="connsiteX2" fmla="*/ 5448726 w 5448726"/>
                  <a:gd name="connsiteY2" fmla="*/ 2562744 h 2562744"/>
                  <a:gd name="connsiteX3" fmla="*/ 0 w 5448726"/>
                  <a:gd name="connsiteY3" fmla="*/ 1664386 h 2562744"/>
                  <a:gd name="connsiteX4" fmla="*/ 32084 w 5448726"/>
                  <a:gd name="connsiteY4" fmla="*/ 0 h 2562744"/>
                  <a:gd name="connsiteX0" fmla="*/ 32084 w 5737484"/>
                  <a:gd name="connsiteY0" fmla="*/ 0 h 2338155"/>
                  <a:gd name="connsiteX1" fmla="*/ 5416641 w 5737484"/>
                  <a:gd name="connsiteY1" fmla="*/ 1171074 h 2338155"/>
                  <a:gd name="connsiteX2" fmla="*/ 5737484 w 5737484"/>
                  <a:gd name="connsiteY2" fmla="*/ 2338155 h 2338155"/>
                  <a:gd name="connsiteX3" fmla="*/ 0 w 5737484"/>
                  <a:gd name="connsiteY3" fmla="*/ 1664386 h 2338155"/>
                  <a:gd name="connsiteX4" fmla="*/ 32084 w 5737484"/>
                  <a:gd name="connsiteY4" fmla="*/ 0 h 233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7484" h="2338155">
                    <a:moveTo>
                      <a:pt x="32084" y="0"/>
                    </a:moveTo>
                    <a:lnTo>
                      <a:pt x="5416641" y="1171074"/>
                    </a:lnTo>
                    <a:lnTo>
                      <a:pt x="5737484" y="2338155"/>
                    </a:lnTo>
                    <a:lnTo>
                      <a:pt x="0" y="1664386"/>
                    </a:lnTo>
                    <a:lnTo>
                      <a:pt x="32084" y="0"/>
                    </a:lnTo>
                    <a:close/>
                  </a:path>
                </a:pathLst>
              </a:custGeom>
              <a:gradFill flip="none" rotWithShape="1">
                <a:gsLst>
                  <a:gs pos="12000">
                    <a:srgbClr val="282828"/>
                  </a:gs>
                  <a:gs pos="0">
                    <a:sysClr val="windowText" lastClr="000000">
                      <a:lumMod val="75000"/>
                      <a:lumOff val="25000"/>
                      <a:shade val="30000"/>
                      <a:satMod val="115000"/>
                    </a:sysClr>
                  </a:gs>
                  <a:gs pos="85000">
                    <a:sysClr val="windowText" lastClr="000000">
                      <a:lumMod val="75000"/>
                      <a:lumOff val="25000"/>
                      <a:shade val="100000"/>
                      <a:satMod val="115000"/>
                      <a:alpha val="0"/>
                    </a:sysClr>
                  </a:gs>
                </a:gsLst>
                <a:lin ang="0" scaled="1"/>
                <a:tileRect/>
              </a:gra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32" name="圆角矩形 1"/>
              <p:cNvSpPr/>
              <p:nvPr/>
            </p:nvSpPr>
            <p:spPr>
              <a:xfrm>
                <a:off x="1259632" y="811723"/>
                <a:ext cx="6408711" cy="1584176"/>
              </a:xfrm>
              <a:custGeom>
                <a:avLst/>
                <a:gdLst/>
                <a:ahLst/>
                <a:cxnLst/>
                <a:rect l="l" t="t" r="r" b="b"/>
                <a:pathLst>
                  <a:path w="6408712" h="1584176">
                    <a:moveTo>
                      <a:pt x="0" y="0"/>
                    </a:moveTo>
                    <a:lnTo>
                      <a:pt x="5616624" y="0"/>
                    </a:lnTo>
                    <a:cubicBezTo>
                      <a:pt x="6054082" y="0"/>
                      <a:pt x="6408712" y="354630"/>
                      <a:pt x="6408712" y="792088"/>
                    </a:cubicBezTo>
                    <a:cubicBezTo>
                      <a:pt x="6408712" y="1229546"/>
                      <a:pt x="6054082" y="1584176"/>
                      <a:pt x="5616624" y="1584176"/>
                    </a:cubicBezTo>
                    <a:lnTo>
                      <a:pt x="0" y="1584176"/>
                    </a:lnTo>
                    <a:close/>
                  </a:path>
                </a:pathLst>
              </a:custGeom>
              <a:gradFill flip="none" rotWithShape="1">
                <a:gsLst>
                  <a:gs pos="0">
                    <a:srgbClr val="00B0F0">
                      <a:shade val="67500"/>
                      <a:satMod val="115000"/>
                    </a:srgbClr>
                  </a:gs>
                  <a:gs pos="100000">
                    <a:srgbClr val="00B0F0">
                      <a:shade val="100000"/>
                      <a:satMod val="115000"/>
                    </a:srgbClr>
                  </a:gs>
                </a:gsLst>
                <a:lin ang="0" scaled="1"/>
                <a:tileRect/>
              </a:gradFill>
              <a:ln w="25400" cap="flat" cmpd="sng" algn="ctr">
                <a:solidFill>
                  <a:srgbClr val="009ED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33" name="椭圆 32"/>
              <p:cNvSpPr/>
              <p:nvPr/>
            </p:nvSpPr>
            <p:spPr>
              <a:xfrm>
                <a:off x="6329539" y="1052736"/>
                <a:ext cx="1152128" cy="1152128"/>
              </a:xfrm>
              <a:prstGeom prst="ellipse">
                <a:avLst/>
              </a:prstGeom>
              <a:solidFill>
                <a:sysClr val="window" lastClr="FFFFFF"/>
              </a:solidFill>
              <a:ln w="25400" cap="flat" cmpd="sng" algn="ctr">
                <a:noFill/>
                <a:prstDash val="solid"/>
              </a:ln>
              <a:effectLst>
                <a:innerShdw blurRad="63500" dist="762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grpSp>
          <p:nvGrpSpPr>
            <p:cNvPr id="19" name="组合 4"/>
            <p:cNvGrpSpPr/>
            <p:nvPr/>
          </p:nvGrpSpPr>
          <p:grpSpPr>
            <a:xfrm>
              <a:off x="27136" y="1315652"/>
              <a:ext cx="7789679" cy="4384505"/>
              <a:chOff x="27136" y="1315652"/>
              <a:chExt cx="7789679" cy="4384505"/>
            </a:xfrm>
          </p:grpSpPr>
          <p:grpSp>
            <p:nvGrpSpPr>
              <p:cNvPr id="20" name="组合 27"/>
              <p:cNvGrpSpPr/>
              <p:nvPr/>
            </p:nvGrpSpPr>
            <p:grpSpPr>
              <a:xfrm>
                <a:off x="27136" y="1315652"/>
                <a:ext cx="7546477" cy="2732736"/>
                <a:chOff x="1211506" y="811722"/>
                <a:chExt cx="6456838" cy="2338155"/>
              </a:xfrm>
            </p:grpSpPr>
            <p:sp>
              <p:nvSpPr>
                <p:cNvPr id="28" name="矩形 3"/>
                <p:cNvSpPr/>
                <p:nvPr/>
              </p:nvSpPr>
              <p:spPr>
                <a:xfrm>
                  <a:off x="1211506" y="811722"/>
                  <a:ext cx="5737484" cy="2338155"/>
                </a:xfrm>
                <a:custGeom>
                  <a:avLst/>
                  <a:gdLst>
                    <a:gd name="connsiteX0" fmla="*/ 0 w 5400600"/>
                    <a:gd name="connsiteY0" fmla="*/ 0 h 1584176"/>
                    <a:gd name="connsiteX1" fmla="*/ 5400600 w 5400600"/>
                    <a:gd name="connsiteY1" fmla="*/ 0 h 1584176"/>
                    <a:gd name="connsiteX2" fmla="*/ 5400600 w 5400600"/>
                    <a:gd name="connsiteY2" fmla="*/ 1584176 h 1584176"/>
                    <a:gd name="connsiteX3" fmla="*/ 0 w 5400600"/>
                    <a:gd name="connsiteY3" fmla="*/ 1584176 h 1584176"/>
                    <a:gd name="connsiteX4" fmla="*/ 0 w 5400600"/>
                    <a:gd name="connsiteY4" fmla="*/ 0 h 1584176"/>
                    <a:gd name="connsiteX0" fmla="*/ 0 w 5400600"/>
                    <a:gd name="connsiteY0" fmla="*/ 0 h 2578786"/>
                    <a:gd name="connsiteX1" fmla="*/ 5400600 w 5400600"/>
                    <a:gd name="connsiteY1" fmla="*/ 0 h 2578786"/>
                    <a:gd name="connsiteX2" fmla="*/ 5240179 w 5400600"/>
                    <a:gd name="connsiteY2" fmla="*/ 2578786 h 2578786"/>
                    <a:gd name="connsiteX3" fmla="*/ 0 w 5400600"/>
                    <a:gd name="connsiteY3" fmla="*/ 1584176 h 2578786"/>
                    <a:gd name="connsiteX4" fmla="*/ 0 w 5400600"/>
                    <a:gd name="connsiteY4" fmla="*/ 0 h 2578786"/>
                    <a:gd name="connsiteX0" fmla="*/ 0 w 5384557"/>
                    <a:gd name="connsiteY0" fmla="*/ 0 h 2578786"/>
                    <a:gd name="connsiteX1" fmla="*/ 5384557 w 5384557"/>
                    <a:gd name="connsiteY1" fmla="*/ 1171074 h 2578786"/>
                    <a:gd name="connsiteX2" fmla="*/ 5240179 w 5384557"/>
                    <a:gd name="connsiteY2" fmla="*/ 2578786 h 2578786"/>
                    <a:gd name="connsiteX3" fmla="*/ 0 w 5384557"/>
                    <a:gd name="connsiteY3" fmla="*/ 1584176 h 2578786"/>
                    <a:gd name="connsiteX4" fmla="*/ 0 w 5384557"/>
                    <a:gd name="connsiteY4" fmla="*/ 0 h 2578786"/>
                    <a:gd name="connsiteX0" fmla="*/ 0 w 5384557"/>
                    <a:gd name="connsiteY0" fmla="*/ 0 h 2257944"/>
                    <a:gd name="connsiteX1" fmla="*/ 5384557 w 5384557"/>
                    <a:gd name="connsiteY1" fmla="*/ 1171074 h 2257944"/>
                    <a:gd name="connsiteX2" fmla="*/ 5240179 w 5384557"/>
                    <a:gd name="connsiteY2" fmla="*/ 2257944 h 2257944"/>
                    <a:gd name="connsiteX3" fmla="*/ 0 w 5384557"/>
                    <a:gd name="connsiteY3" fmla="*/ 1584176 h 2257944"/>
                    <a:gd name="connsiteX4" fmla="*/ 0 w 5384557"/>
                    <a:gd name="connsiteY4" fmla="*/ 0 h 2257944"/>
                    <a:gd name="connsiteX0" fmla="*/ 0 w 5384557"/>
                    <a:gd name="connsiteY0" fmla="*/ 0 h 2257944"/>
                    <a:gd name="connsiteX1" fmla="*/ 5384557 w 5384557"/>
                    <a:gd name="connsiteY1" fmla="*/ 1171074 h 2257944"/>
                    <a:gd name="connsiteX2" fmla="*/ 5240179 w 5384557"/>
                    <a:gd name="connsiteY2" fmla="*/ 2257944 h 2257944"/>
                    <a:gd name="connsiteX3" fmla="*/ 0 w 5384557"/>
                    <a:gd name="connsiteY3" fmla="*/ 1840849 h 2257944"/>
                    <a:gd name="connsiteX4" fmla="*/ 0 w 5384557"/>
                    <a:gd name="connsiteY4" fmla="*/ 0 h 2257944"/>
                    <a:gd name="connsiteX0" fmla="*/ 32084 w 5416641"/>
                    <a:gd name="connsiteY0" fmla="*/ 0 h 2257944"/>
                    <a:gd name="connsiteX1" fmla="*/ 5416641 w 5416641"/>
                    <a:gd name="connsiteY1" fmla="*/ 1171074 h 2257944"/>
                    <a:gd name="connsiteX2" fmla="*/ 5272263 w 5416641"/>
                    <a:gd name="connsiteY2" fmla="*/ 2257944 h 2257944"/>
                    <a:gd name="connsiteX3" fmla="*/ 0 w 5416641"/>
                    <a:gd name="connsiteY3" fmla="*/ 1664386 h 2257944"/>
                    <a:gd name="connsiteX4" fmla="*/ 32084 w 5416641"/>
                    <a:gd name="connsiteY4" fmla="*/ 0 h 2257944"/>
                    <a:gd name="connsiteX0" fmla="*/ 32084 w 5448726"/>
                    <a:gd name="connsiteY0" fmla="*/ 0 h 2562744"/>
                    <a:gd name="connsiteX1" fmla="*/ 5416641 w 5448726"/>
                    <a:gd name="connsiteY1" fmla="*/ 1171074 h 2562744"/>
                    <a:gd name="connsiteX2" fmla="*/ 5448726 w 5448726"/>
                    <a:gd name="connsiteY2" fmla="*/ 2562744 h 2562744"/>
                    <a:gd name="connsiteX3" fmla="*/ 0 w 5448726"/>
                    <a:gd name="connsiteY3" fmla="*/ 1664386 h 2562744"/>
                    <a:gd name="connsiteX4" fmla="*/ 32084 w 5448726"/>
                    <a:gd name="connsiteY4" fmla="*/ 0 h 2562744"/>
                    <a:gd name="connsiteX0" fmla="*/ 32084 w 5737484"/>
                    <a:gd name="connsiteY0" fmla="*/ 0 h 2338155"/>
                    <a:gd name="connsiteX1" fmla="*/ 5416641 w 5737484"/>
                    <a:gd name="connsiteY1" fmla="*/ 1171074 h 2338155"/>
                    <a:gd name="connsiteX2" fmla="*/ 5737484 w 5737484"/>
                    <a:gd name="connsiteY2" fmla="*/ 2338155 h 2338155"/>
                    <a:gd name="connsiteX3" fmla="*/ 0 w 5737484"/>
                    <a:gd name="connsiteY3" fmla="*/ 1664386 h 2338155"/>
                    <a:gd name="connsiteX4" fmla="*/ 32084 w 5737484"/>
                    <a:gd name="connsiteY4" fmla="*/ 0 h 233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7484" h="2338155">
                      <a:moveTo>
                        <a:pt x="32084" y="0"/>
                      </a:moveTo>
                      <a:lnTo>
                        <a:pt x="5416641" y="1171074"/>
                      </a:lnTo>
                      <a:lnTo>
                        <a:pt x="5737484" y="2338155"/>
                      </a:lnTo>
                      <a:lnTo>
                        <a:pt x="0" y="1664386"/>
                      </a:lnTo>
                      <a:lnTo>
                        <a:pt x="32084" y="0"/>
                      </a:lnTo>
                      <a:close/>
                    </a:path>
                  </a:pathLst>
                </a:custGeom>
                <a:gradFill flip="none" rotWithShape="1">
                  <a:gsLst>
                    <a:gs pos="12000">
                      <a:srgbClr val="282828"/>
                    </a:gs>
                    <a:gs pos="0">
                      <a:sysClr val="windowText" lastClr="000000">
                        <a:lumMod val="75000"/>
                        <a:lumOff val="25000"/>
                        <a:shade val="30000"/>
                        <a:satMod val="115000"/>
                      </a:sysClr>
                    </a:gs>
                    <a:gs pos="85000">
                      <a:sysClr val="windowText" lastClr="000000">
                        <a:lumMod val="75000"/>
                        <a:lumOff val="25000"/>
                        <a:shade val="100000"/>
                        <a:satMod val="115000"/>
                        <a:alpha val="0"/>
                      </a:sysClr>
                    </a:gs>
                  </a:gsLst>
                  <a:lin ang="0" scaled="1"/>
                  <a:tileRect/>
                </a:gra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29" name="圆角矩形 1"/>
                <p:cNvSpPr/>
                <p:nvPr/>
              </p:nvSpPr>
              <p:spPr>
                <a:xfrm>
                  <a:off x="1259632" y="811723"/>
                  <a:ext cx="6408712" cy="1584176"/>
                </a:xfrm>
                <a:custGeom>
                  <a:avLst/>
                  <a:gdLst/>
                  <a:ahLst/>
                  <a:cxnLst/>
                  <a:rect l="l" t="t" r="r" b="b"/>
                  <a:pathLst>
                    <a:path w="6408712" h="1584176">
                      <a:moveTo>
                        <a:pt x="0" y="0"/>
                      </a:moveTo>
                      <a:lnTo>
                        <a:pt x="5616624" y="0"/>
                      </a:lnTo>
                      <a:cubicBezTo>
                        <a:pt x="6054082" y="0"/>
                        <a:pt x="6408712" y="354630"/>
                        <a:pt x="6408712" y="792088"/>
                      </a:cubicBezTo>
                      <a:cubicBezTo>
                        <a:pt x="6408712" y="1229546"/>
                        <a:pt x="6054082" y="1584176"/>
                        <a:pt x="5616624" y="1584176"/>
                      </a:cubicBezTo>
                      <a:lnTo>
                        <a:pt x="0" y="1584176"/>
                      </a:lnTo>
                      <a:close/>
                    </a:path>
                  </a:pathLst>
                </a:custGeom>
                <a:gradFill flip="none" rotWithShape="1">
                  <a:gsLst>
                    <a:gs pos="0">
                      <a:srgbClr val="00B0F0">
                        <a:shade val="67500"/>
                        <a:satMod val="115000"/>
                      </a:srgbClr>
                    </a:gs>
                    <a:gs pos="100000">
                      <a:srgbClr val="00B0F0">
                        <a:shade val="100000"/>
                        <a:satMod val="115000"/>
                      </a:srgbClr>
                    </a:gs>
                  </a:gsLst>
                  <a:lin ang="0" scaled="1"/>
                  <a:tileRect/>
                </a:gradFill>
                <a:ln w="25400" cap="flat" cmpd="sng" algn="ctr">
                  <a:solidFill>
                    <a:srgbClr val="009ED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30" name="椭圆 29"/>
                <p:cNvSpPr/>
                <p:nvPr/>
              </p:nvSpPr>
              <p:spPr>
                <a:xfrm>
                  <a:off x="6156176" y="1052736"/>
                  <a:ext cx="1152128" cy="1152128"/>
                </a:xfrm>
                <a:prstGeom prst="ellipse">
                  <a:avLst/>
                </a:prstGeom>
                <a:solidFill>
                  <a:sysClr val="window" lastClr="FFFFFF"/>
                </a:solidFill>
                <a:ln w="25400" cap="flat" cmpd="sng" algn="ctr">
                  <a:noFill/>
                  <a:prstDash val="solid"/>
                </a:ln>
                <a:effectLst>
                  <a:innerShdw blurRad="63500" dist="762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sp>
            <p:nvSpPr>
              <p:cNvPr id="21" name="TextBox 20"/>
              <p:cNvSpPr txBox="1"/>
              <p:nvPr/>
            </p:nvSpPr>
            <p:spPr>
              <a:xfrm flipH="1">
                <a:off x="5988950" y="1873511"/>
                <a:ext cx="1013253" cy="978729"/>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lang="en-US" altLang="zh-CN" sz="7200" dirty="0" smtClean="0">
                    <a:ln w="18415" cmpd="sng">
                      <a:solidFill>
                        <a:srgbClr val="FFFF00"/>
                      </a:solidFill>
                      <a:prstDash val="solid"/>
                    </a:ln>
                    <a:solidFill>
                      <a:srgbClr val="009ED6"/>
                    </a:solidFill>
                    <a:effectLst>
                      <a:outerShdw blurRad="50800" dist="38100" dir="10800000" algn="r" rotWithShape="0">
                        <a:prstClr val="black">
                          <a:alpha val="40000"/>
                        </a:prstClr>
                      </a:outerShdw>
                    </a:effectLst>
                    <a:latin typeface="Arial Rounded MT Bold" pitchFamily="34" charset="0"/>
                    <a:cs typeface="Times New Roman" pitchFamily="18" charset="0"/>
                  </a:rPr>
                  <a:t>1</a:t>
                </a:r>
                <a:endParaRPr lang="en-US" altLang="zh-CN" sz="7200" dirty="0" smtClean="0">
                  <a:ln w="18415" cmpd="sng">
                    <a:solidFill>
                      <a:srgbClr val="FFFF00"/>
                    </a:solidFill>
                    <a:prstDash val="solid"/>
                  </a:ln>
                  <a:solidFill>
                    <a:srgbClr val="009ED6"/>
                  </a:solidFill>
                  <a:effectLst>
                    <a:outerShdw blurRad="50800" dist="38100" dir="10800000" algn="r" rotWithShape="0">
                      <a:prstClr val="black">
                        <a:alpha val="40000"/>
                      </a:prstClr>
                    </a:outerShdw>
                  </a:effectLst>
                  <a:latin typeface="Arial Rounded MT Bold" pitchFamily="34" charset="0"/>
                  <a:cs typeface="Times New Roman" pitchFamily="18" charset="0"/>
                </a:endParaRPr>
              </a:p>
            </p:txBody>
          </p:sp>
          <p:sp>
            <p:nvSpPr>
              <p:cNvPr id="22" name="TextBox 21"/>
              <p:cNvSpPr txBox="1"/>
              <p:nvPr/>
            </p:nvSpPr>
            <p:spPr>
              <a:xfrm flipH="1">
                <a:off x="400616" y="1452700"/>
                <a:ext cx="2651430" cy="43704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a:defRPr/>
                </a:pPr>
                <a:r>
                  <a:rPr lang="zh-CN" altLang="en-US" sz="2800" dirty="0">
                    <a:solidFill>
                      <a:sysClr val="window" lastClr="FFFFFF"/>
                    </a:solidFill>
                    <a:effectLst>
                      <a:outerShdw blurRad="38100" dist="38100" dir="2700000" algn="tl">
                        <a:srgbClr val="000000">
                          <a:alpha val="43137"/>
                        </a:srgbClr>
                      </a:outerShdw>
                    </a:effectLst>
                    <a:latin typeface="Arial Rounded MT Bold" pitchFamily="34" charset="0"/>
                    <a:cs typeface="Times New Roman" pitchFamily="18" charset="0"/>
                  </a:rPr>
                  <a:t>工作重点</a:t>
                </a:r>
              </a:p>
            </p:txBody>
          </p:sp>
          <p:sp>
            <p:nvSpPr>
              <p:cNvPr id="23" name="TextBox 22"/>
              <p:cNvSpPr txBox="1"/>
              <p:nvPr/>
            </p:nvSpPr>
            <p:spPr>
              <a:xfrm flipH="1">
                <a:off x="437853" y="1869068"/>
                <a:ext cx="5214267" cy="1200329"/>
              </a:xfrm>
              <a:prstGeom prst="rect">
                <a:avLst/>
              </a:prstGeom>
              <a:noFill/>
            </p:spPr>
            <p:txBody>
              <a:bodyPr wrap="square" rtlCol="0">
                <a:spAutoFit/>
              </a:bodyPr>
              <a:lstStyle/>
              <a:p>
                <a:pPr marL="285750" lvl="0" indent="-285750">
                  <a:lnSpc>
                    <a:spcPct val="120000"/>
                  </a:lnSpc>
                  <a:buFont typeface="Arial" panose="020B0604020202020204" pitchFamily="34" charset="0"/>
                  <a:buChar char="•"/>
                  <a:defRPr/>
                </a:pPr>
                <a:r>
                  <a:rPr lang="zh-CN" altLang="en-US" sz="2000" b="1" kern="0" dirty="0" smtClean="0">
                    <a:solidFill>
                      <a:sysClr val="window" lastClr="FFFFFF"/>
                    </a:solidFill>
                    <a:latin typeface="Arial" pitchFamily="34" charset="0"/>
                    <a:ea typeface="微软雅黑" pitchFamily="34" charset="-122"/>
                    <a:cs typeface="Arial" pitchFamily="34" charset="0"/>
                  </a:rPr>
                  <a:t>境外</a:t>
                </a:r>
                <a:r>
                  <a:rPr lang="zh-CN" altLang="en-US" sz="2000" b="1" kern="0" dirty="0">
                    <a:solidFill>
                      <a:sysClr val="window" lastClr="FFFFFF"/>
                    </a:solidFill>
                    <a:latin typeface="Arial" pitchFamily="34" charset="0"/>
                    <a:ea typeface="微软雅黑" pitchFamily="34" charset="-122"/>
                    <a:cs typeface="Arial" pitchFamily="34" charset="0"/>
                  </a:rPr>
                  <a:t>疫区中国公民疫情防范与应对</a:t>
                </a:r>
              </a:p>
              <a:p>
                <a:pPr marL="285750" lvl="0" indent="-285750">
                  <a:lnSpc>
                    <a:spcPct val="120000"/>
                  </a:lnSpc>
                  <a:buFont typeface="Arial" panose="020B0604020202020204" pitchFamily="34" charset="0"/>
                  <a:buChar char="•"/>
                  <a:defRPr/>
                </a:pPr>
                <a:r>
                  <a:rPr lang="zh-CN" altLang="en-US" sz="2000" b="1" kern="0" dirty="0">
                    <a:solidFill>
                      <a:sysClr val="window" lastClr="FFFFFF"/>
                    </a:solidFill>
                    <a:latin typeface="Arial" pitchFamily="34" charset="0"/>
                    <a:ea typeface="微软雅黑" pitchFamily="34" charset="-122"/>
                    <a:cs typeface="Arial" pitchFamily="34" charset="0"/>
                  </a:rPr>
                  <a:t>输入疫情防范与应对</a:t>
                </a:r>
              </a:p>
              <a:p>
                <a:pPr marL="285750" lvl="0" indent="-285750">
                  <a:lnSpc>
                    <a:spcPct val="120000"/>
                  </a:lnSpc>
                  <a:buFont typeface="Arial" panose="020B0604020202020204" pitchFamily="34" charset="0"/>
                  <a:buChar char="•"/>
                  <a:defRPr/>
                </a:pPr>
                <a:r>
                  <a:rPr lang="zh-CN" altLang="en-US" sz="2000" b="1" kern="0" dirty="0">
                    <a:solidFill>
                      <a:sysClr val="window" lastClr="FFFFFF"/>
                    </a:solidFill>
                    <a:latin typeface="Arial" pitchFamily="34" charset="0"/>
                    <a:ea typeface="微软雅黑" pitchFamily="34" charset="-122"/>
                    <a:cs typeface="Arial" pitchFamily="34" charset="0"/>
                  </a:rPr>
                  <a:t>境内疫情监测与防治准备</a:t>
                </a:r>
              </a:p>
            </p:txBody>
          </p:sp>
          <p:sp>
            <p:nvSpPr>
              <p:cNvPr id="24" name="TextBox 23"/>
              <p:cNvSpPr txBox="1"/>
              <p:nvPr/>
            </p:nvSpPr>
            <p:spPr>
              <a:xfrm flipH="1">
                <a:off x="6803562" y="4702572"/>
                <a:ext cx="1013253" cy="978729"/>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7200" b="1" i="0" u="none" strike="noStrike" kern="0" cap="none" spc="0" normalizeH="0" baseline="0" noProof="0" dirty="0" smtClean="0">
                    <a:ln w="18415" cmpd="sng">
                      <a:solidFill>
                        <a:srgbClr val="FFFF00"/>
                      </a:solidFill>
                      <a:prstDash val="solid"/>
                    </a:ln>
                    <a:solidFill>
                      <a:srgbClr val="009ED6"/>
                    </a:solidFill>
                    <a:effectLst>
                      <a:outerShdw blurRad="50800" dist="38100" dir="10800000" algn="r" rotWithShape="0">
                        <a:prstClr val="black">
                          <a:alpha val="40000"/>
                        </a:prstClr>
                      </a:outerShdw>
                    </a:effectLst>
                    <a:uLnTx/>
                    <a:uFillTx/>
                    <a:latin typeface="Arial Rounded MT Bold" pitchFamily="34" charset="0"/>
                    <a:ea typeface="微软雅黑" pitchFamily="34" charset="-122"/>
                    <a:cs typeface="Times New Roman" pitchFamily="18" charset="0"/>
                  </a:rPr>
                  <a:t>2</a:t>
                </a:r>
                <a:endParaRPr kumimoji="0" lang="zh-CN" altLang="en-US" sz="7200" b="1" i="0" u="none" strike="noStrike" kern="0" cap="none" spc="0" normalizeH="0" baseline="0" noProof="0" dirty="0">
                  <a:ln w="18415" cmpd="sng">
                    <a:solidFill>
                      <a:srgbClr val="FFFF00"/>
                    </a:solidFill>
                    <a:prstDash val="solid"/>
                  </a:ln>
                  <a:solidFill>
                    <a:srgbClr val="009ED6"/>
                  </a:solidFill>
                  <a:effectLst>
                    <a:outerShdw blurRad="50800" dist="38100" dir="10800000" algn="r" rotWithShape="0">
                      <a:prstClr val="black">
                        <a:alpha val="40000"/>
                      </a:prstClr>
                    </a:outerShdw>
                  </a:effectLst>
                  <a:uLnTx/>
                  <a:uFillTx/>
                  <a:latin typeface="Arial Rounded MT Bold" pitchFamily="34" charset="0"/>
                  <a:ea typeface="微软雅黑" pitchFamily="34" charset="-122"/>
                  <a:cs typeface="Times New Roman" pitchFamily="18" charset="0"/>
                </a:endParaRPr>
              </a:p>
            </p:txBody>
          </p:sp>
          <p:sp>
            <p:nvSpPr>
              <p:cNvPr id="25" name="TextBox 24"/>
              <p:cNvSpPr txBox="1"/>
              <p:nvPr/>
            </p:nvSpPr>
            <p:spPr>
              <a:xfrm flipH="1">
                <a:off x="117211" y="4869160"/>
                <a:ext cx="3126511" cy="830997"/>
              </a:xfrm>
              <a:prstGeom prst="rect">
                <a:avLst/>
              </a:prstGeom>
              <a:noFill/>
            </p:spPr>
            <p:txBody>
              <a:bodyPr wrap="square" rtlCol="0">
                <a:spAutoFit/>
              </a:bodyPr>
              <a:lstStyle/>
              <a:p>
                <a:pPr marL="285750" lvl="0" indent="-285750">
                  <a:lnSpc>
                    <a:spcPct val="120000"/>
                  </a:lnSpc>
                  <a:buFont typeface="Arial" panose="020B0604020202020204" pitchFamily="34" charset="0"/>
                  <a:buChar char="•"/>
                  <a:defRPr/>
                </a:pPr>
                <a:r>
                  <a:rPr lang="zh-CN" altLang="en-US" sz="2000" b="1" kern="0" dirty="0" smtClean="0">
                    <a:solidFill>
                      <a:sysClr val="window" lastClr="FFFFFF"/>
                    </a:solidFill>
                    <a:latin typeface="Arial" pitchFamily="34" charset="0"/>
                    <a:ea typeface="微软雅黑" pitchFamily="34" charset="-122"/>
                    <a:cs typeface="Arial" pitchFamily="34" charset="0"/>
                  </a:rPr>
                  <a:t>病例的发现和隔离</a:t>
                </a:r>
              </a:p>
              <a:p>
                <a:pPr marL="285750" lvl="0" indent="-285750">
                  <a:lnSpc>
                    <a:spcPct val="120000"/>
                  </a:lnSpc>
                  <a:buFont typeface="Arial" panose="020B0604020202020204" pitchFamily="34" charset="0"/>
                  <a:buChar char="•"/>
                  <a:defRPr/>
                </a:pPr>
                <a:r>
                  <a:rPr lang="zh-CN" altLang="en-US" sz="2000" b="1" kern="0" dirty="0" smtClean="0">
                    <a:solidFill>
                      <a:sysClr val="window" lastClr="FFFFFF"/>
                    </a:solidFill>
                    <a:latin typeface="Arial" pitchFamily="34" charset="0"/>
                    <a:ea typeface="微软雅黑" pitchFamily="34" charset="-122"/>
                    <a:cs typeface="Arial" pitchFamily="34" charset="0"/>
                  </a:rPr>
                  <a:t>医院感染控制</a:t>
                </a:r>
                <a:endParaRPr lang="zh-CN" altLang="en-US" sz="2000" b="1" kern="0" dirty="0">
                  <a:solidFill>
                    <a:sysClr val="window" lastClr="FFFFFF"/>
                  </a:solidFill>
                  <a:latin typeface="Arial" pitchFamily="34" charset="0"/>
                  <a:ea typeface="微软雅黑" pitchFamily="34" charset="-122"/>
                  <a:cs typeface="Arial" pitchFamily="34" charset="0"/>
                </a:endParaRPr>
              </a:p>
            </p:txBody>
          </p:sp>
          <p:sp>
            <p:nvSpPr>
              <p:cNvPr id="26" name="TextBox 25"/>
              <p:cNvSpPr txBox="1"/>
              <p:nvPr/>
            </p:nvSpPr>
            <p:spPr>
              <a:xfrm flipH="1">
                <a:off x="400616" y="4293096"/>
                <a:ext cx="2651430" cy="43704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a:defRPr/>
                </a:pPr>
                <a:r>
                  <a:rPr lang="zh-CN" altLang="en-US" sz="2800" dirty="0" smtClean="0">
                    <a:solidFill>
                      <a:sysClr val="window" lastClr="FFFFFF"/>
                    </a:solidFill>
                    <a:effectLst>
                      <a:outerShdw blurRad="38100" dist="38100" dir="2700000" algn="tl">
                        <a:srgbClr val="000000">
                          <a:alpha val="43137"/>
                        </a:srgbClr>
                      </a:outerShdw>
                    </a:effectLst>
                    <a:latin typeface="Arial Rounded MT Bold" pitchFamily="34" charset="0"/>
                    <a:cs typeface="Times New Roman" pitchFamily="18" charset="0"/>
                  </a:rPr>
                  <a:t>关键</a:t>
                </a:r>
                <a:r>
                  <a:rPr lang="zh-CN" altLang="en-US" sz="2800" dirty="0">
                    <a:solidFill>
                      <a:sysClr val="window" lastClr="FFFFFF"/>
                    </a:solidFill>
                    <a:effectLst>
                      <a:outerShdw blurRad="38100" dist="38100" dir="2700000" algn="tl">
                        <a:srgbClr val="000000">
                          <a:alpha val="43137"/>
                        </a:srgbClr>
                      </a:outerShdw>
                    </a:effectLst>
                    <a:latin typeface="Arial Rounded MT Bold" pitchFamily="34" charset="0"/>
                    <a:cs typeface="Times New Roman" pitchFamily="18" charset="0"/>
                  </a:rPr>
                  <a:t>措施</a:t>
                </a:r>
              </a:p>
            </p:txBody>
          </p:sp>
          <p:sp>
            <p:nvSpPr>
              <p:cNvPr id="27" name="矩形 3"/>
              <p:cNvSpPr/>
              <p:nvPr/>
            </p:nvSpPr>
            <p:spPr>
              <a:xfrm>
                <a:off x="2904126" y="4869160"/>
                <a:ext cx="3591451" cy="830997"/>
              </a:xfrm>
              <a:prstGeom prst="rect">
                <a:avLst/>
              </a:prstGeom>
            </p:spPr>
            <p:txBody>
              <a:bodyPr wrap="square">
                <a:spAutoFit/>
              </a:bodyPr>
              <a:lstStyle/>
              <a:p>
                <a:pPr marL="285750" lvl="0" indent="-285750">
                  <a:lnSpc>
                    <a:spcPct val="120000"/>
                  </a:lnSpc>
                  <a:buFont typeface="Arial" panose="020B0604020202020204" pitchFamily="34" charset="0"/>
                  <a:buChar char="•"/>
                  <a:defRPr/>
                </a:pPr>
                <a:r>
                  <a:rPr lang="zh-CN" altLang="en-US" sz="2000" b="1" kern="0" dirty="0" smtClean="0">
                    <a:solidFill>
                      <a:sysClr val="window" lastClr="FFFFFF"/>
                    </a:solidFill>
                    <a:latin typeface="Arial" pitchFamily="34" charset="0"/>
                    <a:ea typeface="微软雅黑" pitchFamily="34" charset="-122"/>
                    <a:cs typeface="Arial" pitchFamily="34" charset="0"/>
                  </a:rPr>
                  <a:t>密切</a:t>
                </a:r>
                <a:r>
                  <a:rPr lang="zh-CN" altLang="en-US" sz="2000" b="1" kern="0" dirty="0">
                    <a:solidFill>
                      <a:sysClr val="window" lastClr="FFFFFF"/>
                    </a:solidFill>
                    <a:latin typeface="Arial" pitchFamily="34" charset="0"/>
                    <a:ea typeface="微软雅黑" pitchFamily="34" charset="-122"/>
                    <a:cs typeface="Arial" pitchFamily="34" charset="0"/>
                  </a:rPr>
                  <a:t>接触</a:t>
                </a:r>
                <a:r>
                  <a:rPr lang="zh-CN" altLang="en-US" sz="2000" b="1" kern="0" dirty="0" smtClean="0">
                    <a:solidFill>
                      <a:sysClr val="window" lastClr="FFFFFF"/>
                    </a:solidFill>
                    <a:latin typeface="Arial" pitchFamily="34" charset="0"/>
                    <a:ea typeface="微软雅黑" pitchFamily="34" charset="-122"/>
                    <a:cs typeface="Arial" pitchFamily="34" charset="0"/>
                  </a:rPr>
                  <a:t>者的追踪和管理</a:t>
                </a:r>
                <a:endParaRPr lang="zh-CN" altLang="en-US" sz="2000" b="1" kern="0" dirty="0">
                  <a:solidFill>
                    <a:sysClr val="window" lastClr="FFFFFF"/>
                  </a:solidFill>
                  <a:latin typeface="Arial" pitchFamily="34" charset="0"/>
                  <a:ea typeface="微软雅黑" pitchFamily="34" charset="-122"/>
                  <a:cs typeface="Arial" pitchFamily="34" charset="0"/>
                </a:endParaRPr>
              </a:p>
              <a:p>
                <a:pPr marL="285750" lvl="0" indent="-285750">
                  <a:lnSpc>
                    <a:spcPct val="120000"/>
                  </a:lnSpc>
                  <a:buFont typeface="Arial" panose="020B0604020202020204" pitchFamily="34" charset="0"/>
                  <a:buChar char="•"/>
                  <a:defRPr/>
                </a:pPr>
                <a:r>
                  <a:rPr lang="zh-CN" altLang="en-US" sz="2000" b="1" kern="0" dirty="0" smtClean="0">
                    <a:solidFill>
                      <a:sysClr val="window" lastClr="FFFFFF"/>
                    </a:solidFill>
                    <a:latin typeface="Arial" pitchFamily="34" charset="0"/>
                    <a:ea typeface="微软雅黑" pitchFamily="34" charset="-122"/>
                    <a:cs typeface="Arial" pitchFamily="34" charset="0"/>
                  </a:rPr>
                  <a:t>各环节的个人</a:t>
                </a:r>
                <a:r>
                  <a:rPr lang="zh-CN" altLang="en-US" sz="2000" b="1" kern="0" dirty="0">
                    <a:solidFill>
                      <a:sysClr val="window" lastClr="FFFFFF"/>
                    </a:solidFill>
                    <a:latin typeface="Arial" pitchFamily="34" charset="0"/>
                    <a:ea typeface="微软雅黑" pitchFamily="34" charset="-122"/>
                    <a:cs typeface="Arial" pitchFamily="34" charset="0"/>
                  </a:rPr>
                  <a:t>防护</a:t>
                </a:r>
              </a:p>
            </p:txBody>
          </p:sp>
        </p:grpSp>
      </p:grpSp>
    </p:spTree>
    <p:extLst>
      <p:ext uri="{BB962C8B-B14F-4D97-AF65-F5344CB8AC3E}">
        <p14:creationId xmlns:p14="http://schemas.microsoft.com/office/powerpoint/2010/main" val="4041049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八</a:t>
              </a:r>
            </a:p>
          </p:txBody>
        </p:sp>
      </p:grpSp>
      <p:sp>
        <p:nvSpPr>
          <p:cNvPr id="16" name="矩形 15"/>
          <p:cNvSpPr/>
          <p:nvPr/>
        </p:nvSpPr>
        <p:spPr>
          <a:xfrm>
            <a:off x="1798915" y="275870"/>
            <a:ext cx="4147289" cy="523220"/>
          </a:xfrm>
          <a:prstGeom prst="rect">
            <a:avLst/>
          </a:prstGeom>
        </p:spPr>
        <p:txBody>
          <a:bodyPr wrap="none">
            <a:spAutoFit/>
          </a:bodyPr>
          <a:lstStyle/>
          <a:p>
            <a:pPr lvl="0">
              <a:spcBef>
                <a:spcPct val="20000"/>
              </a:spcBef>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预防控制</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措施 </a:t>
            </a: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病例报告</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6" name="组合 5"/>
          <p:cNvGrpSpPr/>
          <p:nvPr/>
        </p:nvGrpSpPr>
        <p:grpSpPr>
          <a:xfrm>
            <a:off x="907710" y="1196751"/>
            <a:ext cx="7529018" cy="4501512"/>
            <a:chOff x="665944" y="1988839"/>
            <a:chExt cx="7529018" cy="4501512"/>
          </a:xfrm>
        </p:grpSpPr>
        <p:sp>
          <p:nvSpPr>
            <p:cNvPr id="4" name="矩形 3"/>
            <p:cNvSpPr/>
            <p:nvPr/>
          </p:nvSpPr>
          <p:spPr>
            <a:xfrm>
              <a:off x="866384" y="2261501"/>
              <a:ext cx="7328577" cy="4228850"/>
            </a:xfrm>
            <a:prstGeom prst="rect">
              <a:avLst/>
            </a:prstGeom>
          </p:spPr>
          <p:txBody>
            <a:bodyPr wrap="square">
              <a:spAutoFit/>
            </a:bodyPr>
            <a:lstStyle/>
            <a:p>
              <a:pPr marL="342900" lvl="0" indent="-342900">
                <a:lnSpc>
                  <a:spcPct val="130000"/>
                </a:lnSpc>
                <a:spcAft>
                  <a:spcPts val="1200"/>
                </a:spcAft>
                <a:buFont typeface="Arial" panose="020B0604020202020204" pitchFamily="34" charset="0"/>
                <a:buChar char="•"/>
              </a:pPr>
              <a:r>
                <a:rPr lang="zh-CN" altLang="en-US" sz="2000" b="1" dirty="0" smtClean="0">
                  <a:latin typeface="微软雅黑" panose="020B0503020204020204" pitchFamily="34" charset="-122"/>
                  <a:ea typeface="微软雅黑" panose="020B0503020204020204" pitchFamily="34" charset="-122"/>
                </a:rPr>
                <a:t>医疗机构应当应当针对发热病人做好预检分诊工作，</a:t>
              </a:r>
              <a:r>
                <a:rPr lang="zh-CN" altLang="en-US" sz="2000" b="1" dirty="0">
                  <a:solidFill>
                    <a:srgbClr val="C00000"/>
                  </a:solidFill>
                  <a:latin typeface="微软雅黑" panose="020B0503020204020204" pitchFamily="34" charset="-122"/>
                  <a:ea typeface="微软雅黑" panose="020B0503020204020204" pitchFamily="34" charset="-122"/>
                </a:rPr>
                <a:t>严格执行首诊负责制</a:t>
              </a:r>
              <a:endParaRPr lang="en-US" altLang="zh-CN" sz="2000" b="1" dirty="0">
                <a:solidFill>
                  <a:srgbClr val="C00000"/>
                </a:solidFill>
                <a:latin typeface="微软雅黑" panose="020B0503020204020204" pitchFamily="34" charset="-122"/>
                <a:ea typeface="微软雅黑" panose="020B0503020204020204" pitchFamily="34" charset="-122"/>
              </a:endParaRPr>
            </a:p>
            <a:p>
              <a:pPr marL="342900" lvl="0" indent="-342900">
                <a:lnSpc>
                  <a:spcPct val="130000"/>
                </a:lnSpc>
                <a:spcAft>
                  <a:spcPts val="1200"/>
                </a:spcAft>
                <a:buFont typeface="Arial" panose="020B0604020202020204" pitchFamily="34" charset="0"/>
                <a:buChar char="•"/>
              </a:pPr>
              <a:r>
                <a:rPr lang="zh-CN" altLang="en-US" sz="2000" b="1" dirty="0" smtClean="0">
                  <a:solidFill>
                    <a:srgbClr val="C00000"/>
                  </a:solidFill>
                  <a:latin typeface="微软雅黑" panose="020B0503020204020204" pitchFamily="34" charset="-122"/>
                  <a:ea typeface="微软雅黑" panose="020B0503020204020204" pitchFamily="34" charset="-122"/>
                </a:rPr>
                <a:t>留</a:t>
              </a:r>
              <a:r>
                <a:rPr lang="zh-CN" altLang="en-US" sz="2000" b="1" dirty="0">
                  <a:solidFill>
                    <a:srgbClr val="C00000"/>
                  </a:solidFill>
                  <a:latin typeface="微软雅黑" panose="020B0503020204020204" pitchFamily="34" charset="-122"/>
                  <a:ea typeface="微软雅黑" panose="020B0503020204020204" pitchFamily="34" charset="-122"/>
                </a:rPr>
                <a:t>观病例、疑似病例和确诊病例</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应在</a:t>
              </a:r>
              <a:r>
                <a:rPr lang="en-US" altLang="zh-CN" sz="2000" b="1" dirty="0">
                  <a:solidFill>
                    <a:srgbClr val="C00000"/>
                  </a:solidFill>
                  <a:latin typeface="微软雅黑" panose="020B0503020204020204" pitchFamily="34" charset="-122"/>
                  <a:ea typeface="微软雅黑" panose="020B0503020204020204" pitchFamily="34" charset="-122"/>
                </a:rPr>
                <a:t>2</a:t>
              </a:r>
              <a:r>
                <a:rPr lang="zh-CN" altLang="en-US" sz="2000" b="1" dirty="0">
                  <a:solidFill>
                    <a:srgbClr val="C00000"/>
                  </a:solidFill>
                  <a:latin typeface="微软雅黑" panose="020B0503020204020204" pitchFamily="34" charset="-122"/>
                  <a:ea typeface="微软雅黑" panose="020B0503020204020204" pitchFamily="34" charset="-122"/>
                </a:rPr>
                <a:t>小时</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之内通过传染病报告信息管理系统进行</a:t>
              </a:r>
              <a:r>
                <a:rPr lang="zh-CN" altLang="en-US" sz="2000" b="1" dirty="0">
                  <a:solidFill>
                    <a:srgbClr val="C00000"/>
                  </a:solidFill>
                  <a:latin typeface="微软雅黑" panose="020B0503020204020204" pitchFamily="34" charset="-122"/>
                  <a:ea typeface="微软雅黑" panose="020B0503020204020204" pitchFamily="34" charset="-122"/>
                </a:rPr>
                <a:t>网络直</a:t>
              </a:r>
              <a:r>
                <a:rPr lang="zh-CN" altLang="en-US" sz="2000" b="1" dirty="0" smtClean="0">
                  <a:solidFill>
                    <a:srgbClr val="C00000"/>
                  </a:solidFill>
                  <a:latin typeface="微软雅黑" panose="020B0503020204020204" pitchFamily="34" charset="-122"/>
                  <a:ea typeface="微软雅黑" panose="020B0503020204020204" pitchFamily="34" charset="-122"/>
                </a:rPr>
                <a:t>报，直报后</a:t>
              </a:r>
              <a:r>
                <a:rPr lang="en-US" altLang="zh-CN" sz="2000" b="1" dirty="0" smtClean="0">
                  <a:solidFill>
                    <a:srgbClr val="C00000"/>
                  </a:solidFill>
                  <a:latin typeface="微软雅黑" panose="020B0503020204020204" pitchFamily="34" charset="-122"/>
                  <a:ea typeface="微软雅黑" panose="020B0503020204020204" pitchFamily="34" charset="-122"/>
                </a:rPr>
                <a:t>2</a:t>
              </a:r>
              <a:r>
                <a:rPr lang="zh-CN" altLang="en-US" sz="2000" b="1" dirty="0" smtClean="0">
                  <a:solidFill>
                    <a:srgbClr val="C00000"/>
                  </a:solidFill>
                  <a:latin typeface="微软雅黑" panose="020B0503020204020204" pitchFamily="34" charset="-122"/>
                  <a:ea typeface="微软雅黑" panose="020B0503020204020204" pitchFamily="34" charset="-122"/>
                </a:rPr>
                <a:t>小时内完成三级审核。</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a:p>
              <a:pPr marL="715963" lvl="0" indent="-350838">
                <a:lnSpc>
                  <a:spcPct val="130000"/>
                </a:lnSpc>
                <a:spcAft>
                  <a:spcPts val="1200"/>
                </a:spcAft>
                <a:buFont typeface="Wingdings" panose="05000000000000000000" pitchFamily="2" charset="2"/>
                <a:buChar char="ü"/>
              </a:pPr>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疾病名称选择“其他传染病”中的</a:t>
              </a:r>
              <a:r>
                <a:rPr lang="zh-CN" altLang="en-US" dirty="0" smtClean="0">
                  <a:solidFill>
                    <a:prstClr val="black">
                      <a:lumMod val="85000"/>
                      <a:lumOff val="15000"/>
                    </a:prstClr>
                  </a:solidFill>
                  <a:latin typeface="微软雅黑" panose="020B0503020204020204" pitchFamily="34" charset="-122"/>
                  <a:ea typeface="微软雅黑" panose="020B0503020204020204" pitchFamily="34" charset="-122"/>
                </a:rPr>
                <a:t>“埃博拉出血热”</a:t>
              </a:r>
              <a:endParaRPr lang="en-US" altLang="zh-CN"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marL="715963" lvl="0" indent="-350838">
                <a:lnSpc>
                  <a:spcPct val="130000"/>
                </a:lnSpc>
                <a:spcAft>
                  <a:spcPts val="1200"/>
                </a:spcAft>
                <a:buFont typeface="Wingdings" panose="05000000000000000000" pitchFamily="2" charset="2"/>
                <a:buChar char="ü"/>
              </a:pPr>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备注</a:t>
              </a:r>
              <a:r>
                <a:rPr lang="zh-CN" altLang="en-US" dirty="0" smtClean="0">
                  <a:solidFill>
                    <a:prstClr val="black">
                      <a:lumMod val="85000"/>
                      <a:lumOff val="15000"/>
                    </a:prstClr>
                  </a:solidFill>
                  <a:latin typeface="微软雅黑" panose="020B0503020204020204" pitchFamily="34" charset="-122"/>
                  <a:ea typeface="微软雅黑" panose="020B0503020204020204" pitchFamily="34" charset="-122"/>
                </a:rPr>
                <a:t>栏备注国籍和来自疫区国家的名称</a:t>
              </a:r>
              <a:endParaRPr lang="zh-CN" altLang="en-US" dirty="0">
                <a:solidFill>
                  <a:prstClr val="black">
                    <a:lumMod val="85000"/>
                    <a:lumOff val="15000"/>
                  </a:prstClr>
                </a:solidFill>
                <a:latin typeface="微软雅黑" panose="020B0503020204020204" pitchFamily="34" charset="-122"/>
                <a:ea typeface="微软雅黑" panose="020B0503020204020204" pitchFamily="34" charset="-122"/>
              </a:endParaRPr>
            </a:p>
            <a:p>
              <a:pPr marL="342900" lvl="0" indent="-342900">
                <a:lnSpc>
                  <a:spcPct val="130000"/>
                </a:lnSpc>
                <a:spcAft>
                  <a:spcPts val="1200"/>
                </a:spcAft>
                <a:buFont typeface="Arial" panose="020B0604020202020204" pitchFamily="34" charset="0"/>
                <a:buChar char="•"/>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确诊病例按照</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国家突发公共卫生事件相关信息报告管理工作规范（试行）</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的要求进行突发公共卫生事件或相关信息的报告</a:t>
              </a:r>
            </a:p>
          </p:txBody>
        </p:sp>
        <p:sp>
          <p:nvSpPr>
            <p:cNvPr id="13" name="圆角矩形 12"/>
            <p:cNvSpPr/>
            <p:nvPr/>
          </p:nvSpPr>
          <p:spPr>
            <a:xfrm>
              <a:off x="665944" y="1988839"/>
              <a:ext cx="7529018" cy="4501511"/>
            </a:xfrm>
            <a:prstGeom prst="roundRect">
              <a:avLst>
                <a:gd name="adj" fmla="val 2480"/>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04778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八</a:t>
              </a:r>
            </a:p>
          </p:txBody>
        </p:sp>
      </p:grpSp>
      <p:sp>
        <p:nvSpPr>
          <p:cNvPr id="16" name="矩形 15"/>
          <p:cNvSpPr/>
          <p:nvPr/>
        </p:nvSpPr>
        <p:spPr>
          <a:xfrm>
            <a:off x="1798915" y="275870"/>
            <a:ext cx="2339102" cy="523220"/>
          </a:xfrm>
          <a:prstGeom prst="rect">
            <a:avLst/>
          </a:prstGeom>
        </p:spPr>
        <p:txBody>
          <a:bodyPr wrap="none">
            <a:spAutoFit/>
          </a:bodyPr>
          <a:lstStyle/>
          <a:p>
            <a:pPr lvl="0">
              <a:spcBef>
                <a:spcPct val="20000"/>
              </a:spcBef>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预防控制措施</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3" name="矩形 32"/>
          <p:cNvSpPr/>
          <p:nvPr/>
        </p:nvSpPr>
        <p:spPr>
          <a:xfrm>
            <a:off x="4211960" y="275870"/>
            <a:ext cx="3070071"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密切</a:t>
            </a:r>
            <a:r>
              <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接触</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者定义</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11560" y="2132857"/>
            <a:ext cx="7857236" cy="2592287"/>
            <a:chOff x="643382" y="2816880"/>
            <a:chExt cx="7857236" cy="2592287"/>
          </a:xfrm>
        </p:grpSpPr>
        <p:sp>
          <p:nvSpPr>
            <p:cNvPr id="18" name="矩形 17"/>
            <p:cNvSpPr/>
            <p:nvPr/>
          </p:nvSpPr>
          <p:spPr>
            <a:xfrm>
              <a:off x="699807" y="2956827"/>
              <a:ext cx="7744386" cy="2308324"/>
            </a:xfrm>
            <a:prstGeom prst="rect">
              <a:avLst/>
            </a:prstGeom>
          </p:spPr>
          <p:txBody>
            <a:bodyPr wrap="square">
              <a:spAutoFit/>
            </a:bodyPr>
            <a:lstStyle/>
            <a:p>
              <a:pPr marL="715963" lvl="0" indent="-350838" algn="just">
                <a:lnSpc>
                  <a:spcPct val="150000"/>
                </a:lnSpc>
                <a:spcAft>
                  <a:spcPts val="400"/>
                </a:spcAft>
                <a:buFont typeface="Wingdings" panose="05000000000000000000" pitchFamily="2" charset="2"/>
                <a:buChar char="ü"/>
              </a:pPr>
              <a:r>
                <a:rPr lang="zh-CN" altLang="en-US" sz="2400" dirty="0" smtClean="0">
                  <a:solidFill>
                    <a:prstClr val="black">
                      <a:lumMod val="85000"/>
                      <a:lumOff val="15000"/>
                    </a:prstClr>
                  </a:solidFill>
                  <a:latin typeface="微软雅黑" panose="020B0503020204020204" pitchFamily="34" charset="-122"/>
                  <a:ea typeface="微软雅黑" panose="020B0503020204020204" pitchFamily="34" charset="-122"/>
                </a:rPr>
                <a:t>指</a:t>
              </a:r>
              <a:r>
                <a:rPr lang="zh-CN" altLang="en-US" sz="2400" dirty="0">
                  <a:solidFill>
                    <a:prstClr val="black">
                      <a:lumMod val="85000"/>
                      <a:lumOff val="15000"/>
                    </a:prstClr>
                  </a:solidFill>
                  <a:latin typeface="微软雅黑" panose="020B0503020204020204" pitchFamily="34" charset="-122"/>
                  <a:ea typeface="微软雅黑" panose="020B0503020204020204" pitchFamily="34" charset="-122"/>
                </a:rPr>
                <a:t>直接接触</a:t>
              </a:r>
              <a:r>
                <a:rPr lang="zh-CN" altLang="en-US" sz="2400" dirty="0" smtClean="0">
                  <a:solidFill>
                    <a:prstClr val="black">
                      <a:lumMod val="85000"/>
                      <a:lumOff val="15000"/>
                    </a:prstClr>
                  </a:solidFill>
                  <a:latin typeface="微软雅黑" panose="020B0503020204020204" pitchFamily="34" charset="-122"/>
                  <a:ea typeface="微软雅黑" panose="020B0503020204020204" pitchFamily="34" charset="-122"/>
                </a:rPr>
                <a:t>埃博拉出血热确诊病例</a:t>
              </a:r>
              <a:r>
                <a:rPr lang="zh-CN" altLang="en-US" sz="2400" dirty="0">
                  <a:solidFill>
                    <a:prstClr val="black">
                      <a:lumMod val="85000"/>
                      <a:lumOff val="15000"/>
                    </a:prstClr>
                  </a:solidFill>
                  <a:latin typeface="微软雅黑" panose="020B0503020204020204" pitchFamily="34" charset="-122"/>
                  <a:ea typeface="微软雅黑" panose="020B0503020204020204" pitchFamily="34" charset="-122"/>
                </a:rPr>
                <a:t>或者疑似病例的血液、体液、分泌物、排泄物及其</a:t>
              </a:r>
              <a:r>
                <a:rPr lang="zh-CN" altLang="en-US" sz="2400" dirty="0" smtClean="0">
                  <a:solidFill>
                    <a:prstClr val="black">
                      <a:lumMod val="85000"/>
                      <a:lumOff val="15000"/>
                    </a:prstClr>
                  </a:solidFill>
                  <a:latin typeface="微软雅黑" panose="020B0503020204020204" pitchFamily="34" charset="-122"/>
                  <a:ea typeface="微软雅黑" panose="020B0503020204020204" pitchFamily="34" charset="-122"/>
                </a:rPr>
                <a:t>污染物的</a:t>
              </a:r>
              <a:r>
                <a:rPr lang="zh-CN" altLang="en-US" sz="2400" dirty="0">
                  <a:solidFill>
                    <a:prstClr val="black">
                      <a:lumMod val="85000"/>
                      <a:lumOff val="15000"/>
                    </a:prstClr>
                  </a:solidFill>
                  <a:latin typeface="微软雅黑" panose="020B0503020204020204" pitchFamily="34" charset="-122"/>
                  <a:ea typeface="微软雅黑" panose="020B0503020204020204" pitchFamily="34" charset="-122"/>
                </a:rPr>
                <a:t>人员，如共同居住</a:t>
              </a:r>
              <a:r>
                <a:rPr lang="zh-CN" altLang="en-US" sz="2400" dirty="0" smtClean="0">
                  <a:solidFill>
                    <a:prstClr val="black">
                      <a:lumMod val="85000"/>
                      <a:lumOff val="15000"/>
                    </a:prstClr>
                  </a:solidFill>
                  <a:latin typeface="微软雅黑" panose="020B0503020204020204" pitchFamily="34" charset="-122"/>
                  <a:ea typeface="微软雅黑" panose="020B0503020204020204" pitchFamily="34" charset="-122"/>
                </a:rPr>
                <a:t>、照顾病人和未按规定严格采取防护措施进行诊治</a:t>
              </a:r>
              <a:r>
                <a:rPr lang="zh-CN" altLang="en-US" sz="2400" dirty="0">
                  <a:solidFill>
                    <a:prstClr val="black">
                      <a:lumMod val="85000"/>
                      <a:lumOff val="15000"/>
                    </a:prstClr>
                  </a:solidFill>
                  <a:latin typeface="微软雅黑" panose="020B0503020204020204" pitchFamily="34" charset="-122"/>
                  <a:ea typeface="微软雅黑" panose="020B0503020204020204" pitchFamily="34" charset="-122"/>
                </a:rPr>
                <a:t>、转运患者及处理尸体的</a:t>
              </a:r>
              <a:r>
                <a:rPr lang="zh-CN" altLang="en-US" sz="2400" dirty="0" smtClean="0">
                  <a:solidFill>
                    <a:prstClr val="black">
                      <a:lumMod val="85000"/>
                      <a:lumOff val="15000"/>
                    </a:prstClr>
                  </a:solidFill>
                  <a:latin typeface="微软雅黑" panose="020B0503020204020204" pitchFamily="34" charset="-122"/>
                  <a:ea typeface="微软雅黑" panose="020B0503020204020204" pitchFamily="34" charset="-122"/>
                </a:rPr>
                <a:t>人员</a:t>
              </a:r>
              <a:endParaRPr lang="zh-CN" altLang="en-US" sz="2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643382" y="2816880"/>
              <a:ext cx="7857236" cy="2592287"/>
            </a:xfrm>
            <a:prstGeom prst="roundRect">
              <a:avLst>
                <a:gd name="adj" fmla="val 2480"/>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p>
          </p:txBody>
        </p:sp>
      </p:grpSp>
    </p:spTree>
    <p:extLst>
      <p:ext uri="{BB962C8B-B14F-4D97-AF65-F5344CB8AC3E}">
        <p14:creationId xmlns:p14="http://schemas.microsoft.com/office/powerpoint/2010/main" val="1576397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八</a:t>
              </a:r>
            </a:p>
          </p:txBody>
        </p:sp>
      </p:grpSp>
      <p:sp>
        <p:nvSpPr>
          <p:cNvPr id="16" name="矩形 15"/>
          <p:cNvSpPr/>
          <p:nvPr/>
        </p:nvSpPr>
        <p:spPr>
          <a:xfrm>
            <a:off x="1798915" y="275870"/>
            <a:ext cx="2339102" cy="523220"/>
          </a:xfrm>
          <a:prstGeom prst="rect">
            <a:avLst/>
          </a:prstGeom>
        </p:spPr>
        <p:txBody>
          <a:bodyPr wrap="none">
            <a:spAutoFit/>
          </a:bodyPr>
          <a:lstStyle/>
          <a:p>
            <a:pPr lvl="0">
              <a:spcBef>
                <a:spcPct val="20000"/>
              </a:spcBef>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预防控制措施</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3" name="矩形 32"/>
          <p:cNvSpPr/>
          <p:nvPr/>
        </p:nvSpPr>
        <p:spPr>
          <a:xfrm>
            <a:off x="3995936" y="275870"/>
            <a:ext cx="5208477"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7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密切接触情形</a:t>
            </a:r>
            <a:r>
              <a:rPr lang="en-US" altLang="zh-CN" sz="27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7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医疗机构和社区</a:t>
            </a:r>
            <a:endParaRPr lang="zh-CN" altLang="en-US" sz="27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43382" y="1484784"/>
            <a:ext cx="8033073" cy="4627101"/>
            <a:chOff x="643382" y="1664751"/>
            <a:chExt cx="8033073" cy="4627101"/>
          </a:xfrm>
        </p:grpSpPr>
        <p:sp>
          <p:nvSpPr>
            <p:cNvPr id="18" name="矩形 17"/>
            <p:cNvSpPr/>
            <p:nvPr/>
          </p:nvSpPr>
          <p:spPr>
            <a:xfrm>
              <a:off x="699806" y="1736760"/>
              <a:ext cx="7976649" cy="4093428"/>
            </a:xfrm>
            <a:prstGeom prst="rect">
              <a:avLst/>
            </a:prstGeom>
          </p:spPr>
          <p:txBody>
            <a:bodyPr wrap="square">
              <a:spAutoFit/>
            </a:bodyPr>
            <a:lstStyle/>
            <a:p>
              <a:pPr marL="342900" lvl="0" indent="-342900">
                <a:lnSpc>
                  <a:spcPct val="130000"/>
                </a:lnSpc>
                <a:buFont typeface="Wingdings" panose="05000000000000000000" pitchFamily="2" charset="2"/>
                <a:buChar char="Ø"/>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医疗机构内：</a:t>
              </a:r>
            </a:p>
            <a:p>
              <a:pPr marL="800100" lvl="1" indent="-342900">
                <a:lnSpc>
                  <a:spcPct val="130000"/>
                </a:lnSpc>
                <a:buFont typeface="Arial" panose="020B0604020202020204" pitchFamily="34" charset="0"/>
                <a:buChar cha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同一医疗机构病人、陪护的亲友和未按规定严格采取防护措施的医务人员等，直接接触埃博拉出血热病例或疑似病例的血液、体液、分泌物和排泄物（如粪便、尿液、唾液、精液），或被其污染的物品如衣物、床单或用过的针头。</a:t>
              </a:r>
            </a:p>
            <a:p>
              <a:pPr marL="342900" lvl="0" indent="-342900">
                <a:lnSpc>
                  <a:spcPct val="130000"/>
                </a:lnSpc>
                <a:buFont typeface="Wingdings" panose="05000000000000000000" pitchFamily="2" charset="2"/>
                <a:buChar char="Ø"/>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家庭或社区：</a:t>
              </a:r>
            </a:p>
            <a:p>
              <a:pPr marL="800100" lvl="1" indent="-342900">
                <a:lnSpc>
                  <a:spcPct val="130000"/>
                </a:lnSpc>
                <a:buFont typeface="Arial" panose="020B0604020202020204" pitchFamily="34" charset="0"/>
                <a:buChar cha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与病人发病后有共同生活史</a:t>
              </a:r>
            </a:p>
            <a:p>
              <a:pPr marL="800100" lvl="1" indent="-342900">
                <a:lnSpc>
                  <a:spcPct val="130000"/>
                </a:lnSpc>
                <a:buFont typeface="Arial" panose="020B0604020202020204" pitchFamily="34" charset="0"/>
                <a:buChar cha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人发病期间或死亡后（包括葬礼时</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1257300" lvl="2" indent="-342900">
                <a:lnSpc>
                  <a:spcPct val="130000"/>
                </a:lnSpc>
                <a:buFont typeface="Wingdings" panose="05000000000000000000" pitchFamily="2" charset="2"/>
                <a:buChar char="ü"/>
              </a:pP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接触</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过病人的身体，或者其血液、体液、分泌物和</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排泄</a:t>
              </a:r>
              <a:endPar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1257300" lvl="2" indent="-342900">
                <a:lnSpc>
                  <a:spcPct val="130000"/>
                </a:lnSpc>
                <a:buFont typeface="Wingdings" panose="05000000000000000000" pitchFamily="2" charset="2"/>
                <a:buChar char="ü"/>
              </a:pP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接触</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过病人血液、体液等污染的衣物、床单等</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物品</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643382" y="1664751"/>
              <a:ext cx="7857236" cy="4627101"/>
            </a:xfrm>
            <a:prstGeom prst="roundRect">
              <a:avLst>
                <a:gd name="adj" fmla="val 2480"/>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889689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八</a:t>
              </a:r>
            </a:p>
          </p:txBody>
        </p:sp>
      </p:grpSp>
      <p:sp>
        <p:nvSpPr>
          <p:cNvPr id="16" name="矩形 15"/>
          <p:cNvSpPr/>
          <p:nvPr/>
        </p:nvSpPr>
        <p:spPr>
          <a:xfrm>
            <a:off x="1798915" y="275870"/>
            <a:ext cx="2339102" cy="523220"/>
          </a:xfrm>
          <a:prstGeom prst="rect">
            <a:avLst/>
          </a:prstGeom>
        </p:spPr>
        <p:txBody>
          <a:bodyPr wrap="none">
            <a:spAutoFit/>
          </a:bodyPr>
          <a:lstStyle/>
          <a:p>
            <a:pPr lvl="0">
              <a:spcBef>
                <a:spcPct val="20000"/>
              </a:spcBef>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预防控制措施</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3" name="矩形 32"/>
          <p:cNvSpPr/>
          <p:nvPr/>
        </p:nvSpPr>
        <p:spPr>
          <a:xfrm>
            <a:off x="4211960" y="275870"/>
            <a:ext cx="5022529"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密切接触情形</a:t>
            </a: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口岸卫生检疫</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69776" y="980728"/>
            <a:ext cx="8622704" cy="6212452"/>
            <a:chOff x="643382" y="1664751"/>
            <a:chExt cx="7857236" cy="5934050"/>
          </a:xfrm>
        </p:grpSpPr>
        <p:sp>
          <p:nvSpPr>
            <p:cNvPr id="18" name="矩形 17"/>
            <p:cNvSpPr/>
            <p:nvPr/>
          </p:nvSpPr>
          <p:spPr>
            <a:xfrm>
              <a:off x="699807" y="1736760"/>
              <a:ext cx="7744386" cy="5862041"/>
            </a:xfrm>
            <a:prstGeom prst="rect">
              <a:avLst/>
            </a:prstGeom>
          </p:spPr>
          <p:txBody>
            <a:bodyPr wrap="square">
              <a:spAutoFit/>
            </a:bodyPr>
            <a:lstStyle/>
            <a:p>
              <a:pPr marL="342900" indent="-342900">
                <a:lnSpc>
                  <a:spcPct val="130000"/>
                </a:lnSpc>
                <a:buFont typeface="Wingdings" panose="05000000000000000000" pitchFamily="2" charset="2"/>
                <a:buChar char="Ø"/>
              </a:pPr>
              <a:r>
                <a:rPr lang="zh-CN" altLang="zh-CN" sz="2000" b="1" dirty="0">
                  <a:solidFill>
                    <a:schemeClr val="tx1">
                      <a:lumMod val="85000"/>
                      <a:lumOff val="15000"/>
                    </a:schemeClr>
                  </a:solidFill>
                  <a:latin typeface="微软雅黑" panose="020B0503020204020204" pitchFamily="34" charset="-122"/>
                  <a:ea typeface="微软雅黑" panose="020B0503020204020204" pitchFamily="34" charset="-122"/>
                </a:rPr>
                <a:t>口岸卫生检疫发现密切接触者</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发现情形</a:t>
              </a:r>
              <a:r>
                <a:rPr lang="zh-CN"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p>
            <a:p>
              <a:pPr marL="800100" lvl="1" indent="-342900">
                <a:lnSpc>
                  <a:spcPct val="130000"/>
                </a:lnSpc>
                <a:buFont typeface="Arial" panose="020B0604020202020204" pitchFamily="34" charset="0"/>
                <a:buChar char="•"/>
              </a:pPr>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rPr>
                <a:t>由机组人员报告发现可疑的埃博拉出血热病人时，在飞机着陆后，由卫生检疫人员登机调查评估判定</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marL="800100" lvl="1" indent="-342900">
                <a:lnSpc>
                  <a:spcPct val="130000"/>
                </a:lnSpc>
                <a:buFont typeface="Arial" panose="020B0604020202020204" pitchFamily="34" charset="0"/>
                <a:buChar char="•"/>
              </a:pPr>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rPr>
                <a:t>由卫生检疫人员通过体温监测或乘客个人健康申报发现可疑病人时，由卫生检疫人员调查评估判定</a:t>
              </a:r>
            </a:p>
            <a:p>
              <a:pPr marL="342900" indent="-342900">
                <a:lnSpc>
                  <a:spcPct val="130000"/>
                </a:lnSpc>
                <a:buFont typeface="Wingdings" panose="05000000000000000000" pitchFamily="2" charset="2"/>
                <a:buChar char="Ø"/>
              </a:pPr>
              <a:r>
                <a:rPr lang="zh-CN" altLang="zh-CN" sz="2000" b="1" dirty="0">
                  <a:solidFill>
                    <a:schemeClr val="tx1">
                      <a:lumMod val="85000"/>
                      <a:lumOff val="15000"/>
                    </a:schemeClr>
                  </a:solidFill>
                  <a:latin typeface="微软雅黑" panose="020B0503020204020204" pitchFamily="34" charset="-122"/>
                  <a:ea typeface="微软雅黑" panose="020B0503020204020204" pitchFamily="34" charset="-122"/>
                </a:rPr>
                <a:t>口岸卫生检疫发现密切接触者判定原则：</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a:p>
              <a:pPr marL="800100" lvl="1" indent="-342900">
                <a:lnSpc>
                  <a:spcPct val="130000"/>
                </a:lnSpc>
                <a:buFont typeface="Arial" panose="020B0604020202020204" pitchFamily="34" charset="0"/>
                <a:buChar char="•"/>
              </a:pPr>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rPr>
                <a:t>飞机上照料护理过病人的人员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marL="800100" lvl="1" indent="-342900">
                <a:lnSpc>
                  <a:spcPct val="130000"/>
                </a:lnSpc>
                <a:buFont typeface="Arial" panose="020B0604020202020204" pitchFamily="34" charset="0"/>
                <a:buChar char="•"/>
              </a:pPr>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rPr>
                <a:t>该病人的同行人员（家人、同事、朋友等）</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marL="800100" lvl="1" indent="-342900">
                <a:lnSpc>
                  <a:spcPct val="130000"/>
                </a:lnSpc>
                <a:buFont typeface="Arial" panose="020B0604020202020204" pitchFamily="34" charset="0"/>
                <a:buChar cha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飞</a:t>
              </a:r>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rPr>
                <a:t>机上与病人同排左右邻座各一人（含通道另一侧）及前后座位各一人</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marL="800100" lvl="1" indent="-342900">
                <a:lnSpc>
                  <a:spcPct val="130000"/>
                </a:lnSpc>
                <a:buFont typeface="Arial" panose="020B0604020202020204" pitchFamily="34" charset="0"/>
                <a:buChar char="•"/>
              </a:pPr>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rPr>
                <a:t>经调查评估后发现有可能接触病人血液、体液、分泌物和排泄物的其他乘客和空乘人员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lnSpc>
                  <a:spcPct val="130000"/>
                </a:lnSpc>
                <a:buFont typeface="Wingdings" panose="05000000000000000000" pitchFamily="2" charset="2"/>
                <a:buChar char="Ø"/>
              </a:pPr>
              <a:r>
                <a:rPr lang="zh-CN" altLang="zh-CN" sz="2000" b="1" dirty="0">
                  <a:solidFill>
                    <a:schemeClr val="tx1">
                      <a:lumMod val="85000"/>
                      <a:lumOff val="15000"/>
                    </a:schemeClr>
                  </a:solidFill>
                  <a:latin typeface="微软雅黑" panose="020B0503020204020204" pitchFamily="34" charset="-122"/>
                  <a:ea typeface="微软雅黑" panose="020B0503020204020204" pitchFamily="34" charset="-122"/>
                </a:rPr>
                <a:t>在其他入境交通工具上发现疑似或确诊病例时密切接触者参照上述原则进行判断</a:t>
              </a:r>
            </a:p>
            <a:p>
              <a:pPr marL="342900" lvl="0" indent="-342900">
                <a:lnSpc>
                  <a:spcPct val="130000"/>
                </a:lnSpc>
                <a:spcAft>
                  <a:spcPts val="1200"/>
                </a:spcAft>
                <a:buFont typeface="Arial" panose="020B0604020202020204" pitchFamily="34" charset="0"/>
                <a:buChar char="•"/>
              </a:pP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643382" y="1664751"/>
              <a:ext cx="7857236" cy="5364923"/>
            </a:xfrm>
            <a:prstGeom prst="roundRect">
              <a:avLst>
                <a:gd name="adj" fmla="val 2480"/>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912459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6" name="矩形 15"/>
          <p:cNvSpPr/>
          <p:nvPr/>
        </p:nvSpPr>
        <p:spPr>
          <a:xfrm>
            <a:off x="1798915" y="275870"/>
            <a:ext cx="1620957" cy="523220"/>
          </a:xfrm>
          <a:prstGeom prst="rect">
            <a:avLst/>
          </a:prstGeom>
        </p:spPr>
        <p:txBody>
          <a:bodyPr wrap="none">
            <a:spAutoFit/>
          </a:bodyPr>
          <a:lstStyle/>
          <a:p>
            <a:pPr lvl="0">
              <a:spcBef>
                <a:spcPct val="20000"/>
              </a:spcBef>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疫情</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概况</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2" name="矩形 21"/>
          <p:cNvSpPr/>
          <p:nvPr/>
        </p:nvSpPr>
        <p:spPr>
          <a:xfrm>
            <a:off x="3419872" y="275870"/>
            <a:ext cx="4984057" cy="523220"/>
          </a:xfrm>
          <a:prstGeom prst="rect">
            <a:avLst/>
          </a:prstGeom>
        </p:spPr>
        <p:txBody>
          <a:bodyPr wrap="none">
            <a:spAutoFit/>
          </a:bodyPr>
          <a:lstStyle/>
          <a:p>
            <a:pPr lvl="0">
              <a:spcBef>
                <a:spcPct val="20000"/>
              </a:spcBef>
            </a:pPr>
            <a:r>
              <a:rPr lang="en-US" altLang="zh-CN"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2014</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年西非疫情概况</a:t>
            </a:r>
            <a:r>
              <a:rPr lang="en-US" altLang="zh-CN" sz="20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a:t>
            </a:r>
            <a:r>
              <a:rPr lang="zh-CN" altLang="en-US" sz="20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a:t>
            </a:r>
            <a:r>
              <a:rPr lang="en-US" altLang="zh-CN" sz="20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日</a:t>
            </a:r>
            <a:r>
              <a:rPr lang="en-US" altLang="zh-CN" sz="20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18" name="表格 17"/>
          <p:cNvGraphicFramePr>
            <a:graphicFrameLocks noGrp="1"/>
          </p:cNvGraphicFramePr>
          <p:nvPr>
            <p:extLst>
              <p:ext uri="{D42A27DB-BD31-4B8C-83A1-F6EECF244321}">
                <p14:modId xmlns:p14="http://schemas.microsoft.com/office/powerpoint/2010/main" val="3344272021"/>
              </p:ext>
            </p:extLst>
          </p:nvPr>
        </p:nvGraphicFramePr>
        <p:xfrm>
          <a:off x="395536" y="1405187"/>
          <a:ext cx="8483598" cy="4623689"/>
        </p:xfrm>
        <a:graphic>
          <a:graphicData uri="http://schemas.openxmlformats.org/drawingml/2006/table">
            <a:tbl>
              <a:tblPr>
                <a:tableStyleId>{3C2FFA5D-87B4-456A-9821-1D502468CF0F}</a:tableStyleId>
              </a:tblPr>
              <a:tblGrid>
                <a:gridCol w="1826960"/>
                <a:gridCol w="1152128"/>
                <a:gridCol w="1262711"/>
                <a:gridCol w="1413933"/>
                <a:gridCol w="1413933"/>
                <a:gridCol w="1413933"/>
              </a:tblGrid>
              <a:tr h="352449">
                <a:tc>
                  <a:txBody>
                    <a:bodyPr/>
                    <a:lstStyle/>
                    <a:p>
                      <a:pPr algn="ctr" fontAlgn="ctr"/>
                      <a:r>
                        <a:rPr lang="zh-CN" sz="1800" u="none" strike="noStrike" dirty="0" smtClean="0">
                          <a:effectLst/>
                          <a:latin typeface="微软雅黑" panose="020B0503020204020204" pitchFamily="34" charset="-122"/>
                          <a:ea typeface="微软雅黑" panose="020B0503020204020204" pitchFamily="34" charset="-122"/>
                        </a:rPr>
                        <a:t>国 家</a:t>
                      </a:r>
                      <a:endParaRPr lang="zh-CN"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zh-CN" altLang="en-US" sz="1800" u="none" strike="noStrike" dirty="0" smtClean="0">
                          <a:effectLst/>
                          <a:latin typeface="微软雅黑" panose="020B0503020204020204" pitchFamily="34" charset="-122"/>
                          <a:ea typeface="微软雅黑" panose="020B0503020204020204" pitchFamily="34" charset="-122"/>
                        </a:rPr>
                        <a:t>类别</a:t>
                      </a:r>
                      <a:r>
                        <a:rPr lang="en-US" sz="1800" u="none" strike="noStrike" dirty="0">
                          <a:effectLst/>
                          <a:latin typeface="微软雅黑" panose="020B0503020204020204" pitchFamily="34" charset="-122"/>
                          <a:ea typeface="微软雅黑" panose="020B0503020204020204" pitchFamily="34" charset="-122"/>
                        </a:rPr>
                        <a:t>　</a:t>
                      </a:r>
                      <a:endParaRPr lang="zh-CN"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zh-CN" sz="1800" u="none" strike="noStrike" dirty="0">
                          <a:effectLst/>
                          <a:latin typeface="微软雅黑" panose="020B0503020204020204" pitchFamily="34" charset="-122"/>
                          <a:ea typeface="微软雅黑" panose="020B0503020204020204" pitchFamily="34" charset="-122"/>
                        </a:rPr>
                        <a:t>确诊病例</a:t>
                      </a:r>
                      <a:endParaRPr lang="zh-CN"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zh-CN" sz="1800" u="none" strike="noStrike" dirty="0">
                          <a:effectLst/>
                          <a:latin typeface="微软雅黑" panose="020B0503020204020204" pitchFamily="34" charset="-122"/>
                          <a:ea typeface="微软雅黑" panose="020B0503020204020204" pitchFamily="34" charset="-122"/>
                        </a:rPr>
                        <a:t>可能病例</a:t>
                      </a:r>
                      <a:endParaRPr lang="zh-CN"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zh-CN" sz="1800" u="none" strike="noStrike" dirty="0">
                          <a:effectLst/>
                          <a:latin typeface="微软雅黑" panose="020B0503020204020204" pitchFamily="34" charset="-122"/>
                          <a:ea typeface="微软雅黑" panose="020B0503020204020204" pitchFamily="34" charset="-122"/>
                        </a:rPr>
                        <a:t>疑似病例</a:t>
                      </a:r>
                      <a:endParaRPr lang="zh-CN"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l" fontAlgn="ctr"/>
                      <a:r>
                        <a:rPr lang="en-US" altLang="zh-CN" sz="1800" u="none" strike="noStrike" dirty="0" smtClean="0">
                          <a:effectLst/>
                          <a:latin typeface="微软雅黑" panose="020B0503020204020204" pitchFamily="34" charset="-122"/>
                          <a:ea typeface="微软雅黑" panose="020B0503020204020204" pitchFamily="34" charset="-122"/>
                        </a:rPr>
                        <a:t>   </a:t>
                      </a:r>
                      <a:r>
                        <a:rPr lang="zh-CN" sz="1800" u="none" strike="noStrike" dirty="0" smtClean="0">
                          <a:effectLst/>
                          <a:latin typeface="微软雅黑" panose="020B0503020204020204" pitchFamily="34" charset="-122"/>
                          <a:ea typeface="微软雅黑" panose="020B0503020204020204" pitchFamily="34" charset="-122"/>
                        </a:rPr>
                        <a:t>合计</a:t>
                      </a:r>
                      <a:endParaRPr lang="zh-CN"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57161" marR="9524" marT="9523" marB="0" anchor="ctr"/>
                </a:tc>
              </a:tr>
              <a:tr h="352449">
                <a:tc rowSpan="2">
                  <a:txBody>
                    <a:bodyPr/>
                    <a:lstStyle/>
                    <a:p>
                      <a:pPr algn="l" fontAlgn="ctr"/>
                      <a:r>
                        <a:rPr lang="en-US" altLang="zh-CN" sz="1800" u="none" strike="noStrike" dirty="0" smtClean="0">
                          <a:effectLst/>
                          <a:latin typeface="微软雅黑" panose="020B0503020204020204" pitchFamily="34" charset="-122"/>
                          <a:ea typeface="微软雅黑" panose="020B0503020204020204" pitchFamily="34" charset="-122"/>
                        </a:rPr>
                        <a:t>   </a:t>
                      </a:r>
                      <a:r>
                        <a:rPr lang="zh-CN" sz="1800" u="none" strike="noStrike" dirty="0" smtClean="0">
                          <a:effectLst/>
                          <a:latin typeface="微软雅黑" panose="020B0503020204020204" pitchFamily="34" charset="-122"/>
                          <a:ea typeface="微软雅黑" panose="020B0503020204020204" pitchFamily="34" charset="-122"/>
                        </a:rPr>
                        <a:t>几内亚</a:t>
                      </a:r>
                      <a:endParaRPr lang="zh-CN"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zh-CN" sz="1800" u="none" strike="noStrike" dirty="0">
                          <a:effectLst/>
                          <a:latin typeface="微软雅黑" panose="020B0503020204020204" pitchFamily="34" charset="-122"/>
                          <a:ea typeface="微软雅黑" panose="020B0503020204020204" pitchFamily="34" charset="-122"/>
                        </a:rPr>
                        <a:t>病例数</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482</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141</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dirty="0">
                          <a:effectLst/>
                          <a:latin typeface="微软雅黑" panose="020B0503020204020204" pitchFamily="34" charset="-122"/>
                          <a:ea typeface="微软雅黑" panose="020B0503020204020204" pitchFamily="34" charset="-122"/>
                        </a:rPr>
                        <a:t>25</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dirty="0">
                          <a:effectLst/>
                          <a:latin typeface="微软雅黑" panose="020B0503020204020204" pitchFamily="34" charset="-122"/>
                          <a:ea typeface="微软雅黑" panose="020B0503020204020204" pitchFamily="34" charset="-122"/>
                        </a:rPr>
                        <a:t>648</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r>
              <a:tr h="394301">
                <a:tc vMerge="1">
                  <a:txBody>
                    <a:bodyPr/>
                    <a:lstStyle/>
                    <a:p>
                      <a:endParaRPr lang="zh-CN" altLang="en-US"/>
                    </a:p>
                  </a:txBody>
                  <a:tcPr/>
                </a:tc>
                <a:tc>
                  <a:txBody>
                    <a:bodyPr/>
                    <a:lstStyle/>
                    <a:p>
                      <a:pPr algn="ctr" fontAlgn="ctr"/>
                      <a:r>
                        <a:rPr lang="zh-CN" sz="1800" u="none" strike="noStrike" dirty="0">
                          <a:effectLst/>
                          <a:latin typeface="微软雅黑" panose="020B0503020204020204" pitchFamily="34" charset="-122"/>
                          <a:ea typeface="微软雅黑" panose="020B0503020204020204" pitchFamily="34" charset="-122"/>
                        </a:rPr>
                        <a:t>死亡数</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287</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141</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2</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430</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r>
              <a:tr h="352449">
                <a:tc rowSpan="2">
                  <a:txBody>
                    <a:bodyPr/>
                    <a:lstStyle/>
                    <a:p>
                      <a:pPr algn="l" fontAlgn="ctr"/>
                      <a:r>
                        <a:rPr lang="en-US" altLang="zh-CN" sz="1800" u="none" strike="noStrike" dirty="0" smtClean="0">
                          <a:effectLst/>
                          <a:latin typeface="微软雅黑" panose="020B0503020204020204" pitchFamily="34" charset="-122"/>
                          <a:ea typeface="微软雅黑" panose="020B0503020204020204" pitchFamily="34" charset="-122"/>
                        </a:rPr>
                        <a:t>  </a:t>
                      </a:r>
                      <a:r>
                        <a:rPr lang="zh-CN" sz="1800" u="none" strike="noStrike" dirty="0" smtClean="0">
                          <a:effectLst/>
                          <a:latin typeface="微软雅黑" panose="020B0503020204020204" pitchFamily="34" charset="-122"/>
                          <a:ea typeface="微软雅黑" panose="020B0503020204020204" pitchFamily="34" charset="-122"/>
                        </a:rPr>
                        <a:t>利比里亚</a:t>
                      </a:r>
                      <a:endParaRPr lang="zh-CN"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zh-CN" sz="1800" u="none" strike="noStrike" dirty="0">
                          <a:effectLst/>
                          <a:latin typeface="微软雅黑" panose="020B0503020204020204" pitchFamily="34" charset="-122"/>
                          <a:ea typeface="微软雅黑" panose="020B0503020204020204" pitchFamily="34" charset="-122"/>
                        </a:rPr>
                        <a:t>病例数</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322</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674</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382</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1378</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r>
              <a:tr h="352449">
                <a:tc vMerge="1">
                  <a:txBody>
                    <a:bodyPr/>
                    <a:lstStyle/>
                    <a:p>
                      <a:endParaRPr lang="zh-CN" altLang="en-US"/>
                    </a:p>
                  </a:txBody>
                  <a:tcPr/>
                </a:tc>
                <a:tc>
                  <a:txBody>
                    <a:bodyPr/>
                    <a:lstStyle/>
                    <a:p>
                      <a:pPr algn="ctr" fontAlgn="ctr"/>
                      <a:r>
                        <a:rPr lang="zh-CN" sz="1800" u="none" strike="noStrike" dirty="0">
                          <a:effectLst/>
                          <a:latin typeface="微软雅黑" panose="020B0503020204020204" pitchFamily="34" charset="-122"/>
                          <a:ea typeface="微软雅黑" panose="020B0503020204020204" pitchFamily="34" charset="-122"/>
                        </a:rPr>
                        <a:t>死亡数</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dirty="0">
                          <a:effectLst/>
                          <a:latin typeface="微软雅黑" panose="020B0503020204020204" pitchFamily="34" charset="-122"/>
                          <a:ea typeface="微软雅黑" panose="020B0503020204020204" pitchFamily="34" charset="-122"/>
                        </a:rPr>
                        <a:t>225</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301</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168</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694</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r>
              <a:tr h="352449">
                <a:tc rowSpan="2">
                  <a:txBody>
                    <a:bodyPr/>
                    <a:lstStyle/>
                    <a:p>
                      <a:pPr algn="l" fontAlgn="ctr"/>
                      <a:r>
                        <a:rPr lang="en-US" altLang="zh-CN" sz="1800" u="none" strike="noStrike" dirty="0" smtClean="0">
                          <a:effectLst/>
                          <a:latin typeface="微软雅黑" panose="020B0503020204020204" pitchFamily="34" charset="-122"/>
                          <a:ea typeface="微软雅黑" panose="020B0503020204020204" pitchFamily="34" charset="-122"/>
                        </a:rPr>
                        <a:t>  </a:t>
                      </a:r>
                      <a:r>
                        <a:rPr lang="zh-CN" sz="1800" u="none" strike="noStrike" dirty="0" smtClean="0">
                          <a:effectLst/>
                          <a:latin typeface="微软雅黑" panose="020B0503020204020204" pitchFamily="34" charset="-122"/>
                          <a:ea typeface="微软雅黑" panose="020B0503020204020204" pitchFamily="34" charset="-122"/>
                        </a:rPr>
                        <a:t>塞拉利昂</a:t>
                      </a:r>
                      <a:endParaRPr lang="zh-CN"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zh-CN" sz="1800" u="none" strike="noStrike" dirty="0">
                          <a:effectLst/>
                          <a:latin typeface="微软雅黑" panose="020B0503020204020204" pitchFamily="34" charset="-122"/>
                          <a:ea typeface="微软雅黑" panose="020B0503020204020204" pitchFamily="34" charset="-122"/>
                        </a:rPr>
                        <a:t>病例数</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dirty="0">
                          <a:effectLst/>
                          <a:latin typeface="微软雅黑" panose="020B0503020204020204" pitchFamily="34" charset="-122"/>
                          <a:ea typeface="微软雅黑" panose="020B0503020204020204" pitchFamily="34" charset="-122"/>
                        </a:rPr>
                        <a:t>935</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37</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54</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1026</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r>
              <a:tr h="352449">
                <a:tc vMerge="1">
                  <a:txBody>
                    <a:bodyPr/>
                    <a:lstStyle/>
                    <a:p>
                      <a:endParaRPr lang="zh-CN" altLang="en-US"/>
                    </a:p>
                  </a:txBody>
                  <a:tcPr/>
                </a:tc>
                <a:tc>
                  <a:txBody>
                    <a:bodyPr/>
                    <a:lstStyle/>
                    <a:p>
                      <a:pPr algn="ctr" fontAlgn="ctr"/>
                      <a:r>
                        <a:rPr lang="zh-CN" sz="1800" u="none" strike="noStrike" dirty="0">
                          <a:effectLst/>
                          <a:latin typeface="微软雅黑" panose="020B0503020204020204" pitchFamily="34" charset="-122"/>
                          <a:ea typeface="微软雅黑" panose="020B0503020204020204" pitchFamily="34" charset="-122"/>
                        </a:rPr>
                        <a:t>死亡数</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dirty="0">
                          <a:effectLst/>
                          <a:latin typeface="微软雅黑" panose="020B0503020204020204" pitchFamily="34" charset="-122"/>
                          <a:ea typeface="微软雅黑" panose="020B0503020204020204" pitchFamily="34" charset="-122"/>
                        </a:rPr>
                        <a:t>380</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34</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dirty="0">
                          <a:effectLst/>
                          <a:latin typeface="微软雅黑" panose="020B0503020204020204" pitchFamily="34" charset="-122"/>
                          <a:ea typeface="微软雅黑" panose="020B0503020204020204" pitchFamily="34" charset="-122"/>
                        </a:rPr>
                        <a:t>8</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422</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r>
              <a:tr h="352449">
                <a:tc rowSpan="2">
                  <a:txBody>
                    <a:bodyPr/>
                    <a:lstStyle/>
                    <a:p>
                      <a:pPr algn="l" fontAlgn="ctr"/>
                      <a:r>
                        <a:rPr lang="en-US" altLang="zh-CN" sz="1800" u="none" strike="noStrike" dirty="0" smtClean="0">
                          <a:effectLst/>
                          <a:latin typeface="微软雅黑" panose="020B0503020204020204" pitchFamily="34" charset="-122"/>
                          <a:ea typeface="微软雅黑" panose="020B0503020204020204" pitchFamily="34" charset="-122"/>
                        </a:rPr>
                        <a:t>  </a:t>
                      </a:r>
                      <a:r>
                        <a:rPr lang="zh-CN" sz="1800" u="none" strike="noStrike" dirty="0" smtClean="0">
                          <a:effectLst/>
                          <a:latin typeface="微软雅黑" panose="020B0503020204020204" pitchFamily="34" charset="-122"/>
                          <a:ea typeface="微软雅黑" panose="020B0503020204020204" pitchFamily="34" charset="-122"/>
                        </a:rPr>
                        <a:t>尼日利亚</a:t>
                      </a:r>
                      <a:endParaRPr lang="zh-CN"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zh-CN" sz="1800" u="none" strike="noStrike" dirty="0">
                          <a:effectLst/>
                          <a:latin typeface="微软雅黑" panose="020B0503020204020204" pitchFamily="34" charset="-122"/>
                          <a:ea typeface="微软雅黑" panose="020B0503020204020204" pitchFamily="34" charset="-122"/>
                        </a:rPr>
                        <a:t>病例数</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13</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dirty="0">
                          <a:effectLst/>
                          <a:latin typeface="微软雅黑" panose="020B0503020204020204" pitchFamily="34" charset="-122"/>
                          <a:ea typeface="微软雅黑" panose="020B0503020204020204" pitchFamily="34" charset="-122"/>
                        </a:rPr>
                        <a:t>1</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3</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dirty="0">
                          <a:effectLst/>
                          <a:latin typeface="微软雅黑" panose="020B0503020204020204" pitchFamily="34" charset="-122"/>
                          <a:ea typeface="微软雅黑" panose="020B0503020204020204" pitchFamily="34" charset="-122"/>
                        </a:rPr>
                        <a:t>17</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r>
              <a:tr h="352449">
                <a:tc vMerge="1">
                  <a:txBody>
                    <a:bodyPr/>
                    <a:lstStyle/>
                    <a:p>
                      <a:endParaRPr lang="zh-CN" altLang="en-US"/>
                    </a:p>
                  </a:txBody>
                  <a:tcPr/>
                </a:tc>
                <a:tc>
                  <a:txBody>
                    <a:bodyPr/>
                    <a:lstStyle/>
                    <a:p>
                      <a:pPr algn="ctr" fontAlgn="ctr"/>
                      <a:r>
                        <a:rPr lang="zh-CN" sz="1800" u="none" strike="noStrike">
                          <a:effectLst/>
                          <a:latin typeface="微软雅黑" panose="020B0503020204020204" pitchFamily="34" charset="-122"/>
                          <a:ea typeface="微软雅黑" panose="020B0503020204020204" pitchFamily="34" charset="-122"/>
                        </a:rPr>
                        <a:t>死亡数</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5</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dirty="0">
                          <a:effectLst/>
                          <a:latin typeface="微软雅黑" panose="020B0503020204020204" pitchFamily="34" charset="-122"/>
                          <a:ea typeface="微软雅黑" panose="020B0503020204020204" pitchFamily="34" charset="-122"/>
                        </a:rPr>
                        <a:t>1</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0</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6</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r>
              <a:tr h="352449">
                <a:tc rowSpan="2">
                  <a:txBody>
                    <a:bodyPr/>
                    <a:lstStyle/>
                    <a:p>
                      <a:pPr algn="l" fontAlgn="ctr"/>
                      <a:r>
                        <a:rPr lang="en-US" altLang="zh-CN" sz="1800" u="none" strike="noStrike" dirty="0" smtClean="0">
                          <a:effectLst/>
                          <a:latin typeface="微软雅黑" panose="020B0503020204020204" pitchFamily="34" charset="-122"/>
                          <a:ea typeface="微软雅黑" panose="020B0503020204020204" pitchFamily="34" charset="-122"/>
                        </a:rPr>
                        <a:t>  </a:t>
                      </a:r>
                      <a:r>
                        <a:rPr lang="zh-CN" sz="1800" u="none" strike="noStrike" dirty="0" smtClean="0">
                          <a:effectLst/>
                          <a:latin typeface="微软雅黑" panose="020B0503020204020204" pitchFamily="34" charset="-122"/>
                          <a:ea typeface="微软雅黑" panose="020B0503020204020204" pitchFamily="34" charset="-122"/>
                        </a:rPr>
                        <a:t>塞内加尔</a:t>
                      </a:r>
                      <a:endParaRPr lang="zh-CN"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zh-CN" sz="1800" u="none" strike="noStrike">
                          <a:effectLst/>
                          <a:latin typeface="微软雅黑" panose="020B0503020204020204" pitchFamily="34" charset="-122"/>
                          <a:ea typeface="微软雅黑" panose="020B0503020204020204" pitchFamily="34" charset="-122"/>
                        </a:rPr>
                        <a:t>病例数</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dirty="0">
                          <a:effectLst/>
                          <a:latin typeface="微软雅黑" panose="020B0503020204020204" pitchFamily="34" charset="-122"/>
                          <a:ea typeface="微软雅黑" panose="020B0503020204020204" pitchFamily="34" charset="-122"/>
                        </a:rPr>
                        <a:t>1</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dirty="0">
                          <a:effectLst/>
                          <a:latin typeface="微软雅黑" panose="020B0503020204020204" pitchFamily="34" charset="-122"/>
                          <a:ea typeface="微软雅黑" panose="020B0503020204020204" pitchFamily="34" charset="-122"/>
                        </a:rPr>
                        <a:t>0</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0</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1</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r>
              <a:tr h="352449">
                <a:tc vMerge="1">
                  <a:txBody>
                    <a:bodyPr/>
                    <a:lstStyle/>
                    <a:p>
                      <a:pPr algn="l" fontAlgn="ctr"/>
                      <a:endParaRPr lang="zh-CN" sz="2200" b="1" i="0" u="none" strike="noStrike" dirty="0">
                        <a:solidFill>
                          <a:srgbClr val="000000"/>
                        </a:solidFill>
                        <a:effectLst/>
                        <a:latin typeface="华文细黑" panose="02010600040101010101" pitchFamily="2" charset="-122"/>
                        <a:ea typeface="华文细黑" panose="02010600040101010101" pitchFamily="2" charset="-122"/>
                      </a:endParaRPr>
                    </a:p>
                  </a:txBody>
                  <a:tcPr marL="9524" marR="9524" marT="9523" marB="0" anchor="ctr"/>
                </a:tc>
                <a:tc>
                  <a:txBody>
                    <a:bodyPr/>
                    <a:lstStyle/>
                    <a:p>
                      <a:pPr algn="ctr" fontAlgn="ctr"/>
                      <a:r>
                        <a:rPr lang="zh-CN" sz="1800" u="none" strike="noStrike">
                          <a:effectLst/>
                          <a:latin typeface="微软雅黑" panose="020B0503020204020204" pitchFamily="34" charset="-122"/>
                          <a:ea typeface="微软雅黑" panose="020B0503020204020204" pitchFamily="34" charset="-122"/>
                        </a:rPr>
                        <a:t>死亡数</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dirty="0">
                          <a:effectLst/>
                          <a:latin typeface="微软雅黑" panose="020B0503020204020204" pitchFamily="34" charset="-122"/>
                          <a:ea typeface="微软雅黑" panose="020B0503020204020204" pitchFamily="34" charset="-122"/>
                        </a:rPr>
                        <a:t>1</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dirty="0">
                          <a:effectLst/>
                          <a:latin typeface="微软雅黑" panose="020B0503020204020204" pitchFamily="34" charset="-122"/>
                          <a:ea typeface="微软雅黑" panose="020B0503020204020204" pitchFamily="34" charset="-122"/>
                        </a:rPr>
                        <a:t>0</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dirty="0">
                          <a:effectLst/>
                          <a:latin typeface="微软雅黑" panose="020B0503020204020204" pitchFamily="34" charset="-122"/>
                          <a:ea typeface="微软雅黑" panose="020B0503020204020204" pitchFamily="34" charset="-122"/>
                        </a:rPr>
                        <a:t>0</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dirty="0">
                          <a:effectLst/>
                          <a:latin typeface="微软雅黑" panose="020B0503020204020204" pitchFamily="34" charset="-122"/>
                          <a:ea typeface="微软雅黑" panose="020B0503020204020204" pitchFamily="34" charset="-122"/>
                        </a:rPr>
                        <a:t>1</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r>
              <a:tr h="352449">
                <a:tc rowSpan="2">
                  <a:txBody>
                    <a:bodyPr/>
                    <a:lstStyle/>
                    <a:p>
                      <a:pPr algn="ctr" fontAlgn="ctr"/>
                      <a:r>
                        <a:rPr lang="zh-CN" sz="1800" u="none" strike="noStrike" dirty="0">
                          <a:effectLst/>
                          <a:latin typeface="微软雅黑" panose="020B0503020204020204" pitchFamily="34" charset="-122"/>
                          <a:ea typeface="微软雅黑" panose="020B0503020204020204" pitchFamily="34" charset="-122"/>
                        </a:rPr>
                        <a:t>合 计</a:t>
                      </a:r>
                      <a:endParaRPr lang="zh-CN"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zh-CN" sz="1800" u="none" strike="noStrike">
                          <a:effectLst/>
                          <a:latin typeface="微软雅黑" panose="020B0503020204020204" pitchFamily="34" charset="-122"/>
                          <a:ea typeface="微软雅黑" panose="020B0503020204020204" pitchFamily="34" charset="-122"/>
                        </a:rPr>
                        <a:t>病例数</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1753</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853</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dirty="0">
                          <a:effectLst/>
                          <a:latin typeface="微软雅黑" panose="020B0503020204020204" pitchFamily="34" charset="-122"/>
                          <a:ea typeface="微软雅黑" panose="020B0503020204020204" pitchFamily="34" charset="-122"/>
                        </a:rPr>
                        <a:t>464</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a:effectLst/>
                          <a:latin typeface="微软雅黑" panose="020B0503020204020204" pitchFamily="34" charset="-122"/>
                          <a:ea typeface="微软雅黑" panose="020B0503020204020204" pitchFamily="34" charset="-122"/>
                        </a:rPr>
                        <a:t>3070</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r>
              <a:tr h="352449">
                <a:tc vMerge="1">
                  <a:txBody>
                    <a:bodyPr/>
                    <a:lstStyle/>
                    <a:p>
                      <a:endParaRPr lang="zh-CN" altLang="en-US"/>
                    </a:p>
                  </a:txBody>
                  <a:tcPr/>
                </a:tc>
                <a:tc>
                  <a:txBody>
                    <a:bodyPr/>
                    <a:lstStyle/>
                    <a:p>
                      <a:pPr algn="ctr" fontAlgn="ctr"/>
                      <a:r>
                        <a:rPr lang="zh-CN" sz="1800" u="none" strike="noStrike">
                          <a:effectLst/>
                          <a:latin typeface="微软雅黑" panose="020B0503020204020204" pitchFamily="34" charset="-122"/>
                          <a:ea typeface="微软雅黑" panose="020B0503020204020204" pitchFamily="34" charset="-122"/>
                        </a:rPr>
                        <a:t>死亡数</a:t>
                      </a:r>
                      <a:endParaRPr lang="zh-CN"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dirty="0">
                          <a:effectLst/>
                          <a:latin typeface="微软雅黑" panose="020B0503020204020204" pitchFamily="34" charset="-122"/>
                          <a:ea typeface="微软雅黑" panose="020B0503020204020204" pitchFamily="34" charset="-122"/>
                        </a:rPr>
                        <a:t>898</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dirty="0">
                          <a:effectLst/>
                          <a:latin typeface="微软雅黑" panose="020B0503020204020204" pitchFamily="34" charset="-122"/>
                          <a:ea typeface="微软雅黑" panose="020B0503020204020204" pitchFamily="34" charset="-122"/>
                        </a:rPr>
                        <a:t>477</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dirty="0">
                          <a:effectLst/>
                          <a:latin typeface="微软雅黑" panose="020B0503020204020204" pitchFamily="34" charset="-122"/>
                          <a:ea typeface="微软雅黑" panose="020B0503020204020204" pitchFamily="34" charset="-122"/>
                        </a:rPr>
                        <a:t>178</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c>
                  <a:txBody>
                    <a:bodyPr/>
                    <a:lstStyle/>
                    <a:p>
                      <a:pPr algn="ctr" fontAlgn="ctr"/>
                      <a:r>
                        <a:rPr lang="en-US" sz="1800" u="none" strike="noStrike" dirty="0">
                          <a:effectLst/>
                          <a:latin typeface="微软雅黑" panose="020B0503020204020204" pitchFamily="34" charset="-122"/>
                          <a:ea typeface="微软雅黑" panose="020B0503020204020204" pitchFamily="34" charset="-122"/>
                        </a:rPr>
                        <a:t>1553</a:t>
                      </a:r>
                      <a:endParaRPr 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4" marR="9524" marT="9523" marB="0" anchor="ctr"/>
                </a:tc>
              </a:tr>
            </a:tbl>
          </a:graphicData>
        </a:graphic>
      </p:graphicFrame>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9450" y="1916872"/>
            <a:ext cx="549729"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636952"/>
            <a:ext cx="58099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9279" y="3357032"/>
            <a:ext cx="5508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7515" y="4077112"/>
            <a:ext cx="575294"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3559" y="4818400"/>
            <a:ext cx="54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833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八</a:t>
              </a:r>
            </a:p>
          </p:txBody>
        </p:sp>
      </p:grpSp>
      <p:sp>
        <p:nvSpPr>
          <p:cNvPr id="16" name="矩形 15"/>
          <p:cNvSpPr/>
          <p:nvPr/>
        </p:nvSpPr>
        <p:spPr>
          <a:xfrm>
            <a:off x="1798915" y="275870"/>
            <a:ext cx="2339102" cy="523220"/>
          </a:xfrm>
          <a:prstGeom prst="rect">
            <a:avLst/>
          </a:prstGeom>
        </p:spPr>
        <p:txBody>
          <a:bodyPr wrap="none">
            <a:spAutoFit/>
          </a:bodyPr>
          <a:lstStyle/>
          <a:p>
            <a:pPr lvl="0">
              <a:spcBef>
                <a:spcPct val="20000"/>
              </a:spcBef>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预防控制措施</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3" name="矩形 32"/>
          <p:cNvSpPr/>
          <p:nvPr/>
        </p:nvSpPr>
        <p:spPr>
          <a:xfrm>
            <a:off x="4211960" y="275870"/>
            <a:ext cx="2710999"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密切接触</a:t>
            </a:r>
            <a:r>
              <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情形</a:t>
            </a:r>
          </a:p>
        </p:txBody>
      </p:sp>
      <p:grpSp>
        <p:nvGrpSpPr>
          <p:cNvPr id="12" name="组合 11"/>
          <p:cNvGrpSpPr/>
          <p:nvPr/>
        </p:nvGrpSpPr>
        <p:grpSpPr>
          <a:xfrm>
            <a:off x="643382" y="1844824"/>
            <a:ext cx="7857236" cy="3313717"/>
            <a:chOff x="643382" y="1664751"/>
            <a:chExt cx="7857236" cy="4652741"/>
          </a:xfrm>
        </p:grpSpPr>
        <p:sp>
          <p:nvSpPr>
            <p:cNvPr id="18" name="矩形 17"/>
            <p:cNvSpPr/>
            <p:nvPr/>
          </p:nvSpPr>
          <p:spPr>
            <a:xfrm>
              <a:off x="699807" y="1736760"/>
              <a:ext cx="7744386" cy="4580732"/>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zh-CN" sz="2400" b="1" dirty="0" smtClean="0">
                  <a:latin typeface="微软雅黑" panose="020B0503020204020204" pitchFamily="34" charset="-122"/>
                  <a:ea typeface="微软雅黑" panose="020B0503020204020204" pitchFamily="34" charset="-122"/>
                </a:rPr>
                <a:t>其他</a:t>
              </a:r>
              <a:r>
                <a:rPr lang="zh-CN" altLang="zh-CN" sz="2400" b="1" dirty="0">
                  <a:latin typeface="微软雅黑" panose="020B0503020204020204" pitchFamily="34" charset="-122"/>
                  <a:ea typeface="微软雅黑" panose="020B0503020204020204" pitchFamily="34" charset="-122"/>
                </a:rPr>
                <a:t>密切接触情形：</a:t>
              </a:r>
              <a:endParaRPr lang="en-US" altLang="zh-CN" sz="2400" b="1" dirty="0">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n"/>
              </a:pPr>
              <a:r>
                <a:rPr lang="zh-CN" altLang="zh-CN" sz="2400" dirty="0">
                  <a:latin typeface="微软雅黑" panose="020B0503020204020204" pitchFamily="34" charset="-122"/>
                  <a:ea typeface="微软雅黑" panose="020B0503020204020204" pitchFamily="34" charset="-122"/>
                </a:rPr>
                <a:t>在我国境内交通工具上（飞机、火车、汽车、轮船等）发现可疑埃博拉出血热病人，由接报地的疾病预防控制人员参照上述口岸卫生检疫发现密切接触者的判定原则，进行调查评估后判定。</a:t>
              </a:r>
            </a:p>
            <a:p>
              <a:pPr marL="342900" lvl="0" indent="-342900">
                <a:lnSpc>
                  <a:spcPct val="130000"/>
                </a:lnSpc>
                <a:spcAft>
                  <a:spcPts val="1200"/>
                </a:spcAft>
                <a:buFont typeface="Arial" panose="020B0604020202020204" pitchFamily="34" charset="0"/>
                <a:buChar char="•"/>
              </a:pP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643382" y="1664751"/>
              <a:ext cx="7857236" cy="4627101"/>
            </a:xfrm>
            <a:prstGeom prst="roundRect">
              <a:avLst>
                <a:gd name="adj" fmla="val 2480"/>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912459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八</a:t>
              </a:r>
            </a:p>
          </p:txBody>
        </p:sp>
      </p:grpSp>
      <p:sp>
        <p:nvSpPr>
          <p:cNvPr id="16" name="矩形 15"/>
          <p:cNvSpPr/>
          <p:nvPr/>
        </p:nvSpPr>
        <p:spPr>
          <a:xfrm>
            <a:off x="1798915" y="275870"/>
            <a:ext cx="2339102" cy="523220"/>
          </a:xfrm>
          <a:prstGeom prst="rect">
            <a:avLst/>
          </a:prstGeom>
        </p:spPr>
        <p:txBody>
          <a:bodyPr wrap="none">
            <a:spAutoFit/>
          </a:bodyPr>
          <a:lstStyle/>
          <a:p>
            <a:pPr lvl="0">
              <a:spcBef>
                <a:spcPct val="20000"/>
              </a:spcBef>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预防控制措施</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3" name="矩形 32"/>
          <p:cNvSpPr/>
          <p:nvPr/>
        </p:nvSpPr>
        <p:spPr>
          <a:xfrm>
            <a:off x="4211960" y="275870"/>
            <a:ext cx="4147289"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密切</a:t>
            </a:r>
            <a:r>
              <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接触</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者追踪和管理</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43382" y="1268760"/>
            <a:ext cx="7857236" cy="5170841"/>
            <a:chOff x="643382" y="1664751"/>
            <a:chExt cx="7857236" cy="5170841"/>
          </a:xfrm>
        </p:grpSpPr>
        <p:sp>
          <p:nvSpPr>
            <p:cNvPr id="18" name="矩形 17"/>
            <p:cNvSpPr/>
            <p:nvPr/>
          </p:nvSpPr>
          <p:spPr>
            <a:xfrm>
              <a:off x="699807" y="1736760"/>
              <a:ext cx="7744386" cy="5098832"/>
            </a:xfrm>
            <a:prstGeom prst="rect">
              <a:avLst/>
            </a:prstGeom>
          </p:spPr>
          <p:txBody>
            <a:bodyPr wrap="square">
              <a:spAutoFit/>
            </a:bodyPr>
            <a:lstStyle/>
            <a:p>
              <a:pPr marL="342900" lvl="0" indent="-342900">
                <a:lnSpc>
                  <a:spcPct val="130000"/>
                </a:lnSpc>
                <a:spcAft>
                  <a:spcPts val="1200"/>
                </a:spcAft>
                <a:buFont typeface="Arial" panose="020B0604020202020204" pitchFamily="34" charset="0"/>
                <a:buChar cha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密切接触者的追踪</a:t>
              </a:r>
            </a:p>
            <a:p>
              <a:pPr marL="365125" algn="just">
                <a:lnSpc>
                  <a:spcPct val="120000"/>
                </a:lnSpc>
                <a:spcAft>
                  <a:spcPts val="400"/>
                </a:spcAft>
              </a:pPr>
              <a:r>
                <a:rPr lang="zh-CN" altLang="en-US" sz="2000" dirty="0" smtClean="0">
                  <a:solidFill>
                    <a:prstClr val="black">
                      <a:lumMod val="85000"/>
                      <a:lumOff val="15000"/>
                    </a:prstClr>
                  </a:solidFill>
                  <a:latin typeface="微软雅黑" panose="020B0503020204020204" pitchFamily="34" charset="-122"/>
                  <a:ea typeface="微软雅黑" panose="020B0503020204020204" pitchFamily="34" charset="-122"/>
                </a:rPr>
                <a:t>建立跨区域、跨部门的密切接触者信息通报、共享和责任机制。各地</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卫生计生部门与有关部门密切配合，做好密切接触者的追踪</a:t>
              </a:r>
              <a:r>
                <a:rPr lang="zh-CN" altLang="en-US" sz="2000" dirty="0" smtClean="0">
                  <a:solidFill>
                    <a:prstClr val="black">
                      <a:lumMod val="85000"/>
                      <a:lumOff val="15000"/>
                    </a:prstClr>
                  </a:solidFill>
                  <a:latin typeface="微软雅黑" panose="020B0503020204020204" pitchFamily="34" charset="-122"/>
                  <a:ea typeface="微软雅黑" panose="020B0503020204020204" pitchFamily="34" charset="-122"/>
                </a:rPr>
                <a:t>和隔离医学</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观察</a:t>
              </a:r>
            </a:p>
            <a:p>
              <a:pPr marL="342900" lvl="0" indent="-342900">
                <a:lnSpc>
                  <a:spcPct val="130000"/>
                </a:lnSpc>
                <a:spcAft>
                  <a:spcPts val="1200"/>
                </a:spcAft>
                <a:buFont typeface="Arial" panose="020B0604020202020204" pitchFamily="34" charset="0"/>
                <a:buChar cha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密切接触者的管理</a:t>
              </a:r>
            </a:p>
            <a:p>
              <a:pPr marL="715963" indent="-350838" algn="just">
                <a:lnSpc>
                  <a:spcPct val="120000"/>
                </a:lnSpc>
                <a:spcAft>
                  <a:spcPts val="400"/>
                </a:spcAft>
                <a:buFont typeface="Wingdings" panose="05000000000000000000" pitchFamily="2" charset="2"/>
                <a:buChar char="ü"/>
              </a:pP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对密切接触者</a:t>
              </a:r>
              <a:r>
                <a:rPr lang="zh-CN" altLang="en-US" sz="2000" dirty="0" smtClean="0">
                  <a:solidFill>
                    <a:prstClr val="black">
                      <a:lumMod val="85000"/>
                      <a:lumOff val="15000"/>
                    </a:prstClr>
                  </a:solidFill>
                  <a:latin typeface="微软雅黑" panose="020B0503020204020204" pitchFamily="34" charset="-122"/>
                  <a:ea typeface="微软雅黑" panose="020B0503020204020204" pitchFamily="34" charset="-122"/>
                </a:rPr>
                <a:t>实施集中或居家隔离医学观察</a:t>
              </a:r>
              <a:endParaRPr lang="en-US" altLang="zh-CN" sz="20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marL="715963" indent="-350838" algn="just">
                <a:lnSpc>
                  <a:spcPct val="120000"/>
                </a:lnSpc>
                <a:spcAft>
                  <a:spcPts val="400"/>
                </a:spcAft>
                <a:buFont typeface="Wingdings" panose="05000000000000000000" pitchFamily="2" charset="2"/>
                <a:buChar char="ü"/>
              </a:pPr>
              <a:r>
                <a:rPr lang="zh-CN" altLang="en-US" sz="2000" dirty="0" smtClean="0">
                  <a:solidFill>
                    <a:prstClr val="black">
                      <a:lumMod val="85000"/>
                      <a:lumOff val="15000"/>
                    </a:prstClr>
                  </a:solidFill>
                  <a:latin typeface="微软雅黑" panose="020B0503020204020204" pitchFamily="34" charset="-122"/>
                  <a:ea typeface="微软雅黑" panose="020B0503020204020204" pitchFamily="34" charset="-122"/>
                </a:rPr>
                <a:t>隔离医学观察时应书面告知</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（缘由、期限、法律依据、注意事项、疾病相关知识、联系人和联系方式等）</a:t>
              </a:r>
            </a:p>
            <a:p>
              <a:pPr marL="715963" indent="-350838" algn="just">
                <a:lnSpc>
                  <a:spcPct val="120000"/>
                </a:lnSpc>
                <a:spcAft>
                  <a:spcPts val="400"/>
                </a:spcAft>
                <a:buFont typeface="Wingdings" panose="05000000000000000000" pitchFamily="2" charset="2"/>
                <a:buChar char="ü"/>
              </a:pPr>
              <a:r>
                <a:rPr lang="zh-CN" altLang="en-US" sz="2000" dirty="0" smtClean="0">
                  <a:solidFill>
                    <a:prstClr val="black">
                      <a:lumMod val="85000"/>
                      <a:lumOff val="15000"/>
                    </a:prstClr>
                  </a:solidFill>
                  <a:latin typeface="微软雅黑" panose="020B0503020204020204" pitchFamily="34" charset="-122"/>
                  <a:ea typeface="微软雅黑" panose="020B0503020204020204" pitchFamily="34" charset="-122"/>
                </a:rPr>
                <a:t>隔离医学</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观察期为</a:t>
              </a:r>
              <a:r>
                <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rPr>
                <a:t>21</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天，如果其接触的可疑或疑似病例排除埃博拉出血热诊断，则提前解除</a:t>
              </a:r>
            </a:p>
            <a:p>
              <a:pPr marL="715963" indent="-350838" algn="just">
                <a:lnSpc>
                  <a:spcPct val="120000"/>
                </a:lnSpc>
                <a:spcAft>
                  <a:spcPts val="400"/>
                </a:spcAft>
                <a:buFont typeface="Wingdings" panose="05000000000000000000" pitchFamily="2" charset="2"/>
                <a:buChar char="ü"/>
              </a:pP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早晚各一</a:t>
              </a:r>
              <a:r>
                <a:rPr lang="zh-CN" altLang="en-US" sz="2000" dirty="0" smtClean="0">
                  <a:solidFill>
                    <a:prstClr val="black">
                      <a:lumMod val="85000"/>
                      <a:lumOff val="15000"/>
                    </a:prstClr>
                  </a:solidFill>
                  <a:latin typeface="微软雅黑" panose="020B0503020204020204" pitchFamily="34" charset="-122"/>
                  <a:ea typeface="微软雅黑" panose="020B0503020204020204" pitchFamily="34" charset="-122"/>
                </a:rPr>
                <a:t>次测量体温并询问其健康状况，</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出现异常</a:t>
              </a:r>
              <a:r>
                <a:rPr lang="zh-CN" altLang="en-US" sz="2000" dirty="0" smtClean="0">
                  <a:solidFill>
                    <a:prstClr val="black">
                      <a:lumMod val="85000"/>
                      <a:lumOff val="15000"/>
                    </a:prstClr>
                  </a:solidFill>
                  <a:latin typeface="微软雅黑" panose="020B0503020204020204" pitchFamily="34" charset="-122"/>
                  <a:ea typeface="微软雅黑" panose="020B0503020204020204" pitchFamily="34" charset="-122"/>
                </a:rPr>
                <a:t>症状时及时</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报告，送至定点医院</a:t>
              </a:r>
            </a:p>
          </p:txBody>
        </p:sp>
        <p:sp>
          <p:nvSpPr>
            <p:cNvPr id="19" name="圆角矩形 18"/>
            <p:cNvSpPr/>
            <p:nvPr/>
          </p:nvSpPr>
          <p:spPr>
            <a:xfrm>
              <a:off x="643382" y="1664751"/>
              <a:ext cx="7857236" cy="5170841"/>
            </a:xfrm>
            <a:prstGeom prst="roundRect">
              <a:avLst>
                <a:gd name="adj" fmla="val 2480"/>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58792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八</a:t>
              </a:r>
            </a:p>
          </p:txBody>
        </p:sp>
      </p:grpSp>
      <p:sp>
        <p:nvSpPr>
          <p:cNvPr id="16" name="矩形 15"/>
          <p:cNvSpPr/>
          <p:nvPr/>
        </p:nvSpPr>
        <p:spPr>
          <a:xfrm>
            <a:off x="1798915" y="275870"/>
            <a:ext cx="2339102" cy="523220"/>
          </a:xfrm>
          <a:prstGeom prst="rect">
            <a:avLst/>
          </a:prstGeom>
        </p:spPr>
        <p:txBody>
          <a:bodyPr wrap="none">
            <a:spAutoFit/>
          </a:bodyPr>
          <a:lstStyle/>
          <a:p>
            <a:pPr lvl="0">
              <a:spcBef>
                <a:spcPct val="20000"/>
              </a:spcBef>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预防控制措施</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3" name="矩形 32"/>
          <p:cNvSpPr/>
          <p:nvPr/>
        </p:nvSpPr>
        <p:spPr>
          <a:xfrm>
            <a:off x="4211960" y="275870"/>
            <a:ext cx="2710999"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院内感染控制</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43382" y="1268760"/>
            <a:ext cx="7857236" cy="5170841"/>
            <a:chOff x="643382" y="1664751"/>
            <a:chExt cx="7857236" cy="5170841"/>
          </a:xfrm>
        </p:grpSpPr>
        <p:sp>
          <p:nvSpPr>
            <p:cNvPr id="18" name="矩形 17"/>
            <p:cNvSpPr/>
            <p:nvPr/>
          </p:nvSpPr>
          <p:spPr>
            <a:xfrm>
              <a:off x="699807" y="1736760"/>
              <a:ext cx="7744386" cy="4965462"/>
            </a:xfrm>
            <a:prstGeom prst="rect">
              <a:avLst/>
            </a:prstGeom>
          </p:spPr>
          <p:txBody>
            <a:bodyPr wrap="square">
              <a:spAutoFit/>
            </a:bodyPr>
            <a:lstStyle/>
            <a:p>
              <a:pPr marL="342900" indent="-342900">
                <a:lnSpc>
                  <a:spcPct val="130000"/>
                </a:lnSpc>
                <a:spcAft>
                  <a:spcPts val="1200"/>
                </a:spcAft>
                <a:buFont typeface="Arial" panose="020B0604020202020204" pitchFamily="34" charset="0"/>
                <a:buChar cha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基本要求：</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a:p>
              <a:pPr marL="822325" lvl="2" indent="-350838" algn="just">
                <a:lnSpc>
                  <a:spcPct val="120000"/>
                </a:lnSpc>
                <a:spcAft>
                  <a:spcPts val="400"/>
                </a:spcAft>
                <a:buFont typeface="Wingdings" panose="05000000000000000000" pitchFamily="2" charset="2"/>
                <a:buChar char="ü"/>
              </a:pP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建立预警机制，制定应急预案和工作流程</a:t>
              </a:r>
              <a:endPar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endParaRPr>
            </a:p>
            <a:p>
              <a:pPr marL="822325" lvl="2" indent="-350838" algn="just">
                <a:lnSpc>
                  <a:spcPct val="120000"/>
                </a:lnSpc>
                <a:spcAft>
                  <a:spcPts val="400"/>
                </a:spcAft>
                <a:buFont typeface="Wingdings" panose="05000000000000000000" pitchFamily="2" charset="2"/>
                <a:buChar char="ü"/>
              </a:pP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开展临床医务人员</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培训</a:t>
              </a:r>
              <a:endPar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endParaRPr>
            </a:p>
            <a:p>
              <a:pPr marL="822325" lvl="2" indent="-350838" algn="just">
                <a:lnSpc>
                  <a:spcPct val="120000"/>
                </a:lnSpc>
                <a:spcAft>
                  <a:spcPts val="400"/>
                </a:spcAft>
                <a:buFont typeface="Wingdings" panose="05000000000000000000" pitchFamily="2" charset="2"/>
                <a:buChar char="ü"/>
              </a:pP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埃博拉出血热</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患者隔离区域应当严格限制人员出入，医务人员应相对固定</a:t>
              </a:r>
              <a:endPar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endParaRPr>
            </a:p>
            <a:p>
              <a:pPr marL="822325" lvl="2" indent="-350838" algn="just">
                <a:lnSpc>
                  <a:spcPct val="120000"/>
                </a:lnSpc>
                <a:spcAft>
                  <a:spcPts val="400"/>
                </a:spcAft>
                <a:buFont typeface="Wingdings" panose="05000000000000000000" pitchFamily="2" charset="2"/>
                <a:buChar char="ü"/>
              </a:pP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医疗机构应当</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做好物资</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的储备，防护用品及相关物资应符合国家有关要求</a:t>
              </a:r>
              <a:endPar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endParaRPr>
            </a:p>
            <a:p>
              <a:pPr marL="822325" lvl="2" indent="-350838" algn="just">
                <a:lnSpc>
                  <a:spcPct val="120000"/>
                </a:lnSpc>
                <a:spcAft>
                  <a:spcPts val="400"/>
                </a:spcAft>
                <a:buFont typeface="Wingdings" panose="05000000000000000000" pitchFamily="2" charset="2"/>
                <a:buChar char="ü"/>
              </a:pP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医疗机构应当严格遵循</a:t>
              </a:r>
              <a:r>
                <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医疗机构消毒技术规范</a:t>
              </a:r>
              <a:r>
                <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rPr>
                <a:t>》(WS/T367-2012)</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的要求，做好诊疗器械、物体表面、地面等的清洁与消毒。</a:t>
              </a:r>
              <a:endPar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endParaRPr>
            </a:p>
            <a:p>
              <a:pPr marL="822325" lvl="2" indent="-350838" algn="just">
                <a:lnSpc>
                  <a:spcPct val="120000"/>
                </a:lnSpc>
                <a:spcAft>
                  <a:spcPts val="400"/>
                </a:spcAft>
                <a:buFont typeface="Wingdings" panose="05000000000000000000" pitchFamily="2" charset="2"/>
                <a:buChar char="ü"/>
              </a:pP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埃博拉出血热留观病区和定点收治病区应当建立严格的探视制度，不设陪护，并严格按照规定做好探视者的个人防护</a:t>
              </a:r>
              <a:endPar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643382" y="1664751"/>
              <a:ext cx="7857236" cy="5170841"/>
            </a:xfrm>
            <a:prstGeom prst="roundRect">
              <a:avLst>
                <a:gd name="adj" fmla="val 2480"/>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885097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八</a:t>
              </a:r>
            </a:p>
          </p:txBody>
        </p:sp>
      </p:grpSp>
      <p:sp>
        <p:nvSpPr>
          <p:cNvPr id="16" name="矩形 15"/>
          <p:cNvSpPr/>
          <p:nvPr/>
        </p:nvSpPr>
        <p:spPr>
          <a:xfrm>
            <a:off x="1798915" y="275870"/>
            <a:ext cx="2339102" cy="523220"/>
          </a:xfrm>
          <a:prstGeom prst="rect">
            <a:avLst/>
          </a:prstGeom>
        </p:spPr>
        <p:txBody>
          <a:bodyPr wrap="none">
            <a:spAutoFit/>
          </a:bodyPr>
          <a:lstStyle/>
          <a:p>
            <a:pPr lvl="0">
              <a:spcBef>
                <a:spcPct val="20000"/>
              </a:spcBef>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预防控制措施</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3" name="矩形 32"/>
          <p:cNvSpPr/>
          <p:nvPr/>
        </p:nvSpPr>
        <p:spPr>
          <a:xfrm>
            <a:off x="4211960" y="275870"/>
            <a:ext cx="2710999"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院内感染控制</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43382" y="1268760"/>
            <a:ext cx="8177090" cy="5170841"/>
            <a:chOff x="643382" y="1664751"/>
            <a:chExt cx="7857236" cy="5170841"/>
          </a:xfrm>
        </p:grpSpPr>
        <p:sp>
          <p:nvSpPr>
            <p:cNvPr id="18" name="矩形 17"/>
            <p:cNvSpPr/>
            <p:nvPr/>
          </p:nvSpPr>
          <p:spPr>
            <a:xfrm>
              <a:off x="699807" y="1736760"/>
              <a:ext cx="7744386" cy="4831579"/>
            </a:xfrm>
            <a:prstGeom prst="rect">
              <a:avLst/>
            </a:prstGeom>
          </p:spPr>
          <p:txBody>
            <a:bodyPr wrap="square">
              <a:spAutoFit/>
            </a:bodyPr>
            <a:lstStyle/>
            <a:p>
              <a:pPr marL="342900" indent="-342900">
                <a:lnSpc>
                  <a:spcPct val="130000"/>
                </a:lnSpc>
                <a:spcAft>
                  <a:spcPts val="1200"/>
                </a:spcAft>
                <a:buFont typeface="Arial" panose="020B0604020202020204" pitchFamily="34" charset="0"/>
                <a:buChar cha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患者的管理</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a:p>
              <a:pPr marL="715963" lvl="1" indent="-350838" algn="just">
                <a:lnSpc>
                  <a:spcPct val="120000"/>
                </a:lnSpc>
                <a:spcAft>
                  <a:spcPts val="400"/>
                </a:spcAft>
                <a:buFont typeface="Wingdings" panose="05000000000000000000" pitchFamily="2" charset="2"/>
                <a:buChar char="ü"/>
              </a:pP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留观、疑似或确诊患者应当采取严格的接触隔离措施，实行单间隔离；对于疑似或确诊患者，有条件的应当安置于负压病房进行诊治</a:t>
              </a:r>
              <a:endPar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endParaRPr>
            </a:p>
            <a:p>
              <a:pPr marL="715963" lvl="1" indent="-350838" algn="just">
                <a:lnSpc>
                  <a:spcPct val="120000"/>
                </a:lnSpc>
                <a:spcAft>
                  <a:spcPts val="400"/>
                </a:spcAft>
                <a:buFont typeface="Wingdings" panose="05000000000000000000" pitchFamily="2" charset="2"/>
                <a:buChar char="ü"/>
              </a:pP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患者诊疗与护理尽可能使用一次性用品，必须重复使用的医疗器械、器具和物品应先采用</a:t>
              </a:r>
              <a:r>
                <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rPr>
                <a:t>1000mg/L</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的含氯消毒液浸泡</a:t>
              </a:r>
              <a:r>
                <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rPr>
                <a:t>30</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分钟后，再按照常规程序进行处理</a:t>
              </a:r>
              <a:endPar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endParaRPr>
            </a:p>
            <a:p>
              <a:pPr marL="715963" lvl="1" indent="-350838" algn="just">
                <a:lnSpc>
                  <a:spcPct val="120000"/>
                </a:lnSpc>
                <a:spcAft>
                  <a:spcPts val="400"/>
                </a:spcAft>
                <a:buFont typeface="Wingdings" panose="05000000000000000000" pitchFamily="2" charset="2"/>
                <a:buChar char="ü"/>
              </a:pP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隔离病房的消毒工作应遵循</a:t>
              </a:r>
              <a:r>
                <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医疗机构消毒技术规范</a:t>
              </a:r>
              <a:r>
                <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的基本要求和原则，出院、转院时按要求进行严格的终末消毒</a:t>
              </a:r>
              <a:endPar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endParaRPr>
            </a:p>
            <a:p>
              <a:pPr marL="715963" lvl="1" indent="-350838" algn="just">
                <a:lnSpc>
                  <a:spcPct val="120000"/>
                </a:lnSpc>
                <a:spcAft>
                  <a:spcPts val="400"/>
                </a:spcAft>
                <a:buFont typeface="Wingdings" panose="05000000000000000000" pitchFamily="2" charset="2"/>
                <a:buChar char="ü"/>
              </a:pP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患者的活动应严格限制在隔离病房内，患者死亡后，应当减少尸体的搬运和转运，应当立即消毒后，用密封防渗漏物品双层包裹，及时火化</a:t>
              </a:r>
            </a:p>
          </p:txBody>
        </p:sp>
        <p:sp>
          <p:nvSpPr>
            <p:cNvPr id="19" name="圆角矩形 18"/>
            <p:cNvSpPr/>
            <p:nvPr/>
          </p:nvSpPr>
          <p:spPr>
            <a:xfrm>
              <a:off x="643382" y="1664751"/>
              <a:ext cx="7857236" cy="5170841"/>
            </a:xfrm>
            <a:prstGeom prst="roundRect">
              <a:avLst>
                <a:gd name="adj" fmla="val 2480"/>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247621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八</a:t>
              </a:r>
            </a:p>
          </p:txBody>
        </p:sp>
      </p:grpSp>
      <p:sp>
        <p:nvSpPr>
          <p:cNvPr id="16" name="矩形 15"/>
          <p:cNvSpPr/>
          <p:nvPr/>
        </p:nvSpPr>
        <p:spPr>
          <a:xfrm>
            <a:off x="1798915" y="275870"/>
            <a:ext cx="2339102" cy="523220"/>
          </a:xfrm>
          <a:prstGeom prst="rect">
            <a:avLst/>
          </a:prstGeom>
        </p:spPr>
        <p:txBody>
          <a:bodyPr wrap="none">
            <a:spAutoFit/>
          </a:bodyPr>
          <a:lstStyle/>
          <a:p>
            <a:pPr lvl="0">
              <a:spcBef>
                <a:spcPct val="20000"/>
              </a:spcBef>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预防控制措施</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3" name="矩形 32"/>
          <p:cNvSpPr/>
          <p:nvPr/>
        </p:nvSpPr>
        <p:spPr>
          <a:xfrm>
            <a:off x="4211960" y="275870"/>
            <a:ext cx="2710999"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院内感染控制</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2" name="组合 11"/>
          <p:cNvGrpSpPr/>
          <p:nvPr/>
        </p:nvGrpSpPr>
        <p:grpSpPr>
          <a:xfrm>
            <a:off x="351749" y="1196753"/>
            <a:ext cx="8550696" cy="4680520"/>
            <a:chOff x="643382" y="1907960"/>
            <a:chExt cx="7857236" cy="4680520"/>
          </a:xfrm>
        </p:grpSpPr>
        <p:sp>
          <p:nvSpPr>
            <p:cNvPr id="18" name="矩形 17"/>
            <p:cNvSpPr/>
            <p:nvPr/>
          </p:nvSpPr>
          <p:spPr>
            <a:xfrm>
              <a:off x="699807" y="2064164"/>
              <a:ext cx="7744386" cy="4524315"/>
            </a:xfrm>
            <a:prstGeom prst="rect">
              <a:avLst/>
            </a:prstGeom>
          </p:spPr>
          <p:txBody>
            <a:bodyPr wrap="square">
              <a:spAutoFit/>
            </a:bodyPr>
            <a:lstStyle/>
            <a:p>
              <a:pPr marL="342900" indent="-342900">
                <a:lnSpc>
                  <a:spcPct val="130000"/>
                </a:lnSpc>
                <a:spcAft>
                  <a:spcPts val="1200"/>
                </a:spcAft>
                <a:buFont typeface="Arial" panose="020B0604020202020204" pitchFamily="34" charset="0"/>
                <a:buChar cha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医务人员防护：医务人员应当在标准预防的基础上，严格采取接触隔离及飞沫隔离的预防措施，具体包括：</a:t>
              </a:r>
            </a:p>
            <a:p>
              <a:pPr marL="715963" lvl="1" indent="-350838" algn="just">
                <a:lnSpc>
                  <a:spcPct val="120000"/>
                </a:lnSpc>
                <a:spcAft>
                  <a:spcPts val="400"/>
                </a:spcAft>
                <a:buFont typeface="Wingdings" panose="05000000000000000000" pitchFamily="2" charset="2"/>
                <a:buChar char="ü"/>
              </a:pP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诊疗过程中，应当戴乳胶手套、医用防护口罩、面罩</a:t>
              </a:r>
              <a:r>
                <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护目镜</a:t>
              </a:r>
              <a:r>
                <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，穿防护服、防水靴或者密封的鞋和鞋套等个人防护用品</a:t>
              </a:r>
            </a:p>
            <a:p>
              <a:pPr marL="715963" lvl="1" indent="-350838" algn="just">
                <a:lnSpc>
                  <a:spcPct val="120000"/>
                </a:lnSpc>
                <a:spcAft>
                  <a:spcPts val="400"/>
                </a:spcAft>
                <a:buFont typeface="Wingdings" panose="05000000000000000000" pitchFamily="2" charset="2"/>
                <a:buChar char="ü"/>
              </a:pP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医务人员进出隔离病房时</a:t>
              </a:r>
              <a:r>
                <a:rPr lang="zh-CN" altLang="en-US" sz="2000" dirty="0" smtClean="0">
                  <a:solidFill>
                    <a:prstClr val="black">
                      <a:lumMod val="85000"/>
                      <a:lumOff val="15000"/>
                    </a:prstClr>
                  </a:solidFill>
                  <a:latin typeface="微软雅黑" panose="020B0503020204020204" pitchFamily="34" charset="-122"/>
                  <a:ea typeface="微软雅黑" panose="020B0503020204020204" pitchFamily="34" charset="-122"/>
                </a:rPr>
                <a:t>，严格</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按照相应的流程，正确穿脱防护用品，重点注意做好眼睛、鼻腔、口腔、 粘膜的防护</a:t>
              </a:r>
            </a:p>
            <a:p>
              <a:pPr marL="715963" lvl="1" indent="-350838" algn="just">
                <a:lnSpc>
                  <a:spcPct val="120000"/>
                </a:lnSpc>
                <a:spcAft>
                  <a:spcPts val="400"/>
                </a:spcAft>
                <a:buFont typeface="Wingdings" panose="05000000000000000000" pitchFamily="2" charset="2"/>
                <a:buChar char="ü"/>
              </a:pP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医务人员应当严格遵循</a:t>
              </a:r>
              <a:r>
                <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医务人员手卫生规范</a:t>
              </a:r>
              <a:r>
                <a:rPr lang="en-US" altLang="zh-CN" sz="2000" dirty="0" smtClean="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2000" dirty="0" smtClean="0">
                  <a:solidFill>
                    <a:prstClr val="black">
                      <a:lumMod val="85000"/>
                      <a:lumOff val="15000"/>
                    </a:prstClr>
                  </a:solidFill>
                  <a:latin typeface="微软雅黑" panose="020B0503020204020204" pitchFamily="34" charset="-122"/>
                  <a:ea typeface="微软雅黑" panose="020B0503020204020204" pitchFamily="34" charset="-122"/>
                </a:rPr>
                <a:t>要求</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，及时正确进行手卫生</a:t>
              </a:r>
            </a:p>
            <a:p>
              <a:pPr marL="715963" lvl="1" indent="-350838" algn="just">
                <a:lnSpc>
                  <a:spcPct val="120000"/>
                </a:lnSpc>
                <a:spcAft>
                  <a:spcPts val="400"/>
                </a:spcAft>
                <a:buFont typeface="Wingdings" panose="05000000000000000000" pitchFamily="2" charset="2"/>
                <a:buChar char="ü"/>
              </a:pP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医务人员暴露于患者血液、体液、分泌物或排泄物时，应当立即用清水或肥皂水彻底清洗皮肤，再用</a:t>
              </a:r>
              <a:r>
                <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rPr>
                <a:t>0.5%</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碘伏消毒液或</a:t>
              </a:r>
              <a:r>
                <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rPr>
                <a:t>75%</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洗必泰醇擦拭消毒；粘膜应用大量生理盐水冲洗或</a:t>
              </a:r>
              <a:r>
                <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rPr>
                <a:t>0.05%</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碘伏</a:t>
              </a:r>
              <a:r>
                <a:rPr lang="zh-CN" altLang="en-US" sz="2000" dirty="0" smtClean="0">
                  <a:solidFill>
                    <a:prstClr val="black">
                      <a:lumMod val="85000"/>
                      <a:lumOff val="15000"/>
                    </a:prstClr>
                  </a:solidFill>
                  <a:latin typeface="微软雅黑" panose="020B0503020204020204" pitchFamily="34" charset="-122"/>
                  <a:ea typeface="微软雅黑" panose="020B0503020204020204" pitchFamily="34" charset="-122"/>
                </a:rPr>
                <a:t>冲洗</a:t>
              </a:r>
              <a:endPar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643382" y="1907960"/>
              <a:ext cx="7857236" cy="4680520"/>
            </a:xfrm>
            <a:prstGeom prst="roundRect">
              <a:avLst>
                <a:gd name="adj" fmla="val 2480"/>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062669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八</a:t>
              </a:r>
            </a:p>
          </p:txBody>
        </p:sp>
      </p:grpSp>
      <p:sp>
        <p:nvSpPr>
          <p:cNvPr id="16" name="矩形 15"/>
          <p:cNvSpPr/>
          <p:nvPr/>
        </p:nvSpPr>
        <p:spPr>
          <a:xfrm>
            <a:off x="1798915" y="275870"/>
            <a:ext cx="2339102" cy="523220"/>
          </a:xfrm>
          <a:prstGeom prst="rect">
            <a:avLst/>
          </a:prstGeom>
        </p:spPr>
        <p:txBody>
          <a:bodyPr wrap="none">
            <a:spAutoFit/>
          </a:bodyPr>
          <a:lstStyle/>
          <a:p>
            <a:pPr lvl="0">
              <a:spcBef>
                <a:spcPct val="20000"/>
              </a:spcBef>
            </a:pP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预防控制措施</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11460" y="6237312"/>
            <a:ext cx="9136611" cy="461665"/>
          </a:xfrm>
          <a:prstGeom prst="rect">
            <a:avLst/>
          </a:prstGeom>
        </p:spPr>
        <p:txBody>
          <a:bodyPr wrap="square">
            <a:spAutoFit/>
          </a:bodyPr>
          <a:lstStyle/>
          <a:p>
            <a:pPr lvl="1"/>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参见</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中国疾病预防控制中心关于埃博拉出血热个人防护技术</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流程图</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http://www.chinacdc.cn/jkzt/crb/ablcxr/zstd_6242/201408/t20140822_101513.htm </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210032" y="1114451"/>
            <a:ext cx="8538432" cy="4957635"/>
          </a:xfrm>
          <a:prstGeom prst="roundRect">
            <a:avLst>
              <a:gd name="adj" fmla="val 2669"/>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1102828"/>
            <a:ext cx="3676766" cy="4969259"/>
          </a:xfrm>
          <a:prstGeom prst="rect">
            <a:avLst/>
          </a:prstGeom>
        </p:spPr>
      </p:pic>
      <p:grpSp>
        <p:nvGrpSpPr>
          <p:cNvPr id="18" name="组合 17"/>
          <p:cNvGrpSpPr/>
          <p:nvPr/>
        </p:nvGrpSpPr>
        <p:grpSpPr>
          <a:xfrm>
            <a:off x="348892" y="1114452"/>
            <a:ext cx="4299733" cy="5085925"/>
            <a:chOff x="348892" y="1114452"/>
            <a:chExt cx="4299733" cy="5085925"/>
          </a:xfrm>
        </p:grpSpPr>
        <p:sp>
          <p:nvSpPr>
            <p:cNvPr id="19" name="内容占位符 2"/>
            <p:cNvSpPr txBox="1">
              <a:spLocks/>
            </p:cNvSpPr>
            <p:nvPr/>
          </p:nvSpPr>
          <p:spPr>
            <a:xfrm>
              <a:off x="348892" y="1114452"/>
              <a:ext cx="4176464" cy="145045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zh-CN" sz="2000" dirty="0" smtClean="0">
                  <a:latin typeface="微软雅黑" panose="020B0503020204020204" pitchFamily="34" charset="-122"/>
                  <a:ea typeface="微软雅黑" panose="020B0503020204020204" pitchFamily="34" charset="-122"/>
                </a:rPr>
                <a:t>流行病学调查</a:t>
              </a:r>
              <a:r>
                <a:rPr lang="zh-CN" altLang="en-US" sz="2000" dirty="0" smtClean="0">
                  <a:latin typeface="微软雅黑" panose="020B0503020204020204" pitchFamily="34" charset="-122"/>
                  <a:ea typeface="微软雅黑" panose="020B0503020204020204" pitchFamily="34" charset="-122"/>
                </a:rPr>
                <a:t>、标本采集</a:t>
              </a:r>
              <a:r>
                <a:rPr lang="zh-CN" altLang="zh-CN" sz="2000" dirty="0" smtClean="0">
                  <a:latin typeface="微软雅黑" panose="020B0503020204020204" pitchFamily="34" charset="-122"/>
                  <a:ea typeface="微软雅黑" panose="020B0503020204020204" pitchFamily="34" charset="-122"/>
                </a:rPr>
                <a:t>和实验室检测</a:t>
              </a:r>
              <a:r>
                <a:rPr lang="zh-CN" altLang="en-US" sz="2000" dirty="0" smtClean="0">
                  <a:latin typeface="微软雅黑" panose="020B0503020204020204" pitchFamily="34" charset="-122"/>
                  <a:ea typeface="微软雅黑" panose="020B0503020204020204" pitchFamily="34" charset="-122"/>
                </a:rPr>
                <a:t>等，</a:t>
              </a:r>
              <a:r>
                <a:rPr lang="zh-CN" altLang="en-US" sz="2000" dirty="0">
                  <a:latin typeface="微软雅黑" panose="020B0503020204020204" pitchFamily="34" charset="-122"/>
                  <a:ea typeface="微软雅黑" panose="020B0503020204020204" pitchFamily="34" charset="-122"/>
                </a:rPr>
                <a:t>均应采取严格的个人防护</a:t>
              </a:r>
              <a:r>
                <a:rPr lang="zh-CN" altLang="en-US" sz="2000" dirty="0" smtClean="0">
                  <a:latin typeface="微软雅黑" panose="020B0503020204020204" pitchFamily="34" charset="-122"/>
                  <a:ea typeface="微软雅黑" panose="020B0503020204020204" pitchFamily="34" charset="-122"/>
                </a:rPr>
                <a:t>措施。</a:t>
              </a:r>
              <a:endParaRPr lang="en-US" altLang="zh-CN" sz="2000" dirty="0" smtClean="0">
                <a:latin typeface="微软雅黑" panose="020B0503020204020204" pitchFamily="34" charset="-122"/>
                <a:ea typeface="微软雅黑" panose="020B0503020204020204" pitchFamily="34" charset="-122"/>
              </a:endParaRPr>
            </a:p>
          </p:txBody>
        </p:sp>
        <p:sp>
          <p:nvSpPr>
            <p:cNvPr id="20" name="TextBox 19"/>
            <p:cNvSpPr txBox="1"/>
            <p:nvPr/>
          </p:nvSpPr>
          <p:spPr>
            <a:xfrm>
              <a:off x="348892" y="2827146"/>
              <a:ext cx="4299733" cy="3373231"/>
            </a:xfrm>
            <a:prstGeom prst="rect">
              <a:avLst/>
            </a:prstGeom>
            <a:noFill/>
          </p:spPr>
          <p:txBody>
            <a:bodyPr wrap="square" rtlCol="0">
              <a:spAutoFit/>
            </a:bodyPr>
            <a:lstStyle/>
            <a:p>
              <a:pPr marL="342900" indent="-342900">
                <a:lnSpc>
                  <a:spcPct val="130000"/>
                </a:lnSpc>
                <a:buFont typeface="Arial" panose="020B0604020202020204" pitchFamily="34" charset="0"/>
                <a:buChar char="•"/>
              </a:pPr>
              <a:r>
                <a:rPr lang="zh-CN" altLang="zh-CN" sz="2000" b="1" dirty="0" smtClean="0">
                  <a:latin typeface="微软雅黑" panose="020B0503020204020204" pitchFamily="34" charset="-122"/>
                  <a:ea typeface="微软雅黑" panose="020B0503020204020204" pitchFamily="34" charset="-122"/>
                </a:rPr>
                <a:t>防护</a:t>
              </a:r>
              <a:r>
                <a:rPr lang="zh-CN" altLang="en-US" sz="2000" b="1" dirty="0">
                  <a:latin typeface="微软雅黑" panose="020B0503020204020204" pitchFamily="34" charset="-122"/>
                  <a:ea typeface="微软雅黑" panose="020B0503020204020204" pitchFamily="34" charset="-122"/>
                </a:rPr>
                <a:t>用品</a:t>
              </a:r>
              <a:r>
                <a:rPr lang="zh-CN" altLang="en-US" sz="2000" b="1" dirty="0" smtClean="0">
                  <a:latin typeface="微软雅黑" panose="020B0503020204020204" pitchFamily="34" charset="-122"/>
                  <a:ea typeface="微软雅黑" panose="020B0503020204020204" pitchFamily="34" charset="-122"/>
                </a:rPr>
                <a:t>主要包括</a:t>
              </a:r>
              <a:r>
                <a:rPr lang="en-US" altLang="zh-CN" sz="2000" b="1" dirty="0" smtClean="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marL="357188" lvl="1">
                <a:lnSpc>
                  <a:spcPct val="130000"/>
                </a:lnSpc>
              </a:pPr>
              <a:r>
                <a:rPr lang="zh-CN" altLang="zh-CN" dirty="0" smtClean="0">
                  <a:latin typeface="微软雅黑" panose="020B0503020204020204" pitchFamily="34" charset="-122"/>
                  <a:ea typeface="微软雅黑" panose="020B0503020204020204" pitchFamily="34" charset="-122"/>
                </a:rPr>
                <a:t>一次性</a:t>
              </a:r>
              <a:r>
                <a:rPr lang="zh-CN" altLang="zh-CN" dirty="0">
                  <a:latin typeface="微软雅黑" panose="020B0503020204020204" pitchFamily="34" charset="-122"/>
                  <a:ea typeface="微软雅黑" panose="020B0503020204020204" pitchFamily="34" charset="-122"/>
                </a:rPr>
                <a:t>工作</a:t>
              </a:r>
              <a:r>
                <a:rPr lang="zh-CN" altLang="zh-CN" dirty="0" smtClean="0">
                  <a:latin typeface="微软雅黑" panose="020B0503020204020204" pitchFamily="34" charset="-122"/>
                  <a:ea typeface="微软雅黑" panose="020B0503020204020204" pitchFamily="34" charset="-122"/>
                </a:rPr>
                <a:t>帽、</a:t>
              </a:r>
              <a:r>
                <a:rPr lang="zh-CN" altLang="zh-CN" dirty="0">
                  <a:latin typeface="微软雅黑" panose="020B0503020204020204" pitchFamily="34" charset="-122"/>
                  <a:ea typeface="微软雅黑" panose="020B0503020204020204" pitchFamily="34" charset="-122"/>
                </a:rPr>
                <a:t>防护眼罩或防护面屏</a:t>
              </a:r>
              <a:r>
                <a:rPr lang="zh-CN" altLang="en-US" dirty="0">
                  <a:latin typeface="微软雅黑" panose="020B0503020204020204" pitchFamily="34" charset="-122"/>
                  <a:ea typeface="微软雅黑" panose="020B0503020204020204" pitchFamily="34" charset="-122"/>
                </a:rPr>
                <a:t>（或动力送风呼吸器）</a:t>
              </a:r>
              <a:r>
                <a:rPr lang="zh-CN" altLang="zh-CN" dirty="0">
                  <a:latin typeface="微软雅黑" panose="020B0503020204020204" pitchFamily="34" charset="-122"/>
                  <a:ea typeface="微软雅黑" panose="020B0503020204020204" pitchFamily="34" charset="-122"/>
                </a:rPr>
                <a:t>、医用防护口罩（</a:t>
              </a:r>
              <a:r>
                <a:rPr lang="en-US" altLang="zh-CN" dirty="0">
                  <a:latin typeface="微软雅黑" panose="020B0503020204020204" pitchFamily="34" charset="-122"/>
                  <a:ea typeface="微软雅黑" panose="020B0503020204020204" pitchFamily="34" charset="-122"/>
                </a:rPr>
                <a:t>N95</a:t>
              </a:r>
              <a:r>
                <a:rPr lang="zh-CN" altLang="zh-CN" dirty="0">
                  <a:latin typeface="微软雅黑" panose="020B0503020204020204" pitchFamily="34" charset="-122"/>
                  <a:ea typeface="微软雅黑" panose="020B0503020204020204" pitchFamily="34" charset="-122"/>
                </a:rPr>
                <a:t>及以上</a:t>
              </a:r>
              <a:r>
                <a:rPr lang="zh-CN"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医用</a:t>
              </a:r>
              <a:r>
                <a:rPr lang="zh-CN" altLang="zh-CN" dirty="0">
                  <a:latin typeface="微软雅黑" panose="020B0503020204020204" pitchFamily="34" charset="-122"/>
                  <a:ea typeface="微软雅黑" panose="020B0503020204020204" pitchFamily="34" charset="-122"/>
                </a:rPr>
                <a:t>一次性防护服、双层一次性乳胶手套、防水靴（或者密闭式防穿刺防水的鞋加穿一次性防水靴套）。根据风险评估，必要时，可加穿防水围裙</a:t>
              </a:r>
              <a:r>
                <a:rPr lang="zh-CN" altLang="zh-CN" dirty="0" smtClean="0">
                  <a:latin typeface="微软雅黑" panose="020B0503020204020204" pitchFamily="34" charset="-122"/>
                  <a:ea typeface="微软雅黑" panose="020B0503020204020204" pitchFamily="34" charset="-122"/>
                </a:rPr>
                <a:t>等</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30000"/>
                </a:lnSpc>
              </a:pPr>
              <a:endParaRPr lang="zh-CN" altLang="en-US" dirty="0"/>
            </a:p>
          </p:txBody>
        </p:sp>
      </p:grpSp>
      <p:sp>
        <p:nvSpPr>
          <p:cNvPr id="22" name="矩形 21"/>
          <p:cNvSpPr/>
          <p:nvPr/>
        </p:nvSpPr>
        <p:spPr>
          <a:xfrm>
            <a:off x="4139952" y="275870"/>
            <a:ext cx="3214341"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其他环节个人防护</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41771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2"/>
          <p:cNvGrpSpPr/>
          <p:nvPr/>
        </p:nvGrpSpPr>
        <p:grpSpPr>
          <a:xfrm>
            <a:off x="-11460" y="908720"/>
            <a:ext cx="9155459" cy="2808312"/>
            <a:chOff x="10431" y="1006243"/>
            <a:chExt cx="9155459" cy="2808312"/>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9726" r="9441"/>
            <a:stretch/>
          </p:blipFill>
          <p:spPr>
            <a:xfrm>
              <a:off x="10431" y="1006243"/>
              <a:ext cx="9155459" cy="2808312"/>
            </a:xfrm>
            <a:prstGeom prst="rect">
              <a:avLst/>
            </a:prstGeom>
          </p:spPr>
        </p:pic>
        <p:sp>
          <p:nvSpPr>
            <p:cNvPr id="4" name="TextBox 3"/>
            <p:cNvSpPr txBox="1"/>
            <p:nvPr/>
          </p:nvSpPr>
          <p:spPr>
            <a:xfrm>
              <a:off x="3232354" y="1381999"/>
              <a:ext cx="2703130" cy="523220"/>
            </a:xfrm>
            <a:prstGeom prst="rect">
              <a:avLst/>
            </a:prstGeom>
            <a:noFill/>
          </p:spPr>
          <p:txBody>
            <a:bodyPr wrap="square" rtlCol="0" anchor="ct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algn="ctr">
                <a:lnSpc>
                  <a:spcPct val="100000"/>
                </a:lnSpc>
                <a:defRPr/>
              </a:pPr>
              <a:r>
                <a:rPr lang="zh-CN" altLang="en-US" sz="2800" dirty="0">
                  <a:solidFill>
                    <a:sysClr val="window" lastClr="FFFFFF"/>
                  </a:solidFill>
                  <a:effectLst>
                    <a:outerShdw blurRad="38100" dist="38100" dir="2700000" algn="tl">
                      <a:srgbClr val="000000">
                        <a:alpha val="43137"/>
                      </a:srgbClr>
                    </a:outerShdw>
                  </a:effectLst>
                  <a:latin typeface="Adidas Unity" pitchFamily="2" charset="0"/>
                  <a:cs typeface="Times New Roman" pitchFamily="18" charset="0"/>
                </a:rPr>
                <a:t>风险评估结论</a:t>
              </a:r>
            </a:p>
          </p:txBody>
        </p:sp>
        <p:sp>
          <p:nvSpPr>
            <p:cNvPr id="5" name="TextBox 4"/>
            <p:cNvSpPr txBox="1"/>
            <p:nvPr/>
          </p:nvSpPr>
          <p:spPr>
            <a:xfrm>
              <a:off x="1892149" y="1829326"/>
              <a:ext cx="5272139" cy="1945148"/>
            </a:xfrm>
            <a:prstGeom prst="rect">
              <a:avLst/>
            </a:prstGeom>
            <a:noFill/>
          </p:spPr>
          <p:txBody>
            <a:bodyPr wrap="square" rtlCol="0">
              <a:spAutoFit/>
            </a:bodyPr>
            <a:lstStyle/>
            <a:p>
              <a:pPr marL="708025" lvl="0" indent="-342900" algn="just">
                <a:lnSpc>
                  <a:spcPct val="120000"/>
                </a:lnSpc>
                <a:spcAft>
                  <a:spcPts val="600"/>
                </a:spcAft>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通过跨境旅行造成相邻地区国家传播的</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风险高</a:t>
              </a:r>
              <a:endPar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708025" lvl="0" indent="-342900" algn="just">
                <a:lnSpc>
                  <a:spcPct val="120000"/>
                </a:lnSpc>
                <a:spcAft>
                  <a:spcPts val="600"/>
                </a:spcAft>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相距稍远的非洲地区存在</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中等风险</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708025" lvl="0" indent="-342900" algn="just">
                <a:lnSpc>
                  <a:spcPct val="120000"/>
                </a:lnSpc>
                <a:spcAft>
                  <a:spcPts val="1200"/>
                </a:spcAft>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非洲以外国家传播</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风险低</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6" name="组合 17"/>
          <p:cNvGrpSpPr/>
          <p:nvPr/>
        </p:nvGrpSpPr>
        <p:grpSpPr>
          <a:xfrm>
            <a:off x="-11460" y="3816589"/>
            <a:ext cx="9155460" cy="2395208"/>
            <a:chOff x="-33351" y="3770096"/>
            <a:chExt cx="9155460" cy="2395208"/>
          </a:xfrm>
        </p:grpSpPr>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l="9726" r="9441"/>
            <a:stretch/>
          </p:blipFill>
          <p:spPr>
            <a:xfrm>
              <a:off x="-33351" y="3770096"/>
              <a:ext cx="9155460" cy="2395208"/>
            </a:xfrm>
            <a:prstGeom prst="rect">
              <a:avLst/>
            </a:prstGeom>
          </p:spPr>
        </p:pic>
        <p:sp>
          <p:nvSpPr>
            <p:cNvPr id="7" name="TextBox 6"/>
            <p:cNvSpPr txBox="1"/>
            <p:nvPr/>
          </p:nvSpPr>
          <p:spPr>
            <a:xfrm>
              <a:off x="1892148" y="4129116"/>
              <a:ext cx="5128123" cy="1384353"/>
            </a:xfrm>
            <a:prstGeom prst="rect">
              <a:avLst/>
            </a:prstGeom>
            <a:noFill/>
          </p:spPr>
          <p:txBody>
            <a:bodyPr wrap="square" rtlCol="0">
              <a:spAutoFit/>
            </a:bodyPr>
            <a:lstStyle/>
            <a:p>
              <a:pPr marL="365125" algn="just">
                <a:lnSpc>
                  <a:spcPct val="120000"/>
                </a:lnSpc>
                <a:defRPr/>
              </a:pPr>
              <a:r>
                <a:rPr lang="en-US" altLang="zh-CN" sz="2400" b="1" dirty="0" smtClean="0">
                  <a:solidFill>
                    <a:schemeClr val="bg1"/>
                  </a:solidFill>
                  <a:latin typeface="微软雅黑" panose="020B0503020204020204" pitchFamily="34" charset="-122"/>
                  <a:ea typeface="微软雅黑" panose="020B0503020204020204" pitchFamily="34" charset="-122"/>
                </a:rPr>
                <a:t>WHO</a:t>
              </a:r>
              <a:r>
                <a:rPr lang="zh-CN" altLang="en-US" sz="2400" b="1" dirty="0" smtClean="0">
                  <a:solidFill>
                    <a:schemeClr val="bg1"/>
                  </a:solidFill>
                  <a:latin typeface="微软雅黑" panose="020B0503020204020204" pitchFamily="34" charset="-122"/>
                  <a:ea typeface="微软雅黑" panose="020B0503020204020204" pitchFamily="34" charset="-122"/>
                </a:rPr>
                <a:t>不建议对</a:t>
              </a:r>
              <a:r>
                <a:rPr lang="zh-CN" altLang="en-US" sz="2400" b="1" dirty="0">
                  <a:solidFill>
                    <a:schemeClr val="bg1"/>
                  </a:solidFill>
                  <a:latin typeface="微软雅黑" panose="020B0503020204020204" pitchFamily="34" charset="-122"/>
                  <a:ea typeface="微软雅黑" panose="020B0503020204020204" pitchFamily="34" charset="-122"/>
                </a:rPr>
                <a:t>几内亚、利比里亚或</a:t>
              </a:r>
              <a:r>
                <a:rPr lang="zh-CN" altLang="en-US" sz="2400" b="1" dirty="0" smtClean="0">
                  <a:solidFill>
                    <a:schemeClr val="bg1"/>
                  </a:solidFill>
                  <a:latin typeface="微软雅黑" panose="020B0503020204020204" pitchFamily="34" charset="-122"/>
                  <a:ea typeface="微软雅黑" panose="020B0503020204020204" pitchFamily="34" charset="-122"/>
                </a:rPr>
                <a:t>塞拉利昂等疫情发生国采取</a:t>
              </a:r>
              <a:r>
                <a:rPr lang="zh-CN" altLang="en-US" sz="2400" b="1" dirty="0">
                  <a:solidFill>
                    <a:schemeClr val="bg1"/>
                  </a:solidFill>
                  <a:latin typeface="微软雅黑" panose="020B0503020204020204" pitchFamily="34" charset="-122"/>
                  <a:ea typeface="微软雅黑" panose="020B0503020204020204" pitchFamily="34" charset="-122"/>
                </a:rPr>
                <a:t>任何的旅行或贸易限制</a:t>
              </a:r>
              <a:r>
                <a:rPr lang="zh-CN" altLang="en-US" sz="2400" b="1" dirty="0" smtClean="0">
                  <a:solidFill>
                    <a:schemeClr val="bg1"/>
                  </a:solidFill>
                  <a:latin typeface="微软雅黑" panose="020B0503020204020204" pitchFamily="34" charset="-122"/>
                  <a:ea typeface="微软雅黑" panose="020B0503020204020204" pitchFamily="34" charset="-122"/>
                </a:rPr>
                <a:t>措施</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0" y="177480"/>
            <a:ext cx="9143999" cy="741744"/>
            <a:chOff x="0" y="177480"/>
            <a:chExt cx="9143999" cy="741744"/>
          </a:xfrm>
        </p:grpSpPr>
        <p:sp>
          <p:nvSpPr>
            <p:cNvPr id="16" name="矩形 15"/>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7" name="矩形 16"/>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8"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九</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9" name="矩形 18"/>
          <p:cNvSpPr/>
          <p:nvPr/>
        </p:nvSpPr>
        <p:spPr>
          <a:xfrm>
            <a:off x="1798915" y="275870"/>
            <a:ext cx="1620957" cy="523220"/>
          </a:xfrm>
          <a:prstGeom prst="rect">
            <a:avLst/>
          </a:prstGeom>
        </p:spPr>
        <p:txBody>
          <a:bodyPr wrap="none">
            <a:spAutoFit/>
          </a:bodyPr>
          <a:lstStyle/>
          <a:p>
            <a:pPr lvl="0">
              <a:spcBef>
                <a:spcPct val="20000"/>
              </a:spcBef>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风险</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评估</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 name="矩形 19"/>
          <p:cNvSpPr/>
          <p:nvPr/>
        </p:nvSpPr>
        <p:spPr>
          <a:xfrm>
            <a:off x="3419872" y="275870"/>
            <a:ext cx="5435253" cy="523220"/>
          </a:xfrm>
          <a:prstGeom prst="rect">
            <a:avLst/>
          </a:prstGeom>
        </p:spPr>
        <p:txBody>
          <a:bodyPr wrap="square">
            <a:spAutoFit/>
          </a:bodyPr>
          <a:lstStyle/>
          <a:p>
            <a:pPr lvl="0">
              <a:spcBef>
                <a:spcPct val="20000"/>
              </a:spcBef>
            </a:pPr>
            <a:r>
              <a:rPr lang="en-US" altLang="zh-CN"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WHO</a:t>
            </a:r>
            <a:r>
              <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跨境传播风险评估</a:t>
            </a:r>
          </a:p>
        </p:txBody>
      </p:sp>
    </p:spTree>
    <p:extLst>
      <p:ext uri="{BB962C8B-B14F-4D97-AF65-F5344CB8AC3E}">
        <p14:creationId xmlns:p14="http://schemas.microsoft.com/office/powerpoint/2010/main" val="29065591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九</a:t>
              </a:r>
            </a:p>
          </p:txBody>
        </p:sp>
      </p:grpSp>
      <p:sp>
        <p:nvSpPr>
          <p:cNvPr id="16" name="矩形 15"/>
          <p:cNvSpPr/>
          <p:nvPr/>
        </p:nvSpPr>
        <p:spPr>
          <a:xfrm>
            <a:off x="1798915" y="275870"/>
            <a:ext cx="1620957" cy="523220"/>
          </a:xfrm>
          <a:prstGeom prst="rect">
            <a:avLst/>
          </a:prstGeom>
        </p:spPr>
        <p:txBody>
          <a:bodyPr wrap="none">
            <a:spAutoFit/>
          </a:bodyPr>
          <a:lstStyle/>
          <a:p>
            <a:pPr lvl="0">
              <a:spcBef>
                <a:spcPct val="20000"/>
              </a:spcBef>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风险</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评估</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3" name="矩形 32"/>
          <p:cNvSpPr/>
          <p:nvPr/>
        </p:nvSpPr>
        <p:spPr>
          <a:xfrm>
            <a:off x="3419872" y="260648"/>
            <a:ext cx="5660474" cy="523220"/>
          </a:xfrm>
          <a:prstGeom prst="rect">
            <a:avLst/>
          </a:prstGeom>
        </p:spPr>
        <p:txBody>
          <a:bodyPr wrap="square">
            <a:spAutoFit/>
          </a:bodyPr>
          <a:lstStyle/>
          <a:p>
            <a:pPr lvl="0">
              <a:spcBef>
                <a:spcPct val="20000"/>
              </a:spcBef>
            </a:pPr>
            <a:r>
              <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WHO</a:t>
            </a:r>
            <a:r>
              <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个人旅行和交通风险评估</a:t>
            </a:r>
          </a:p>
        </p:txBody>
      </p:sp>
      <p:grpSp>
        <p:nvGrpSpPr>
          <p:cNvPr id="10" name="组合 9"/>
          <p:cNvGrpSpPr/>
          <p:nvPr/>
        </p:nvGrpSpPr>
        <p:grpSpPr>
          <a:xfrm>
            <a:off x="484122" y="1684657"/>
            <a:ext cx="8378976" cy="4178421"/>
            <a:chOff x="426142" y="1448525"/>
            <a:chExt cx="8378976" cy="4178421"/>
          </a:xfrm>
        </p:grpSpPr>
        <p:sp>
          <p:nvSpPr>
            <p:cNvPr id="11" name="矩形 10"/>
            <p:cNvSpPr/>
            <p:nvPr/>
          </p:nvSpPr>
          <p:spPr>
            <a:xfrm>
              <a:off x="482898" y="1594498"/>
              <a:ext cx="4089102" cy="480131"/>
            </a:xfrm>
            <a:prstGeom prst="rect">
              <a:avLst/>
            </a:prstGeom>
          </p:spPr>
          <p:txBody>
            <a:bodyPr wrap="square">
              <a:spAutoFit/>
            </a:bodyPr>
            <a:lstStyle/>
            <a:p>
              <a:pPr marL="274638" lvl="1" indent="-274638">
                <a:lnSpc>
                  <a:spcPct val="140000"/>
                </a:lnSpc>
                <a:spcBef>
                  <a:spcPct val="20000"/>
                </a:spcBef>
                <a:spcAft>
                  <a:spcPts val="600"/>
                </a:spcAft>
                <a:buFont typeface="Arial" panose="020B0604020202020204" pitchFamily="34" charset="0"/>
                <a:buChar char="•"/>
              </a:pPr>
              <a:r>
                <a:rPr lang="zh-CN" altLang="en-US" b="1" dirty="0" smtClean="0">
                  <a:solidFill>
                    <a:prstClr val="black"/>
                  </a:solidFill>
                  <a:latin typeface="微软雅黑" panose="020B0503020204020204" pitchFamily="34" charset="-122"/>
                  <a:ea typeface="微软雅黑" panose="020B0503020204020204" pitchFamily="34" charset="-122"/>
                </a:rPr>
                <a:t>从疫区归来</a:t>
              </a:r>
              <a:r>
                <a:rPr lang="zh-CN" altLang="en-US" b="1" dirty="0">
                  <a:solidFill>
                    <a:prstClr val="black"/>
                  </a:solidFill>
                  <a:latin typeface="微软雅黑" panose="020B0503020204020204" pitchFamily="34" charset="-122"/>
                  <a:ea typeface="微软雅黑" panose="020B0503020204020204" pitchFamily="34" charset="-122"/>
                </a:rPr>
                <a:t>的旅行者</a:t>
              </a:r>
              <a:r>
                <a:rPr lang="zh-CN" altLang="en-US" b="1" dirty="0" smtClean="0">
                  <a:solidFill>
                    <a:prstClr val="black"/>
                  </a:solidFill>
                  <a:latin typeface="微软雅黑" panose="020B0503020204020204" pitchFamily="34" charset="-122"/>
                  <a:ea typeface="微软雅黑" panose="020B0503020204020204" pitchFamily="34" charset="-122"/>
                </a:rPr>
                <a:t>和</a:t>
              </a:r>
              <a:r>
                <a:rPr lang="zh-CN" altLang="en-US" b="1" dirty="0">
                  <a:solidFill>
                    <a:prstClr val="black"/>
                  </a:solidFill>
                  <a:latin typeface="微软雅黑" panose="020B0503020204020204" pitchFamily="34" charset="-122"/>
                  <a:ea typeface="微软雅黑" panose="020B0503020204020204" pitchFamily="34" charset="-122"/>
                </a:rPr>
                <a:t>商务</a:t>
              </a:r>
              <a:r>
                <a:rPr lang="zh-CN" altLang="en-US" b="1" dirty="0" smtClean="0">
                  <a:solidFill>
                    <a:prstClr val="black"/>
                  </a:solidFill>
                  <a:latin typeface="微软雅黑" panose="020B0503020204020204" pitchFamily="34" charset="-122"/>
                  <a:ea typeface="微软雅黑" panose="020B0503020204020204" pitchFamily="34" charset="-122"/>
                </a:rPr>
                <a:t>人员</a:t>
              </a:r>
              <a:endParaRPr lang="zh-CN" altLang="en-US" b="1" dirty="0">
                <a:solidFill>
                  <a:prstClr val="black"/>
                </a:solidFill>
                <a:latin typeface="微软雅黑" panose="020B0503020204020204" pitchFamily="34" charset="-122"/>
                <a:ea typeface="微软雅黑" panose="020B0503020204020204" pitchFamily="34" charset="-122"/>
              </a:endParaRPr>
            </a:p>
          </p:txBody>
        </p:sp>
        <p:sp>
          <p:nvSpPr>
            <p:cNvPr id="12" name="矩形 11"/>
            <p:cNvSpPr/>
            <p:nvPr/>
          </p:nvSpPr>
          <p:spPr>
            <a:xfrm>
              <a:off x="4716016" y="1594498"/>
              <a:ext cx="4014192" cy="438133"/>
            </a:xfrm>
            <a:prstGeom prst="rect">
              <a:avLst/>
            </a:prstGeom>
          </p:spPr>
          <p:txBody>
            <a:bodyPr wrap="square">
              <a:spAutoFit/>
            </a:bodyPr>
            <a:lstStyle/>
            <a:p>
              <a:pPr marL="274638" lvl="1" indent="-274638">
                <a:lnSpc>
                  <a:spcPct val="140000"/>
                </a:lnSpc>
                <a:spcAft>
                  <a:spcPts val="600"/>
                </a:spcAft>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探亲访友</a:t>
              </a:r>
              <a:r>
                <a:rPr lang="zh-CN" altLang="en-US" b="1" dirty="0" smtClean="0">
                  <a:latin typeface="微软雅黑" panose="020B0503020204020204" pitchFamily="34" charset="-122"/>
                  <a:ea typeface="微软雅黑" panose="020B0503020204020204" pitchFamily="34" charset="-122"/>
                </a:rPr>
                <a:t>人员</a:t>
              </a:r>
              <a:endParaRPr lang="zh-CN" altLang="en-US" b="1" dirty="0">
                <a:latin typeface="微软雅黑" panose="020B0503020204020204" pitchFamily="34" charset="-122"/>
                <a:ea typeface="微软雅黑" panose="020B0503020204020204" pitchFamily="34" charset="-122"/>
              </a:endParaRPr>
            </a:p>
          </p:txBody>
        </p:sp>
        <p:sp>
          <p:nvSpPr>
            <p:cNvPr id="13" name="矩形 12"/>
            <p:cNvSpPr/>
            <p:nvPr/>
          </p:nvSpPr>
          <p:spPr>
            <a:xfrm>
              <a:off x="482898" y="3898754"/>
              <a:ext cx="4014192" cy="480131"/>
            </a:xfrm>
            <a:prstGeom prst="rect">
              <a:avLst/>
            </a:prstGeom>
          </p:spPr>
          <p:txBody>
            <a:bodyPr wrap="square">
              <a:spAutoFit/>
            </a:bodyPr>
            <a:lstStyle/>
            <a:p>
              <a:pPr marL="274638" lvl="1" indent="-274638">
                <a:lnSpc>
                  <a:spcPct val="140000"/>
                </a:lnSpc>
                <a:spcAft>
                  <a:spcPts val="600"/>
                </a:spcAft>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与</a:t>
              </a:r>
              <a:r>
                <a:rPr lang="zh-CN" altLang="en-US" b="1" dirty="0" smtClean="0">
                  <a:latin typeface="微软雅黑" panose="020B0503020204020204" pitchFamily="34" charset="-122"/>
                  <a:ea typeface="微软雅黑" panose="020B0503020204020204" pitchFamily="34" charset="-122"/>
                </a:rPr>
                <a:t>患者共同</a:t>
              </a:r>
              <a:r>
                <a:rPr lang="zh-CN" altLang="en-US" b="1" dirty="0">
                  <a:latin typeface="微软雅黑" panose="020B0503020204020204" pitchFamily="34" charset="-122"/>
                  <a:ea typeface="微软雅黑" panose="020B0503020204020204" pitchFamily="34" charset="-122"/>
                </a:rPr>
                <a:t>乘坐</a:t>
              </a:r>
              <a:r>
                <a:rPr lang="zh-CN" altLang="en-US" b="1" dirty="0" smtClean="0">
                  <a:latin typeface="微软雅黑" panose="020B0503020204020204" pitchFamily="34" charset="-122"/>
                  <a:ea typeface="微软雅黑" panose="020B0503020204020204" pitchFamily="34" charset="-122"/>
                </a:rPr>
                <a:t>交通工具</a:t>
              </a:r>
              <a:endParaRPr lang="zh-CN" altLang="en-US" b="1" dirty="0">
                <a:latin typeface="微软雅黑" panose="020B0503020204020204" pitchFamily="34" charset="-122"/>
                <a:ea typeface="微软雅黑" panose="020B0503020204020204" pitchFamily="34" charset="-122"/>
              </a:endParaRPr>
            </a:p>
          </p:txBody>
        </p:sp>
        <p:sp>
          <p:nvSpPr>
            <p:cNvPr id="17" name="矩形 16"/>
            <p:cNvSpPr/>
            <p:nvPr/>
          </p:nvSpPr>
          <p:spPr>
            <a:xfrm>
              <a:off x="4673610" y="3898754"/>
              <a:ext cx="4014192" cy="480131"/>
            </a:xfrm>
            <a:prstGeom prst="rect">
              <a:avLst/>
            </a:prstGeom>
          </p:spPr>
          <p:txBody>
            <a:bodyPr wrap="square">
              <a:spAutoFit/>
            </a:bodyPr>
            <a:lstStyle/>
            <a:p>
              <a:pPr marL="274638" lvl="1" indent="-274638">
                <a:lnSpc>
                  <a:spcPct val="140000"/>
                </a:lnSpc>
                <a:spcAft>
                  <a:spcPts val="600"/>
                </a:spcAft>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在疫区从事医务</a:t>
              </a:r>
              <a:r>
                <a:rPr lang="zh-CN" altLang="en-US" b="1" dirty="0" smtClean="0">
                  <a:latin typeface="微软雅黑" panose="020B0503020204020204" pitchFamily="34" charset="-122"/>
                  <a:ea typeface="微软雅黑" panose="020B0503020204020204" pitchFamily="34" charset="-122"/>
                </a:rPr>
                <a:t>工作</a:t>
              </a:r>
              <a:endParaRPr lang="zh-CN" altLang="en-US" b="1" dirty="0">
                <a:latin typeface="微软雅黑" panose="020B0503020204020204" pitchFamily="34" charset="-122"/>
                <a:ea typeface="微软雅黑" panose="020B0503020204020204" pitchFamily="34" charset="-122"/>
              </a:endParaRPr>
            </a:p>
          </p:txBody>
        </p:sp>
        <p:sp>
          <p:nvSpPr>
            <p:cNvPr id="19" name="圆角矩形 18"/>
            <p:cNvSpPr/>
            <p:nvPr/>
          </p:nvSpPr>
          <p:spPr>
            <a:xfrm>
              <a:off x="426143" y="1448525"/>
              <a:ext cx="4070947" cy="1874166"/>
            </a:xfrm>
            <a:prstGeom prst="roundRect">
              <a:avLst>
                <a:gd name="adj" fmla="val 2480"/>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4659260" y="1448525"/>
              <a:ext cx="4070947" cy="1874166"/>
            </a:xfrm>
            <a:prstGeom prst="roundRect">
              <a:avLst>
                <a:gd name="adj" fmla="val 2480"/>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4659260" y="3731135"/>
              <a:ext cx="4070947" cy="1895811"/>
            </a:xfrm>
            <a:prstGeom prst="roundRect">
              <a:avLst>
                <a:gd name="adj" fmla="val 2480"/>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82898" y="2439430"/>
              <a:ext cx="4089102" cy="523220"/>
            </a:xfrm>
            <a:prstGeom prst="rect">
              <a:avLst/>
            </a:prstGeom>
          </p:spPr>
          <p:txBody>
            <a:bodyPr wrap="square">
              <a:spAutoFit/>
            </a:bodyPr>
            <a:lstStyle/>
            <a:p>
              <a:pPr marL="0" lvl="1" indent="268288">
                <a:lnSpc>
                  <a:spcPct val="140000"/>
                </a:lnSpc>
                <a:spcBef>
                  <a:spcPct val="20000"/>
                </a:spcBef>
                <a:spcAft>
                  <a:spcPts val="600"/>
                </a:spcAft>
              </a:pPr>
              <a:r>
                <a:rPr lang="zh-CN" altLang="en-US" sz="2000" b="1" dirty="0" smtClean="0">
                  <a:solidFill>
                    <a:srgbClr val="C00000"/>
                  </a:solidFill>
                  <a:latin typeface="微软雅黑" panose="020B0503020204020204" pitchFamily="34" charset="-122"/>
                  <a:ea typeface="微软雅黑" panose="020B0503020204020204" pitchFamily="34" charset="-122"/>
                </a:rPr>
                <a:t>感染风险：极低</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426142" y="3728470"/>
              <a:ext cx="4070947" cy="1895811"/>
            </a:xfrm>
            <a:prstGeom prst="roundRect">
              <a:avLst>
                <a:gd name="adj" fmla="val 2480"/>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716016" y="2121072"/>
              <a:ext cx="4089102" cy="1077218"/>
            </a:xfrm>
            <a:prstGeom prst="rect">
              <a:avLst/>
            </a:prstGeom>
          </p:spPr>
          <p:txBody>
            <a:bodyPr wrap="square">
              <a:spAutoFit/>
            </a:bodyPr>
            <a:lstStyle/>
            <a:p>
              <a:pPr marL="0" lvl="1" indent="268288">
                <a:lnSpc>
                  <a:spcPct val="140000"/>
                </a:lnSpc>
                <a:spcBef>
                  <a:spcPct val="20000"/>
                </a:spcBef>
              </a:pPr>
              <a:r>
                <a:rPr lang="zh-CN" altLang="en-US" sz="2000" b="1" dirty="0" smtClean="0">
                  <a:solidFill>
                    <a:srgbClr val="C00000"/>
                  </a:solidFill>
                  <a:latin typeface="微软雅黑" panose="020B0503020204020204" pitchFamily="34" charset="-122"/>
                  <a:ea typeface="微软雅黑" panose="020B0503020204020204" pitchFamily="34" charset="-122"/>
                </a:rPr>
                <a:t>感染风险：低</a:t>
              </a:r>
              <a:endParaRPr lang="en-US" altLang="zh-CN" sz="2000" b="1" dirty="0" smtClean="0">
                <a:solidFill>
                  <a:srgbClr val="C00000"/>
                </a:solidFill>
                <a:latin typeface="微软雅黑" panose="020B0503020204020204" pitchFamily="34" charset="-122"/>
                <a:ea typeface="微软雅黑" panose="020B0503020204020204" pitchFamily="34" charset="-122"/>
              </a:endParaRPr>
            </a:p>
            <a:p>
              <a:pPr marL="268288" lvl="1"/>
              <a:r>
                <a:rPr lang="zh-CN" altLang="en-US" dirty="0" smtClean="0">
                  <a:latin typeface="微软雅黑" panose="020B0503020204020204" pitchFamily="34" charset="-122"/>
                  <a:ea typeface="微软雅黑" panose="020B0503020204020204" pitchFamily="34" charset="-122"/>
                </a:rPr>
                <a:t>（除非</a:t>
              </a:r>
              <a:r>
                <a:rPr lang="zh-CN" altLang="en-US" dirty="0">
                  <a:latin typeface="微软雅黑" panose="020B0503020204020204" pitchFamily="34" charset="-122"/>
                  <a:ea typeface="微软雅黑" panose="020B0503020204020204" pitchFamily="34" charset="-122"/>
                </a:rPr>
                <a:t>直接接触患者</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死者尸体</a:t>
              </a:r>
              <a:r>
                <a:rPr lang="en-US" altLang="zh-CN" dirty="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感染</a:t>
              </a:r>
              <a:r>
                <a:rPr lang="zh-CN" altLang="en-US" dirty="0">
                  <a:latin typeface="微软雅黑" panose="020B0503020204020204" pitchFamily="34" charset="-122"/>
                  <a:ea typeface="微软雅黑" panose="020B0503020204020204" pitchFamily="34" charset="-122"/>
                </a:rPr>
                <a:t>病毒</a:t>
              </a:r>
              <a:r>
                <a:rPr lang="zh-CN" altLang="en-US" dirty="0" smtClean="0">
                  <a:latin typeface="微软雅黑" panose="020B0503020204020204" pitchFamily="34" charset="-122"/>
                  <a:ea typeface="微软雅黑" panose="020B0503020204020204" pitchFamily="34" charset="-122"/>
                </a:rPr>
                <a:t>的动物）</a:t>
              </a:r>
              <a:endParaRPr lang="zh-CN" altLang="en-US" dirty="0">
                <a:latin typeface="微软雅黑" panose="020B0503020204020204" pitchFamily="34" charset="-122"/>
                <a:ea typeface="微软雅黑" panose="020B0503020204020204" pitchFamily="34" charset="-122"/>
              </a:endParaRPr>
            </a:p>
          </p:txBody>
        </p:sp>
        <p:sp>
          <p:nvSpPr>
            <p:cNvPr id="26" name="矩形 25"/>
            <p:cNvSpPr/>
            <p:nvPr/>
          </p:nvSpPr>
          <p:spPr>
            <a:xfrm>
              <a:off x="482898" y="4621736"/>
              <a:ext cx="4089102" cy="800219"/>
            </a:xfrm>
            <a:prstGeom prst="rect">
              <a:avLst/>
            </a:prstGeom>
          </p:spPr>
          <p:txBody>
            <a:bodyPr wrap="square">
              <a:spAutoFit/>
            </a:bodyPr>
            <a:lstStyle/>
            <a:p>
              <a:pPr marL="0" lvl="1" indent="268288">
                <a:lnSpc>
                  <a:spcPct val="140000"/>
                </a:lnSpc>
                <a:spcBef>
                  <a:spcPct val="20000"/>
                </a:spcBef>
              </a:pPr>
              <a:r>
                <a:rPr lang="zh-CN" altLang="en-US" sz="2000" b="1" dirty="0" smtClean="0">
                  <a:solidFill>
                    <a:srgbClr val="C00000"/>
                  </a:solidFill>
                  <a:latin typeface="微软雅黑" panose="020B0503020204020204" pitchFamily="34" charset="-122"/>
                  <a:ea typeface="微软雅黑" panose="020B0503020204020204" pitchFamily="34" charset="-122"/>
                </a:rPr>
                <a:t>感染风险：低</a:t>
              </a:r>
              <a:endParaRPr lang="en-US" altLang="zh-CN" sz="2000" b="1" dirty="0" smtClean="0">
                <a:solidFill>
                  <a:srgbClr val="C00000"/>
                </a:solidFill>
                <a:latin typeface="微软雅黑" panose="020B0503020204020204" pitchFamily="34" charset="-122"/>
                <a:ea typeface="微软雅黑" panose="020B0503020204020204" pitchFamily="34" charset="-122"/>
              </a:endParaRPr>
            </a:p>
            <a:p>
              <a:pPr marL="268288" lvl="1"/>
              <a:r>
                <a:rPr lang="zh-CN" altLang="en-US" dirty="0" smtClean="0">
                  <a:latin typeface="微软雅黑" panose="020B0503020204020204" pitchFamily="34" charset="-122"/>
                  <a:ea typeface="微软雅黑" panose="020B0503020204020204" pitchFamily="34" charset="-122"/>
                </a:rPr>
                <a:t>但</a:t>
              </a:r>
              <a:r>
                <a:rPr lang="zh-CN" altLang="en-US" dirty="0">
                  <a:latin typeface="微软雅黑" panose="020B0503020204020204" pitchFamily="34" charset="-122"/>
                  <a:ea typeface="微软雅黑" panose="020B0503020204020204" pitchFamily="34" charset="-122"/>
                </a:rPr>
                <a:t>要对接触者进行追踪</a:t>
              </a:r>
            </a:p>
          </p:txBody>
        </p:sp>
        <p:sp>
          <p:nvSpPr>
            <p:cNvPr id="27" name="矩形 26"/>
            <p:cNvSpPr/>
            <p:nvPr/>
          </p:nvSpPr>
          <p:spPr>
            <a:xfrm>
              <a:off x="4673610" y="4621735"/>
              <a:ext cx="4089102" cy="954107"/>
            </a:xfrm>
            <a:prstGeom prst="rect">
              <a:avLst/>
            </a:prstGeom>
          </p:spPr>
          <p:txBody>
            <a:bodyPr wrap="square">
              <a:spAutoFit/>
            </a:bodyPr>
            <a:lstStyle/>
            <a:p>
              <a:pPr marL="274638" lvl="1" indent="-6350">
                <a:lnSpc>
                  <a:spcPct val="140000"/>
                </a:lnSpc>
                <a:spcBef>
                  <a:spcPct val="20000"/>
                </a:spcBef>
              </a:pPr>
              <a:r>
                <a:rPr lang="zh-CN" altLang="en-US" sz="2000" b="1" dirty="0" smtClean="0">
                  <a:solidFill>
                    <a:srgbClr val="C00000"/>
                  </a:solidFill>
                  <a:latin typeface="微软雅黑" panose="020B0503020204020204" pitchFamily="34" charset="-122"/>
                  <a:ea typeface="微软雅黑" panose="020B0503020204020204" pitchFamily="34" charset="-122"/>
                </a:rPr>
                <a:t>感染风险：</a:t>
              </a:r>
              <a:r>
                <a:rPr lang="zh-CN" altLang="en-US" dirty="0" smtClean="0">
                  <a:latin typeface="微软雅黑" panose="020B0503020204020204" pitchFamily="34" charset="-122"/>
                  <a:ea typeface="微软雅黑" panose="020B0503020204020204" pitchFamily="34" charset="-122"/>
                </a:rPr>
                <a:t>如果严格按照医疗</a:t>
              </a:r>
              <a:r>
                <a:rPr lang="zh-CN" altLang="en-US" dirty="0">
                  <a:latin typeface="微软雅黑" panose="020B0503020204020204" pitchFamily="34" charset="-122"/>
                  <a:ea typeface="微软雅黑" panose="020B0503020204020204" pitchFamily="34" charset="-122"/>
                </a:rPr>
                <a:t>规范进行防护，感染</a:t>
              </a:r>
              <a:r>
                <a:rPr lang="zh-CN" altLang="en-US" dirty="0" smtClean="0">
                  <a:latin typeface="微软雅黑" panose="020B0503020204020204" pitchFamily="34" charset="-122"/>
                  <a:ea typeface="微软雅黑" panose="020B0503020204020204" pitchFamily="34" charset="-122"/>
                </a:rPr>
                <a:t>风险</a:t>
              </a:r>
              <a:r>
                <a:rPr lang="zh-CN" altLang="en-US" sz="2000" b="1" dirty="0">
                  <a:solidFill>
                    <a:srgbClr val="C00000"/>
                  </a:solidFill>
                  <a:latin typeface="微软雅黑" panose="020B0503020204020204" pitchFamily="34" charset="-122"/>
                  <a:ea typeface="微软雅黑" panose="020B0503020204020204" pitchFamily="34" charset="-122"/>
                </a:rPr>
                <a:t>很低</a:t>
              </a:r>
            </a:p>
          </p:txBody>
        </p:sp>
      </p:grpSp>
      <p:sp>
        <p:nvSpPr>
          <p:cNvPr id="28" name="矩形 27"/>
          <p:cNvSpPr/>
          <p:nvPr/>
        </p:nvSpPr>
        <p:spPr>
          <a:xfrm>
            <a:off x="400617" y="6026746"/>
            <a:ext cx="8285961" cy="498598"/>
          </a:xfrm>
          <a:prstGeom prst="rect">
            <a:avLst/>
          </a:prstGeom>
        </p:spPr>
        <p:txBody>
          <a:bodyPr wrap="square">
            <a:spAutoFit/>
          </a:bodyPr>
          <a:lstStyle/>
          <a:p>
            <a:pPr>
              <a:spcBef>
                <a:spcPct val="20000"/>
              </a:spcBef>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West  </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Africa  –  Ebola  virus  disease.  Update:  Travel  and  Transport.  </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ct val="20000"/>
              </a:spcBef>
            </a:pP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Geneva</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  World  Health  Organization, 2014.  Available at http://www.who.int/ith/updates/20140421/en/</a:t>
            </a:r>
          </a:p>
        </p:txBody>
      </p:sp>
    </p:spTree>
    <p:extLst>
      <p:ext uri="{BB962C8B-B14F-4D97-AF65-F5344CB8AC3E}">
        <p14:creationId xmlns:p14="http://schemas.microsoft.com/office/powerpoint/2010/main" val="905691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九</a:t>
              </a:r>
            </a:p>
          </p:txBody>
        </p:sp>
      </p:grpSp>
      <p:sp>
        <p:nvSpPr>
          <p:cNvPr id="16" name="矩形 15"/>
          <p:cNvSpPr/>
          <p:nvPr/>
        </p:nvSpPr>
        <p:spPr>
          <a:xfrm>
            <a:off x="1763688" y="275870"/>
            <a:ext cx="1620957" cy="523220"/>
          </a:xfrm>
          <a:prstGeom prst="rect">
            <a:avLst/>
          </a:prstGeom>
        </p:spPr>
        <p:txBody>
          <a:bodyPr wrap="none">
            <a:spAutoFit/>
          </a:bodyPr>
          <a:lstStyle/>
          <a:p>
            <a:pPr lvl="0">
              <a:spcBef>
                <a:spcPct val="20000"/>
              </a:spcBef>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风险</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评估</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3" name="矩形 32"/>
          <p:cNvSpPr/>
          <p:nvPr/>
        </p:nvSpPr>
        <p:spPr>
          <a:xfrm>
            <a:off x="3275856" y="303039"/>
            <a:ext cx="5888150" cy="523220"/>
          </a:xfrm>
          <a:prstGeom prst="rect">
            <a:avLst/>
          </a:prstGeom>
        </p:spPr>
        <p:txBody>
          <a:bodyPr wrap="none">
            <a:spAutoFit/>
          </a:bodyPr>
          <a:lstStyle/>
          <a:p>
            <a:pPr lvl="0">
              <a:spcBef>
                <a:spcPct val="20000"/>
              </a:spcBef>
            </a:pPr>
            <a:r>
              <a:rPr lang="en-US" altLang="zh-CN"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疫情输入我国和进一步传播的风险</a:t>
            </a:r>
          </a:p>
        </p:txBody>
      </p:sp>
      <p:grpSp>
        <p:nvGrpSpPr>
          <p:cNvPr id="11" name="组合 10"/>
          <p:cNvGrpSpPr/>
          <p:nvPr/>
        </p:nvGrpSpPr>
        <p:grpSpPr>
          <a:xfrm>
            <a:off x="643382" y="1853454"/>
            <a:ext cx="8105082" cy="3519762"/>
            <a:chOff x="643382" y="1664751"/>
            <a:chExt cx="7857236" cy="6050842"/>
          </a:xfrm>
        </p:grpSpPr>
        <p:sp>
          <p:nvSpPr>
            <p:cNvPr id="18" name="矩形 17"/>
            <p:cNvSpPr/>
            <p:nvPr/>
          </p:nvSpPr>
          <p:spPr>
            <a:xfrm>
              <a:off x="699807" y="1736759"/>
              <a:ext cx="7744386" cy="5978834"/>
            </a:xfrm>
            <a:prstGeom prst="rect">
              <a:avLst/>
            </a:prstGeom>
          </p:spPr>
          <p:txBody>
            <a:bodyPr wrap="square">
              <a:spAutoFit/>
            </a:bodyPr>
            <a:lstStyle/>
            <a:p>
              <a:pPr marL="342900" indent="-342900">
                <a:lnSpc>
                  <a:spcPct val="200000"/>
                </a:lnSpc>
                <a:spcAft>
                  <a:spcPts val="1200"/>
                </a:spcAft>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存在</a:t>
              </a:r>
              <a:r>
                <a:rPr lang="zh-CN" altLang="en-US" sz="2000" dirty="0">
                  <a:latin typeface="微软雅黑" panose="020B0503020204020204" pitchFamily="34" charset="-122"/>
                  <a:ea typeface="微软雅黑" panose="020B0503020204020204" pitchFamily="34" charset="-122"/>
                </a:rPr>
                <a:t>病例输入可能，但病例输入、并引起疫情进一步传播的风险低</a:t>
              </a:r>
              <a:endParaRPr lang="en-US" altLang="zh-CN" sz="2000" dirty="0">
                <a:latin typeface="微软雅黑" panose="020B0503020204020204" pitchFamily="34" charset="-122"/>
                <a:ea typeface="微软雅黑" panose="020B0503020204020204" pitchFamily="34" charset="-122"/>
              </a:endParaRPr>
            </a:p>
            <a:p>
              <a:pPr marL="342900" indent="-342900">
                <a:lnSpc>
                  <a:spcPct val="200000"/>
                </a:lnSpc>
                <a:spcAft>
                  <a:spcPts val="1200"/>
                </a:spcAft>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我国启动了口岸针对性卫生检疫、疫区来华（归国）人员健康监测、疾病监测和实验室检测等工作，并强化了病例诊断、治疗、感染防护和应急处置等相关应对准备</a:t>
              </a:r>
              <a:r>
                <a:rPr lang="zh-CN" altLang="en-US" sz="2000" dirty="0" smtClean="0">
                  <a:latin typeface="微软雅黑" panose="020B0503020204020204" pitchFamily="34" charset="-122"/>
                  <a:ea typeface="微软雅黑" panose="020B0503020204020204" pitchFamily="34" charset="-122"/>
                </a:rPr>
                <a:t>工作</a:t>
              </a:r>
              <a:endParaRPr lang="en-US" altLang="zh-CN" sz="20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lnSpc>
                  <a:spcPct val="200000"/>
                </a:lnSpc>
                <a:spcAft>
                  <a:spcPts val="1200"/>
                </a:spcAft>
                <a:buFont typeface="Arial" panose="020B0604020202020204" pitchFamily="34" charset="0"/>
                <a:buChar char="•"/>
              </a:pPr>
              <a:endParaRPr lang="en-US" altLang="zh-CN" sz="20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643382" y="1664751"/>
              <a:ext cx="7857236" cy="5170841"/>
            </a:xfrm>
            <a:prstGeom prst="roundRect">
              <a:avLst>
                <a:gd name="adj" fmla="val 2480"/>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8363183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4"/>
          <p:cNvGrpSpPr/>
          <p:nvPr/>
        </p:nvGrpSpPr>
        <p:grpSpPr>
          <a:xfrm>
            <a:off x="0" y="177480"/>
            <a:ext cx="9143999" cy="720000"/>
            <a:chOff x="0" y="177480"/>
            <a:chExt cx="9143999" cy="720000"/>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539552" y="177480"/>
              <a:ext cx="8604447"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10" name="矩形 9"/>
          <p:cNvSpPr/>
          <p:nvPr/>
        </p:nvSpPr>
        <p:spPr>
          <a:xfrm>
            <a:off x="360041" y="1282688"/>
            <a:ext cx="8388423" cy="4524315"/>
          </a:xfrm>
          <a:prstGeom prst="rect">
            <a:avLst/>
          </a:prstGeom>
          <a:noFill/>
        </p:spPr>
        <p:txBody>
          <a:bodyPr wrap="square">
            <a:spAutoFit/>
          </a:bodyPr>
          <a:lstStyle/>
          <a:p>
            <a:pPr marL="544513" indent="-342900">
              <a:lnSpc>
                <a:spcPct val="200000"/>
              </a:lnSpc>
              <a:buFont typeface="Arial" panose="020B0604020202020204" pitchFamily="34" charset="0"/>
              <a:buChar char="•"/>
            </a:pPr>
            <a:r>
              <a:rPr lang="zh-CN" altLang="zh-CN" dirty="0">
                <a:latin typeface="微软雅黑" pitchFamily="34" charset="-122"/>
                <a:ea typeface="微软雅黑" pitchFamily="34" charset="-122"/>
              </a:rPr>
              <a:t>《埃博拉出血热防控方案（第三版）》</a:t>
            </a:r>
            <a:endParaRPr lang="en-US" altLang="zh-CN" dirty="0">
              <a:latin typeface="微软雅黑" pitchFamily="34" charset="-122"/>
              <a:ea typeface="微软雅黑" pitchFamily="34" charset="-122"/>
            </a:endParaRPr>
          </a:p>
          <a:p>
            <a:pPr marL="544513" indent="-342900">
              <a:lnSpc>
                <a:spcPct val="200000"/>
              </a:lnSpc>
              <a:buFont typeface="Arial" panose="020B0604020202020204" pitchFamily="34" charset="0"/>
              <a:buChar char="•"/>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关于印发口岸埃博拉出血热留观病例与疑似病例转运工作方案的通知</a:t>
            </a:r>
            <a:r>
              <a:rPr lang="en-US" altLang="zh-CN" dirty="0" smtClean="0">
                <a:latin typeface="微软雅黑" pitchFamily="34" charset="-122"/>
                <a:ea typeface="微软雅黑" pitchFamily="34" charset="-122"/>
              </a:rPr>
              <a:t>》</a:t>
            </a:r>
            <a:endParaRPr lang="en-US" altLang="zh-CN" dirty="0">
              <a:solidFill>
                <a:prstClr val="black">
                  <a:lumMod val="85000"/>
                  <a:lumOff val="15000"/>
                </a:prstClr>
              </a:solidFill>
              <a:latin typeface="微软雅黑" pitchFamily="34" charset="-122"/>
              <a:ea typeface="微软雅黑" pitchFamily="34" charset="-122"/>
            </a:endParaRPr>
          </a:p>
          <a:p>
            <a:pPr marL="544513" indent="-342900">
              <a:lnSpc>
                <a:spcPct val="200000"/>
              </a:lnSpc>
              <a:buFont typeface="Arial" panose="020B0604020202020204" pitchFamily="34" charset="0"/>
              <a:buChar char="•"/>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埃博拉出血热疫区来华（归国）人员健康监测和管理方案</a:t>
            </a:r>
            <a:r>
              <a:rPr lang="en-US" altLang="zh-CN" dirty="0" smtClean="0">
                <a:latin typeface="微软雅黑" pitchFamily="34" charset="-122"/>
                <a:ea typeface="微软雅黑" pitchFamily="34" charset="-122"/>
              </a:rPr>
              <a:t>》</a:t>
            </a:r>
          </a:p>
          <a:p>
            <a:pPr marL="544513" indent="-342900">
              <a:lnSpc>
                <a:spcPct val="200000"/>
              </a:lnSpc>
              <a:buFont typeface="Arial" panose="020B0604020202020204" pitchFamily="34" charset="0"/>
              <a:buChar char="•"/>
            </a:pPr>
            <a:r>
              <a:rPr lang="zh-CN" altLang="zh-CN" dirty="0" smtClean="0">
                <a:latin typeface="微软雅黑" pitchFamily="34" charset="-122"/>
                <a:ea typeface="微软雅黑" pitchFamily="34" charset="-122"/>
              </a:rPr>
              <a:t>《关于印发埃博拉出血热病例转运工作方案的通知》</a:t>
            </a:r>
            <a:endParaRPr lang="en-US" altLang="zh-CN" dirty="0" smtClean="0">
              <a:latin typeface="微软雅黑" pitchFamily="34" charset="-122"/>
              <a:ea typeface="微软雅黑" pitchFamily="34" charset="-122"/>
            </a:endParaRPr>
          </a:p>
          <a:p>
            <a:pPr marL="544513" indent="-342900">
              <a:lnSpc>
                <a:spcPct val="200000"/>
              </a:lnSpc>
              <a:buFont typeface="Arial" panose="020B0604020202020204" pitchFamily="34" charset="0"/>
              <a:buChar char="•"/>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埃博拉出血热医院感染预防与控制技术指南</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（第一版） </a:t>
            </a:r>
            <a:endParaRPr lang="en-US" altLang="zh-CN" dirty="0" smtClean="0">
              <a:latin typeface="微软雅黑" pitchFamily="34" charset="-122"/>
              <a:ea typeface="微软雅黑" pitchFamily="34" charset="-122"/>
            </a:endParaRPr>
          </a:p>
          <a:p>
            <a:pPr marL="544513" lvl="1" indent="-342900">
              <a:lnSpc>
                <a:spcPct val="200000"/>
              </a:lnSpc>
              <a:buFont typeface="Arial" panose="020B0604020202020204" pitchFamily="34" charset="0"/>
              <a:buChar char="•"/>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埃博拉出血热诊断和处置路径</a:t>
            </a:r>
            <a:r>
              <a:rPr lang="en-US" altLang="zh-CN" dirty="0" smtClean="0">
                <a:latin typeface="微软雅黑" pitchFamily="34" charset="-122"/>
                <a:ea typeface="微软雅黑" pitchFamily="34" charset="-122"/>
              </a:rPr>
              <a:t>》</a:t>
            </a:r>
          </a:p>
          <a:p>
            <a:pPr marL="544513" indent="-342900">
              <a:lnSpc>
                <a:spcPct val="200000"/>
              </a:lnSpc>
              <a:buFont typeface="Arial" panose="020B0604020202020204" pitchFamily="34" charset="0"/>
              <a:buChar char="•"/>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埃博拉出血热</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个人防护</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技术指南</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第二版</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544513" indent="-342900">
              <a:lnSpc>
                <a:spcPct val="200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中国疾病预防控制中心</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官方网站 </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http://www.chinacdc.cn/jkzt/crb/ablcxr/</a:t>
            </a:r>
            <a:endParaRPr lang="zh-CN" altLang="en-US" sz="1600" dirty="0"/>
          </a:p>
        </p:txBody>
      </p:sp>
      <p:sp>
        <p:nvSpPr>
          <p:cNvPr id="12" name="矩形 11"/>
          <p:cNvSpPr/>
          <p:nvPr/>
        </p:nvSpPr>
        <p:spPr>
          <a:xfrm>
            <a:off x="3743773" y="252195"/>
            <a:ext cx="1620957" cy="523220"/>
          </a:xfrm>
          <a:prstGeom prst="rect">
            <a:avLst/>
          </a:prstGeom>
        </p:spPr>
        <p:txBody>
          <a:bodyPr wrap="none">
            <a:spAutoFit/>
          </a:bodyPr>
          <a:lstStyle/>
          <a:p>
            <a:pPr lvl="0">
              <a:spcBef>
                <a:spcPct val="20000"/>
              </a:spcBef>
            </a:pP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参考文件</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41049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6" name="矩形 15"/>
          <p:cNvSpPr/>
          <p:nvPr/>
        </p:nvSpPr>
        <p:spPr>
          <a:xfrm>
            <a:off x="1798915" y="275870"/>
            <a:ext cx="1620957" cy="523220"/>
          </a:xfrm>
          <a:prstGeom prst="rect">
            <a:avLst/>
          </a:prstGeom>
        </p:spPr>
        <p:txBody>
          <a:bodyPr wrap="none">
            <a:spAutoFit/>
          </a:bodyPr>
          <a:lstStyle/>
          <a:p>
            <a:pPr lvl="0">
              <a:spcBef>
                <a:spcPct val="20000"/>
              </a:spcBef>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疫情</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概况</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2" name="矩形 21"/>
          <p:cNvSpPr/>
          <p:nvPr/>
        </p:nvSpPr>
        <p:spPr>
          <a:xfrm>
            <a:off x="3419872" y="275870"/>
            <a:ext cx="5224507"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刚果</a:t>
            </a: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民主共和国新近发生疫情</a:t>
            </a:r>
          </a:p>
        </p:txBody>
      </p:sp>
      <p:sp>
        <p:nvSpPr>
          <p:cNvPr id="17" name="内容占位符 2"/>
          <p:cNvSpPr>
            <a:spLocks noGrp="1"/>
          </p:cNvSpPr>
          <p:nvPr>
            <p:ph idx="1"/>
          </p:nvPr>
        </p:nvSpPr>
        <p:spPr>
          <a:xfrm>
            <a:off x="539551" y="1196752"/>
            <a:ext cx="8352929" cy="4669979"/>
          </a:xfrm>
        </p:spPr>
        <p:txBody>
          <a:bodyPr/>
          <a:lstStyle/>
          <a:p>
            <a:pPr>
              <a:lnSpc>
                <a:spcPct val="150000"/>
              </a:lnSpc>
              <a:buFont typeface="Wingdings" panose="05000000000000000000" pitchFamily="2" charset="2"/>
              <a:buChar char="Ø"/>
            </a:pPr>
            <a:r>
              <a:rPr lang="zh-CN" altLang="en-US" sz="2400" dirty="0" smtClean="0">
                <a:latin typeface="微软雅黑" panose="020B0503020204020204" pitchFamily="34" charset="-122"/>
                <a:ea typeface="微软雅黑" panose="020B0503020204020204" pitchFamily="34" charset="-122"/>
              </a:rPr>
              <a:t>地点：</a:t>
            </a:r>
            <a:r>
              <a:rPr lang="zh-CN" altLang="zh-CN" sz="2400" dirty="0" smtClean="0">
                <a:latin typeface="微软雅黑" panose="020B0503020204020204" pitchFamily="34" charset="-122"/>
                <a:ea typeface="微软雅黑" panose="020B0503020204020204" pitchFamily="34" charset="-122"/>
              </a:rPr>
              <a:t>刚果</a:t>
            </a:r>
            <a:r>
              <a:rPr lang="zh-CN" altLang="zh-CN" sz="2400" dirty="0">
                <a:latin typeface="微软雅黑" panose="020B0503020204020204" pitchFamily="34" charset="-122"/>
                <a:ea typeface="微软雅黑" panose="020B0503020204020204" pitchFamily="34" charset="-122"/>
              </a:rPr>
              <a:t>民主</a:t>
            </a:r>
            <a:r>
              <a:rPr lang="zh-CN" altLang="zh-CN" sz="2400" dirty="0" smtClean="0">
                <a:latin typeface="微软雅黑" panose="020B0503020204020204" pitchFamily="34" charset="-122"/>
                <a:ea typeface="微软雅黑" panose="020B0503020204020204" pitchFamily="34" charset="-122"/>
              </a:rPr>
              <a:t>共和国赤道省</a:t>
            </a:r>
            <a:endParaRPr lang="en-US" altLang="zh-CN" sz="2400" dirty="0" smtClean="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zh-CN" sz="2400" dirty="0" smtClean="0">
                <a:latin typeface="微软雅黑" panose="020B0503020204020204" pitchFamily="34" charset="-122"/>
                <a:ea typeface="微软雅黑" panose="020B0503020204020204" pitchFamily="34" charset="-122"/>
              </a:rPr>
              <a:t>首发病例</a:t>
            </a:r>
            <a:r>
              <a:rPr lang="zh-CN" altLang="en-US" sz="2400" dirty="0" smtClean="0">
                <a:latin typeface="微软雅黑" panose="020B0503020204020204" pitchFamily="34" charset="-122"/>
                <a:ea typeface="微软雅黑" panose="020B0503020204020204" pitchFamily="34" charset="-122"/>
              </a:rPr>
              <a:t>：</a:t>
            </a:r>
            <a:r>
              <a:rPr lang="zh-CN" altLang="zh-CN" sz="2400" dirty="0" smtClean="0">
                <a:latin typeface="微软雅黑" panose="020B0503020204020204" pitchFamily="34" charset="-122"/>
                <a:ea typeface="微软雅黑" panose="020B0503020204020204" pitchFamily="34" charset="-122"/>
              </a:rPr>
              <a:t>一</a:t>
            </a:r>
            <a:r>
              <a:rPr lang="zh-CN" altLang="zh-CN" sz="2400" dirty="0">
                <a:latin typeface="微软雅黑" panose="020B0503020204020204" pitchFamily="34" charset="-122"/>
                <a:ea typeface="微软雅黑" panose="020B0503020204020204" pitchFamily="34" charset="-122"/>
              </a:rPr>
              <a:t>名孕妇，在处理丈夫带回的猎物后出现埃博拉出血热症状，并于</a:t>
            </a:r>
            <a:r>
              <a:rPr lang="en-US" altLang="zh-CN" sz="2400" dirty="0">
                <a:latin typeface="微软雅黑" panose="020B0503020204020204" pitchFamily="34" charset="-122"/>
                <a:ea typeface="微软雅黑" panose="020B0503020204020204" pitchFamily="34" charset="-122"/>
              </a:rPr>
              <a:t>8</a:t>
            </a:r>
            <a:r>
              <a:rPr lang="zh-CN" altLang="zh-CN" sz="2400" dirty="0">
                <a:latin typeface="微软雅黑" panose="020B0503020204020204" pitchFamily="34" charset="-122"/>
                <a:ea typeface="微软雅黑" panose="020B0503020204020204" pitchFamily="34" charset="-122"/>
              </a:rPr>
              <a:t>月</a:t>
            </a:r>
            <a:r>
              <a:rPr lang="en-US" altLang="zh-CN" sz="2400" dirty="0">
                <a:latin typeface="微软雅黑" panose="020B0503020204020204" pitchFamily="34" charset="-122"/>
                <a:ea typeface="微软雅黑" panose="020B0503020204020204" pitchFamily="34" charset="-122"/>
              </a:rPr>
              <a:t>11</a:t>
            </a:r>
            <a:r>
              <a:rPr lang="zh-CN" altLang="zh-CN" sz="2400" dirty="0">
                <a:latin typeface="微软雅黑" panose="020B0503020204020204" pitchFamily="34" charset="-122"/>
                <a:ea typeface="微软雅黑" panose="020B0503020204020204" pitchFamily="34" charset="-122"/>
              </a:rPr>
              <a:t>日</a:t>
            </a:r>
            <a:r>
              <a:rPr lang="zh-CN" altLang="zh-CN" sz="2400" dirty="0" smtClean="0">
                <a:latin typeface="微软雅黑" panose="020B0503020204020204" pitchFamily="34" charset="-122"/>
                <a:ea typeface="微软雅黑" panose="020B0503020204020204" pitchFamily="34" charset="-122"/>
              </a:rPr>
              <a:t>病故</a:t>
            </a:r>
            <a:endParaRPr lang="en-US" altLang="zh-CN" sz="2400" dirty="0" smtClean="0">
              <a:latin typeface="微软雅黑" panose="020B0503020204020204" pitchFamily="34" charset="-122"/>
              <a:ea typeface="微软雅黑" panose="020B0503020204020204" pitchFamily="34" charset="-122"/>
            </a:endParaRPr>
          </a:p>
          <a:p>
            <a:pPr lvl="1">
              <a:lnSpc>
                <a:spcPct val="150000"/>
              </a:lnSpc>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报告</a:t>
            </a:r>
            <a:r>
              <a:rPr lang="zh-CN" altLang="en-US" sz="2000" dirty="0" smtClean="0">
                <a:latin typeface="微软雅黑" panose="020B0503020204020204" pitchFamily="34" charset="-122"/>
                <a:ea typeface="微软雅黑" panose="020B0503020204020204" pitchFamily="34" charset="-122"/>
              </a:rPr>
              <a:t>病例：</a:t>
            </a:r>
            <a:r>
              <a:rPr lang="zh-CN" altLang="zh-CN" sz="2000" dirty="0" smtClean="0">
                <a:latin typeface="微软雅黑" panose="020B0503020204020204" pitchFamily="34" charset="-122"/>
                <a:ea typeface="微软雅黑" panose="020B0503020204020204" pitchFamily="34" charset="-122"/>
              </a:rPr>
              <a:t>截止</a:t>
            </a:r>
            <a:r>
              <a:rPr lang="en-US" altLang="zh-CN" sz="2000" dirty="0">
                <a:latin typeface="微软雅黑" panose="020B0503020204020204" pitchFamily="34" charset="-122"/>
                <a:ea typeface="微软雅黑" panose="020B0503020204020204" pitchFamily="34" charset="-122"/>
              </a:rPr>
              <a:t>8</a:t>
            </a:r>
            <a:r>
              <a:rPr lang="zh-CN" altLang="zh-CN"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18</a:t>
            </a:r>
            <a:r>
              <a:rPr lang="zh-CN" altLang="zh-CN" sz="2000" dirty="0">
                <a:latin typeface="微软雅黑" panose="020B0503020204020204" pitchFamily="34" charset="-122"/>
                <a:ea typeface="微软雅黑" panose="020B0503020204020204" pitchFamily="34" charset="-122"/>
              </a:rPr>
              <a:t>日，刚果共报告</a:t>
            </a:r>
            <a:r>
              <a:rPr lang="en-US" altLang="zh-CN" sz="2000" dirty="0">
                <a:latin typeface="微软雅黑" panose="020B0503020204020204" pitchFamily="34" charset="-122"/>
                <a:ea typeface="微软雅黑" panose="020B0503020204020204" pitchFamily="34" charset="-122"/>
              </a:rPr>
              <a:t>24</a:t>
            </a:r>
            <a:r>
              <a:rPr lang="zh-CN" altLang="zh-CN" sz="2000" dirty="0">
                <a:latin typeface="微软雅黑" panose="020B0503020204020204" pitchFamily="34" charset="-122"/>
                <a:ea typeface="微软雅黑" panose="020B0503020204020204" pitchFamily="34" charset="-122"/>
              </a:rPr>
              <a:t>例病例</a:t>
            </a:r>
            <a:r>
              <a:rPr lang="zh-CN"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其中</a:t>
            </a:r>
            <a:r>
              <a:rPr lang="en-US" altLang="zh-CN" sz="2000" dirty="0" smtClean="0">
                <a:latin typeface="微软雅黑" panose="020B0503020204020204" pitchFamily="34" charset="-122"/>
                <a:ea typeface="微软雅黑" panose="020B0503020204020204" pitchFamily="34" charset="-122"/>
              </a:rPr>
              <a:t>13</a:t>
            </a:r>
            <a:r>
              <a:rPr lang="zh-CN" altLang="en-US" sz="2000" dirty="0" smtClean="0">
                <a:latin typeface="微软雅黑" panose="020B0503020204020204" pitchFamily="34" charset="-122"/>
                <a:ea typeface="微软雅黑" panose="020B0503020204020204" pitchFamily="34" charset="-122"/>
              </a:rPr>
              <a:t>人</a:t>
            </a:r>
            <a:r>
              <a:rPr lang="zh-CN" altLang="zh-CN" sz="2000" dirty="0" smtClean="0">
                <a:latin typeface="微软雅黑" panose="020B0503020204020204" pitchFamily="34" charset="-122"/>
                <a:ea typeface="微软雅黑" panose="020B0503020204020204" pitchFamily="34" charset="-122"/>
              </a:rPr>
              <a:t>死亡</a:t>
            </a:r>
            <a:r>
              <a:rPr lang="zh-CN" altLang="zh-CN" sz="2000" dirty="0">
                <a:latin typeface="微软雅黑" panose="020B0503020204020204" pitchFamily="34" charset="-122"/>
                <a:ea typeface="微软雅黑" panose="020B0503020204020204" pitchFamily="34" charset="-122"/>
              </a:rPr>
              <a:t>。死亡病例分别</a:t>
            </a:r>
            <a:r>
              <a:rPr lang="zh-CN" altLang="zh-CN" sz="2000" dirty="0" smtClean="0">
                <a:latin typeface="微软雅黑" panose="020B0503020204020204" pitchFamily="34" charset="-122"/>
                <a:ea typeface="微软雅黑" panose="020B0503020204020204" pitchFamily="34" charset="-122"/>
              </a:rPr>
              <a:t>为</a:t>
            </a:r>
            <a:r>
              <a:rPr lang="zh-CN" altLang="en-US"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诊所</a:t>
            </a:r>
            <a:r>
              <a:rPr lang="zh-CN" altLang="zh-CN" sz="2000" dirty="0">
                <a:latin typeface="微软雅黑" panose="020B0503020204020204" pitchFamily="34" charset="-122"/>
                <a:ea typeface="微软雅黑" panose="020B0503020204020204" pitchFamily="34" charset="-122"/>
              </a:rPr>
              <a:t>内医务人员、同病房患者、患者亲友及葬礼上直接接触过死者尸体的</a:t>
            </a:r>
            <a:r>
              <a:rPr lang="zh-CN" altLang="zh-CN" sz="2000" dirty="0" smtClean="0">
                <a:latin typeface="微软雅黑" panose="020B0503020204020204" pitchFamily="34" charset="-122"/>
                <a:ea typeface="微软雅黑" panose="020B0503020204020204" pitchFamily="34" charset="-122"/>
              </a:rPr>
              <a:t>人</a:t>
            </a:r>
            <a:endParaRPr lang="en-US" altLang="zh-CN" sz="2000" dirty="0" smtClean="0">
              <a:latin typeface="微软雅黑" panose="020B0503020204020204" pitchFamily="34" charset="-122"/>
              <a:ea typeface="微软雅黑" panose="020B0503020204020204" pitchFamily="34" charset="-122"/>
            </a:endParaRPr>
          </a:p>
          <a:p>
            <a:pPr lvl="1">
              <a:lnSpc>
                <a:spcPct val="150000"/>
              </a:lnSpc>
              <a:buFont typeface="Wingdings" panose="05000000000000000000" pitchFamily="2" charset="2"/>
              <a:buChar char="n"/>
            </a:pPr>
            <a:r>
              <a:rPr lang="zh-CN" altLang="zh-CN" sz="2000" dirty="0" smtClean="0">
                <a:latin typeface="微软雅黑" panose="020B0503020204020204" pitchFamily="34" charset="-122"/>
                <a:ea typeface="微软雅黑" panose="020B0503020204020204" pitchFamily="34" charset="-122"/>
              </a:rPr>
              <a:t>其余</a:t>
            </a:r>
            <a:r>
              <a:rPr lang="en-US" altLang="zh-CN" sz="2000" dirty="0">
                <a:latin typeface="微软雅黑" panose="020B0503020204020204" pitchFamily="34" charset="-122"/>
                <a:ea typeface="微软雅黑" panose="020B0503020204020204" pitchFamily="34" charset="-122"/>
              </a:rPr>
              <a:t>11</a:t>
            </a:r>
            <a:r>
              <a:rPr lang="zh-CN" altLang="zh-CN" sz="2000" dirty="0">
                <a:latin typeface="微软雅黑" panose="020B0503020204020204" pitchFamily="34" charset="-122"/>
                <a:ea typeface="微软雅黑" panose="020B0503020204020204" pitchFamily="34" charset="-122"/>
              </a:rPr>
              <a:t>例病例目前正在进行隔离</a:t>
            </a:r>
            <a:r>
              <a:rPr lang="zh-CN" altLang="zh-CN" sz="2000" dirty="0" smtClean="0">
                <a:latin typeface="微软雅黑" panose="020B0503020204020204" pitchFamily="34" charset="-122"/>
                <a:ea typeface="微软雅黑" panose="020B0503020204020204" pitchFamily="34" charset="-122"/>
              </a:rPr>
              <a:t>治疗</a:t>
            </a:r>
            <a:endParaRPr lang="en-US" altLang="zh-CN" sz="2000" dirty="0" smtClean="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sz="2400" dirty="0" smtClean="0">
                <a:latin typeface="微软雅黑" panose="020B0503020204020204" pitchFamily="34" charset="-122"/>
                <a:ea typeface="微软雅黑" panose="020B0503020204020204" pitchFamily="34" charset="-122"/>
              </a:rPr>
              <a:t>流行病学调查和病毒基因序列分析表明，</a:t>
            </a:r>
            <a:r>
              <a:rPr lang="zh-CN" altLang="zh-CN" sz="2400" dirty="0" smtClean="0">
                <a:latin typeface="微软雅黑" panose="020B0503020204020204" pitchFamily="34" charset="-122"/>
                <a:ea typeface="微软雅黑" panose="020B0503020204020204" pitchFamily="34" charset="-122"/>
              </a:rPr>
              <a:t>此</a:t>
            </a:r>
            <a:r>
              <a:rPr lang="zh-CN" altLang="zh-CN" sz="2400" dirty="0">
                <a:latin typeface="微软雅黑" panose="020B0503020204020204" pitchFamily="34" charset="-122"/>
                <a:ea typeface="微软雅黑" panose="020B0503020204020204" pitchFamily="34" charset="-122"/>
              </a:rPr>
              <a:t>起疫情与</a:t>
            </a:r>
            <a:r>
              <a:rPr lang="zh-CN" altLang="zh-CN" sz="2400" dirty="0" smtClean="0">
                <a:latin typeface="微软雅黑" panose="020B0503020204020204" pitchFamily="34" charset="-122"/>
                <a:ea typeface="微软雅黑" panose="020B0503020204020204" pitchFamily="34" charset="-122"/>
              </a:rPr>
              <a:t>西</a:t>
            </a:r>
            <a:r>
              <a:rPr lang="zh-CN" altLang="en-US" sz="2400" dirty="0" smtClean="0">
                <a:latin typeface="微软雅黑" panose="020B0503020204020204" pitchFamily="34" charset="-122"/>
                <a:ea typeface="微软雅黑" panose="020B0503020204020204" pitchFamily="34" charset="-122"/>
              </a:rPr>
              <a:t>非</a:t>
            </a:r>
            <a:r>
              <a:rPr lang="zh-CN" altLang="zh-CN" sz="2400" dirty="0" smtClean="0">
                <a:latin typeface="微软雅黑" panose="020B0503020204020204" pitchFamily="34" charset="-122"/>
                <a:ea typeface="微软雅黑" panose="020B0503020204020204" pitchFamily="34" charset="-122"/>
              </a:rPr>
              <a:t>疫情无关联</a:t>
            </a:r>
            <a:endParaRPr lang="zh-CN" altLang="zh-CN"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378727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 y="0"/>
            <a:ext cx="9144005" cy="6858000"/>
            <a:chOff x="-4" y="0"/>
            <a:chExt cx="9144005" cy="6858000"/>
          </a:xfrm>
        </p:grpSpPr>
        <p:sp>
          <p:nvSpPr>
            <p:cNvPr id="9" name="Rechteck 8"/>
            <p:cNvSpPr/>
            <p:nvPr/>
          </p:nvSpPr>
          <p:spPr bwMode="auto">
            <a:xfrm flipH="1">
              <a:off x="-4" y="0"/>
              <a:ext cx="9144001" cy="6858000"/>
            </a:xfrm>
            <a:prstGeom prst="rect">
              <a:avLst/>
            </a:prstGeom>
            <a:gradFill flip="none" rotWithShape="1">
              <a:gsLst>
                <a:gs pos="0">
                  <a:srgbClr val="D7D7D7"/>
                </a:gs>
                <a:gs pos="64000">
                  <a:srgbClr val="FFFFFF">
                    <a:shade val="100000"/>
                    <a:satMod val="115000"/>
                  </a:srgbClr>
                </a:gs>
              </a:gsLst>
              <a:lin ang="10800000" scaled="1"/>
              <a:tileRect/>
            </a:gradFill>
            <a:ln w="12700">
              <a:noFill/>
              <a:round/>
              <a:headEnd/>
              <a:tailEnd/>
            </a:ln>
          </p:spPr>
          <p:txBody>
            <a:bodyPr rtlCol="0" anchor="ctr"/>
            <a:lstStyle/>
            <a:p>
              <a:pPr algn="ctr"/>
              <a:endParaRPr lang="de-DE" dirty="0"/>
            </a:p>
          </p:txBody>
        </p:sp>
        <p:sp>
          <p:nvSpPr>
            <p:cNvPr id="10" name="Rechteck 9"/>
            <p:cNvSpPr/>
            <p:nvPr/>
          </p:nvSpPr>
          <p:spPr bwMode="auto">
            <a:xfrm rot="10800000" flipH="1" flipV="1">
              <a:off x="-1" y="2191587"/>
              <a:ext cx="9144000" cy="180000"/>
            </a:xfrm>
            <a:prstGeom prst="rect">
              <a:avLst/>
            </a:prstGeom>
            <a:solidFill>
              <a:srgbClr val="0070C0"/>
            </a:solidFill>
            <a:ln w="12700">
              <a:noFill/>
              <a:round/>
              <a:headEnd/>
              <a:tailEnd/>
            </a:ln>
          </p:spPr>
          <p:txBody>
            <a:bodyPr rtlCol="0" anchor="ctr"/>
            <a:lstStyle/>
            <a:p>
              <a:pPr algn="ctr"/>
              <a:endParaRPr lang="de-DE" dirty="0">
                <a:solidFill>
                  <a:schemeClr val="accent1"/>
                </a:solidFill>
              </a:endParaRPr>
            </a:p>
          </p:txBody>
        </p:sp>
        <p:sp>
          <p:nvSpPr>
            <p:cNvPr id="11" name="Titel 1"/>
            <p:cNvSpPr txBox="1">
              <a:spLocks/>
            </p:cNvSpPr>
            <p:nvPr/>
          </p:nvSpPr>
          <p:spPr>
            <a:xfrm>
              <a:off x="643891" y="2752287"/>
              <a:ext cx="7856218" cy="677108"/>
            </a:xfrm>
            <a:prstGeom prst="rect">
              <a:avLst/>
            </a:prstGeom>
            <a:ln>
              <a:noFill/>
            </a:ln>
          </p:spPr>
          <p:txBody>
            <a:bodyPr lIns="0" tIns="0" rIns="0" bIns="0" anchor="t" anchorCtr="0">
              <a:noAutofit/>
            </a:bodyPr>
            <a:lstStyle>
              <a:lvl1pPr>
                <a:lnSpc>
                  <a:spcPct val="90000"/>
                </a:lnSpc>
                <a:defRPr sz="4400">
                  <a:solidFill>
                    <a:schemeClr val="tx1"/>
                  </a:solidFill>
                </a:defRPr>
              </a:lvl1pPr>
            </a:lstStyle>
            <a:p>
              <a:pPr algn="ctr"/>
              <a:r>
                <a:rPr lang="zh-CN" altLang="en-US" sz="6600" b="1" dirty="0" smtClean="0">
                  <a:solidFill>
                    <a:prstClr val="black"/>
                  </a:solidFill>
                  <a:latin typeface="微软雅黑" panose="020B0503020204020204" pitchFamily="34" charset="-122"/>
                  <a:ea typeface="微软雅黑" panose="020B0503020204020204" pitchFamily="34" charset="-122"/>
                </a:rPr>
                <a:t>谢 谢！</a:t>
              </a:r>
              <a:endParaRPr lang="zh-CN" altLang="en-US" sz="6600" dirty="0"/>
            </a:p>
          </p:txBody>
        </p:sp>
        <p:sp>
          <p:nvSpPr>
            <p:cNvPr id="12" name="Untertitel 2"/>
            <p:cNvSpPr txBox="1">
              <a:spLocks/>
            </p:cNvSpPr>
            <p:nvPr/>
          </p:nvSpPr>
          <p:spPr>
            <a:xfrm>
              <a:off x="643891" y="3717032"/>
              <a:ext cx="7856218" cy="938296"/>
            </a:xfrm>
            <a:prstGeom prst="rect">
              <a:avLst/>
            </a:prstGeom>
          </p:spPr>
          <p:txBody>
            <a:bodyPr lIns="0" tIns="0" rIns="0" bIns="0">
              <a:noAutofit/>
            </a:bodyPr>
            <a:lstStyle>
              <a:lvl1pPr marL="0" indent="0" algn="l">
                <a:lnSpc>
                  <a:spcPct val="125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lgn="ctr">
                <a:lnSpc>
                  <a:spcPct val="100000"/>
                </a:lnSpc>
                <a:spcBef>
                  <a:spcPct val="20000"/>
                </a:spcBef>
              </a:pPr>
              <a:r>
                <a:rPr lang="zh-CN" altLang="en-US" sz="2400" dirty="0" smtClean="0">
                  <a:solidFill>
                    <a:schemeClr val="tx1">
                      <a:lumMod val="65000"/>
                      <a:lumOff val="35000"/>
                    </a:schemeClr>
                  </a:solidFill>
                  <a:latin typeface="微软雅黑" panose="020B0503020204020204" pitchFamily="34" charset="-122"/>
                  <a:ea typeface="微软雅黑" panose="020B0503020204020204" pitchFamily="34" charset="-122"/>
                </a:rPr>
                <a:t>中国疾病预防控制中心 </a:t>
              </a:r>
              <a:endParaRPr lang="en-US" altLang="zh-CN" sz="2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lvl="0" algn="ctr">
                <a:lnSpc>
                  <a:spcPct val="100000"/>
                </a:lnSpc>
                <a:spcBef>
                  <a:spcPct val="20000"/>
                </a:spcBef>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Chinese </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Center for Disease Control and Prevention</a:t>
              </a:r>
              <a:endPar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lvl="0" algn="ctr">
                <a:spcBef>
                  <a:spcPct val="20000"/>
                </a:spcBef>
              </a:pP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6824" y="2859282"/>
              <a:ext cx="1159474" cy="1139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hteck 9"/>
            <p:cNvSpPr/>
            <p:nvPr/>
          </p:nvSpPr>
          <p:spPr bwMode="auto">
            <a:xfrm rot="10800000" flipH="1" flipV="1">
              <a:off x="1" y="4486413"/>
              <a:ext cx="9144000" cy="180000"/>
            </a:xfrm>
            <a:prstGeom prst="rect">
              <a:avLst/>
            </a:prstGeom>
            <a:solidFill>
              <a:srgbClr val="0070C0"/>
            </a:solidFill>
            <a:ln w="12700">
              <a:noFill/>
              <a:round/>
              <a:headEnd/>
              <a:tailEnd/>
            </a:ln>
          </p:spPr>
          <p:txBody>
            <a:bodyPr rtlCol="0" anchor="ctr"/>
            <a:lstStyle/>
            <a:p>
              <a:pPr algn="ctr"/>
              <a:endParaRPr lang="de-DE" dirty="0">
                <a:solidFill>
                  <a:schemeClr val="accent1"/>
                </a:solidFill>
              </a:endParaRPr>
            </a:p>
          </p:txBody>
        </p:sp>
      </p:grpSp>
    </p:spTree>
    <p:extLst>
      <p:ext uri="{BB962C8B-B14F-4D97-AF65-F5344CB8AC3E}">
        <p14:creationId xmlns:p14="http://schemas.microsoft.com/office/powerpoint/2010/main" val="2325557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177480"/>
            <a:ext cx="9143999" cy="741744"/>
            <a:chOff x="0" y="177480"/>
            <a:chExt cx="9143999" cy="741744"/>
          </a:xfrm>
        </p:grpSpPr>
        <p:sp>
          <p:nvSpPr>
            <p:cNvPr id="15" name="矩形 14"/>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6" name="矩形 15"/>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7"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8" name="矩形 17"/>
          <p:cNvSpPr/>
          <p:nvPr/>
        </p:nvSpPr>
        <p:spPr>
          <a:xfrm>
            <a:off x="1798915" y="275870"/>
            <a:ext cx="1620957" cy="523220"/>
          </a:xfrm>
          <a:prstGeom prst="rect">
            <a:avLst/>
          </a:prstGeom>
        </p:spPr>
        <p:txBody>
          <a:bodyPr wrap="none">
            <a:spAutoFit/>
          </a:bodyPr>
          <a:lstStyle/>
          <a:p>
            <a:pPr lvl="0">
              <a:spcBef>
                <a:spcPct val="20000"/>
              </a:spcBef>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疫情</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概况</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3347864" y="275870"/>
            <a:ext cx="4902304" cy="523220"/>
          </a:xfrm>
          <a:prstGeom prst="rect">
            <a:avLst/>
          </a:prstGeom>
        </p:spPr>
        <p:txBody>
          <a:bodyPr wrap="none">
            <a:spAutoFit/>
          </a:bodyPr>
          <a:lstStyle/>
          <a:p>
            <a:pPr lvl="0">
              <a:spcBef>
                <a:spcPct val="20000"/>
              </a:spcBef>
            </a:pPr>
            <a:r>
              <a:rPr lang="en-US" altLang="zh-CN"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病例分布</a:t>
            </a:r>
            <a:r>
              <a:rPr lang="zh-CN" altLang="en-US" sz="20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2013.11-2014.8.28</a:t>
            </a:r>
            <a:r>
              <a:rPr lang="zh-CN" altLang="en-US" sz="20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文本框 8"/>
          <p:cNvSpPr txBox="1"/>
          <p:nvPr/>
        </p:nvSpPr>
        <p:spPr>
          <a:xfrm>
            <a:off x="92576" y="6438528"/>
            <a:ext cx="8943920" cy="230832"/>
          </a:xfrm>
          <a:prstGeom prst="rect">
            <a:avLst/>
          </a:prstGeom>
          <a:noFill/>
        </p:spPr>
        <p:txBody>
          <a:bodyPr wrap="square" rtlCol="0">
            <a:spAutoFit/>
          </a:bodyPr>
          <a:lstStyle/>
          <a:p>
            <a:r>
              <a:rPr lang="en-US" altLang="zh-CN" sz="900" dirty="0">
                <a:solidFill>
                  <a:schemeClr val="tx1">
                    <a:lumMod val="75000"/>
                    <a:lumOff val="25000"/>
                  </a:schemeClr>
                </a:solidFill>
                <a:latin typeface="Arial" panose="020B0604020202020204" pitchFamily="34" charset="0"/>
                <a:cs typeface="Arial" panose="020B0604020202020204" pitchFamily="34" charset="0"/>
              </a:rPr>
              <a:t>http://ecdc.europa.eu/en/press/news/PublishingImages/Ebola-epi-update-290814-2.png</a:t>
            </a:r>
            <a:endParaRPr lang="zh-CN" altLang="en-US" sz="9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0" name="组合 19"/>
          <p:cNvGrpSpPr/>
          <p:nvPr/>
        </p:nvGrpSpPr>
        <p:grpSpPr>
          <a:xfrm>
            <a:off x="1091581" y="1118484"/>
            <a:ext cx="2255594" cy="4896543"/>
            <a:chOff x="1202029" y="1016732"/>
            <a:chExt cx="2305349" cy="5004556"/>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029" y="1016732"/>
              <a:ext cx="2275221" cy="2484277"/>
            </a:xfrm>
            <a:prstGeom prst="roundRect">
              <a:avLst>
                <a:gd name="adj" fmla="val 2950"/>
              </a:avLst>
            </a:prstGeom>
            <a:solidFill>
              <a:srgbClr val="FFFFFF">
                <a:shade val="85000"/>
              </a:srgbClr>
            </a:solidFill>
            <a:ln>
              <a:noFill/>
            </a:ln>
            <a:effectLst>
              <a:outerShdw blurRad="50800" dist="38100" dir="2700000" algn="tl" rotWithShape="0">
                <a:prstClr val="black">
                  <a:alpha val="40000"/>
                </a:prstClr>
              </a:outerShdw>
            </a:effectLst>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2157" y="3621333"/>
              <a:ext cx="2275221" cy="2399955"/>
            </a:xfrm>
            <a:prstGeom prst="roundRect">
              <a:avLst>
                <a:gd name="adj" fmla="val 2950"/>
              </a:avLst>
            </a:prstGeom>
            <a:solidFill>
              <a:srgbClr val="FFFFFF">
                <a:shade val="85000"/>
              </a:srgbClr>
            </a:solidFill>
            <a:ln>
              <a:noFill/>
            </a:ln>
            <a:effectLst>
              <a:outerShdw blurRad="50800" dist="38100" dir="2700000" algn="tl" rotWithShape="0">
                <a:prstClr val="black">
                  <a:alpha val="40000"/>
                </a:prstClr>
              </a:outerShdw>
            </a:effectLst>
          </p:spPr>
        </p:pic>
      </p:grpSp>
      <p:pic>
        <p:nvPicPr>
          <p:cNvPr id="1026" name="Picture 2" descr="http://ecdc.europa.eu/en/press/news/PublishingImages/Ebola-epi-update-290814-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6" y="1025733"/>
            <a:ext cx="5046819" cy="5046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72340" y="6042774"/>
            <a:ext cx="4983836" cy="338554"/>
          </a:xfrm>
          <a:prstGeom prst="rect">
            <a:avLst/>
          </a:prstGeom>
          <a:noFill/>
        </p:spPr>
        <p:txBody>
          <a:bodyPr wrap="square" rtlCol="0">
            <a:spAutoFit/>
          </a:bodyPr>
          <a:lstStyle/>
          <a:p>
            <a:r>
              <a:rPr lang="zh-CN" altLang="en-US" sz="1600" dirty="0" smtClean="0">
                <a:latin typeface="华文细黑" panose="02010600040101010101" pitchFamily="2" charset="-122"/>
                <a:ea typeface="华文细黑" panose="02010600040101010101" pitchFamily="2" charset="-122"/>
              </a:rPr>
              <a:t>注：塞内加尔和刚果民主共和国疫情未在图中展示</a:t>
            </a:r>
            <a:endParaRPr lang="zh-CN" altLang="en-US" sz="1600" dirty="0">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2533333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6" name="矩形 15"/>
          <p:cNvSpPr/>
          <p:nvPr/>
        </p:nvSpPr>
        <p:spPr>
          <a:xfrm>
            <a:off x="1798915" y="275870"/>
            <a:ext cx="1620957" cy="523220"/>
          </a:xfrm>
          <a:prstGeom prst="rect">
            <a:avLst/>
          </a:prstGeom>
        </p:spPr>
        <p:txBody>
          <a:bodyPr wrap="none">
            <a:spAutoFit/>
          </a:bodyPr>
          <a:lstStyle/>
          <a:p>
            <a:pPr lvl="0">
              <a:spcBef>
                <a:spcPct val="20000"/>
              </a:spcBef>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疫情</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概况</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2" name="矩形 21"/>
          <p:cNvSpPr/>
          <p:nvPr/>
        </p:nvSpPr>
        <p:spPr>
          <a:xfrm>
            <a:off x="3419872" y="275870"/>
            <a:ext cx="3954929" cy="523220"/>
          </a:xfrm>
          <a:prstGeom prst="rect">
            <a:avLst/>
          </a:prstGeom>
        </p:spPr>
        <p:txBody>
          <a:bodyPr wrap="none">
            <a:spAutoFit/>
          </a:bodyPr>
          <a:lstStyle/>
          <a:p>
            <a:pPr lvl="0"/>
            <a:r>
              <a:rPr lang="en-US" altLang="zh-CN"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2014</a:t>
            </a:r>
            <a:r>
              <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年累计报告</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病例</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1" name="矩形 30"/>
          <p:cNvSpPr/>
          <p:nvPr/>
        </p:nvSpPr>
        <p:spPr>
          <a:xfrm>
            <a:off x="269776" y="1268760"/>
            <a:ext cx="8415935" cy="5112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2" name="组合 9"/>
          <p:cNvGrpSpPr/>
          <p:nvPr/>
        </p:nvGrpSpPr>
        <p:grpSpPr>
          <a:xfrm>
            <a:off x="2577424" y="1268760"/>
            <a:ext cx="3771455" cy="959743"/>
            <a:chOff x="338331" y="1124744"/>
            <a:chExt cx="3771455" cy="959743"/>
          </a:xfrm>
        </p:grpSpPr>
        <p:sp>
          <p:nvSpPr>
            <p:cNvPr id="34" name="任意多边形 33"/>
            <p:cNvSpPr/>
            <p:nvPr/>
          </p:nvSpPr>
          <p:spPr>
            <a:xfrm>
              <a:off x="364034" y="1124744"/>
              <a:ext cx="3745752" cy="959743"/>
            </a:xfrm>
            <a:custGeom>
              <a:avLst/>
              <a:gdLst>
                <a:gd name="connsiteX0" fmla="*/ 0 w 2279560"/>
                <a:gd name="connsiteY0" fmla="*/ 0 h 1262130"/>
                <a:gd name="connsiteX1" fmla="*/ 2279560 w 2279560"/>
                <a:gd name="connsiteY1" fmla="*/ 0 h 1262130"/>
                <a:gd name="connsiteX2" fmla="*/ 2279560 w 2279560"/>
                <a:gd name="connsiteY2" fmla="*/ 978796 h 1262130"/>
                <a:gd name="connsiteX3" fmla="*/ 1297734 w 2279560"/>
                <a:gd name="connsiteY3" fmla="*/ 978796 h 1262130"/>
                <a:gd name="connsiteX4" fmla="*/ 1126900 w 2279560"/>
                <a:gd name="connsiteY4" fmla="*/ 1262130 h 1262130"/>
                <a:gd name="connsiteX5" fmla="*/ 956066 w 2279560"/>
                <a:gd name="connsiteY5" fmla="*/ 978796 h 1262130"/>
                <a:gd name="connsiteX6" fmla="*/ 0 w 2279560"/>
                <a:gd name="connsiteY6" fmla="*/ 978796 h 126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9560" h="1262130">
                  <a:moveTo>
                    <a:pt x="0" y="0"/>
                  </a:moveTo>
                  <a:lnTo>
                    <a:pt x="2279560" y="0"/>
                  </a:lnTo>
                  <a:lnTo>
                    <a:pt x="2279560" y="978796"/>
                  </a:lnTo>
                  <a:lnTo>
                    <a:pt x="1297734" y="978796"/>
                  </a:lnTo>
                  <a:lnTo>
                    <a:pt x="1126900" y="1262130"/>
                  </a:lnTo>
                  <a:lnTo>
                    <a:pt x="956066" y="978796"/>
                  </a:lnTo>
                  <a:lnTo>
                    <a:pt x="0" y="978796"/>
                  </a:lnTo>
                  <a:close/>
                </a:path>
              </a:pathLst>
            </a:cu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36" name="矩形 35"/>
            <p:cNvSpPr/>
            <p:nvPr/>
          </p:nvSpPr>
          <p:spPr>
            <a:xfrm>
              <a:off x="338331" y="1301270"/>
              <a:ext cx="3663182" cy="461665"/>
            </a:xfrm>
            <a:prstGeom prst="rect">
              <a:avLst/>
            </a:prstGeom>
          </p:spPr>
          <p:txBody>
            <a:bodyPr wrap="none">
              <a:spAutoFit/>
            </a:bodyPr>
            <a:lstStyle/>
            <a:p>
              <a:pPr lvl="0"/>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（截至</a:t>
              </a:r>
              <a:r>
                <a:rPr lang="en-US" altLang="zh-CN"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2014</a:t>
              </a: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a:t>
              </a: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a:t>
              </a:r>
              <a:r>
                <a:rPr lang="en-US" altLang="zh-CN"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29</a:t>
              </a: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日）</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aphicFrame>
        <p:nvGraphicFramePr>
          <p:cNvPr id="18" name="内容占位符 6"/>
          <p:cNvGraphicFramePr>
            <a:graphicFrameLocks noGrp="1"/>
          </p:cNvGraphicFramePr>
          <p:nvPr>
            <p:ph idx="1"/>
            <p:extLst>
              <p:ext uri="{D42A27DB-BD31-4B8C-83A1-F6EECF244321}">
                <p14:modId xmlns:p14="http://schemas.microsoft.com/office/powerpoint/2010/main" val="4255731717"/>
              </p:ext>
            </p:extLst>
          </p:nvPr>
        </p:nvGraphicFramePr>
        <p:xfrm>
          <a:off x="362674" y="2283961"/>
          <a:ext cx="8230138" cy="40069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0925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6" name="矩形 15"/>
          <p:cNvSpPr/>
          <p:nvPr/>
        </p:nvSpPr>
        <p:spPr>
          <a:xfrm>
            <a:off x="1798915" y="275870"/>
            <a:ext cx="1620957" cy="523220"/>
          </a:xfrm>
          <a:prstGeom prst="rect">
            <a:avLst/>
          </a:prstGeom>
        </p:spPr>
        <p:txBody>
          <a:bodyPr wrap="none">
            <a:spAutoFit/>
          </a:bodyPr>
          <a:lstStyle/>
          <a:p>
            <a:pPr lvl="0">
              <a:spcBef>
                <a:spcPct val="20000"/>
              </a:spcBef>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疫情</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概况</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2" name="矩形 21"/>
          <p:cNvSpPr/>
          <p:nvPr/>
        </p:nvSpPr>
        <p:spPr>
          <a:xfrm>
            <a:off x="3419872" y="275870"/>
            <a:ext cx="2710999" cy="523220"/>
          </a:xfrm>
          <a:prstGeom prst="rect">
            <a:avLst/>
          </a:prstGeom>
        </p:spPr>
        <p:txBody>
          <a:bodyPr wrap="none">
            <a:spAutoFit/>
          </a:bodyPr>
          <a:lstStyle/>
          <a:p>
            <a:pPr lvl="0">
              <a:spcBef>
                <a:spcPct val="20000"/>
              </a:spcBef>
            </a:pPr>
            <a:r>
              <a:rPr lang="en-US" altLang="zh-CN"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疫情关键节点</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2" name="组合 11"/>
          <p:cNvGrpSpPr/>
          <p:nvPr/>
        </p:nvGrpSpPr>
        <p:grpSpPr>
          <a:xfrm>
            <a:off x="364033" y="1124744"/>
            <a:ext cx="8415935" cy="5112568"/>
            <a:chOff x="364033" y="1124744"/>
            <a:chExt cx="8415935" cy="5112568"/>
          </a:xfrm>
        </p:grpSpPr>
        <p:sp>
          <p:nvSpPr>
            <p:cNvPr id="13" name="矩形 12"/>
            <p:cNvSpPr/>
            <p:nvPr/>
          </p:nvSpPr>
          <p:spPr>
            <a:xfrm>
              <a:off x="364033" y="1124745"/>
              <a:ext cx="8415935" cy="5112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17" name="组合 20"/>
            <p:cNvGrpSpPr/>
            <p:nvPr/>
          </p:nvGrpSpPr>
          <p:grpSpPr>
            <a:xfrm>
              <a:off x="3177881" y="1124744"/>
              <a:ext cx="2788238" cy="959743"/>
              <a:chOff x="364034" y="1124744"/>
              <a:chExt cx="2788238" cy="959743"/>
            </a:xfrm>
          </p:grpSpPr>
          <p:sp>
            <p:nvSpPr>
              <p:cNvPr id="18" name="任意多边形 17"/>
              <p:cNvSpPr/>
              <p:nvPr/>
            </p:nvSpPr>
            <p:spPr>
              <a:xfrm>
                <a:off x="364034" y="1124744"/>
                <a:ext cx="2788238" cy="959743"/>
              </a:xfrm>
              <a:custGeom>
                <a:avLst/>
                <a:gdLst>
                  <a:gd name="connsiteX0" fmla="*/ 0 w 2279560"/>
                  <a:gd name="connsiteY0" fmla="*/ 0 h 1262130"/>
                  <a:gd name="connsiteX1" fmla="*/ 2279560 w 2279560"/>
                  <a:gd name="connsiteY1" fmla="*/ 0 h 1262130"/>
                  <a:gd name="connsiteX2" fmla="*/ 2279560 w 2279560"/>
                  <a:gd name="connsiteY2" fmla="*/ 978796 h 1262130"/>
                  <a:gd name="connsiteX3" fmla="*/ 1297734 w 2279560"/>
                  <a:gd name="connsiteY3" fmla="*/ 978796 h 1262130"/>
                  <a:gd name="connsiteX4" fmla="*/ 1126900 w 2279560"/>
                  <a:gd name="connsiteY4" fmla="*/ 1262130 h 1262130"/>
                  <a:gd name="connsiteX5" fmla="*/ 956066 w 2279560"/>
                  <a:gd name="connsiteY5" fmla="*/ 978796 h 1262130"/>
                  <a:gd name="connsiteX6" fmla="*/ 0 w 2279560"/>
                  <a:gd name="connsiteY6" fmla="*/ 978796 h 126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9560" h="1262130">
                    <a:moveTo>
                      <a:pt x="0" y="0"/>
                    </a:moveTo>
                    <a:lnTo>
                      <a:pt x="2279560" y="0"/>
                    </a:lnTo>
                    <a:lnTo>
                      <a:pt x="2279560" y="978796"/>
                    </a:lnTo>
                    <a:lnTo>
                      <a:pt x="1297734" y="978796"/>
                    </a:lnTo>
                    <a:lnTo>
                      <a:pt x="1126900" y="1262130"/>
                    </a:lnTo>
                    <a:lnTo>
                      <a:pt x="956066" y="978796"/>
                    </a:lnTo>
                    <a:lnTo>
                      <a:pt x="0" y="978796"/>
                    </a:lnTo>
                    <a:close/>
                  </a:path>
                </a:pathLst>
              </a:cu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9" name="矩形 18"/>
              <p:cNvSpPr/>
              <p:nvPr/>
            </p:nvSpPr>
            <p:spPr>
              <a:xfrm>
                <a:off x="822049" y="1253262"/>
                <a:ext cx="2031326" cy="461665"/>
              </a:xfrm>
              <a:prstGeom prst="rect">
                <a:avLst/>
              </a:prstGeom>
            </p:spPr>
            <p:txBody>
              <a:bodyPr wrap="none">
                <a:spAutoFit/>
              </a:bodyPr>
              <a:lstStyle/>
              <a:p>
                <a:pPr lvl="0" algn="ct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疫情关键节点</a:t>
                </a:r>
              </a:p>
            </p:txBody>
          </p:sp>
        </p:grpSp>
      </p:grpSp>
      <p:graphicFrame>
        <p:nvGraphicFramePr>
          <p:cNvPr id="15" name="内容占位符 3"/>
          <p:cNvGraphicFramePr>
            <a:graphicFrameLocks noGrp="1"/>
          </p:cNvGraphicFramePr>
          <p:nvPr>
            <p:ph idx="1"/>
            <p:extLst>
              <p:ext uri="{D42A27DB-BD31-4B8C-83A1-F6EECF244321}">
                <p14:modId xmlns:p14="http://schemas.microsoft.com/office/powerpoint/2010/main" val="289412613"/>
              </p:ext>
            </p:extLst>
          </p:nvPr>
        </p:nvGraphicFramePr>
        <p:xfrm>
          <a:off x="364032" y="1916832"/>
          <a:ext cx="8415935" cy="44754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0918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p>
          </p:txBody>
        </p:sp>
      </p:grpSp>
      <p:sp>
        <p:nvSpPr>
          <p:cNvPr id="16" name="矩形 15"/>
          <p:cNvSpPr/>
          <p:nvPr/>
        </p:nvSpPr>
        <p:spPr>
          <a:xfrm>
            <a:off x="1798915" y="275870"/>
            <a:ext cx="1620957" cy="523220"/>
          </a:xfrm>
          <a:prstGeom prst="rect">
            <a:avLst/>
          </a:prstGeom>
        </p:spPr>
        <p:txBody>
          <a:bodyPr wrap="none">
            <a:spAutoFit/>
          </a:bodyPr>
          <a:lstStyle/>
          <a:p>
            <a:pPr lvl="0">
              <a:spcBef>
                <a:spcPct val="20000"/>
              </a:spcBef>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疫情概况</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3483357" y="252000"/>
            <a:ext cx="3347391" cy="523220"/>
          </a:xfrm>
          <a:prstGeom prst="rect">
            <a:avLst/>
          </a:prstGeom>
        </p:spPr>
        <p:txBody>
          <a:bodyPr wrap="none">
            <a:spAutoFit/>
          </a:bodyPr>
          <a:lstStyle/>
          <a:p>
            <a:pPr lvl="0">
              <a:spcBef>
                <a:spcPct val="20000"/>
              </a:spcBef>
            </a:pP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WHO</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宣布</a:t>
            </a:r>
            <a:r>
              <a:rPr lang="en-US" altLang="zh-CN"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PHEIC</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683608" y="1721128"/>
            <a:ext cx="7848832" cy="3724096"/>
          </a:xfrm>
          <a:prstGeom prst="rect">
            <a:avLst/>
          </a:prstGeom>
        </p:spPr>
        <p:txBody>
          <a:bodyPr wrap="square">
            <a:spAutoFit/>
          </a:bodyPr>
          <a:lstStyle/>
          <a:p>
            <a:pPr marL="342900" indent="-342900" algn="just">
              <a:lnSpc>
                <a:spcPct val="150000"/>
              </a:lnSpc>
              <a:spcAft>
                <a:spcPts val="1200"/>
              </a:spcAft>
              <a:buFont typeface="Wingdings" panose="05000000000000000000" pitchFamily="2" charset="2"/>
              <a:buChar char="Ø"/>
            </a:pP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8</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8</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日，</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WHO</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总干事根据应急委员会的建议，宣布西非埃博拉出血热疫情为</a:t>
            </a:r>
            <a:r>
              <a:rPr lang="zh-CN" altLang="en-US" sz="2400" dirty="0">
                <a:solidFill>
                  <a:srgbClr val="C00000"/>
                </a:solidFill>
                <a:latin typeface="微软雅黑" panose="020B0503020204020204" pitchFamily="34" charset="-122"/>
                <a:ea typeface="微软雅黑" panose="020B0503020204020204" pitchFamily="34" charset="-122"/>
              </a:rPr>
              <a:t>国际关注的突发公共卫生</a:t>
            </a:r>
            <a:r>
              <a:rPr lang="zh-CN" altLang="en-US" sz="2400" dirty="0" smtClean="0">
                <a:solidFill>
                  <a:srgbClr val="C00000"/>
                </a:solidFill>
                <a:latin typeface="微软雅黑" panose="020B0503020204020204" pitchFamily="34" charset="-122"/>
                <a:ea typeface="微软雅黑" panose="020B0503020204020204" pitchFamily="34" charset="-122"/>
              </a:rPr>
              <a:t>事件（</a:t>
            </a:r>
            <a:r>
              <a:rPr lang="en-US" altLang="zh-CN" sz="2400" dirty="0" smtClean="0">
                <a:solidFill>
                  <a:srgbClr val="C00000"/>
                </a:solidFill>
                <a:latin typeface="微软雅黑" panose="020B0503020204020204" pitchFamily="34" charset="-122"/>
                <a:ea typeface="微软雅黑" panose="020B0503020204020204" pitchFamily="34" charset="-122"/>
              </a:rPr>
              <a:t>PHEIC</a:t>
            </a:r>
            <a:r>
              <a:rPr lang="zh-CN" altLang="en-US" sz="2400" dirty="0" smtClean="0">
                <a:solidFill>
                  <a:srgbClr val="C00000"/>
                </a:solidFill>
                <a:latin typeface="微软雅黑" panose="020B0503020204020204" pitchFamily="34" charset="-122"/>
                <a:ea typeface="微软雅黑" panose="020B0503020204020204" pitchFamily="34" charset="-122"/>
              </a:rPr>
              <a:t>）</a:t>
            </a:r>
            <a:endParaRPr lang="zh-CN" altLang="en-US" sz="2400" dirty="0">
              <a:solidFill>
                <a:srgbClr val="C00000"/>
              </a:solidFill>
              <a:latin typeface="微软雅黑" panose="020B0503020204020204" pitchFamily="34" charset="-122"/>
              <a:ea typeface="微软雅黑" panose="020B0503020204020204" pitchFamily="34" charset="-122"/>
            </a:endParaRPr>
          </a:p>
          <a:p>
            <a:pPr marL="342900" indent="-342900" algn="just">
              <a:lnSpc>
                <a:spcPct val="150000"/>
              </a:lnSpc>
              <a:spcAft>
                <a:spcPts val="1200"/>
              </a:spcAft>
              <a:buFont typeface="Wingdings" panose="05000000000000000000" pitchFamily="2" charset="2"/>
              <a:buChar char="Ø"/>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同时批准了委员会根据</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国际卫生条例 </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(2005</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提出的临时建议</a:t>
            </a:r>
          </a:p>
          <a:p>
            <a:pPr marL="342900" indent="-342900" algn="just">
              <a:lnSpc>
                <a:spcPct val="150000"/>
              </a:lnSpc>
              <a:spcAft>
                <a:spcPts val="1200"/>
              </a:spcAft>
              <a:buFont typeface="Wingdings" panose="05000000000000000000" pitchFamily="2" charset="2"/>
              <a:buChar char="Ø"/>
            </a:pP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WHO</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将在</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个月内组织专家委员会进行重新评估</a:t>
            </a:r>
          </a:p>
        </p:txBody>
      </p:sp>
    </p:spTree>
    <p:extLst>
      <p:ext uri="{BB962C8B-B14F-4D97-AF65-F5344CB8AC3E}">
        <p14:creationId xmlns:p14="http://schemas.microsoft.com/office/powerpoint/2010/main" val="1148330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177480"/>
            <a:ext cx="9143999" cy="741744"/>
            <a:chOff x="0" y="177480"/>
            <a:chExt cx="9143999" cy="741744"/>
          </a:xfrm>
        </p:grpSpPr>
        <p:sp>
          <p:nvSpPr>
            <p:cNvPr id="8" name="矩形 7"/>
            <p:cNvSpPr/>
            <p:nvPr/>
          </p:nvSpPr>
          <p:spPr>
            <a:xfrm>
              <a:off x="0" y="177480"/>
              <a:ext cx="539552"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1547664" y="177480"/>
              <a:ext cx="7596335"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Freeform 8"/>
            <p:cNvSpPr>
              <a:spLocks/>
            </p:cNvSpPr>
            <p:nvPr/>
          </p:nvSpPr>
          <p:spPr bwMode="auto">
            <a:xfrm>
              <a:off x="683608" y="199224"/>
              <a:ext cx="720000" cy="720000"/>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00B0F0"/>
            </a:solidFill>
            <a:ln>
              <a:noFill/>
            </a:ln>
            <a:extLst/>
          </p:spPr>
          <p:txBody>
            <a:bodyPr vert="horz" wrap="square" lIns="91440" tIns="45720" rIns="91440" bIns="45720" numCol="1" anchor="ctr" anchorCtr="0" compatLnSpc="1">
              <a:prstTxWarp prst="textNoShape">
                <a:avLst/>
              </a:prstTxWarp>
            </a:bodyPr>
            <a:lstStyle/>
            <a:p>
              <a:pPr algn="ct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6" name="矩形 15"/>
          <p:cNvSpPr/>
          <p:nvPr/>
        </p:nvSpPr>
        <p:spPr>
          <a:xfrm>
            <a:off x="1798915" y="275870"/>
            <a:ext cx="1620957" cy="523220"/>
          </a:xfrm>
          <a:prstGeom prst="rect">
            <a:avLst/>
          </a:prstGeom>
        </p:spPr>
        <p:txBody>
          <a:bodyPr wrap="none">
            <a:spAutoFit/>
          </a:bodyPr>
          <a:lstStyle/>
          <a:p>
            <a:pPr lvl="0">
              <a:spcBef>
                <a:spcPct val="20000"/>
              </a:spcBef>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疫情</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概况</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2" name="矩形 21"/>
          <p:cNvSpPr/>
          <p:nvPr/>
        </p:nvSpPr>
        <p:spPr>
          <a:xfrm>
            <a:off x="3419872" y="275870"/>
            <a:ext cx="5822428" cy="523220"/>
          </a:xfrm>
          <a:prstGeom prst="rect">
            <a:avLst/>
          </a:prstGeom>
        </p:spPr>
        <p:txBody>
          <a:bodyPr wrap="none">
            <a:spAutoFit/>
          </a:bodyPr>
          <a:lstStyle/>
          <a:p>
            <a:pPr lvl="0">
              <a:spcBef>
                <a:spcPct val="20000"/>
              </a:spcBef>
            </a:pPr>
            <a:r>
              <a:rPr lang="en-US" altLang="zh-CN"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国际应对力量部署</a:t>
            </a:r>
            <a:r>
              <a:rPr lang="zh-CN" altLang="en-US" sz="20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2014</a:t>
            </a:r>
            <a:r>
              <a:rPr lang="zh-CN" altLang="en-US" sz="20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0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a:t>
            </a:r>
            <a:r>
              <a:rPr lang="zh-CN" altLang="en-US" sz="20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a:t>
            </a:r>
            <a:r>
              <a:rPr lang="en-US" altLang="zh-CN" sz="20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29</a:t>
            </a:r>
            <a:r>
              <a:rPr lang="zh-CN" altLang="en-US" sz="20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日）</a:t>
            </a:r>
            <a:endParaRPr lang="zh-CN" altLang="en-US"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04" y="934390"/>
            <a:ext cx="5261500" cy="577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693765" y="5374957"/>
            <a:ext cx="3198715" cy="646331"/>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http://www.who.int/entity/csr/disease/ebola/situation-reports/29-august-2014.pdf</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5610219" y="1484784"/>
            <a:ext cx="3391630" cy="3456384"/>
            <a:chOff x="599590" y="1353533"/>
            <a:chExt cx="3391630" cy="3456384"/>
          </a:xfrm>
        </p:grpSpPr>
        <p:grpSp>
          <p:nvGrpSpPr>
            <p:cNvPr id="12" name="组合 33"/>
            <p:cNvGrpSpPr/>
            <p:nvPr/>
          </p:nvGrpSpPr>
          <p:grpSpPr>
            <a:xfrm>
              <a:off x="599590" y="1353533"/>
              <a:ext cx="3391630" cy="541264"/>
              <a:chOff x="2987264" y="1666672"/>
              <a:chExt cx="3255137" cy="541264"/>
            </a:xfrm>
          </p:grpSpPr>
          <p:sp>
            <p:nvSpPr>
              <p:cNvPr id="19" name="剪去对角的矩形 18"/>
              <p:cNvSpPr/>
              <p:nvPr/>
            </p:nvSpPr>
            <p:spPr bwMode="auto">
              <a:xfrm flipH="1">
                <a:off x="3024807" y="1666672"/>
                <a:ext cx="3217594" cy="541264"/>
              </a:xfrm>
              <a:prstGeom prst="snip2DiagRect">
                <a:avLst>
                  <a:gd name="adj1" fmla="val 0"/>
                  <a:gd name="adj2" fmla="val 0"/>
                </a:avLst>
              </a:prstGeom>
              <a:solidFill>
                <a:srgbClr val="00B0F0">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0" name="矩形 19"/>
              <p:cNvSpPr/>
              <p:nvPr/>
            </p:nvSpPr>
            <p:spPr>
              <a:xfrm>
                <a:off x="2987264" y="1702449"/>
                <a:ext cx="3255137" cy="461665"/>
              </a:xfrm>
              <a:prstGeom prst="rect">
                <a:avLst/>
              </a:prstGeom>
            </p:spPr>
            <p:txBody>
              <a:bodyPr wrap="square">
                <a:spAutoFit/>
              </a:bodyPr>
              <a:lstStyle/>
              <a:p>
                <a:pPr algn="ct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六种国际</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应对</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力量</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3" name="组合 34"/>
            <p:cNvGrpSpPr/>
            <p:nvPr/>
          </p:nvGrpSpPr>
          <p:grpSpPr>
            <a:xfrm>
              <a:off x="733762" y="2132856"/>
              <a:ext cx="3162404" cy="2677061"/>
              <a:chOff x="676053" y="2852936"/>
              <a:chExt cx="3162404" cy="2677061"/>
            </a:xfrm>
          </p:grpSpPr>
          <p:sp>
            <p:nvSpPr>
              <p:cNvPr id="17" name="矩形 16"/>
              <p:cNvSpPr/>
              <p:nvPr/>
            </p:nvSpPr>
            <p:spPr>
              <a:xfrm>
                <a:off x="725631" y="3037007"/>
                <a:ext cx="3063248" cy="2492990"/>
              </a:xfrm>
              <a:prstGeom prst="rect">
                <a:avLst/>
              </a:prstGeom>
            </p:spPr>
            <p:txBody>
              <a:bodyPr wrap="square">
                <a:spAutoFit/>
              </a:bodyPr>
              <a:lstStyle/>
              <a:p>
                <a:pPr marL="342900" lvl="0" indent="-342900" algn="just">
                  <a:lnSpc>
                    <a:spcPct val="130000"/>
                  </a:lnSpc>
                  <a:buFont typeface="Arial" panose="020B0604020202020204" pitchFamily="34" charset="0"/>
                  <a:buChar char="•"/>
                </a:pPr>
                <a:r>
                  <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rPr>
                  <a:t>T</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：病例治疗中心</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lvl="0" indent="-342900" algn="just">
                  <a:lnSpc>
                    <a:spcPct val="130000"/>
                  </a:lnSpc>
                  <a:buFont typeface="Arial" panose="020B0604020202020204" pitchFamily="34" charset="0"/>
                  <a:buChar char="•"/>
                </a:pPr>
                <a:r>
                  <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rPr>
                  <a:t>R</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：参比中心</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lvl="0" indent="-342900" algn="just">
                  <a:lnSpc>
                    <a:spcPct val="130000"/>
                  </a:lnSpc>
                  <a:buFont typeface="Arial" panose="020B0604020202020204" pitchFamily="34" charset="0"/>
                  <a:buChar char="•"/>
                </a:pPr>
                <a:r>
                  <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rPr>
                  <a:t>L</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：实验室</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lvl="0" indent="-342900" algn="just">
                  <a:lnSpc>
                    <a:spcPct val="130000"/>
                  </a:lnSpc>
                  <a:buFont typeface="Arial" panose="020B0604020202020204" pitchFamily="34" charset="0"/>
                  <a:buChar char="•"/>
                </a:pPr>
                <a:r>
                  <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rPr>
                  <a:t>C</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：接触</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者追踪</a:t>
                </a:r>
                <a:endPar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342900" lvl="0" indent="-342900" algn="just">
                  <a:lnSpc>
                    <a:spcPct val="130000"/>
                  </a:lnSpc>
                  <a:buFont typeface="Arial" panose="020B0604020202020204" pitchFamily="34" charset="0"/>
                  <a:buChar char="•"/>
                </a:pPr>
                <a:r>
                  <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rPr>
                  <a:t>B</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：安全丧葬</a:t>
                </a:r>
                <a:endPar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342900" lvl="0" indent="-342900" algn="just">
                  <a:lnSpc>
                    <a:spcPct val="130000"/>
                  </a:lnSpc>
                  <a:buFont typeface="Arial" panose="020B0604020202020204" pitchFamily="34" charset="0"/>
                  <a:buChar char="•"/>
                </a:pPr>
                <a:r>
                  <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rPr>
                  <a:t>S</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：社会动员</a:t>
                </a:r>
              </a:p>
            </p:txBody>
          </p:sp>
          <p:cxnSp>
            <p:nvCxnSpPr>
              <p:cNvPr id="18" name="直接连接符 17"/>
              <p:cNvCxnSpPr/>
              <p:nvPr/>
            </p:nvCxnSpPr>
            <p:spPr>
              <a:xfrm>
                <a:off x="676053" y="2852936"/>
                <a:ext cx="3162404" cy="0"/>
              </a:xfrm>
              <a:prstGeom prst="line">
                <a:avLst/>
              </a:prstGeom>
              <a:noFill/>
              <a:ln w="127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grpSp>
    </p:spTree>
    <p:extLst>
      <p:ext uri="{BB962C8B-B14F-4D97-AF65-F5344CB8AC3E}">
        <p14:creationId xmlns:p14="http://schemas.microsoft.com/office/powerpoint/2010/main" val="2029975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3352</TotalTime>
  <Words>3273</Words>
  <Application>Microsoft Office PowerPoint</Application>
  <PresentationFormat>全屏显示(4:3)</PresentationFormat>
  <Paragraphs>485</Paragraphs>
  <Slides>40</Slides>
  <Notes>11</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重大专项促进疾病防控工作发展</dc:title>
  <dc:creator>何广学</dc:creator>
  <cp:lastModifiedBy>秦宇</cp:lastModifiedBy>
  <cp:revision>659</cp:revision>
  <dcterms:created xsi:type="dcterms:W3CDTF">2014-05-07T07:03:42Z</dcterms:created>
  <dcterms:modified xsi:type="dcterms:W3CDTF">2014-09-03T05:38:24Z</dcterms:modified>
</cp:coreProperties>
</file>